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6" d="100"/>
          <a:sy n="26" d="100"/>
        </p:scale>
        <p:origin x="9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3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4" y="285755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27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3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909750" y="1232184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3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3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357299"/>
            <a:ext cx="5389033" cy="57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1928802"/>
            <a:ext cx="5389033" cy="44291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3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6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E62C1ED-6AE6-445B-9DC7-09220AC4C9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47CE180D-68A4-43DD-A23A-FEF55F9BA0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9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50" b="1" spc="225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05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05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05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2268000" bIns="351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5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2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t/403063f827794b43a320066bcf61888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2018 DL Lab1</a:t>
            </a:r>
            <a:br>
              <a:rPr lang="en-US" altLang="zh-TW" sz="3600" dirty="0" smtClean="0"/>
            </a:br>
            <a:r>
              <a:rPr lang="en-US" altLang="zh-TW" sz="3600" dirty="0" smtClean="0"/>
              <a:t>Neural network training process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52064" y="3886200"/>
            <a:ext cx="2576947" cy="1752600"/>
          </a:xfrm>
        </p:spPr>
        <p:txBody>
          <a:bodyPr anchor="ctr"/>
          <a:lstStyle/>
          <a:p>
            <a:pPr algn="l"/>
            <a:r>
              <a:rPr lang="en-US" altLang="zh-TW" sz="1100" dirty="0" smtClean="0">
                <a:solidFill>
                  <a:schemeClr val="tx1">
                    <a:alpha val="66000"/>
                  </a:schemeClr>
                </a:solidFill>
              </a:rPr>
              <a:t>TA:  </a:t>
            </a:r>
            <a:r>
              <a:rPr lang="en-US" altLang="zh-TW" sz="1400" dirty="0">
                <a:solidFill>
                  <a:schemeClr val="tx1">
                    <a:alpha val="66000"/>
                  </a:schemeClr>
                </a:solidFill>
              </a:rPr>
              <a:t>Chun-Hsien, Li</a:t>
            </a:r>
          </a:p>
          <a:p>
            <a:pPr algn="l">
              <a:spcBef>
                <a:spcPts val="600"/>
              </a:spcBef>
            </a:pPr>
            <a:r>
              <a:rPr lang="en-US" altLang="zh-TW" sz="1100" dirty="0">
                <a:solidFill>
                  <a:schemeClr val="tx1">
                    <a:alpha val="66000"/>
                  </a:schemeClr>
                </a:solidFill>
              </a:rPr>
              <a:t>Advisor: </a:t>
            </a:r>
            <a:r>
              <a:rPr lang="en-US" altLang="zh-TW" sz="1400" dirty="0">
                <a:solidFill>
                  <a:schemeClr val="tx1">
                    <a:alpha val="66000"/>
                  </a:schemeClr>
                </a:solidFill>
              </a:rPr>
              <a:t>Tian-</a:t>
            </a:r>
            <a:r>
              <a:rPr lang="en-US" altLang="zh-TW" sz="1400" dirty="0" err="1">
                <a:solidFill>
                  <a:schemeClr val="tx1">
                    <a:alpha val="66000"/>
                  </a:schemeClr>
                </a:solidFill>
              </a:rPr>
              <a:t>Sheuan</a:t>
            </a:r>
            <a:r>
              <a:rPr lang="en-US" altLang="zh-TW" sz="1400" dirty="0">
                <a:solidFill>
                  <a:schemeClr val="tx1">
                    <a:alpha val="66000"/>
                  </a:schemeClr>
                </a:solidFill>
              </a:rPr>
              <a:t>, Chang</a:t>
            </a:r>
          </a:p>
        </p:txBody>
      </p:sp>
    </p:spTree>
    <p:extLst>
      <p:ext uri="{BB962C8B-B14F-4D97-AF65-F5344CB8AC3E}">
        <p14:creationId xmlns:p14="http://schemas.microsoft.com/office/powerpoint/2010/main" val="67234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hidden-layer neural networks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L2 loss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1" y="2400038"/>
            <a:ext cx="4551537" cy="327476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693" y="2400038"/>
            <a:ext cx="4081855" cy="32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 </a:t>
            </a:r>
            <a:r>
              <a:rPr lang="en-US" altLang="zh-TW" sz="2800" dirty="0"/>
              <a:t>the neural networks, there are only the inner-product layers have parameters to be optimized</a:t>
            </a:r>
          </a:p>
          <a:p>
            <a:r>
              <a:rPr lang="en-US" altLang="zh-TW" sz="2800" dirty="0" smtClean="0"/>
              <a:t>Using </a:t>
            </a:r>
            <a:r>
              <a:rPr lang="en-US" altLang="zh-TW" sz="2800" dirty="0"/>
              <a:t>gradient descent to optimized parameters in inner-production layers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3955473"/>
            <a:ext cx="39338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validation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7" y="1425492"/>
            <a:ext cx="9367426" cy="4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detail – Layer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00" dirty="0" smtClean="0"/>
              <a:t>Implement </a:t>
            </a:r>
            <a:r>
              <a:rPr lang="en-US" altLang="zh-TW" sz="2800" dirty="0"/>
              <a:t>the following </a:t>
            </a:r>
            <a:r>
              <a:rPr lang="en-US" altLang="zh-TW" sz="2800" dirty="0" smtClean="0"/>
              <a:t>.</a:t>
            </a:r>
            <a:r>
              <a:rPr lang="en-US" altLang="zh-TW" sz="2800" dirty="0" err="1"/>
              <a:t>ipynb</a:t>
            </a:r>
            <a:r>
              <a:rPr lang="en-US" altLang="zh-TW" sz="2800" dirty="0"/>
              <a:t> file</a:t>
            </a:r>
          </a:p>
          <a:p>
            <a:pPr lvl="1"/>
            <a:r>
              <a:rPr lang="en-US" altLang="zh-TW" sz="2400" dirty="0" err="1" smtClean="0"/>
              <a:t>ID_DL_Softmax.ipynb</a:t>
            </a:r>
            <a:endParaRPr lang="en-US" altLang="zh-TW" sz="2400" dirty="0" smtClean="0"/>
          </a:p>
          <a:p>
            <a:pPr lvl="2"/>
            <a:r>
              <a:rPr lang="en-US" altLang="zh-TW" sz="1800" dirty="0" smtClean="0"/>
              <a:t>Neural network with </a:t>
            </a:r>
            <a:r>
              <a:rPr lang="en-US" altLang="zh-TW" sz="1800" dirty="0" err="1" smtClean="0"/>
              <a:t>softmax</a:t>
            </a:r>
            <a:endParaRPr lang="en-US" altLang="zh-TW" sz="1800" dirty="0" smtClean="0"/>
          </a:p>
          <a:p>
            <a:pPr lvl="1"/>
            <a:r>
              <a:rPr lang="en-US" altLang="zh-TW" sz="2400" dirty="0" smtClean="0"/>
              <a:t>ID_DL_L2loss.ipynb</a:t>
            </a:r>
            <a:endParaRPr lang="en-US" altLang="zh-TW" sz="2400" dirty="0"/>
          </a:p>
          <a:p>
            <a:pPr lvl="2"/>
            <a:r>
              <a:rPr lang="en-US" altLang="zh-TW" sz="1800" dirty="0"/>
              <a:t>Neural network with </a:t>
            </a:r>
            <a:r>
              <a:rPr lang="en-US" altLang="zh-TW" sz="1800" dirty="0" smtClean="0"/>
              <a:t>L2 loss</a:t>
            </a:r>
          </a:p>
          <a:p>
            <a:pPr lvl="1"/>
            <a:r>
              <a:rPr lang="en-US" altLang="zh-TW" sz="2400" dirty="0" err="1" smtClean="0"/>
              <a:t>ID_DL_BestNN.ipynb</a:t>
            </a:r>
            <a:endParaRPr lang="en-US" altLang="zh-TW" sz="2400" dirty="0"/>
          </a:p>
          <a:p>
            <a:pPr lvl="2"/>
            <a:r>
              <a:rPr lang="en-US" altLang="zh-TW" sz="1800" dirty="0"/>
              <a:t>Neural network with L2 </a:t>
            </a:r>
            <a:r>
              <a:rPr lang="en-US" altLang="zh-TW" sz="1800" dirty="0" smtClean="0"/>
              <a:t>loss</a:t>
            </a:r>
            <a:endParaRPr lang="en-US" altLang="zh-TW" sz="2100" dirty="0" smtClean="0"/>
          </a:p>
          <a:p>
            <a:r>
              <a:rPr lang="en-US" altLang="zh-TW" sz="2800" dirty="0" smtClean="0"/>
              <a:t>.</a:t>
            </a:r>
            <a:r>
              <a:rPr lang="en-US" altLang="zh-TW" sz="2800" dirty="0" err="1"/>
              <a:t>ipynb</a:t>
            </a:r>
            <a:r>
              <a:rPr lang="en-US" altLang="zh-TW" sz="2800" dirty="0"/>
              <a:t> is a </a:t>
            </a:r>
            <a:r>
              <a:rPr lang="en-US" altLang="zh-TW" sz="2800" dirty="0" err="1"/>
              <a:t>ipython</a:t>
            </a:r>
            <a:r>
              <a:rPr lang="en-US" altLang="zh-TW" sz="2800" dirty="0"/>
              <a:t> notebook file</a:t>
            </a:r>
          </a:p>
          <a:p>
            <a:pPr lvl="1"/>
            <a:r>
              <a:rPr lang="en-US" altLang="zh-TW" sz="2400" dirty="0" smtClean="0"/>
              <a:t>Almost </a:t>
            </a:r>
            <a:r>
              <a:rPr lang="en-US" altLang="zh-TW" sz="2400" dirty="0"/>
              <a:t>the same as python but easier and clear to </a:t>
            </a:r>
            <a:r>
              <a:rPr lang="en-US" altLang="zh-TW" sz="2400" dirty="0" smtClean="0"/>
              <a:t>understand</a:t>
            </a:r>
          </a:p>
          <a:p>
            <a:r>
              <a:rPr lang="en-US" altLang="zh-TW" sz="2800" dirty="0"/>
              <a:t>Open .</a:t>
            </a:r>
            <a:r>
              <a:rPr lang="en-US" altLang="zh-TW" sz="2800" dirty="0" err="1"/>
              <a:t>ipynb</a:t>
            </a:r>
            <a:r>
              <a:rPr lang="en-US" altLang="zh-TW" sz="2800" dirty="0"/>
              <a:t> file</a:t>
            </a:r>
          </a:p>
          <a:p>
            <a:pPr lvl="1"/>
            <a:r>
              <a:rPr lang="en-US" altLang="zh-TW" sz="2500" dirty="0" err="1"/>
              <a:t>srun</a:t>
            </a:r>
            <a:r>
              <a:rPr lang="en-US" altLang="zh-TW" sz="2500" dirty="0"/>
              <a:t> --</a:t>
            </a:r>
            <a:r>
              <a:rPr lang="en-US" altLang="zh-TW" sz="2500" dirty="0" err="1"/>
              <a:t>gres</a:t>
            </a:r>
            <a:r>
              <a:rPr lang="en-US" altLang="zh-TW" sz="2500" dirty="0"/>
              <a:t>=gpu:1 --x11=first -u </a:t>
            </a:r>
            <a:r>
              <a:rPr lang="en-US" altLang="zh-TW" sz="2500" dirty="0" err="1"/>
              <a:t>jupyter</a:t>
            </a:r>
            <a:r>
              <a:rPr lang="en-US" altLang="zh-TW" sz="2500" dirty="0"/>
              <a:t> </a:t>
            </a:r>
            <a:r>
              <a:rPr lang="en-US" altLang="zh-TW" sz="2500" dirty="0" smtClean="0"/>
              <a:t>notebook</a:t>
            </a:r>
            <a:endParaRPr lang="en-US" altLang="zh-TW" sz="2700" dirty="0"/>
          </a:p>
          <a:p>
            <a:r>
              <a:rPr lang="en-US" altLang="zh-TW" sz="2800" dirty="0" smtClean="0"/>
              <a:t>System </a:t>
            </a:r>
            <a:r>
              <a:rPr lang="en-US" altLang="zh-TW" sz="2800" dirty="0"/>
              <a:t>requirement</a:t>
            </a:r>
          </a:p>
          <a:p>
            <a:pPr lvl="1"/>
            <a:r>
              <a:rPr lang="en-US" altLang="zh-TW" sz="2400" dirty="0" smtClean="0"/>
              <a:t>Python </a:t>
            </a:r>
            <a:r>
              <a:rPr lang="en-US" altLang="zh-TW" sz="2400" dirty="0"/>
              <a:t>2.7 / 3.4</a:t>
            </a:r>
          </a:p>
          <a:p>
            <a:pPr lvl="1"/>
            <a:r>
              <a:rPr lang="en-US" altLang="zh-TW" sz="2400" dirty="0" err="1" smtClean="0"/>
              <a:t>Numpy</a:t>
            </a:r>
            <a:endParaRPr lang="en-US" altLang="zh-TW" sz="2400" dirty="0"/>
          </a:p>
          <a:p>
            <a:pPr lvl="1"/>
            <a:r>
              <a:rPr lang="en-US" altLang="zh-TW" sz="2400" dirty="0" err="1" smtClean="0"/>
              <a:t>Matplotlib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877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detail – Training and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propagation </a:t>
            </a:r>
            <a:r>
              <a:rPr lang="en-US" altLang="zh-TW" dirty="0"/>
              <a:t>of the neural networks layer</a:t>
            </a:r>
          </a:p>
          <a:p>
            <a:pPr lvl="1"/>
            <a:r>
              <a:rPr lang="en-US" altLang="zh-TW" dirty="0" err="1" smtClean="0"/>
              <a:t>InnerProduct_ForProp</a:t>
            </a:r>
            <a:endParaRPr lang="en-US" altLang="zh-TW" dirty="0"/>
          </a:p>
          <a:p>
            <a:pPr lvl="1"/>
            <a:r>
              <a:rPr lang="en-US" altLang="zh-TW" dirty="0" err="1" smtClean="0"/>
              <a:t>InnerProduct_BackProp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L2Loss_BackProp</a:t>
            </a:r>
          </a:p>
          <a:p>
            <a:pPr lvl="1"/>
            <a:r>
              <a:rPr lang="en-US" altLang="zh-TW" dirty="0" err="1" smtClean="0"/>
              <a:t>Softmax_ForProp</a:t>
            </a:r>
            <a:endParaRPr lang="en-US" altLang="zh-TW" dirty="0"/>
          </a:p>
          <a:p>
            <a:pPr lvl="1"/>
            <a:r>
              <a:rPr lang="en-US" altLang="zh-TW" dirty="0" err="1" smtClean="0"/>
              <a:t>Softmax_BackProp</a:t>
            </a:r>
            <a:endParaRPr lang="en-US" altLang="zh-TW" dirty="0"/>
          </a:p>
          <a:p>
            <a:pPr lvl="1"/>
            <a:r>
              <a:rPr lang="en-US" altLang="zh-TW" dirty="0" err="1" smtClean="0"/>
              <a:t>Sigmoid_ForProp</a:t>
            </a:r>
            <a:endParaRPr lang="en-US" altLang="zh-TW" dirty="0"/>
          </a:p>
          <a:p>
            <a:pPr lvl="1"/>
            <a:r>
              <a:rPr lang="en-US" altLang="zh-TW" dirty="0" err="1" smtClean="0"/>
              <a:t>Sigmoid_BackProp</a:t>
            </a:r>
            <a:endParaRPr lang="en-US" altLang="zh-TW" dirty="0"/>
          </a:p>
          <a:p>
            <a:pPr lvl="1"/>
            <a:r>
              <a:rPr lang="en-US" altLang="zh-TW" dirty="0" err="1" smtClean="0"/>
              <a:t>Rectified_ForProp</a:t>
            </a:r>
            <a:endParaRPr lang="en-US" altLang="zh-TW" dirty="0"/>
          </a:p>
          <a:p>
            <a:pPr lvl="1"/>
            <a:r>
              <a:rPr lang="en-US" altLang="zh-TW" dirty="0" err="1" smtClean="0"/>
              <a:t>Rectified_BackProp</a:t>
            </a:r>
            <a:endParaRPr lang="en-US" altLang="zh-TW" dirty="0"/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whole training and testing process</a:t>
            </a:r>
          </a:p>
          <a:p>
            <a:r>
              <a:rPr lang="en-US" altLang="zh-TW" dirty="0" smtClean="0"/>
              <a:t>Including </a:t>
            </a:r>
            <a:r>
              <a:rPr lang="en-US" altLang="zh-TW" dirty="0"/>
              <a:t>cross-validation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19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detail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541818" cy="4929222"/>
          </a:xfrm>
        </p:spPr>
        <p:txBody>
          <a:bodyPr/>
          <a:lstStyle/>
          <a:p>
            <a:r>
              <a:rPr lang="en-US" altLang="zh-TW" sz="2000" dirty="0" smtClean="0"/>
              <a:t>Fashion MNIST</a:t>
            </a:r>
          </a:p>
          <a:p>
            <a:pPr lvl="1"/>
            <a:r>
              <a:rPr lang="en-US" altLang="zh-TW" sz="1600" dirty="0"/>
              <a:t>Fashion-MNIST is a dataset of </a:t>
            </a:r>
            <a:r>
              <a:rPr lang="en-US" altLang="zh-TW" sz="1600" dirty="0" err="1"/>
              <a:t>Zalando's</a:t>
            </a:r>
            <a:r>
              <a:rPr lang="en-US" altLang="zh-TW" sz="1600" dirty="0"/>
              <a:t> article images—consisting of a training set of 60,000 examples and a test set of 10,000 </a:t>
            </a:r>
            <a:r>
              <a:rPr lang="en-US" altLang="zh-TW" sz="1600" dirty="0" smtClean="0"/>
              <a:t>examples.</a:t>
            </a:r>
          </a:p>
          <a:p>
            <a:pPr lvl="1"/>
            <a:r>
              <a:rPr lang="en-US" altLang="zh-TW" sz="1600" dirty="0" smtClean="0"/>
              <a:t>Each </a:t>
            </a:r>
            <a:r>
              <a:rPr lang="en-US" altLang="zh-TW" sz="1600" dirty="0"/>
              <a:t>example is a 28x28 grayscale image, associated with a label from 10 </a:t>
            </a:r>
            <a:r>
              <a:rPr lang="en-US" altLang="zh-TW" sz="1600" dirty="0" smtClean="0"/>
              <a:t>classes.</a:t>
            </a:r>
          </a:p>
          <a:p>
            <a:r>
              <a:rPr lang="en-US" altLang="zh-TW" sz="2000" dirty="0" smtClean="0"/>
              <a:t>Parser </a:t>
            </a:r>
            <a:r>
              <a:rPr lang="en-US" altLang="zh-TW" sz="2000" dirty="0"/>
              <a:t>of </a:t>
            </a:r>
            <a:r>
              <a:rPr lang="en-US" altLang="zh-TW" sz="2000" dirty="0" smtClean="0"/>
              <a:t>Fashion MNIST </a:t>
            </a:r>
            <a:r>
              <a:rPr lang="en-US" altLang="zh-TW" sz="2000" dirty="0"/>
              <a:t>is already done for you by</a:t>
            </a:r>
          </a:p>
          <a:p>
            <a:pPr lvl="1"/>
            <a:r>
              <a:rPr lang="en-US" altLang="zh-TW" sz="1600" dirty="0" smtClean="0"/>
              <a:t>fashion-mnist_test_data.csv</a:t>
            </a:r>
          </a:p>
          <a:p>
            <a:pPr lvl="1"/>
            <a:r>
              <a:rPr lang="en-US" altLang="zh-TW" sz="1600" dirty="0" smtClean="0"/>
              <a:t>fashion-mnist_train_data.csv</a:t>
            </a:r>
          </a:p>
          <a:p>
            <a:pPr lvl="1"/>
            <a:r>
              <a:rPr lang="en-US" altLang="zh-TW" sz="1600" dirty="0" smtClean="0"/>
              <a:t>fashion-mnist_train_label.csv</a:t>
            </a:r>
          </a:p>
          <a:p>
            <a:pPr lvl="1"/>
            <a:r>
              <a:rPr lang="en-US" altLang="zh-TW" sz="1600" dirty="0"/>
              <a:t>Run the block “Prepare all the </a:t>
            </a:r>
            <a:r>
              <a:rPr lang="en-US" altLang="zh-TW" sz="1600" dirty="0" smtClean="0"/>
              <a:t>data” in the .</a:t>
            </a:r>
            <a:r>
              <a:rPr lang="en-US" altLang="zh-TW" sz="1600" dirty="0" err="1" smtClean="0"/>
              <a:t>ipynb</a:t>
            </a:r>
            <a:r>
              <a:rPr lang="en-US" altLang="zh-TW" sz="1600" dirty="0" smtClean="0"/>
              <a:t> files</a:t>
            </a:r>
          </a:p>
          <a:p>
            <a:pPr lvl="1"/>
            <a:r>
              <a:rPr lang="en-US" altLang="zh-TW" sz="1600" dirty="0" smtClean="0"/>
              <a:t>Data will put into “</a:t>
            </a:r>
            <a:r>
              <a:rPr lang="en-US" altLang="zh-TW" sz="1600" dirty="0" err="1" smtClean="0"/>
              <a:t>train_data_img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、</a:t>
            </a:r>
            <a:r>
              <a:rPr lang="en-US" altLang="zh-TW" sz="1600" dirty="0"/>
              <a:t> “</a:t>
            </a:r>
            <a:r>
              <a:rPr lang="en-US" altLang="zh-TW" sz="1600" dirty="0" err="1" smtClean="0"/>
              <a:t>valid_data_img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、 </a:t>
            </a:r>
            <a:r>
              <a:rPr lang="en-US" altLang="zh-TW" sz="1600" dirty="0"/>
              <a:t>“</a:t>
            </a:r>
            <a:r>
              <a:rPr lang="en-US" altLang="zh-TW" sz="1600" dirty="0" err="1" smtClean="0"/>
              <a:t>test_data_img</a:t>
            </a:r>
            <a:r>
              <a:rPr lang="en-US" altLang="zh-TW" sz="1600" dirty="0" smtClean="0"/>
              <a:t>”</a:t>
            </a:r>
          </a:p>
          <a:p>
            <a:pPr lvl="1"/>
            <a:r>
              <a:rPr lang="en-US" altLang="zh-TW" sz="1600" dirty="0" smtClean="0"/>
              <a:t>Labels will </a:t>
            </a:r>
            <a:r>
              <a:rPr lang="en-US" altLang="zh-TW" sz="1600" dirty="0"/>
              <a:t>put into “</a:t>
            </a:r>
            <a:r>
              <a:rPr lang="en-US" altLang="zh-TW" sz="1600" dirty="0" err="1" smtClean="0"/>
              <a:t>train_data_lab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、 </a:t>
            </a:r>
            <a:r>
              <a:rPr lang="en-US" altLang="zh-TW" sz="1600" dirty="0"/>
              <a:t>“</a:t>
            </a:r>
            <a:r>
              <a:rPr lang="en-US" altLang="zh-TW" sz="1600" dirty="0" err="1" smtClean="0"/>
              <a:t>valid_data_lab</a:t>
            </a:r>
            <a:r>
              <a:rPr lang="en-US" altLang="zh-TW" sz="1600" dirty="0" smtClean="0"/>
              <a:t>”</a:t>
            </a:r>
            <a:endParaRPr lang="zh-TW" altLang="en-US" sz="16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80" y="1357313"/>
            <a:ext cx="5050839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6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to E3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357297"/>
            <a:ext cx="5691447" cy="51432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These two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ipynb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file and .pdf file (50%)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ID_DL_Softmax.ipynb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ID_DL_L2loss.ipynb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ID_Report.pdf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ID_Report.pdf (20%+10%)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</a:t>
            </a:r>
            <a:r>
              <a:rPr lang="en-US" altLang="zh-TW" dirty="0" smtClean="0"/>
              <a:t>different activation function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Discuss different loss </a:t>
            </a:r>
            <a:r>
              <a:rPr lang="en-US" altLang="zh-TW" dirty="0"/>
              <a:t>function (5%)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Describe the structure of your best </a:t>
            </a:r>
            <a:r>
              <a:rPr lang="en-US" altLang="zh-TW" dirty="0"/>
              <a:t>NNs (5%)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Discuss what the optimization you </a:t>
            </a:r>
            <a:r>
              <a:rPr lang="en-US" altLang="zh-TW" dirty="0"/>
              <a:t>do (5%)</a:t>
            </a:r>
            <a:endParaRPr lang="en-US" altLang="zh-TW" dirty="0" smtClean="0"/>
          </a:p>
          <a:p>
            <a:pPr lvl="2"/>
            <a:r>
              <a:rPr lang="en-US" altLang="zh-TW" sz="1600" dirty="0" smtClean="0"/>
              <a:t>Write down the table format like right side</a:t>
            </a:r>
          </a:p>
          <a:p>
            <a:pPr lvl="1"/>
            <a:r>
              <a:rPr lang="en-US" altLang="zh-TW" dirty="0" smtClean="0"/>
              <a:t>Iteration </a:t>
            </a:r>
            <a:r>
              <a:rPr lang="en-US" altLang="zh-TW" dirty="0"/>
              <a:t>accuracy </a:t>
            </a:r>
            <a:r>
              <a:rPr lang="en-US" altLang="zh-TW" dirty="0" smtClean="0"/>
              <a:t>curves (10%)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79740" y="1357298"/>
            <a:ext cx="5384800" cy="4929222"/>
          </a:xfrm>
        </p:spPr>
        <p:txBody>
          <a:bodyPr/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Notice!!!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Change ID to your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ID_number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Don’t </a:t>
            </a:r>
            <a:r>
              <a:rPr lang="en-US" altLang="zh-TW" sz="2400" dirty="0" smtClean="0">
                <a:solidFill>
                  <a:srgbClr val="FF0000"/>
                </a:solidFill>
              </a:rPr>
              <a:t>compress all the files</a:t>
            </a:r>
          </a:p>
          <a:p>
            <a:pPr lvl="1"/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835"/>
              </p:ext>
            </p:extLst>
          </p:nvPr>
        </p:nvGraphicFramePr>
        <p:xfrm>
          <a:off x="6679740" y="3632662"/>
          <a:ext cx="5384800" cy="2340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427394098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4556433"/>
                    </a:ext>
                  </a:extLst>
                </a:gridCol>
              </a:tblGrid>
              <a:tr h="3233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5838"/>
                  </a:ext>
                </a:extLst>
              </a:tr>
              <a:tr h="40346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Benchmark: NN*1+L2</a:t>
                      </a:r>
                      <a:r>
                        <a:rPr lang="en-US" altLang="zh-TW" baseline="0" dirty="0" smtClean="0"/>
                        <a:t> loss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89224"/>
                  </a:ext>
                </a:extLst>
              </a:tr>
              <a:tr h="403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2 hidden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95076"/>
                  </a:ext>
                </a:extLst>
              </a:tr>
              <a:tr h="403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loss to </a:t>
                      </a:r>
                      <a:r>
                        <a:rPr lang="en-US" altLang="zh-TW" baseline="0" dirty="0" err="1" smtClean="0"/>
                        <a:t>softmax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06136"/>
                  </a:ext>
                </a:extLst>
              </a:tr>
              <a:tr h="403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Initial</a:t>
                      </a:r>
                      <a:r>
                        <a:rPr lang="en-US" altLang="zh-TW" baseline="0" dirty="0" smtClean="0"/>
                        <a:t> the weight by random normal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05755"/>
                  </a:ext>
                </a:extLst>
              </a:tr>
              <a:tr h="403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…etc.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???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3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3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the files and upload the results to </a:t>
            </a:r>
            <a:r>
              <a:rPr lang="en-US" altLang="zh-TW" dirty="0" err="1" smtClean="0"/>
              <a:t>Kaggle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Download the files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fashion-mnist_test_data.csv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fashion-mnist_train_data.csv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fashion-mnist_train_label.csv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ID_DL_L2loss.ipynb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ID_DL_Softmax.ipynb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All the loading data functions are already written down in the 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 file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Upload the .csv result file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DL_LAB1_prediction_ID.csv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Use the convert function block in the 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 file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Prepare your output data (10000,10)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Rename that to fit the function 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15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en-US" altLang="zh-TW" dirty="0" smtClean="0"/>
              <a:t>-Account creating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Address: </a:t>
            </a:r>
            <a:r>
              <a:rPr lang="en-US" altLang="zh-TW" dirty="0">
                <a:hlinkClick r:id="rId2"/>
              </a:rPr>
              <a:t>https://www.kaggle.com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46121"/>
          <a:stretch/>
        </p:blipFill>
        <p:spPr>
          <a:xfrm>
            <a:off x="1357312" y="1928813"/>
            <a:ext cx="9477375" cy="42338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15500" y="1847850"/>
            <a:ext cx="96202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252750" y="2755059"/>
            <a:ext cx="7646022" cy="2315705"/>
            <a:chOff x="2252750" y="2755059"/>
            <a:chExt cx="7646022" cy="231570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b="63683"/>
            <a:stretch/>
          </p:blipFill>
          <p:spPr>
            <a:xfrm>
              <a:off x="2252750" y="2755059"/>
              <a:ext cx="7646022" cy="162856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t="50402" b="33456"/>
            <a:stretch/>
          </p:blipFill>
          <p:spPr>
            <a:xfrm>
              <a:off x="2326481" y="4380807"/>
              <a:ext cx="7539038" cy="689957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en-US" altLang="zh-TW" dirty="0"/>
              <a:t>-</a:t>
            </a:r>
            <a:r>
              <a:rPr lang="en-US" altLang="zh-TW" dirty="0" smtClean="0"/>
              <a:t>Join the private competitions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private URL: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www.kaggle.com/t/403063f827794b43a320066bcf61888e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96300" y="4186241"/>
            <a:ext cx="1114425" cy="671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1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/>
              <a:t>Get </a:t>
            </a:r>
            <a:r>
              <a:rPr lang="en-US" altLang="zh-TW" sz="2400" b="1" dirty="0"/>
              <a:t>familiar with python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/>
              <a:t>Understand </a:t>
            </a:r>
            <a:r>
              <a:rPr lang="en-US" altLang="zh-TW" sz="2400" b="1" dirty="0"/>
              <a:t>how neural networks works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/>
              <a:t>Understand </a:t>
            </a:r>
            <a:r>
              <a:rPr lang="en-US" altLang="zh-TW" sz="2400" b="1" dirty="0"/>
              <a:t>how to use backpropagation and gradient descent to train a neural networks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/>
              <a:t>Understand </a:t>
            </a:r>
            <a:r>
              <a:rPr lang="en-US" altLang="zh-TW" sz="2400" b="1" dirty="0"/>
              <a:t>neural networks training process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/>
              <a:t>Build </a:t>
            </a:r>
            <a:r>
              <a:rPr lang="en-US" altLang="zh-TW" sz="2400" b="1" dirty="0"/>
              <a:t>a neural networks model for the classification </a:t>
            </a:r>
            <a:r>
              <a:rPr lang="en-US" altLang="zh-TW" sz="2400" b="1" dirty="0" smtClean="0"/>
              <a:t>problem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696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to </a:t>
            </a:r>
            <a:r>
              <a:rPr lang="en-US" altLang="zh-TW" dirty="0"/>
              <a:t>download the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6"/>
            <a:ext cx="6713913" cy="5000625"/>
          </a:xfrm>
        </p:spPr>
        <p:txBody>
          <a:bodyPr/>
          <a:lstStyle/>
          <a:p>
            <a:r>
              <a:rPr lang="en-US" altLang="zh-TW" dirty="0" smtClean="0"/>
              <a:t>Go to “My Account”</a:t>
            </a:r>
          </a:p>
          <a:p>
            <a:r>
              <a:rPr lang="en-US" altLang="zh-TW" dirty="0" smtClean="0"/>
              <a:t>Find the “API”</a:t>
            </a:r>
          </a:p>
          <a:p>
            <a:r>
              <a:rPr lang="en-US" altLang="zh-TW" dirty="0" smtClean="0"/>
              <a:t>Download the </a:t>
            </a:r>
            <a:r>
              <a:rPr lang="en-US" altLang="zh-TW" dirty="0" err="1" smtClean="0"/>
              <a:t>kaggle.json</a:t>
            </a:r>
            <a:endParaRPr lang="en-US" altLang="zh-TW" dirty="0" smtClean="0"/>
          </a:p>
          <a:p>
            <a:r>
              <a:rPr lang="en-US" altLang="zh-TW" dirty="0" smtClean="0"/>
              <a:t>Use SFTP Upload the file to “~/.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Download instruction</a:t>
            </a:r>
          </a:p>
          <a:p>
            <a:pPr lvl="1"/>
            <a:r>
              <a:rPr lang="en-US" altLang="zh-TW" dirty="0" err="1" smtClean="0"/>
              <a:t>srun</a:t>
            </a:r>
            <a:r>
              <a:rPr lang="en-US" altLang="zh-TW" dirty="0" smtClean="0"/>
              <a:t> </a:t>
            </a:r>
            <a:r>
              <a:rPr lang="en-US" altLang="zh-TW" dirty="0" err="1"/>
              <a:t>kaggle</a:t>
            </a:r>
            <a:r>
              <a:rPr lang="en-US" altLang="zh-TW" dirty="0"/>
              <a:t> competitions download -c 2018-nctu-dl-lab01</a:t>
            </a:r>
            <a:endParaRPr lang="en-US" altLang="zh-TW" dirty="0" smtClean="0"/>
          </a:p>
          <a:p>
            <a:r>
              <a:rPr lang="en-US" altLang="zh-TW" dirty="0" smtClean="0"/>
              <a:t>File will download to “~/.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Unzip the .zip file and move that to your own folder</a:t>
            </a:r>
          </a:p>
          <a:p>
            <a:pPr lvl="1"/>
            <a:r>
              <a:rPr lang="en-US" altLang="zh-TW" dirty="0"/>
              <a:t>unzip </a:t>
            </a:r>
            <a:r>
              <a:rPr lang="en-US" altLang="zh-TW" i="1" dirty="0" smtClean="0"/>
              <a:t>FileName.zip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Don’t press the “Expire API </a:t>
            </a:r>
            <a:r>
              <a:rPr lang="en-US" altLang="zh-TW" dirty="0" smtClean="0">
                <a:solidFill>
                  <a:srgbClr val="FF0000"/>
                </a:solidFill>
              </a:rPr>
              <a:t>Token” after you already set the environment or you need to re-run the steps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9302"/>
            <a:ext cx="6231253" cy="2327104"/>
          </a:xfrm>
          <a:prstGeom prst="rect">
            <a:avLst/>
          </a:prstGeom>
          <a:ln>
            <a:noFill/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22773" r="52957"/>
          <a:stretch/>
        </p:blipFill>
        <p:spPr>
          <a:xfrm>
            <a:off x="7697586" y="4102177"/>
            <a:ext cx="2738728" cy="2173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978439" y="5189144"/>
            <a:ext cx="946957" cy="372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If TA can not find your ID, the grade will be “0”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20 times </a:t>
            </a:r>
            <a:r>
              <a:rPr lang="en-US" altLang="zh-TW" dirty="0" smtClean="0">
                <a:solidFill>
                  <a:srgbClr val="FF0000"/>
                </a:solidFill>
              </a:rPr>
              <a:t>maximum daily submissions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691" y="3352371"/>
            <a:ext cx="4712617" cy="3005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287588" y="5072766"/>
            <a:ext cx="946957" cy="372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95999" y="4377268"/>
            <a:ext cx="254925" cy="277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97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26" y="2152996"/>
            <a:ext cx="7170148" cy="4274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Kaggle</a:t>
            </a:r>
            <a:r>
              <a:rPr lang="en-US" altLang="zh-TW" dirty="0"/>
              <a:t> to submit your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need to submit the result to the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r>
              <a:rPr lang="en-US" altLang="zh-TW" dirty="0" smtClean="0"/>
              <a:t>The result need to follow the format file</a:t>
            </a:r>
          </a:p>
          <a:p>
            <a:pPr lvl="1"/>
            <a:r>
              <a:rPr lang="en-US" altLang="zh-TW" dirty="0" smtClean="0"/>
              <a:t>.csv file</a:t>
            </a:r>
            <a:endParaRPr lang="en-US" altLang="zh-TW" dirty="0"/>
          </a:p>
          <a:p>
            <a:r>
              <a:rPr lang="en-US" altLang="zh-TW" dirty="0" smtClean="0"/>
              <a:t>Label rules</a:t>
            </a:r>
          </a:p>
        </p:txBody>
      </p:sp>
      <p:sp>
        <p:nvSpPr>
          <p:cNvPr id="5" name="矩形 4"/>
          <p:cNvSpPr/>
          <p:nvPr/>
        </p:nvSpPr>
        <p:spPr>
          <a:xfrm>
            <a:off x="10443800" y="3588892"/>
            <a:ext cx="1263722" cy="53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22203"/>
              </p:ext>
            </p:extLst>
          </p:nvPr>
        </p:nvGraphicFramePr>
        <p:xfrm>
          <a:off x="2082110" y="2872313"/>
          <a:ext cx="2049314" cy="3726180"/>
        </p:xfrm>
        <a:graphic>
          <a:graphicData uri="http://schemas.openxmlformats.org/drawingml/2006/table">
            <a:tbl>
              <a:tblPr/>
              <a:tblGrid>
                <a:gridCol w="1024657">
                  <a:extLst>
                    <a:ext uri="{9D8B030D-6E8A-4147-A177-3AD203B41FA5}">
                      <a16:colId xmlns:a16="http://schemas.microsoft.com/office/drawing/2014/main" val="2544086976"/>
                    </a:ext>
                  </a:extLst>
                </a:gridCol>
                <a:gridCol w="1024657">
                  <a:extLst>
                    <a:ext uri="{9D8B030D-6E8A-4147-A177-3AD203B41FA5}">
                      <a16:colId xmlns:a16="http://schemas.microsoft.com/office/drawing/2014/main" val="1505259362"/>
                    </a:ext>
                  </a:extLst>
                </a:gridCol>
              </a:tblGrid>
              <a:tr h="25427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Label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16119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T-shirt/top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640883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Trouser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29837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Pullover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851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Dress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30395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88128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Sandal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2332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Shirt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83320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Sneaker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674766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757"/>
                  </a:ext>
                </a:extLst>
              </a:tr>
              <a:tr h="25427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Ankle boot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5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18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Competitions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rules (20%)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</a:t>
            </a:r>
          </a:p>
          <a:p>
            <a:pPr lvl="1"/>
            <a:r>
              <a:rPr lang="en-US" altLang="zh-TW" dirty="0"/>
              <a:t>Acc. &lt; 80% :</a:t>
            </a:r>
            <a:r>
              <a:rPr lang="zh-TW" altLang="en-US" dirty="0"/>
              <a:t> </a:t>
            </a:r>
            <a:r>
              <a:rPr lang="en-US" altLang="zh-TW" dirty="0"/>
              <a:t>Grade = 0 point</a:t>
            </a:r>
          </a:p>
          <a:p>
            <a:pPr lvl="1"/>
            <a:r>
              <a:rPr lang="en-US" altLang="zh-TW" dirty="0"/>
              <a:t>80% &lt;= Acc. &lt;81%: Grade = 1 point</a:t>
            </a:r>
          </a:p>
          <a:p>
            <a:pPr lvl="1"/>
            <a:r>
              <a:rPr lang="en-US" altLang="zh-TW" dirty="0"/>
              <a:t>81% &lt;= Acc. &lt;82%: Grade = 2 points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98% &lt;= Acc. &lt;99%: Grade = 19 points</a:t>
            </a:r>
          </a:p>
          <a:p>
            <a:pPr lvl="1"/>
            <a:r>
              <a:rPr lang="en-US" altLang="zh-TW" dirty="0"/>
              <a:t>99% &lt;= Acc. &lt;=100%: Grade = 20 points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1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4103" name="Google Shape;4103;p1"/>
          <p:cNvSpPr txBox="1">
            <a:spLocks noGrp="1"/>
          </p:cNvSpPr>
          <p:nvPr>
            <p:ph type="body" idx="1"/>
          </p:nvPr>
        </p:nvSpPr>
        <p:spPr>
          <a:xfrm>
            <a:off x="852861" y="1214538"/>
            <a:ext cx="109728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Implement the following layers as a python function(both forward and backward propagation)</a:t>
            </a:r>
            <a:endParaRPr dirty="0"/>
          </a:p>
          <a:p>
            <a:pPr marL="557212" lvl="1" indent="-214312" algn="l" rtl="0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</a:pPr>
            <a:r>
              <a:rPr lang="en-US" dirty="0"/>
              <a:t>Inner-product layer (10%)</a:t>
            </a:r>
            <a:endParaRPr dirty="0"/>
          </a:p>
          <a:p>
            <a:pPr marL="557212" lvl="1" indent="-214312" algn="l" rtl="0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</a:pPr>
            <a:r>
              <a:rPr lang="en-US" dirty="0"/>
              <a:t>Activation layer (20%)</a:t>
            </a:r>
            <a:endParaRPr dirty="0"/>
          </a:p>
          <a:p>
            <a:pPr marL="857250" lvl="2" indent="-171450" algn="l" rtl="0">
              <a:spcBef>
                <a:spcPts val="300"/>
              </a:spcBef>
              <a:spcAft>
                <a:spcPts val="0"/>
              </a:spcAft>
              <a:buClr>
                <a:srgbClr val="4F6228"/>
              </a:buClr>
              <a:buSzPts val="1500"/>
              <a:buChar char="•"/>
            </a:pPr>
            <a:r>
              <a:rPr lang="en-US" dirty="0"/>
              <a:t>Sigmoid function  (10%)</a:t>
            </a:r>
            <a:endParaRPr dirty="0"/>
          </a:p>
          <a:p>
            <a:pPr marL="857250" lvl="2" indent="-171450" algn="l" rtl="0">
              <a:spcBef>
                <a:spcPts val="300"/>
              </a:spcBef>
              <a:spcAft>
                <a:spcPts val="0"/>
              </a:spcAft>
              <a:buClr>
                <a:srgbClr val="4F6228"/>
              </a:buClr>
              <a:buSzPts val="1500"/>
              <a:buChar char="•"/>
            </a:pPr>
            <a:r>
              <a:rPr lang="en-US" dirty="0"/>
              <a:t>Rectified function (10%)</a:t>
            </a:r>
            <a:endParaRPr dirty="0"/>
          </a:p>
          <a:p>
            <a:pPr marL="557212" lvl="1" indent="-214312" algn="l" rtl="0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</a:pPr>
            <a:r>
              <a:rPr lang="en-US" dirty="0"/>
              <a:t>Loss function (20%)</a:t>
            </a:r>
            <a:endParaRPr dirty="0"/>
          </a:p>
          <a:p>
            <a:pPr marL="857250" lvl="2" indent="-171450" algn="l" rtl="0">
              <a:spcBef>
                <a:spcPts val="300"/>
              </a:spcBef>
              <a:spcAft>
                <a:spcPts val="0"/>
              </a:spcAft>
              <a:buClr>
                <a:srgbClr val="4F6228"/>
              </a:buClr>
              <a:buSzPts val="1500"/>
              <a:buChar char="•"/>
            </a:pPr>
            <a:r>
              <a:rPr lang="en-US" dirty="0" err="1"/>
              <a:t>Softmax</a:t>
            </a:r>
            <a:r>
              <a:rPr lang="en-US" dirty="0"/>
              <a:t> with cross entropy (10%)</a:t>
            </a:r>
            <a:endParaRPr dirty="0"/>
          </a:p>
          <a:p>
            <a:pPr marL="857250" lvl="2" indent="-171450" algn="l" rtl="0">
              <a:spcBef>
                <a:spcPts val="300"/>
              </a:spcBef>
              <a:spcAft>
                <a:spcPts val="0"/>
              </a:spcAft>
              <a:buClr>
                <a:srgbClr val="4F6228"/>
              </a:buClr>
              <a:buSzPts val="1500"/>
              <a:buChar char="•"/>
            </a:pPr>
            <a:r>
              <a:rPr lang="en-US" dirty="0"/>
              <a:t>L2 loss (squared error)        (10%)</a:t>
            </a:r>
            <a:endParaRPr dirty="0"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Build neural networks to solves the Fashion MNIST classification problem</a:t>
            </a:r>
            <a:endParaRPr dirty="0"/>
          </a:p>
          <a:p>
            <a:pPr marL="557212" lvl="1" indent="-214312" algn="l" rtl="0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</a:pPr>
            <a:r>
              <a:rPr lang="en-US" dirty="0"/>
              <a:t>Discuss activation and loss function issue (20% , 1 page A4 in pdf)</a:t>
            </a:r>
            <a:endParaRPr dirty="0"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Plot iteration accuracy curves of the neural networks (10%)</a:t>
            </a:r>
            <a:endParaRPr dirty="0"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Performance (Upload results to </a:t>
            </a:r>
            <a:r>
              <a:rPr lang="en-US" dirty="0" err="1"/>
              <a:t>Kaggle</a:t>
            </a:r>
            <a:r>
              <a:rPr lang="en-US" dirty="0"/>
              <a:t>) (20%)</a:t>
            </a:r>
            <a:endParaRPr dirty="0"/>
          </a:p>
          <a:p>
            <a:pPr marL="557212" lvl="1" indent="-214312" algn="l" rtl="0">
              <a:spcBef>
                <a:spcPts val="360"/>
              </a:spcBef>
              <a:spcAft>
                <a:spcPts val="0"/>
              </a:spcAft>
              <a:buClr>
                <a:srgbClr val="376092"/>
              </a:buClr>
              <a:buSzPts val="1800"/>
              <a:buChar char="–"/>
            </a:pPr>
            <a:r>
              <a:rPr lang="en-US" dirty="0"/>
              <a:t>Design your own NN (cannot use convolutional layer)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Inner-product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Forward-propagation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/>
          <a:p>
            <a:r>
              <a:rPr lang="en-US" altLang="zh-TW" dirty="0" smtClean="0"/>
              <a:t>Backward-propagation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73" y="3467708"/>
            <a:ext cx="4094711" cy="6979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35" y="2191698"/>
            <a:ext cx="4705330" cy="32499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30589" y="5917188"/>
            <a:ext cx="3751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Please find the matrices 𝐀, 𝑩 and 𝐂</a:t>
            </a:r>
          </a:p>
        </p:txBody>
      </p:sp>
    </p:spTree>
    <p:extLst>
      <p:ext uri="{BB962C8B-B14F-4D97-AF65-F5344CB8AC3E}">
        <p14:creationId xmlns:p14="http://schemas.microsoft.com/office/powerpoint/2010/main" val="68000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Inner-product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Backward-propagation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6" y="1955239"/>
            <a:ext cx="6374242" cy="4402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0589" y="5688276"/>
            <a:ext cx="3751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Please find the matrices 𝐀, 𝑩 and 𝐂</a:t>
            </a:r>
          </a:p>
        </p:txBody>
      </p:sp>
    </p:spTree>
    <p:extLst>
      <p:ext uri="{BB962C8B-B14F-4D97-AF65-F5344CB8AC3E}">
        <p14:creationId xmlns:p14="http://schemas.microsoft.com/office/powerpoint/2010/main" val="250623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layer – Sigmoid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Forward-propagation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Backward-propagation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00" y="1948828"/>
            <a:ext cx="2499000" cy="732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33851"/>
            <a:ext cx="3105150" cy="137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59046" y="4836119"/>
            <a:ext cx="24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Please find the matrix 𝑫</a:t>
            </a:r>
          </a:p>
        </p:txBody>
      </p:sp>
    </p:spTree>
    <p:extLst>
      <p:ext uri="{BB962C8B-B14F-4D97-AF65-F5344CB8AC3E}">
        <p14:creationId xmlns:p14="http://schemas.microsoft.com/office/powerpoint/2010/main" val="16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layer – Rectified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Forward-propagation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Backward-propagation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200" y="2010242"/>
            <a:ext cx="2427600" cy="7593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930345"/>
            <a:ext cx="3105150" cy="1266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36274" y="5197170"/>
            <a:ext cx="24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Please find the matrix 𝑬</a:t>
            </a:r>
          </a:p>
        </p:txBody>
      </p:sp>
    </p:spTree>
    <p:extLst>
      <p:ext uri="{BB962C8B-B14F-4D97-AF65-F5344CB8AC3E}">
        <p14:creationId xmlns:p14="http://schemas.microsoft.com/office/powerpoint/2010/main" val="22010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with cross entropy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Forward-propagation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Backward-propagation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914871"/>
            <a:ext cx="2705100" cy="933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02764"/>
            <a:ext cx="4876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4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L2 loss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8" name="Picture 2" descr="ãl2 loss func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276600" y="2287732"/>
            <a:ext cx="5638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1162"/>
      </p:ext>
    </p:extLst>
  </p:cSld>
  <p:clrMapOvr>
    <a:masterClrMapping/>
  </p:clrMapOvr>
</p:sld>
</file>

<file path=ppt/theme/theme1.xml><?xml version="1.0" encoding="utf-8"?>
<a:theme xmlns:a="http://schemas.openxmlformats.org/drawingml/2006/main" name="VSP_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_FORMAT" id="{0627D7A1-5700-4342-819E-8E6B159075A9}" vid="{E250F850-006C-4995-9775-7E3C465D7D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853</Words>
  <Application>Microsoft Office PowerPoint</Application>
  <PresentationFormat>寬螢幕</PresentationFormat>
  <Paragraphs>199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 Unicode MS</vt:lpstr>
      <vt:lpstr>新細明體</vt:lpstr>
      <vt:lpstr>Arial</vt:lpstr>
      <vt:lpstr>Calibri</vt:lpstr>
      <vt:lpstr>Times New Roman</vt:lpstr>
      <vt:lpstr>VSP_FORMAT</vt:lpstr>
      <vt:lpstr>2018 DL Lab1 Neural network training process</vt:lpstr>
      <vt:lpstr>Objective</vt:lpstr>
      <vt:lpstr>Tasks</vt:lpstr>
      <vt:lpstr>Inner-product layer</vt:lpstr>
      <vt:lpstr>Inner-product layer</vt:lpstr>
      <vt:lpstr>Activation layer – Sigmoid function</vt:lpstr>
      <vt:lpstr>Activation layer – Rectified function</vt:lpstr>
      <vt:lpstr>Softmax with cross entropy</vt:lpstr>
      <vt:lpstr>L2 loss</vt:lpstr>
      <vt:lpstr>One hidden-layer neural networks</vt:lpstr>
      <vt:lpstr>Gradient Descent</vt:lpstr>
      <vt:lpstr>Cross validation</vt:lpstr>
      <vt:lpstr>Coding detail – Layer Details</vt:lpstr>
      <vt:lpstr>Coding detail – Training and Testing</vt:lpstr>
      <vt:lpstr>Coding detail - Dataset</vt:lpstr>
      <vt:lpstr>Upload to E3</vt:lpstr>
      <vt:lpstr>Download the files and upload the results to Kaggle</vt:lpstr>
      <vt:lpstr>Kaggle-Account creating</vt:lpstr>
      <vt:lpstr>Kaggle-Join the private competitions</vt:lpstr>
      <vt:lpstr>Use kaggle to download the data</vt:lpstr>
      <vt:lpstr>Notice!!!</vt:lpstr>
      <vt:lpstr>Use Kaggle to submit your result</vt:lpstr>
      <vt:lpstr>Competitions rules (20%)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DL Lab1 Neural network training process</dc:title>
  <dc:creator>Sciencethebird</dc:creator>
  <cp:lastModifiedBy>jimmy lee</cp:lastModifiedBy>
  <cp:revision>3</cp:revision>
  <dcterms:modified xsi:type="dcterms:W3CDTF">2018-12-02T07:24:01Z</dcterms:modified>
</cp:coreProperties>
</file>