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4"/>
  </p:sldMasterIdLst>
  <p:sldIdLst>
    <p:sldId id="256" r:id="rId5"/>
    <p:sldId id="260" r:id="rId6"/>
    <p:sldId id="257" r:id="rId7"/>
    <p:sldId id="258" r:id="rId8"/>
    <p:sldId id="259" r:id="rId9"/>
    <p:sldId id="262" r:id="rId10"/>
    <p:sldId id="261" r:id="rId11"/>
    <p:sldId id="263" r:id="rId12"/>
    <p:sldId id="264" r:id="rId13"/>
    <p:sldId id="265" r:id="rId14"/>
    <p:sldId id="266" r:id="rId15"/>
    <p:sldId id="267" r:id="rId16"/>
    <p:sldId id="268" r:id="rId17"/>
    <p:sldId id="269"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1" r:id="rId48"/>
    <p:sldId id="302" r:id="rId49"/>
    <p:sldId id="303" r:id="rId50"/>
    <p:sldId id="308" r:id="rId51"/>
    <p:sldId id="304" r:id="rId52"/>
    <p:sldId id="305" r:id="rId53"/>
    <p:sldId id="306" r:id="rId54"/>
    <p:sldId id="309" r:id="rId55"/>
    <p:sldId id="310" r:id="rId56"/>
    <p:sldId id="300" r:id="rId57"/>
    <p:sldId id="311"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hir Montes" userId="4acf5f4335e7a222" providerId="LiveId" clId="{427022FD-47FB-45AE-8887-030FC91259AB}"/>
    <pc:docChg chg="modSld">
      <pc:chgData name="Jahir Montes" userId="4acf5f4335e7a222" providerId="LiveId" clId="{427022FD-47FB-45AE-8887-030FC91259AB}" dt="2021-03-29T01:25:57.394" v="1" actId="1036"/>
      <pc:docMkLst>
        <pc:docMk/>
      </pc:docMkLst>
      <pc:sldChg chg="modSp mod">
        <pc:chgData name="Jahir Montes" userId="4acf5f4335e7a222" providerId="LiveId" clId="{427022FD-47FB-45AE-8887-030FC91259AB}" dt="2021-03-29T01:25:57.394" v="1" actId="1036"/>
        <pc:sldMkLst>
          <pc:docMk/>
          <pc:sldMk cId="2351675285" sldId="267"/>
        </pc:sldMkLst>
        <pc:spChg chg="mod">
          <ac:chgData name="Jahir Montes" userId="4acf5f4335e7a222" providerId="LiveId" clId="{427022FD-47FB-45AE-8887-030FC91259AB}" dt="2021-03-29T01:25:57.394" v="1" actId="1036"/>
          <ac:spMkLst>
            <pc:docMk/>
            <pc:sldMk cId="2351675285" sldId="267"/>
            <ac:spMk id="3" creationId="{7433B071-143F-4DAA-A763-E0765983EE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1960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8923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8325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58196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2220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27301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17150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9309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18998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08973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88103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3/28/2021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8790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3/28/2021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24771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3/28/2021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45863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9229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5601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345051-2045-45DA-935E-2E3CA1A69ADC}" type="datetimeFigureOut">
              <a:rPr lang="en-US" smtClean="0"/>
              <a:t>3/28/2021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2775333466"/>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6" name="Picture 2" descr="Close-up Photography of a Power Tool">
            <a:extLst>
              <a:ext uri="{FF2B5EF4-FFF2-40B4-BE49-F238E27FC236}">
                <a16:creationId xmlns:a16="http://schemas.microsoft.com/office/drawing/2014/main" id="{0B0689E9-DD9B-4713-9399-464EB4543D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188" t="9091" r="6714"/>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411917-CAD9-4306-A8F9-0EE52761F0D5}"/>
              </a:ext>
            </a:extLst>
          </p:cNvPr>
          <p:cNvSpPr>
            <a:spLocks noGrp="1"/>
          </p:cNvSpPr>
          <p:nvPr>
            <p:ph type="ctrTitle"/>
          </p:nvPr>
        </p:nvSpPr>
        <p:spPr>
          <a:xfrm>
            <a:off x="668867" y="1678666"/>
            <a:ext cx="4088190" cy="2369093"/>
          </a:xfrm>
        </p:spPr>
        <p:txBody>
          <a:bodyPr vert="horz" lIns="91440" tIns="45720" rIns="91440" bIns="45720" rtlCol="0">
            <a:normAutofit/>
          </a:bodyPr>
          <a:lstStyle/>
          <a:p>
            <a:r>
              <a:rPr lang="en-US" sz="4800"/>
              <a:t>Conditional Processing</a:t>
            </a:r>
          </a:p>
        </p:txBody>
      </p:sp>
      <p:sp>
        <p:nvSpPr>
          <p:cNvPr id="3" name="Subtitle 2">
            <a:extLst>
              <a:ext uri="{FF2B5EF4-FFF2-40B4-BE49-F238E27FC236}">
                <a16:creationId xmlns:a16="http://schemas.microsoft.com/office/drawing/2014/main" id="{A1CBC495-3258-4339-8AE5-F59E7550F0DA}"/>
              </a:ext>
            </a:extLst>
          </p:cNvPr>
          <p:cNvSpPr>
            <a:spLocks noGrp="1"/>
          </p:cNvSpPr>
          <p:nvPr>
            <p:ph type="subTitle" idx="1"/>
          </p:nvPr>
        </p:nvSpPr>
        <p:spPr>
          <a:xfrm>
            <a:off x="677335" y="4050831"/>
            <a:ext cx="4079721" cy="1096901"/>
          </a:xfrm>
        </p:spPr>
        <p:txBody>
          <a:bodyPr vert="horz" lIns="91440" tIns="45720" rIns="91440" bIns="45720" rtlCol="0">
            <a:normAutofit/>
          </a:bodyPr>
          <a:lstStyle/>
          <a:p>
            <a:pPr>
              <a:lnSpc>
                <a:spcPct val="90000"/>
              </a:lnSpc>
            </a:pPr>
            <a:r>
              <a:rPr lang="en-US" sz="1200" dirty="0"/>
              <a:t>Eric Rees</a:t>
            </a:r>
          </a:p>
          <a:p>
            <a:pPr indent="-228600">
              <a:lnSpc>
                <a:spcPct val="90000"/>
              </a:lnSpc>
              <a:buFont typeface="Wingdings 3" charset="2"/>
              <a:buChar char=""/>
            </a:pPr>
            <a:endParaRPr lang="en-US" sz="1200" dirty="0"/>
          </a:p>
          <a:p>
            <a:pPr>
              <a:lnSpc>
                <a:spcPct val="90000"/>
              </a:lnSpc>
            </a:pPr>
            <a:r>
              <a:rPr lang="en-US" sz="1200" b="1" dirty="0"/>
              <a:t>Texas Tech University</a:t>
            </a:r>
            <a:br>
              <a:rPr lang="en-US" sz="1200" b="1" dirty="0"/>
            </a:br>
            <a:r>
              <a:rPr lang="en-US" sz="1200" b="1" dirty="0"/>
              <a:t>Spring 2021</a:t>
            </a:r>
          </a:p>
        </p:txBody>
      </p:sp>
      <p:cxnSp>
        <p:nvCxnSpPr>
          <p:cNvPr id="71" name="Straight Connector 7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62753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8FCF-27D4-4317-8655-A44A3CC673A4}"/>
              </a:ext>
            </a:extLst>
          </p:cNvPr>
          <p:cNvSpPr>
            <a:spLocks noGrp="1"/>
          </p:cNvSpPr>
          <p:nvPr>
            <p:ph type="title"/>
          </p:nvPr>
        </p:nvSpPr>
        <p:spPr/>
        <p:txBody>
          <a:bodyPr/>
          <a:lstStyle/>
          <a:p>
            <a:r>
              <a:rPr lang="en-US" dirty="0"/>
              <a:t>OR Instruction – Example</a:t>
            </a:r>
          </a:p>
        </p:txBody>
      </p:sp>
      <p:sp>
        <p:nvSpPr>
          <p:cNvPr id="3" name="Content Placeholder 2">
            <a:extLst>
              <a:ext uri="{FF2B5EF4-FFF2-40B4-BE49-F238E27FC236}">
                <a16:creationId xmlns:a16="http://schemas.microsoft.com/office/drawing/2014/main" id="{9A2D3F15-A40C-40B3-B072-11D1C7F76DF1}"/>
              </a:ext>
            </a:extLst>
          </p:cNvPr>
          <p:cNvSpPr>
            <a:spLocks noGrp="1"/>
          </p:cNvSpPr>
          <p:nvPr>
            <p:ph idx="1"/>
          </p:nvPr>
        </p:nvSpPr>
        <p:spPr>
          <a:xfrm>
            <a:off x="677333" y="2160589"/>
            <a:ext cx="8810615" cy="3880773"/>
          </a:xfrm>
        </p:spPr>
        <p:txBody>
          <a:bodyPr>
            <a:normAutofit/>
          </a:bodyPr>
          <a:lstStyle/>
          <a:p>
            <a:r>
              <a:rPr lang="en-US" sz="2000" dirty="0"/>
              <a:t>Problem</a:t>
            </a:r>
          </a:p>
          <a:p>
            <a:pPr lvl="1"/>
            <a:r>
              <a:rPr lang="en-US" sz="1800" dirty="0"/>
              <a:t>Convert the character in AL to lower case.</a:t>
            </a:r>
          </a:p>
          <a:p>
            <a:r>
              <a:rPr lang="en-US" sz="2000" dirty="0"/>
              <a:t>Solution</a:t>
            </a:r>
          </a:p>
          <a:p>
            <a:pPr lvl="1"/>
            <a:r>
              <a:rPr lang="en-US" sz="1800" dirty="0"/>
              <a:t>Use the OR instruction to set bit 5 (0 based counting).</a:t>
            </a:r>
          </a:p>
          <a:p>
            <a:pPr marL="457200" lvl="1" indent="0">
              <a:buNone/>
            </a:pPr>
            <a:endParaRPr lang="en-US" sz="1800" dirty="0"/>
          </a:p>
          <a:p>
            <a:pPr marL="457200" lvl="1" indent="0">
              <a:buNone/>
            </a:pPr>
            <a:r>
              <a:rPr lang="en-US" sz="1800" dirty="0">
                <a:latin typeface="Courier New" panose="02070309020205020404" pitchFamily="49" charset="0"/>
                <a:cs typeface="Courier New" panose="02070309020205020404" pitchFamily="49" charset="0"/>
              </a:rPr>
              <a:t>		mov al, ‘A’			; AL = 01</a:t>
            </a:r>
            <a:r>
              <a:rPr lang="en-US" sz="1800" b="1" dirty="0">
                <a:latin typeface="Courier New" panose="02070309020205020404" pitchFamily="49" charset="0"/>
                <a:cs typeface="Courier New" panose="02070309020205020404" pitchFamily="49" charset="0"/>
              </a:rPr>
              <a:t>0</a:t>
            </a:r>
            <a:r>
              <a:rPr lang="en-US" sz="1800" dirty="0">
                <a:latin typeface="Courier New" panose="02070309020205020404" pitchFamily="49" charset="0"/>
                <a:cs typeface="Courier New" panose="02070309020205020404" pitchFamily="49" charset="0"/>
              </a:rPr>
              <a:t>00001b  (41h = ‘A’)</a:t>
            </a:r>
          </a:p>
          <a:p>
            <a:pPr marL="457200" lvl="1" indent="0">
              <a:buNone/>
            </a:pPr>
            <a:r>
              <a:rPr lang="en-US" sz="1800" dirty="0">
                <a:latin typeface="Courier New" panose="02070309020205020404" pitchFamily="49" charset="0"/>
                <a:cs typeface="Courier New" panose="02070309020205020404" pitchFamily="49" charset="0"/>
              </a:rPr>
              <a:t>		or  al, 00100000b	; AL = 01</a:t>
            </a:r>
            <a:r>
              <a:rPr lang="en-US" sz="1800" b="1"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00001b  (61h = ‘a’)</a:t>
            </a:r>
          </a:p>
          <a:p>
            <a:pPr marL="457200" lvl="1" indent="0">
              <a:buNone/>
            </a:pPr>
            <a:r>
              <a:rPr lang="en-US" sz="1800" dirty="0">
                <a:latin typeface="Courier New" panose="02070309020205020404" pitchFamily="49" charset="0"/>
                <a:cs typeface="Courier New" panose="02070309020205020404" pitchFamily="49" charset="0"/>
              </a:rPr>
              <a:t>		or  al, 00100000b	; AL = 01</a:t>
            </a:r>
            <a:r>
              <a:rPr lang="en-US" sz="1800" b="1"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00001b - Unchanged</a:t>
            </a:r>
            <a:endParaRPr lang="en-US" sz="1800" i="1"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60F2C46A-F8A2-431F-8DA8-D33C009C06D5}"/>
              </a:ext>
            </a:extLst>
          </p:cNvPr>
          <p:cNvSpPr txBox="1"/>
          <p:nvPr/>
        </p:nvSpPr>
        <p:spPr>
          <a:xfrm>
            <a:off x="186121" y="4354954"/>
            <a:ext cx="1838965" cy="92333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rtlCol="0">
            <a:spAutoFit/>
          </a:bodyPr>
          <a:lstStyle/>
          <a:p>
            <a:r>
              <a:rPr lang="en-US" dirty="0">
                <a:latin typeface="Courier New" panose="02070309020205020404" pitchFamily="49" charset="0"/>
                <a:cs typeface="Courier New" panose="02070309020205020404" pitchFamily="49" charset="0"/>
              </a:rPr>
              <a:t>    01000001</a:t>
            </a:r>
          </a:p>
          <a:p>
            <a:r>
              <a:rPr lang="en-US" u="sng" dirty="0">
                <a:latin typeface="Courier New" panose="02070309020205020404" pitchFamily="49" charset="0"/>
                <a:cs typeface="Courier New" panose="02070309020205020404" pitchFamily="49" charset="0"/>
              </a:rPr>
              <a:t>OR  00100000</a:t>
            </a:r>
          </a:p>
          <a:p>
            <a:r>
              <a:rPr lang="en-US" b="1" dirty="0">
                <a:latin typeface="Courier New" panose="02070309020205020404" pitchFamily="49" charset="0"/>
                <a:cs typeface="Courier New" panose="02070309020205020404" pitchFamily="49" charset="0"/>
              </a:rPr>
              <a:t>    01100001</a:t>
            </a:r>
          </a:p>
        </p:txBody>
      </p:sp>
    </p:spTree>
    <p:extLst>
      <p:ext uri="{BB962C8B-B14F-4D97-AF65-F5344CB8AC3E}">
        <p14:creationId xmlns:p14="http://schemas.microsoft.com/office/powerpoint/2010/main" val="92131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044CDD-D54F-4C20-BEAD-6069F51D6596}"/>
              </a:ext>
            </a:extLst>
          </p:cNvPr>
          <p:cNvSpPr>
            <a:spLocks noGrp="1"/>
          </p:cNvSpPr>
          <p:nvPr>
            <p:ph type="title"/>
          </p:nvPr>
        </p:nvSpPr>
        <p:spPr>
          <a:xfrm>
            <a:off x="1043950" y="1179151"/>
            <a:ext cx="3300646" cy="4463889"/>
          </a:xfrm>
        </p:spPr>
        <p:txBody>
          <a:bodyPr anchor="ctr">
            <a:normAutofit/>
          </a:bodyPr>
          <a:lstStyle/>
          <a:p>
            <a:r>
              <a:rPr lang="en-US" dirty="0"/>
              <a:t>XOR Instruction</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5A9915-64E0-42C8-AAFC-273FEC5F7E06}"/>
              </a:ext>
            </a:extLst>
          </p:cNvPr>
          <p:cNvSpPr>
            <a:spLocks noGrp="1"/>
          </p:cNvSpPr>
          <p:nvPr>
            <p:ph idx="1"/>
          </p:nvPr>
        </p:nvSpPr>
        <p:spPr>
          <a:xfrm>
            <a:off x="4978918" y="1109145"/>
            <a:ext cx="6341016" cy="5646218"/>
          </a:xfrm>
        </p:spPr>
        <p:txBody>
          <a:bodyPr anchor="ctr">
            <a:normAutofit/>
          </a:bodyPr>
          <a:lstStyle/>
          <a:p>
            <a:r>
              <a:rPr lang="en-US" sz="2000" dirty="0"/>
              <a:t>Performs a Boolean exclusive-OR operation between each pair of matching bits in two operands.</a:t>
            </a:r>
          </a:p>
          <a:p>
            <a:r>
              <a:rPr lang="en-US" sz="2000" dirty="0"/>
              <a:t>Syntax:</a:t>
            </a:r>
          </a:p>
          <a:p>
            <a:pPr marL="0" indent="0">
              <a:buNone/>
            </a:pPr>
            <a:r>
              <a:rPr lang="en-US" sz="2000" dirty="0">
                <a:latin typeface="Courier New" panose="02070309020205020404" pitchFamily="49" charset="0"/>
                <a:cs typeface="Courier New" panose="02070309020205020404" pitchFamily="49" charset="0"/>
              </a:rPr>
              <a:t>	XOR destination, source</a:t>
            </a:r>
          </a:p>
          <a:p>
            <a:r>
              <a:rPr lang="en-US" sz="2000" dirty="0"/>
              <a:t>Allowed Combinations</a:t>
            </a:r>
          </a:p>
          <a:p>
            <a:pPr marL="0" indent="0">
              <a:buNone/>
            </a:pPr>
            <a:r>
              <a:rPr lang="en-US" sz="2000" dirty="0">
                <a:latin typeface="Courier New" panose="02070309020205020404" pitchFamily="49" charset="0"/>
                <a:cs typeface="Courier New" panose="02070309020205020404" pitchFamily="49" charset="0"/>
              </a:rPr>
              <a:t>	XOR </a:t>
            </a:r>
            <a:r>
              <a:rPr lang="en-US" sz="2000" dirty="0" err="1">
                <a:latin typeface="Courier New" panose="02070309020205020404" pitchFamily="49" charset="0"/>
                <a:cs typeface="Courier New" panose="02070309020205020404" pitchFamily="49" charset="0"/>
              </a:rPr>
              <a:t>reg,reg</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XOR </a:t>
            </a:r>
            <a:r>
              <a:rPr lang="en-US" sz="2000" dirty="0" err="1">
                <a:latin typeface="Courier New" panose="02070309020205020404" pitchFamily="49" charset="0"/>
                <a:cs typeface="Courier New" panose="02070309020205020404" pitchFamily="49" charset="0"/>
              </a:rPr>
              <a:t>reg,mem</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XOR </a:t>
            </a:r>
            <a:r>
              <a:rPr lang="en-US" sz="2000" dirty="0" err="1">
                <a:latin typeface="Courier New" panose="02070309020205020404" pitchFamily="49" charset="0"/>
                <a:cs typeface="Courier New" panose="02070309020205020404" pitchFamily="49" charset="0"/>
              </a:rPr>
              <a:t>reg,imm</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XOR </a:t>
            </a:r>
            <a:r>
              <a:rPr lang="en-US" sz="2000" dirty="0" err="1">
                <a:latin typeface="Courier New" panose="02070309020205020404" pitchFamily="49" charset="0"/>
                <a:cs typeface="Courier New" panose="02070309020205020404" pitchFamily="49" charset="0"/>
              </a:rPr>
              <a:t>mem,reg</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XOR </a:t>
            </a:r>
            <a:r>
              <a:rPr lang="en-US" sz="2000" dirty="0" err="1">
                <a:latin typeface="Courier New" panose="02070309020205020404" pitchFamily="49" charset="0"/>
                <a:cs typeface="Courier New" panose="02070309020205020404" pitchFamily="49" charset="0"/>
              </a:rPr>
              <a:t>mem,imm</a:t>
            </a:r>
            <a:endParaRPr lang="en-US" sz="2000" dirty="0">
              <a:latin typeface="Courier New" panose="02070309020205020404" pitchFamily="49" charset="0"/>
              <a:cs typeface="Courier New" panose="02070309020205020404" pitchFamily="49" charset="0"/>
            </a:endParaRPr>
          </a:p>
          <a:p>
            <a:pPr lvl="1"/>
            <a:r>
              <a:rPr lang="en-US" sz="1800" dirty="0"/>
              <a:t>Operands can be 8, 16, 32, or 64 bits and must be same size.</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80832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D5C9-3B07-4BDE-A217-560D456FC229}"/>
              </a:ext>
            </a:extLst>
          </p:cNvPr>
          <p:cNvSpPr>
            <a:spLocks noGrp="1"/>
          </p:cNvSpPr>
          <p:nvPr>
            <p:ph type="title"/>
          </p:nvPr>
        </p:nvSpPr>
        <p:spPr/>
        <p:txBody>
          <a:bodyPr/>
          <a:lstStyle/>
          <a:p>
            <a:r>
              <a:rPr lang="en-US" dirty="0"/>
              <a:t>XOR Instruction - Flags</a:t>
            </a:r>
          </a:p>
        </p:txBody>
      </p:sp>
      <p:sp>
        <p:nvSpPr>
          <p:cNvPr id="3" name="Content Placeholder 2">
            <a:extLst>
              <a:ext uri="{FF2B5EF4-FFF2-40B4-BE49-F238E27FC236}">
                <a16:creationId xmlns:a16="http://schemas.microsoft.com/office/drawing/2014/main" id="{7433B071-143F-4DAA-A763-E0765983EE59}"/>
              </a:ext>
            </a:extLst>
          </p:cNvPr>
          <p:cNvSpPr>
            <a:spLocks noGrp="1"/>
          </p:cNvSpPr>
          <p:nvPr>
            <p:ph idx="1"/>
          </p:nvPr>
        </p:nvSpPr>
        <p:spPr>
          <a:xfrm>
            <a:off x="677334" y="2192673"/>
            <a:ext cx="8596668" cy="3880773"/>
          </a:xfrm>
        </p:spPr>
        <p:txBody>
          <a:bodyPr>
            <a:normAutofit/>
          </a:bodyPr>
          <a:lstStyle/>
          <a:p>
            <a:r>
              <a:rPr lang="en-US" sz="2000" dirty="0"/>
              <a:t>XOR always clears the Overflow and Carry flags.</a:t>
            </a:r>
            <a:br>
              <a:rPr lang="en-US" sz="2000" dirty="0"/>
            </a:br>
            <a:endParaRPr lang="en-US" sz="2000" dirty="0"/>
          </a:p>
          <a:p>
            <a:r>
              <a:rPr lang="en-US" sz="2000" dirty="0"/>
              <a:t>XOR modifies the Sign, Zero, and Parity flags to be consistent with the value assigned to the destination operand.</a:t>
            </a:r>
          </a:p>
        </p:txBody>
      </p:sp>
    </p:spTree>
    <p:extLst>
      <p:ext uri="{BB962C8B-B14F-4D97-AF65-F5344CB8AC3E}">
        <p14:creationId xmlns:p14="http://schemas.microsoft.com/office/powerpoint/2010/main" val="2351675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8FCF-27D4-4317-8655-A44A3CC673A4}"/>
              </a:ext>
            </a:extLst>
          </p:cNvPr>
          <p:cNvSpPr>
            <a:spLocks noGrp="1"/>
          </p:cNvSpPr>
          <p:nvPr>
            <p:ph type="title"/>
          </p:nvPr>
        </p:nvSpPr>
        <p:spPr/>
        <p:txBody>
          <a:bodyPr/>
          <a:lstStyle/>
          <a:p>
            <a:r>
              <a:rPr lang="en-US" dirty="0"/>
              <a:t>XOR Instruction – Example</a:t>
            </a:r>
          </a:p>
        </p:txBody>
      </p:sp>
      <p:sp>
        <p:nvSpPr>
          <p:cNvPr id="3" name="Content Placeholder 2">
            <a:extLst>
              <a:ext uri="{FF2B5EF4-FFF2-40B4-BE49-F238E27FC236}">
                <a16:creationId xmlns:a16="http://schemas.microsoft.com/office/drawing/2014/main" id="{9A2D3F15-A40C-40B3-B072-11D1C7F76DF1}"/>
              </a:ext>
            </a:extLst>
          </p:cNvPr>
          <p:cNvSpPr>
            <a:spLocks noGrp="1"/>
          </p:cNvSpPr>
          <p:nvPr>
            <p:ph idx="1"/>
          </p:nvPr>
        </p:nvSpPr>
        <p:spPr>
          <a:xfrm>
            <a:off x="677333" y="2160589"/>
            <a:ext cx="8810615" cy="3880773"/>
          </a:xfrm>
        </p:spPr>
        <p:txBody>
          <a:bodyPr>
            <a:normAutofit/>
          </a:bodyPr>
          <a:lstStyle/>
          <a:p>
            <a:r>
              <a:rPr lang="en-US" sz="2000" dirty="0"/>
              <a:t>Example</a:t>
            </a:r>
            <a:endParaRPr lang="en-US" sz="1800" dirty="0"/>
          </a:p>
          <a:p>
            <a:pPr marL="457200" lvl="1" indent="0">
              <a:buNone/>
            </a:pPr>
            <a:r>
              <a:rPr lang="en-US" sz="1800" dirty="0">
                <a:latin typeface="Courier New" panose="02070309020205020404" pitchFamily="49" charset="0"/>
                <a:cs typeface="Courier New" panose="02070309020205020404" pitchFamily="49" charset="0"/>
              </a:rPr>
              <a:t>		mov al, 10011010b	; AL = 10011010b</a:t>
            </a:r>
          </a:p>
          <a:p>
            <a:pPr marL="4572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xor</a:t>
            </a:r>
            <a:r>
              <a:rPr lang="en-US" sz="1800" dirty="0">
                <a:latin typeface="Courier New" panose="02070309020205020404" pitchFamily="49" charset="0"/>
                <a:cs typeface="Courier New" panose="02070309020205020404" pitchFamily="49" charset="0"/>
              </a:rPr>
              <a:t> al, 00001111b	; AL = 10010101b</a:t>
            </a:r>
          </a:p>
          <a:p>
            <a:pPr marL="4572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xor</a:t>
            </a:r>
            <a:r>
              <a:rPr lang="en-US" sz="1800" dirty="0">
                <a:latin typeface="Courier New" panose="02070309020205020404" pitchFamily="49" charset="0"/>
                <a:cs typeface="Courier New" panose="02070309020205020404" pitchFamily="49" charset="0"/>
              </a:rPr>
              <a:t> al, 00001111b	; AL = 10011010b</a:t>
            </a:r>
            <a:endParaRPr lang="en-US" sz="1800" i="1"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60F2C46A-F8A2-431F-8DA8-D33C009C06D5}"/>
              </a:ext>
            </a:extLst>
          </p:cNvPr>
          <p:cNvSpPr txBox="1"/>
          <p:nvPr/>
        </p:nvSpPr>
        <p:spPr>
          <a:xfrm>
            <a:off x="0" y="2685545"/>
            <a:ext cx="1976823" cy="92333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rtlCol="0">
            <a:spAutoFit/>
          </a:bodyPr>
          <a:lstStyle/>
          <a:p>
            <a:r>
              <a:rPr lang="en-US" dirty="0">
                <a:latin typeface="Courier New" panose="02070309020205020404" pitchFamily="49" charset="0"/>
                <a:cs typeface="Courier New" panose="02070309020205020404" pitchFamily="49" charset="0"/>
              </a:rPr>
              <a:t>     10011010</a:t>
            </a:r>
          </a:p>
          <a:p>
            <a:r>
              <a:rPr lang="en-US" u="sng" dirty="0">
                <a:latin typeface="Courier New" panose="02070309020205020404" pitchFamily="49" charset="0"/>
                <a:cs typeface="Courier New" panose="02070309020205020404" pitchFamily="49" charset="0"/>
              </a:rPr>
              <a:t>XOR  00001111</a:t>
            </a:r>
          </a:p>
          <a:p>
            <a:r>
              <a:rPr lang="en-US" b="1" dirty="0">
                <a:latin typeface="Courier New" panose="02070309020205020404" pitchFamily="49" charset="0"/>
                <a:cs typeface="Courier New" panose="02070309020205020404" pitchFamily="49" charset="0"/>
              </a:rPr>
              <a:t>     10010101</a:t>
            </a:r>
          </a:p>
        </p:txBody>
      </p:sp>
    </p:spTree>
    <p:extLst>
      <p:ext uri="{BB962C8B-B14F-4D97-AF65-F5344CB8AC3E}">
        <p14:creationId xmlns:p14="http://schemas.microsoft.com/office/powerpoint/2010/main" val="130586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044CDD-D54F-4C20-BEAD-6069F51D6596}"/>
              </a:ext>
            </a:extLst>
          </p:cNvPr>
          <p:cNvSpPr>
            <a:spLocks noGrp="1"/>
          </p:cNvSpPr>
          <p:nvPr>
            <p:ph type="title"/>
          </p:nvPr>
        </p:nvSpPr>
        <p:spPr>
          <a:xfrm>
            <a:off x="1043950" y="1179151"/>
            <a:ext cx="3300646" cy="4463889"/>
          </a:xfrm>
        </p:spPr>
        <p:txBody>
          <a:bodyPr anchor="ctr">
            <a:normAutofit/>
          </a:bodyPr>
          <a:lstStyle/>
          <a:p>
            <a:r>
              <a:rPr lang="en-US" dirty="0"/>
              <a:t>NOT Instruction</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5A9915-64E0-42C8-AAFC-273FEC5F7E06}"/>
              </a:ext>
            </a:extLst>
          </p:cNvPr>
          <p:cNvSpPr>
            <a:spLocks noGrp="1"/>
          </p:cNvSpPr>
          <p:nvPr>
            <p:ph idx="1"/>
          </p:nvPr>
        </p:nvSpPr>
        <p:spPr>
          <a:xfrm>
            <a:off x="4978918" y="1109145"/>
            <a:ext cx="6341016" cy="5646218"/>
          </a:xfrm>
        </p:spPr>
        <p:txBody>
          <a:bodyPr anchor="ctr">
            <a:normAutofit/>
          </a:bodyPr>
          <a:lstStyle/>
          <a:p>
            <a:r>
              <a:rPr lang="en-US" sz="2000" dirty="0"/>
              <a:t>Performs a Boolean NOT operation on all bits in an operand.</a:t>
            </a:r>
          </a:p>
          <a:p>
            <a:pPr lvl="1"/>
            <a:r>
              <a:rPr lang="en-US" sz="1800" dirty="0"/>
              <a:t>Result is the one’s complement.</a:t>
            </a:r>
          </a:p>
          <a:p>
            <a:pPr marL="0" indent="0">
              <a:buNone/>
            </a:pPr>
            <a:endParaRPr lang="en-US" sz="2000" dirty="0"/>
          </a:p>
          <a:p>
            <a:r>
              <a:rPr lang="en-US" sz="2000" dirty="0"/>
              <a:t>Syntax:</a:t>
            </a:r>
          </a:p>
          <a:p>
            <a:pPr marL="0" indent="0">
              <a:buNone/>
            </a:pPr>
            <a:r>
              <a:rPr lang="en-US" sz="2000" dirty="0">
                <a:latin typeface="Courier New" panose="02070309020205020404" pitchFamily="49" charset="0"/>
                <a:cs typeface="Courier New" panose="02070309020205020404" pitchFamily="49" charset="0"/>
              </a:rPr>
              <a:t>	NOT destination</a:t>
            </a:r>
          </a:p>
          <a:p>
            <a:pPr marL="0" indent="0">
              <a:buNone/>
            </a:pPr>
            <a:endParaRPr lang="en-US" sz="2000" dirty="0">
              <a:latin typeface="Courier New" panose="02070309020205020404" pitchFamily="49" charset="0"/>
              <a:cs typeface="Courier New" panose="02070309020205020404" pitchFamily="49" charset="0"/>
            </a:endParaRPr>
          </a:p>
          <a:p>
            <a:r>
              <a:rPr lang="en-US" sz="2000" dirty="0"/>
              <a:t>Allowed Combinations</a:t>
            </a:r>
          </a:p>
          <a:p>
            <a:pPr marL="0" indent="0">
              <a:buNone/>
            </a:pPr>
            <a:r>
              <a:rPr lang="en-US" sz="2000" dirty="0">
                <a:latin typeface="Courier New" panose="02070309020205020404" pitchFamily="49" charset="0"/>
                <a:cs typeface="Courier New" panose="02070309020205020404" pitchFamily="49" charset="0"/>
              </a:rPr>
              <a:t>	XOR reg</a:t>
            </a:r>
          </a:p>
          <a:p>
            <a:pPr marL="0" indent="0">
              <a:buNone/>
            </a:pPr>
            <a:r>
              <a:rPr lang="en-US" sz="2000" dirty="0">
                <a:latin typeface="Courier New" panose="02070309020205020404" pitchFamily="49" charset="0"/>
                <a:cs typeface="Courier New" panose="02070309020205020404" pitchFamily="49" charset="0"/>
              </a:rPr>
              <a:t>	XOR mem</a:t>
            </a:r>
          </a:p>
          <a:p>
            <a:pPr marL="0" indent="0">
              <a:buNone/>
            </a:pPr>
            <a:endParaRPr lang="en-US" sz="2000" dirty="0">
              <a:latin typeface="Courier New" panose="02070309020205020404" pitchFamily="49" charset="0"/>
              <a:cs typeface="Courier New" panose="02070309020205020404" pitchFamily="49" charset="0"/>
            </a:endParaRPr>
          </a:p>
          <a:p>
            <a:r>
              <a:rPr lang="en-US" dirty="0"/>
              <a:t>NOT does not affect any flags.</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07672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8FCF-27D4-4317-8655-A44A3CC673A4}"/>
              </a:ext>
            </a:extLst>
          </p:cNvPr>
          <p:cNvSpPr>
            <a:spLocks noGrp="1"/>
          </p:cNvSpPr>
          <p:nvPr>
            <p:ph type="title"/>
          </p:nvPr>
        </p:nvSpPr>
        <p:spPr/>
        <p:txBody>
          <a:bodyPr/>
          <a:lstStyle/>
          <a:p>
            <a:r>
              <a:rPr lang="en-US" dirty="0"/>
              <a:t>NOT Instruction – Example</a:t>
            </a:r>
          </a:p>
        </p:txBody>
      </p:sp>
      <p:sp>
        <p:nvSpPr>
          <p:cNvPr id="3" name="Content Placeholder 2">
            <a:extLst>
              <a:ext uri="{FF2B5EF4-FFF2-40B4-BE49-F238E27FC236}">
                <a16:creationId xmlns:a16="http://schemas.microsoft.com/office/drawing/2014/main" id="{9A2D3F15-A40C-40B3-B072-11D1C7F76DF1}"/>
              </a:ext>
            </a:extLst>
          </p:cNvPr>
          <p:cNvSpPr>
            <a:spLocks noGrp="1"/>
          </p:cNvSpPr>
          <p:nvPr>
            <p:ph idx="1"/>
          </p:nvPr>
        </p:nvSpPr>
        <p:spPr>
          <a:xfrm>
            <a:off x="677333" y="2160589"/>
            <a:ext cx="8810615" cy="3880773"/>
          </a:xfrm>
        </p:spPr>
        <p:txBody>
          <a:bodyPr>
            <a:normAutofit/>
          </a:bodyPr>
          <a:lstStyle/>
          <a:p>
            <a:r>
              <a:rPr lang="en-US" sz="2000" dirty="0"/>
              <a:t>Example</a:t>
            </a:r>
            <a:endParaRPr lang="en-US" sz="1800" dirty="0"/>
          </a:p>
          <a:p>
            <a:pPr marL="457200" lvl="1" indent="0">
              <a:buNone/>
            </a:pPr>
            <a:r>
              <a:rPr lang="en-US" sz="1800" dirty="0">
                <a:latin typeface="Courier New" panose="02070309020205020404" pitchFamily="49" charset="0"/>
                <a:cs typeface="Courier New" panose="02070309020205020404" pitchFamily="49" charset="0"/>
              </a:rPr>
              <a:t>		mov al, 11110000b	; AL = 11110000b</a:t>
            </a:r>
          </a:p>
          <a:p>
            <a:pPr marL="457200" lvl="1" indent="0">
              <a:buNone/>
            </a:pPr>
            <a:r>
              <a:rPr lang="en-US" sz="1800" dirty="0">
                <a:latin typeface="Courier New" panose="02070309020205020404" pitchFamily="49" charset="0"/>
                <a:cs typeface="Courier New" panose="02070309020205020404" pitchFamily="49" charset="0"/>
              </a:rPr>
              <a:t>		not al					; AL = 00001111b</a:t>
            </a:r>
          </a:p>
          <a:p>
            <a:pPr marL="457200" lvl="1" indent="0">
              <a:buNone/>
            </a:pPr>
            <a:r>
              <a:rPr lang="en-US" sz="1800" dirty="0">
                <a:latin typeface="Courier New" panose="02070309020205020404" pitchFamily="49" charset="0"/>
                <a:cs typeface="Courier New" panose="02070309020205020404" pitchFamily="49" charset="0"/>
              </a:rPr>
              <a:t>		not al					; AL = 11110000b</a:t>
            </a:r>
            <a:endParaRPr lang="en-US" sz="1800"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5911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044CDD-D54F-4C20-BEAD-6069F51D6596}"/>
              </a:ext>
            </a:extLst>
          </p:cNvPr>
          <p:cNvSpPr>
            <a:spLocks noGrp="1"/>
          </p:cNvSpPr>
          <p:nvPr>
            <p:ph type="title"/>
          </p:nvPr>
        </p:nvSpPr>
        <p:spPr>
          <a:xfrm>
            <a:off x="1043950" y="1179151"/>
            <a:ext cx="3300646" cy="4463889"/>
          </a:xfrm>
        </p:spPr>
        <p:txBody>
          <a:bodyPr anchor="ctr">
            <a:normAutofit/>
          </a:bodyPr>
          <a:lstStyle/>
          <a:p>
            <a:r>
              <a:rPr lang="en-US" dirty="0"/>
              <a:t>TEST Instruction</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5A9915-64E0-42C8-AAFC-273FEC5F7E06}"/>
              </a:ext>
            </a:extLst>
          </p:cNvPr>
          <p:cNvSpPr>
            <a:spLocks noGrp="1"/>
          </p:cNvSpPr>
          <p:nvPr>
            <p:ph idx="1"/>
          </p:nvPr>
        </p:nvSpPr>
        <p:spPr>
          <a:xfrm>
            <a:off x="4978918" y="1109145"/>
            <a:ext cx="6341016" cy="5646218"/>
          </a:xfrm>
        </p:spPr>
        <p:txBody>
          <a:bodyPr anchor="ctr">
            <a:normAutofit fontScale="92500" lnSpcReduction="10000"/>
          </a:bodyPr>
          <a:lstStyle/>
          <a:p>
            <a:r>
              <a:rPr lang="en-US" sz="2000" dirty="0"/>
              <a:t>Performs an implied Boolean AND operation between each pair of matching bits in two operands.</a:t>
            </a:r>
          </a:p>
          <a:p>
            <a:r>
              <a:rPr lang="en-US" sz="2000" dirty="0"/>
              <a:t>Syntax:</a:t>
            </a:r>
          </a:p>
          <a:p>
            <a:pPr marL="0" indent="0">
              <a:buNone/>
            </a:pPr>
            <a:r>
              <a:rPr lang="en-US" sz="2000" dirty="0">
                <a:latin typeface="Courier New" panose="02070309020205020404" pitchFamily="49" charset="0"/>
                <a:cs typeface="Courier New" panose="02070309020205020404" pitchFamily="49" charset="0"/>
              </a:rPr>
              <a:t>	TEST destination, source</a:t>
            </a:r>
          </a:p>
          <a:p>
            <a:r>
              <a:rPr lang="en-US" sz="2000" dirty="0"/>
              <a:t>Allowed Combinations</a:t>
            </a:r>
          </a:p>
          <a:p>
            <a:pPr marL="0" indent="0">
              <a:buNone/>
            </a:pPr>
            <a:r>
              <a:rPr lang="en-US" sz="2000" dirty="0">
                <a:latin typeface="Courier New" panose="02070309020205020404" pitchFamily="49" charset="0"/>
                <a:cs typeface="Courier New" panose="02070309020205020404" pitchFamily="49" charset="0"/>
              </a:rPr>
              <a:t>	TEST </a:t>
            </a:r>
            <a:r>
              <a:rPr lang="en-US" sz="2000" dirty="0" err="1">
                <a:latin typeface="Courier New" panose="02070309020205020404" pitchFamily="49" charset="0"/>
                <a:cs typeface="Courier New" panose="02070309020205020404" pitchFamily="49" charset="0"/>
              </a:rPr>
              <a:t>reg,reg</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TEST </a:t>
            </a:r>
            <a:r>
              <a:rPr lang="en-US" sz="2000" dirty="0" err="1">
                <a:latin typeface="Courier New" panose="02070309020205020404" pitchFamily="49" charset="0"/>
                <a:cs typeface="Courier New" panose="02070309020205020404" pitchFamily="49" charset="0"/>
              </a:rPr>
              <a:t>reg,mem</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TEST </a:t>
            </a:r>
            <a:r>
              <a:rPr lang="en-US" sz="2000" dirty="0" err="1">
                <a:latin typeface="Courier New" panose="02070309020205020404" pitchFamily="49" charset="0"/>
                <a:cs typeface="Courier New" panose="02070309020205020404" pitchFamily="49" charset="0"/>
              </a:rPr>
              <a:t>reg,imm</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TEST </a:t>
            </a:r>
            <a:r>
              <a:rPr lang="en-US" sz="2000" dirty="0" err="1">
                <a:latin typeface="Courier New" panose="02070309020205020404" pitchFamily="49" charset="0"/>
                <a:cs typeface="Courier New" panose="02070309020205020404" pitchFamily="49" charset="0"/>
              </a:rPr>
              <a:t>mem,reg</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TEST </a:t>
            </a:r>
            <a:r>
              <a:rPr lang="en-US" sz="2000" dirty="0" err="1">
                <a:latin typeface="Courier New" panose="02070309020205020404" pitchFamily="49" charset="0"/>
                <a:cs typeface="Courier New" panose="02070309020205020404" pitchFamily="49" charset="0"/>
              </a:rPr>
              <a:t>mem,imm</a:t>
            </a:r>
            <a:endParaRPr lang="en-US" sz="2000" dirty="0">
              <a:latin typeface="Courier New" panose="02070309020205020404" pitchFamily="49" charset="0"/>
              <a:cs typeface="Courier New" panose="02070309020205020404" pitchFamily="49" charset="0"/>
            </a:endParaRPr>
          </a:p>
          <a:p>
            <a:pPr lvl="1"/>
            <a:r>
              <a:rPr lang="en-US" sz="1800" dirty="0"/>
              <a:t>Immediate operands can be no larger than 32 bits.</a:t>
            </a:r>
          </a:p>
          <a:p>
            <a:pPr lvl="1"/>
            <a:r>
              <a:rPr lang="en-US" sz="1800" dirty="0"/>
              <a:t>Operands can be 8, 16, 32, or 64 bits and must be same size.</a:t>
            </a:r>
          </a:p>
          <a:p>
            <a:r>
              <a:rPr lang="en-US" sz="2000" dirty="0"/>
              <a:t>Only difference between TEST and </a:t>
            </a:r>
            <a:r>
              <a:rPr lang="en-US" sz="2000" dirty="0" err="1"/>
              <a:t>AND</a:t>
            </a:r>
            <a:r>
              <a:rPr lang="en-US" sz="2000" dirty="0"/>
              <a:t> is that TEST does </a:t>
            </a:r>
            <a:r>
              <a:rPr lang="en-US" sz="2000" u="sng" dirty="0"/>
              <a:t>not</a:t>
            </a:r>
            <a:r>
              <a:rPr lang="en-US" sz="2000" dirty="0"/>
              <a:t> modify the destination operand.</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43522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D5C9-3B07-4BDE-A217-560D456FC229}"/>
              </a:ext>
            </a:extLst>
          </p:cNvPr>
          <p:cNvSpPr>
            <a:spLocks noGrp="1"/>
          </p:cNvSpPr>
          <p:nvPr>
            <p:ph type="title"/>
          </p:nvPr>
        </p:nvSpPr>
        <p:spPr/>
        <p:txBody>
          <a:bodyPr/>
          <a:lstStyle/>
          <a:p>
            <a:r>
              <a:rPr lang="en-US" dirty="0"/>
              <a:t>TEST Instruction - Flags</a:t>
            </a:r>
          </a:p>
        </p:txBody>
      </p:sp>
      <p:sp>
        <p:nvSpPr>
          <p:cNvPr id="3" name="Content Placeholder 2">
            <a:extLst>
              <a:ext uri="{FF2B5EF4-FFF2-40B4-BE49-F238E27FC236}">
                <a16:creationId xmlns:a16="http://schemas.microsoft.com/office/drawing/2014/main" id="{7433B071-143F-4DAA-A763-E0765983EE59}"/>
              </a:ext>
            </a:extLst>
          </p:cNvPr>
          <p:cNvSpPr>
            <a:spLocks noGrp="1"/>
          </p:cNvSpPr>
          <p:nvPr>
            <p:ph idx="1"/>
          </p:nvPr>
        </p:nvSpPr>
        <p:spPr/>
        <p:txBody>
          <a:bodyPr>
            <a:normAutofit/>
          </a:bodyPr>
          <a:lstStyle/>
          <a:p>
            <a:r>
              <a:rPr lang="en-US" sz="2000" dirty="0"/>
              <a:t>TEST always clears the Overflow and Carry flags.</a:t>
            </a:r>
            <a:br>
              <a:rPr lang="en-US" sz="2000" dirty="0"/>
            </a:br>
            <a:endParaRPr lang="en-US" sz="2000" dirty="0"/>
          </a:p>
          <a:p>
            <a:r>
              <a:rPr lang="en-US" sz="2000" dirty="0"/>
              <a:t>TEST modifies the Sign, Zero, and Parity flags to be consistent with the value assigned to the destination operand.</a:t>
            </a:r>
          </a:p>
        </p:txBody>
      </p:sp>
    </p:spTree>
    <p:extLst>
      <p:ext uri="{BB962C8B-B14F-4D97-AF65-F5344CB8AC3E}">
        <p14:creationId xmlns:p14="http://schemas.microsoft.com/office/powerpoint/2010/main" val="471171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8FCF-27D4-4317-8655-A44A3CC673A4}"/>
              </a:ext>
            </a:extLst>
          </p:cNvPr>
          <p:cNvSpPr>
            <a:spLocks noGrp="1"/>
          </p:cNvSpPr>
          <p:nvPr>
            <p:ph type="title"/>
          </p:nvPr>
        </p:nvSpPr>
        <p:spPr/>
        <p:txBody>
          <a:bodyPr/>
          <a:lstStyle/>
          <a:p>
            <a:r>
              <a:rPr lang="en-US" dirty="0"/>
              <a:t>TEST Instruction – Example</a:t>
            </a:r>
          </a:p>
        </p:txBody>
      </p:sp>
      <p:sp>
        <p:nvSpPr>
          <p:cNvPr id="3" name="Content Placeholder 2">
            <a:extLst>
              <a:ext uri="{FF2B5EF4-FFF2-40B4-BE49-F238E27FC236}">
                <a16:creationId xmlns:a16="http://schemas.microsoft.com/office/drawing/2014/main" id="{9A2D3F15-A40C-40B3-B072-11D1C7F76DF1}"/>
              </a:ext>
            </a:extLst>
          </p:cNvPr>
          <p:cNvSpPr>
            <a:spLocks noGrp="1"/>
          </p:cNvSpPr>
          <p:nvPr>
            <p:ph idx="1"/>
          </p:nvPr>
        </p:nvSpPr>
        <p:spPr>
          <a:xfrm>
            <a:off x="677334" y="2160589"/>
            <a:ext cx="9230064" cy="3880773"/>
          </a:xfrm>
        </p:spPr>
        <p:txBody>
          <a:bodyPr>
            <a:normAutofit/>
          </a:bodyPr>
          <a:lstStyle/>
          <a:p>
            <a:r>
              <a:rPr lang="en-US" sz="2000" dirty="0"/>
              <a:t>Problem</a:t>
            </a:r>
          </a:p>
          <a:p>
            <a:pPr lvl="1"/>
            <a:r>
              <a:rPr lang="en-US" sz="1800" dirty="0"/>
              <a:t>Test is bit 0 or bit 3 are set in register AL.</a:t>
            </a:r>
          </a:p>
          <a:p>
            <a:r>
              <a:rPr lang="en-US" sz="2000" dirty="0"/>
              <a:t>Solution</a:t>
            </a:r>
          </a:p>
          <a:p>
            <a:pPr lvl="1"/>
            <a:r>
              <a:rPr lang="en-US" sz="1800" dirty="0"/>
              <a:t>Use the TEST operand and check the zero flag.</a:t>
            </a:r>
          </a:p>
          <a:p>
            <a:pPr marL="457200" lvl="1" indent="0">
              <a:buNone/>
            </a:pPr>
            <a:endParaRPr lang="en-US" sz="1800" dirty="0"/>
          </a:p>
          <a:p>
            <a:pPr marL="457200" lvl="1" indent="0">
              <a:buNone/>
            </a:pPr>
            <a:r>
              <a:rPr lang="en-US" sz="1800" dirty="0">
                <a:latin typeface="Courier New" panose="02070309020205020404" pitchFamily="49" charset="0"/>
                <a:cs typeface="Courier New" panose="02070309020205020404" pitchFamily="49" charset="0"/>
              </a:rPr>
              <a:t>	mov  al, 11100100b	; AL = 11100100b</a:t>
            </a:r>
          </a:p>
          <a:p>
            <a:pPr marL="457200" lvl="1" indent="0">
              <a:buNone/>
            </a:pPr>
            <a:r>
              <a:rPr lang="en-US" sz="1800" dirty="0">
                <a:latin typeface="Courier New" panose="02070309020205020404" pitchFamily="49" charset="0"/>
                <a:cs typeface="Courier New" panose="02070309020205020404" pitchFamily="49" charset="0"/>
              </a:rPr>
              <a:t>	test al, 00001001b	; result = 00000000  |  ZF = 1</a:t>
            </a:r>
          </a:p>
          <a:p>
            <a:pPr marL="457200" lvl="1" indent="0">
              <a:buNone/>
            </a:pPr>
            <a:r>
              <a:rPr lang="en-US" sz="1800" dirty="0">
                <a:latin typeface="Courier New" panose="02070309020205020404" pitchFamily="49" charset="0"/>
                <a:cs typeface="Courier New" panose="02070309020205020404" pitchFamily="49" charset="0"/>
              </a:rPr>
              <a:t>	mov  al, 11111000b  ; AL = 11111000b</a:t>
            </a:r>
          </a:p>
          <a:p>
            <a:pPr marL="457200" lvl="1" indent="0">
              <a:buNone/>
            </a:pPr>
            <a:r>
              <a:rPr lang="en-US" sz="1800" dirty="0">
                <a:latin typeface="Courier New" panose="02070309020205020404" pitchFamily="49" charset="0"/>
                <a:cs typeface="Courier New" panose="02070309020205020404" pitchFamily="49" charset="0"/>
              </a:rPr>
              <a:t>	test al, 00001001b	; result = 00001000  |  ZF = 0</a:t>
            </a:r>
            <a:endParaRPr lang="en-US" sz="1800"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98810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01AB2FE-21D8-4C48-9C3D-E4BDD35E940F}"/>
              </a:ext>
            </a:extLst>
          </p:cNvPr>
          <p:cNvSpPr>
            <a:spLocks noGrp="1"/>
          </p:cNvSpPr>
          <p:nvPr>
            <p:ph type="title"/>
          </p:nvPr>
        </p:nvSpPr>
        <p:spPr>
          <a:xfrm>
            <a:off x="643467" y="816638"/>
            <a:ext cx="3367359" cy="5224724"/>
          </a:xfrm>
        </p:spPr>
        <p:txBody>
          <a:bodyPr anchor="ctr">
            <a:normAutofit/>
          </a:bodyPr>
          <a:lstStyle/>
          <a:p>
            <a:r>
              <a:rPr lang="en-US" dirty="0"/>
              <a:t>CMP Instruction</a:t>
            </a:r>
          </a:p>
        </p:txBody>
      </p:sp>
      <p:sp>
        <p:nvSpPr>
          <p:cNvPr id="3" name="Content Placeholder 2">
            <a:extLst>
              <a:ext uri="{FF2B5EF4-FFF2-40B4-BE49-F238E27FC236}">
                <a16:creationId xmlns:a16="http://schemas.microsoft.com/office/drawing/2014/main" id="{352DBBC0-D2AF-4484-92EC-2FA0BB87102B}"/>
              </a:ext>
            </a:extLst>
          </p:cNvPr>
          <p:cNvSpPr>
            <a:spLocks noGrp="1"/>
          </p:cNvSpPr>
          <p:nvPr>
            <p:ph idx="1"/>
          </p:nvPr>
        </p:nvSpPr>
        <p:spPr>
          <a:xfrm>
            <a:off x="4654295" y="816638"/>
            <a:ext cx="4619706" cy="5224724"/>
          </a:xfrm>
        </p:spPr>
        <p:txBody>
          <a:bodyPr anchor="ctr">
            <a:normAutofit/>
          </a:bodyPr>
          <a:lstStyle/>
          <a:p>
            <a:r>
              <a:rPr lang="en-US" dirty="0"/>
              <a:t>Compares integers to determine less than, greater than or equal to.</a:t>
            </a:r>
          </a:p>
          <a:p>
            <a:endParaRPr lang="en-US" dirty="0"/>
          </a:p>
          <a:p>
            <a:r>
              <a:rPr lang="en-US" dirty="0"/>
              <a:t>Performs nondestructive subtraction of source from destination.  Destination is left unchanged.</a:t>
            </a:r>
          </a:p>
          <a:p>
            <a:endParaRPr lang="en-US" dirty="0"/>
          </a:p>
          <a:p>
            <a:r>
              <a:rPr lang="en-US" dirty="0"/>
              <a:t>Syntax:</a:t>
            </a:r>
          </a:p>
          <a:p>
            <a:pPr marL="0" indent="0">
              <a:buNone/>
            </a:pPr>
            <a:r>
              <a:rPr lang="en-US" dirty="0">
                <a:latin typeface="Courier New" panose="02070309020205020404" pitchFamily="49" charset="0"/>
                <a:cs typeface="Courier New" panose="02070309020205020404" pitchFamily="49" charset="0"/>
              </a:rPr>
              <a:t>	CMP destination, source</a:t>
            </a:r>
          </a:p>
          <a:p>
            <a:pPr marL="0" indent="0">
              <a:buNone/>
            </a:pPr>
            <a:endParaRPr lang="en-US" dirty="0">
              <a:latin typeface="Courier New" panose="02070309020205020404" pitchFamily="49" charset="0"/>
              <a:cs typeface="Courier New" panose="02070309020205020404" pitchFamily="49" charset="0"/>
            </a:endParaRPr>
          </a:p>
          <a:p>
            <a:r>
              <a:rPr lang="en-US" dirty="0"/>
              <a:t>Allowed Combinations</a:t>
            </a:r>
          </a:p>
          <a:p>
            <a:pPr lvl="1"/>
            <a:r>
              <a:rPr lang="en-US" dirty="0"/>
              <a:t>Same as AND</a:t>
            </a:r>
          </a:p>
          <a:p>
            <a:endParaRPr lang="en-US" dirty="0"/>
          </a:p>
        </p:txBody>
      </p:sp>
    </p:spTree>
    <p:extLst>
      <p:ext uri="{BB962C8B-B14F-4D97-AF65-F5344CB8AC3E}">
        <p14:creationId xmlns:p14="http://schemas.microsoft.com/office/powerpoint/2010/main" val="3333637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C8869-F1A8-4DB1-8F9F-C7E8A92C78BF}"/>
              </a:ext>
            </a:extLst>
          </p:cNvPr>
          <p:cNvSpPr>
            <a:spLocks noGrp="1"/>
          </p:cNvSpPr>
          <p:nvPr>
            <p:ph type="title"/>
          </p:nvPr>
        </p:nvSpPr>
        <p:spPr/>
        <p:txBody>
          <a:bodyPr/>
          <a:lstStyle/>
          <a:p>
            <a:r>
              <a:rPr lang="en-US" dirty="0"/>
              <a:t>Uppercase &lt;-&gt; Lowercase</a:t>
            </a:r>
          </a:p>
        </p:txBody>
      </p:sp>
      <p:sp>
        <p:nvSpPr>
          <p:cNvPr id="3" name="Content Placeholder 2">
            <a:extLst>
              <a:ext uri="{FF2B5EF4-FFF2-40B4-BE49-F238E27FC236}">
                <a16:creationId xmlns:a16="http://schemas.microsoft.com/office/drawing/2014/main" id="{F7E5FA5B-E102-42A8-8CD7-420E6AA73060}"/>
              </a:ext>
            </a:extLst>
          </p:cNvPr>
          <p:cNvSpPr>
            <a:spLocks noGrp="1"/>
          </p:cNvSpPr>
          <p:nvPr>
            <p:ph idx="1"/>
          </p:nvPr>
        </p:nvSpPr>
        <p:spPr/>
        <p:txBody>
          <a:bodyPr>
            <a:normAutofit fontScale="92500" lnSpcReduction="10000"/>
          </a:bodyPr>
          <a:lstStyle/>
          <a:p>
            <a:r>
              <a:rPr lang="en-US" dirty="0"/>
              <a:t>How do you think letters get converted upper case &lt;-&gt; lower case?</a:t>
            </a:r>
          </a:p>
          <a:p>
            <a:pPr lvl="1"/>
            <a:r>
              <a:rPr lang="en-US" dirty="0"/>
              <a:t>Add / Subtract a certain value from the ASCII value?</a:t>
            </a:r>
          </a:p>
          <a:p>
            <a:pPr lvl="1"/>
            <a:endParaRPr lang="en-US" dirty="0"/>
          </a:p>
          <a:p>
            <a:r>
              <a:rPr lang="en-US" dirty="0"/>
              <a:t>How many letters in the English alphabet?</a:t>
            </a:r>
          </a:p>
          <a:p>
            <a:pPr lvl="1"/>
            <a:r>
              <a:rPr lang="en-US" dirty="0"/>
              <a:t>26</a:t>
            </a:r>
          </a:p>
          <a:p>
            <a:pPr marL="0" indent="0">
              <a:buNone/>
            </a:pPr>
            <a:endParaRPr lang="en-US" dirty="0"/>
          </a:p>
          <a:p>
            <a:r>
              <a:rPr lang="en-US" dirty="0"/>
              <a:t>ASCII value for A?</a:t>
            </a:r>
          </a:p>
          <a:p>
            <a:pPr lvl="1"/>
            <a:r>
              <a:rPr lang="en-US" dirty="0"/>
              <a:t>65   (41h)</a:t>
            </a:r>
          </a:p>
          <a:p>
            <a:pPr lvl="1"/>
            <a:endParaRPr lang="en-US" dirty="0"/>
          </a:p>
          <a:p>
            <a:r>
              <a:rPr lang="en-US" dirty="0"/>
              <a:t>ASCII value for a?</a:t>
            </a:r>
          </a:p>
          <a:p>
            <a:pPr lvl="1"/>
            <a:r>
              <a:rPr lang="en-US" dirty="0"/>
              <a:t>97   (61h)</a:t>
            </a:r>
          </a:p>
        </p:txBody>
      </p:sp>
      <p:sp>
        <p:nvSpPr>
          <p:cNvPr id="4" name="TextBox 3">
            <a:extLst>
              <a:ext uri="{FF2B5EF4-FFF2-40B4-BE49-F238E27FC236}">
                <a16:creationId xmlns:a16="http://schemas.microsoft.com/office/drawing/2014/main" id="{D8559F65-FA0D-409D-950C-8B5E5BACA9DB}"/>
              </a:ext>
            </a:extLst>
          </p:cNvPr>
          <p:cNvSpPr txBox="1"/>
          <p:nvPr/>
        </p:nvSpPr>
        <p:spPr>
          <a:xfrm>
            <a:off x="3759630" y="4790114"/>
            <a:ext cx="2432076" cy="646331"/>
          </a:xfrm>
          <a:prstGeom prst="rect">
            <a:avLst/>
          </a:prstGeom>
          <a:noFill/>
        </p:spPr>
        <p:txBody>
          <a:bodyPr wrap="none" rtlCol="0">
            <a:spAutoFit/>
          </a:bodyPr>
          <a:lstStyle/>
          <a:p>
            <a:r>
              <a:rPr lang="en-US" dirty="0"/>
              <a:t>97-65 = 32</a:t>
            </a:r>
          </a:p>
          <a:p>
            <a:r>
              <a:rPr lang="en-US" dirty="0"/>
              <a:t>Why 32 instead of 26?</a:t>
            </a:r>
          </a:p>
        </p:txBody>
      </p:sp>
      <p:cxnSp>
        <p:nvCxnSpPr>
          <p:cNvPr id="6" name="Straight Arrow Connector 5">
            <a:extLst>
              <a:ext uri="{FF2B5EF4-FFF2-40B4-BE49-F238E27FC236}">
                <a16:creationId xmlns:a16="http://schemas.microsoft.com/office/drawing/2014/main" id="{A1B676A4-DA09-4AB4-AB11-DCC641F8EC94}"/>
              </a:ext>
            </a:extLst>
          </p:cNvPr>
          <p:cNvCxnSpPr>
            <a:cxnSpLocks/>
            <a:stCxn id="4" idx="1"/>
          </p:cNvCxnSpPr>
          <p:nvPr/>
        </p:nvCxnSpPr>
        <p:spPr>
          <a:xfrm flipH="1" flipV="1">
            <a:off x="2424420" y="4790116"/>
            <a:ext cx="1335210" cy="323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05F222B-1397-47D9-97D3-CE8FE48E1F5B}"/>
              </a:ext>
            </a:extLst>
          </p:cNvPr>
          <p:cNvCxnSpPr>
            <a:cxnSpLocks/>
            <a:stCxn id="4" idx="1"/>
          </p:cNvCxnSpPr>
          <p:nvPr/>
        </p:nvCxnSpPr>
        <p:spPr>
          <a:xfrm flipH="1">
            <a:off x="2424418" y="5113280"/>
            <a:ext cx="1335212" cy="649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42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par>
                                <p:cTn id="43" presetID="22" presetClass="entr" presetSubtype="8"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left)">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475B0D-6A9A-4A1B-8996-E557CC1FD6FE}"/>
              </a:ext>
            </a:extLst>
          </p:cNvPr>
          <p:cNvSpPr>
            <a:spLocks noGrp="1"/>
          </p:cNvSpPr>
          <p:nvPr>
            <p:ph type="title"/>
          </p:nvPr>
        </p:nvSpPr>
        <p:spPr>
          <a:xfrm>
            <a:off x="455970" y="609600"/>
            <a:ext cx="9474200" cy="762472"/>
          </a:xfrm>
        </p:spPr>
        <p:txBody>
          <a:bodyPr>
            <a:normAutofit/>
          </a:bodyPr>
          <a:lstStyle/>
          <a:p>
            <a:r>
              <a:rPr lang="en-US" dirty="0"/>
              <a:t>CMP Instruction - Flags</a:t>
            </a:r>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6712452B-F291-4DF4-8C9E-77BDD1AC1038}"/>
              </a:ext>
            </a:extLst>
          </p:cNvPr>
          <p:cNvSpPr>
            <a:spLocks noGrp="1"/>
          </p:cNvSpPr>
          <p:nvPr>
            <p:ph idx="1"/>
          </p:nvPr>
        </p:nvSpPr>
        <p:spPr>
          <a:xfrm>
            <a:off x="330199" y="1372072"/>
            <a:ext cx="10365763" cy="4217778"/>
          </a:xfrm>
        </p:spPr>
        <p:txBody>
          <a:bodyPr>
            <a:normAutofit/>
          </a:bodyPr>
          <a:lstStyle/>
          <a:p>
            <a:r>
              <a:rPr lang="en-US" dirty="0"/>
              <a:t>CMP changes the Overflow, Sign, Zero, Carry, Auxiliary Carry, and Parity flags as if the source was subtracted from the destination – though true subtraction doesn’t take place.</a:t>
            </a:r>
            <a:br>
              <a:rPr lang="en-US" dirty="0"/>
            </a:br>
            <a:endParaRPr lang="en-US" dirty="0"/>
          </a:p>
          <a:p>
            <a:r>
              <a:rPr lang="en-US" dirty="0"/>
              <a:t>When comparing two </a:t>
            </a:r>
            <a:r>
              <a:rPr lang="en-US" u="sng" dirty="0"/>
              <a:t>unsigned</a:t>
            </a:r>
            <a:r>
              <a:rPr lang="en-US" dirty="0"/>
              <a:t> operands, the Zero and Carry flags indicate the following relations between operands:</a:t>
            </a:r>
          </a:p>
          <a:p>
            <a:endParaRPr lang="en-US" dirty="0"/>
          </a:p>
          <a:p>
            <a:endParaRPr lang="en-US" dirty="0"/>
          </a:p>
          <a:p>
            <a:endParaRPr lang="en-US" dirty="0"/>
          </a:p>
          <a:p>
            <a:pPr marL="0" indent="0">
              <a:buNone/>
            </a:pPr>
            <a:endParaRPr lang="en-US" dirty="0"/>
          </a:p>
          <a:p>
            <a:r>
              <a:rPr lang="en-US" dirty="0"/>
              <a:t>When comparing two </a:t>
            </a:r>
            <a:r>
              <a:rPr lang="en-US" u="sng" dirty="0"/>
              <a:t>signed</a:t>
            </a:r>
            <a:r>
              <a:rPr lang="en-US" dirty="0"/>
              <a:t> operands, the Sign, Zero, and Overflow flags indicate the following relations between operands:</a:t>
            </a:r>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5" name="Table 4">
            <a:extLst>
              <a:ext uri="{FF2B5EF4-FFF2-40B4-BE49-F238E27FC236}">
                <a16:creationId xmlns:a16="http://schemas.microsoft.com/office/drawing/2014/main" id="{1560EEE9-6E1E-4BAF-B049-7CDAE54C0ED2}"/>
              </a:ext>
            </a:extLst>
          </p:cNvPr>
          <p:cNvGraphicFramePr>
            <a:graphicFrameLocks noGrp="1"/>
          </p:cNvGraphicFramePr>
          <p:nvPr>
            <p:extLst>
              <p:ext uri="{D42A27DB-BD31-4B8C-83A1-F6EECF244321}">
                <p14:modId xmlns:p14="http://schemas.microsoft.com/office/powerpoint/2010/main" val="3822761349"/>
              </p:ext>
            </p:extLst>
          </p:nvPr>
        </p:nvGraphicFramePr>
        <p:xfrm>
          <a:off x="1330396" y="2939733"/>
          <a:ext cx="3328357" cy="1483360"/>
        </p:xfrm>
        <a:graphic>
          <a:graphicData uri="http://schemas.openxmlformats.org/drawingml/2006/table">
            <a:tbl>
              <a:tblPr firstRow="1" bandRow="1">
                <a:tableStyleId>{69012ECD-51FC-41F1-AA8D-1B2483CD663E}</a:tableStyleId>
              </a:tblPr>
              <a:tblGrid>
                <a:gridCol w="2354580">
                  <a:extLst>
                    <a:ext uri="{9D8B030D-6E8A-4147-A177-3AD203B41FA5}">
                      <a16:colId xmlns:a16="http://schemas.microsoft.com/office/drawing/2014/main" val="2487904574"/>
                    </a:ext>
                  </a:extLst>
                </a:gridCol>
                <a:gridCol w="513080">
                  <a:extLst>
                    <a:ext uri="{9D8B030D-6E8A-4147-A177-3AD203B41FA5}">
                      <a16:colId xmlns:a16="http://schemas.microsoft.com/office/drawing/2014/main" val="3324866052"/>
                    </a:ext>
                  </a:extLst>
                </a:gridCol>
                <a:gridCol w="460697">
                  <a:extLst>
                    <a:ext uri="{9D8B030D-6E8A-4147-A177-3AD203B41FA5}">
                      <a16:colId xmlns:a16="http://schemas.microsoft.com/office/drawing/2014/main" val="1289574798"/>
                    </a:ext>
                  </a:extLst>
                </a:gridCol>
              </a:tblGrid>
              <a:tr h="370840">
                <a:tc>
                  <a:txBody>
                    <a:bodyPr/>
                    <a:lstStyle/>
                    <a:p>
                      <a:r>
                        <a:rPr lang="en-US" dirty="0"/>
                        <a:t>CMP Results</a:t>
                      </a:r>
                    </a:p>
                  </a:txBody>
                  <a:tcPr/>
                </a:tc>
                <a:tc>
                  <a:txBody>
                    <a:bodyPr/>
                    <a:lstStyle/>
                    <a:p>
                      <a:r>
                        <a:rPr lang="en-US" dirty="0"/>
                        <a:t>ZF</a:t>
                      </a:r>
                    </a:p>
                  </a:txBody>
                  <a:tcPr/>
                </a:tc>
                <a:tc>
                  <a:txBody>
                    <a:bodyPr/>
                    <a:lstStyle/>
                    <a:p>
                      <a:r>
                        <a:rPr lang="en-US" dirty="0"/>
                        <a:t>CF</a:t>
                      </a:r>
                    </a:p>
                  </a:txBody>
                  <a:tcPr/>
                </a:tc>
                <a:extLst>
                  <a:ext uri="{0D108BD9-81ED-4DB2-BD59-A6C34878D82A}">
                    <a16:rowId xmlns:a16="http://schemas.microsoft.com/office/drawing/2014/main" val="201232531"/>
                  </a:ext>
                </a:extLst>
              </a:tr>
              <a:tr h="370840">
                <a:tc>
                  <a:txBody>
                    <a:bodyPr/>
                    <a:lstStyle/>
                    <a:p>
                      <a:r>
                        <a:rPr lang="en-US" dirty="0"/>
                        <a:t>Destination &lt; Source</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655778524"/>
                  </a:ext>
                </a:extLst>
              </a:tr>
              <a:tr h="370840">
                <a:tc>
                  <a:txBody>
                    <a:bodyPr/>
                    <a:lstStyle/>
                    <a:p>
                      <a:r>
                        <a:rPr lang="en-US" dirty="0"/>
                        <a:t>Destination &gt; Source</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912992330"/>
                  </a:ext>
                </a:extLst>
              </a:tr>
              <a:tr h="370840">
                <a:tc>
                  <a:txBody>
                    <a:bodyPr/>
                    <a:lstStyle/>
                    <a:p>
                      <a:r>
                        <a:rPr lang="en-US" dirty="0"/>
                        <a:t>Destination = Source</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841105456"/>
                  </a:ext>
                </a:extLst>
              </a:tr>
            </a:tbl>
          </a:graphicData>
        </a:graphic>
      </p:graphicFrame>
      <p:graphicFrame>
        <p:nvGraphicFramePr>
          <p:cNvPr id="17" name="Table 6">
            <a:extLst>
              <a:ext uri="{FF2B5EF4-FFF2-40B4-BE49-F238E27FC236}">
                <a16:creationId xmlns:a16="http://schemas.microsoft.com/office/drawing/2014/main" id="{F5EB478E-8AEF-4ED4-BB7C-A6806FC74DE3}"/>
              </a:ext>
            </a:extLst>
          </p:cNvPr>
          <p:cNvGraphicFramePr>
            <a:graphicFrameLocks noGrp="1"/>
          </p:cNvGraphicFramePr>
          <p:nvPr>
            <p:extLst>
              <p:ext uri="{D42A27DB-BD31-4B8C-83A1-F6EECF244321}">
                <p14:modId xmlns:p14="http://schemas.microsoft.com/office/powerpoint/2010/main" val="1581769561"/>
              </p:ext>
            </p:extLst>
          </p:nvPr>
        </p:nvGraphicFramePr>
        <p:xfrm>
          <a:off x="1330396" y="5267035"/>
          <a:ext cx="3367723" cy="1483360"/>
        </p:xfrm>
        <a:graphic>
          <a:graphicData uri="http://schemas.openxmlformats.org/drawingml/2006/table">
            <a:tbl>
              <a:tblPr firstRow="1" bandRow="1">
                <a:tableStyleId>{69012ECD-51FC-41F1-AA8D-1B2483CD663E}</a:tableStyleId>
              </a:tblPr>
              <a:tblGrid>
                <a:gridCol w="2354580">
                  <a:extLst>
                    <a:ext uri="{9D8B030D-6E8A-4147-A177-3AD203B41FA5}">
                      <a16:colId xmlns:a16="http://schemas.microsoft.com/office/drawing/2014/main" val="2861606086"/>
                    </a:ext>
                  </a:extLst>
                </a:gridCol>
                <a:gridCol w="1013143">
                  <a:extLst>
                    <a:ext uri="{9D8B030D-6E8A-4147-A177-3AD203B41FA5}">
                      <a16:colId xmlns:a16="http://schemas.microsoft.com/office/drawing/2014/main" val="4027034505"/>
                    </a:ext>
                  </a:extLst>
                </a:gridCol>
              </a:tblGrid>
              <a:tr h="370840">
                <a:tc>
                  <a:txBody>
                    <a:bodyPr/>
                    <a:lstStyle/>
                    <a:p>
                      <a:r>
                        <a:rPr lang="en-US" dirty="0"/>
                        <a:t>CMP Results</a:t>
                      </a:r>
                    </a:p>
                  </a:txBody>
                  <a:tcPr/>
                </a:tc>
                <a:tc>
                  <a:txBody>
                    <a:bodyPr/>
                    <a:lstStyle/>
                    <a:p>
                      <a:r>
                        <a:rPr lang="en-US" dirty="0"/>
                        <a:t>Flags</a:t>
                      </a:r>
                    </a:p>
                  </a:txBody>
                  <a:tcPr/>
                </a:tc>
                <a:extLst>
                  <a:ext uri="{0D108BD9-81ED-4DB2-BD59-A6C34878D82A}">
                    <a16:rowId xmlns:a16="http://schemas.microsoft.com/office/drawing/2014/main" val="4164548997"/>
                  </a:ext>
                </a:extLst>
              </a:tr>
              <a:tr h="370840">
                <a:tc>
                  <a:txBody>
                    <a:bodyPr/>
                    <a:lstStyle/>
                    <a:p>
                      <a:r>
                        <a:rPr lang="en-US" dirty="0"/>
                        <a:t>Destination &lt; Source</a:t>
                      </a:r>
                    </a:p>
                  </a:txBody>
                  <a:tcPr/>
                </a:tc>
                <a:tc>
                  <a:txBody>
                    <a:bodyPr/>
                    <a:lstStyle/>
                    <a:p>
                      <a:r>
                        <a:rPr lang="en-US" dirty="0"/>
                        <a:t>SF ≠ OF</a:t>
                      </a:r>
                    </a:p>
                  </a:txBody>
                  <a:tcPr/>
                </a:tc>
                <a:extLst>
                  <a:ext uri="{0D108BD9-81ED-4DB2-BD59-A6C34878D82A}">
                    <a16:rowId xmlns:a16="http://schemas.microsoft.com/office/drawing/2014/main" val="173792404"/>
                  </a:ext>
                </a:extLst>
              </a:tr>
              <a:tr h="370840">
                <a:tc>
                  <a:txBody>
                    <a:bodyPr/>
                    <a:lstStyle/>
                    <a:p>
                      <a:r>
                        <a:rPr lang="en-US" dirty="0"/>
                        <a:t>Destination &gt; Source</a:t>
                      </a:r>
                    </a:p>
                  </a:txBody>
                  <a:tcPr/>
                </a:tc>
                <a:tc>
                  <a:txBody>
                    <a:bodyPr/>
                    <a:lstStyle/>
                    <a:p>
                      <a:r>
                        <a:rPr lang="en-US" dirty="0"/>
                        <a:t>SF = OF</a:t>
                      </a:r>
                    </a:p>
                  </a:txBody>
                  <a:tcPr/>
                </a:tc>
                <a:extLst>
                  <a:ext uri="{0D108BD9-81ED-4DB2-BD59-A6C34878D82A}">
                    <a16:rowId xmlns:a16="http://schemas.microsoft.com/office/drawing/2014/main" val="2230024088"/>
                  </a:ext>
                </a:extLst>
              </a:tr>
              <a:tr h="370840">
                <a:tc>
                  <a:txBody>
                    <a:bodyPr/>
                    <a:lstStyle/>
                    <a:p>
                      <a:r>
                        <a:rPr lang="en-US" dirty="0"/>
                        <a:t>Destination = Source</a:t>
                      </a:r>
                    </a:p>
                  </a:txBody>
                  <a:tcPr/>
                </a:tc>
                <a:tc>
                  <a:txBody>
                    <a:bodyPr/>
                    <a:lstStyle/>
                    <a:p>
                      <a:r>
                        <a:rPr lang="en-US" dirty="0"/>
                        <a:t>ZF = 1</a:t>
                      </a:r>
                    </a:p>
                  </a:txBody>
                  <a:tcPr/>
                </a:tc>
                <a:extLst>
                  <a:ext uri="{0D108BD9-81ED-4DB2-BD59-A6C34878D82A}">
                    <a16:rowId xmlns:a16="http://schemas.microsoft.com/office/drawing/2014/main" val="1083485022"/>
                  </a:ext>
                </a:extLst>
              </a:tr>
            </a:tbl>
          </a:graphicData>
        </a:graphic>
      </p:graphicFrame>
    </p:spTree>
    <p:extLst>
      <p:ext uri="{BB962C8B-B14F-4D97-AF65-F5344CB8AC3E}">
        <p14:creationId xmlns:p14="http://schemas.microsoft.com/office/powerpoint/2010/main" val="1403497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1A4E-AB1D-4930-A742-F3C102881A63}"/>
              </a:ext>
            </a:extLst>
          </p:cNvPr>
          <p:cNvSpPr>
            <a:spLocks noGrp="1"/>
          </p:cNvSpPr>
          <p:nvPr>
            <p:ph type="title"/>
          </p:nvPr>
        </p:nvSpPr>
        <p:spPr/>
        <p:txBody>
          <a:bodyPr/>
          <a:lstStyle/>
          <a:p>
            <a:r>
              <a:rPr lang="en-US" dirty="0"/>
              <a:t>CMP Instruction - Example</a:t>
            </a:r>
          </a:p>
        </p:txBody>
      </p:sp>
      <p:sp>
        <p:nvSpPr>
          <p:cNvPr id="3" name="Content Placeholder 2">
            <a:extLst>
              <a:ext uri="{FF2B5EF4-FFF2-40B4-BE49-F238E27FC236}">
                <a16:creationId xmlns:a16="http://schemas.microsoft.com/office/drawing/2014/main" id="{2599EC21-B263-4CCF-89FC-C85C0254AB9E}"/>
              </a:ext>
            </a:extLst>
          </p:cNvPr>
          <p:cNvSpPr>
            <a:spLocks noGrp="1"/>
          </p:cNvSpPr>
          <p:nvPr>
            <p:ph idx="1"/>
          </p:nvPr>
        </p:nvSpPr>
        <p:spPr>
          <a:xfrm>
            <a:off x="677334" y="2160589"/>
            <a:ext cx="8596668" cy="4273767"/>
          </a:xfrm>
        </p:spPr>
        <p:txBody>
          <a:bodyPr>
            <a:normAutofit lnSpcReduction="10000"/>
          </a:bodyPr>
          <a:lstStyle/>
          <a:p>
            <a:r>
              <a:rPr lang="en-US" dirty="0"/>
              <a:t>Example using </a:t>
            </a:r>
            <a:r>
              <a:rPr lang="en-US" dirty="0">
                <a:solidFill>
                  <a:schemeClr val="accent1"/>
                </a:solidFill>
              </a:rPr>
              <a:t>unsigned</a:t>
            </a:r>
            <a:r>
              <a:rPr lang="en-US" dirty="0"/>
              <a:t> operands:</a:t>
            </a:r>
          </a:p>
          <a:p>
            <a:pPr marL="0" indent="0">
              <a:buNone/>
            </a:pPr>
            <a:endParaRPr lang="en-US" dirty="0"/>
          </a:p>
          <a:p>
            <a:pPr marL="457200" lvl="1" indent="0">
              <a:buNone/>
            </a:pPr>
            <a:r>
              <a:rPr lang="en-US" dirty="0">
                <a:latin typeface="Courier New" panose="02070309020205020404" pitchFamily="49" charset="0"/>
                <a:cs typeface="Courier New" panose="02070309020205020404" pitchFamily="49" charset="0"/>
              </a:rPr>
              <a:t>mov al, 4</a:t>
            </a:r>
          </a:p>
          <a:p>
            <a:pPr marL="0" indent="0">
              <a:buNone/>
            </a:pPr>
            <a:r>
              <a:rPr lang="en-US" dirty="0">
                <a:latin typeface="Courier New" panose="02070309020205020404" pitchFamily="49" charset="0"/>
                <a:cs typeface="Courier New" panose="02070309020205020404" pitchFamily="49" charset="0"/>
              </a:rPr>
              <a:t>	; Destination &lt; Source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cmp</a:t>
            </a:r>
            <a:r>
              <a:rPr lang="en-US" dirty="0">
                <a:latin typeface="Courier New" panose="02070309020205020404" pitchFamily="49" charset="0"/>
                <a:cs typeface="Courier New" panose="02070309020205020404" pitchFamily="49" charset="0"/>
              </a:rPr>
              <a:t> al, 5		; </a:t>
            </a:r>
            <a:r>
              <a:rPr lang="en-US" dirty="0">
                <a:solidFill>
                  <a:schemeClr val="accent1"/>
                </a:solidFill>
                <a:latin typeface="Courier New" panose="02070309020205020404" pitchFamily="49" charset="0"/>
                <a:cs typeface="Courier New" panose="02070309020205020404" pitchFamily="49" charset="0"/>
              </a:rPr>
              <a:t>CF = 1</a:t>
            </a:r>
            <a:r>
              <a:rPr lang="en-US" dirty="0">
                <a:latin typeface="Courier New" panose="02070309020205020404" pitchFamily="49" charset="0"/>
                <a:cs typeface="Courier New" panose="02070309020205020404" pitchFamily="49" charset="0"/>
              </a:rPr>
              <a:t>, SF = 1, </a:t>
            </a:r>
            <a:r>
              <a:rPr lang="en-US" dirty="0">
                <a:solidFill>
                  <a:schemeClr val="accent1"/>
                </a:solidFill>
                <a:latin typeface="Courier New" panose="02070309020205020404" pitchFamily="49" charset="0"/>
                <a:cs typeface="Courier New" panose="02070309020205020404" pitchFamily="49" charset="0"/>
              </a:rPr>
              <a:t>ZF = 0</a:t>
            </a:r>
            <a:r>
              <a:rPr lang="en-US" dirty="0">
                <a:latin typeface="Courier New" panose="02070309020205020404" pitchFamily="49" charset="0"/>
                <a:cs typeface="Courier New" panose="02070309020205020404" pitchFamily="49" charset="0"/>
              </a:rPr>
              <a:t>, OF = 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 Destination &gt; Source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cmp</a:t>
            </a:r>
            <a:r>
              <a:rPr lang="en-US" dirty="0">
                <a:latin typeface="Courier New" panose="02070309020205020404" pitchFamily="49" charset="0"/>
                <a:cs typeface="Courier New" panose="02070309020205020404" pitchFamily="49" charset="0"/>
              </a:rPr>
              <a:t> al</a:t>
            </a:r>
            <a:r>
              <a:rPr lang="en-US">
                <a:latin typeface="Courier New" panose="02070309020205020404" pitchFamily="49" charset="0"/>
                <a:cs typeface="Courier New" panose="02070309020205020404" pitchFamily="49" charset="0"/>
              </a:rPr>
              <a:t>, 3</a:t>
            </a:r>
            <a:r>
              <a:rPr lang="en-US" dirty="0">
                <a:latin typeface="Courier New" panose="02070309020205020404" pitchFamily="49" charset="0"/>
                <a:cs typeface="Courier New" panose="02070309020205020404" pitchFamily="49" charset="0"/>
              </a:rPr>
              <a:t>		; </a:t>
            </a:r>
            <a:r>
              <a:rPr lang="en-US" dirty="0">
                <a:solidFill>
                  <a:schemeClr val="accent1"/>
                </a:solidFill>
                <a:latin typeface="Courier New" panose="02070309020205020404" pitchFamily="49" charset="0"/>
                <a:cs typeface="Courier New" panose="02070309020205020404" pitchFamily="49" charset="0"/>
              </a:rPr>
              <a:t>CF = 0</a:t>
            </a:r>
            <a:r>
              <a:rPr lang="en-US" dirty="0">
                <a:latin typeface="Courier New" panose="02070309020205020404" pitchFamily="49" charset="0"/>
                <a:cs typeface="Courier New" panose="02070309020205020404" pitchFamily="49" charset="0"/>
              </a:rPr>
              <a:t>, SF = 0, </a:t>
            </a:r>
            <a:r>
              <a:rPr lang="en-US" dirty="0">
                <a:solidFill>
                  <a:schemeClr val="accent1"/>
                </a:solidFill>
                <a:latin typeface="Courier New" panose="02070309020205020404" pitchFamily="49" charset="0"/>
                <a:cs typeface="Courier New" panose="02070309020205020404" pitchFamily="49" charset="0"/>
              </a:rPr>
              <a:t>ZF = 0</a:t>
            </a:r>
            <a:r>
              <a:rPr lang="en-US" dirty="0">
                <a:latin typeface="Courier New" panose="02070309020205020404" pitchFamily="49" charset="0"/>
                <a:cs typeface="Courier New" panose="02070309020205020404" pitchFamily="49" charset="0"/>
              </a:rPr>
              <a:t>, OF = 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 Destination == Source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cmp</a:t>
            </a:r>
            <a:r>
              <a:rPr lang="en-US" dirty="0">
                <a:latin typeface="Courier New" panose="02070309020205020404" pitchFamily="49" charset="0"/>
                <a:cs typeface="Courier New" panose="02070309020205020404" pitchFamily="49" charset="0"/>
              </a:rPr>
              <a:t> al, 4		; </a:t>
            </a:r>
            <a:r>
              <a:rPr lang="en-US" dirty="0">
                <a:solidFill>
                  <a:schemeClr val="accent1"/>
                </a:solidFill>
                <a:latin typeface="Courier New" panose="02070309020205020404" pitchFamily="49" charset="0"/>
                <a:cs typeface="Courier New" panose="02070309020205020404" pitchFamily="49" charset="0"/>
              </a:rPr>
              <a:t>CF = 0</a:t>
            </a:r>
            <a:r>
              <a:rPr lang="en-US" dirty="0">
                <a:latin typeface="Courier New" panose="02070309020205020404" pitchFamily="49" charset="0"/>
                <a:cs typeface="Courier New" panose="02070309020205020404" pitchFamily="49" charset="0"/>
              </a:rPr>
              <a:t>, SF = 0, </a:t>
            </a:r>
            <a:r>
              <a:rPr lang="en-US" dirty="0">
                <a:solidFill>
                  <a:schemeClr val="accent1"/>
                </a:solidFill>
                <a:latin typeface="Courier New" panose="02070309020205020404" pitchFamily="49" charset="0"/>
                <a:cs typeface="Courier New" panose="02070309020205020404" pitchFamily="49" charset="0"/>
              </a:rPr>
              <a:t>ZF = 1</a:t>
            </a:r>
            <a:r>
              <a:rPr lang="en-US" dirty="0">
                <a:latin typeface="Courier New" panose="02070309020205020404" pitchFamily="49" charset="0"/>
                <a:cs typeface="Courier New" panose="02070309020205020404" pitchFamily="49" charset="0"/>
              </a:rPr>
              <a:t>, OF = 0</a:t>
            </a:r>
          </a:p>
        </p:txBody>
      </p:sp>
    </p:spTree>
    <p:extLst>
      <p:ext uri="{BB962C8B-B14F-4D97-AF65-F5344CB8AC3E}">
        <p14:creationId xmlns:p14="http://schemas.microsoft.com/office/powerpoint/2010/main" val="2022353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1A4E-AB1D-4930-A742-F3C102881A63}"/>
              </a:ext>
            </a:extLst>
          </p:cNvPr>
          <p:cNvSpPr>
            <a:spLocks noGrp="1"/>
          </p:cNvSpPr>
          <p:nvPr>
            <p:ph type="title"/>
          </p:nvPr>
        </p:nvSpPr>
        <p:spPr/>
        <p:txBody>
          <a:bodyPr/>
          <a:lstStyle/>
          <a:p>
            <a:r>
              <a:rPr lang="en-US" dirty="0"/>
              <a:t>CMP Instruction - Example</a:t>
            </a:r>
          </a:p>
        </p:txBody>
      </p:sp>
      <p:sp>
        <p:nvSpPr>
          <p:cNvPr id="3" name="Content Placeholder 2">
            <a:extLst>
              <a:ext uri="{FF2B5EF4-FFF2-40B4-BE49-F238E27FC236}">
                <a16:creationId xmlns:a16="http://schemas.microsoft.com/office/drawing/2014/main" id="{2599EC21-B263-4CCF-89FC-C85C0254AB9E}"/>
              </a:ext>
            </a:extLst>
          </p:cNvPr>
          <p:cNvSpPr>
            <a:spLocks noGrp="1"/>
          </p:cNvSpPr>
          <p:nvPr>
            <p:ph idx="1"/>
          </p:nvPr>
        </p:nvSpPr>
        <p:spPr>
          <a:xfrm>
            <a:off x="677334" y="2160589"/>
            <a:ext cx="8596668" cy="4273767"/>
          </a:xfrm>
        </p:spPr>
        <p:txBody>
          <a:bodyPr>
            <a:normAutofit lnSpcReduction="10000"/>
          </a:bodyPr>
          <a:lstStyle/>
          <a:p>
            <a:r>
              <a:rPr lang="en-US" dirty="0"/>
              <a:t>Example using </a:t>
            </a:r>
            <a:r>
              <a:rPr lang="en-US" dirty="0">
                <a:solidFill>
                  <a:schemeClr val="accent1"/>
                </a:solidFill>
              </a:rPr>
              <a:t>signed</a:t>
            </a:r>
            <a:r>
              <a:rPr lang="en-US" dirty="0"/>
              <a:t> operands:</a:t>
            </a:r>
          </a:p>
          <a:p>
            <a:pPr marL="0" indent="0">
              <a:buNone/>
            </a:pPr>
            <a:endParaRPr lang="en-US" dirty="0"/>
          </a:p>
          <a:p>
            <a:pPr marL="457200" lvl="1" indent="0">
              <a:buNone/>
            </a:pPr>
            <a:r>
              <a:rPr lang="en-US" dirty="0">
                <a:latin typeface="Courier New" panose="02070309020205020404" pitchFamily="49" charset="0"/>
                <a:cs typeface="Courier New" panose="02070309020205020404" pitchFamily="49" charset="0"/>
              </a:rPr>
              <a:t>mov al, -1</a:t>
            </a:r>
          </a:p>
          <a:p>
            <a:pPr marL="0" indent="0">
              <a:buNone/>
            </a:pPr>
            <a:r>
              <a:rPr lang="en-US" dirty="0">
                <a:latin typeface="Courier New" panose="02070309020205020404" pitchFamily="49" charset="0"/>
                <a:cs typeface="Courier New" panose="02070309020205020404" pitchFamily="49" charset="0"/>
              </a:rPr>
              <a:t>	; Destination &lt; Source</a:t>
            </a:r>
          </a:p>
          <a:p>
            <a:pPr marL="0" indent="0">
              <a:buNone/>
            </a:pPr>
            <a:r>
              <a:rPr lang="en-US" dirty="0">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cmp</a:t>
            </a:r>
            <a:r>
              <a:rPr lang="en-US" dirty="0">
                <a:solidFill>
                  <a:schemeClr val="tx1"/>
                </a:solidFill>
                <a:latin typeface="Courier New" panose="02070309020205020404" pitchFamily="49" charset="0"/>
                <a:cs typeface="Courier New" panose="02070309020205020404" pitchFamily="49" charset="0"/>
              </a:rPr>
              <a:t> al, 5		; CF = 0, SF = 1, ZF = 0, OF = 0	</a:t>
            </a:r>
            <a:r>
              <a:rPr lang="en-US" dirty="0">
                <a:solidFill>
                  <a:schemeClr val="accent1"/>
                </a:solidFill>
                <a:latin typeface="Courier New" panose="02070309020205020404" pitchFamily="49" charset="0"/>
                <a:cs typeface="Courier New" panose="02070309020205020404" pitchFamily="49" charset="0"/>
              </a:rPr>
              <a:t>SF != OF</a:t>
            </a:r>
          </a:p>
          <a:p>
            <a:pPr marL="0" indent="0">
              <a:buNone/>
            </a:pPr>
            <a:endParaRPr lang="en-US" dirty="0">
              <a:solidFill>
                <a:schemeClr val="tx1"/>
              </a:solidFill>
              <a:latin typeface="Courier New" panose="02070309020205020404" pitchFamily="49" charset="0"/>
              <a:cs typeface="Courier New" panose="02070309020205020404" pitchFamily="49" charset="0"/>
            </a:endParaRPr>
          </a:p>
          <a:p>
            <a:pPr marL="0" indent="0">
              <a:buNone/>
            </a:pPr>
            <a:r>
              <a:rPr lang="en-US" dirty="0">
                <a:solidFill>
                  <a:schemeClr val="tx1"/>
                </a:solidFill>
                <a:latin typeface="Courier New" panose="02070309020205020404" pitchFamily="49" charset="0"/>
                <a:cs typeface="Courier New" panose="02070309020205020404" pitchFamily="49" charset="0"/>
              </a:rPr>
              <a:t>	; Destination &gt; Source</a:t>
            </a:r>
          </a:p>
          <a:p>
            <a:pPr marL="0" indent="0">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cmp</a:t>
            </a:r>
            <a:r>
              <a:rPr lang="en-US" dirty="0">
                <a:solidFill>
                  <a:schemeClr val="tx1"/>
                </a:solidFill>
                <a:latin typeface="Courier New" panose="02070309020205020404" pitchFamily="49" charset="0"/>
                <a:cs typeface="Courier New" panose="02070309020205020404" pitchFamily="49" charset="0"/>
              </a:rPr>
              <a:t> al, -5		; CF = 1, SF = 0, ZF = 0, OF = 0	</a:t>
            </a:r>
            <a:r>
              <a:rPr lang="en-US" dirty="0">
                <a:solidFill>
                  <a:schemeClr val="accent1"/>
                </a:solidFill>
                <a:latin typeface="Courier New" panose="02070309020205020404" pitchFamily="49" charset="0"/>
                <a:cs typeface="Courier New" panose="02070309020205020404" pitchFamily="49" charset="0"/>
              </a:rPr>
              <a:t>SF == OF</a:t>
            </a:r>
          </a:p>
          <a:p>
            <a:pPr marL="0" indent="0">
              <a:buNone/>
            </a:pPr>
            <a:endParaRPr lang="en-US" dirty="0">
              <a:solidFill>
                <a:schemeClr val="tx1"/>
              </a:solidFill>
              <a:latin typeface="Courier New" panose="02070309020205020404" pitchFamily="49" charset="0"/>
              <a:cs typeface="Courier New" panose="02070309020205020404" pitchFamily="49" charset="0"/>
            </a:endParaRPr>
          </a:p>
          <a:p>
            <a:pPr marL="0" indent="0">
              <a:buNone/>
            </a:pPr>
            <a:r>
              <a:rPr lang="en-US" dirty="0">
                <a:solidFill>
                  <a:schemeClr val="tx1"/>
                </a:solidFill>
                <a:latin typeface="Courier New" panose="02070309020205020404" pitchFamily="49" charset="0"/>
                <a:cs typeface="Courier New" panose="02070309020205020404" pitchFamily="49" charset="0"/>
              </a:rPr>
              <a:t>	; Destination == Source</a:t>
            </a:r>
          </a:p>
          <a:p>
            <a:pPr marL="0" indent="0">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cmp</a:t>
            </a:r>
            <a:r>
              <a:rPr lang="en-US" dirty="0">
                <a:solidFill>
                  <a:schemeClr val="tx1"/>
                </a:solidFill>
                <a:latin typeface="Courier New" panose="02070309020205020404" pitchFamily="49" charset="0"/>
                <a:cs typeface="Courier New" panose="02070309020205020404" pitchFamily="49" charset="0"/>
              </a:rPr>
              <a:t> al, -1		; CF = 0, SF = 0, ZF = 1, OF = 0	</a:t>
            </a:r>
            <a:r>
              <a:rPr lang="en-US" dirty="0">
                <a:solidFill>
                  <a:schemeClr val="accent1"/>
                </a:solidFill>
                <a:latin typeface="Courier New" panose="02070309020205020404" pitchFamily="49" charset="0"/>
                <a:cs typeface="Courier New" panose="02070309020205020404" pitchFamily="49" charset="0"/>
              </a:rPr>
              <a:t>ZF = 1</a:t>
            </a:r>
          </a:p>
        </p:txBody>
      </p:sp>
    </p:spTree>
    <p:extLst>
      <p:ext uri="{BB962C8B-B14F-4D97-AF65-F5344CB8AC3E}">
        <p14:creationId xmlns:p14="http://schemas.microsoft.com/office/powerpoint/2010/main" val="3844444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7550F-B02E-4DA7-860E-80853D1F5D6B}"/>
              </a:ext>
            </a:extLst>
          </p:cNvPr>
          <p:cNvSpPr>
            <a:spLocks noGrp="1"/>
          </p:cNvSpPr>
          <p:nvPr>
            <p:ph type="title"/>
          </p:nvPr>
        </p:nvSpPr>
        <p:spPr>
          <a:xfrm>
            <a:off x="677334" y="609600"/>
            <a:ext cx="8596668" cy="1320800"/>
          </a:xfrm>
        </p:spPr>
        <p:txBody>
          <a:bodyPr anchor="t">
            <a:normAutofit/>
          </a:bodyPr>
          <a:lstStyle/>
          <a:p>
            <a:r>
              <a:rPr lang="en-US" dirty="0"/>
              <a:t>Set/Clear Individual CPU Flags</a:t>
            </a:r>
          </a:p>
        </p:txBody>
      </p:sp>
      <p:pic>
        <p:nvPicPr>
          <p:cNvPr id="7" name="Graphic 6" descr="Flag">
            <a:extLst>
              <a:ext uri="{FF2B5EF4-FFF2-40B4-BE49-F238E27FC236}">
                <a16:creationId xmlns:a16="http://schemas.microsoft.com/office/drawing/2014/main" id="{144FDD80-C559-4285-B076-B46B268E20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474" y="2159331"/>
            <a:ext cx="2915973" cy="2915973"/>
          </a:xfrm>
          <a:prstGeom prst="rect">
            <a:avLst/>
          </a:prstGeom>
        </p:spPr>
      </p:pic>
      <p:sp>
        <p:nvSpPr>
          <p:cNvPr id="3" name="Content Placeholder 2">
            <a:extLst>
              <a:ext uri="{FF2B5EF4-FFF2-40B4-BE49-F238E27FC236}">
                <a16:creationId xmlns:a16="http://schemas.microsoft.com/office/drawing/2014/main" id="{9203E774-9E39-4035-B78C-D7274A2926C3}"/>
              </a:ext>
            </a:extLst>
          </p:cNvPr>
          <p:cNvSpPr>
            <a:spLocks noGrp="1"/>
          </p:cNvSpPr>
          <p:nvPr>
            <p:ph idx="1"/>
          </p:nvPr>
        </p:nvSpPr>
        <p:spPr>
          <a:xfrm>
            <a:off x="4063160" y="2160589"/>
            <a:ext cx="5207839" cy="3880773"/>
          </a:xfrm>
        </p:spPr>
        <p:txBody>
          <a:bodyPr>
            <a:normAutofit/>
          </a:bodyPr>
          <a:lstStyle/>
          <a:p>
            <a:r>
              <a:rPr lang="en-US" dirty="0"/>
              <a:t>Using Boolean operations or other instructions, we can easily set or clear the following flags:</a:t>
            </a:r>
          </a:p>
          <a:p>
            <a:pPr lvl="1"/>
            <a:r>
              <a:rPr lang="en-US" dirty="0"/>
              <a:t>Zero</a:t>
            </a:r>
          </a:p>
          <a:p>
            <a:pPr lvl="1"/>
            <a:r>
              <a:rPr lang="en-US" dirty="0"/>
              <a:t>Sign</a:t>
            </a:r>
          </a:p>
          <a:p>
            <a:pPr lvl="1"/>
            <a:r>
              <a:rPr lang="en-US" dirty="0"/>
              <a:t>Carry</a:t>
            </a:r>
          </a:p>
          <a:p>
            <a:pPr lvl="1"/>
            <a:r>
              <a:rPr lang="en-US" dirty="0"/>
              <a:t>Overflow</a:t>
            </a:r>
          </a:p>
        </p:txBody>
      </p:sp>
    </p:spTree>
    <p:extLst>
      <p:ext uri="{BB962C8B-B14F-4D97-AF65-F5344CB8AC3E}">
        <p14:creationId xmlns:p14="http://schemas.microsoft.com/office/powerpoint/2010/main" val="3658957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9">
            <a:extLst>
              <a:ext uri="{FF2B5EF4-FFF2-40B4-BE49-F238E27FC236}">
                <a16:creationId xmlns:a16="http://schemas.microsoft.com/office/drawing/2014/main" id="{C8C7BCF2-9254-495D-8120-F4C32A172F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A300F88-100F-497A-94AF-634DA690BC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11">
              <a:extLst>
                <a:ext uri="{FF2B5EF4-FFF2-40B4-BE49-F238E27FC236}">
                  <a16:creationId xmlns:a16="http://schemas.microsoft.com/office/drawing/2014/main" id="{0FF989CC-A02B-4B8A-946E-E477291629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F3460194-35A9-4C0D-BB74-CA8B24E06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CC31FCA4-2862-4AAF-8345-EF05E4E3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6D40B2E4-0C94-4F89-B149-F9B0AB7A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DB16AFCB-50B7-4346-ABC6-3A8C5D02D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8356DF69-976D-4483-99D0-DBBD1C0544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5DDB3B9F-0EE7-417C-A3F1-D8F2F2C6F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2CDDF67-D03A-4E88-8BF9-0B44B61A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AA7EFCE-40F3-4772-874E-436BE0FA0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FE2F0C5-DF45-431D-834C-D058DB9B62FB}"/>
              </a:ext>
            </a:extLst>
          </p:cNvPr>
          <p:cNvSpPr>
            <a:spLocks noGrp="1"/>
          </p:cNvSpPr>
          <p:nvPr>
            <p:ph type="title"/>
          </p:nvPr>
        </p:nvSpPr>
        <p:spPr>
          <a:xfrm>
            <a:off x="677334" y="609600"/>
            <a:ext cx="8596668" cy="1320800"/>
          </a:xfrm>
        </p:spPr>
        <p:txBody>
          <a:bodyPr>
            <a:normAutofit/>
          </a:bodyPr>
          <a:lstStyle/>
          <a:p>
            <a:r>
              <a:rPr lang="en-US" dirty="0"/>
              <a:t>Set/Clear the Overflow Flag</a:t>
            </a:r>
          </a:p>
        </p:txBody>
      </p:sp>
      <p:sp>
        <p:nvSpPr>
          <p:cNvPr id="24" name="Content Placeholder 2">
            <a:extLst>
              <a:ext uri="{FF2B5EF4-FFF2-40B4-BE49-F238E27FC236}">
                <a16:creationId xmlns:a16="http://schemas.microsoft.com/office/drawing/2014/main" id="{B380776E-3D0D-47AC-B5DF-8A493A9725B0}"/>
              </a:ext>
            </a:extLst>
          </p:cNvPr>
          <p:cNvSpPr>
            <a:spLocks noGrp="1"/>
          </p:cNvSpPr>
          <p:nvPr>
            <p:ph idx="1"/>
          </p:nvPr>
        </p:nvSpPr>
        <p:spPr>
          <a:xfrm>
            <a:off x="677334" y="2160589"/>
            <a:ext cx="8596668" cy="3880773"/>
          </a:xfrm>
        </p:spPr>
        <p:txBody>
          <a:bodyPr>
            <a:normAutofit/>
          </a:bodyPr>
          <a:lstStyle/>
          <a:p>
            <a:r>
              <a:rPr lang="en-US"/>
              <a:t>To set the Zero flag, TEST or AND an operand with 0.</a:t>
            </a:r>
          </a:p>
          <a:p>
            <a:r>
              <a:rPr lang="en-US"/>
              <a:t>To clear the Zero flag, OR an operand with 1.</a:t>
            </a:r>
          </a:p>
          <a:p>
            <a:r>
              <a:rPr lang="en-US"/>
              <a:t>Example:</a:t>
            </a:r>
          </a:p>
          <a:p>
            <a:pPr marL="0" indent="0">
              <a:buNone/>
            </a:pPr>
            <a:r>
              <a:rPr lang="en-US">
                <a:latin typeface="Courier New" panose="02070309020205020404" pitchFamily="49" charset="0"/>
                <a:cs typeface="Courier New" panose="02070309020205020404" pitchFamily="49" charset="0"/>
              </a:rPr>
              <a:t>	test al,0		; set Zero flag</a:t>
            </a:r>
          </a:p>
          <a:p>
            <a:pPr marL="0" indent="0">
              <a:buNone/>
            </a:pPr>
            <a:r>
              <a:rPr lang="en-US">
                <a:latin typeface="Courier New" panose="02070309020205020404" pitchFamily="49" charset="0"/>
                <a:cs typeface="Courier New" panose="02070309020205020404" pitchFamily="49" charset="0"/>
              </a:rPr>
              <a:t>	and  al,0		; set Zero flag</a:t>
            </a:r>
          </a:p>
          <a:p>
            <a:pPr marL="0" indent="0">
              <a:buNone/>
            </a:pPr>
            <a:r>
              <a:rPr lang="en-US">
                <a:latin typeface="Courier New" panose="02070309020205020404" pitchFamily="49" charset="0"/>
                <a:cs typeface="Courier New" panose="02070309020205020404" pitchFamily="49" charset="0"/>
              </a:rPr>
              <a:t>	or   al,1		; clear Zero flag</a:t>
            </a:r>
          </a:p>
        </p:txBody>
      </p:sp>
    </p:spTree>
    <p:extLst>
      <p:ext uri="{BB962C8B-B14F-4D97-AF65-F5344CB8AC3E}">
        <p14:creationId xmlns:p14="http://schemas.microsoft.com/office/powerpoint/2010/main" val="1125228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9">
            <a:extLst>
              <a:ext uri="{FF2B5EF4-FFF2-40B4-BE49-F238E27FC236}">
                <a16:creationId xmlns:a16="http://schemas.microsoft.com/office/drawing/2014/main" id="{C8C7BCF2-9254-495D-8120-F4C32A172F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A300F88-100F-497A-94AF-634DA690BC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11">
              <a:extLst>
                <a:ext uri="{FF2B5EF4-FFF2-40B4-BE49-F238E27FC236}">
                  <a16:creationId xmlns:a16="http://schemas.microsoft.com/office/drawing/2014/main" id="{0FF989CC-A02B-4B8A-946E-E477291629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F3460194-35A9-4C0D-BB74-CA8B24E06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CC31FCA4-2862-4AAF-8345-EF05E4E3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6D40B2E4-0C94-4F89-B149-F9B0AB7A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DB16AFCB-50B7-4346-ABC6-3A8C5D02D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8356DF69-976D-4483-99D0-DBBD1C0544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5DDB3B9F-0EE7-417C-A3F1-D8F2F2C6F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2CDDF67-D03A-4E88-8BF9-0B44B61A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AA7EFCE-40F3-4772-874E-436BE0FA0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FE2F0C5-DF45-431D-834C-D058DB9B62FB}"/>
              </a:ext>
            </a:extLst>
          </p:cNvPr>
          <p:cNvSpPr>
            <a:spLocks noGrp="1"/>
          </p:cNvSpPr>
          <p:nvPr>
            <p:ph type="title"/>
          </p:nvPr>
        </p:nvSpPr>
        <p:spPr>
          <a:xfrm>
            <a:off x="677334" y="609600"/>
            <a:ext cx="8596668" cy="1320800"/>
          </a:xfrm>
        </p:spPr>
        <p:txBody>
          <a:bodyPr>
            <a:normAutofit/>
          </a:bodyPr>
          <a:lstStyle/>
          <a:p>
            <a:r>
              <a:rPr lang="en-US" dirty="0"/>
              <a:t>Set/Clear the Sign Flag</a:t>
            </a:r>
          </a:p>
        </p:txBody>
      </p:sp>
      <p:sp>
        <p:nvSpPr>
          <p:cNvPr id="24" name="Content Placeholder 2">
            <a:extLst>
              <a:ext uri="{FF2B5EF4-FFF2-40B4-BE49-F238E27FC236}">
                <a16:creationId xmlns:a16="http://schemas.microsoft.com/office/drawing/2014/main" id="{B380776E-3D0D-47AC-B5DF-8A493A9725B0}"/>
              </a:ext>
            </a:extLst>
          </p:cNvPr>
          <p:cNvSpPr>
            <a:spLocks noGrp="1"/>
          </p:cNvSpPr>
          <p:nvPr>
            <p:ph idx="1"/>
          </p:nvPr>
        </p:nvSpPr>
        <p:spPr>
          <a:xfrm>
            <a:off x="677334" y="2160589"/>
            <a:ext cx="8596668" cy="3880773"/>
          </a:xfrm>
        </p:spPr>
        <p:txBody>
          <a:bodyPr>
            <a:normAutofit/>
          </a:bodyPr>
          <a:lstStyle/>
          <a:p>
            <a:r>
              <a:rPr lang="en-US" dirty="0"/>
              <a:t>To set the Sign flag, OR the highest bit of an operand with 1.</a:t>
            </a:r>
          </a:p>
          <a:p>
            <a:r>
              <a:rPr lang="en-US" dirty="0"/>
              <a:t>To clear the Sign flag, AND the highest bit of an operand with 0.</a:t>
            </a:r>
          </a:p>
          <a:p>
            <a:r>
              <a:rPr lang="en-US" dirty="0"/>
              <a:t>Example:</a:t>
            </a:r>
          </a:p>
          <a:p>
            <a:pPr marL="0" indent="0">
              <a:buNone/>
            </a:pPr>
            <a:r>
              <a:rPr lang="en-US" dirty="0">
                <a:latin typeface="Courier New" panose="02070309020205020404" pitchFamily="49" charset="0"/>
                <a:cs typeface="Courier New" panose="02070309020205020404" pitchFamily="49" charset="0"/>
              </a:rPr>
              <a:t>	or  al,80h		; set Sign flag</a:t>
            </a:r>
          </a:p>
          <a:p>
            <a:pPr marL="0" indent="0">
              <a:buNone/>
            </a:pPr>
            <a:r>
              <a:rPr lang="en-US" dirty="0">
                <a:latin typeface="Courier New" panose="02070309020205020404" pitchFamily="49" charset="0"/>
                <a:cs typeface="Courier New" panose="02070309020205020404" pitchFamily="49" charset="0"/>
              </a:rPr>
              <a:t>	and al,7Fh		; clear Sign flag</a:t>
            </a:r>
          </a:p>
        </p:txBody>
      </p:sp>
    </p:spTree>
    <p:extLst>
      <p:ext uri="{BB962C8B-B14F-4D97-AF65-F5344CB8AC3E}">
        <p14:creationId xmlns:p14="http://schemas.microsoft.com/office/powerpoint/2010/main" val="597962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9">
            <a:extLst>
              <a:ext uri="{FF2B5EF4-FFF2-40B4-BE49-F238E27FC236}">
                <a16:creationId xmlns:a16="http://schemas.microsoft.com/office/drawing/2014/main" id="{C8C7BCF2-9254-495D-8120-F4C32A172F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A300F88-100F-497A-94AF-634DA690BC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11">
              <a:extLst>
                <a:ext uri="{FF2B5EF4-FFF2-40B4-BE49-F238E27FC236}">
                  <a16:creationId xmlns:a16="http://schemas.microsoft.com/office/drawing/2014/main" id="{0FF989CC-A02B-4B8A-946E-E477291629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F3460194-35A9-4C0D-BB74-CA8B24E06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CC31FCA4-2862-4AAF-8345-EF05E4E3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6D40B2E4-0C94-4F89-B149-F9B0AB7A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DB16AFCB-50B7-4346-ABC6-3A8C5D02D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8356DF69-976D-4483-99D0-DBBD1C0544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5DDB3B9F-0EE7-417C-A3F1-D8F2F2C6F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2CDDF67-D03A-4E88-8BF9-0B44B61A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AA7EFCE-40F3-4772-874E-436BE0FA0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FE2F0C5-DF45-431D-834C-D058DB9B62FB}"/>
              </a:ext>
            </a:extLst>
          </p:cNvPr>
          <p:cNvSpPr>
            <a:spLocks noGrp="1"/>
          </p:cNvSpPr>
          <p:nvPr>
            <p:ph type="title"/>
          </p:nvPr>
        </p:nvSpPr>
        <p:spPr>
          <a:xfrm>
            <a:off x="677334" y="609600"/>
            <a:ext cx="8596668" cy="1320800"/>
          </a:xfrm>
        </p:spPr>
        <p:txBody>
          <a:bodyPr>
            <a:normAutofit/>
          </a:bodyPr>
          <a:lstStyle/>
          <a:p>
            <a:r>
              <a:rPr lang="en-US" dirty="0"/>
              <a:t>Set/Clear the Carry Flag</a:t>
            </a:r>
          </a:p>
        </p:txBody>
      </p:sp>
      <p:sp>
        <p:nvSpPr>
          <p:cNvPr id="24" name="Content Placeholder 2">
            <a:extLst>
              <a:ext uri="{FF2B5EF4-FFF2-40B4-BE49-F238E27FC236}">
                <a16:creationId xmlns:a16="http://schemas.microsoft.com/office/drawing/2014/main" id="{B380776E-3D0D-47AC-B5DF-8A493A9725B0}"/>
              </a:ext>
            </a:extLst>
          </p:cNvPr>
          <p:cNvSpPr>
            <a:spLocks noGrp="1"/>
          </p:cNvSpPr>
          <p:nvPr>
            <p:ph idx="1"/>
          </p:nvPr>
        </p:nvSpPr>
        <p:spPr>
          <a:xfrm>
            <a:off x="677334" y="2160589"/>
            <a:ext cx="8596668" cy="3880773"/>
          </a:xfrm>
        </p:spPr>
        <p:txBody>
          <a:bodyPr>
            <a:normAutofit/>
          </a:bodyPr>
          <a:lstStyle/>
          <a:p>
            <a:r>
              <a:rPr lang="en-US" dirty="0"/>
              <a:t>To set the Carry flag, use the STC (</a:t>
            </a:r>
            <a:r>
              <a:rPr lang="en-US" dirty="0" err="1"/>
              <a:t>SeT</a:t>
            </a:r>
            <a:r>
              <a:rPr lang="en-US" dirty="0"/>
              <a:t> Carry) instruction.</a:t>
            </a:r>
          </a:p>
          <a:p>
            <a:r>
              <a:rPr lang="en-US" dirty="0"/>
              <a:t>To clear the Carry flag, use the CLC (</a:t>
            </a:r>
            <a:r>
              <a:rPr lang="en-US" dirty="0" err="1"/>
              <a:t>CLear</a:t>
            </a:r>
            <a:r>
              <a:rPr lang="en-US" dirty="0"/>
              <a:t> Carry) instruction.</a:t>
            </a:r>
          </a:p>
          <a:p>
            <a:r>
              <a:rPr lang="en-US" dirty="0"/>
              <a:t>Example: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stc</a:t>
            </a:r>
            <a:r>
              <a:rPr lang="en-US" dirty="0">
                <a:latin typeface="Courier New" panose="02070309020205020404" pitchFamily="49" charset="0"/>
                <a:cs typeface="Courier New" panose="02070309020205020404" pitchFamily="49" charset="0"/>
              </a:rPr>
              <a:t>				; Set the Carry Flag</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clc</a:t>
            </a:r>
            <a:r>
              <a:rPr lang="en-US" dirty="0">
                <a:latin typeface="Courier New" panose="02070309020205020404" pitchFamily="49" charset="0"/>
                <a:cs typeface="Courier New" panose="02070309020205020404" pitchFamily="49" charset="0"/>
              </a:rPr>
              <a:t>				; Clear the Carry Flag</a:t>
            </a:r>
          </a:p>
        </p:txBody>
      </p:sp>
    </p:spTree>
    <p:extLst>
      <p:ext uri="{BB962C8B-B14F-4D97-AF65-F5344CB8AC3E}">
        <p14:creationId xmlns:p14="http://schemas.microsoft.com/office/powerpoint/2010/main" val="960271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9">
            <a:extLst>
              <a:ext uri="{FF2B5EF4-FFF2-40B4-BE49-F238E27FC236}">
                <a16:creationId xmlns:a16="http://schemas.microsoft.com/office/drawing/2014/main" id="{C8C7BCF2-9254-495D-8120-F4C32A172F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A300F88-100F-497A-94AF-634DA690BC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11">
              <a:extLst>
                <a:ext uri="{FF2B5EF4-FFF2-40B4-BE49-F238E27FC236}">
                  <a16:creationId xmlns:a16="http://schemas.microsoft.com/office/drawing/2014/main" id="{0FF989CC-A02B-4B8A-946E-E477291629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F3460194-35A9-4C0D-BB74-CA8B24E06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CC31FCA4-2862-4AAF-8345-EF05E4E3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6D40B2E4-0C94-4F89-B149-F9B0AB7A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DB16AFCB-50B7-4346-ABC6-3A8C5D02D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8356DF69-976D-4483-99D0-DBBD1C0544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5DDB3B9F-0EE7-417C-A3F1-D8F2F2C6F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2CDDF67-D03A-4E88-8BF9-0B44B61A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AA7EFCE-40F3-4772-874E-436BE0FA0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FE2F0C5-DF45-431D-834C-D058DB9B62FB}"/>
              </a:ext>
            </a:extLst>
          </p:cNvPr>
          <p:cNvSpPr>
            <a:spLocks noGrp="1"/>
          </p:cNvSpPr>
          <p:nvPr>
            <p:ph type="title"/>
          </p:nvPr>
        </p:nvSpPr>
        <p:spPr>
          <a:xfrm>
            <a:off x="677334" y="609600"/>
            <a:ext cx="8596668" cy="1320800"/>
          </a:xfrm>
        </p:spPr>
        <p:txBody>
          <a:bodyPr>
            <a:normAutofit/>
          </a:bodyPr>
          <a:lstStyle/>
          <a:p>
            <a:r>
              <a:rPr lang="en-US" dirty="0"/>
              <a:t>Set/Clear the Overflow Flag</a:t>
            </a:r>
          </a:p>
        </p:txBody>
      </p:sp>
      <p:sp>
        <p:nvSpPr>
          <p:cNvPr id="24" name="Content Placeholder 2">
            <a:extLst>
              <a:ext uri="{FF2B5EF4-FFF2-40B4-BE49-F238E27FC236}">
                <a16:creationId xmlns:a16="http://schemas.microsoft.com/office/drawing/2014/main" id="{B380776E-3D0D-47AC-B5DF-8A493A9725B0}"/>
              </a:ext>
            </a:extLst>
          </p:cNvPr>
          <p:cNvSpPr>
            <a:spLocks noGrp="1"/>
          </p:cNvSpPr>
          <p:nvPr>
            <p:ph idx="1"/>
          </p:nvPr>
        </p:nvSpPr>
        <p:spPr>
          <a:xfrm>
            <a:off x="677334" y="2160589"/>
            <a:ext cx="8926108" cy="3880773"/>
          </a:xfrm>
        </p:spPr>
        <p:txBody>
          <a:bodyPr>
            <a:normAutofit/>
          </a:bodyPr>
          <a:lstStyle/>
          <a:p>
            <a:r>
              <a:rPr lang="en-US" dirty="0"/>
              <a:t>To set the Overflow flag, add two positive values that produce a negative sum.</a:t>
            </a:r>
          </a:p>
          <a:p>
            <a:r>
              <a:rPr lang="en-US" dirty="0"/>
              <a:t>To clear the Overflow flag, or an operand with 0.</a:t>
            </a:r>
          </a:p>
          <a:p>
            <a:r>
              <a:rPr lang="en-US" dirty="0"/>
              <a:t>Example:</a:t>
            </a:r>
          </a:p>
          <a:p>
            <a:pPr marL="0" indent="0">
              <a:buNone/>
            </a:pPr>
            <a:r>
              <a:rPr lang="en-US" dirty="0">
                <a:latin typeface="Courier New" panose="02070309020205020404" pitchFamily="49" charset="0"/>
                <a:cs typeface="Courier New" panose="02070309020205020404" pitchFamily="49" charset="0"/>
              </a:rPr>
              <a:t>	mov al, 7Fh	; AL = +127</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inc</a:t>
            </a:r>
            <a:r>
              <a:rPr lang="en-US" dirty="0">
                <a:latin typeface="Courier New" panose="02070309020205020404" pitchFamily="49" charset="0"/>
                <a:cs typeface="Courier New" panose="02070309020205020404" pitchFamily="49" charset="0"/>
              </a:rPr>
              <a:t> al			; AL = 80h (+128 Unsigned, -128 Signed), OF=1</a:t>
            </a:r>
          </a:p>
          <a:p>
            <a:pPr marL="0" indent="0">
              <a:buNone/>
            </a:pPr>
            <a:r>
              <a:rPr lang="en-US" dirty="0">
                <a:latin typeface="Courier New" panose="02070309020205020404" pitchFamily="49" charset="0"/>
                <a:cs typeface="Courier New" panose="02070309020205020404" pitchFamily="49" charset="0"/>
              </a:rPr>
              <a:t>	or  al,0		; Clear the Overflow Flag</a:t>
            </a:r>
          </a:p>
        </p:txBody>
      </p:sp>
    </p:spTree>
    <p:extLst>
      <p:ext uri="{BB962C8B-B14F-4D97-AF65-F5344CB8AC3E}">
        <p14:creationId xmlns:p14="http://schemas.microsoft.com/office/powerpoint/2010/main" val="3854733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2C7D-CED3-4E2B-8147-168EFF633C89}"/>
              </a:ext>
            </a:extLst>
          </p:cNvPr>
          <p:cNvSpPr>
            <a:spLocks noGrp="1"/>
          </p:cNvSpPr>
          <p:nvPr>
            <p:ph type="title"/>
          </p:nvPr>
        </p:nvSpPr>
        <p:spPr>
          <a:xfrm>
            <a:off x="677334" y="609600"/>
            <a:ext cx="8596668" cy="1320800"/>
          </a:xfrm>
        </p:spPr>
        <p:txBody>
          <a:bodyPr anchor="t">
            <a:normAutofit/>
          </a:bodyPr>
          <a:lstStyle/>
          <a:p>
            <a:r>
              <a:rPr lang="en-US"/>
              <a:t>Required Reading</a:t>
            </a:r>
          </a:p>
        </p:txBody>
      </p:sp>
      <p:sp>
        <p:nvSpPr>
          <p:cNvPr id="3" name="Content Placeholder 2">
            <a:extLst>
              <a:ext uri="{FF2B5EF4-FFF2-40B4-BE49-F238E27FC236}">
                <a16:creationId xmlns:a16="http://schemas.microsoft.com/office/drawing/2014/main" id="{BB14E620-6D8E-42B0-AE51-8CFFB71B258D}"/>
              </a:ext>
            </a:extLst>
          </p:cNvPr>
          <p:cNvSpPr>
            <a:spLocks noGrp="1"/>
          </p:cNvSpPr>
          <p:nvPr>
            <p:ph idx="1"/>
          </p:nvPr>
        </p:nvSpPr>
        <p:spPr>
          <a:xfrm>
            <a:off x="677334" y="2160590"/>
            <a:ext cx="5220430" cy="3701270"/>
          </a:xfrm>
        </p:spPr>
        <p:txBody>
          <a:bodyPr>
            <a:normAutofit/>
          </a:bodyPr>
          <a:lstStyle/>
          <a:p>
            <a:r>
              <a:rPr lang="en-US" dirty="0"/>
              <a:t>Read the “Conditional Jumps” (6.2) section of your book and pay careful attention to the multitude of new “</a:t>
            </a:r>
            <a:r>
              <a:rPr lang="en-US" i="1" dirty="0" err="1"/>
              <a:t>Jcond</a:t>
            </a:r>
            <a:r>
              <a:rPr lang="en-US" dirty="0"/>
              <a:t>” instructions. You need to also type in and test the examples found in section 6.2.4.</a:t>
            </a:r>
          </a:p>
          <a:p>
            <a:pPr lvl="1"/>
            <a:r>
              <a:rPr lang="en-US" dirty="0"/>
              <a:t>We do not have time in this course to sit and discuss every single instruction and provide examples.</a:t>
            </a:r>
          </a:p>
          <a:p>
            <a:pPr lvl="1"/>
            <a:r>
              <a:rPr lang="en-US" dirty="0"/>
              <a:t>You may be tested on ANY of the “</a:t>
            </a:r>
            <a:r>
              <a:rPr lang="en-US" i="1" dirty="0" err="1"/>
              <a:t>Jcond</a:t>
            </a:r>
            <a:r>
              <a:rPr lang="en-US" dirty="0"/>
              <a:t>” instructions mentioned in this section</a:t>
            </a:r>
          </a:p>
        </p:txBody>
      </p:sp>
      <p:pic>
        <p:nvPicPr>
          <p:cNvPr id="7" name="Graphic 6" descr="Books">
            <a:extLst>
              <a:ext uri="{FF2B5EF4-FFF2-40B4-BE49-F238E27FC236}">
                <a16:creationId xmlns:a16="http://schemas.microsoft.com/office/drawing/2014/main" id="{36FE0CF2-EA2F-4BE6-8D6B-B569F02C7C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6087417" y="2159000"/>
            <a:ext cx="3145536" cy="3145536"/>
          </a:xfrm>
          <a:prstGeom prst="rect">
            <a:avLst/>
          </a:prstGeom>
        </p:spPr>
      </p:pic>
    </p:spTree>
    <p:extLst>
      <p:ext uri="{BB962C8B-B14F-4D97-AF65-F5344CB8AC3E}">
        <p14:creationId xmlns:p14="http://schemas.microsoft.com/office/powerpoint/2010/main" val="348666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7"/>
                                        </p:tgtEl>
                                      </p:cBhvr>
                                    </p:animEffect>
                                    <p:animScale>
                                      <p:cBhvr>
                                        <p:cTn id="7" dur="500" autoRev="1" fill="hold"/>
                                        <p:tgtEl>
                                          <p:spTgt spid="7"/>
                                        </p:tgtEl>
                                      </p:cBhvr>
                                      <p:by x="105000" y="105000"/>
                                    </p:animScale>
                                  </p:childTnLst>
                                </p:cTn>
                              </p:par>
                              <p:par>
                                <p:cTn id="8" presetID="26" presetClass="emph" presetSubtype="0" fill="hold" grpId="0" nodeType="withEffect">
                                  <p:stCondLst>
                                    <p:cond delay="0"/>
                                  </p:stCondLst>
                                  <p:childTnLst>
                                    <p:animEffect transition="out" filter="fade">
                                      <p:cBhvr>
                                        <p:cTn id="9" dur="1000" tmFilter="0, 0; .2, .5; .8, .5; 1, 0"/>
                                        <p:tgtEl>
                                          <p:spTgt spid="2"/>
                                        </p:tgtEl>
                                      </p:cBhvr>
                                    </p:animEffect>
                                    <p:animScale>
                                      <p:cBhvr>
                                        <p:cTn id="10" dur="5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9">
            <a:extLst>
              <a:ext uri="{FF2B5EF4-FFF2-40B4-BE49-F238E27FC236}">
                <a16:creationId xmlns:a16="http://schemas.microsoft.com/office/drawing/2014/main" id="{C8C7BCF2-9254-495D-8120-F4C32A172F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A300F88-100F-497A-94AF-634DA690BC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11">
              <a:extLst>
                <a:ext uri="{FF2B5EF4-FFF2-40B4-BE49-F238E27FC236}">
                  <a16:creationId xmlns:a16="http://schemas.microsoft.com/office/drawing/2014/main" id="{0FF989CC-A02B-4B8A-946E-E477291629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F3460194-35A9-4C0D-BB74-CA8B24E06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5">
              <a:extLst>
                <a:ext uri="{FF2B5EF4-FFF2-40B4-BE49-F238E27FC236}">
                  <a16:creationId xmlns:a16="http://schemas.microsoft.com/office/drawing/2014/main" id="{CC31FCA4-2862-4AAF-8345-EF05E4E3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6D40B2E4-0C94-4F89-B149-F9B0AB7A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DB16AFCB-50B7-4346-ABC6-3A8C5D02D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8356DF69-976D-4483-99D0-DBBD1C0544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5DDB3B9F-0EE7-417C-A3F1-D8F2F2C6F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2CDDF67-D03A-4E88-8BF9-0B44B61A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AA7EFCE-40F3-4772-874E-436BE0FA0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EC55936-F0E8-460E-BF73-DE6842637FB2}"/>
              </a:ext>
            </a:extLst>
          </p:cNvPr>
          <p:cNvSpPr>
            <a:spLocks noGrp="1"/>
          </p:cNvSpPr>
          <p:nvPr>
            <p:ph type="title"/>
          </p:nvPr>
        </p:nvSpPr>
        <p:spPr>
          <a:xfrm>
            <a:off x="677334" y="609600"/>
            <a:ext cx="8596668" cy="1320800"/>
          </a:xfrm>
        </p:spPr>
        <p:txBody>
          <a:bodyPr>
            <a:normAutofit/>
          </a:bodyPr>
          <a:lstStyle/>
          <a:p>
            <a:r>
              <a:rPr lang="en-US" dirty="0"/>
              <a:t>Conditional Structures and </a:t>
            </a:r>
            <a:r>
              <a:rPr lang="en-US" dirty="0" err="1"/>
              <a:t>J</a:t>
            </a:r>
            <a:r>
              <a:rPr lang="en-US" i="1" dirty="0" err="1"/>
              <a:t>cond</a:t>
            </a:r>
            <a:endParaRPr lang="en-US" dirty="0"/>
          </a:p>
        </p:txBody>
      </p:sp>
      <p:sp>
        <p:nvSpPr>
          <p:cNvPr id="3" name="Content Placeholder 2">
            <a:extLst>
              <a:ext uri="{FF2B5EF4-FFF2-40B4-BE49-F238E27FC236}">
                <a16:creationId xmlns:a16="http://schemas.microsoft.com/office/drawing/2014/main" id="{2A8918B9-D972-454A-99E2-D92AD280F93F}"/>
              </a:ext>
            </a:extLst>
          </p:cNvPr>
          <p:cNvSpPr>
            <a:spLocks noGrp="1"/>
          </p:cNvSpPr>
          <p:nvPr>
            <p:ph idx="1"/>
          </p:nvPr>
        </p:nvSpPr>
        <p:spPr>
          <a:xfrm>
            <a:off x="677334" y="2160589"/>
            <a:ext cx="8596668" cy="3880773"/>
          </a:xfrm>
        </p:spPr>
        <p:txBody>
          <a:bodyPr>
            <a:normAutofit/>
          </a:bodyPr>
          <a:lstStyle/>
          <a:p>
            <a:pPr>
              <a:lnSpc>
                <a:spcPct val="90000"/>
              </a:lnSpc>
            </a:pPr>
            <a:r>
              <a:rPr lang="en-US" dirty="0"/>
              <a:t>x86 Assembly does not have block-oriented conditional instructions such as IF, ELSE, ELIF, or ENDIF.</a:t>
            </a:r>
          </a:p>
          <a:p>
            <a:pPr>
              <a:lnSpc>
                <a:spcPct val="90000"/>
              </a:lnSpc>
            </a:pPr>
            <a:r>
              <a:rPr lang="en-US" dirty="0"/>
              <a:t>However, you can implement conditional structures using a combination of comparisons and jumps.</a:t>
            </a:r>
          </a:p>
          <a:p>
            <a:pPr lvl="1">
              <a:lnSpc>
                <a:spcPct val="90000"/>
              </a:lnSpc>
            </a:pPr>
            <a:r>
              <a:rPr lang="en-US" dirty="0"/>
              <a:t>First, an operation such as CMP, AND, or SUB modifies the CPU flags.</a:t>
            </a:r>
          </a:p>
          <a:p>
            <a:pPr lvl="1">
              <a:lnSpc>
                <a:spcPct val="90000"/>
              </a:lnSpc>
            </a:pPr>
            <a:r>
              <a:rPr lang="en-US" dirty="0"/>
              <a:t>Second, a conditional jump instruction tests the flags and causes a branch to a new address.</a:t>
            </a:r>
          </a:p>
          <a:p>
            <a:pPr lvl="1">
              <a:lnSpc>
                <a:spcPct val="90000"/>
              </a:lnSpc>
            </a:pPr>
            <a:endParaRPr lang="en-US" dirty="0"/>
          </a:p>
          <a:p>
            <a:pPr>
              <a:lnSpc>
                <a:spcPct val="90000"/>
              </a:lnSpc>
            </a:pPr>
            <a:r>
              <a:rPr lang="en-US" dirty="0"/>
              <a:t>Conditional Jump (</a:t>
            </a:r>
            <a:r>
              <a:rPr lang="en-US" dirty="0" err="1"/>
              <a:t>J</a:t>
            </a:r>
            <a:r>
              <a:rPr lang="en-US" i="1" dirty="0" err="1"/>
              <a:t>cond</a:t>
            </a:r>
            <a:r>
              <a:rPr lang="en-US" dirty="0"/>
              <a:t> Instruction)</a:t>
            </a:r>
          </a:p>
          <a:p>
            <a:pPr lvl="1">
              <a:lnSpc>
                <a:spcPct val="90000"/>
              </a:lnSpc>
            </a:pPr>
            <a:r>
              <a:rPr lang="en-US" dirty="0"/>
              <a:t>Branches to a destination label when a status flag condition is true.</a:t>
            </a:r>
          </a:p>
          <a:p>
            <a:pPr lvl="1">
              <a:lnSpc>
                <a:spcPct val="90000"/>
              </a:lnSpc>
            </a:pPr>
            <a:r>
              <a:rPr lang="en-US" dirty="0"/>
              <a:t>Otherwise, if the flag condition is false, the next instruction following the conditional jump is executed.</a:t>
            </a:r>
          </a:p>
        </p:txBody>
      </p:sp>
    </p:spTree>
    <p:extLst>
      <p:ext uri="{BB962C8B-B14F-4D97-AF65-F5344CB8AC3E}">
        <p14:creationId xmlns:p14="http://schemas.microsoft.com/office/powerpoint/2010/main" val="2906015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FB7FC-4B49-4A25-A222-1570D77B90B5}"/>
              </a:ext>
            </a:extLst>
          </p:cNvPr>
          <p:cNvSpPr>
            <a:spLocks noGrp="1"/>
          </p:cNvSpPr>
          <p:nvPr>
            <p:ph type="title"/>
          </p:nvPr>
        </p:nvSpPr>
        <p:spPr>
          <a:xfrm>
            <a:off x="677334" y="609600"/>
            <a:ext cx="8596668" cy="1320800"/>
          </a:xfrm>
        </p:spPr>
        <p:txBody>
          <a:bodyPr>
            <a:normAutofit/>
          </a:bodyPr>
          <a:lstStyle/>
          <a:p>
            <a:r>
              <a:rPr lang="en-US" dirty="0"/>
              <a:t>Select Boolean Instructions</a:t>
            </a:r>
          </a:p>
        </p:txBody>
      </p:sp>
      <p:graphicFrame>
        <p:nvGraphicFramePr>
          <p:cNvPr id="4" name="Table 4">
            <a:extLst>
              <a:ext uri="{FF2B5EF4-FFF2-40B4-BE49-F238E27FC236}">
                <a16:creationId xmlns:a16="http://schemas.microsoft.com/office/drawing/2014/main" id="{9C4C5B48-0322-469F-A126-BB55F0131D06}"/>
              </a:ext>
            </a:extLst>
          </p:cNvPr>
          <p:cNvGraphicFramePr>
            <a:graphicFrameLocks noGrp="1"/>
          </p:cNvGraphicFramePr>
          <p:nvPr>
            <p:ph idx="1"/>
            <p:extLst>
              <p:ext uri="{D42A27DB-BD31-4B8C-83A1-F6EECF244321}">
                <p14:modId xmlns:p14="http://schemas.microsoft.com/office/powerpoint/2010/main" val="1929669191"/>
              </p:ext>
            </p:extLst>
          </p:nvPr>
        </p:nvGraphicFramePr>
        <p:xfrm>
          <a:off x="677863" y="2181740"/>
          <a:ext cx="8596313" cy="3839136"/>
        </p:xfrm>
        <a:graphic>
          <a:graphicData uri="http://schemas.openxmlformats.org/drawingml/2006/table">
            <a:tbl>
              <a:tblPr firstRow="1" bandRow="1">
                <a:tableStyleId>{8EC20E35-A176-4012-BC5E-935CFFF8708E}</a:tableStyleId>
              </a:tblPr>
              <a:tblGrid>
                <a:gridCol w="1621291">
                  <a:extLst>
                    <a:ext uri="{9D8B030D-6E8A-4147-A177-3AD203B41FA5}">
                      <a16:colId xmlns:a16="http://schemas.microsoft.com/office/drawing/2014/main" val="3444116590"/>
                    </a:ext>
                  </a:extLst>
                </a:gridCol>
                <a:gridCol w="6975022">
                  <a:extLst>
                    <a:ext uri="{9D8B030D-6E8A-4147-A177-3AD203B41FA5}">
                      <a16:colId xmlns:a16="http://schemas.microsoft.com/office/drawing/2014/main" val="2473573271"/>
                    </a:ext>
                  </a:extLst>
                </a:gridCol>
              </a:tblGrid>
              <a:tr h="438482">
                <a:tc>
                  <a:txBody>
                    <a:bodyPr/>
                    <a:lstStyle/>
                    <a:p>
                      <a:r>
                        <a:rPr lang="en-US" sz="2000"/>
                        <a:t>Instruction</a:t>
                      </a:r>
                    </a:p>
                  </a:txBody>
                  <a:tcPr marL="100171" marR="100171" marT="50086" marB="50086"/>
                </a:tc>
                <a:tc>
                  <a:txBody>
                    <a:bodyPr/>
                    <a:lstStyle/>
                    <a:p>
                      <a:r>
                        <a:rPr lang="en-US" sz="2000"/>
                        <a:t>Description</a:t>
                      </a:r>
                    </a:p>
                  </a:txBody>
                  <a:tcPr marL="100171" marR="100171" marT="50086" marB="50086"/>
                </a:tc>
                <a:extLst>
                  <a:ext uri="{0D108BD9-81ED-4DB2-BD59-A6C34878D82A}">
                    <a16:rowId xmlns:a16="http://schemas.microsoft.com/office/drawing/2014/main" val="3380266464"/>
                  </a:ext>
                </a:extLst>
              </a:tr>
              <a:tr h="740543">
                <a:tc>
                  <a:txBody>
                    <a:bodyPr/>
                    <a:lstStyle/>
                    <a:p>
                      <a:pPr algn="ctr"/>
                      <a:r>
                        <a:rPr lang="en-US" sz="2000" dirty="0"/>
                        <a:t>AND</a:t>
                      </a:r>
                    </a:p>
                  </a:txBody>
                  <a:tcPr marL="100171" marR="100171" marT="50086" marB="50086"/>
                </a:tc>
                <a:tc>
                  <a:txBody>
                    <a:bodyPr/>
                    <a:lstStyle/>
                    <a:p>
                      <a:pPr algn="l" fontAlgn="base"/>
                      <a:r>
                        <a:rPr lang="en-US" sz="2000" dirty="0">
                          <a:effectLst/>
                        </a:rPr>
                        <a:t>Boolean AND operation between a source operand and a destination operand.</a:t>
                      </a:r>
                    </a:p>
                  </a:txBody>
                  <a:tcPr marL="100171" marR="100171" marT="50086" marB="50086"/>
                </a:tc>
                <a:extLst>
                  <a:ext uri="{0D108BD9-81ED-4DB2-BD59-A6C34878D82A}">
                    <a16:rowId xmlns:a16="http://schemas.microsoft.com/office/drawing/2014/main" val="2215967956"/>
                  </a:ext>
                </a:extLst>
              </a:tr>
              <a:tr h="740543">
                <a:tc>
                  <a:txBody>
                    <a:bodyPr/>
                    <a:lstStyle/>
                    <a:p>
                      <a:pPr algn="ctr"/>
                      <a:r>
                        <a:rPr lang="en-US" sz="2000" dirty="0"/>
                        <a:t>OR</a:t>
                      </a:r>
                    </a:p>
                  </a:txBody>
                  <a:tcPr marL="100171" marR="100171" marT="50086" marB="50086"/>
                </a:tc>
                <a:tc>
                  <a:txBody>
                    <a:bodyPr/>
                    <a:lstStyle/>
                    <a:p>
                      <a:pPr algn="l" fontAlgn="base"/>
                      <a:r>
                        <a:rPr lang="en-US" sz="2000">
                          <a:effectLst/>
                        </a:rPr>
                        <a:t>Boolean OR operation between a source operand and a destination operand.</a:t>
                      </a:r>
                    </a:p>
                  </a:txBody>
                  <a:tcPr marL="100171" marR="100171" marT="50086" marB="50086"/>
                </a:tc>
                <a:extLst>
                  <a:ext uri="{0D108BD9-81ED-4DB2-BD59-A6C34878D82A}">
                    <a16:rowId xmlns:a16="http://schemas.microsoft.com/office/drawing/2014/main" val="3409451312"/>
                  </a:ext>
                </a:extLst>
              </a:tr>
              <a:tr h="740543">
                <a:tc>
                  <a:txBody>
                    <a:bodyPr/>
                    <a:lstStyle/>
                    <a:p>
                      <a:pPr algn="ctr"/>
                      <a:r>
                        <a:rPr lang="en-US" sz="2000" dirty="0"/>
                        <a:t>XOR</a:t>
                      </a:r>
                    </a:p>
                  </a:txBody>
                  <a:tcPr marL="100171" marR="100171" marT="50086" marB="50086"/>
                </a:tc>
                <a:tc>
                  <a:txBody>
                    <a:bodyPr/>
                    <a:lstStyle/>
                    <a:p>
                      <a:pPr algn="l" fontAlgn="base"/>
                      <a:r>
                        <a:rPr lang="en-US" sz="2000">
                          <a:effectLst/>
                        </a:rPr>
                        <a:t>Boolean exclusive-OR operation between a source operand and a destination operand.</a:t>
                      </a:r>
                    </a:p>
                  </a:txBody>
                  <a:tcPr marL="100171" marR="100171" marT="50086" marB="50086"/>
                </a:tc>
                <a:extLst>
                  <a:ext uri="{0D108BD9-81ED-4DB2-BD59-A6C34878D82A}">
                    <a16:rowId xmlns:a16="http://schemas.microsoft.com/office/drawing/2014/main" val="378527762"/>
                  </a:ext>
                </a:extLst>
              </a:tr>
              <a:tr h="438482">
                <a:tc>
                  <a:txBody>
                    <a:bodyPr/>
                    <a:lstStyle/>
                    <a:p>
                      <a:pPr algn="ctr"/>
                      <a:r>
                        <a:rPr lang="en-US" sz="2000" dirty="0"/>
                        <a:t>NOT</a:t>
                      </a:r>
                    </a:p>
                  </a:txBody>
                  <a:tcPr marL="100171" marR="100171" marT="50086" marB="50086"/>
                </a:tc>
                <a:tc>
                  <a:txBody>
                    <a:bodyPr/>
                    <a:lstStyle/>
                    <a:p>
                      <a:pPr algn="l" fontAlgn="base"/>
                      <a:r>
                        <a:rPr lang="en-US" sz="2000" dirty="0">
                          <a:effectLst/>
                        </a:rPr>
                        <a:t>Boolean NOT operation on a destination operand.</a:t>
                      </a:r>
                    </a:p>
                  </a:txBody>
                  <a:tcPr marL="100171" marR="100171" marT="50086" marB="50086"/>
                </a:tc>
                <a:extLst>
                  <a:ext uri="{0D108BD9-81ED-4DB2-BD59-A6C34878D82A}">
                    <a16:rowId xmlns:a16="http://schemas.microsoft.com/office/drawing/2014/main" val="1065188860"/>
                  </a:ext>
                </a:extLst>
              </a:tr>
              <a:tr h="740543">
                <a:tc>
                  <a:txBody>
                    <a:bodyPr/>
                    <a:lstStyle/>
                    <a:p>
                      <a:pPr algn="ctr"/>
                      <a:r>
                        <a:rPr lang="en-US" sz="2000" dirty="0"/>
                        <a:t>TEST</a:t>
                      </a:r>
                    </a:p>
                  </a:txBody>
                  <a:tcPr marL="100171" marR="100171" marT="50086" marB="50086"/>
                </a:tc>
                <a:tc>
                  <a:txBody>
                    <a:bodyPr/>
                    <a:lstStyle/>
                    <a:p>
                      <a:pPr algn="l" fontAlgn="t"/>
                      <a:r>
                        <a:rPr lang="en-US" sz="2000" b="0" kern="1200" dirty="0">
                          <a:solidFill>
                            <a:schemeClr val="dk1"/>
                          </a:solidFill>
                          <a:effectLst/>
                        </a:rPr>
                        <a:t>Implied Boolean AND operation between a source and destination operand, setting the CPU flags appropriately.</a:t>
                      </a:r>
                      <a:endParaRPr lang="en-US" sz="2000" dirty="0">
                        <a:effectLst/>
                      </a:endParaRPr>
                    </a:p>
                  </a:txBody>
                  <a:tcPr marL="100171" marR="100171" marT="50086" marB="50086"/>
                </a:tc>
                <a:extLst>
                  <a:ext uri="{0D108BD9-81ED-4DB2-BD59-A6C34878D82A}">
                    <a16:rowId xmlns:a16="http://schemas.microsoft.com/office/drawing/2014/main" val="3916079869"/>
                  </a:ext>
                </a:extLst>
              </a:tr>
            </a:tbl>
          </a:graphicData>
        </a:graphic>
      </p:graphicFrame>
    </p:spTree>
    <p:extLst>
      <p:ext uri="{BB962C8B-B14F-4D97-AF65-F5344CB8AC3E}">
        <p14:creationId xmlns:p14="http://schemas.microsoft.com/office/powerpoint/2010/main" val="4011372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E7C4-A1A9-43C3-93CF-A164B7AED44E}"/>
              </a:ext>
            </a:extLst>
          </p:cNvPr>
          <p:cNvSpPr>
            <a:spLocks noGrp="1"/>
          </p:cNvSpPr>
          <p:nvPr>
            <p:ph type="title"/>
          </p:nvPr>
        </p:nvSpPr>
        <p:spPr/>
        <p:txBody>
          <a:bodyPr/>
          <a:lstStyle/>
          <a:p>
            <a:r>
              <a:rPr lang="en-US" dirty="0" err="1"/>
              <a:t>J</a:t>
            </a:r>
            <a:r>
              <a:rPr lang="en-US" i="1" dirty="0" err="1"/>
              <a:t>cond</a:t>
            </a:r>
            <a:endParaRPr lang="en-US" dirty="0"/>
          </a:p>
        </p:txBody>
      </p:sp>
      <p:sp>
        <p:nvSpPr>
          <p:cNvPr id="3" name="Content Placeholder 2">
            <a:extLst>
              <a:ext uri="{FF2B5EF4-FFF2-40B4-BE49-F238E27FC236}">
                <a16:creationId xmlns:a16="http://schemas.microsoft.com/office/drawing/2014/main" id="{C12455EF-1807-4AD8-BF12-CAAA95101945}"/>
              </a:ext>
            </a:extLst>
          </p:cNvPr>
          <p:cNvSpPr>
            <a:spLocks noGrp="1"/>
          </p:cNvSpPr>
          <p:nvPr>
            <p:ph idx="1"/>
          </p:nvPr>
        </p:nvSpPr>
        <p:spPr>
          <a:xfrm>
            <a:off x="677334" y="2160589"/>
            <a:ext cx="8596668" cy="4584160"/>
          </a:xfrm>
        </p:spPr>
        <p:txBody>
          <a:bodyPr>
            <a:normAutofit/>
          </a:bodyPr>
          <a:lstStyle/>
          <a:p>
            <a:r>
              <a:rPr lang="en-US" dirty="0" err="1"/>
              <a:t>J</a:t>
            </a:r>
            <a:r>
              <a:rPr lang="en-US" i="1" dirty="0" err="1"/>
              <a:t>cond</a:t>
            </a:r>
            <a:r>
              <a:rPr lang="en-US" dirty="0"/>
              <a:t> the name given to the numerous J&lt;condition&gt; Instructions that exist in x86 assembly. </a:t>
            </a:r>
            <a:r>
              <a:rPr lang="en-US" dirty="0" err="1"/>
              <a:t>J</a:t>
            </a:r>
            <a:r>
              <a:rPr lang="en-US" i="1" dirty="0" err="1"/>
              <a:t>cond</a:t>
            </a:r>
            <a:r>
              <a:rPr lang="en-US" dirty="0"/>
              <a:t> itself is </a:t>
            </a:r>
            <a:r>
              <a:rPr lang="en-US" u="sng" dirty="0"/>
              <a:t>not</a:t>
            </a:r>
            <a:r>
              <a:rPr lang="en-US" dirty="0"/>
              <a:t> an instruction.</a:t>
            </a:r>
          </a:p>
          <a:p>
            <a:pPr lvl="1"/>
            <a:r>
              <a:rPr lang="en-US" i="1" dirty="0" err="1"/>
              <a:t>cond</a:t>
            </a:r>
            <a:r>
              <a:rPr lang="en-US" dirty="0"/>
              <a:t> refers to a flag condition identifying the state of one or more flags.</a:t>
            </a:r>
            <a:endParaRPr lang="en-US" i="1" dirty="0"/>
          </a:p>
          <a:p>
            <a:pPr marL="0" indent="0">
              <a:buNone/>
            </a:pPr>
            <a:endParaRPr lang="en-US" dirty="0"/>
          </a:p>
          <a:p>
            <a:r>
              <a:rPr lang="en-US" dirty="0"/>
              <a:t>General syntax for all </a:t>
            </a:r>
            <a:r>
              <a:rPr lang="en-US" dirty="0" err="1"/>
              <a:t>J</a:t>
            </a:r>
            <a:r>
              <a:rPr lang="en-US" i="1" dirty="0" err="1"/>
              <a:t>cond</a:t>
            </a:r>
            <a:r>
              <a:rPr lang="en-US" dirty="0"/>
              <a:t> instructions:</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Jcond</a:t>
            </a:r>
            <a:r>
              <a:rPr lang="en-US" dirty="0">
                <a:latin typeface="Courier New" panose="02070309020205020404" pitchFamily="49" charset="0"/>
                <a:cs typeface="Courier New" panose="02070309020205020404" pitchFamily="49" charset="0"/>
              </a:rPr>
              <a:t> destination</a:t>
            </a:r>
          </a:p>
          <a:p>
            <a:pPr marL="0" indent="0">
              <a:buNone/>
            </a:pPr>
            <a:endParaRPr lang="en-US" dirty="0">
              <a:latin typeface="Courier New" panose="02070309020205020404" pitchFamily="49" charset="0"/>
              <a:cs typeface="Courier New" panose="02070309020205020404" pitchFamily="49" charset="0"/>
            </a:endParaRPr>
          </a:p>
          <a:p>
            <a:r>
              <a:rPr lang="en-US" dirty="0"/>
              <a:t>Types of Conditional Jumps:</a:t>
            </a:r>
          </a:p>
          <a:p>
            <a:pPr lvl="1"/>
            <a:r>
              <a:rPr lang="en-US" dirty="0">
                <a:cs typeface="Courier New" panose="02070309020205020404" pitchFamily="49" charset="0"/>
              </a:rPr>
              <a:t>Jumps based on specific flag values.</a:t>
            </a:r>
          </a:p>
          <a:p>
            <a:pPr lvl="1"/>
            <a:r>
              <a:rPr lang="en-US" dirty="0">
                <a:cs typeface="Courier New" panose="02070309020205020404" pitchFamily="49" charset="0"/>
              </a:rPr>
              <a:t>Jumps based on equality between operands or the value of RCX, ECX, or CX</a:t>
            </a:r>
          </a:p>
          <a:p>
            <a:pPr lvl="1"/>
            <a:r>
              <a:rPr lang="en-US" dirty="0">
                <a:cs typeface="Courier New" panose="02070309020205020404" pitchFamily="49" charset="0"/>
              </a:rPr>
              <a:t>Jumps based on comparisons of unsigned operands</a:t>
            </a:r>
          </a:p>
          <a:p>
            <a:pPr lvl="1"/>
            <a:r>
              <a:rPr lang="en-US" dirty="0">
                <a:cs typeface="Courier New" panose="02070309020205020404" pitchFamily="49" charset="0"/>
              </a:rPr>
              <a:t>Jumps based on comparisons of signed operands</a:t>
            </a:r>
          </a:p>
        </p:txBody>
      </p:sp>
    </p:spTree>
    <p:extLst>
      <p:ext uri="{BB962C8B-B14F-4D97-AF65-F5344CB8AC3E}">
        <p14:creationId xmlns:p14="http://schemas.microsoft.com/office/powerpoint/2010/main" val="1077248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FFE1F04-C184-4984-9271-2B830D91CA4B}"/>
              </a:ext>
            </a:extLst>
          </p:cNvPr>
          <p:cNvSpPr>
            <a:spLocks noGrp="1"/>
          </p:cNvSpPr>
          <p:nvPr>
            <p:ph type="title"/>
          </p:nvPr>
        </p:nvSpPr>
        <p:spPr>
          <a:xfrm>
            <a:off x="1600199" y="4571999"/>
            <a:ext cx="7673801" cy="2052736"/>
          </a:xfrm>
        </p:spPr>
        <p:txBody>
          <a:bodyPr vert="horz" lIns="91440" tIns="45720" rIns="91440" bIns="45720" rtlCol="0" anchor="b">
            <a:normAutofit/>
          </a:bodyPr>
          <a:lstStyle/>
          <a:p>
            <a:pPr algn="ctr">
              <a:lnSpc>
                <a:spcPct val="90000"/>
              </a:lnSpc>
            </a:pPr>
            <a:r>
              <a:rPr lang="en-US" sz="4800" dirty="0"/>
              <a:t>Jumps Based on Specific Values</a:t>
            </a:r>
          </a:p>
        </p:txBody>
      </p:sp>
      <p:graphicFrame>
        <p:nvGraphicFramePr>
          <p:cNvPr id="6" name="Table 5">
            <a:extLst>
              <a:ext uri="{FF2B5EF4-FFF2-40B4-BE49-F238E27FC236}">
                <a16:creationId xmlns:a16="http://schemas.microsoft.com/office/drawing/2014/main" id="{54F256E8-4FC9-44C9-AB76-82971165E02C}"/>
              </a:ext>
            </a:extLst>
          </p:cNvPr>
          <p:cNvGraphicFramePr>
            <a:graphicFrameLocks noGrp="1"/>
          </p:cNvGraphicFramePr>
          <p:nvPr>
            <p:extLst>
              <p:ext uri="{D42A27DB-BD31-4B8C-83A1-F6EECF244321}">
                <p14:modId xmlns:p14="http://schemas.microsoft.com/office/powerpoint/2010/main" val="276316316"/>
              </p:ext>
            </p:extLst>
          </p:nvPr>
        </p:nvGraphicFramePr>
        <p:xfrm>
          <a:off x="2139895" y="233265"/>
          <a:ext cx="6545774" cy="4553339"/>
        </p:xfrm>
        <a:graphic>
          <a:graphicData uri="http://schemas.openxmlformats.org/drawingml/2006/table">
            <a:tbl>
              <a:tblPr firstRow="1" bandRow="1">
                <a:noFill/>
                <a:tableStyleId>{5C22544A-7EE6-4342-B048-85BDC9FD1C3A}</a:tableStyleId>
              </a:tblPr>
              <a:tblGrid>
                <a:gridCol w="2171911">
                  <a:extLst>
                    <a:ext uri="{9D8B030D-6E8A-4147-A177-3AD203B41FA5}">
                      <a16:colId xmlns:a16="http://schemas.microsoft.com/office/drawing/2014/main" val="3512582347"/>
                    </a:ext>
                  </a:extLst>
                </a:gridCol>
                <a:gridCol w="2342147">
                  <a:extLst>
                    <a:ext uri="{9D8B030D-6E8A-4147-A177-3AD203B41FA5}">
                      <a16:colId xmlns:a16="http://schemas.microsoft.com/office/drawing/2014/main" val="1970495025"/>
                    </a:ext>
                  </a:extLst>
                </a:gridCol>
                <a:gridCol w="2031716">
                  <a:extLst>
                    <a:ext uri="{9D8B030D-6E8A-4147-A177-3AD203B41FA5}">
                      <a16:colId xmlns:a16="http://schemas.microsoft.com/office/drawing/2014/main" val="1974731848"/>
                    </a:ext>
                  </a:extLst>
                </a:gridCol>
              </a:tblGrid>
              <a:tr h="481489">
                <a:tc>
                  <a:txBody>
                    <a:bodyPr/>
                    <a:lstStyle/>
                    <a:p>
                      <a:pPr algn="ctr" fontAlgn="ctr"/>
                      <a:r>
                        <a:rPr lang="en-US" sz="1800" b="1" u="none" strike="noStrike" dirty="0">
                          <a:solidFill>
                            <a:schemeClr val="tx1">
                              <a:lumMod val="75000"/>
                              <a:lumOff val="25000"/>
                            </a:schemeClr>
                          </a:solidFill>
                          <a:effectLst/>
                        </a:rPr>
                        <a:t>Instruction</a:t>
                      </a:r>
                      <a:endParaRPr lang="en-US" sz="1800" b="1" i="0" u="none" strike="noStrike" dirty="0">
                        <a:solidFill>
                          <a:schemeClr val="tx1">
                            <a:lumMod val="75000"/>
                            <a:lumOff val="25000"/>
                          </a:schemeClr>
                        </a:solidFill>
                        <a:effectLst/>
                        <a:latin typeface="Inherit"/>
                      </a:endParaRPr>
                    </a:p>
                  </a:txBody>
                  <a:tcPr marL="142651" marR="106988" marT="71326" marB="71326"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fontAlgn="ctr"/>
                      <a:r>
                        <a:rPr lang="en-US" sz="1800" b="1" u="none" strike="noStrike" dirty="0">
                          <a:solidFill>
                            <a:schemeClr val="tx1">
                              <a:lumMod val="75000"/>
                              <a:lumOff val="25000"/>
                            </a:schemeClr>
                          </a:solidFill>
                          <a:effectLst/>
                        </a:rPr>
                        <a:t>Description</a:t>
                      </a:r>
                      <a:endParaRPr lang="en-US" sz="1800" b="1" i="0" u="none" strike="noStrike" dirty="0">
                        <a:solidFill>
                          <a:schemeClr val="tx1">
                            <a:lumMod val="75000"/>
                            <a:lumOff val="25000"/>
                          </a:schemeClr>
                        </a:solidFill>
                        <a:effectLst/>
                        <a:latin typeface="Inherit"/>
                      </a:endParaRPr>
                    </a:p>
                  </a:txBody>
                  <a:tcPr marL="142651" marR="106988" marT="71326" marB="71326"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fontAlgn="ctr"/>
                      <a:r>
                        <a:rPr lang="en-US" sz="1800" b="1" u="none" strike="noStrike" dirty="0">
                          <a:solidFill>
                            <a:schemeClr val="tx1">
                              <a:lumMod val="75000"/>
                              <a:lumOff val="25000"/>
                            </a:schemeClr>
                          </a:solidFill>
                          <a:effectLst/>
                        </a:rPr>
                        <a:t>Flags / Registers</a:t>
                      </a:r>
                      <a:endParaRPr lang="en-US" sz="1800" b="1" i="0" u="none" strike="noStrike" dirty="0">
                        <a:solidFill>
                          <a:schemeClr val="tx1">
                            <a:lumMod val="75000"/>
                            <a:lumOff val="25000"/>
                          </a:schemeClr>
                        </a:solidFill>
                        <a:effectLst/>
                        <a:latin typeface="Inherit"/>
                      </a:endParaRPr>
                    </a:p>
                  </a:txBody>
                  <a:tcPr marL="142651" marR="106988" marT="71326" marB="71326"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282769782"/>
                  </a:ext>
                </a:extLst>
              </a:tr>
              <a:tr h="407185">
                <a:tc>
                  <a:txBody>
                    <a:bodyPr/>
                    <a:lstStyle/>
                    <a:p>
                      <a:pPr algn="ctr" fontAlgn="ctr"/>
                      <a:r>
                        <a:rPr lang="en-US" sz="1400" u="none" strike="noStrike" dirty="0">
                          <a:solidFill>
                            <a:schemeClr val="tx1">
                              <a:lumMod val="75000"/>
                              <a:lumOff val="25000"/>
                            </a:schemeClr>
                          </a:solidFill>
                          <a:effectLst/>
                        </a:rPr>
                        <a:t>JZ</a:t>
                      </a:r>
                      <a:endParaRPr lang="en-US" sz="1400" b="0" i="0" u="none" strike="noStrike" dirty="0">
                        <a:solidFill>
                          <a:schemeClr val="tx1">
                            <a:lumMod val="75000"/>
                            <a:lumOff val="25000"/>
                          </a:schemeClr>
                        </a:solidFill>
                        <a:effectLst/>
                        <a:latin typeface="Arial" panose="020B0604020202020204" pitchFamily="34" charset="0"/>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n-US" sz="1400" u="none" strike="noStrike">
                          <a:solidFill>
                            <a:schemeClr val="tx1">
                              <a:lumMod val="75000"/>
                              <a:lumOff val="25000"/>
                            </a:schemeClr>
                          </a:solidFill>
                          <a:effectLst/>
                        </a:rPr>
                        <a:t>Jump if zero</a:t>
                      </a:r>
                      <a:endParaRPr lang="en-US" sz="1400" b="0" i="0" u="none" strike="noStrike">
                        <a:solidFill>
                          <a:schemeClr val="tx1">
                            <a:lumMod val="75000"/>
                            <a:lumOff val="25000"/>
                          </a:schemeClr>
                        </a:solidFill>
                        <a:effectLst/>
                        <a:latin typeface="Arial" panose="020B0604020202020204" pitchFamily="34" charset="0"/>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400" u="none" strike="noStrike">
                          <a:solidFill>
                            <a:schemeClr val="tx1">
                              <a:lumMod val="75000"/>
                              <a:lumOff val="25000"/>
                            </a:schemeClr>
                          </a:solidFill>
                          <a:effectLst/>
                        </a:rPr>
                        <a:t>ZF = 1</a:t>
                      </a:r>
                      <a:endParaRPr lang="en-US" sz="1400" b="0" i="0" u="none" strike="noStrike">
                        <a:solidFill>
                          <a:schemeClr val="tx1">
                            <a:lumMod val="75000"/>
                            <a:lumOff val="25000"/>
                          </a:schemeClr>
                        </a:solidFill>
                        <a:effectLst/>
                        <a:latin typeface="MathJax_Main"/>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623330242"/>
                  </a:ext>
                </a:extLst>
              </a:tr>
              <a:tr h="407185">
                <a:tc>
                  <a:txBody>
                    <a:bodyPr/>
                    <a:lstStyle/>
                    <a:p>
                      <a:pPr algn="ctr" fontAlgn="ctr"/>
                      <a:r>
                        <a:rPr lang="en-US" sz="1400" u="none" strike="noStrike" dirty="0">
                          <a:solidFill>
                            <a:schemeClr val="tx1">
                              <a:lumMod val="75000"/>
                              <a:lumOff val="25000"/>
                            </a:schemeClr>
                          </a:solidFill>
                          <a:effectLst/>
                        </a:rPr>
                        <a:t>JNZ</a:t>
                      </a:r>
                      <a:endParaRPr lang="en-US" sz="1400" b="0" i="0" u="none" strike="noStrike" dirty="0">
                        <a:solidFill>
                          <a:schemeClr val="tx1">
                            <a:lumMod val="75000"/>
                            <a:lumOff val="25000"/>
                          </a:schemeClr>
                        </a:solidFill>
                        <a:effectLst/>
                        <a:latin typeface="Arial" panose="020B0604020202020204" pitchFamily="34" charset="0"/>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n-US" sz="1400" u="none" strike="noStrike">
                          <a:solidFill>
                            <a:schemeClr val="tx1">
                              <a:lumMod val="75000"/>
                              <a:lumOff val="25000"/>
                            </a:schemeClr>
                          </a:solidFill>
                          <a:effectLst/>
                        </a:rPr>
                        <a:t>Jump if not zero</a:t>
                      </a:r>
                      <a:endParaRPr lang="en-US" sz="1400" b="0" i="0" u="none" strike="noStrike">
                        <a:solidFill>
                          <a:schemeClr val="tx1">
                            <a:lumMod val="75000"/>
                            <a:lumOff val="25000"/>
                          </a:schemeClr>
                        </a:solidFill>
                        <a:effectLst/>
                        <a:latin typeface="Arial" panose="020B0604020202020204" pitchFamily="34" charset="0"/>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400" u="none" strike="noStrike">
                          <a:solidFill>
                            <a:schemeClr val="tx1">
                              <a:lumMod val="75000"/>
                              <a:lumOff val="25000"/>
                            </a:schemeClr>
                          </a:solidFill>
                          <a:effectLst/>
                        </a:rPr>
                        <a:t>ZF = 0</a:t>
                      </a:r>
                      <a:endParaRPr lang="en-US" sz="1400" b="0" i="0" u="none" strike="noStrike">
                        <a:solidFill>
                          <a:schemeClr val="tx1">
                            <a:lumMod val="75000"/>
                            <a:lumOff val="25000"/>
                          </a:schemeClr>
                        </a:solidFill>
                        <a:effectLst/>
                        <a:latin typeface="MathJax_Main"/>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208048105"/>
                  </a:ext>
                </a:extLst>
              </a:tr>
              <a:tr h="407185">
                <a:tc>
                  <a:txBody>
                    <a:bodyPr/>
                    <a:lstStyle/>
                    <a:p>
                      <a:pPr algn="ctr" fontAlgn="ctr"/>
                      <a:r>
                        <a:rPr lang="en-US" sz="1400" u="none" strike="noStrike" dirty="0">
                          <a:solidFill>
                            <a:schemeClr val="tx1">
                              <a:lumMod val="75000"/>
                              <a:lumOff val="25000"/>
                            </a:schemeClr>
                          </a:solidFill>
                          <a:effectLst/>
                        </a:rPr>
                        <a:t>JC</a:t>
                      </a:r>
                      <a:endParaRPr lang="en-US" sz="1400" b="0" i="0" u="none" strike="noStrike" dirty="0">
                        <a:solidFill>
                          <a:schemeClr val="tx1">
                            <a:lumMod val="75000"/>
                            <a:lumOff val="25000"/>
                          </a:schemeClr>
                        </a:solidFill>
                        <a:effectLst/>
                        <a:latin typeface="Arial" panose="020B0604020202020204" pitchFamily="34" charset="0"/>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n-US" sz="1400" u="none" strike="noStrike" dirty="0">
                          <a:solidFill>
                            <a:schemeClr val="tx1">
                              <a:lumMod val="75000"/>
                              <a:lumOff val="25000"/>
                            </a:schemeClr>
                          </a:solidFill>
                          <a:effectLst/>
                        </a:rPr>
                        <a:t>Jump if carry</a:t>
                      </a:r>
                      <a:endParaRPr lang="en-US" sz="1400" b="0" i="0" u="none" strike="noStrike" dirty="0">
                        <a:solidFill>
                          <a:schemeClr val="tx1">
                            <a:lumMod val="75000"/>
                            <a:lumOff val="25000"/>
                          </a:schemeClr>
                        </a:solidFill>
                        <a:effectLst/>
                        <a:latin typeface="Arial" panose="020B0604020202020204" pitchFamily="34" charset="0"/>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400" u="none" strike="noStrike">
                          <a:solidFill>
                            <a:schemeClr val="tx1">
                              <a:lumMod val="75000"/>
                              <a:lumOff val="25000"/>
                            </a:schemeClr>
                          </a:solidFill>
                          <a:effectLst/>
                        </a:rPr>
                        <a:t>CF=1</a:t>
                      </a:r>
                      <a:endParaRPr lang="en-US" sz="1400" b="0" i="0" u="none" strike="noStrike">
                        <a:solidFill>
                          <a:schemeClr val="tx1">
                            <a:lumMod val="75000"/>
                            <a:lumOff val="25000"/>
                          </a:schemeClr>
                        </a:solidFill>
                        <a:effectLst/>
                        <a:latin typeface="MathJax_Main"/>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32674950"/>
                  </a:ext>
                </a:extLst>
              </a:tr>
              <a:tr h="407185">
                <a:tc>
                  <a:txBody>
                    <a:bodyPr/>
                    <a:lstStyle/>
                    <a:p>
                      <a:pPr algn="ctr" fontAlgn="ctr"/>
                      <a:r>
                        <a:rPr lang="en-US" sz="1400" u="none" strike="noStrike">
                          <a:solidFill>
                            <a:schemeClr val="tx1">
                              <a:lumMod val="75000"/>
                              <a:lumOff val="25000"/>
                            </a:schemeClr>
                          </a:solidFill>
                          <a:effectLst/>
                        </a:rPr>
                        <a:t>JNC</a:t>
                      </a:r>
                      <a:endParaRPr lang="en-US" sz="1400" b="0" i="0" u="none" strike="noStrike">
                        <a:solidFill>
                          <a:schemeClr val="tx1">
                            <a:lumMod val="75000"/>
                            <a:lumOff val="25000"/>
                          </a:schemeClr>
                        </a:solidFill>
                        <a:effectLst/>
                        <a:latin typeface="Arial" panose="020B0604020202020204" pitchFamily="34" charset="0"/>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n-US" sz="1400" u="none" strike="noStrike" dirty="0">
                          <a:solidFill>
                            <a:schemeClr val="tx1">
                              <a:lumMod val="75000"/>
                              <a:lumOff val="25000"/>
                            </a:schemeClr>
                          </a:solidFill>
                          <a:effectLst/>
                        </a:rPr>
                        <a:t>Jump if not carry</a:t>
                      </a:r>
                      <a:endParaRPr lang="en-US" sz="1400" b="0" i="0" u="none" strike="noStrike" dirty="0">
                        <a:solidFill>
                          <a:schemeClr val="tx1">
                            <a:lumMod val="75000"/>
                            <a:lumOff val="25000"/>
                          </a:schemeClr>
                        </a:solidFill>
                        <a:effectLst/>
                        <a:latin typeface="Arial" panose="020B0604020202020204" pitchFamily="34" charset="0"/>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400" u="none" strike="noStrike">
                          <a:solidFill>
                            <a:schemeClr val="tx1">
                              <a:lumMod val="75000"/>
                              <a:lumOff val="25000"/>
                            </a:schemeClr>
                          </a:solidFill>
                          <a:effectLst/>
                        </a:rPr>
                        <a:t>CF=0</a:t>
                      </a:r>
                      <a:endParaRPr lang="en-US" sz="1400" b="0" i="0" u="none" strike="noStrike">
                        <a:solidFill>
                          <a:schemeClr val="tx1">
                            <a:lumMod val="75000"/>
                            <a:lumOff val="25000"/>
                          </a:schemeClr>
                        </a:solidFill>
                        <a:effectLst/>
                        <a:latin typeface="MathJax_Main"/>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3223889"/>
                  </a:ext>
                </a:extLst>
              </a:tr>
              <a:tr h="407185">
                <a:tc>
                  <a:txBody>
                    <a:bodyPr/>
                    <a:lstStyle/>
                    <a:p>
                      <a:pPr algn="ctr" fontAlgn="ctr"/>
                      <a:r>
                        <a:rPr lang="en-US" sz="1400" u="none" strike="noStrike">
                          <a:solidFill>
                            <a:schemeClr val="tx1">
                              <a:lumMod val="75000"/>
                              <a:lumOff val="25000"/>
                            </a:schemeClr>
                          </a:solidFill>
                          <a:effectLst/>
                        </a:rPr>
                        <a:t>JO</a:t>
                      </a:r>
                      <a:endParaRPr lang="en-US" sz="1400" b="0" i="0" u="none" strike="noStrike">
                        <a:solidFill>
                          <a:schemeClr val="tx1">
                            <a:lumMod val="75000"/>
                            <a:lumOff val="25000"/>
                          </a:schemeClr>
                        </a:solidFill>
                        <a:effectLst/>
                        <a:latin typeface="Arial" panose="020B0604020202020204" pitchFamily="34" charset="0"/>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n-US" sz="1400" u="none" strike="noStrike" dirty="0">
                          <a:solidFill>
                            <a:schemeClr val="tx1">
                              <a:lumMod val="75000"/>
                              <a:lumOff val="25000"/>
                            </a:schemeClr>
                          </a:solidFill>
                          <a:effectLst/>
                        </a:rPr>
                        <a:t>Jump if overflow</a:t>
                      </a:r>
                      <a:endParaRPr lang="en-US" sz="1400" b="0" i="0" u="none" strike="noStrike" dirty="0">
                        <a:solidFill>
                          <a:schemeClr val="tx1">
                            <a:lumMod val="75000"/>
                            <a:lumOff val="25000"/>
                          </a:schemeClr>
                        </a:solidFill>
                        <a:effectLst/>
                        <a:latin typeface="Arial" panose="020B0604020202020204" pitchFamily="34" charset="0"/>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400" u="none" strike="noStrike">
                          <a:solidFill>
                            <a:schemeClr val="tx1">
                              <a:lumMod val="75000"/>
                              <a:lumOff val="25000"/>
                            </a:schemeClr>
                          </a:solidFill>
                          <a:effectLst/>
                        </a:rPr>
                        <a:t>OF=1</a:t>
                      </a:r>
                      <a:endParaRPr lang="en-US" sz="1400" b="0" i="0" u="none" strike="noStrike">
                        <a:solidFill>
                          <a:schemeClr val="tx1">
                            <a:lumMod val="75000"/>
                            <a:lumOff val="25000"/>
                          </a:schemeClr>
                        </a:solidFill>
                        <a:effectLst/>
                        <a:latin typeface="MathJax_Main"/>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083042077"/>
                  </a:ext>
                </a:extLst>
              </a:tr>
              <a:tr h="407185">
                <a:tc>
                  <a:txBody>
                    <a:bodyPr/>
                    <a:lstStyle/>
                    <a:p>
                      <a:pPr algn="ctr" fontAlgn="ctr"/>
                      <a:r>
                        <a:rPr lang="en-US" sz="1400" u="none" strike="noStrike">
                          <a:solidFill>
                            <a:schemeClr val="tx1">
                              <a:lumMod val="75000"/>
                              <a:lumOff val="25000"/>
                            </a:schemeClr>
                          </a:solidFill>
                          <a:effectLst/>
                        </a:rPr>
                        <a:t>JNO</a:t>
                      </a:r>
                      <a:endParaRPr lang="en-US" sz="1400" b="0" i="0" u="none" strike="noStrike">
                        <a:solidFill>
                          <a:schemeClr val="tx1">
                            <a:lumMod val="75000"/>
                            <a:lumOff val="25000"/>
                          </a:schemeClr>
                        </a:solidFill>
                        <a:effectLst/>
                        <a:latin typeface="Arial" panose="020B0604020202020204" pitchFamily="34" charset="0"/>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n-US" sz="1400" u="none" strike="noStrike" dirty="0">
                          <a:solidFill>
                            <a:schemeClr val="tx1">
                              <a:lumMod val="75000"/>
                              <a:lumOff val="25000"/>
                            </a:schemeClr>
                          </a:solidFill>
                          <a:effectLst/>
                        </a:rPr>
                        <a:t>Jump if not overflow</a:t>
                      </a:r>
                      <a:endParaRPr lang="en-US" sz="1400" b="0" i="0" u="none" strike="noStrike" dirty="0">
                        <a:solidFill>
                          <a:schemeClr val="tx1">
                            <a:lumMod val="75000"/>
                            <a:lumOff val="25000"/>
                          </a:schemeClr>
                        </a:solidFill>
                        <a:effectLst/>
                        <a:latin typeface="Arial" panose="020B0604020202020204" pitchFamily="34" charset="0"/>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400" u="none" strike="noStrike">
                          <a:solidFill>
                            <a:schemeClr val="tx1">
                              <a:lumMod val="75000"/>
                              <a:lumOff val="25000"/>
                            </a:schemeClr>
                          </a:solidFill>
                          <a:effectLst/>
                        </a:rPr>
                        <a:t>OF=0</a:t>
                      </a:r>
                      <a:endParaRPr lang="en-US" sz="1400" b="0" i="0" u="none" strike="noStrike">
                        <a:solidFill>
                          <a:schemeClr val="tx1">
                            <a:lumMod val="75000"/>
                            <a:lumOff val="25000"/>
                          </a:schemeClr>
                        </a:solidFill>
                        <a:effectLst/>
                        <a:latin typeface="MathJax_Main"/>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38655780"/>
                  </a:ext>
                </a:extLst>
              </a:tr>
              <a:tr h="407185">
                <a:tc>
                  <a:txBody>
                    <a:bodyPr/>
                    <a:lstStyle/>
                    <a:p>
                      <a:pPr algn="ctr" fontAlgn="ctr"/>
                      <a:r>
                        <a:rPr lang="en-US" sz="1400" u="none" strike="noStrike">
                          <a:solidFill>
                            <a:schemeClr val="tx1">
                              <a:lumMod val="75000"/>
                              <a:lumOff val="25000"/>
                            </a:schemeClr>
                          </a:solidFill>
                          <a:effectLst/>
                        </a:rPr>
                        <a:t>JS</a:t>
                      </a:r>
                      <a:endParaRPr lang="en-US" sz="1400" b="0" i="0" u="none" strike="noStrike">
                        <a:solidFill>
                          <a:schemeClr val="tx1">
                            <a:lumMod val="75000"/>
                            <a:lumOff val="25000"/>
                          </a:schemeClr>
                        </a:solidFill>
                        <a:effectLst/>
                        <a:latin typeface="Arial" panose="020B0604020202020204" pitchFamily="34" charset="0"/>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n-US" sz="1400" u="none" strike="noStrike" dirty="0">
                          <a:solidFill>
                            <a:schemeClr val="tx1">
                              <a:lumMod val="75000"/>
                              <a:lumOff val="25000"/>
                            </a:schemeClr>
                          </a:solidFill>
                          <a:effectLst/>
                        </a:rPr>
                        <a:t>Jump if signed</a:t>
                      </a:r>
                      <a:endParaRPr lang="en-US" sz="1400" b="0" i="0" u="none" strike="noStrike" dirty="0">
                        <a:solidFill>
                          <a:schemeClr val="tx1">
                            <a:lumMod val="75000"/>
                            <a:lumOff val="25000"/>
                          </a:schemeClr>
                        </a:solidFill>
                        <a:effectLst/>
                        <a:latin typeface="Arial" panose="020B0604020202020204" pitchFamily="34" charset="0"/>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400" u="none" strike="noStrike" dirty="0">
                          <a:solidFill>
                            <a:schemeClr val="tx1">
                              <a:lumMod val="75000"/>
                              <a:lumOff val="25000"/>
                            </a:schemeClr>
                          </a:solidFill>
                          <a:effectLst/>
                        </a:rPr>
                        <a:t>SF=1</a:t>
                      </a:r>
                      <a:endParaRPr lang="en-US" sz="1400" b="0" i="0" u="none" strike="noStrike" dirty="0">
                        <a:solidFill>
                          <a:schemeClr val="tx1">
                            <a:lumMod val="75000"/>
                            <a:lumOff val="25000"/>
                          </a:schemeClr>
                        </a:solidFill>
                        <a:effectLst/>
                        <a:latin typeface="MathJax_Main"/>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950918345"/>
                  </a:ext>
                </a:extLst>
              </a:tr>
              <a:tr h="407185">
                <a:tc>
                  <a:txBody>
                    <a:bodyPr/>
                    <a:lstStyle/>
                    <a:p>
                      <a:pPr algn="ctr" fontAlgn="ctr"/>
                      <a:r>
                        <a:rPr lang="en-US" sz="1400" u="none" strike="noStrike">
                          <a:solidFill>
                            <a:schemeClr val="tx1">
                              <a:lumMod val="75000"/>
                              <a:lumOff val="25000"/>
                            </a:schemeClr>
                          </a:solidFill>
                          <a:effectLst/>
                        </a:rPr>
                        <a:t>JNS</a:t>
                      </a:r>
                      <a:endParaRPr lang="en-US" sz="1400" b="0" i="0" u="none" strike="noStrike">
                        <a:solidFill>
                          <a:schemeClr val="tx1">
                            <a:lumMod val="75000"/>
                            <a:lumOff val="25000"/>
                          </a:schemeClr>
                        </a:solidFill>
                        <a:effectLst/>
                        <a:latin typeface="Arial" panose="020B0604020202020204" pitchFamily="34" charset="0"/>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n-US" sz="1400" u="none" strike="noStrike">
                          <a:solidFill>
                            <a:schemeClr val="tx1">
                              <a:lumMod val="75000"/>
                              <a:lumOff val="25000"/>
                            </a:schemeClr>
                          </a:solidFill>
                          <a:effectLst/>
                        </a:rPr>
                        <a:t>Jump if not signed</a:t>
                      </a:r>
                      <a:endParaRPr lang="en-US" sz="1400" b="0" i="0" u="none" strike="noStrike">
                        <a:solidFill>
                          <a:schemeClr val="tx1">
                            <a:lumMod val="75000"/>
                            <a:lumOff val="25000"/>
                          </a:schemeClr>
                        </a:solidFill>
                        <a:effectLst/>
                        <a:latin typeface="Arial" panose="020B0604020202020204" pitchFamily="34" charset="0"/>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400" u="none" strike="noStrike" dirty="0">
                          <a:solidFill>
                            <a:schemeClr val="tx1">
                              <a:lumMod val="75000"/>
                              <a:lumOff val="25000"/>
                            </a:schemeClr>
                          </a:solidFill>
                          <a:effectLst/>
                        </a:rPr>
                        <a:t>SF=0</a:t>
                      </a:r>
                      <a:endParaRPr lang="en-US" sz="1400" b="0" i="0" u="none" strike="noStrike" dirty="0">
                        <a:solidFill>
                          <a:schemeClr val="tx1">
                            <a:lumMod val="75000"/>
                            <a:lumOff val="25000"/>
                          </a:schemeClr>
                        </a:solidFill>
                        <a:effectLst/>
                        <a:latin typeface="MathJax_Main"/>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85100661"/>
                  </a:ext>
                </a:extLst>
              </a:tr>
              <a:tr h="407185">
                <a:tc>
                  <a:txBody>
                    <a:bodyPr/>
                    <a:lstStyle/>
                    <a:p>
                      <a:pPr algn="ctr" fontAlgn="ctr"/>
                      <a:r>
                        <a:rPr lang="en-US" sz="1400" u="none" strike="noStrike">
                          <a:solidFill>
                            <a:schemeClr val="tx1">
                              <a:lumMod val="75000"/>
                              <a:lumOff val="25000"/>
                            </a:schemeClr>
                          </a:solidFill>
                          <a:effectLst/>
                        </a:rPr>
                        <a:t>JP</a:t>
                      </a:r>
                      <a:endParaRPr lang="en-US" sz="1400" b="0" i="0" u="none" strike="noStrike">
                        <a:solidFill>
                          <a:schemeClr val="tx1">
                            <a:lumMod val="75000"/>
                            <a:lumOff val="25000"/>
                          </a:schemeClr>
                        </a:solidFill>
                        <a:effectLst/>
                        <a:latin typeface="Arial" panose="020B0604020202020204" pitchFamily="34" charset="0"/>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n-US" sz="1400" u="none" strike="noStrike">
                          <a:solidFill>
                            <a:schemeClr val="tx1">
                              <a:lumMod val="75000"/>
                              <a:lumOff val="25000"/>
                            </a:schemeClr>
                          </a:solidFill>
                          <a:effectLst/>
                        </a:rPr>
                        <a:t>Jump if parity (even)</a:t>
                      </a:r>
                      <a:endParaRPr lang="en-US" sz="1400" b="0" i="0" u="none" strike="noStrike">
                        <a:solidFill>
                          <a:schemeClr val="tx1">
                            <a:lumMod val="75000"/>
                            <a:lumOff val="25000"/>
                          </a:schemeClr>
                        </a:solidFill>
                        <a:effectLst/>
                        <a:latin typeface="Arial" panose="020B0604020202020204" pitchFamily="34" charset="0"/>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400" u="none" strike="noStrike" dirty="0">
                          <a:solidFill>
                            <a:schemeClr val="tx1">
                              <a:lumMod val="75000"/>
                              <a:lumOff val="25000"/>
                            </a:schemeClr>
                          </a:solidFill>
                          <a:effectLst/>
                        </a:rPr>
                        <a:t>PF=1</a:t>
                      </a:r>
                      <a:endParaRPr lang="en-US" sz="1400" b="0" i="0" u="none" strike="noStrike" dirty="0">
                        <a:solidFill>
                          <a:schemeClr val="tx1">
                            <a:lumMod val="75000"/>
                            <a:lumOff val="25000"/>
                          </a:schemeClr>
                        </a:solidFill>
                        <a:effectLst/>
                        <a:latin typeface="MathJax_Main"/>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243753303"/>
                  </a:ext>
                </a:extLst>
              </a:tr>
              <a:tr h="407185">
                <a:tc>
                  <a:txBody>
                    <a:bodyPr/>
                    <a:lstStyle/>
                    <a:p>
                      <a:pPr algn="ctr" fontAlgn="ctr"/>
                      <a:r>
                        <a:rPr lang="en-US" sz="1400" u="none" strike="noStrike">
                          <a:solidFill>
                            <a:schemeClr val="tx1">
                              <a:lumMod val="75000"/>
                              <a:lumOff val="25000"/>
                            </a:schemeClr>
                          </a:solidFill>
                          <a:effectLst/>
                        </a:rPr>
                        <a:t>JNP</a:t>
                      </a:r>
                      <a:endParaRPr lang="en-US" sz="1400" b="0" i="0" u="none" strike="noStrike">
                        <a:solidFill>
                          <a:schemeClr val="tx1">
                            <a:lumMod val="75000"/>
                            <a:lumOff val="25000"/>
                          </a:schemeClr>
                        </a:solidFill>
                        <a:effectLst/>
                        <a:latin typeface="Arial" panose="020B0604020202020204" pitchFamily="34" charset="0"/>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n-US" sz="1400" u="none" strike="noStrike">
                          <a:solidFill>
                            <a:schemeClr val="tx1">
                              <a:lumMod val="75000"/>
                              <a:lumOff val="25000"/>
                            </a:schemeClr>
                          </a:solidFill>
                          <a:effectLst/>
                        </a:rPr>
                        <a:t>Jump if not parity (odd)</a:t>
                      </a:r>
                      <a:endParaRPr lang="en-US" sz="1400" b="0" i="0" u="none" strike="noStrike">
                        <a:solidFill>
                          <a:schemeClr val="tx1">
                            <a:lumMod val="75000"/>
                            <a:lumOff val="25000"/>
                          </a:schemeClr>
                        </a:solidFill>
                        <a:effectLst/>
                        <a:latin typeface="Arial" panose="020B0604020202020204" pitchFamily="34" charset="0"/>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fontAlgn="ctr"/>
                      <a:r>
                        <a:rPr lang="en-US" sz="1400" u="none" strike="noStrike" dirty="0">
                          <a:solidFill>
                            <a:schemeClr val="tx1">
                              <a:lumMod val="75000"/>
                              <a:lumOff val="25000"/>
                            </a:schemeClr>
                          </a:solidFill>
                          <a:effectLst/>
                        </a:rPr>
                        <a:t>PF=0</a:t>
                      </a:r>
                      <a:endParaRPr lang="en-US" sz="1400" b="0" i="0" u="none" strike="noStrike" dirty="0">
                        <a:solidFill>
                          <a:schemeClr val="tx1">
                            <a:lumMod val="75000"/>
                            <a:lumOff val="25000"/>
                          </a:schemeClr>
                        </a:solidFill>
                        <a:effectLst/>
                        <a:latin typeface="MathJax_Main"/>
                      </a:endParaRPr>
                    </a:p>
                  </a:txBody>
                  <a:tcPr marL="142651" marR="106988" marT="71326" marB="71326"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57868923"/>
                  </a:ext>
                </a:extLst>
              </a:tr>
            </a:tbl>
          </a:graphicData>
        </a:graphic>
      </p:graphicFrame>
    </p:spTree>
    <p:extLst>
      <p:ext uri="{BB962C8B-B14F-4D97-AF65-F5344CB8AC3E}">
        <p14:creationId xmlns:p14="http://schemas.microsoft.com/office/powerpoint/2010/main" val="3680944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FFE1F04-C184-4984-9271-2B830D91CA4B}"/>
              </a:ext>
            </a:extLst>
          </p:cNvPr>
          <p:cNvSpPr>
            <a:spLocks noGrp="1"/>
          </p:cNvSpPr>
          <p:nvPr>
            <p:ph type="title"/>
          </p:nvPr>
        </p:nvSpPr>
        <p:spPr>
          <a:xfrm>
            <a:off x="1600199" y="4571999"/>
            <a:ext cx="7673801" cy="1087656"/>
          </a:xfrm>
        </p:spPr>
        <p:txBody>
          <a:bodyPr vert="horz" lIns="91440" tIns="45720" rIns="91440" bIns="45720" rtlCol="0" anchor="b">
            <a:normAutofit/>
          </a:bodyPr>
          <a:lstStyle/>
          <a:p>
            <a:pPr algn="ctr">
              <a:lnSpc>
                <a:spcPct val="90000"/>
              </a:lnSpc>
            </a:pPr>
            <a:r>
              <a:rPr lang="en-US" sz="4800" dirty="0"/>
              <a:t>Jumps Based on Equality</a:t>
            </a:r>
          </a:p>
        </p:txBody>
      </p:sp>
      <p:graphicFrame>
        <p:nvGraphicFramePr>
          <p:cNvPr id="3" name="Table 2">
            <a:extLst>
              <a:ext uri="{FF2B5EF4-FFF2-40B4-BE49-F238E27FC236}">
                <a16:creationId xmlns:a16="http://schemas.microsoft.com/office/drawing/2014/main" id="{697E1DAD-0504-44A0-9624-1221370EE9C1}"/>
              </a:ext>
            </a:extLst>
          </p:cNvPr>
          <p:cNvGraphicFramePr>
            <a:graphicFrameLocks noGrp="1"/>
          </p:cNvGraphicFramePr>
          <p:nvPr>
            <p:extLst>
              <p:ext uri="{D42A27DB-BD31-4B8C-83A1-F6EECF244321}">
                <p14:modId xmlns:p14="http://schemas.microsoft.com/office/powerpoint/2010/main" val="960972974"/>
              </p:ext>
            </p:extLst>
          </p:nvPr>
        </p:nvGraphicFramePr>
        <p:xfrm>
          <a:off x="1600201" y="793140"/>
          <a:ext cx="7625163" cy="3275281"/>
        </p:xfrm>
        <a:graphic>
          <a:graphicData uri="http://schemas.openxmlformats.org/drawingml/2006/table">
            <a:tbl>
              <a:tblPr firstRow="1" bandRow="1">
                <a:noFill/>
                <a:tableStyleId>{5C22544A-7EE6-4342-B048-85BDC9FD1C3A}</a:tableStyleId>
              </a:tblPr>
              <a:tblGrid>
                <a:gridCol w="3328745">
                  <a:extLst>
                    <a:ext uri="{9D8B030D-6E8A-4147-A177-3AD203B41FA5}">
                      <a16:colId xmlns:a16="http://schemas.microsoft.com/office/drawing/2014/main" val="2350444220"/>
                    </a:ext>
                  </a:extLst>
                </a:gridCol>
                <a:gridCol w="4296418">
                  <a:extLst>
                    <a:ext uri="{9D8B030D-6E8A-4147-A177-3AD203B41FA5}">
                      <a16:colId xmlns:a16="http://schemas.microsoft.com/office/drawing/2014/main" val="2478209206"/>
                    </a:ext>
                  </a:extLst>
                </a:gridCol>
              </a:tblGrid>
              <a:tr h="626441">
                <a:tc>
                  <a:txBody>
                    <a:bodyPr/>
                    <a:lstStyle/>
                    <a:p>
                      <a:pPr algn="ctr" fontAlgn="ctr"/>
                      <a:r>
                        <a:rPr lang="en-US" sz="2300" b="1" u="none" strike="noStrike" dirty="0">
                          <a:solidFill>
                            <a:schemeClr val="tx1">
                              <a:lumMod val="75000"/>
                              <a:lumOff val="25000"/>
                            </a:schemeClr>
                          </a:solidFill>
                          <a:effectLst/>
                        </a:rPr>
                        <a:t>Instruction</a:t>
                      </a:r>
                      <a:endParaRPr lang="en-US" sz="2300" b="1" i="0" u="none" strike="noStrike" dirty="0">
                        <a:solidFill>
                          <a:schemeClr val="tx1">
                            <a:lumMod val="75000"/>
                            <a:lumOff val="25000"/>
                          </a:schemeClr>
                        </a:solidFill>
                        <a:effectLst/>
                        <a:latin typeface="Inherit"/>
                      </a:endParaRPr>
                    </a:p>
                  </a:txBody>
                  <a:tcPr marL="232015" marR="174011" marT="116007" marB="11600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fontAlgn="ctr"/>
                      <a:r>
                        <a:rPr lang="en-US" sz="2300" b="1" u="none" strike="noStrike">
                          <a:solidFill>
                            <a:schemeClr val="tx1">
                              <a:lumMod val="75000"/>
                              <a:lumOff val="25000"/>
                            </a:schemeClr>
                          </a:solidFill>
                          <a:effectLst/>
                        </a:rPr>
                        <a:t>Description</a:t>
                      </a:r>
                      <a:endParaRPr lang="en-US" sz="2300" b="1" i="0" u="none" strike="noStrike">
                        <a:solidFill>
                          <a:schemeClr val="tx1">
                            <a:lumMod val="75000"/>
                            <a:lumOff val="25000"/>
                          </a:schemeClr>
                        </a:solidFill>
                        <a:effectLst/>
                        <a:latin typeface="Inherit"/>
                      </a:endParaRPr>
                    </a:p>
                  </a:txBody>
                  <a:tcPr marL="232015" marR="174011" marT="116007" marB="11600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564091675"/>
                  </a:ext>
                </a:extLst>
              </a:tr>
              <a:tr h="529768">
                <a:tc>
                  <a:txBody>
                    <a:bodyPr/>
                    <a:lstStyle/>
                    <a:p>
                      <a:pPr algn="ctr" fontAlgn="ctr"/>
                      <a:r>
                        <a:rPr lang="en-US" sz="1600" u="none" strike="noStrike">
                          <a:solidFill>
                            <a:schemeClr val="tx1">
                              <a:lumMod val="75000"/>
                              <a:lumOff val="25000"/>
                            </a:schemeClr>
                          </a:solidFill>
                          <a:effectLst/>
                        </a:rPr>
                        <a:t>JE</a:t>
                      </a:r>
                      <a:endParaRPr lang="en-US" sz="1600" b="0" i="0" u="none" strike="noStrike">
                        <a:solidFill>
                          <a:schemeClr val="tx1">
                            <a:lumMod val="75000"/>
                            <a:lumOff val="25000"/>
                          </a:schemeClr>
                        </a:solidFill>
                        <a:effectLst/>
                        <a:latin typeface="Arial" panose="020B0604020202020204" pitchFamily="34" charset="0"/>
                      </a:endParaRPr>
                    </a:p>
                  </a:txBody>
                  <a:tcPr marL="232015" marR="174011" marT="116007" marB="11600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n-US" sz="1600" u="none" strike="noStrike" dirty="0">
                          <a:solidFill>
                            <a:schemeClr val="tx1">
                              <a:lumMod val="75000"/>
                              <a:lumOff val="25000"/>
                            </a:schemeClr>
                          </a:solidFill>
                          <a:effectLst/>
                        </a:rPr>
                        <a:t>Jump if equal (destination = source)</a:t>
                      </a:r>
                      <a:endParaRPr lang="en-US" sz="1600" b="0" i="0" u="none" strike="noStrike" dirty="0">
                        <a:solidFill>
                          <a:schemeClr val="tx1">
                            <a:lumMod val="75000"/>
                            <a:lumOff val="25000"/>
                          </a:schemeClr>
                        </a:solidFill>
                        <a:effectLst/>
                        <a:latin typeface="Arial" panose="020B0604020202020204" pitchFamily="34" charset="0"/>
                      </a:endParaRPr>
                    </a:p>
                  </a:txBody>
                  <a:tcPr marL="232015" marR="174011" marT="116007" marB="11600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4412875"/>
                  </a:ext>
                </a:extLst>
              </a:tr>
              <a:tr h="529768">
                <a:tc>
                  <a:txBody>
                    <a:bodyPr/>
                    <a:lstStyle/>
                    <a:p>
                      <a:pPr algn="ctr" fontAlgn="ctr"/>
                      <a:r>
                        <a:rPr lang="en-US" sz="1600" u="none" strike="noStrike" dirty="0">
                          <a:solidFill>
                            <a:schemeClr val="tx1">
                              <a:lumMod val="75000"/>
                              <a:lumOff val="25000"/>
                            </a:schemeClr>
                          </a:solidFill>
                          <a:effectLst/>
                        </a:rPr>
                        <a:t>JNE</a:t>
                      </a:r>
                      <a:endParaRPr lang="en-US" sz="1600" b="0" i="0" u="none" strike="noStrike" dirty="0">
                        <a:solidFill>
                          <a:schemeClr val="tx1">
                            <a:lumMod val="75000"/>
                            <a:lumOff val="25000"/>
                          </a:schemeClr>
                        </a:solidFill>
                        <a:effectLst/>
                        <a:latin typeface="Arial" panose="020B0604020202020204" pitchFamily="34" charset="0"/>
                      </a:endParaRPr>
                    </a:p>
                  </a:txBody>
                  <a:tcPr marL="232015" marR="174011" marT="116007" marB="11600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n-US" sz="1600" u="none" strike="noStrike" dirty="0">
                          <a:solidFill>
                            <a:schemeClr val="tx1">
                              <a:lumMod val="75000"/>
                              <a:lumOff val="25000"/>
                            </a:schemeClr>
                          </a:solidFill>
                          <a:effectLst/>
                        </a:rPr>
                        <a:t>Jump if not equal (destination ≠ source)</a:t>
                      </a:r>
                      <a:endParaRPr lang="en-US" sz="1600" b="0" i="0" u="none" strike="noStrike" dirty="0">
                        <a:solidFill>
                          <a:schemeClr val="tx1">
                            <a:lumMod val="75000"/>
                            <a:lumOff val="25000"/>
                          </a:schemeClr>
                        </a:solidFill>
                        <a:effectLst/>
                        <a:latin typeface="Arial" panose="020B0604020202020204" pitchFamily="34" charset="0"/>
                      </a:endParaRPr>
                    </a:p>
                  </a:txBody>
                  <a:tcPr marL="232015" marR="174011" marT="116007" marB="11600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173210689"/>
                  </a:ext>
                </a:extLst>
              </a:tr>
              <a:tr h="529768">
                <a:tc>
                  <a:txBody>
                    <a:bodyPr/>
                    <a:lstStyle/>
                    <a:p>
                      <a:pPr algn="ctr" fontAlgn="ctr"/>
                      <a:r>
                        <a:rPr lang="en-US" sz="1600" u="none" strike="noStrike" dirty="0">
                          <a:solidFill>
                            <a:schemeClr val="tx1">
                              <a:lumMod val="75000"/>
                              <a:lumOff val="25000"/>
                            </a:schemeClr>
                          </a:solidFill>
                          <a:effectLst/>
                        </a:rPr>
                        <a:t>JCXZ</a:t>
                      </a:r>
                      <a:endParaRPr lang="en-US" sz="1600" b="0" i="0" u="none" strike="noStrike" dirty="0">
                        <a:solidFill>
                          <a:schemeClr val="tx1">
                            <a:lumMod val="75000"/>
                            <a:lumOff val="25000"/>
                          </a:schemeClr>
                        </a:solidFill>
                        <a:effectLst/>
                        <a:latin typeface="Arial" panose="020B0604020202020204" pitchFamily="34" charset="0"/>
                      </a:endParaRPr>
                    </a:p>
                  </a:txBody>
                  <a:tcPr marL="232015" marR="174011" marT="116007" marB="11600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n-US" sz="1600" u="none" strike="noStrike" dirty="0">
                          <a:solidFill>
                            <a:schemeClr val="tx1">
                              <a:lumMod val="75000"/>
                              <a:lumOff val="25000"/>
                            </a:schemeClr>
                          </a:solidFill>
                          <a:effectLst/>
                        </a:rPr>
                        <a:t>Jump if CX=0</a:t>
                      </a:r>
                      <a:endParaRPr lang="en-US" sz="1600" b="0" i="0" u="none" strike="noStrike" dirty="0">
                        <a:solidFill>
                          <a:schemeClr val="tx1">
                            <a:lumMod val="75000"/>
                            <a:lumOff val="25000"/>
                          </a:schemeClr>
                        </a:solidFill>
                        <a:effectLst/>
                        <a:latin typeface="Arial" panose="020B0604020202020204" pitchFamily="34" charset="0"/>
                      </a:endParaRPr>
                    </a:p>
                  </a:txBody>
                  <a:tcPr marL="232015" marR="174011" marT="116007" marB="11600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214335438"/>
                  </a:ext>
                </a:extLst>
              </a:tr>
              <a:tr h="529768">
                <a:tc>
                  <a:txBody>
                    <a:bodyPr/>
                    <a:lstStyle/>
                    <a:p>
                      <a:pPr algn="ctr" fontAlgn="ctr"/>
                      <a:r>
                        <a:rPr lang="en-US" sz="1600" u="none" strike="noStrike" dirty="0">
                          <a:solidFill>
                            <a:schemeClr val="tx1">
                              <a:lumMod val="75000"/>
                              <a:lumOff val="25000"/>
                            </a:schemeClr>
                          </a:solidFill>
                          <a:effectLst/>
                        </a:rPr>
                        <a:t>JECXZ</a:t>
                      </a:r>
                      <a:endParaRPr lang="en-US" sz="1600" b="0" i="0" u="none" strike="noStrike" dirty="0">
                        <a:solidFill>
                          <a:schemeClr val="tx1">
                            <a:lumMod val="75000"/>
                            <a:lumOff val="25000"/>
                          </a:schemeClr>
                        </a:solidFill>
                        <a:effectLst/>
                        <a:latin typeface="Arial" panose="020B0604020202020204" pitchFamily="34" charset="0"/>
                      </a:endParaRPr>
                    </a:p>
                  </a:txBody>
                  <a:tcPr marL="232015" marR="174011" marT="116007" marB="11600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n-US" sz="1600" u="none" strike="noStrike">
                          <a:solidFill>
                            <a:schemeClr val="tx1">
                              <a:lumMod val="75000"/>
                              <a:lumOff val="25000"/>
                            </a:schemeClr>
                          </a:solidFill>
                          <a:effectLst/>
                        </a:rPr>
                        <a:t>Jump if ECX=0</a:t>
                      </a:r>
                      <a:endParaRPr lang="en-US" sz="1600" b="0" i="0" u="none" strike="noStrike">
                        <a:solidFill>
                          <a:schemeClr val="tx1">
                            <a:lumMod val="75000"/>
                            <a:lumOff val="25000"/>
                          </a:schemeClr>
                        </a:solidFill>
                        <a:effectLst/>
                        <a:latin typeface="Arial" panose="020B0604020202020204" pitchFamily="34" charset="0"/>
                      </a:endParaRPr>
                    </a:p>
                  </a:txBody>
                  <a:tcPr marL="232015" marR="174011" marT="116007" marB="11600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22610052"/>
                  </a:ext>
                </a:extLst>
              </a:tr>
              <a:tr h="529768">
                <a:tc>
                  <a:txBody>
                    <a:bodyPr/>
                    <a:lstStyle/>
                    <a:p>
                      <a:pPr algn="ctr" fontAlgn="ctr"/>
                      <a:r>
                        <a:rPr lang="en-US" sz="1600" u="none" strike="noStrike">
                          <a:solidFill>
                            <a:schemeClr val="tx1">
                              <a:lumMod val="75000"/>
                              <a:lumOff val="25000"/>
                            </a:schemeClr>
                          </a:solidFill>
                          <a:effectLst/>
                        </a:rPr>
                        <a:t>JRCXZ</a:t>
                      </a:r>
                      <a:endParaRPr lang="en-US" sz="1600" b="0" i="0" u="none" strike="noStrike">
                        <a:solidFill>
                          <a:schemeClr val="tx1">
                            <a:lumMod val="75000"/>
                            <a:lumOff val="25000"/>
                          </a:schemeClr>
                        </a:solidFill>
                        <a:effectLst/>
                        <a:latin typeface="Arial" panose="020B0604020202020204" pitchFamily="34" charset="0"/>
                      </a:endParaRPr>
                    </a:p>
                  </a:txBody>
                  <a:tcPr marL="232015" marR="174011" marT="116007" marB="116007"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l" fontAlgn="ctr"/>
                      <a:r>
                        <a:rPr lang="en-US" sz="1600" u="none" strike="noStrike" dirty="0">
                          <a:solidFill>
                            <a:schemeClr val="tx1">
                              <a:lumMod val="75000"/>
                              <a:lumOff val="25000"/>
                            </a:schemeClr>
                          </a:solidFill>
                          <a:effectLst/>
                        </a:rPr>
                        <a:t>Jump if RCX=0 (64−bit mode)</a:t>
                      </a:r>
                      <a:endParaRPr lang="en-US" sz="1600" b="0" i="0" u="none" strike="noStrike" dirty="0">
                        <a:solidFill>
                          <a:schemeClr val="tx1">
                            <a:lumMod val="75000"/>
                            <a:lumOff val="25000"/>
                          </a:schemeClr>
                        </a:solidFill>
                        <a:effectLst/>
                        <a:latin typeface="Arial" panose="020B0604020202020204" pitchFamily="34" charset="0"/>
                      </a:endParaRPr>
                    </a:p>
                  </a:txBody>
                  <a:tcPr marL="232015" marR="174011" marT="116007" marB="116007"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3605077045"/>
                  </a:ext>
                </a:extLst>
              </a:tr>
            </a:tbl>
          </a:graphicData>
        </a:graphic>
      </p:graphicFrame>
    </p:spTree>
    <p:extLst>
      <p:ext uri="{BB962C8B-B14F-4D97-AF65-F5344CB8AC3E}">
        <p14:creationId xmlns:p14="http://schemas.microsoft.com/office/powerpoint/2010/main" val="3346145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6" name="Group 85">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7" name="Straight Connector 86">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89"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90">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Isosceles Triangle 95">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FFE1F04-C184-4984-9271-2B830D91CA4B}"/>
              </a:ext>
            </a:extLst>
          </p:cNvPr>
          <p:cNvSpPr>
            <a:spLocks noGrp="1"/>
          </p:cNvSpPr>
          <p:nvPr>
            <p:ph type="title"/>
          </p:nvPr>
        </p:nvSpPr>
        <p:spPr>
          <a:xfrm>
            <a:off x="1600199" y="4571999"/>
            <a:ext cx="7673801" cy="1995896"/>
          </a:xfrm>
        </p:spPr>
        <p:txBody>
          <a:bodyPr vert="horz" lIns="91440" tIns="45720" rIns="91440" bIns="45720" rtlCol="0" anchor="b">
            <a:normAutofit/>
          </a:bodyPr>
          <a:lstStyle/>
          <a:p>
            <a:pPr algn="ctr"/>
            <a:r>
              <a:rPr lang="en-US" sz="4800" dirty="0"/>
              <a:t>Jumps Based on Unsigned Comparisons</a:t>
            </a:r>
          </a:p>
        </p:txBody>
      </p:sp>
      <p:graphicFrame>
        <p:nvGraphicFramePr>
          <p:cNvPr id="4" name="Table 3">
            <a:extLst>
              <a:ext uri="{FF2B5EF4-FFF2-40B4-BE49-F238E27FC236}">
                <a16:creationId xmlns:a16="http://schemas.microsoft.com/office/drawing/2014/main" id="{C9F791EA-77DF-48CC-BEF8-1CE9C1E10D7C}"/>
              </a:ext>
            </a:extLst>
          </p:cNvPr>
          <p:cNvGraphicFramePr>
            <a:graphicFrameLocks noGrp="1"/>
          </p:cNvGraphicFramePr>
          <p:nvPr>
            <p:extLst>
              <p:ext uri="{D42A27DB-BD31-4B8C-83A1-F6EECF244321}">
                <p14:modId xmlns:p14="http://schemas.microsoft.com/office/powerpoint/2010/main" val="1359430257"/>
              </p:ext>
            </p:extLst>
          </p:nvPr>
        </p:nvGraphicFramePr>
        <p:xfrm>
          <a:off x="1962055" y="290105"/>
          <a:ext cx="6950087" cy="4355076"/>
        </p:xfrm>
        <a:graphic>
          <a:graphicData uri="http://schemas.openxmlformats.org/drawingml/2006/table">
            <a:tbl>
              <a:tblPr firstRow="1" bandRow="1">
                <a:noFill/>
                <a:tableStyleId>{3B4B98B0-60AC-42C2-AFA5-B58CD77FA1E5}</a:tableStyleId>
              </a:tblPr>
              <a:tblGrid>
                <a:gridCol w="1650212">
                  <a:extLst>
                    <a:ext uri="{9D8B030D-6E8A-4147-A177-3AD203B41FA5}">
                      <a16:colId xmlns:a16="http://schemas.microsoft.com/office/drawing/2014/main" val="2431376762"/>
                    </a:ext>
                  </a:extLst>
                </a:gridCol>
                <a:gridCol w="5299875">
                  <a:extLst>
                    <a:ext uri="{9D8B030D-6E8A-4147-A177-3AD203B41FA5}">
                      <a16:colId xmlns:a16="http://schemas.microsoft.com/office/drawing/2014/main" val="1123582536"/>
                    </a:ext>
                  </a:extLst>
                </a:gridCol>
              </a:tblGrid>
              <a:tr h="503959">
                <a:tc>
                  <a:txBody>
                    <a:bodyPr/>
                    <a:lstStyle/>
                    <a:p>
                      <a:pPr algn="ctr" fontAlgn="ctr"/>
                      <a:r>
                        <a:rPr lang="en-US" sz="2000" b="1" u="none" strike="noStrike" dirty="0">
                          <a:solidFill>
                            <a:schemeClr val="tx1">
                              <a:lumMod val="75000"/>
                              <a:lumOff val="25000"/>
                            </a:schemeClr>
                          </a:solidFill>
                          <a:effectLst/>
                        </a:rPr>
                        <a:t>Instruction</a:t>
                      </a:r>
                      <a:endParaRPr lang="en-US" sz="2000" b="1" i="0" u="none" strike="noStrike" dirty="0">
                        <a:solidFill>
                          <a:schemeClr val="tx1">
                            <a:lumMod val="75000"/>
                            <a:lumOff val="25000"/>
                          </a:schemeClr>
                        </a:solidFill>
                        <a:effectLst/>
                        <a:latin typeface="Inherit"/>
                      </a:endParaRPr>
                    </a:p>
                  </a:txBody>
                  <a:tcPr marL="173721" marR="130291" marT="86861" marB="86861"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fontAlgn="ctr"/>
                      <a:r>
                        <a:rPr lang="en-US" sz="2000" b="1" u="none" strike="noStrike" dirty="0">
                          <a:solidFill>
                            <a:schemeClr val="tx1">
                              <a:lumMod val="75000"/>
                              <a:lumOff val="25000"/>
                            </a:schemeClr>
                          </a:solidFill>
                          <a:effectLst/>
                        </a:rPr>
                        <a:t>Description</a:t>
                      </a:r>
                      <a:endParaRPr lang="en-US" sz="2000" b="1" i="0" u="none" strike="noStrike" dirty="0">
                        <a:solidFill>
                          <a:schemeClr val="tx1">
                            <a:lumMod val="75000"/>
                            <a:lumOff val="25000"/>
                          </a:schemeClr>
                        </a:solidFill>
                        <a:effectLst/>
                        <a:latin typeface="Inherit"/>
                      </a:endParaRPr>
                    </a:p>
                  </a:txBody>
                  <a:tcPr marL="173721" marR="130291" marT="86861" marB="86861"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883378105"/>
                  </a:ext>
                </a:extLst>
              </a:tr>
              <a:tr h="448641">
                <a:tc>
                  <a:txBody>
                    <a:bodyPr/>
                    <a:lstStyle/>
                    <a:p>
                      <a:pPr algn="ctr" fontAlgn="ctr"/>
                      <a:r>
                        <a:rPr lang="en-US" sz="1800" u="none" strike="noStrike" dirty="0">
                          <a:solidFill>
                            <a:schemeClr val="tx1">
                              <a:lumMod val="75000"/>
                              <a:lumOff val="25000"/>
                            </a:schemeClr>
                          </a:solidFill>
                          <a:effectLst/>
                        </a:rPr>
                        <a:t>JA</a:t>
                      </a:r>
                      <a:endParaRPr lang="en-US" sz="1800" b="0" i="0" u="none" strike="noStrike" dirty="0">
                        <a:solidFill>
                          <a:schemeClr val="tx1">
                            <a:lumMod val="75000"/>
                            <a:lumOff val="25000"/>
                          </a:schemeClr>
                        </a:solidFill>
                        <a:effectLst/>
                        <a:latin typeface="Arial" panose="020B0604020202020204" pitchFamily="34" charset="0"/>
                      </a:endParaRPr>
                    </a:p>
                  </a:txBody>
                  <a:tcPr marL="173721" marR="130291" marT="86861" marB="8686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n-US" sz="1800" u="none" strike="noStrike">
                          <a:solidFill>
                            <a:schemeClr val="tx1">
                              <a:lumMod val="75000"/>
                              <a:lumOff val="25000"/>
                            </a:schemeClr>
                          </a:solidFill>
                          <a:effectLst/>
                        </a:rPr>
                        <a:t>Jump if above (if destination &gt; source)</a:t>
                      </a:r>
                      <a:endParaRPr lang="en-US" sz="1800" b="0" i="0" u="none" strike="noStrike">
                        <a:solidFill>
                          <a:schemeClr val="tx1">
                            <a:lumMod val="75000"/>
                            <a:lumOff val="25000"/>
                          </a:schemeClr>
                        </a:solidFill>
                        <a:effectLst/>
                        <a:latin typeface="Arial" panose="020B0604020202020204" pitchFamily="34" charset="0"/>
                      </a:endParaRPr>
                    </a:p>
                  </a:txBody>
                  <a:tcPr marL="173721" marR="130291" marT="86861" marB="8686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201215664"/>
                  </a:ext>
                </a:extLst>
              </a:tr>
              <a:tr h="448641">
                <a:tc>
                  <a:txBody>
                    <a:bodyPr/>
                    <a:lstStyle/>
                    <a:p>
                      <a:pPr algn="ctr" fontAlgn="ctr"/>
                      <a:r>
                        <a:rPr lang="en-US" sz="1800" u="none" strike="noStrike" dirty="0">
                          <a:solidFill>
                            <a:schemeClr val="tx1">
                              <a:lumMod val="75000"/>
                              <a:lumOff val="25000"/>
                            </a:schemeClr>
                          </a:solidFill>
                          <a:effectLst/>
                        </a:rPr>
                        <a:t>JNBE</a:t>
                      </a:r>
                      <a:endParaRPr lang="en-US" sz="1800" b="0" i="0" u="none" strike="noStrike" dirty="0">
                        <a:solidFill>
                          <a:schemeClr val="tx1">
                            <a:lumMod val="75000"/>
                            <a:lumOff val="25000"/>
                          </a:schemeClr>
                        </a:solidFill>
                        <a:effectLst/>
                        <a:latin typeface="Arial" panose="020B0604020202020204" pitchFamily="34" charset="0"/>
                      </a:endParaRPr>
                    </a:p>
                  </a:txBody>
                  <a:tcPr marL="173721" marR="130291" marT="86861" marB="8686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n-US" sz="1800" u="none" strike="noStrike" dirty="0">
                          <a:solidFill>
                            <a:schemeClr val="tx1">
                              <a:lumMod val="75000"/>
                              <a:lumOff val="25000"/>
                            </a:schemeClr>
                          </a:solidFill>
                          <a:effectLst/>
                        </a:rPr>
                        <a:t>Jump if not below or equal (same as JA)</a:t>
                      </a:r>
                      <a:endParaRPr lang="en-US" sz="1800" b="0" i="0" u="none" strike="noStrike" dirty="0">
                        <a:solidFill>
                          <a:schemeClr val="tx1">
                            <a:lumMod val="75000"/>
                            <a:lumOff val="25000"/>
                          </a:schemeClr>
                        </a:solidFill>
                        <a:effectLst/>
                        <a:latin typeface="Arial" panose="020B0604020202020204" pitchFamily="34" charset="0"/>
                      </a:endParaRPr>
                    </a:p>
                  </a:txBody>
                  <a:tcPr marL="173721" marR="130291" marT="86861" marB="8686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668461459"/>
                  </a:ext>
                </a:extLst>
              </a:tr>
              <a:tr h="448641">
                <a:tc>
                  <a:txBody>
                    <a:bodyPr/>
                    <a:lstStyle/>
                    <a:p>
                      <a:pPr algn="ctr" fontAlgn="ctr"/>
                      <a:r>
                        <a:rPr lang="en-US" sz="1800" u="none" strike="noStrike">
                          <a:solidFill>
                            <a:schemeClr val="tx1">
                              <a:lumMod val="75000"/>
                              <a:lumOff val="25000"/>
                            </a:schemeClr>
                          </a:solidFill>
                          <a:effectLst/>
                        </a:rPr>
                        <a:t>JAE</a:t>
                      </a:r>
                      <a:endParaRPr lang="en-US" sz="1800" b="0" i="0" u="none" strike="noStrike">
                        <a:solidFill>
                          <a:schemeClr val="tx1">
                            <a:lumMod val="75000"/>
                            <a:lumOff val="25000"/>
                          </a:schemeClr>
                        </a:solidFill>
                        <a:effectLst/>
                        <a:latin typeface="Arial" panose="020B0604020202020204" pitchFamily="34" charset="0"/>
                      </a:endParaRPr>
                    </a:p>
                  </a:txBody>
                  <a:tcPr marL="173721" marR="130291" marT="86861" marB="8686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n-US" sz="1800" u="none" strike="noStrike" dirty="0">
                          <a:solidFill>
                            <a:schemeClr val="tx1">
                              <a:lumMod val="75000"/>
                              <a:lumOff val="25000"/>
                            </a:schemeClr>
                          </a:solidFill>
                          <a:effectLst/>
                        </a:rPr>
                        <a:t>Jump if above or equal (if  destination ≥ source)</a:t>
                      </a:r>
                      <a:endParaRPr lang="en-US" sz="1800" b="0" i="0" u="none" strike="noStrike" dirty="0">
                        <a:solidFill>
                          <a:schemeClr val="tx1">
                            <a:lumMod val="75000"/>
                            <a:lumOff val="25000"/>
                          </a:schemeClr>
                        </a:solidFill>
                        <a:effectLst/>
                        <a:latin typeface="Arial" panose="020B0604020202020204" pitchFamily="34" charset="0"/>
                      </a:endParaRPr>
                    </a:p>
                  </a:txBody>
                  <a:tcPr marL="173721" marR="130291" marT="86861" marB="8686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145218059"/>
                  </a:ext>
                </a:extLst>
              </a:tr>
              <a:tr h="448641">
                <a:tc>
                  <a:txBody>
                    <a:bodyPr/>
                    <a:lstStyle/>
                    <a:p>
                      <a:pPr algn="ctr" fontAlgn="ctr"/>
                      <a:r>
                        <a:rPr lang="en-US" sz="1800" u="none" strike="noStrike">
                          <a:solidFill>
                            <a:schemeClr val="tx1">
                              <a:lumMod val="75000"/>
                              <a:lumOff val="25000"/>
                            </a:schemeClr>
                          </a:solidFill>
                          <a:effectLst/>
                        </a:rPr>
                        <a:t>JNB</a:t>
                      </a:r>
                      <a:endParaRPr lang="en-US" sz="1800" b="0" i="0" u="none" strike="noStrike">
                        <a:solidFill>
                          <a:schemeClr val="tx1">
                            <a:lumMod val="75000"/>
                            <a:lumOff val="25000"/>
                          </a:schemeClr>
                        </a:solidFill>
                        <a:effectLst/>
                        <a:latin typeface="Arial" panose="020B0604020202020204" pitchFamily="34" charset="0"/>
                      </a:endParaRPr>
                    </a:p>
                  </a:txBody>
                  <a:tcPr marL="173721" marR="130291" marT="86861" marB="8686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n-US" sz="1800" u="none" strike="noStrike" dirty="0">
                          <a:solidFill>
                            <a:schemeClr val="tx1">
                              <a:lumMod val="75000"/>
                              <a:lumOff val="25000"/>
                            </a:schemeClr>
                          </a:solidFill>
                          <a:effectLst/>
                        </a:rPr>
                        <a:t>Jump if not below (same as JAE)</a:t>
                      </a:r>
                      <a:endParaRPr lang="en-US" sz="1800" b="0" i="0" u="none" strike="noStrike" dirty="0">
                        <a:solidFill>
                          <a:schemeClr val="tx1">
                            <a:lumMod val="75000"/>
                            <a:lumOff val="25000"/>
                          </a:schemeClr>
                        </a:solidFill>
                        <a:effectLst/>
                        <a:latin typeface="Arial" panose="020B0604020202020204" pitchFamily="34" charset="0"/>
                      </a:endParaRPr>
                    </a:p>
                  </a:txBody>
                  <a:tcPr marL="173721" marR="130291" marT="86861" marB="8686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60585840"/>
                  </a:ext>
                </a:extLst>
              </a:tr>
              <a:tr h="448641">
                <a:tc>
                  <a:txBody>
                    <a:bodyPr/>
                    <a:lstStyle/>
                    <a:p>
                      <a:pPr algn="ctr" fontAlgn="ctr"/>
                      <a:r>
                        <a:rPr lang="en-US" sz="1800" u="none" strike="noStrike">
                          <a:solidFill>
                            <a:schemeClr val="tx1">
                              <a:lumMod val="75000"/>
                              <a:lumOff val="25000"/>
                            </a:schemeClr>
                          </a:solidFill>
                          <a:effectLst/>
                        </a:rPr>
                        <a:t>JB</a:t>
                      </a:r>
                      <a:endParaRPr lang="en-US" sz="1800" b="0" i="0" u="none" strike="noStrike">
                        <a:solidFill>
                          <a:schemeClr val="tx1">
                            <a:lumMod val="75000"/>
                            <a:lumOff val="25000"/>
                          </a:schemeClr>
                        </a:solidFill>
                        <a:effectLst/>
                        <a:latin typeface="Arial" panose="020B0604020202020204" pitchFamily="34" charset="0"/>
                      </a:endParaRPr>
                    </a:p>
                  </a:txBody>
                  <a:tcPr marL="173721" marR="130291" marT="86861" marB="8686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n-US" sz="1800" u="none" strike="noStrike" dirty="0">
                          <a:solidFill>
                            <a:schemeClr val="tx1">
                              <a:lumMod val="75000"/>
                              <a:lumOff val="25000"/>
                            </a:schemeClr>
                          </a:solidFill>
                          <a:effectLst/>
                        </a:rPr>
                        <a:t>Jump if below (if destination &lt; source)</a:t>
                      </a:r>
                      <a:endParaRPr lang="en-US" sz="1800" b="0" i="0" u="none" strike="noStrike" dirty="0">
                        <a:solidFill>
                          <a:schemeClr val="tx1">
                            <a:lumMod val="75000"/>
                            <a:lumOff val="25000"/>
                          </a:schemeClr>
                        </a:solidFill>
                        <a:effectLst/>
                        <a:latin typeface="Arial" panose="020B0604020202020204" pitchFamily="34" charset="0"/>
                      </a:endParaRPr>
                    </a:p>
                  </a:txBody>
                  <a:tcPr marL="173721" marR="130291" marT="86861" marB="8686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522129858"/>
                  </a:ext>
                </a:extLst>
              </a:tr>
              <a:tr h="448641">
                <a:tc>
                  <a:txBody>
                    <a:bodyPr/>
                    <a:lstStyle/>
                    <a:p>
                      <a:pPr algn="ctr" fontAlgn="ctr"/>
                      <a:r>
                        <a:rPr lang="en-US" sz="1800" u="none" strike="noStrike">
                          <a:solidFill>
                            <a:schemeClr val="tx1">
                              <a:lumMod val="75000"/>
                              <a:lumOff val="25000"/>
                            </a:schemeClr>
                          </a:solidFill>
                          <a:effectLst/>
                        </a:rPr>
                        <a:t>JNAE</a:t>
                      </a:r>
                      <a:endParaRPr lang="en-US" sz="1800" b="0" i="0" u="none" strike="noStrike">
                        <a:solidFill>
                          <a:schemeClr val="tx1">
                            <a:lumMod val="75000"/>
                            <a:lumOff val="25000"/>
                          </a:schemeClr>
                        </a:solidFill>
                        <a:effectLst/>
                        <a:latin typeface="Arial" panose="020B0604020202020204" pitchFamily="34" charset="0"/>
                      </a:endParaRPr>
                    </a:p>
                  </a:txBody>
                  <a:tcPr marL="173721" marR="130291" marT="86861" marB="8686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n-US" sz="1800" u="none" strike="noStrike" dirty="0">
                          <a:solidFill>
                            <a:schemeClr val="tx1">
                              <a:lumMod val="75000"/>
                              <a:lumOff val="25000"/>
                            </a:schemeClr>
                          </a:solidFill>
                          <a:effectLst/>
                        </a:rPr>
                        <a:t>Jump if not above or equal (same as JB)</a:t>
                      </a:r>
                      <a:endParaRPr lang="en-US" sz="1800" b="0" i="0" u="none" strike="noStrike" dirty="0">
                        <a:solidFill>
                          <a:schemeClr val="tx1">
                            <a:lumMod val="75000"/>
                            <a:lumOff val="25000"/>
                          </a:schemeClr>
                        </a:solidFill>
                        <a:effectLst/>
                        <a:latin typeface="Arial" panose="020B0604020202020204" pitchFamily="34" charset="0"/>
                      </a:endParaRPr>
                    </a:p>
                  </a:txBody>
                  <a:tcPr marL="173721" marR="130291" marT="86861" marB="8686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271556694"/>
                  </a:ext>
                </a:extLst>
              </a:tr>
              <a:tr h="710630">
                <a:tc>
                  <a:txBody>
                    <a:bodyPr/>
                    <a:lstStyle/>
                    <a:p>
                      <a:pPr algn="ctr" fontAlgn="ctr"/>
                      <a:r>
                        <a:rPr lang="en-US" sz="1800" u="none" strike="noStrike">
                          <a:solidFill>
                            <a:schemeClr val="tx1">
                              <a:lumMod val="75000"/>
                              <a:lumOff val="25000"/>
                            </a:schemeClr>
                          </a:solidFill>
                          <a:effectLst/>
                        </a:rPr>
                        <a:t>JBE</a:t>
                      </a:r>
                      <a:endParaRPr lang="en-US" sz="1800" b="0" i="0" u="none" strike="noStrike">
                        <a:solidFill>
                          <a:schemeClr val="tx1">
                            <a:lumMod val="75000"/>
                            <a:lumOff val="25000"/>
                          </a:schemeClr>
                        </a:solidFill>
                        <a:effectLst/>
                        <a:latin typeface="Arial" panose="020B0604020202020204" pitchFamily="34" charset="0"/>
                      </a:endParaRPr>
                    </a:p>
                  </a:txBody>
                  <a:tcPr marL="173721" marR="130291" marT="86861" marB="8686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n-US" sz="1800" u="none" strike="noStrike" dirty="0">
                          <a:solidFill>
                            <a:schemeClr val="tx1">
                              <a:lumMod val="75000"/>
                              <a:lumOff val="25000"/>
                            </a:schemeClr>
                          </a:solidFill>
                          <a:effectLst/>
                        </a:rPr>
                        <a:t>Jump if below or equal (if destination ≤ source)</a:t>
                      </a:r>
                      <a:endParaRPr lang="en-US" sz="1800" b="0" i="0" u="none" strike="noStrike" dirty="0">
                        <a:solidFill>
                          <a:schemeClr val="tx1">
                            <a:lumMod val="75000"/>
                            <a:lumOff val="25000"/>
                          </a:schemeClr>
                        </a:solidFill>
                        <a:effectLst/>
                        <a:latin typeface="Arial" panose="020B0604020202020204" pitchFamily="34" charset="0"/>
                      </a:endParaRPr>
                    </a:p>
                  </a:txBody>
                  <a:tcPr marL="173721" marR="130291" marT="86861" marB="8686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975282022"/>
                  </a:ext>
                </a:extLst>
              </a:tr>
              <a:tr h="448641">
                <a:tc>
                  <a:txBody>
                    <a:bodyPr/>
                    <a:lstStyle/>
                    <a:p>
                      <a:pPr algn="ctr" fontAlgn="ctr"/>
                      <a:r>
                        <a:rPr lang="en-US" sz="1800" u="none" strike="noStrike">
                          <a:solidFill>
                            <a:schemeClr val="tx1">
                              <a:lumMod val="75000"/>
                              <a:lumOff val="25000"/>
                            </a:schemeClr>
                          </a:solidFill>
                          <a:effectLst/>
                        </a:rPr>
                        <a:t>JNA</a:t>
                      </a:r>
                      <a:endParaRPr lang="en-US" sz="1800" b="0" i="0" u="none" strike="noStrike">
                        <a:solidFill>
                          <a:schemeClr val="tx1">
                            <a:lumMod val="75000"/>
                            <a:lumOff val="25000"/>
                          </a:schemeClr>
                        </a:solidFill>
                        <a:effectLst/>
                        <a:latin typeface="Arial" panose="020B0604020202020204" pitchFamily="34" charset="0"/>
                      </a:endParaRPr>
                    </a:p>
                  </a:txBody>
                  <a:tcPr marL="173721" marR="130291" marT="86861" marB="8686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n-US" sz="1800" u="none" strike="noStrike" dirty="0">
                          <a:solidFill>
                            <a:schemeClr val="tx1">
                              <a:lumMod val="75000"/>
                              <a:lumOff val="25000"/>
                            </a:schemeClr>
                          </a:solidFill>
                          <a:effectLst/>
                        </a:rPr>
                        <a:t>Jump if not above (same as JBE)</a:t>
                      </a:r>
                      <a:endParaRPr lang="en-US" sz="1800" b="0" i="0" u="none" strike="noStrike" dirty="0">
                        <a:solidFill>
                          <a:schemeClr val="tx1">
                            <a:lumMod val="75000"/>
                            <a:lumOff val="25000"/>
                          </a:schemeClr>
                        </a:solidFill>
                        <a:effectLst/>
                        <a:latin typeface="Arial" panose="020B0604020202020204" pitchFamily="34" charset="0"/>
                      </a:endParaRPr>
                    </a:p>
                  </a:txBody>
                  <a:tcPr marL="173721" marR="130291" marT="86861" marB="8686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097538221"/>
                  </a:ext>
                </a:extLst>
              </a:tr>
            </a:tbl>
          </a:graphicData>
        </a:graphic>
      </p:graphicFrame>
    </p:spTree>
    <p:extLst>
      <p:ext uri="{BB962C8B-B14F-4D97-AF65-F5344CB8AC3E}">
        <p14:creationId xmlns:p14="http://schemas.microsoft.com/office/powerpoint/2010/main" val="980506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1" name="Group 180">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82" name="Straight Connector 181">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84"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5"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6" name="Isosceles Triangle 185">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7"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8"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9"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0" name="Isosceles Triangle 189">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1" name="Isosceles Triangle 190">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FFE1F04-C184-4984-9271-2B830D91CA4B}"/>
              </a:ext>
            </a:extLst>
          </p:cNvPr>
          <p:cNvSpPr>
            <a:spLocks noGrp="1"/>
          </p:cNvSpPr>
          <p:nvPr>
            <p:ph type="title"/>
          </p:nvPr>
        </p:nvSpPr>
        <p:spPr>
          <a:xfrm>
            <a:off x="985969" y="4553711"/>
            <a:ext cx="8288032" cy="1880015"/>
          </a:xfrm>
        </p:spPr>
        <p:txBody>
          <a:bodyPr vert="horz" lIns="91440" tIns="45720" rIns="91440" bIns="45720" rtlCol="0" anchor="b">
            <a:normAutofit/>
          </a:bodyPr>
          <a:lstStyle/>
          <a:p>
            <a:pPr algn="ctr"/>
            <a:r>
              <a:rPr lang="en-US" sz="4800" dirty="0"/>
              <a:t>Jumps Based on Signed Comparisons</a:t>
            </a:r>
          </a:p>
        </p:txBody>
      </p:sp>
      <p:graphicFrame>
        <p:nvGraphicFramePr>
          <p:cNvPr id="4" name="Table 3">
            <a:extLst>
              <a:ext uri="{FF2B5EF4-FFF2-40B4-BE49-F238E27FC236}">
                <a16:creationId xmlns:a16="http://schemas.microsoft.com/office/drawing/2014/main" id="{C9F791EA-77DF-48CC-BEF8-1CE9C1E10D7C}"/>
              </a:ext>
            </a:extLst>
          </p:cNvPr>
          <p:cNvGraphicFramePr>
            <a:graphicFrameLocks noGrp="1"/>
          </p:cNvGraphicFramePr>
          <p:nvPr>
            <p:extLst>
              <p:ext uri="{D42A27DB-BD31-4B8C-83A1-F6EECF244321}">
                <p14:modId xmlns:p14="http://schemas.microsoft.com/office/powerpoint/2010/main" val="387398671"/>
              </p:ext>
            </p:extLst>
          </p:nvPr>
        </p:nvGraphicFramePr>
        <p:xfrm>
          <a:off x="1110590" y="424273"/>
          <a:ext cx="8038790" cy="3886494"/>
        </p:xfrm>
        <a:graphic>
          <a:graphicData uri="http://schemas.openxmlformats.org/drawingml/2006/table">
            <a:tbl>
              <a:tblPr firstRow="1" bandRow="1">
                <a:noFill/>
                <a:tableStyleId>{3B4B98B0-60AC-42C2-AFA5-B58CD77FA1E5}</a:tableStyleId>
              </a:tblPr>
              <a:tblGrid>
                <a:gridCol w="2160432">
                  <a:extLst>
                    <a:ext uri="{9D8B030D-6E8A-4147-A177-3AD203B41FA5}">
                      <a16:colId xmlns:a16="http://schemas.microsoft.com/office/drawing/2014/main" val="2431376762"/>
                    </a:ext>
                  </a:extLst>
                </a:gridCol>
                <a:gridCol w="5878358">
                  <a:extLst>
                    <a:ext uri="{9D8B030D-6E8A-4147-A177-3AD203B41FA5}">
                      <a16:colId xmlns:a16="http://schemas.microsoft.com/office/drawing/2014/main" val="1123582536"/>
                    </a:ext>
                  </a:extLst>
                </a:gridCol>
              </a:tblGrid>
              <a:tr h="419302">
                <a:tc>
                  <a:txBody>
                    <a:bodyPr/>
                    <a:lstStyle/>
                    <a:p>
                      <a:pPr algn="ctr" fontAlgn="base"/>
                      <a:r>
                        <a:rPr lang="en-US" sz="2000" b="1" i="0" cap="all" spc="150" dirty="0">
                          <a:solidFill>
                            <a:schemeClr val="tx1">
                              <a:lumMod val="75000"/>
                              <a:lumOff val="25000"/>
                            </a:schemeClr>
                          </a:solidFill>
                          <a:effectLst/>
                          <a:latin typeface="+mn-lt"/>
                        </a:rPr>
                        <a:t>Instruction</a:t>
                      </a:r>
                    </a:p>
                  </a:txBody>
                  <a:tcPr marL="154126" marR="115594" marT="77063" marB="7706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fontAlgn="base"/>
                      <a:r>
                        <a:rPr lang="en-US" sz="2000" b="1" i="0" cap="all" spc="150" dirty="0">
                          <a:solidFill>
                            <a:schemeClr val="tx1">
                              <a:lumMod val="75000"/>
                              <a:lumOff val="25000"/>
                            </a:schemeClr>
                          </a:solidFill>
                          <a:effectLst/>
                          <a:latin typeface="+mn-lt"/>
                        </a:rPr>
                        <a:t>Description</a:t>
                      </a:r>
                    </a:p>
                  </a:txBody>
                  <a:tcPr marL="154126" marR="115594" marT="77063" marB="7706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883378105"/>
                  </a:ext>
                </a:extLst>
              </a:tr>
              <a:tr h="358342">
                <a:tc>
                  <a:txBody>
                    <a:bodyPr/>
                    <a:lstStyle/>
                    <a:p>
                      <a:pPr algn="ctr" fontAlgn="base"/>
                      <a:r>
                        <a:rPr lang="en-US" sz="1800" cap="none" spc="0" dirty="0">
                          <a:solidFill>
                            <a:schemeClr val="tx1">
                              <a:lumMod val="75000"/>
                              <a:lumOff val="25000"/>
                            </a:schemeClr>
                          </a:solidFill>
                          <a:effectLst/>
                          <a:latin typeface="+mn-lt"/>
                        </a:rPr>
                        <a:t>JG</a:t>
                      </a:r>
                    </a:p>
                  </a:txBody>
                  <a:tcPr marL="154126" marR="115594" marT="77063" marB="7706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ase"/>
                      <a:r>
                        <a:rPr lang="en-US" sz="1800" cap="none" spc="0" dirty="0">
                          <a:solidFill>
                            <a:schemeClr val="tx1">
                              <a:lumMod val="75000"/>
                              <a:lumOff val="25000"/>
                            </a:schemeClr>
                          </a:solidFill>
                          <a:effectLst/>
                          <a:latin typeface="+mn-lt"/>
                        </a:rPr>
                        <a:t>Jump if greater (if </a:t>
                      </a:r>
                      <a:r>
                        <a:rPr lang="en-US" sz="1800" b="0" i="0" u="none" strike="noStrike" cap="none" spc="0" dirty="0">
                          <a:solidFill>
                            <a:schemeClr val="tx1">
                              <a:lumMod val="75000"/>
                              <a:lumOff val="25000"/>
                            </a:schemeClr>
                          </a:solidFill>
                          <a:effectLst/>
                          <a:latin typeface="+mn-lt"/>
                        </a:rPr>
                        <a:t>destination &gt; source</a:t>
                      </a:r>
                      <a:r>
                        <a:rPr lang="en-US" sz="1800" cap="none" spc="0" dirty="0">
                          <a:solidFill>
                            <a:schemeClr val="tx1">
                              <a:lumMod val="75000"/>
                              <a:lumOff val="25000"/>
                            </a:schemeClr>
                          </a:solidFill>
                          <a:effectLst/>
                          <a:latin typeface="+mn-lt"/>
                        </a:rPr>
                        <a:t>)</a:t>
                      </a:r>
                    </a:p>
                  </a:txBody>
                  <a:tcPr marL="154126" marR="115594" marT="77063" marB="7706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201215664"/>
                  </a:ext>
                </a:extLst>
              </a:tr>
              <a:tr h="358342">
                <a:tc>
                  <a:txBody>
                    <a:bodyPr/>
                    <a:lstStyle/>
                    <a:p>
                      <a:pPr algn="ctr" fontAlgn="base"/>
                      <a:r>
                        <a:rPr lang="en-US" sz="1800" cap="none" spc="0" dirty="0">
                          <a:solidFill>
                            <a:schemeClr val="tx1">
                              <a:lumMod val="75000"/>
                              <a:lumOff val="25000"/>
                            </a:schemeClr>
                          </a:solidFill>
                          <a:effectLst/>
                          <a:latin typeface="+mn-lt"/>
                        </a:rPr>
                        <a:t>JNLE</a:t>
                      </a:r>
                    </a:p>
                  </a:txBody>
                  <a:tcPr marL="154126" marR="115594" marT="77063" marB="7706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ase"/>
                      <a:r>
                        <a:rPr lang="en-US" sz="1800" cap="none" spc="0" dirty="0">
                          <a:solidFill>
                            <a:schemeClr val="tx1">
                              <a:lumMod val="75000"/>
                              <a:lumOff val="25000"/>
                            </a:schemeClr>
                          </a:solidFill>
                          <a:effectLst/>
                          <a:latin typeface="+mn-lt"/>
                        </a:rPr>
                        <a:t>Jump if not less than or equal (same as JG)</a:t>
                      </a:r>
                    </a:p>
                  </a:txBody>
                  <a:tcPr marL="154126" marR="115594" marT="77063" marB="7706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668461459"/>
                  </a:ext>
                </a:extLst>
              </a:tr>
              <a:tr h="358342">
                <a:tc>
                  <a:txBody>
                    <a:bodyPr/>
                    <a:lstStyle/>
                    <a:p>
                      <a:pPr algn="ctr" fontAlgn="base"/>
                      <a:r>
                        <a:rPr lang="en-US" sz="1800" cap="none" spc="0">
                          <a:solidFill>
                            <a:schemeClr val="tx1">
                              <a:lumMod val="75000"/>
                              <a:lumOff val="25000"/>
                            </a:schemeClr>
                          </a:solidFill>
                          <a:effectLst/>
                          <a:latin typeface="+mn-lt"/>
                        </a:rPr>
                        <a:t>JGE</a:t>
                      </a:r>
                    </a:p>
                  </a:txBody>
                  <a:tcPr marL="154126" marR="115594" marT="77063" marB="7706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ase"/>
                      <a:r>
                        <a:rPr lang="en-US" sz="1800" cap="none" spc="0" dirty="0">
                          <a:solidFill>
                            <a:schemeClr val="tx1">
                              <a:lumMod val="75000"/>
                              <a:lumOff val="25000"/>
                            </a:schemeClr>
                          </a:solidFill>
                          <a:effectLst/>
                          <a:latin typeface="+mn-lt"/>
                        </a:rPr>
                        <a:t>Jump if greater than or equal (if </a:t>
                      </a:r>
                      <a:r>
                        <a:rPr lang="en-US" sz="1800" b="0" i="0" u="none" strike="noStrike" cap="none" spc="0" dirty="0">
                          <a:solidFill>
                            <a:schemeClr val="tx1">
                              <a:lumMod val="75000"/>
                              <a:lumOff val="25000"/>
                            </a:schemeClr>
                          </a:solidFill>
                          <a:effectLst/>
                          <a:latin typeface="+mn-lt"/>
                        </a:rPr>
                        <a:t>destination ≥ source</a:t>
                      </a:r>
                      <a:r>
                        <a:rPr lang="en-US" sz="1800" cap="none" spc="0" dirty="0">
                          <a:solidFill>
                            <a:schemeClr val="tx1">
                              <a:lumMod val="75000"/>
                              <a:lumOff val="25000"/>
                            </a:schemeClr>
                          </a:solidFill>
                          <a:effectLst/>
                          <a:latin typeface="+mn-lt"/>
                        </a:rPr>
                        <a:t>)</a:t>
                      </a:r>
                    </a:p>
                  </a:txBody>
                  <a:tcPr marL="154126" marR="115594" marT="77063" marB="7706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145218059"/>
                  </a:ext>
                </a:extLst>
              </a:tr>
              <a:tr h="358342">
                <a:tc>
                  <a:txBody>
                    <a:bodyPr/>
                    <a:lstStyle/>
                    <a:p>
                      <a:pPr algn="ctr" fontAlgn="base"/>
                      <a:r>
                        <a:rPr lang="en-US" sz="1800" cap="none" spc="0">
                          <a:solidFill>
                            <a:schemeClr val="tx1">
                              <a:lumMod val="75000"/>
                              <a:lumOff val="25000"/>
                            </a:schemeClr>
                          </a:solidFill>
                          <a:effectLst/>
                          <a:latin typeface="+mn-lt"/>
                        </a:rPr>
                        <a:t>JNL</a:t>
                      </a:r>
                    </a:p>
                  </a:txBody>
                  <a:tcPr marL="154126" marR="115594" marT="77063" marB="7706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ase"/>
                      <a:r>
                        <a:rPr lang="en-US" sz="1800" cap="none" spc="0" dirty="0">
                          <a:solidFill>
                            <a:schemeClr val="tx1">
                              <a:lumMod val="75000"/>
                              <a:lumOff val="25000"/>
                            </a:schemeClr>
                          </a:solidFill>
                          <a:effectLst/>
                          <a:latin typeface="+mn-lt"/>
                        </a:rPr>
                        <a:t>Jump if not less (same as JGE)</a:t>
                      </a:r>
                    </a:p>
                  </a:txBody>
                  <a:tcPr marL="154126" marR="115594" marT="77063" marB="7706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60585840"/>
                  </a:ext>
                </a:extLst>
              </a:tr>
              <a:tr h="358342">
                <a:tc>
                  <a:txBody>
                    <a:bodyPr/>
                    <a:lstStyle/>
                    <a:p>
                      <a:pPr algn="ctr" fontAlgn="base"/>
                      <a:r>
                        <a:rPr lang="en-US" sz="1800" cap="none" spc="0">
                          <a:solidFill>
                            <a:schemeClr val="tx1">
                              <a:lumMod val="75000"/>
                              <a:lumOff val="25000"/>
                            </a:schemeClr>
                          </a:solidFill>
                          <a:effectLst/>
                          <a:latin typeface="+mn-lt"/>
                        </a:rPr>
                        <a:t>JL</a:t>
                      </a:r>
                    </a:p>
                  </a:txBody>
                  <a:tcPr marL="154126" marR="115594" marT="77063" marB="7706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ase"/>
                      <a:r>
                        <a:rPr lang="en-US" sz="1800" cap="none" spc="0" dirty="0">
                          <a:solidFill>
                            <a:schemeClr val="tx1">
                              <a:lumMod val="75000"/>
                              <a:lumOff val="25000"/>
                            </a:schemeClr>
                          </a:solidFill>
                          <a:effectLst/>
                          <a:latin typeface="+mn-lt"/>
                        </a:rPr>
                        <a:t>Jump if less (if destination </a:t>
                      </a:r>
                      <a:r>
                        <a:rPr lang="en-US" sz="1800" b="0" i="0" u="none" strike="noStrike" cap="none" spc="0" dirty="0">
                          <a:solidFill>
                            <a:schemeClr val="tx1">
                              <a:lumMod val="75000"/>
                              <a:lumOff val="25000"/>
                            </a:schemeClr>
                          </a:solidFill>
                          <a:effectLst/>
                          <a:latin typeface="+mn-lt"/>
                        </a:rPr>
                        <a:t>&lt; source</a:t>
                      </a:r>
                      <a:r>
                        <a:rPr lang="en-US" sz="1800" cap="none" spc="0" dirty="0">
                          <a:solidFill>
                            <a:schemeClr val="tx1">
                              <a:lumMod val="75000"/>
                              <a:lumOff val="25000"/>
                            </a:schemeClr>
                          </a:solidFill>
                          <a:effectLst/>
                          <a:latin typeface="+mn-lt"/>
                        </a:rPr>
                        <a:t>)</a:t>
                      </a:r>
                    </a:p>
                  </a:txBody>
                  <a:tcPr marL="154126" marR="115594" marT="77063" marB="7706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522129858"/>
                  </a:ext>
                </a:extLst>
              </a:tr>
              <a:tr h="358342">
                <a:tc>
                  <a:txBody>
                    <a:bodyPr/>
                    <a:lstStyle/>
                    <a:p>
                      <a:pPr algn="ctr" fontAlgn="base"/>
                      <a:r>
                        <a:rPr lang="en-US" sz="1800" cap="none" spc="0" dirty="0">
                          <a:solidFill>
                            <a:schemeClr val="tx1">
                              <a:lumMod val="75000"/>
                              <a:lumOff val="25000"/>
                            </a:schemeClr>
                          </a:solidFill>
                          <a:effectLst/>
                          <a:latin typeface="+mn-lt"/>
                        </a:rPr>
                        <a:t>JNGE</a:t>
                      </a:r>
                    </a:p>
                  </a:txBody>
                  <a:tcPr marL="154126" marR="115594" marT="77063" marB="7706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ase"/>
                      <a:r>
                        <a:rPr lang="en-US" sz="1800" cap="none" spc="0" dirty="0">
                          <a:solidFill>
                            <a:schemeClr val="tx1">
                              <a:lumMod val="75000"/>
                              <a:lumOff val="25000"/>
                            </a:schemeClr>
                          </a:solidFill>
                          <a:effectLst/>
                          <a:latin typeface="+mn-lt"/>
                        </a:rPr>
                        <a:t>Jump if not greater than or equal (same as JL)</a:t>
                      </a:r>
                    </a:p>
                  </a:txBody>
                  <a:tcPr marL="154126" marR="115594" marT="77063" marB="7706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271556694"/>
                  </a:ext>
                </a:extLst>
              </a:tr>
              <a:tr h="358342">
                <a:tc>
                  <a:txBody>
                    <a:bodyPr/>
                    <a:lstStyle/>
                    <a:p>
                      <a:pPr algn="ctr" fontAlgn="base"/>
                      <a:r>
                        <a:rPr lang="en-US" sz="1800" cap="none" spc="0">
                          <a:solidFill>
                            <a:schemeClr val="tx1">
                              <a:lumMod val="75000"/>
                              <a:lumOff val="25000"/>
                            </a:schemeClr>
                          </a:solidFill>
                          <a:effectLst/>
                          <a:latin typeface="+mn-lt"/>
                        </a:rPr>
                        <a:t>JLE</a:t>
                      </a:r>
                    </a:p>
                  </a:txBody>
                  <a:tcPr marL="154126" marR="115594" marT="77063" marB="7706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ase"/>
                      <a:r>
                        <a:rPr lang="en-US" sz="1800" cap="none" spc="0" dirty="0">
                          <a:solidFill>
                            <a:schemeClr val="tx1">
                              <a:lumMod val="75000"/>
                              <a:lumOff val="25000"/>
                            </a:schemeClr>
                          </a:solidFill>
                          <a:effectLst/>
                          <a:latin typeface="+mn-lt"/>
                        </a:rPr>
                        <a:t>Jump if less than or equal (if destination </a:t>
                      </a:r>
                      <a:r>
                        <a:rPr lang="en-US" sz="1800" b="0" i="0" u="none" strike="noStrike" cap="none" spc="0" dirty="0">
                          <a:solidFill>
                            <a:schemeClr val="tx1">
                              <a:lumMod val="75000"/>
                              <a:lumOff val="25000"/>
                            </a:schemeClr>
                          </a:solidFill>
                          <a:effectLst/>
                          <a:latin typeface="+mn-lt"/>
                        </a:rPr>
                        <a:t>≤ source</a:t>
                      </a:r>
                      <a:r>
                        <a:rPr lang="en-US" sz="1800" cap="none" spc="0" dirty="0">
                          <a:solidFill>
                            <a:schemeClr val="tx1">
                              <a:lumMod val="75000"/>
                              <a:lumOff val="25000"/>
                            </a:schemeClr>
                          </a:solidFill>
                          <a:effectLst/>
                          <a:latin typeface="+mn-lt"/>
                        </a:rPr>
                        <a:t>)</a:t>
                      </a:r>
                    </a:p>
                  </a:txBody>
                  <a:tcPr marL="154126" marR="115594" marT="77063" marB="7706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975282022"/>
                  </a:ext>
                </a:extLst>
              </a:tr>
              <a:tr h="358342">
                <a:tc>
                  <a:txBody>
                    <a:bodyPr/>
                    <a:lstStyle/>
                    <a:p>
                      <a:pPr algn="ctr" fontAlgn="base"/>
                      <a:r>
                        <a:rPr lang="en-US" sz="1800" cap="none" spc="0">
                          <a:solidFill>
                            <a:schemeClr val="tx1">
                              <a:lumMod val="75000"/>
                              <a:lumOff val="25000"/>
                            </a:schemeClr>
                          </a:solidFill>
                          <a:effectLst/>
                          <a:latin typeface="+mn-lt"/>
                        </a:rPr>
                        <a:t>JNG</a:t>
                      </a:r>
                    </a:p>
                  </a:txBody>
                  <a:tcPr marL="154126" marR="115594" marT="77063" marB="7706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ase"/>
                      <a:r>
                        <a:rPr lang="en-US" sz="1800" cap="none" spc="0" dirty="0">
                          <a:solidFill>
                            <a:schemeClr val="tx1">
                              <a:lumMod val="75000"/>
                              <a:lumOff val="25000"/>
                            </a:schemeClr>
                          </a:solidFill>
                          <a:effectLst/>
                          <a:latin typeface="+mn-lt"/>
                        </a:rPr>
                        <a:t>Jump if not greater (same as JLE)</a:t>
                      </a:r>
                    </a:p>
                  </a:txBody>
                  <a:tcPr marL="154126" marR="115594" marT="77063" marB="7706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097538221"/>
                  </a:ext>
                </a:extLst>
              </a:tr>
            </a:tbl>
          </a:graphicData>
        </a:graphic>
      </p:graphicFrame>
    </p:spTree>
    <p:extLst>
      <p:ext uri="{BB962C8B-B14F-4D97-AF65-F5344CB8AC3E}">
        <p14:creationId xmlns:p14="http://schemas.microsoft.com/office/powerpoint/2010/main" val="75334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B8178-FB75-494F-9F81-3E9319783C3C}"/>
              </a:ext>
            </a:extLst>
          </p:cNvPr>
          <p:cNvSpPr>
            <a:spLocks noGrp="1"/>
          </p:cNvSpPr>
          <p:nvPr>
            <p:ph type="title"/>
          </p:nvPr>
        </p:nvSpPr>
        <p:spPr/>
        <p:txBody>
          <a:bodyPr/>
          <a:lstStyle/>
          <a:p>
            <a:r>
              <a:rPr lang="en-US" dirty="0" err="1"/>
              <a:t>Jcond</a:t>
            </a:r>
            <a:r>
              <a:rPr lang="en-US" dirty="0"/>
              <a:t> Instructions - Example</a:t>
            </a:r>
          </a:p>
        </p:txBody>
      </p:sp>
      <p:sp>
        <p:nvSpPr>
          <p:cNvPr id="3" name="Content Placeholder 2">
            <a:extLst>
              <a:ext uri="{FF2B5EF4-FFF2-40B4-BE49-F238E27FC236}">
                <a16:creationId xmlns:a16="http://schemas.microsoft.com/office/drawing/2014/main" id="{B625ED1F-FC22-4D01-868F-0FB164450DE2}"/>
              </a:ext>
            </a:extLst>
          </p:cNvPr>
          <p:cNvSpPr>
            <a:spLocks noGrp="1"/>
          </p:cNvSpPr>
          <p:nvPr>
            <p:ph idx="1"/>
          </p:nvPr>
        </p:nvSpPr>
        <p:spPr>
          <a:xfrm>
            <a:off x="677334" y="2164985"/>
            <a:ext cx="8596668" cy="3880773"/>
          </a:xfrm>
        </p:spPr>
        <p:txBody>
          <a:bodyPr/>
          <a:lstStyle/>
          <a:p>
            <a:pPr marL="0" indent="0">
              <a:buNone/>
            </a:pPr>
            <a:r>
              <a:rPr lang="en-US" dirty="0">
                <a:latin typeface="Courier New" panose="02070309020205020404" pitchFamily="49" charset="0"/>
                <a:cs typeface="Courier New" panose="02070309020205020404" pitchFamily="49" charset="0"/>
              </a:rPr>
              <a:t>	mov </a:t>
            </a:r>
            <a:r>
              <a:rPr lang="en-US" dirty="0" err="1">
                <a:latin typeface="Courier New" panose="02070309020205020404" pitchFamily="49" charset="0"/>
                <a:cs typeface="Courier New" panose="02070309020205020404" pitchFamily="49" charset="0"/>
              </a:rPr>
              <a:t>edx</a:t>
            </a:r>
            <a:r>
              <a:rPr lang="en-US" dirty="0">
                <a:latin typeface="Courier New" panose="02070309020205020404" pitchFamily="49" charset="0"/>
                <a:cs typeface="Courier New" panose="02070309020205020404" pitchFamily="49" charset="0"/>
              </a:rPr>
              <a:t>, 0A523h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edx</a:t>
            </a:r>
            <a:r>
              <a:rPr lang="en-US" dirty="0">
                <a:latin typeface="Courier New" panose="02070309020205020404" pitchFamily="49" charset="0"/>
                <a:cs typeface="Courier New" panose="02070309020205020404" pitchFamily="49" charset="0"/>
              </a:rPr>
              <a:t>, 0A523h</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jne</a:t>
            </a:r>
            <a:r>
              <a:rPr lang="en-US" dirty="0">
                <a:latin typeface="Courier New" panose="02070309020205020404" pitchFamily="49" charset="0"/>
                <a:cs typeface="Courier New" panose="02070309020205020404" pitchFamily="49" charset="0"/>
              </a:rPr>
              <a:t> J1					; Jump not taken</a:t>
            </a:r>
          </a:p>
          <a:p>
            <a:pPr marL="0" indent="0">
              <a:buNone/>
            </a:pPr>
            <a:r>
              <a:rPr lang="en-US" dirty="0">
                <a:latin typeface="Courier New" panose="02070309020205020404" pitchFamily="49" charset="0"/>
                <a:cs typeface="Courier New" panose="02070309020205020404" pitchFamily="49" charset="0"/>
              </a:rPr>
              <a:t>	je  J2					; Jump is taken</a:t>
            </a:r>
          </a:p>
        </p:txBody>
      </p:sp>
    </p:spTree>
    <p:extLst>
      <p:ext uri="{BB962C8B-B14F-4D97-AF65-F5344CB8AC3E}">
        <p14:creationId xmlns:p14="http://schemas.microsoft.com/office/powerpoint/2010/main" val="88822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B8178-FB75-494F-9F81-3E9319783C3C}"/>
              </a:ext>
            </a:extLst>
          </p:cNvPr>
          <p:cNvSpPr>
            <a:spLocks noGrp="1"/>
          </p:cNvSpPr>
          <p:nvPr>
            <p:ph type="title"/>
          </p:nvPr>
        </p:nvSpPr>
        <p:spPr/>
        <p:txBody>
          <a:bodyPr/>
          <a:lstStyle/>
          <a:p>
            <a:r>
              <a:rPr lang="en-US" dirty="0" err="1"/>
              <a:t>Jcond</a:t>
            </a:r>
            <a:r>
              <a:rPr lang="en-US" dirty="0"/>
              <a:t> Instructions - Example</a:t>
            </a:r>
          </a:p>
        </p:txBody>
      </p:sp>
      <p:sp>
        <p:nvSpPr>
          <p:cNvPr id="3" name="Content Placeholder 2">
            <a:extLst>
              <a:ext uri="{FF2B5EF4-FFF2-40B4-BE49-F238E27FC236}">
                <a16:creationId xmlns:a16="http://schemas.microsoft.com/office/drawing/2014/main" id="{B625ED1F-FC22-4D01-868F-0FB164450DE2}"/>
              </a:ext>
            </a:extLst>
          </p:cNvPr>
          <p:cNvSpPr>
            <a:spLocks noGrp="1"/>
          </p:cNvSpPr>
          <p:nvPr>
            <p:ph idx="1"/>
          </p:nvPr>
        </p:nvSpPr>
        <p:spPr>
          <a:xfrm>
            <a:off x="677334" y="2164985"/>
            <a:ext cx="8596668" cy="3880773"/>
          </a:xfrm>
        </p:spPr>
        <p:txBody>
          <a:bodyPr/>
          <a:lstStyle/>
          <a:p>
            <a:pPr marL="0" indent="0">
              <a:buNone/>
            </a:pPr>
            <a:r>
              <a:rPr lang="en-US" dirty="0">
                <a:latin typeface="Courier New" panose="02070309020205020404" pitchFamily="49" charset="0"/>
                <a:cs typeface="Courier New" panose="02070309020205020404" pitchFamily="49" charset="0"/>
              </a:rPr>
              <a:t>	mov bx, 1234h	</a:t>
            </a:r>
          </a:p>
          <a:p>
            <a:pPr marL="0" indent="0">
              <a:buNone/>
            </a:pPr>
            <a:r>
              <a:rPr lang="en-US" dirty="0">
                <a:latin typeface="Courier New" panose="02070309020205020404" pitchFamily="49" charset="0"/>
                <a:cs typeface="Courier New" panose="02070309020205020404" pitchFamily="49" charset="0"/>
              </a:rPr>
              <a:t>	sub bx, 1234h</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jne</a:t>
            </a:r>
            <a:r>
              <a:rPr lang="en-US" dirty="0">
                <a:latin typeface="Courier New" panose="02070309020205020404" pitchFamily="49" charset="0"/>
                <a:cs typeface="Courier New" panose="02070309020205020404" pitchFamily="49" charset="0"/>
              </a:rPr>
              <a:t> J3					; Jump not taken</a:t>
            </a:r>
          </a:p>
          <a:p>
            <a:pPr marL="0" indent="0">
              <a:buNone/>
            </a:pPr>
            <a:r>
              <a:rPr lang="en-US" dirty="0">
                <a:latin typeface="Courier New" panose="02070309020205020404" pitchFamily="49" charset="0"/>
                <a:cs typeface="Courier New" panose="02070309020205020404" pitchFamily="49" charset="0"/>
              </a:rPr>
              <a:t>	je  J4					; Jump is taken</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 Remember, Equality is when ZF = 1 and CF = 0</a:t>
            </a:r>
          </a:p>
        </p:txBody>
      </p:sp>
    </p:spTree>
    <p:extLst>
      <p:ext uri="{BB962C8B-B14F-4D97-AF65-F5344CB8AC3E}">
        <p14:creationId xmlns:p14="http://schemas.microsoft.com/office/powerpoint/2010/main" val="2447686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B8178-FB75-494F-9F81-3E9319783C3C}"/>
              </a:ext>
            </a:extLst>
          </p:cNvPr>
          <p:cNvSpPr>
            <a:spLocks noGrp="1"/>
          </p:cNvSpPr>
          <p:nvPr>
            <p:ph type="title"/>
          </p:nvPr>
        </p:nvSpPr>
        <p:spPr/>
        <p:txBody>
          <a:bodyPr/>
          <a:lstStyle/>
          <a:p>
            <a:r>
              <a:rPr lang="en-US" dirty="0" err="1"/>
              <a:t>Jcond</a:t>
            </a:r>
            <a:r>
              <a:rPr lang="en-US" dirty="0"/>
              <a:t> Instructions - Example</a:t>
            </a:r>
          </a:p>
        </p:txBody>
      </p:sp>
      <p:sp>
        <p:nvSpPr>
          <p:cNvPr id="3" name="Content Placeholder 2">
            <a:extLst>
              <a:ext uri="{FF2B5EF4-FFF2-40B4-BE49-F238E27FC236}">
                <a16:creationId xmlns:a16="http://schemas.microsoft.com/office/drawing/2014/main" id="{B625ED1F-FC22-4D01-868F-0FB164450DE2}"/>
              </a:ext>
            </a:extLst>
          </p:cNvPr>
          <p:cNvSpPr>
            <a:spLocks noGrp="1"/>
          </p:cNvSpPr>
          <p:nvPr>
            <p:ph idx="1"/>
          </p:nvPr>
        </p:nvSpPr>
        <p:spPr>
          <a:xfrm>
            <a:off x="677334" y="2164985"/>
            <a:ext cx="8596668" cy="3880773"/>
          </a:xfrm>
        </p:spPr>
        <p:txBody>
          <a:bodyPr/>
          <a:lstStyle/>
          <a:p>
            <a:pPr marL="0" indent="0">
              <a:buNone/>
            </a:pPr>
            <a:r>
              <a:rPr lang="en-US" dirty="0">
                <a:latin typeface="Courier New" panose="02070309020205020404" pitchFamily="49" charset="0"/>
                <a:cs typeface="Courier New" panose="02070309020205020404" pitchFamily="49" charset="0"/>
              </a:rPr>
              <a:t>	mov cx, 0FFFFh</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jcxz</a:t>
            </a:r>
            <a:r>
              <a:rPr lang="en-US" dirty="0">
                <a:latin typeface="Courier New" panose="02070309020205020404" pitchFamily="49" charset="0"/>
                <a:cs typeface="Courier New" panose="02070309020205020404" pitchFamily="49" charset="0"/>
              </a:rPr>
              <a:t> J5				; Jump not taken</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inc</a:t>
            </a:r>
            <a:r>
              <a:rPr lang="en-US" dirty="0">
                <a:latin typeface="Courier New" panose="02070309020205020404" pitchFamily="49" charset="0"/>
                <a:cs typeface="Courier New" panose="02070309020205020404" pitchFamily="49" charset="0"/>
              </a:rPr>
              <a:t> cx</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jcxz</a:t>
            </a:r>
            <a:r>
              <a:rPr lang="en-US" dirty="0">
                <a:latin typeface="Courier New" panose="02070309020205020404" pitchFamily="49" charset="0"/>
                <a:cs typeface="Courier New" panose="02070309020205020404" pitchFamily="49" charset="0"/>
              </a:rPr>
              <a:t> J6				; Jump is taken</a:t>
            </a:r>
          </a:p>
        </p:txBody>
      </p:sp>
    </p:spTree>
    <p:extLst>
      <p:ext uri="{BB962C8B-B14F-4D97-AF65-F5344CB8AC3E}">
        <p14:creationId xmlns:p14="http://schemas.microsoft.com/office/powerpoint/2010/main" val="2730501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B8178-FB75-494F-9F81-3E9319783C3C}"/>
              </a:ext>
            </a:extLst>
          </p:cNvPr>
          <p:cNvSpPr>
            <a:spLocks noGrp="1"/>
          </p:cNvSpPr>
          <p:nvPr>
            <p:ph type="title"/>
          </p:nvPr>
        </p:nvSpPr>
        <p:spPr/>
        <p:txBody>
          <a:bodyPr/>
          <a:lstStyle/>
          <a:p>
            <a:r>
              <a:rPr lang="en-US" dirty="0" err="1"/>
              <a:t>Jcond</a:t>
            </a:r>
            <a:r>
              <a:rPr lang="en-US" dirty="0"/>
              <a:t> Instructions - Example</a:t>
            </a:r>
          </a:p>
        </p:txBody>
      </p:sp>
      <p:sp>
        <p:nvSpPr>
          <p:cNvPr id="3" name="Content Placeholder 2">
            <a:extLst>
              <a:ext uri="{FF2B5EF4-FFF2-40B4-BE49-F238E27FC236}">
                <a16:creationId xmlns:a16="http://schemas.microsoft.com/office/drawing/2014/main" id="{B625ED1F-FC22-4D01-868F-0FB164450DE2}"/>
              </a:ext>
            </a:extLst>
          </p:cNvPr>
          <p:cNvSpPr>
            <a:spLocks noGrp="1"/>
          </p:cNvSpPr>
          <p:nvPr>
            <p:ph idx="1"/>
          </p:nvPr>
        </p:nvSpPr>
        <p:spPr>
          <a:xfrm>
            <a:off x="677334" y="2164985"/>
            <a:ext cx="8596668" cy="3880773"/>
          </a:xfrm>
        </p:spPr>
        <p:txBody>
          <a:bodyPr/>
          <a:lstStyle/>
          <a:p>
            <a:pPr marL="0" indent="0">
              <a:buNone/>
            </a:pPr>
            <a:r>
              <a:rPr lang="en-US" dirty="0">
                <a:latin typeface="Courier New" panose="02070309020205020404" pitchFamily="49" charset="0"/>
                <a:cs typeface="Courier New" panose="02070309020205020404" pitchFamily="49" charset="0"/>
              </a:rPr>
              <a:t>	mov  edx,-1024</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cmp</a:t>
            </a:r>
            <a:r>
              <a:rPr lang="en-US" dirty="0">
                <a:latin typeface="Courier New" panose="02070309020205020404" pitchFamily="49" charset="0"/>
                <a:cs typeface="Courier New" panose="02070309020205020404" pitchFamily="49" charset="0"/>
              </a:rPr>
              <a:t>  edx,0</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jnl</a:t>
            </a:r>
            <a:r>
              <a:rPr lang="en-US" dirty="0">
                <a:latin typeface="Courier New" panose="02070309020205020404" pitchFamily="49" charset="0"/>
                <a:cs typeface="Courier New" panose="02070309020205020404" pitchFamily="49" charset="0"/>
              </a:rPr>
              <a:t>  J1			; jump not taken (-1 &gt;= 0 is false)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jnle</a:t>
            </a:r>
            <a:r>
              <a:rPr lang="en-US" dirty="0">
                <a:latin typeface="Courier New" panose="02070309020205020404" pitchFamily="49" charset="0"/>
                <a:cs typeface="Courier New" panose="02070309020205020404" pitchFamily="49" charset="0"/>
              </a:rPr>
              <a:t> J2			; jump not taken (-1 &gt;  0 is false)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jl</a:t>
            </a:r>
            <a:r>
              <a:rPr lang="en-US" dirty="0">
                <a:latin typeface="Courier New" panose="02070309020205020404" pitchFamily="49" charset="0"/>
                <a:cs typeface="Courier New" panose="02070309020205020404" pitchFamily="49" charset="0"/>
              </a:rPr>
              <a:t>   J3			; jump is taken  (-1 &lt;  0 is true)</a:t>
            </a:r>
          </a:p>
        </p:txBody>
      </p:sp>
    </p:spTree>
    <p:extLst>
      <p:ext uri="{BB962C8B-B14F-4D97-AF65-F5344CB8AC3E}">
        <p14:creationId xmlns:p14="http://schemas.microsoft.com/office/powerpoint/2010/main" val="3083410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B8178-FB75-494F-9F81-3E9319783C3C}"/>
              </a:ext>
            </a:extLst>
          </p:cNvPr>
          <p:cNvSpPr>
            <a:spLocks noGrp="1"/>
          </p:cNvSpPr>
          <p:nvPr>
            <p:ph type="title"/>
          </p:nvPr>
        </p:nvSpPr>
        <p:spPr/>
        <p:txBody>
          <a:bodyPr/>
          <a:lstStyle/>
          <a:p>
            <a:r>
              <a:rPr lang="en-US" dirty="0" err="1"/>
              <a:t>Jcond</a:t>
            </a:r>
            <a:r>
              <a:rPr lang="en-US" dirty="0"/>
              <a:t> Instructions - Example</a:t>
            </a:r>
          </a:p>
        </p:txBody>
      </p:sp>
      <p:sp>
        <p:nvSpPr>
          <p:cNvPr id="3" name="Content Placeholder 2">
            <a:extLst>
              <a:ext uri="{FF2B5EF4-FFF2-40B4-BE49-F238E27FC236}">
                <a16:creationId xmlns:a16="http://schemas.microsoft.com/office/drawing/2014/main" id="{B625ED1F-FC22-4D01-868F-0FB164450DE2}"/>
              </a:ext>
            </a:extLst>
          </p:cNvPr>
          <p:cNvSpPr>
            <a:spLocks noGrp="1"/>
          </p:cNvSpPr>
          <p:nvPr>
            <p:ph idx="1"/>
          </p:nvPr>
        </p:nvSpPr>
        <p:spPr>
          <a:xfrm>
            <a:off x="677334" y="2164985"/>
            <a:ext cx="9414622" cy="3880773"/>
          </a:xfrm>
        </p:spPr>
        <p:txBody>
          <a:bodyPr/>
          <a:lstStyle/>
          <a:p>
            <a:pPr marL="0" indent="0">
              <a:buNone/>
            </a:pPr>
            <a:r>
              <a:rPr lang="en-US" dirty="0">
                <a:latin typeface="Courier New" panose="02070309020205020404" pitchFamily="49" charset="0"/>
                <a:cs typeface="Courier New" panose="02070309020205020404" pitchFamily="49" charset="0"/>
              </a:rPr>
              <a:t>	mov  bx,+32</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cmp</a:t>
            </a:r>
            <a:r>
              <a:rPr lang="en-US" dirty="0">
                <a:latin typeface="Courier New" panose="02070309020205020404" pitchFamily="49" charset="0"/>
                <a:cs typeface="Courier New" panose="02070309020205020404" pitchFamily="49" charset="0"/>
              </a:rPr>
              <a:t>  bx,-35</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jng</a:t>
            </a:r>
            <a:r>
              <a:rPr lang="en-US" dirty="0">
                <a:latin typeface="Courier New" panose="02070309020205020404" pitchFamily="49" charset="0"/>
                <a:cs typeface="Courier New" panose="02070309020205020404" pitchFamily="49" charset="0"/>
              </a:rPr>
              <a:t>  L5		; jump not taken (+32 &lt;= -35 is false)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jnge</a:t>
            </a:r>
            <a:r>
              <a:rPr lang="en-US" dirty="0">
                <a:latin typeface="Courier New" panose="02070309020205020404" pitchFamily="49" charset="0"/>
                <a:cs typeface="Courier New" panose="02070309020205020404" pitchFamily="49" charset="0"/>
              </a:rPr>
              <a:t> L5		; jump not taken (+32 &lt;  -35 is false)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jge</a:t>
            </a:r>
            <a:r>
              <a:rPr lang="en-US" dirty="0">
                <a:latin typeface="Courier New" panose="02070309020205020404" pitchFamily="49" charset="0"/>
                <a:cs typeface="Courier New" panose="02070309020205020404" pitchFamily="49" charset="0"/>
              </a:rPr>
              <a:t>  L1		; jump is taken  (+32 &gt;= -35 is true)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 This example has a possible logical fallacy – what is it?</a:t>
            </a:r>
          </a:p>
          <a:p>
            <a:pPr marL="0" indent="0">
              <a:buNone/>
            </a:pPr>
            <a:r>
              <a:rPr lang="en-US" dirty="0">
                <a:latin typeface="Courier New" panose="02070309020205020404" pitchFamily="49" charset="0"/>
                <a:cs typeface="Courier New" panose="02070309020205020404" pitchFamily="49" charset="0"/>
              </a:rPr>
              <a:t>	; - If the numbers are equal it will go to L5, not L1.</a:t>
            </a:r>
          </a:p>
          <a:p>
            <a:pPr marL="0" indent="0">
              <a:buNone/>
            </a:pPr>
            <a:r>
              <a:rPr lang="en-US" dirty="0">
                <a:latin typeface="Courier New" panose="02070309020205020404" pitchFamily="49" charset="0"/>
                <a:cs typeface="Courier New" panose="02070309020205020404" pitchFamily="49" charset="0"/>
              </a:rPr>
              <a:t>	;   - This might be what we expected, it might not.</a:t>
            </a:r>
          </a:p>
        </p:txBody>
      </p:sp>
    </p:spTree>
    <p:extLst>
      <p:ext uri="{BB962C8B-B14F-4D97-AF65-F5344CB8AC3E}">
        <p14:creationId xmlns:p14="http://schemas.microsoft.com/office/powerpoint/2010/main" val="263394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073D730-F373-471E-BBBD-460C2C7BB9C2}"/>
              </a:ext>
            </a:extLst>
          </p:cNvPr>
          <p:cNvSpPr>
            <a:spLocks noGrp="1"/>
          </p:cNvSpPr>
          <p:nvPr>
            <p:ph type="title"/>
          </p:nvPr>
        </p:nvSpPr>
        <p:spPr>
          <a:xfrm>
            <a:off x="643467" y="816638"/>
            <a:ext cx="3367359" cy="5224724"/>
          </a:xfrm>
        </p:spPr>
        <p:txBody>
          <a:bodyPr anchor="ctr">
            <a:normAutofit/>
          </a:bodyPr>
          <a:lstStyle/>
          <a:p>
            <a:r>
              <a:rPr lang="en-US" dirty="0"/>
              <a:t>CPU Status Flags</a:t>
            </a:r>
          </a:p>
        </p:txBody>
      </p:sp>
      <p:sp>
        <p:nvSpPr>
          <p:cNvPr id="3" name="Content Placeholder 2">
            <a:extLst>
              <a:ext uri="{FF2B5EF4-FFF2-40B4-BE49-F238E27FC236}">
                <a16:creationId xmlns:a16="http://schemas.microsoft.com/office/drawing/2014/main" id="{AAA7AECC-AA83-492F-BDB9-B46B947AC663}"/>
              </a:ext>
            </a:extLst>
          </p:cNvPr>
          <p:cNvSpPr>
            <a:spLocks noGrp="1"/>
          </p:cNvSpPr>
          <p:nvPr>
            <p:ph idx="1"/>
          </p:nvPr>
        </p:nvSpPr>
        <p:spPr>
          <a:xfrm>
            <a:off x="4654295" y="816638"/>
            <a:ext cx="4619706" cy="5224724"/>
          </a:xfrm>
        </p:spPr>
        <p:txBody>
          <a:bodyPr anchor="ctr">
            <a:normAutofit/>
          </a:bodyPr>
          <a:lstStyle/>
          <a:p>
            <a:r>
              <a:rPr lang="en-US" sz="2000" dirty="0"/>
              <a:t>Boolean Instructions affect the following flags:</a:t>
            </a:r>
          </a:p>
          <a:p>
            <a:pPr lvl="1"/>
            <a:r>
              <a:rPr lang="en-US" sz="1800" dirty="0"/>
              <a:t>Zero</a:t>
            </a:r>
          </a:p>
          <a:p>
            <a:pPr lvl="1"/>
            <a:r>
              <a:rPr lang="en-US" sz="1800" dirty="0"/>
              <a:t>Carry</a:t>
            </a:r>
          </a:p>
          <a:p>
            <a:pPr lvl="1"/>
            <a:r>
              <a:rPr lang="en-US" sz="1800" dirty="0"/>
              <a:t>Sign</a:t>
            </a:r>
          </a:p>
          <a:p>
            <a:pPr lvl="1"/>
            <a:r>
              <a:rPr lang="en-US" sz="1800" dirty="0"/>
              <a:t>Overflow</a:t>
            </a:r>
          </a:p>
          <a:p>
            <a:pPr lvl="1"/>
            <a:r>
              <a:rPr lang="en-US" sz="1800" dirty="0"/>
              <a:t>Parity</a:t>
            </a:r>
          </a:p>
        </p:txBody>
      </p:sp>
    </p:spTree>
    <p:extLst>
      <p:ext uri="{BB962C8B-B14F-4D97-AF65-F5344CB8AC3E}">
        <p14:creationId xmlns:p14="http://schemas.microsoft.com/office/powerpoint/2010/main" val="2648928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B8178-FB75-494F-9F81-3E9319783C3C}"/>
              </a:ext>
            </a:extLst>
          </p:cNvPr>
          <p:cNvSpPr>
            <a:spLocks noGrp="1"/>
          </p:cNvSpPr>
          <p:nvPr>
            <p:ph type="title"/>
          </p:nvPr>
        </p:nvSpPr>
        <p:spPr/>
        <p:txBody>
          <a:bodyPr/>
          <a:lstStyle/>
          <a:p>
            <a:r>
              <a:rPr lang="en-US" dirty="0" err="1"/>
              <a:t>Jcond</a:t>
            </a:r>
            <a:r>
              <a:rPr lang="en-US" dirty="0"/>
              <a:t> Instructions - Example</a:t>
            </a:r>
          </a:p>
        </p:txBody>
      </p:sp>
      <p:sp>
        <p:nvSpPr>
          <p:cNvPr id="3" name="Content Placeholder 2">
            <a:extLst>
              <a:ext uri="{FF2B5EF4-FFF2-40B4-BE49-F238E27FC236}">
                <a16:creationId xmlns:a16="http://schemas.microsoft.com/office/drawing/2014/main" id="{B625ED1F-FC22-4D01-868F-0FB164450DE2}"/>
              </a:ext>
            </a:extLst>
          </p:cNvPr>
          <p:cNvSpPr>
            <a:spLocks noGrp="1"/>
          </p:cNvSpPr>
          <p:nvPr>
            <p:ph idx="1"/>
          </p:nvPr>
        </p:nvSpPr>
        <p:spPr>
          <a:xfrm>
            <a:off x="677334" y="2164985"/>
            <a:ext cx="8596668" cy="3880773"/>
          </a:xfrm>
        </p:spPr>
        <p:txBody>
          <a:bodyPr/>
          <a:lstStyle/>
          <a:p>
            <a:pPr marL="0" indent="0">
              <a:buNone/>
            </a:pPr>
            <a:r>
              <a:rPr lang="en-US" dirty="0">
                <a:latin typeface="Courier New" panose="02070309020205020404" pitchFamily="49" charset="0"/>
                <a:cs typeface="Courier New" panose="02070309020205020404" pitchFamily="49" charset="0"/>
              </a:rPr>
              <a:t>	mov  ecx,0</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cmp</a:t>
            </a:r>
            <a:r>
              <a:rPr lang="en-US" dirty="0">
                <a:latin typeface="Courier New" panose="02070309020205020404" pitchFamily="49" charset="0"/>
                <a:cs typeface="Courier New" panose="02070309020205020404" pitchFamily="49" charset="0"/>
              </a:rPr>
              <a:t>  ecx,0</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jg</a:t>
            </a:r>
            <a:r>
              <a:rPr lang="en-US" dirty="0">
                <a:latin typeface="Courier New" panose="02070309020205020404" pitchFamily="49" charset="0"/>
                <a:cs typeface="Courier New" panose="02070309020205020404" pitchFamily="49" charset="0"/>
              </a:rPr>
              <a:t>   L5		; jump not taken (0 &gt;  0 is false)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jnl</a:t>
            </a:r>
            <a:r>
              <a:rPr lang="en-US" dirty="0">
                <a:latin typeface="Courier New" panose="02070309020205020404" pitchFamily="49" charset="0"/>
                <a:cs typeface="Courier New" panose="02070309020205020404" pitchFamily="49" charset="0"/>
              </a:rPr>
              <a:t>  L1		; jump is taken  (0 &gt;= 0 is true)</a:t>
            </a:r>
          </a:p>
        </p:txBody>
      </p:sp>
    </p:spTree>
    <p:extLst>
      <p:ext uri="{BB962C8B-B14F-4D97-AF65-F5344CB8AC3E}">
        <p14:creationId xmlns:p14="http://schemas.microsoft.com/office/powerpoint/2010/main" val="2419028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8BB57-6722-49C2-B639-798D1CC5FB4C}"/>
              </a:ext>
            </a:extLst>
          </p:cNvPr>
          <p:cNvSpPr>
            <a:spLocks noGrp="1"/>
          </p:cNvSpPr>
          <p:nvPr>
            <p:ph type="title"/>
          </p:nvPr>
        </p:nvSpPr>
        <p:spPr>
          <a:xfrm>
            <a:off x="1043950" y="1179151"/>
            <a:ext cx="3300646" cy="4463889"/>
          </a:xfrm>
        </p:spPr>
        <p:txBody>
          <a:bodyPr anchor="ctr">
            <a:normAutofit/>
          </a:bodyPr>
          <a:lstStyle/>
          <a:p>
            <a:r>
              <a:rPr lang="en-US" dirty="0"/>
              <a:t>LOOPZ and LOOPE</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D899AB-07A7-4EAC-BC7E-18220D11BE60}"/>
              </a:ext>
            </a:extLst>
          </p:cNvPr>
          <p:cNvSpPr>
            <a:spLocks noGrp="1"/>
          </p:cNvSpPr>
          <p:nvPr>
            <p:ph idx="1"/>
          </p:nvPr>
        </p:nvSpPr>
        <p:spPr>
          <a:xfrm>
            <a:off x="4978918" y="1109145"/>
            <a:ext cx="6341016" cy="4603900"/>
          </a:xfrm>
        </p:spPr>
        <p:txBody>
          <a:bodyPr anchor="ctr">
            <a:normAutofit/>
          </a:bodyPr>
          <a:lstStyle/>
          <a:p>
            <a:r>
              <a:rPr lang="en-US" dirty="0"/>
              <a:t>Loop if zero/equal. Identical instructions.</a:t>
            </a:r>
            <a:br>
              <a:rPr lang="en-US" dirty="0"/>
            </a:br>
            <a:endParaRPr lang="en-US" dirty="0"/>
          </a:p>
          <a:p>
            <a:r>
              <a:rPr lang="en-US" dirty="0"/>
              <a:t>Works the same as LOOP with 1 additional condition – the Zero flag must be </a:t>
            </a:r>
            <a:r>
              <a:rPr lang="en-US" u="sng" dirty="0"/>
              <a:t>set</a:t>
            </a:r>
            <a:r>
              <a:rPr lang="en-US" dirty="0"/>
              <a:t> in order for transfer of control to transfer to the destination.</a:t>
            </a:r>
            <a:br>
              <a:rPr lang="en-US" dirty="0"/>
            </a:br>
            <a:endParaRPr lang="en-US" dirty="0"/>
          </a:p>
          <a:p>
            <a:r>
              <a:rPr lang="en-US" dirty="0"/>
              <a:t>Syntax:</a:t>
            </a:r>
          </a:p>
          <a:p>
            <a:pPr marL="514350" lvl="1" indent="0">
              <a:buNone/>
            </a:pPr>
            <a:r>
              <a:rPr lang="en-US" dirty="0">
                <a:latin typeface="Courier New" panose="02070309020205020404" pitchFamily="49" charset="0"/>
                <a:cs typeface="Courier New" panose="02070309020205020404" pitchFamily="49" charset="0"/>
              </a:rPr>
              <a:t>LOOPZ destination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r>
              <a:rPr lang="en-US" dirty="0"/>
              <a:t>Logic:</a:t>
            </a:r>
          </a:p>
          <a:p>
            <a:pPr lvl="1"/>
            <a:r>
              <a:rPr lang="en-US" dirty="0"/>
              <a:t>ECX = ECX – 1</a:t>
            </a:r>
          </a:p>
          <a:p>
            <a:pPr lvl="1"/>
            <a:r>
              <a:rPr lang="en-US" dirty="0"/>
              <a:t>If ECX &gt; 0 </a:t>
            </a:r>
            <a:r>
              <a:rPr lang="en-US" u="sng" dirty="0"/>
              <a:t>and</a:t>
            </a:r>
            <a:r>
              <a:rPr lang="en-US" dirty="0"/>
              <a:t> ZF = 1, jump to destination.</a:t>
            </a:r>
          </a:p>
          <a:p>
            <a:pPr lvl="1"/>
            <a:r>
              <a:rPr lang="en-US" dirty="0"/>
              <a:t>Else control passes to next instruction.</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20120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8BB57-6722-49C2-B639-798D1CC5FB4C}"/>
              </a:ext>
            </a:extLst>
          </p:cNvPr>
          <p:cNvSpPr>
            <a:spLocks noGrp="1"/>
          </p:cNvSpPr>
          <p:nvPr>
            <p:ph type="title"/>
          </p:nvPr>
        </p:nvSpPr>
        <p:spPr>
          <a:xfrm>
            <a:off x="1043950" y="1179151"/>
            <a:ext cx="3300646" cy="4463889"/>
          </a:xfrm>
        </p:spPr>
        <p:txBody>
          <a:bodyPr anchor="ctr">
            <a:normAutofit/>
          </a:bodyPr>
          <a:lstStyle/>
          <a:p>
            <a:r>
              <a:rPr lang="en-US" dirty="0"/>
              <a:t>LOOPNZ and LOOPNE</a:t>
            </a:r>
          </a:p>
        </p:txBody>
      </p:sp>
      <p:sp>
        <p:nvSpPr>
          <p:cNvPr id="5"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6"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D899AB-07A7-4EAC-BC7E-18220D11BE60}"/>
              </a:ext>
            </a:extLst>
          </p:cNvPr>
          <p:cNvSpPr>
            <a:spLocks noGrp="1"/>
          </p:cNvSpPr>
          <p:nvPr>
            <p:ph idx="1"/>
          </p:nvPr>
        </p:nvSpPr>
        <p:spPr>
          <a:xfrm>
            <a:off x="4978918" y="1109145"/>
            <a:ext cx="6341016" cy="4603900"/>
          </a:xfrm>
        </p:spPr>
        <p:txBody>
          <a:bodyPr anchor="ctr">
            <a:normAutofit/>
          </a:bodyPr>
          <a:lstStyle/>
          <a:p>
            <a:r>
              <a:rPr lang="en-US" dirty="0"/>
              <a:t>Loop if not zero/equal. Identical instructions.</a:t>
            </a:r>
            <a:br>
              <a:rPr lang="en-US" dirty="0"/>
            </a:br>
            <a:endParaRPr lang="en-US" dirty="0"/>
          </a:p>
          <a:p>
            <a:r>
              <a:rPr lang="en-US" dirty="0"/>
              <a:t>Works the same as LOOP with 1 additional condition – the Zero flag must be </a:t>
            </a:r>
            <a:r>
              <a:rPr lang="en-US" u="sng" dirty="0"/>
              <a:t>clear</a:t>
            </a:r>
            <a:r>
              <a:rPr lang="en-US" dirty="0"/>
              <a:t> in order for transfer of control to transfer to the destination.</a:t>
            </a:r>
            <a:br>
              <a:rPr lang="en-US" dirty="0"/>
            </a:br>
            <a:endParaRPr lang="en-US" dirty="0"/>
          </a:p>
          <a:p>
            <a:r>
              <a:rPr lang="en-US" dirty="0"/>
              <a:t>Syntax:</a:t>
            </a:r>
          </a:p>
          <a:p>
            <a:pPr marL="514350" lvl="1" indent="0">
              <a:buNone/>
            </a:pPr>
            <a:r>
              <a:rPr lang="en-US" dirty="0">
                <a:latin typeface="Courier New" panose="02070309020205020404" pitchFamily="49" charset="0"/>
                <a:cs typeface="Courier New" panose="02070309020205020404" pitchFamily="49" charset="0"/>
              </a:rPr>
              <a:t>LOOPNZ destination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r>
              <a:rPr lang="en-US" dirty="0"/>
              <a:t>Logic:</a:t>
            </a:r>
          </a:p>
          <a:p>
            <a:pPr lvl="1"/>
            <a:r>
              <a:rPr lang="en-US" dirty="0"/>
              <a:t>ECX = ECX – 1</a:t>
            </a:r>
          </a:p>
          <a:p>
            <a:pPr lvl="1"/>
            <a:r>
              <a:rPr lang="en-US" dirty="0"/>
              <a:t>If ECX &gt; 0 </a:t>
            </a:r>
            <a:r>
              <a:rPr lang="en-US" u="sng" dirty="0"/>
              <a:t>and</a:t>
            </a:r>
            <a:r>
              <a:rPr lang="en-US" dirty="0"/>
              <a:t> ZF = 0, jump to destination.</a:t>
            </a:r>
          </a:p>
          <a:p>
            <a:pPr lvl="1"/>
            <a:r>
              <a:rPr lang="en-US" dirty="0"/>
              <a:t>Else control passes to next instruction.</a:t>
            </a:r>
          </a:p>
        </p:txBody>
      </p:sp>
      <p:sp>
        <p:nvSpPr>
          <p:cNvPr id="7"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331787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3E23-3C08-4C78-ACB4-B5800979F0C1}"/>
              </a:ext>
            </a:extLst>
          </p:cNvPr>
          <p:cNvSpPr>
            <a:spLocks noGrp="1"/>
          </p:cNvSpPr>
          <p:nvPr>
            <p:ph type="title"/>
          </p:nvPr>
        </p:nvSpPr>
        <p:spPr/>
        <p:txBody>
          <a:bodyPr/>
          <a:lstStyle/>
          <a:p>
            <a:r>
              <a:rPr lang="en-US" dirty="0"/>
              <a:t>Conditional Structures</a:t>
            </a:r>
          </a:p>
        </p:txBody>
      </p:sp>
      <p:sp>
        <p:nvSpPr>
          <p:cNvPr id="3" name="Content Placeholder 2">
            <a:extLst>
              <a:ext uri="{FF2B5EF4-FFF2-40B4-BE49-F238E27FC236}">
                <a16:creationId xmlns:a16="http://schemas.microsoft.com/office/drawing/2014/main" id="{BF5EA7DC-B4A6-425D-BDDF-3D083D8F1D5C}"/>
              </a:ext>
            </a:extLst>
          </p:cNvPr>
          <p:cNvSpPr>
            <a:spLocks noGrp="1"/>
          </p:cNvSpPr>
          <p:nvPr>
            <p:ph idx="1"/>
          </p:nvPr>
        </p:nvSpPr>
        <p:spPr/>
        <p:txBody>
          <a:bodyPr/>
          <a:lstStyle/>
          <a:p>
            <a:r>
              <a:rPr lang="en-US" dirty="0"/>
              <a:t>A combination of assembly language statements that use Boolean conditions to determine whether a certain block of statements will execute.</a:t>
            </a:r>
          </a:p>
          <a:p>
            <a:endParaRPr lang="en-US" dirty="0"/>
          </a:p>
          <a:p>
            <a:r>
              <a:rPr lang="en-US" dirty="0"/>
              <a:t>Common Structures:</a:t>
            </a:r>
          </a:p>
          <a:p>
            <a:pPr lvl="1"/>
            <a:r>
              <a:rPr lang="en-US" dirty="0"/>
              <a:t>IF / ELSE</a:t>
            </a:r>
          </a:p>
          <a:p>
            <a:pPr lvl="1"/>
            <a:r>
              <a:rPr lang="en-US" dirty="0"/>
              <a:t>IF / ELSE-IF / ELSE</a:t>
            </a:r>
          </a:p>
          <a:p>
            <a:pPr lvl="1"/>
            <a:r>
              <a:rPr lang="en-US" dirty="0"/>
              <a:t>While</a:t>
            </a:r>
          </a:p>
          <a:p>
            <a:pPr lvl="1"/>
            <a:endParaRPr lang="en-US" dirty="0"/>
          </a:p>
          <a:p>
            <a:r>
              <a:rPr lang="en-US" dirty="0"/>
              <a:t>These high-level programming constructs don’t exist in Assembly and must instead be constructed using conditional/unconditional jumps.</a:t>
            </a:r>
          </a:p>
        </p:txBody>
      </p:sp>
    </p:spTree>
    <p:extLst>
      <p:ext uri="{BB962C8B-B14F-4D97-AF65-F5344CB8AC3E}">
        <p14:creationId xmlns:p14="http://schemas.microsoft.com/office/powerpoint/2010/main" val="1068760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755BA-61CF-4AA2-847A-93C0215CCB23}"/>
              </a:ext>
            </a:extLst>
          </p:cNvPr>
          <p:cNvSpPr>
            <a:spLocks noGrp="1"/>
          </p:cNvSpPr>
          <p:nvPr>
            <p:ph type="title"/>
          </p:nvPr>
        </p:nvSpPr>
        <p:spPr>
          <a:xfrm>
            <a:off x="677334" y="609600"/>
            <a:ext cx="8596668" cy="1110143"/>
          </a:xfrm>
        </p:spPr>
        <p:txBody>
          <a:bodyPr/>
          <a:lstStyle/>
          <a:p>
            <a:r>
              <a:rPr lang="en-US" dirty="0"/>
              <a:t>Semantic Actions for if-else Statements</a:t>
            </a:r>
            <a:br>
              <a:rPr lang="en-US" dirty="0"/>
            </a:br>
            <a:r>
              <a:rPr lang="en-US" sz="2800" dirty="0"/>
              <a:t>Modified from my CS1411 (Python) course notes</a:t>
            </a:r>
            <a:endParaRPr lang="en-US" dirty="0"/>
          </a:p>
        </p:txBody>
      </p:sp>
      <p:sp>
        <p:nvSpPr>
          <p:cNvPr id="3" name="Content Placeholder 2">
            <a:extLst>
              <a:ext uri="{FF2B5EF4-FFF2-40B4-BE49-F238E27FC236}">
                <a16:creationId xmlns:a16="http://schemas.microsoft.com/office/drawing/2014/main" id="{067E25F2-2C03-4776-AF54-5FB4F68C9362}"/>
              </a:ext>
            </a:extLst>
          </p:cNvPr>
          <p:cNvSpPr>
            <a:spLocks noGrp="1"/>
          </p:cNvSpPr>
          <p:nvPr>
            <p:ph idx="1"/>
          </p:nvPr>
        </p:nvSpPr>
        <p:spPr>
          <a:xfrm>
            <a:off x="677333" y="1719743"/>
            <a:ext cx="8995173" cy="4957894"/>
          </a:xfrm>
        </p:spPr>
        <p:txBody>
          <a:bodyPr>
            <a:normAutofit fontScale="85000" lnSpcReduction="10000"/>
          </a:bodyPr>
          <a:lstStyle/>
          <a:p>
            <a:pPr lvl="0"/>
            <a:r>
              <a:rPr lang="en-US" sz="1600" dirty="0"/>
              <a:t>Upon encountering the if keyword, the interpreter will begin evaluating the condition.</a:t>
            </a:r>
            <a:br>
              <a:rPr lang="en-US" sz="1600" dirty="0"/>
            </a:br>
            <a:endParaRPr lang="en-US" sz="1600" dirty="0"/>
          </a:p>
          <a:p>
            <a:pPr lvl="0"/>
            <a:r>
              <a:rPr lang="en-US" sz="1600" dirty="0"/>
              <a:t>The interpreter will continue to evaluate the condition until it encounters an error or completes enough of the condition to ensure a valid answer – </a:t>
            </a:r>
            <a:r>
              <a:rPr lang="en-US" sz="1600" b="1" dirty="0"/>
              <a:t>even if this means not evaluating the entire expression!</a:t>
            </a:r>
            <a:br>
              <a:rPr lang="en-US" sz="1600" b="1" dirty="0"/>
            </a:br>
            <a:endParaRPr lang="en-US" sz="1600" b="1" dirty="0"/>
          </a:p>
          <a:p>
            <a:pPr lvl="0"/>
            <a:r>
              <a:rPr lang="en-US" sz="1600" dirty="0"/>
              <a:t>If the condition evaluates to true, the body of python code following the if statement will begin execution starting from the first line.</a:t>
            </a:r>
          </a:p>
          <a:p>
            <a:pPr lvl="1"/>
            <a:r>
              <a:rPr lang="en-US" sz="1400" dirty="0"/>
              <a:t>Execution will continue until the if statement encounters the end of the statement’s body.</a:t>
            </a:r>
          </a:p>
          <a:p>
            <a:pPr lvl="1"/>
            <a:r>
              <a:rPr lang="en-US" sz="1400" dirty="0"/>
              <a:t>Upon encountering the end of the if statement’s body, the program will continue execution starting with the first line after the end of the body.</a:t>
            </a:r>
          </a:p>
          <a:p>
            <a:pPr lvl="1"/>
            <a:r>
              <a:rPr lang="en-US" sz="1400" dirty="0"/>
              <a:t>If the next line after the end of the body contains an ‘else’ statement, the program will skip over the else statement (and the else statement’s body) and begin execution at the first line following the else statement’s body.</a:t>
            </a:r>
            <a:br>
              <a:rPr lang="en-US" sz="1400" dirty="0"/>
            </a:br>
            <a:endParaRPr lang="en-US" sz="1400" dirty="0"/>
          </a:p>
          <a:p>
            <a:pPr lvl="0"/>
            <a:r>
              <a:rPr lang="en-US" sz="1600" dirty="0"/>
              <a:t>If the condition evaluates to false, the body of python code following the if statement will be skipped and execution will begin starting from the first line after the end of the if statement’s body.</a:t>
            </a:r>
          </a:p>
          <a:p>
            <a:pPr lvl="1"/>
            <a:r>
              <a:rPr lang="en-US" sz="1400" dirty="0"/>
              <a:t>If the first line encountered is an ‘else’ statement, the interpreter will execute the body of code under the else statement starting with the first line.</a:t>
            </a:r>
          </a:p>
          <a:p>
            <a:pPr lvl="1"/>
            <a:r>
              <a:rPr lang="en-US" sz="1400" dirty="0"/>
              <a:t>Execution will continue until the else statement encounters the end of the statement’s body.</a:t>
            </a:r>
          </a:p>
          <a:p>
            <a:pPr lvl="1"/>
            <a:r>
              <a:rPr lang="en-US" sz="1400" dirty="0"/>
              <a:t>Upon encountering the end of the else statement’s body, the program will continue execution starting with the first line after the end of the body.</a:t>
            </a:r>
          </a:p>
        </p:txBody>
      </p:sp>
    </p:spTree>
    <p:extLst>
      <p:ext uri="{BB962C8B-B14F-4D97-AF65-F5344CB8AC3E}">
        <p14:creationId xmlns:p14="http://schemas.microsoft.com/office/powerpoint/2010/main" val="28499270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34A41F-A3C4-4367-807F-166D332B7907}"/>
              </a:ext>
            </a:extLst>
          </p:cNvPr>
          <p:cNvSpPr>
            <a:spLocks noGrp="1"/>
          </p:cNvSpPr>
          <p:nvPr>
            <p:ph type="title"/>
          </p:nvPr>
        </p:nvSpPr>
        <p:spPr>
          <a:xfrm>
            <a:off x="1333502" y="609600"/>
            <a:ext cx="8596668" cy="1320800"/>
          </a:xfrm>
        </p:spPr>
        <p:txBody>
          <a:bodyPr>
            <a:normAutofit/>
          </a:bodyPr>
          <a:lstStyle/>
          <a:p>
            <a:r>
              <a:rPr lang="en-US" dirty="0"/>
              <a:t>Compound Expressions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AC3F61C-2F83-43A3-B2EF-2165F8ED20F1}"/>
              </a:ext>
            </a:extLst>
          </p:cNvPr>
          <p:cNvSpPr>
            <a:spLocks noGrp="1"/>
          </p:cNvSpPr>
          <p:nvPr>
            <p:ph idx="1"/>
          </p:nvPr>
        </p:nvSpPr>
        <p:spPr>
          <a:xfrm>
            <a:off x="1333502" y="2160589"/>
            <a:ext cx="8596668" cy="3880773"/>
          </a:xfrm>
        </p:spPr>
        <p:txBody>
          <a:bodyPr>
            <a:normAutofit/>
          </a:bodyPr>
          <a:lstStyle/>
          <a:p>
            <a:r>
              <a:rPr lang="en-US" dirty="0"/>
              <a:t>An expression involving two or more subexpressions, usually Boolean ones, joined together using AND, OR, and NOT.</a:t>
            </a:r>
          </a:p>
          <a:p>
            <a:endParaRPr lang="en-US" dirty="0"/>
          </a:p>
          <a:p>
            <a:r>
              <a:rPr lang="en-US" dirty="0"/>
              <a:t>These rely on logical AND, logical OR, and logical NOT.</a:t>
            </a:r>
          </a:p>
          <a:p>
            <a:endParaRPr lang="en-US" dirty="0"/>
          </a:p>
          <a:p>
            <a:r>
              <a:rPr lang="en-US" dirty="0"/>
              <a:t>Sadly, these logical operators do not exist in Assembly language…</a:t>
            </a:r>
          </a:p>
          <a:p>
            <a:endParaRPr lang="en-US" dirty="0"/>
          </a:p>
          <a:p>
            <a:r>
              <a:rPr lang="en-US" dirty="0"/>
              <a:t>So how do we build compound expressions?</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81820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DCC31A-F4E3-4335-A8AC-7F1D93848827}"/>
              </a:ext>
            </a:extLst>
          </p:cNvPr>
          <p:cNvSpPr>
            <a:spLocks noGrp="1"/>
          </p:cNvSpPr>
          <p:nvPr>
            <p:ph type="title"/>
          </p:nvPr>
        </p:nvSpPr>
        <p:spPr>
          <a:xfrm>
            <a:off x="1333502" y="609600"/>
            <a:ext cx="8596668" cy="1320800"/>
          </a:xfrm>
        </p:spPr>
        <p:txBody>
          <a:bodyPr>
            <a:normAutofit/>
          </a:bodyPr>
          <a:lstStyle/>
          <a:p>
            <a:r>
              <a:rPr lang="en-US" dirty="0"/>
              <a:t>Short-Circuit Evaluation</a:t>
            </a:r>
          </a:p>
        </p:txBody>
      </p:sp>
      <p:sp>
        <p:nvSpPr>
          <p:cNvPr id="21" name="Isosceles Triangle 20">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7DC1AAE-B708-4483-9018-925F991D0AC1}"/>
              </a:ext>
            </a:extLst>
          </p:cNvPr>
          <p:cNvSpPr>
            <a:spLocks noGrp="1"/>
          </p:cNvSpPr>
          <p:nvPr>
            <p:ph idx="1"/>
          </p:nvPr>
        </p:nvSpPr>
        <p:spPr>
          <a:xfrm>
            <a:off x="1333502" y="2160589"/>
            <a:ext cx="8596668" cy="3880773"/>
          </a:xfrm>
        </p:spPr>
        <p:txBody>
          <a:bodyPr>
            <a:normAutofit/>
          </a:bodyPr>
          <a:lstStyle/>
          <a:p>
            <a:pPr>
              <a:lnSpc>
                <a:spcPct val="90000"/>
              </a:lnSpc>
            </a:pPr>
            <a:r>
              <a:rPr lang="en-US" dirty="0"/>
              <a:t>Before discussing compound expressions, let’s first discuss Short-Circuit Evaluation.</a:t>
            </a:r>
            <a:endParaRPr lang="en-US"/>
          </a:p>
          <a:p>
            <a:pPr>
              <a:lnSpc>
                <a:spcPct val="90000"/>
              </a:lnSpc>
            </a:pPr>
            <a:endParaRPr lang="en-US"/>
          </a:p>
          <a:p>
            <a:pPr>
              <a:lnSpc>
                <a:spcPct val="90000"/>
              </a:lnSpc>
            </a:pPr>
            <a:r>
              <a:rPr lang="en-US" dirty="0"/>
              <a:t>What is it?</a:t>
            </a:r>
            <a:endParaRPr lang="en-US"/>
          </a:p>
          <a:p>
            <a:pPr lvl="1">
              <a:lnSpc>
                <a:spcPct val="90000"/>
              </a:lnSpc>
            </a:pPr>
            <a:r>
              <a:rPr lang="en-US" dirty="0"/>
              <a:t>Let’s revisit a line from the semantic actions for If-Else: “The interpreter will continue to evaluate the condition until it encounters an error or completes enough of the condition to ensure a valid answer – even if this means not evaluating the entire expression!”</a:t>
            </a:r>
            <a:endParaRPr lang="en-US"/>
          </a:p>
          <a:p>
            <a:pPr lvl="1">
              <a:lnSpc>
                <a:spcPct val="90000"/>
              </a:lnSpc>
            </a:pPr>
            <a:endParaRPr lang="en-US"/>
          </a:p>
          <a:p>
            <a:pPr>
              <a:lnSpc>
                <a:spcPct val="90000"/>
              </a:lnSpc>
            </a:pPr>
            <a:r>
              <a:rPr lang="en-US" dirty="0"/>
              <a:t>Short Circuit Evaluation is found in all modern high-level languages.</a:t>
            </a:r>
            <a:endParaRPr lang="en-US"/>
          </a:p>
          <a:p>
            <a:pPr lvl="1">
              <a:lnSpc>
                <a:spcPct val="90000"/>
              </a:lnSpc>
            </a:pPr>
            <a:r>
              <a:rPr lang="en-US" dirty="0"/>
              <a:t>It prevents the CPU from wasting time comparing items when the result would not change the final answer.</a:t>
            </a:r>
            <a:endParaRPr lang="en-US"/>
          </a:p>
        </p:txBody>
      </p:sp>
      <p:sp>
        <p:nvSpPr>
          <p:cNvPr id="23" name="Isosceles Triangle 22">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3235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2F7511-7111-4EC6-A6C9-7BC5B3B7748E}"/>
              </a:ext>
            </a:extLst>
          </p:cNvPr>
          <p:cNvSpPr>
            <a:spLocks noGrp="1"/>
          </p:cNvSpPr>
          <p:nvPr>
            <p:ph type="title"/>
          </p:nvPr>
        </p:nvSpPr>
        <p:spPr>
          <a:xfrm>
            <a:off x="1043950" y="1179151"/>
            <a:ext cx="3300646" cy="4463889"/>
          </a:xfrm>
        </p:spPr>
        <p:txBody>
          <a:bodyPr anchor="ctr">
            <a:normAutofit/>
          </a:bodyPr>
          <a:lstStyle/>
          <a:p>
            <a:r>
              <a:rPr lang="en-US" dirty="0"/>
              <a:t>Short-Circuit Evaluation</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237A5F-F2FD-43FE-A00D-107C46DF6583}"/>
              </a:ext>
            </a:extLst>
          </p:cNvPr>
          <p:cNvSpPr>
            <a:spLocks noGrp="1"/>
          </p:cNvSpPr>
          <p:nvPr>
            <p:ph idx="1"/>
          </p:nvPr>
        </p:nvSpPr>
        <p:spPr>
          <a:xfrm>
            <a:off x="4978918" y="1109145"/>
            <a:ext cx="6341016" cy="4603900"/>
          </a:xfrm>
        </p:spPr>
        <p:txBody>
          <a:bodyPr anchor="ctr">
            <a:normAutofit/>
          </a:bodyPr>
          <a:lstStyle/>
          <a:p>
            <a:r>
              <a:rPr lang="en-US" dirty="0"/>
              <a:t>Short-Circuit Evaluation (AND)</a:t>
            </a:r>
          </a:p>
          <a:p>
            <a:pPr lvl="1"/>
            <a:r>
              <a:rPr lang="en-US" dirty="0"/>
              <a:t>Evaluation of the compound AND operator in which the right-hand expression is not evaluated if the left-hand expression is </a:t>
            </a:r>
            <a:r>
              <a:rPr lang="en-US" u="sng" dirty="0"/>
              <a:t>false</a:t>
            </a:r>
            <a:r>
              <a:rPr lang="en-US" dirty="0"/>
              <a:t>.</a:t>
            </a:r>
          </a:p>
          <a:p>
            <a:endParaRPr lang="en-US" dirty="0"/>
          </a:p>
          <a:p>
            <a:r>
              <a:rPr lang="en-US" dirty="0"/>
              <a:t>Short-Circuit Evaluation (OR)</a:t>
            </a:r>
          </a:p>
          <a:p>
            <a:pPr lvl="1"/>
            <a:r>
              <a:rPr lang="en-US" dirty="0"/>
              <a:t>Evaluation of the compound OR operator in which the right-hand expression is not evaluated if the left-hand expression is </a:t>
            </a:r>
            <a:r>
              <a:rPr lang="en-US" u="sng" dirty="0"/>
              <a:t>true</a:t>
            </a:r>
            <a:r>
              <a:rPr lang="en-US" dirty="0"/>
              <a:t>.</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004152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728E-2052-46E7-88DE-CD45A6888B2B}"/>
              </a:ext>
            </a:extLst>
          </p:cNvPr>
          <p:cNvSpPr>
            <a:spLocks noGrp="1"/>
          </p:cNvSpPr>
          <p:nvPr>
            <p:ph type="title"/>
          </p:nvPr>
        </p:nvSpPr>
        <p:spPr/>
        <p:txBody>
          <a:bodyPr/>
          <a:lstStyle/>
          <a:p>
            <a:r>
              <a:rPr lang="en-US" dirty="0"/>
              <a:t>Logical AND Operator</a:t>
            </a:r>
          </a:p>
        </p:txBody>
      </p:sp>
      <p:sp>
        <p:nvSpPr>
          <p:cNvPr id="4" name="Text Placeholder 3">
            <a:extLst>
              <a:ext uri="{FF2B5EF4-FFF2-40B4-BE49-F238E27FC236}">
                <a16:creationId xmlns:a16="http://schemas.microsoft.com/office/drawing/2014/main" id="{D0B2A48E-6D9D-4A2B-A5D6-F0F54D990508}"/>
              </a:ext>
            </a:extLst>
          </p:cNvPr>
          <p:cNvSpPr>
            <a:spLocks noGrp="1"/>
          </p:cNvSpPr>
          <p:nvPr>
            <p:ph type="body" idx="1"/>
          </p:nvPr>
        </p:nvSpPr>
        <p:spPr/>
        <p:txBody>
          <a:bodyPr/>
          <a:lstStyle/>
          <a:p>
            <a:r>
              <a:rPr lang="en-US" dirty="0"/>
              <a:t>C++ Code</a:t>
            </a:r>
          </a:p>
        </p:txBody>
      </p:sp>
      <p:sp>
        <p:nvSpPr>
          <p:cNvPr id="5" name="Content Placeholder 4">
            <a:extLst>
              <a:ext uri="{FF2B5EF4-FFF2-40B4-BE49-F238E27FC236}">
                <a16:creationId xmlns:a16="http://schemas.microsoft.com/office/drawing/2014/main" id="{D4A7497A-68F2-441A-B7E3-65EA0FE00FE3}"/>
              </a:ext>
            </a:extLst>
          </p:cNvPr>
          <p:cNvSpPr>
            <a:spLocks noGrp="1"/>
          </p:cNvSpPr>
          <p:nvPr>
            <p:ph sz="half" idx="2"/>
          </p:nvPr>
        </p:nvSpPr>
        <p:spPr>
          <a:xfrm>
            <a:off x="675745" y="2737245"/>
            <a:ext cx="4185623" cy="4000439"/>
          </a:xfrm>
        </p:spPr>
        <p:txBody>
          <a:bodyPr>
            <a:normAutofit lnSpcReduction="10000"/>
          </a:bodyPr>
          <a:lstStyle/>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if (al &gt; bl) &amp;&amp; (bl &gt; cl) {</a:t>
            </a:r>
          </a:p>
          <a:p>
            <a:pPr marL="0" indent="0">
              <a:buNone/>
            </a:pPr>
            <a:r>
              <a:rPr lang="en-US" sz="1600" dirty="0">
                <a:latin typeface="Courier New" panose="02070309020205020404" pitchFamily="49" charset="0"/>
                <a:cs typeface="Courier New" panose="02070309020205020404" pitchFamily="49" charset="0"/>
              </a:rPr>
              <a:t>	X = 1;</a:t>
            </a:r>
          </a:p>
          <a:p>
            <a:pPr marL="0" indent="0">
              <a:buNone/>
            </a:pPr>
            <a:r>
              <a:rPr lang="en-US" sz="1600" dirty="0">
                <a:latin typeface="Courier New" panose="02070309020205020404" pitchFamily="49" charset="0"/>
                <a:cs typeface="Courier New" panose="02070309020205020404" pitchFamily="49" charset="0"/>
              </a:rPr>
              <a:t>}</a:t>
            </a:r>
          </a:p>
        </p:txBody>
      </p:sp>
      <p:sp>
        <p:nvSpPr>
          <p:cNvPr id="6" name="Text Placeholder 5">
            <a:extLst>
              <a:ext uri="{FF2B5EF4-FFF2-40B4-BE49-F238E27FC236}">
                <a16:creationId xmlns:a16="http://schemas.microsoft.com/office/drawing/2014/main" id="{2F394031-F0CE-4257-991B-677823AF3571}"/>
              </a:ext>
            </a:extLst>
          </p:cNvPr>
          <p:cNvSpPr>
            <a:spLocks noGrp="1"/>
          </p:cNvSpPr>
          <p:nvPr>
            <p:ph type="body" sz="quarter" idx="3"/>
          </p:nvPr>
        </p:nvSpPr>
        <p:spPr/>
        <p:txBody>
          <a:bodyPr/>
          <a:lstStyle/>
          <a:p>
            <a:r>
              <a:rPr lang="en-US" dirty="0"/>
              <a:t>Assembly</a:t>
            </a:r>
          </a:p>
        </p:txBody>
      </p:sp>
      <p:sp>
        <p:nvSpPr>
          <p:cNvPr id="7" name="Content Placeholder 6">
            <a:extLst>
              <a:ext uri="{FF2B5EF4-FFF2-40B4-BE49-F238E27FC236}">
                <a16:creationId xmlns:a16="http://schemas.microsoft.com/office/drawing/2014/main" id="{68A27310-6B23-4E8B-922B-F5AE02BD6ED0}"/>
              </a:ext>
            </a:extLst>
          </p:cNvPr>
          <p:cNvSpPr>
            <a:spLocks noGrp="1"/>
          </p:cNvSpPr>
          <p:nvPr>
            <p:ph sz="quarter" idx="4"/>
          </p:nvPr>
        </p:nvSpPr>
        <p:spPr>
          <a:xfrm>
            <a:off x="5088384" y="2737245"/>
            <a:ext cx="4185617" cy="4000439"/>
          </a:xfrm>
        </p:spPr>
        <p:txBody>
          <a:bodyPr>
            <a:normAutofit lnSpcReduction="10000"/>
          </a:bodyPr>
          <a:lstStyle/>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cmp</a:t>
            </a:r>
            <a:r>
              <a:rPr lang="en-US" sz="1600" dirty="0">
                <a:latin typeface="Courier New" panose="02070309020205020404" pitchFamily="49" charset="0"/>
                <a:cs typeface="Courier New" panose="02070309020205020404" pitchFamily="49" charset="0"/>
              </a:rPr>
              <a:t> al, bl	; Compare al/bl</a:t>
            </a:r>
          </a:p>
          <a:p>
            <a:pPr marL="0" indent="0">
              <a:buNone/>
            </a:pPr>
            <a:r>
              <a:rPr lang="en-US" sz="1600" dirty="0">
                <a:latin typeface="Courier New" panose="02070309020205020404" pitchFamily="49" charset="0"/>
                <a:cs typeface="Courier New" panose="02070309020205020404" pitchFamily="49" charset="0"/>
              </a:rPr>
              <a:t>	ja  L1		; al &gt; bl?</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jmp</a:t>
            </a:r>
            <a:r>
              <a:rPr lang="en-US" sz="1600" dirty="0">
                <a:latin typeface="Courier New" panose="02070309020205020404" pitchFamily="49" charset="0"/>
                <a:cs typeface="Courier New" panose="02070309020205020404" pitchFamily="49" charset="0"/>
              </a:rPr>
              <a:t> next	; al &gt; bl = False</a:t>
            </a:r>
          </a:p>
          <a:p>
            <a:pPr marL="0" indent="0">
              <a:buNone/>
            </a:pPr>
            <a:r>
              <a:rPr lang="en-US" sz="1600" dirty="0">
                <a:latin typeface="Courier New" panose="02070309020205020404" pitchFamily="49" charset="0"/>
                <a:cs typeface="Courier New" panose="02070309020205020404" pitchFamily="49" charset="0"/>
              </a:rPr>
              <a:t>L1:				; al &gt; bl = True</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cmp</a:t>
            </a:r>
            <a:r>
              <a:rPr lang="en-US" sz="1600" dirty="0">
                <a:latin typeface="Courier New" panose="02070309020205020404" pitchFamily="49" charset="0"/>
                <a:cs typeface="Courier New" panose="02070309020205020404" pitchFamily="49" charset="0"/>
              </a:rPr>
              <a:t> bl, cl	; Compare bl/cl</a:t>
            </a:r>
          </a:p>
          <a:p>
            <a:pPr marL="0" indent="0">
              <a:buNone/>
            </a:pPr>
            <a:r>
              <a:rPr lang="en-US" sz="1600" dirty="0">
                <a:latin typeface="Courier New" panose="02070309020205020404" pitchFamily="49" charset="0"/>
                <a:cs typeface="Courier New" panose="02070309020205020404" pitchFamily="49" charset="0"/>
              </a:rPr>
              <a:t>	ja  L2		; bl &gt; cl?</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jmp</a:t>
            </a:r>
            <a:r>
              <a:rPr lang="en-US" sz="1600" dirty="0">
                <a:latin typeface="Courier New" panose="02070309020205020404" pitchFamily="49" charset="0"/>
                <a:cs typeface="Courier New" panose="02070309020205020404" pitchFamily="49" charset="0"/>
              </a:rPr>
              <a:t> next	; bl &gt; cl = False</a:t>
            </a:r>
          </a:p>
          <a:p>
            <a:pPr marL="0" indent="0">
              <a:buNone/>
            </a:pPr>
            <a:r>
              <a:rPr lang="en-US" sz="1600" dirty="0">
                <a:latin typeface="Courier New" panose="02070309020205020404" pitchFamily="49" charset="0"/>
                <a:cs typeface="Courier New" panose="02070309020205020404" pitchFamily="49" charset="0"/>
              </a:rPr>
              <a:t>L2:				; bl &gt; cl = True</a:t>
            </a:r>
          </a:p>
          <a:p>
            <a:pPr marL="0" indent="0">
              <a:buNone/>
            </a:pPr>
            <a:r>
              <a:rPr lang="en-US" sz="1600" dirty="0">
                <a:latin typeface="Courier New" panose="02070309020205020404" pitchFamily="49" charset="0"/>
                <a:cs typeface="Courier New" panose="02070309020205020404" pitchFamily="49" charset="0"/>
              </a:rPr>
              <a:t>	mov X,1</a:t>
            </a:r>
          </a:p>
          <a:p>
            <a:pPr marL="0" indent="0">
              <a:buNone/>
            </a:pPr>
            <a:r>
              <a:rPr lang="en-US" sz="1600" dirty="0">
                <a:latin typeface="Courier New" panose="02070309020205020404" pitchFamily="49" charset="0"/>
                <a:cs typeface="Courier New" panose="02070309020205020404" pitchFamily="49" charset="0"/>
              </a:rPr>
              <a:t>next:</a:t>
            </a:r>
          </a:p>
        </p:txBody>
      </p:sp>
    </p:spTree>
    <p:extLst>
      <p:ext uri="{BB962C8B-B14F-4D97-AF65-F5344CB8AC3E}">
        <p14:creationId xmlns:p14="http://schemas.microsoft.com/office/powerpoint/2010/main" val="138432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fade">
                                      <p:cBhvr>
                                        <p:cTn id="25" dur="500"/>
                                        <p:tgtEl>
                                          <p:spTgt spid="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fade">
                                      <p:cBhvr>
                                        <p:cTn id="30" dur="500"/>
                                        <p:tgtEl>
                                          <p:spTgt spid="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fade">
                                      <p:cBhvr>
                                        <p:cTn id="35" dur="500"/>
                                        <p:tgtEl>
                                          <p:spTgt spid="7">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xEl>
                                              <p:pRg st="7" end="7"/>
                                            </p:txEl>
                                          </p:spTgt>
                                        </p:tgtEl>
                                        <p:attrNameLst>
                                          <p:attrName>style.visibility</p:attrName>
                                        </p:attrNameLst>
                                      </p:cBhvr>
                                      <p:to>
                                        <p:strVal val="visible"/>
                                      </p:to>
                                    </p:set>
                                    <p:animEffect transition="in" filter="fade">
                                      <p:cBhvr>
                                        <p:cTn id="40" dur="500"/>
                                        <p:tgtEl>
                                          <p:spTgt spid="7">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Effect transition="in" filter="fade">
                                      <p:cBhvr>
                                        <p:cTn id="45" dur="500"/>
                                        <p:tgtEl>
                                          <p:spTgt spid="7">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7">
                                            <p:txEl>
                                              <p:pRg st="9" end="9"/>
                                            </p:txEl>
                                          </p:spTgt>
                                        </p:tgtEl>
                                        <p:attrNameLst>
                                          <p:attrName>style.visibility</p:attrName>
                                        </p:attrNameLst>
                                      </p:cBhvr>
                                      <p:to>
                                        <p:strVal val="visible"/>
                                      </p:to>
                                    </p:set>
                                    <p:animEffect transition="in" filter="fade">
                                      <p:cBhvr>
                                        <p:cTn id="50" dur="500"/>
                                        <p:tgtEl>
                                          <p:spTgt spid="7">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animEffect transition="in" filter="fade">
                                      <p:cBhvr>
                                        <p:cTn id="55"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98B2E-A5E1-4467-BFC6-6031CCFA7553}"/>
              </a:ext>
            </a:extLst>
          </p:cNvPr>
          <p:cNvSpPr>
            <a:spLocks noGrp="1"/>
          </p:cNvSpPr>
          <p:nvPr>
            <p:ph type="title"/>
          </p:nvPr>
        </p:nvSpPr>
        <p:spPr/>
        <p:txBody>
          <a:bodyPr/>
          <a:lstStyle/>
          <a:p>
            <a:r>
              <a:rPr lang="en-US" dirty="0"/>
              <a:t>Logical AND Operator</a:t>
            </a:r>
          </a:p>
        </p:txBody>
      </p:sp>
      <p:sp>
        <p:nvSpPr>
          <p:cNvPr id="3" name="Text Placeholder 2">
            <a:extLst>
              <a:ext uri="{FF2B5EF4-FFF2-40B4-BE49-F238E27FC236}">
                <a16:creationId xmlns:a16="http://schemas.microsoft.com/office/drawing/2014/main" id="{04A45951-24D7-4943-9452-DD55547A335A}"/>
              </a:ext>
            </a:extLst>
          </p:cNvPr>
          <p:cNvSpPr>
            <a:spLocks noGrp="1"/>
          </p:cNvSpPr>
          <p:nvPr>
            <p:ph type="body" idx="1"/>
          </p:nvPr>
        </p:nvSpPr>
        <p:spPr/>
        <p:txBody>
          <a:bodyPr/>
          <a:lstStyle/>
          <a:p>
            <a:r>
              <a:rPr lang="en-US" dirty="0"/>
              <a:t>Assembly</a:t>
            </a:r>
          </a:p>
        </p:txBody>
      </p:sp>
      <p:sp>
        <p:nvSpPr>
          <p:cNvPr id="4" name="Content Placeholder 3">
            <a:extLst>
              <a:ext uri="{FF2B5EF4-FFF2-40B4-BE49-F238E27FC236}">
                <a16:creationId xmlns:a16="http://schemas.microsoft.com/office/drawing/2014/main" id="{D287D212-6F65-4D86-9D97-AEC1360960AA}"/>
              </a:ext>
            </a:extLst>
          </p:cNvPr>
          <p:cNvSpPr>
            <a:spLocks noGrp="1"/>
          </p:cNvSpPr>
          <p:nvPr>
            <p:ph sz="half" idx="2"/>
          </p:nvPr>
        </p:nvSpPr>
        <p:spPr>
          <a:xfrm>
            <a:off x="675745" y="2737245"/>
            <a:ext cx="4185623" cy="4029315"/>
          </a:xfrm>
        </p:spPr>
        <p:txBody>
          <a:bodyPr>
            <a:normAutofit fontScale="85000" lnSpcReduction="10000"/>
          </a:bodyPr>
          <a:lstStyle/>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cmp</a:t>
            </a:r>
            <a:r>
              <a:rPr lang="en-US" dirty="0">
                <a:latin typeface="Courier New" panose="02070309020205020404" pitchFamily="49" charset="0"/>
                <a:cs typeface="Courier New" panose="02070309020205020404" pitchFamily="49" charset="0"/>
              </a:rPr>
              <a:t> al, bl	; Compare al/bl</a:t>
            </a:r>
          </a:p>
          <a:p>
            <a:pPr marL="0" indent="0">
              <a:buNone/>
            </a:pPr>
            <a:r>
              <a:rPr lang="en-US" dirty="0">
                <a:latin typeface="Courier New" panose="02070309020205020404" pitchFamily="49" charset="0"/>
                <a:cs typeface="Courier New" panose="02070309020205020404" pitchFamily="49" charset="0"/>
              </a:rPr>
              <a:t>	ja  L1		; al &gt; bl?</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jmp</a:t>
            </a:r>
            <a:r>
              <a:rPr lang="en-US" dirty="0">
                <a:latin typeface="Courier New" panose="02070309020205020404" pitchFamily="49" charset="0"/>
                <a:cs typeface="Courier New" panose="02070309020205020404" pitchFamily="49" charset="0"/>
              </a:rPr>
              <a:t> next	; al &gt; bl = False</a:t>
            </a:r>
          </a:p>
          <a:p>
            <a:pPr marL="0" indent="0">
              <a:buNone/>
            </a:pPr>
            <a:r>
              <a:rPr lang="en-US" dirty="0">
                <a:latin typeface="Courier New" panose="02070309020205020404" pitchFamily="49" charset="0"/>
                <a:cs typeface="Courier New" panose="02070309020205020404" pitchFamily="49" charset="0"/>
              </a:rPr>
              <a:t>L1:				; al &gt; bl = True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cmp</a:t>
            </a:r>
            <a:r>
              <a:rPr lang="en-US" dirty="0">
                <a:latin typeface="Courier New" panose="02070309020205020404" pitchFamily="49" charset="0"/>
                <a:cs typeface="Courier New" panose="02070309020205020404" pitchFamily="49" charset="0"/>
              </a:rPr>
              <a:t> bl, cl	; Compare bl/cl</a:t>
            </a:r>
          </a:p>
          <a:p>
            <a:pPr marL="0" indent="0">
              <a:buNone/>
            </a:pPr>
            <a:r>
              <a:rPr lang="en-US" dirty="0">
                <a:latin typeface="Courier New" panose="02070309020205020404" pitchFamily="49" charset="0"/>
                <a:cs typeface="Courier New" panose="02070309020205020404" pitchFamily="49" charset="0"/>
              </a:rPr>
              <a:t>	ja  L2		; bl &gt; cl?</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jmp</a:t>
            </a:r>
            <a:r>
              <a:rPr lang="en-US" dirty="0">
                <a:latin typeface="Courier New" panose="02070309020205020404" pitchFamily="49" charset="0"/>
                <a:cs typeface="Courier New" panose="02070309020205020404" pitchFamily="49" charset="0"/>
              </a:rPr>
              <a:t> next	; bl &gt; cl = False</a:t>
            </a:r>
          </a:p>
          <a:p>
            <a:pPr marL="0" indent="0">
              <a:buNone/>
            </a:pPr>
            <a:r>
              <a:rPr lang="en-US" dirty="0">
                <a:latin typeface="Courier New" panose="02070309020205020404" pitchFamily="49" charset="0"/>
                <a:cs typeface="Courier New" panose="02070309020205020404" pitchFamily="49" charset="0"/>
              </a:rPr>
              <a:t>L2:				; bl &gt; cl = True</a:t>
            </a:r>
          </a:p>
          <a:p>
            <a:pPr marL="0" indent="0">
              <a:buNone/>
            </a:pPr>
            <a:r>
              <a:rPr lang="en-US" dirty="0">
                <a:latin typeface="Courier New" panose="02070309020205020404" pitchFamily="49" charset="0"/>
                <a:cs typeface="Courier New" panose="02070309020205020404" pitchFamily="49" charset="0"/>
              </a:rPr>
              <a:t>	mov X,1</a:t>
            </a:r>
          </a:p>
          <a:p>
            <a:pPr marL="0" indent="0">
              <a:buNone/>
            </a:pPr>
            <a:r>
              <a:rPr lang="en-US" dirty="0">
                <a:latin typeface="Courier New" panose="02070309020205020404" pitchFamily="49" charset="0"/>
                <a:cs typeface="Courier New" panose="02070309020205020404" pitchFamily="49" charset="0"/>
              </a:rPr>
              <a:t>next:</a:t>
            </a:r>
          </a:p>
        </p:txBody>
      </p:sp>
      <p:sp>
        <p:nvSpPr>
          <p:cNvPr id="5" name="Text Placeholder 4">
            <a:extLst>
              <a:ext uri="{FF2B5EF4-FFF2-40B4-BE49-F238E27FC236}">
                <a16:creationId xmlns:a16="http://schemas.microsoft.com/office/drawing/2014/main" id="{08E604E4-3035-4BEF-8A73-FBFF0515146F}"/>
              </a:ext>
            </a:extLst>
          </p:cNvPr>
          <p:cNvSpPr>
            <a:spLocks noGrp="1"/>
          </p:cNvSpPr>
          <p:nvPr>
            <p:ph type="body" sz="quarter" idx="3"/>
          </p:nvPr>
        </p:nvSpPr>
        <p:spPr/>
        <p:txBody>
          <a:bodyPr/>
          <a:lstStyle/>
          <a:p>
            <a:r>
              <a:rPr lang="en-US" dirty="0"/>
              <a:t>Assembly (Optimized)</a:t>
            </a:r>
          </a:p>
        </p:txBody>
      </p:sp>
      <p:sp>
        <p:nvSpPr>
          <p:cNvPr id="6" name="Content Placeholder 5">
            <a:extLst>
              <a:ext uri="{FF2B5EF4-FFF2-40B4-BE49-F238E27FC236}">
                <a16:creationId xmlns:a16="http://schemas.microsoft.com/office/drawing/2014/main" id="{B4C2CFC9-0B96-4C5A-80A0-A86D1A3EE588}"/>
              </a:ext>
            </a:extLst>
          </p:cNvPr>
          <p:cNvSpPr>
            <a:spLocks noGrp="1"/>
          </p:cNvSpPr>
          <p:nvPr>
            <p:ph sz="quarter" idx="4"/>
          </p:nvPr>
        </p:nvSpPr>
        <p:spPr>
          <a:xfrm>
            <a:off x="5088384" y="2737245"/>
            <a:ext cx="4185617" cy="4029315"/>
          </a:xfrm>
        </p:spPr>
        <p:txBody>
          <a:bodyPr>
            <a:normAutofit fontScale="85000" lnSpcReduction="10000"/>
          </a:bodyPr>
          <a:lstStyle/>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cmp</a:t>
            </a:r>
            <a:r>
              <a:rPr lang="en-US" dirty="0">
                <a:latin typeface="Courier New" panose="02070309020205020404" pitchFamily="49" charset="0"/>
                <a:cs typeface="Courier New" panose="02070309020205020404" pitchFamily="49" charset="0"/>
              </a:rPr>
              <a:t> al, bl	; Compare al/bl</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jbe</a:t>
            </a:r>
            <a:r>
              <a:rPr lang="en-US" dirty="0">
                <a:latin typeface="Courier New" panose="02070309020205020404" pitchFamily="49" charset="0"/>
                <a:cs typeface="Courier New" panose="02070309020205020404" pitchFamily="49" charset="0"/>
              </a:rPr>
              <a:t> next	; al &lt;= bl?</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cmp</a:t>
            </a:r>
            <a:r>
              <a:rPr lang="en-US" dirty="0">
                <a:latin typeface="Courier New" panose="02070309020205020404" pitchFamily="49" charset="0"/>
                <a:cs typeface="Courier New" panose="02070309020205020404" pitchFamily="49" charset="0"/>
              </a:rPr>
              <a:t> bl, cl	; Compare bl/cl</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jbe</a:t>
            </a:r>
            <a:r>
              <a:rPr lang="en-US" dirty="0">
                <a:latin typeface="Courier New" panose="02070309020205020404" pitchFamily="49" charset="0"/>
                <a:cs typeface="Courier New" panose="02070309020205020404" pitchFamily="49" charset="0"/>
              </a:rPr>
              <a:t> next	; bl &lt;= cl? </a:t>
            </a:r>
          </a:p>
          <a:p>
            <a:pPr marL="0" indent="0">
              <a:buNone/>
            </a:pPr>
            <a:r>
              <a:rPr lang="en-US" dirty="0">
                <a:latin typeface="Courier New" panose="02070309020205020404" pitchFamily="49" charset="0"/>
                <a:cs typeface="Courier New" panose="02070309020205020404" pitchFamily="49" charset="0"/>
              </a:rPr>
              <a:t>	mov X, 1</a:t>
            </a:r>
          </a:p>
          <a:p>
            <a:pPr marL="0" indent="0">
              <a:buNone/>
            </a:pPr>
            <a:r>
              <a:rPr lang="en-US" dirty="0">
                <a:latin typeface="Courier New" panose="02070309020205020404" pitchFamily="49" charset="0"/>
                <a:cs typeface="Courier New" panose="02070309020205020404" pitchFamily="49" charset="0"/>
              </a:rPr>
              <a:t>next:</a:t>
            </a:r>
          </a:p>
          <a:p>
            <a:pPr marL="0" indent="0">
              <a:buNone/>
            </a:pPr>
            <a:endParaRPr lang="en-US" dirty="0"/>
          </a:p>
        </p:txBody>
      </p:sp>
    </p:spTree>
    <p:extLst>
      <p:ext uri="{BB962C8B-B14F-4D97-AF65-F5344CB8AC3E}">
        <p14:creationId xmlns:p14="http://schemas.microsoft.com/office/powerpoint/2010/main" val="326569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044CDD-D54F-4C20-BEAD-6069F51D6596}"/>
              </a:ext>
            </a:extLst>
          </p:cNvPr>
          <p:cNvSpPr>
            <a:spLocks noGrp="1"/>
          </p:cNvSpPr>
          <p:nvPr>
            <p:ph type="title"/>
          </p:nvPr>
        </p:nvSpPr>
        <p:spPr>
          <a:xfrm>
            <a:off x="1043950" y="1179151"/>
            <a:ext cx="3300646" cy="4463889"/>
          </a:xfrm>
        </p:spPr>
        <p:txBody>
          <a:bodyPr anchor="ctr">
            <a:normAutofit/>
          </a:bodyPr>
          <a:lstStyle/>
          <a:p>
            <a:r>
              <a:rPr lang="en-US" dirty="0"/>
              <a:t>AND Instruction</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5A9915-64E0-42C8-AAFC-273FEC5F7E06}"/>
              </a:ext>
            </a:extLst>
          </p:cNvPr>
          <p:cNvSpPr>
            <a:spLocks noGrp="1"/>
          </p:cNvSpPr>
          <p:nvPr>
            <p:ph idx="1"/>
          </p:nvPr>
        </p:nvSpPr>
        <p:spPr>
          <a:xfrm>
            <a:off x="4978918" y="1109145"/>
            <a:ext cx="6341016" cy="5646218"/>
          </a:xfrm>
        </p:spPr>
        <p:txBody>
          <a:bodyPr anchor="ctr">
            <a:normAutofit fontScale="92500" lnSpcReduction="10000"/>
          </a:bodyPr>
          <a:lstStyle/>
          <a:p>
            <a:r>
              <a:rPr lang="en-US" sz="2000" dirty="0"/>
              <a:t>Performs a Boolean AND operation between each pair of matching bits in two operands.</a:t>
            </a:r>
          </a:p>
          <a:p>
            <a:r>
              <a:rPr lang="en-US" sz="2000" dirty="0"/>
              <a:t>Syntax:</a:t>
            </a:r>
          </a:p>
          <a:p>
            <a:pPr marL="0" indent="0">
              <a:buNone/>
            </a:pPr>
            <a:r>
              <a:rPr lang="en-US" sz="2000" dirty="0">
                <a:latin typeface="Courier New" panose="02070309020205020404" pitchFamily="49" charset="0"/>
                <a:cs typeface="Courier New" panose="02070309020205020404" pitchFamily="49" charset="0"/>
              </a:rPr>
              <a:t>	AND destination, source</a:t>
            </a:r>
          </a:p>
          <a:p>
            <a:r>
              <a:rPr lang="en-US" sz="2000" dirty="0"/>
              <a:t>Allowed Combinations</a:t>
            </a:r>
          </a:p>
          <a:p>
            <a:pPr marL="0" indent="0">
              <a:buNone/>
            </a:pPr>
            <a:r>
              <a:rPr lang="en-US" sz="2000" dirty="0">
                <a:latin typeface="Courier New" panose="02070309020205020404" pitchFamily="49" charset="0"/>
                <a:cs typeface="Courier New" panose="02070309020205020404" pitchFamily="49" charset="0"/>
              </a:rPr>
              <a:t>	AND </a:t>
            </a:r>
            <a:r>
              <a:rPr lang="en-US" sz="2000" dirty="0" err="1">
                <a:latin typeface="Courier New" panose="02070309020205020404" pitchFamily="49" charset="0"/>
                <a:cs typeface="Courier New" panose="02070309020205020404" pitchFamily="49" charset="0"/>
              </a:rPr>
              <a:t>reg,reg</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AND </a:t>
            </a:r>
            <a:r>
              <a:rPr lang="en-US" sz="2000" dirty="0" err="1">
                <a:latin typeface="Courier New" panose="02070309020205020404" pitchFamily="49" charset="0"/>
                <a:cs typeface="Courier New" panose="02070309020205020404" pitchFamily="49" charset="0"/>
              </a:rPr>
              <a:t>reg,mem</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AND </a:t>
            </a:r>
            <a:r>
              <a:rPr lang="en-US" sz="2000" dirty="0" err="1">
                <a:latin typeface="Courier New" panose="02070309020205020404" pitchFamily="49" charset="0"/>
                <a:cs typeface="Courier New" panose="02070309020205020404" pitchFamily="49" charset="0"/>
              </a:rPr>
              <a:t>reg,imm</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AND </a:t>
            </a:r>
            <a:r>
              <a:rPr lang="en-US" sz="2000" dirty="0" err="1">
                <a:latin typeface="Courier New" panose="02070309020205020404" pitchFamily="49" charset="0"/>
                <a:cs typeface="Courier New" panose="02070309020205020404" pitchFamily="49" charset="0"/>
              </a:rPr>
              <a:t>mem,reg</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AND </a:t>
            </a:r>
            <a:r>
              <a:rPr lang="en-US" sz="2000" dirty="0" err="1">
                <a:latin typeface="Courier New" panose="02070309020205020404" pitchFamily="49" charset="0"/>
                <a:cs typeface="Courier New" panose="02070309020205020404" pitchFamily="49" charset="0"/>
              </a:rPr>
              <a:t>mem,imm</a:t>
            </a:r>
            <a:endParaRPr lang="en-US" sz="2000" dirty="0">
              <a:latin typeface="Courier New" panose="02070309020205020404" pitchFamily="49" charset="0"/>
              <a:cs typeface="Courier New" panose="02070309020205020404" pitchFamily="49" charset="0"/>
            </a:endParaRPr>
          </a:p>
          <a:p>
            <a:pPr lvl="1"/>
            <a:r>
              <a:rPr lang="en-US" sz="1800" dirty="0"/>
              <a:t>Immediate operands can be no larger than 32 bits.</a:t>
            </a:r>
          </a:p>
          <a:p>
            <a:pPr lvl="1"/>
            <a:r>
              <a:rPr lang="en-US" sz="1800" dirty="0"/>
              <a:t>Operands can be 8, 16, 32, or 64 bits and must be same size.</a:t>
            </a:r>
          </a:p>
          <a:p>
            <a:r>
              <a:rPr lang="en-US" sz="2000" dirty="0"/>
              <a:t>The AND instruction lets you clear 1 or more bits in an operand without affecting other bits.</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835400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728E-2052-46E7-88DE-CD45A6888B2B}"/>
              </a:ext>
            </a:extLst>
          </p:cNvPr>
          <p:cNvSpPr>
            <a:spLocks noGrp="1"/>
          </p:cNvSpPr>
          <p:nvPr>
            <p:ph type="title"/>
          </p:nvPr>
        </p:nvSpPr>
        <p:spPr/>
        <p:txBody>
          <a:bodyPr/>
          <a:lstStyle/>
          <a:p>
            <a:r>
              <a:rPr lang="en-US" dirty="0"/>
              <a:t>Logical OR Operator</a:t>
            </a:r>
          </a:p>
        </p:txBody>
      </p:sp>
      <p:sp>
        <p:nvSpPr>
          <p:cNvPr id="4" name="Text Placeholder 3">
            <a:extLst>
              <a:ext uri="{FF2B5EF4-FFF2-40B4-BE49-F238E27FC236}">
                <a16:creationId xmlns:a16="http://schemas.microsoft.com/office/drawing/2014/main" id="{D0B2A48E-6D9D-4A2B-A5D6-F0F54D990508}"/>
              </a:ext>
            </a:extLst>
          </p:cNvPr>
          <p:cNvSpPr>
            <a:spLocks noGrp="1"/>
          </p:cNvSpPr>
          <p:nvPr>
            <p:ph type="body" idx="1"/>
          </p:nvPr>
        </p:nvSpPr>
        <p:spPr/>
        <p:txBody>
          <a:bodyPr/>
          <a:lstStyle/>
          <a:p>
            <a:r>
              <a:rPr lang="en-US" dirty="0"/>
              <a:t>C++ Code</a:t>
            </a:r>
          </a:p>
        </p:txBody>
      </p:sp>
      <p:sp>
        <p:nvSpPr>
          <p:cNvPr id="5" name="Content Placeholder 4">
            <a:extLst>
              <a:ext uri="{FF2B5EF4-FFF2-40B4-BE49-F238E27FC236}">
                <a16:creationId xmlns:a16="http://schemas.microsoft.com/office/drawing/2014/main" id="{D4A7497A-68F2-441A-B7E3-65EA0FE00FE3}"/>
              </a:ext>
            </a:extLst>
          </p:cNvPr>
          <p:cNvSpPr>
            <a:spLocks noGrp="1"/>
          </p:cNvSpPr>
          <p:nvPr>
            <p:ph sz="half" idx="2"/>
          </p:nvPr>
        </p:nvSpPr>
        <p:spPr>
          <a:xfrm>
            <a:off x="675745" y="2737245"/>
            <a:ext cx="4185623" cy="4000439"/>
          </a:xfrm>
        </p:spPr>
        <p:txBody>
          <a:bodyPr>
            <a:normAutofit/>
          </a:bodyPr>
          <a:lstStyle/>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if (al &gt; bl) || (bl &gt; cl) {</a:t>
            </a:r>
          </a:p>
          <a:p>
            <a:pPr marL="0" indent="0">
              <a:buNone/>
            </a:pPr>
            <a:r>
              <a:rPr lang="en-US" sz="1600" dirty="0">
                <a:latin typeface="Courier New" panose="02070309020205020404" pitchFamily="49" charset="0"/>
                <a:cs typeface="Courier New" panose="02070309020205020404" pitchFamily="49" charset="0"/>
              </a:rPr>
              <a:t>	X = 1;</a:t>
            </a:r>
          </a:p>
          <a:p>
            <a:pPr marL="0" indent="0">
              <a:buNone/>
            </a:pPr>
            <a:r>
              <a:rPr lang="en-US" sz="1600" dirty="0">
                <a:latin typeface="Courier New" panose="02070309020205020404" pitchFamily="49" charset="0"/>
                <a:cs typeface="Courier New" panose="02070309020205020404" pitchFamily="49" charset="0"/>
              </a:rPr>
              <a:t>}</a:t>
            </a:r>
          </a:p>
        </p:txBody>
      </p:sp>
      <p:sp>
        <p:nvSpPr>
          <p:cNvPr id="6" name="Text Placeholder 5">
            <a:extLst>
              <a:ext uri="{FF2B5EF4-FFF2-40B4-BE49-F238E27FC236}">
                <a16:creationId xmlns:a16="http://schemas.microsoft.com/office/drawing/2014/main" id="{2F394031-F0CE-4257-991B-677823AF3571}"/>
              </a:ext>
            </a:extLst>
          </p:cNvPr>
          <p:cNvSpPr>
            <a:spLocks noGrp="1"/>
          </p:cNvSpPr>
          <p:nvPr>
            <p:ph type="body" sz="quarter" idx="3"/>
          </p:nvPr>
        </p:nvSpPr>
        <p:spPr/>
        <p:txBody>
          <a:bodyPr/>
          <a:lstStyle/>
          <a:p>
            <a:r>
              <a:rPr lang="en-US" dirty="0"/>
              <a:t>Assembly (Optimized)</a:t>
            </a:r>
          </a:p>
        </p:txBody>
      </p:sp>
      <p:sp>
        <p:nvSpPr>
          <p:cNvPr id="7" name="Content Placeholder 6">
            <a:extLst>
              <a:ext uri="{FF2B5EF4-FFF2-40B4-BE49-F238E27FC236}">
                <a16:creationId xmlns:a16="http://schemas.microsoft.com/office/drawing/2014/main" id="{68A27310-6B23-4E8B-922B-F5AE02BD6ED0}"/>
              </a:ext>
            </a:extLst>
          </p:cNvPr>
          <p:cNvSpPr>
            <a:spLocks noGrp="1"/>
          </p:cNvSpPr>
          <p:nvPr>
            <p:ph sz="quarter" idx="4"/>
          </p:nvPr>
        </p:nvSpPr>
        <p:spPr>
          <a:xfrm>
            <a:off x="5088384" y="2737245"/>
            <a:ext cx="4185617" cy="4000439"/>
          </a:xfrm>
        </p:spPr>
        <p:txBody>
          <a:bodyPr>
            <a:normAutofit/>
          </a:bodyPr>
          <a:lstStyle/>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cmp</a:t>
            </a:r>
            <a:r>
              <a:rPr lang="en-US" sz="1600" dirty="0">
                <a:latin typeface="Courier New" panose="02070309020205020404" pitchFamily="49" charset="0"/>
                <a:cs typeface="Courier New" panose="02070309020205020404" pitchFamily="49" charset="0"/>
              </a:rPr>
              <a:t> al, bl	; Compare al/bl</a:t>
            </a:r>
          </a:p>
          <a:p>
            <a:pPr marL="0" indent="0">
              <a:buNone/>
            </a:pPr>
            <a:r>
              <a:rPr lang="en-US" sz="1600" dirty="0">
                <a:latin typeface="Courier New" panose="02070309020205020404" pitchFamily="49" charset="0"/>
                <a:cs typeface="Courier New" panose="02070309020205020404" pitchFamily="49" charset="0"/>
              </a:rPr>
              <a:t>	ja  L1		; al &gt; bl?</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cmp</a:t>
            </a:r>
            <a:r>
              <a:rPr lang="en-US" sz="1600" dirty="0">
                <a:latin typeface="Courier New" panose="02070309020205020404" pitchFamily="49" charset="0"/>
                <a:cs typeface="Courier New" panose="02070309020205020404" pitchFamily="49" charset="0"/>
              </a:rPr>
              <a:t> bl, cl	; Compare bl/cl</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jbe</a:t>
            </a:r>
            <a:r>
              <a:rPr lang="en-US" sz="1600" dirty="0">
                <a:latin typeface="Courier New" panose="02070309020205020404" pitchFamily="49" charset="0"/>
                <a:cs typeface="Courier New" panose="02070309020205020404" pitchFamily="49" charset="0"/>
              </a:rPr>
              <a:t> next	; False, skip</a:t>
            </a:r>
          </a:p>
          <a:p>
            <a:pPr marL="0" indent="0">
              <a:buNone/>
            </a:pPr>
            <a:r>
              <a:rPr lang="en-US" sz="1600" dirty="0">
                <a:latin typeface="Courier New" panose="02070309020205020404" pitchFamily="49" charset="0"/>
                <a:cs typeface="Courier New" panose="02070309020205020404" pitchFamily="49" charset="0"/>
              </a:rPr>
              <a:t>L1:				; True</a:t>
            </a:r>
          </a:p>
          <a:p>
            <a:pPr marL="0" indent="0">
              <a:buNone/>
            </a:pPr>
            <a:r>
              <a:rPr lang="en-US" sz="1600" dirty="0">
                <a:latin typeface="Courier New" panose="02070309020205020404" pitchFamily="49" charset="0"/>
                <a:cs typeface="Courier New" panose="02070309020205020404" pitchFamily="49" charset="0"/>
              </a:rPr>
              <a:t>	mov X,1		; set X = 1</a:t>
            </a:r>
          </a:p>
          <a:p>
            <a:pPr marL="0" indent="0">
              <a:buNone/>
            </a:pPr>
            <a:r>
              <a:rPr lang="en-US" sz="1600" dirty="0">
                <a:latin typeface="Courier New" panose="02070309020205020404" pitchFamily="49" charset="0"/>
                <a:cs typeface="Courier New" panose="02070309020205020404" pitchFamily="49" charset="0"/>
              </a:rPr>
              <a:t>next:</a:t>
            </a:r>
          </a:p>
        </p:txBody>
      </p:sp>
    </p:spTree>
    <p:extLst>
      <p:ext uri="{BB962C8B-B14F-4D97-AF65-F5344CB8AC3E}">
        <p14:creationId xmlns:p14="http://schemas.microsoft.com/office/powerpoint/2010/main" val="8106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728E-2052-46E7-88DE-CD45A6888B2B}"/>
              </a:ext>
            </a:extLst>
          </p:cNvPr>
          <p:cNvSpPr>
            <a:spLocks noGrp="1"/>
          </p:cNvSpPr>
          <p:nvPr>
            <p:ph type="title"/>
          </p:nvPr>
        </p:nvSpPr>
        <p:spPr/>
        <p:txBody>
          <a:bodyPr/>
          <a:lstStyle/>
          <a:p>
            <a:r>
              <a:rPr lang="en-US" dirty="0"/>
              <a:t>WHILE Loops</a:t>
            </a:r>
          </a:p>
        </p:txBody>
      </p:sp>
      <p:sp>
        <p:nvSpPr>
          <p:cNvPr id="4" name="Text Placeholder 3">
            <a:extLst>
              <a:ext uri="{FF2B5EF4-FFF2-40B4-BE49-F238E27FC236}">
                <a16:creationId xmlns:a16="http://schemas.microsoft.com/office/drawing/2014/main" id="{D0B2A48E-6D9D-4A2B-A5D6-F0F54D990508}"/>
              </a:ext>
            </a:extLst>
          </p:cNvPr>
          <p:cNvSpPr>
            <a:spLocks noGrp="1"/>
          </p:cNvSpPr>
          <p:nvPr>
            <p:ph type="body" idx="1"/>
          </p:nvPr>
        </p:nvSpPr>
        <p:spPr/>
        <p:txBody>
          <a:bodyPr/>
          <a:lstStyle/>
          <a:p>
            <a:r>
              <a:rPr lang="en-US" dirty="0"/>
              <a:t>C++ Code</a:t>
            </a:r>
          </a:p>
        </p:txBody>
      </p:sp>
      <p:sp>
        <p:nvSpPr>
          <p:cNvPr id="5" name="Content Placeholder 4">
            <a:extLst>
              <a:ext uri="{FF2B5EF4-FFF2-40B4-BE49-F238E27FC236}">
                <a16:creationId xmlns:a16="http://schemas.microsoft.com/office/drawing/2014/main" id="{D4A7497A-68F2-441A-B7E3-65EA0FE00FE3}"/>
              </a:ext>
            </a:extLst>
          </p:cNvPr>
          <p:cNvSpPr>
            <a:spLocks noGrp="1"/>
          </p:cNvSpPr>
          <p:nvPr>
            <p:ph sz="half" idx="2"/>
          </p:nvPr>
        </p:nvSpPr>
        <p:spPr>
          <a:xfrm>
            <a:off x="675745" y="2737245"/>
            <a:ext cx="4185623" cy="4000439"/>
          </a:xfrm>
        </p:spPr>
        <p:txBody>
          <a:bodyPr>
            <a:normAutofit/>
          </a:bodyPr>
          <a:lstStyle/>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while ( val1 &lt; val2 )</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val1++;</a:t>
            </a:r>
          </a:p>
          <a:p>
            <a:pPr marL="0" indent="0">
              <a:buNone/>
            </a:pPr>
            <a:r>
              <a:rPr lang="en-US" sz="1600" dirty="0">
                <a:latin typeface="Courier New" panose="02070309020205020404" pitchFamily="49" charset="0"/>
                <a:cs typeface="Courier New" panose="02070309020205020404" pitchFamily="49" charset="0"/>
              </a:rPr>
              <a:t>	val2--;</a:t>
            </a:r>
          </a:p>
          <a:p>
            <a:pPr marL="0" indent="0">
              <a:buNone/>
            </a:pPr>
            <a:r>
              <a:rPr lang="en-US" sz="1600" dirty="0">
                <a:latin typeface="Courier New" panose="02070309020205020404" pitchFamily="49" charset="0"/>
                <a:cs typeface="Courier New" panose="02070309020205020404" pitchFamily="49" charset="0"/>
              </a:rPr>
              <a:t>}</a:t>
            </a:r>
          </a:p>
        </p:txBody>
      </p:sp>
      <p:sp>
        <p:nvSpPr>
          <p:cNvPr id="6" name="Text Placeholder 5">
            <a:extLst>
              <a:ext uri="{FF2B5EF4-FFF2-40B4-BE49-F238E27FC236}">
                <a16:creationId xmlns:a16="http://schemas.microsoft.com/office/drawing/2014/main" id="{2F394031-F0CE-4257-991B-677823AF3571}"/>
              </a:ext>
            </a:extLst>
          </p:cNvPr>
          <p:cNvSpPr>
            <a:spLocks noGrp="1"/>
          </p:cNvSpPr>
          <p:nvPr>
            <p:ph type="body" sz="quarter" idx="3"/>
          </p:nvPr>
        </p:nvSpPr>
        <p:spPr/>
        <p:txBody>
          <a:bodyPr/>
          <a:lstStyle/>
          <a:p>
            <a:r>
              <a:rPr lang="en-US" dirty="0"/>
              <a:t>Assembly</a:t>
            </a:r>
          </a:p>
        </p:txBody>
      </p:sp>
      <p:sp>
        <p:nvSpPr>
          <p:cNvPr id="7" name="Content Placeholder 6">
            <a:extLst>
              <a:ext uri="{FF2B5EF4-FFF2-40B4-BE49-F238E27FC236}">
                <a16:creationId xmlns:a16="http://schemas.microsoft.com/office/drawing/2014/main" id="{68A27310-6B23-4E8B-922B-F5AE02BD6ED0}"/>
              </a:ext>
            </a:extLst>
          </p:cNvPr>
          <p:cNvSpPr>
            <a:spLocks noGrp="1"/>
          </p:cNvSpPr>
          <p:nvPr>
            <p:ph sz="quarter" idx="4"/>
          </p:nvPr>
        </p:nvSpPr>
        <p:spPr>
          <a:xfrm>
            <a:off x="5088384" y="2737245"/>
            <a:ext cx="4979641" cy="4000439"/>
          </a:xfrm>
        </p:spPr>
        <p:txBody>
          <a:bodyPr>
            <a:normAutofit/>
          </a:bodyPr>
          <a:lstStyle/>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mov  eax,val1 	; </a:t>
            </a:r>
            <a:r>
              <a:rPr lang="en-US" sz="1600" dirty="0" err="1">
                <a:latin typeface="Courier New" panose="02070309020205020404" pitchFamily="49" charset="0"/>
                <a:cs typeface="Courier New" panose="02070309020205020404" pitchFamily="49" charset="0"/>
              </a:rPr>
              <a:t>eax</a:t>
            </a:r>
            <a:r>
              <a:rPr lang="en-US" sz="1600" dirty="0">
                <a:latin typeface="Courier New" panose="02070309020205020404" pitchFamily="49" charset="0"/>
                <a:cs typeface="Courier New" panose="02070309020205020404" pitchFamily="49" charset="0"/>
              </a:rPr>
              <a:t> = val1</a:t>
            </a:r>
          </a:p>
          <a:p>
            <a:pPr marL="0" indent="0">
              <a:buNone/>
            </a:pPr>
            <a:r>
              <a:rPr lang="en-US" sz="1600" dirty="0" err="1">
                <a:latin typeface="Courier New" panose="02070309020205020404" pitchFamily="49" charset="0"/>
                <a:cs typeface="Courier New" panose="02070309020205020404" pitchFamily="49" charset="0"/>
              </a:rPr>
              <a:t>beginwhile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cmp</a:t>
            </a:r>
            <a:r>
              <a:rPr lang="en-US" sz="1600" dirty="0">
                <a:latin typeface="Courier New" panose="02070309020205020404" pitchFamily="49" charset="0"/>
                <a:cs typeface="Courier New" panose="02070309020205020404" pitchFamily="49" charset="0"/>
              </a:rPr>
              <a:t>  eax,val2	; Compare val1/val2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jnl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endwhile</a:t>
            </a:r>
            <a:r>
              <a:rPr lang="en-US" sz="1600" dirty="0">
                <a:latin typeface="Courier New" panose="02070309020205020404" pitchFamily="49" charset="0"/>
                <a:cs typeface="Courier New" panose="02070309020205020404" pitchFamily="49" charset="0"/>
              </a:rPr>
              <a:t>	; not (val1 &lt; val2)?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inc</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eax</a:t>
            </a:r>
            <a:r>
              <a:rPr lang="en-US" sz="1600" dirty="0">
                <a:latin typeface="Courier New" panose="02070309020205020404" pitchFamily="49" charset="0"/>
                <a:cs typeface="Courier New" panose="02070309020205020404" pitchFamily="49" charset="0"/>
              </a:rPr>
              <a:t>		; val1++</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dec</a:t>
            </a:r>
            <a:r>
              <a:rPr lang="en-US" sz="1600" dirty="0">
                <a:latin typeface="Courier New" panose="02070309020205020404" pitchFamily="49" charset="0"/>
                <a:cs typeface="Courier New" panose="02070309020205020404" pitchFamily="49" charset="0"/>
              </a:rPr>
              <a:t>  val2		; val2--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jmp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beginwhile</a:t>
            </a:r>
            <a:r>
              <a:rPr lang="en-US" sz="1600" dirty="0">
                <a:latin typeface="Courier New" panose="02070309020205020404" pitchFamily="49" charset="0"/>
                <a:cs typeface="Courier New" panose="02070309020205020404" pitchFamily="49" charset="0"/>
              </a:rPr>
              <a:t> ; Return to top</a:t>
            </a:r>
          </a:p>
          <a:p>
            <a:pPr marL="0" indent="0">
              <a:buNone/>
            </a:pPr>
            <a:r>
              <a:rPr lang="en-US" sz="1600" dirty="0" err="1">
                <a:latin typeface="Courier New" panose="02070309020205020404" pitchFamily="49" charset="0"/>
                <a:cs typeface="Courier New" panose="02070309020205020404" pitchFamily="49" charset="0"/>
              </a:rPr>
              <a:t>endwhile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mov  val1,eax	; val1 = </a:t>
            </a:r>
            <a:r>
              <a:rPr lang="en-US" sz="1600" dirty="0" err="1">
                <a:latin typeface="Courier New" panose="02070309020205020404" pitchFamily="49" charset="0"/>
                <a:cs typeface="Courier New" panose="02070309020205020404" pitchFamily="49" charset="0"/>
              </a:rPr>
              <a:t>eax</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940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2C7D-CED3-4E2B-8147-168EFF633C89}"/>
              </a:ext>
            </a:extLst>
          </p:cNvPr>
          <p:cNvSpPr>
            <a:spLocks noGrp="1"/>
          </p:cNvSpPr>
          <p:nvPr>
            <p:ph type="title"/>
          </p:nvPr>
        </p:nvSpPr>
        <p:spPr>
          <a:xfrm>
            <a:off x="677334" y="609600"/>
            <a:ext cx="8596668" cy="1320800"/>
          </a:xfrm>
        </p:spPr>
        <p:txBody>
          <a:bodyPr anchor="t">
            <a:normAutofit/>
          </a:bodyPr>
          <a:lstStyle/>
          <a:p>
            <a:r>
              <a:rPr lang="en-US"/>
              <a:t>Required Reading</a:t>
            </a:r>
          </a:p>
        </p:txBody>
      </p:sp>
      <p:sp>
        <p:nvSpPr>
          <p:cNvPr id="3" name="Content Placeholder 2">
            <a:extLst>
              <a:ext uri="{FF2B5EF4-FFF2-40B4-BE49-F238E27FC236}">
                <a16:creationId xmlns:a16="http://schemas.microsoft.com/office/drawing/2014/main" id="{BB14E620-6D8E-42B0-AE51-8CFFB71B258D}"/>
              </a:ext>
            </a:extLst>
          </p:cNvPr>
          <p:cNvSpPr>
            <a:spLocks noGrp="1"/>
          </p:cNvSpPr>
          <p:nvPr>
            <p:ph idx="1"/>
          </p:nvPr>
        </p:nvSpPr>
        <p:spPr>
          <a:xfrm>
            <a:off x="677334" y="2160590"/>
            <a:ext cx="5220430" cy="3701270"/>
          </a:xfrm>
        </p:spPr>
        <p:txBody>
          <a:bodyPr>
            <a:normAutofit/>
          </a:bodyPr>
          <a:lstStyle/>
          <a:p>
            <a:r>
              <a:rPr lang="en-US" dirty="0"/>
              <a:t>Read the “Conditional Structures” (6.4) section of your book and run through some of the examples.</a:t>
            </a:r>
          </a:p>
          <a:p>
            <a:pPr lvl="1"/>
            <a:r>
              <a:rPr lang="en-US" dirty="0"/>
              <a:t>Make sure to read Section 6.4.3 and work through the Example “IF statement Nested in a Loop”.</a:t>
            </a:r>
          </a:p>
          <a:p>
            <a:pPr lvl="1"/>
            <a:r>
              <a:rPr lang="en-US" dirty="0"/>
              <a:t>Try to build the code for this example using the provided flowchart BEFORE looking at the code.</a:t>
            </a:r>
          </a:p>
          <a:p>
            <a:pPr lvl="1"/>
            <a:r>
              <a:rPr lang="en-US" dirty="0"/>
              <a:t>Expect to see a similarly built code comprehension question!</a:t>
            </a:r>
          </a:p>
        </p:txBody>
      </p:sp>
      <p:pic>
        <p:nvPicPr>
          <p:cNvPr id="7" name="Graphic 6" descr="Books">
            <a:extLst>
              <a:ext uri="{FF2B5EF4-FFF2-40B4-BE49-F238E27FC236}">
                <a16:creationId xmlns:a16="http://schemas.microsoft.com/office/drawing/2014/main" id="{36FE0CF2-EA2F-4BE6-8D6B-B569F02C7C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6087417" y="2159000"/>
            <a:ext cx="3145536" cy="3145536"/>
          </a:xfrm>
          <a:prstGeom prst="rect">
            <a:avLst/>
          </a:prstGeom>
        </p:spPr>
      </p:pic>
    </p:spTree>
    <p:extLst>
      <p:ext uri="{BB962C8B-B14F-4D97-AF65-F5344CB8AC3E}">
        <p14:creationId xmlns:p14="http://schemas.microsoft.com/office/powerpoint/2010/main" val="377861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7"/>
                                        </p:tgtEl>
                                      </p:cBhvr>
                                    </p:animEffect>
                                    <p:animScale>
                                      <p:cBhvr>
                                        <p:cTn id="7" dur="500" autoRev="1" fill="hold"/>
                                        <p:tgtEl>
                                          <p:spTgt spid="7"/>
                                        </p:tgtEl>
                                      </p:cBhvr>
                                      <p:by x="105000" y="105000"/>
                                    </p:animScale>
                                  </p:childTnLst>
                                </p:cTn>
                              </p:par>
                              <p:par>
                                <p:cTn id="8" presetID="26" presetClass="emph" presetSubtype="0" fill="hold" grpId="0" nodeType="withEffect">
                                  <p:stCondLst>
                                    <p:cond delay="0"/>
                                  </p:stCondLst>
                                  <p:childTnLst>
                                    <p:animEffect transition="out" filter="fade">
                                      <p:cBhvr>
                                        <p:cTn id="9" dur="1000" tmFilter="0, 0; .2, .5; .8, .5; 1, 0"/>
                                        <p:tgtEl>
                                          <p:spTgt spid="2"/>
                                        </p:tgtEl>
                                      </p:cBhvr>
                                    </p:animEffect>
                                    <p:animScale>
                                      <p:cBhvr>
                                        <p:cTn id="10" dur="5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CD88FC0-A48C-4FE4-9EFA-FC811CFD8F27}"/>
              </a:ext>
            </a:extLst>
          </p:cNvPr>
          <p:cNvSpPr>
            <a:spLocks noGrp="1"/>
          </p:cNvSpPr>
          <p:nvPr>
            <p:ph type="title"/>
          </p:nvPr>
        </p:nvSpPr>
        <p:spPr>
          <a:xfrm>
            <a:off x="643467" y="816638"/>
            <a:ext cx="3367359" cy="5224724"/>
          </a:xfrm>
        </p:spPr>
        <p:txBody>
          <a:bodyPr anchor="ctr">
            <a:normAutofit/>
          </a:bodyPr>
          <a:lstStyle/>
          <a:p>
            <a:r>
              <a:rPr lang="en-US" dirty="0"/>
              <a:t>Example: IF/ELSE</a:t>
            </a:r>
          </a:p>
        </p:txBody>
      </p:sp>
      <p:sp>
        <p:nvSpPr>
          <p:cNvPr id="3" name="Content Placeholder 2">
            <a:extLst>
              <a:ext uri="{FF2B5EF4-FFF2-40B4-BE49-F238E27FC236}">
                <a16:creationId xmlns:a16="http://schemas.microsoft.com/office/drawing/2014/main" id="{7DF9A3BB-AFE0-4152-9D65-2C45F3F4EC8B}"/>
              </a:ext>
            </a:extLst>
          </p:cNvPr>
          <p:cNvSpPr>
            <a:spLocks noGrp="1"/>
          </p:cNvSpPr>
          <p:nvPr>
            <p:ph idx="1"/>
          </p:nvPr>
        </p:nvSpPr>
        <p:spPr>
          <a:xfrm>
            <a:off x="4654295" y="816638"/>
            <a:ext cx="4619706" cy="5224724"/>
          </a:xfrm>
        </p:spPr>
        <p:txBody>
          <a:bodyPr anchor="ctr">
            <a:normAutofit/>
          </a:bodyPr>
          <a:lstStyle/>
          <a:p>
            <a:r>
              <a:rPr lang="en-US" dirty="0"/>
              <a:t>Construct the following IF/ELSE conditional structure in Assembly.</a:t>
            </a:r>
          </a:p>
          <a:p>
            <a:endParaRPr lang="en-US" dirty="0"/>
          </a:p>
          <a:p>
            <a:r>
              <a:rPr lang="en-US" dirty="0"/>
              <a:t>C++ Code:</a:t>
            </a:r>
          </a:p>
          <a:p>
            <a:pPr marL="0" indent="0">
              <a:buNone/>
            </a:pPr>
            <a:r>
              <a:rPr lang="en-US" dirty="0">
                <a:latin typeface="Consolas" panose="020B0609020204030204" pitchFamily="49" charset="0"/>
              </a:rPr>
              <a:t>	if ( op1 == op2 )	{</a:t>
            </a:r>
          </a:p>
          <a:p>
            <a:pPr marL="0" indent="0">
              <a:buNone/>
            </a:pPr>
            <a:r>
              <a:rPr lang="en-US" dirty="0">
                <a:latin typeface="Consolas" panose="020B0609020204030204" pitchFamily="49" charset="0"/>
              </a:rPr>
              <a:t>		X = 1;</a:t>
            </a:r>
          </a:p>
          <a:p>
            <a:pPr marL="0" indent="0">
              <a:buNone/>
            </a:pPr>
            <a:r>
              <a:rPr lang="en-US" dirty="0">
                <a:latin typeface="Consolas" panose="020B0609020204030204" pitchFamily="49" charset="0"/>
              </a:rPr>
              <a:t>		Y = 2;</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else {</a:t>
            </a:r>
          </a:p>
          <a:p>
            <a:pPr marL="0" indent="0">
              <a:buNone/>
            </a:pPr>
            <a:r>
              <a:rPr lang="en-US" dirty="0">
                <a:latin typeface="Consolas" panose="020B0609020204030204" pitchFamily="49" charset="0"/>
              </a:rPr>
              <a:t>		X = 2;</a:t>
            </a:r>
          </a:p>
          <a:p>
            <a:pPr marL="0" indent="0">
              <a:buNone/>
            </a:pPr>
            <a:r>
              <a:rPr lang="en-US" dirty="0">
                <a:latin typeface="Consolas" panose="020B0609020204030204" pitchFamily="49" charset="0"/>
              </a:rPr>
              <a:t>		Y = 1;</a:t>
            </a:r>
          </a:p>
          <a:p>
            <a:pPr marL="0" indent="0">
              <a:buNone/>
            </a:pPr>
            <a:r>
              <a:rPr lang="en-US" dirty="0">
                <a:latin typeface="Consolas" panose="020B0609020204030204" pitchFamily="49" charset="0"/>
              </a:rPr>
              <a:t>	}</a:t>
            </a:r>
          </a:p>
        </p:txBody>
      </p:sp>
    </p:spTree>
    <p:extLst>
      <p:ext uri="{BB962C8B-B14F-4D97-AF65-F5344CB8AC3E}">
        <p14:creationId xmlns:p14="http://schemas.microsoft.com/office/powerpoint/2010/main" val="41877852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88FC0-A48C-4FE4-9EFA-FC811CFD8F27}"/>
              </a:ext>
            </a:extLst>
          </p:cNvPr>
          <p:cNvSpPr>
            <a:spLocks noGrp="1"/>
          </p:cNvSpPr>
          <p:nvPr>
            <p:ph type="title"/>
          </p:nvPr>
        </p:nvSpPr>
        <p:spPr>
          <a:xfrm>
            <a:off x="643467" y="816638"/>
            <a:ext cx="3367359" cy="5224724"/>
          </a:xfrm>
        </p:spPr>
        <p:txBody>
          <a:bodyPr anchor="ctr">
            <a:normAutofit/>
          </a:bodyPr>
          <a:lstStyle/>
          <a:p>
            <a:r>
              <a:rPr lang="en-US" dirty="0"/>
              <a:t>Example: IF/ELSE w</a:t>
            </a:r>
            <a:r>
              <a:rPr lang="en-US"/>
              <a:t>/ Procedures</a:t>
            </a:r>
            <a:endParaRPr lang="en-US" dirty="0"/>
          </a:p>
        </p:txBody>
      </p:sp>
      <p:sp>
        <p:nvSpPr>
          <p:cNvPr id="3" name="Content Placeholder 2">
            <a:extLst>
              <a:ext uri="{FF2B5EF4-FFF2-40B4-BE49-F238E27FC236}">
                <a16:creationId xmlns:a16="http://schemas.microsoft.com/office/drawing/2014/main" id="{7DF9A3BB-AFE0-4152-9D65-2C45F3F4EC8B}"/>
              </a:ext>
            </a:extLst>
          </p:cNvPr>
          <p:cNvSpPr>
            <a:spLocks noGrp="1"/>
          </p:cNvSpPr>
          <p:nvPr>
            <p:ph idx="1"/>
          </p:nvPr>
        </p:nvSpPr>
        <p:spPr>
          <a:xfrm>
            <a:off x="4654295" y="816638"/>
            <a:ext cx="4619706" cy="5224724"/>
          </a:xfrm>
        </p:spPr>
        <p:txBody>
          <a:bodyPr anchor="ctr">
            <a:normAutofit/>
          </a:bodyPr>
          <a:lstStyle/>
          <a:p>
            <a:r>
              <a:rPr lang="en-US" dirty="0"/>
              <a:t>Write a test program that generates 10 random integers between 50 and 100, inclusive.</a:t>
            </a:r>
          </a:p>
          <a:p>
            <a:r>
              <a:rPr lang="en-US" dirty="0"/>
              <a:t>Each time an integer is generated, pass it to a procedure that determines the letter grade. </a:t>
            </a:r>
          </a:p>
          <a:p>
            <a:r>
              <a:rPr lang="en-US" dirty="0"/>
              <a:t>Use the book's library to display each integer and its corresponding letter grade.</a:t>
            </a:r>
          </a:p>
        </p:txBody>
      </p:sp>
    </p:spTree>
    <p:extLst>
      <p:ext uri="{BB962C8B-B14F-4D97-AF65-F5344CB8AC3E}">
        <p14:creationId xmlns:p14="http://schemas.microsoft.com/office/powerpoint/2010/main" val="337193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D5C9-3B07-4BDE-A217-560D456FC229}"/>
              </a:ext>
            </a:extLst>
          </p:cNvPr>
          <p:cNvSpPr>
            <a:spLocks noGrp="1"/>
          </p:cNvSpPr>
          <p:nvPr>
            <p:ph type="title"/>
          </p:nvPr>
        </p:nvSpPr>
        <p:spPr/>
        <p:txBody>
          <a:bodyPr/>
          <a:lstStyle/>
          <a:p>
            <a:r>
              <a:rPr lang="en-US" dirty="0"/>
              <a:t>AND Instruction - Flags</a:t>
            </a:r>
          </a:p>
        </p:txBody>
      </p:sp>
      <p:sp>
        <p:nvSpPr>
          <p:cNvPr id="3" name="Content Placeholder 2">
            <a:extLst>
              <a:ext uri="{FF2B5EF4-FFF2-40B4-BE49-F238E27FC236}">
                <a16:creationId xmlns:a16="http://schemas.microsoft.com/office/drawing/2014/main" id="{7433B071-143F-4DAA-A763-E0765983EE59}"/>
              </a:ext>
            </a:extLst>
          </p:cNvPr>
          <p:cNvSpPr>
            <a:spLocks noGrp="1"/>
          </p:cNvSpPr>
          <p:nvPr>
            <p:ph idx="1"/>
          </p:nvPr>
        </p:nvSpPr>
        <p:spPr/>
        <p:txBody>
          <a:bodyPr>
            <a:normAutofit/>
          </a:bodyPr>
          <a:lstStyle/>
          <a:p>
            <a:r>
              <a:rPr lang="en-US" sz="2000" dirty="0"/>
              <a:t>AND always clears the Overflow and Carry flags.</a:t>
            </a:r>
            <a:br>
              <a:rPr lang="en-US" sz="2000" dirty="0"/>
            </a:br>
            <a:endParaRPr lang="en-US" sz="2000" dirty="0"/>
          </a:p>
          <a:p>
            <a:r>
              <a:rPr lang="en-US" sz="2000" dirty="0"/>
              <a:t>AND modifies the Sign, Zero, and Parity flags to be consistent with the value assigned to the destination operand.</a:t>
            </a:r>
          </a:p>
        </p:txBody>
      </p:sp>
    </p:spTree>
    <p:extLst>
      <p:ext uri="{BB962C8B-B14F-4D97-AF65-F5344CB8AC3E}">
        <p14:creationId xmlns:p14="http://schemas.microsoft.com/office/powerpoint/2010/main" val="183355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8FCF-27D4-4317-8655-A44A3CC673A4}"/>
              </a:ext>
            </a:extLst>
          </p:cNvPr>
          <p:cNvSpPr>
            <a:spLocks noGrp="1"/>
          </p:cNvSpPr>
          <p:nvPr>
            <p:ph type="title"/>
          </p:nvPr>
        </p:nvSpPr>
        <p:spPr/>
        <p:txBody>
          <a:bodyPr/>
          <a:lstStyle/>
          <a:p>
            <a:r>
              <a:rPr lang="en-US" dirty="0"/>
              <a:t>AND Instruction – Example</a:t>
            </a:r>
          </a:p>
        </p:txBody>
      </p:sp>
      <p:sp>
        <p:nvSpPr>
          <p:cNvPr id="3" name="Content Placeholder 2">
            <a:extLst>
              <a:ext uri="{FF2B5EF4-FFF2-40B4-BE49-F238E27FC236}">
                <a16:creationId xmlns:a16="http://schemas.microsoft.com/office/drawing/2014/main" id="{9A2D3F15-A40C-40B3-B072-11D1C7F76DF1}"/>
              </a:ext>
            </a:extLst>
          </p:cNvPr>
          <p:cNvSpPr>
            <a:spLocks noGrp="1"/>
          </p:cNvSpPr>
          <p:nvPr>
            <p:ph idx="1"/>
          </p:nvPr>
        </p:nvSpPr>
        <p:spPr>
          <a:xfrm>
            <a:off x="677334" y="2160589"/>
            <a:ext cx="9230064" cy="3880773"/>
          </a:xfrm>
        </p:spPr>
        <p:txBody>
          <a:bodyPr>
            <a:normAutofit/>
          </a:bodyPr>
          <a:lstStyle/>
          <a:p>
            <a:r>
              <a:rPr lang="en-US" sz="2000" dirty="0"/>
              <a:t>Problem</a:t>
            </a:r>
          </a:p>
          <a:p>
            <a:pPr lvl="1"/>
            <a:r>
              <a:rPr lang="en-US" sz="1800" dirty="0"/>
              <a:t>Convert the character in AL to upper case.</a:t>
            </a:r>
          </a:p>
          <a:p>
            <a:r>
              <a:rPr lang="en-US" sz="2000" dirty="0"/>
              <a:t>Solution</a:t>
            </a:r>
          </a:p>
          <a:p>
            <a:pPr lvl="1"/>
            <a:r>
              <a:rPr lang="en-US" sz="1800" dirty="0"/>
              <a:t>Use the AND instruction to clear bit 5 (0 based counting)</a:t>
            </a:r>
          </a:p>
          <a:p>
            <a:pPr marL="457200" lvl="1" indent="0">
              <a:buNone/>
            </a:pPr>
            <a:endParaRPr lang="en-US" sz="1800" dirty="0"/>
          </a:p>
          <a:p>
            <a:pPr marL="457200" lvl="1" indent="0">
              <a:buNone/>
            </a:pPr>
            <a:r>
              <a:rPr lang="en-US" sz="1800" dirty="0">
                <a:latin typeface="Courier New" panose="02070309020205020404" pitchFamily="49" charset="0"/>
                <a:cs typeface="Courier New" panose="02070309020205020404" pitchFamily="49" charset="0"/>
              </a:rPr>
              <a:t>		mov al, ‘a’			; AL = 01100001b  (61h = ‘a’)</a:t>
            </a:r>
          </a:p>
          <a:p>
            <a:pPr marL="457200" lvl="1" indent="0">
              <a:buNone/>
            </a:pPr>
            <a:r>
              <a:rPr lang="en-US" sz="1800" dirty="0">
                <a:latin typeface="Courier New" panose="02070309020205020404" pitchFamily="49" charset="0"/>
                <a:cs typeface="Courier New" panose="02070309020205020404" pitchFamily="49" charset="0"/>
              </a:rPr>
              <a:t>		and al, 11011111b	; AL = 01000001b  (41h = ‘A’)</a:t>
            </a:r>
          </a:p>
          <a:p>
            <a:pPr marL="457200" lvl="1" indent="0">
              <a:buNone/>
            </a:pPr>
            <a:r>
              <a:rPr lang="en-US" sz="1800" dirty="0">
                <a:latin typeface="Courier New" panose="02070309020205020404" pitchFamily="49" charset="0"/>
                <a:cs typeface="Courier New" panose="02070309020205020404" pitchFamily="49" charset="0"/>
              </a:rPr>
              <a:t>		and al, 11011111b	; AL = 01000001b – Unchanged!</a:t>
            </a:r>
            <a:endParaRPr lang="en-US" sz="1800" i="1"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852D835C-0F56-464A-8BC1-2C47C4F2E381}"/>
              </a:ext>
            </a:extLst>
          </p:cNvPr>
          <p:cNvSpPr txBox="1"/>
          <p:nvPr/>
        </p:nvSpPr>
        <p:spPr>
          <a:xfrm>
            <a:off x="186121" y="4354954"/>
            <a:ext cx="1838965" cy="92333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rtlCol="0">
            <a:spAutoFit/>
          </a:bodyPr>
          <a:lstStyle/>
          <a:p>
            <a:r>
              <a:rPr lang="en-US" dirty="0">
                <a:latin typeface="Courier New" panose="02070309020205020404" pitchFamily="49" charset="0"/>
                <a:cs typeface="Courier New" panose="02070309020205020404" pitchFamily="49" charset="0"/>
              </a:rPr>
              <a:t>    01100001</a:t>
            </a:r>
          </a:p>
          <a:p>
            <a:r>
              <a:rPr lang="en-US" u="sng" dirty="0">
                <a:latin typeface="Courier New" panose="02070309020205020404" pitchFamily="49" charset="0"/>
                <a:cs typeface="Courier New" panose="02070309020205020404" pitchFamily="49" charset="0"/>
              </a:rPr>
              <a:t>AND 11011111</a:t>
            </a:r>
          </a:p>
          <a:p>
            <a:r>
              <a:rPr lang="en-US" b="1" dirty="0">
                <a:latin typeface="Courier New" panose="02070309020205020404" pitchFamily="49" charset="0"/>
                <a:cs typeface="Courier New" panose="02070309020205020404" pitchFamily="49" charset="0"/>
              </a:rPr>
              <a:t>    01000001</a:t>
            </a:r>
          </a:p>
        </p:txBody>
      </p:sp>
    </p:spTree>
    <p:extLst>
      <p:ext uri="{BB962C8B-B14F-4D97-AF65-F5344CB8AC3E}">
        <p14:creationId xmlns:p14="http://schemas.microsoft.com/office/powerpoint/2010/main" val="927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044CDD-D54F-4C20-BEAD-6069F51D6596}"/>
              </a:ext>
            </a:extLst>
          </p:cNvPr>
          <p:cNvSpPr>
            <a:spLocks noGrp="1"/>
          </p:cNvSpPr>
          <p:nvPr>
            <p:ph type="title"/>
          </p:nvPr>
        </p:nvSpPr>
        <p:spPr>
          <a:xfrm>
            <a:off x="1043950" y="1179151"/>
            <a:ext cx="3300646" cy="4463889"/>
          </a:xfrm>
        </p:spPr>
        <p:txBody>
          <a:bodyPr anchor="ctr">
            <a:normAutofit/>
          </a:bodyPr>
          <a:lstStyle/>
          <a:p>
            <a:r>
              <a:rPr lang="en-US" dirty="0"/>
              <a:t>OR Instruction</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5A9915-64E0-42C8-AAFC-273FEC5F7E06}"/>
              </a:ext>
            </a:extLst>
          </p:cNvPr>
          <p:cNvSpPr>
            <a:spLocks noGrp="1"/>
          </p:cNvSpPr>
          <p:nvPr>
            <p:ph idx="1"/>
          </p:nvPr>
        </p:nvSpPr>
        <p:spPr>
          <a:xfrm>
            <a:off x="4978918" y="1109145"/>
            <a:ext cx="6341016" cy="5646218"/>
          </a:xfrm>
        </p:spPr>
        <p:txBody>
          <a:bodyPr anchor="ctr">
            <a:normAutofit/>
          </a:bodyPr>
          <a:lstStyle/>
          <a:p>
            <a:r>
              <a:rPr lang="en-US" sz="2000" dirty="0"/>
              <a:t>Performs a Boolean OR operation between each pair of matching bits in two operands.</a:t>
            </a:r>
          </a:p>
          <a:p>
            <a:r>
              <a:rPr lang="en-US" sz="2000" dirty="0"/>
              <a:t>Syntax:</a:t>
            </a:r>
          </a:p>
          <a:p>
            <a:pPr marL="0" indent="0">
              <a:buNone/>
            </a:pPr>
            <a:r>
              <a:rPr lang="en-US" sz="2000" dirty="0">
                <a:latin typeface="Courier New" panose="02070309020205020404" pitchFamily="49" charset="0"/>
                <a:cs typeface="Courier New" panose="02070309020205020404" pitchFamily="49" charset="0"/>
              </a:rPr>
              <a:t>	OR destination, source</a:t>
            </a:r>
          </a:p>
          <a:p>
            <a:r>
              <a:rPr lang="en-US" sz="2000" dirty="0"/>
              <a:t>Allowed Combinations</a:t>
            </a:r>
          </a:p>
          <a:p>
            <a:pPr marL="0" indent="0">
              <a:buNone/>
            </a:pPr>
            <a:r>
              <a:rPr lang="en-US" sz="2000" dirty="0">
                <a:latin typeface="Courier New" panose="02070309020205020404" pitchFamily="49" charset="0"/>
                <a:cs typeface="Courier New" panose="02070309020205020404" pitchFamily="49" charset="0"/>
              </a:rPr>
              <a:t>	OR </a:t>
            </a:r>
            <a:r>
              <a:rPr lang="en-US" sz="2000" dirty="0" err="1">
                <a:latin typeface="Courier New" panose="02070309020205020404" pitchFamily="49" charset="0"/>
                <a:cs typeface="Courier New" panose="02070309020205020404" pitchFamily="49" charset="0"/>
              </a:rPr>
              <a:t>reg,reg</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OR </a:t>
            </a:r>
            <a:r>
              <a:rPr lang="en-US" sz="2000" dirty="0" err="1">
                <a:latin typeface="Courier New" panose="02070309020205020404" pitchFamily="49" charset="0"/>
                <a:cs typeface="Courier New" panose="02070309020205020404" pitchFamily="49" charset="0"/>
              </a:rPr>
              <a:t>reg,mem</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OR </a:t>
            </a:r>
            <a:r>
              <a:rPr lang="en-US" sz="2000" dirty="0" err="1">
                <a:latin typeface="Courier New" panose="02070309020205020404" pitchFamily="49" charset="0"/>
                <a:cs typeface="Courier New" panose="02070309020205020404" pitchFamily="49" charset="0"/>
              </a:rPr>
              <a:t>reg,imm</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OR </a:t>
            </a:r>
            <a:r>
              <a:rPr lang="en-US" sz="2000" dirty="0" err="1">
                <a:latin typeface="Courier New" panose="02070309020205020404" pitchFamily="49" charset="0"/>
                <a:cs typeface="Courier New" panose="02070309020205020404" pitchFamily="49" charset="0"/>
              </a:rPr>
              <a:t>mem,reg</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OR </a:t>
            </a:r>
            <a:r>
              <a:rPr lang="en-US" sz="2000" dirty="0" err="1">
                <a:latin typeface="Courier New" panose="02070309020205020404" pitchFamily="49" charset="0"/>
                <a:cs typeface="Courier New" panose="02070309020205020404" pitchFamily="49" charset="0"/>
              </a:rPr>
              <a:t>mem,imm</a:t>
            </a:r>
            <a:endParaRPr lang="en-US" sz="2000" dirty="0">
              <a:latin typeface="Courier New" panose="02070309020205020404" pitchFamily="49" charset="0"/>
              <a:cs typeface="Courier New" panose="02070309020205020404" pitchFamily="49" charset="0"/>
            </a:endParaRPr>
          </a:p>
          <a:p>
            <a:pPr lvl="1"/>
            <a:r>
              <a:rPr lang="en-US" sz="1800" dirty="0"/>
              <a:t>Operands can be 8, 16, 32, or 64 bits and must be same size.</a:t>
            </a:r>
          </a:p>
          <a:p>
            <a:r>
              <a:rPr lang="en-US" sz="2000" dirty="0"/>
              <a:t>The OR instruction lets you set 1 or more bits in an operand without affecting other bits.</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01237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D5C9-3B07-4BDE-A217-560D456FC229}"/>
              </a:ext>
            </a:extLst>
          </p:cNvPr>
          <p:cNvSpPr>
            <a:spLocks noGrp="1"/>
          </p:cNvSpPr>
          <p:nvPr>
            <p:ph type="title"/>
          </p:nvPr>
        </p:nvSpPr>
        <p:spPr/>
        <p:txBody>
          <a:bodyPr/>
          <a:lstStyle/>
          <a:p>
            <a:r>
              <a:rPr lang="en-US" dirty="0"/>
              <a:t>OR Instruction - Flags</a:t>
            </a:r>
          </a:p>
        </p:txBody>
      </p:sp>
      <p:sp>
        <p:nvSpPr>
          <p:cNvPr id="3" name="Content Placeholder 2">
            <a:extLst>
              <a:ext uri="{FF2B5EF4-FFF2-40B4-BE49-F238E27FC236}">
                <a16:creationId xmlns:a16="http://schemas.microsoft.com/office/drawing/2014/main" id="{7433B071-143F-4DAA-A763-E0765983EE59}"/>
              </a:ext>
            </a:extLst>
          </p:cNvPr>
          <p:cNvSpPr>
            <a:spLocks noGrp="1"/>
          </p:cNvSpPr>
          <p:nvPr>
            <p:ph idx="1"/>
          </p:nvPr>
        </p:nvSpPr>
        <p:spPr/>
        <p:txBody>
          <a:bodyPr>
            <a:normAutofit/>
          </a:bodyPr>
          <a:lstStyle/>
          <a:p>
            <a:r>
              <a:rPr lang="en-US" sz="2000" dirty="0"/>
              <a:t>OR always clears the Overflow and Carry flags.</a:t>
            </a:r>
            <a:br>
              <a:rPr lang="en-US" sz="2000" dirty="0"/>
            </a:br>
            <a:endParaRPr lang="en-US" sz="2000" dirty="0"/>
          </a:p>
          <a:p>
            <a:r>
              <a:rPr lang="en-US" sz="2000" dirty="0"/>
              <a:t>OR modifies the Sign, Zero, and Parity flags to be consistent with the value assigned to the destination operand.</a:t>
            </a:r>
          </a:p>
        </p:txBody>
      </p:sp>
    </p:spTree>
    <p:extLst>
      <p:ext uri="{BB962C8B-B14F-4D97-AF65-F5344CB8AC3E}">
        <p14:creationId xmlns:p14="http://schemas.microsoft.com/office/powerpoint/2010/main" val="15622560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9AD868F6E44D49ABBCA2F9F8DB0525" ma:contentTypeVersion="12" ma:contentTypeDescription="Create a new document." ma:contentTypeScope="" ma:versionID="36da8404d2d2692faf599fe4ed91d32a">
  <xsd:schema xmlns:xsd="http://www.w3.org/2001/XMLSchema" xmlns:xs="http://www.w3.org/2001/XMLSchema" xmlns:p="http://schemas.microsoft.com/office/2006/metadata/properties" xmlns:ns3="96769820-c88d-4988-8576-b0be0fe9784d" xmlns:ns4="963ba9d3-093c-44bc-b41c-28113abb621b" targetNamespace="http://schemas.microsoft.com/office/2006/metadata/properties" ma:root="true" ma:fieldsID="d61f01bb9b025a77d1eabcb5dfd98828" ns3:_="" ns4:_="">
    <xsd:import namespace="96769820-c88d-4988-8576-b0be0fe9784d"/>
    <xsd:import namespace="963ba9d3-093c-44bc-b41c-28113abb621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AutoKeyPoints" minOccurs="0"/>
                <xsd:element ref="ns4:MediaServiceKeyPoint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769820-c88d-4988-8576-b0be0fe9784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63ba9d3-093c-44bc-b41c-28113abb621b"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3A4C74-00BA-44B8-8DDC-7B409CC8849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2C215B8-5F4B-4238-9330-F6517BBDEA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769820-c88d-4988-8576-b0be0fe9784d"/>
    <ds:schemaRef ds:uri="963ba9d3-093c-44bc-b41c-28113abb62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71F9C18-D1C3-46B8-AFED-8CDFEEAFF9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195</TotalTime>
  <Words>3982</Words>
  <Application>Microsoft Office PowerPoint</Application>
  <PresentationFormat>Widescreen</PresentationFormat>
  <Paragraphs>554</Paragraphs>
  <Slides>54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Consolas</vt:lpstr>
      <vt:lpstr>Courier New</vt:lpstr>
      <vt:lpstr>Inherit</vt:lpstr>
      <vt:lpstr>MathJax_Main</vt:lpstr>
      <vt:lpstr>Trebuchet MS</vt:lpstr>
      <vt:lpstr>Wingdings 3</vt:lpstr>
      <vt:lpstr>Facet</vt:lpstr>
      <vt:lpstr>Conditional Processing</vt:lpstr>
      <vt:lpstr>Uppercase &lt;-&gt; Lowercase</vt:lpstr>
      <vt:lpstr>Select Boolean Instructions</vt:lpstr>
      <vt:lpstr>CPU Status Flags</vt:lpstr>
      <vt:lpstr>AND Instruction</vt:lpstr>
      <vt:lpstr>AND Instruction - Flags</vt:lpstr>
      <vt:lpstr>AND Instruction – Example</vt:lpstr>
      <vt:lpstr>OR Instruction</vt:lpstr>
      <vt:lpstr>OR Instruction - Flags</vt:lpstr>
      <vt:lpstr>OR Instruction – Example</vt:lpstr>
      <vt:lpstr>XOR Instruction</vt:lpstr>
      <vt:lpstr>XOR Instruction - Flags</vt:lpstr>
      <vt:lpstr>XOR Instruction – Example</vt:lpstr>
      <vt:lpstr>NOT Instruction</vt:lpstr>
      <vt:lpstr>NOT Instruction – Example</vt:lpstr>
      <vt:lpstr>TEST Instruction</vt:lpstr>
      <vt:lpstr>TEST Instruction - Flags</vt:lpstr>
      <vt:lpstr>TEST Instruction – Example</vt:lpstr>
      <vt:lpstr>CMP Instruction</vt:lpstr>
      <vt:lpstr>CMP Instruction - Flags</vt:lpstr>
      <vt:lpstr>CMP Instruction - Example</vt:lpstr>
      <vt:lpstr>CMP Instruction - Example</vt:lpstr>
      <vt:lpstr>Set/Clear Individual CPU Flags</vt:lpstr>
      <vt:lpstr>Set/Clear the Overflow Flag</vt:lpstr>
      <vt:lpstr>Set/Clear the Sign Flag</vt:lpstr>
      <vt:lpstr>Set/Clear the Carry Flag</vt:lpstr>
      <vt:lpstr>Set/Clear the Overflow Flag</vt:lpstr>
      <vt:lpstr>Required Reading</vt:lpstr>
      <vt:lpstr>Conditional Structures and Jcond</vt:lpstr>
      <vt:lpstr>Jcond</vt:lpstr>
      <vt:lpstr>Jumps Based on Specific Values</vt:lpstr>
      <vt:lpstr>Jumps Based on Equality</vt:lpstr>
      <vt:lpstr>Jumps Based on Unsigned Comparisons</vt:lpstr>
      <vt:lpstr>Jumps Based on Signed Comparisons</vt:lpstr>
      <vt:lpstr>Jcond Instructions - Example</vt:lpstr>
      <vt:lpstr>Jcond Instructions - Example</vt:lpstr>
      <vt:lpstr>Jcond Instructions - Example</vt:lpstr>
      <vt:lpstr>Jcond Instructions - Example</vt:lpstr>
      <vt:lpstr>Jcond Instructions - Example</vt:lpstr>
      <vt:lpstr>Jcond Instructions - Example</vt:lpstr>
      <vt:lpstr>LOOPZ and LOOPE</vt:lpstr>
      <vt:lpstr>LOOPNZ and LOOPNE</vt:lpstr>
      <vt:lpstr>Conditional Structures</vt:lpstr>
      <vt:lpstr>Semantic Actions for if-else Statements Modified from my CS1411 (Python) course notes</vt:lpstr>
      <vt:lpstr>Compound Expressions</vt:lpstr>
      <vt:lpstr>Short-Circuit Evaluation</vt:lpstr>
      <vt:lpstr>Short-Circuit Evaluation</vt:lpstr>
      <vt:lpstr>Logical AND Operator</vt:lpstr>
      <vt:lpstr>Logical AND Operator</vt:lpstr>
      <vt:lpstr>Logical OR Operator</vt:lpstr>
      <vt:lpstr>WHILE Loops</vt:lpstr>
      <vt:lpstr>Required Reading</vt:lpstr>
      <vt:lpstr>Example: IF/ELSE</vt:lpstr>
      <vt:lpstr>Example: IF/ELSE w/ Procedures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Processing</dc:title>
  <dc:creator>Eric Rees</dc:creator>
  <cp:lastModifiedBy>Jahir Montes</cp:lastModifiedBy>
  <cp:revision>2</cp:revision>
  <dcterms:created xsi:type="dcterms:W3CDTF">2020-04-06T02:24:37Z</dcterms:created>
  <dcterms:modified xsi:type="dcterms:W3CDTF">2021-03-29T01:26:29Z</dcterms:modified>
</cp:coreProperties>
</file>