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5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EA85F2-EA42-40CA-B5AA-5833EAA2B2A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6F2-DA78-A0BE-E2D8-966C618A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Data Engineering with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Streamlit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B5D0-7416-DC9F-95EA-353E6DEC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Completed By: Sharath Katta Sridhar</a:t>
            </a:r>
          </a:p>
          <a:p>
            <a:r>
              <a:rPr lang="en-US" dirty="0"/>
              <a:t>Contact: sk8671@nyu.edu</a:t>
            </a:r>
          </a:p>
        </p:txBody>
      </p:sp>
    </p:spTree>
    <p:extLst>
      <p:ext uri="{BB962C8B-B14F-4D97-AF65-F5344CB8AC3E}">
        <p14:creationId xmlns:p14="http://schemas.microsoft.com/office/powerpoint/2010/main" val="373347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IN" dirty="0"/>
              <a:t>- Cloud hosting for SQL database: Migrate from in-memory SQLite to a cloud-hosted database for scalability and accessibility.</a:t>
            </a:r>
          </a:p>
          <a:p>
            <a:pPr marL="36900" indent="0">
              <a:buNone/>
            </a:pPr>
            <a:r>
              <a:rPr lang="en-IN" dirty="0"/>
              <a:t>- Real-time data streaming: Implement Apache Kafka for real-time data streaming and processing to enable instant insights.</a:t>
            </a:r>
          </a:p>
          <a:p>
            <a:pPr marL="36900" indent="0">
              <a:buNone/>
            </a:pPr>
            <a:r>
              <a:rPr lang="en-IN" dirty="0"/>
              <a:t>- User authentication: Introduce user authentication mechanisms to secure access and manage user-specific data.</a:t>
            </a:r>
          </a:p>
          <a:p>
            <a:pPr marL="36900" indent="0">
              <a:buNone/>
            </a:pPr>
            <a:r>
              <a:rPr lang="en-IN" dirty="0"/>
              <a:t>- Enhanced data visualizations: Explore advanced visualization libraries for more interactive and insightful displays.</a:t>
            </a:r>
          </a:p>
          <a:p>
            <a:pPr marL="36900" indent="0">
              <a:buNone/>
            </a:pPr>
            <a:r>
              <a:rPr lang="en-IN" dirty="0"/>
              <a:t>- Machine learning integration: Integrate machine learning models for predictive analytics and continuous improvement.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Explanation:</a:t>
            </a:r>
          </a:p>
          <a:p>
            <a:pPr marL="36900" indent="0">
              <a:buNone/>
            </a:pPr>
            <a:r>
              <a:rPr lang="en-IN" dirty="0"/>
              <a:t>Cloud Hosting:  Transitioning to a cloud-hosted SQL database allows for better scalability, accessibility, and long-term data storage.</a:t>
            </a:r>
          </a:p>
          <a:p>
            <a:pPr marL="36900" indent="0">
              <a:buNone/>
            </a:pPr>
            <a:r>
              <a:rPr lang="en-IN" dirty="0"/>
              <a:t>Real-time Data Streaming: Leveraging Apache Kafka enables the application to handle real-time data updates and streaming, enhancing responsiveness.</a:t>
            </a:r>
          </a:p>
          <a:p>
            <a:pPr marL="36900" indent="0">
              <a:buNone/>
            </a:pPr>
            <a:r>
              <a:rPr lang="en-IN" dirty="0"/>
              <a:t>User Authentication: Implementing user authentication ensures secure access and personalized data management for different users.</a:t>
            </a:r>
          </a:p>
          <a:p>
            <a:pPr marL="36900" indent="0">
              <a:buNone/>
            </a:pPr>
            <a:r>
              <a:rPr lang="en-IN" dirty="0"/>
              <a:t>Enhanced Visualizations: Exploring advanced visualization libraries can improve the user interface and provide more interactive and informative displays of data.</a:t>
            </a:r>
          </a:p>
          <a:p>
            <a:pPr marL="36900" indent="0">
              <a:buNone/>
            </a:pPr>
            <a:r>
              <a:rPr lang="en-IN" dirty="0"/>
              <a:t>Machine Learning Integration: Introducing machine learning models into the application allows for predictive analytics, aiding in continuous improvement and fraud detection.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Key Benefits:</a:t>
            </a:r>
          </a:p>
          <a:p>
            <a:pPr marL="36900" indent="0">
              <a:buNone/>
            </a:pPr>
            <a:r>
              <a:rPr lang="en-IN" dirty="0"/>
              <a:t>Scalability: Cloud hosting facilitates scalability, supporting the application's growth and increasing data volume.</a:t>
            </a:r>
          </a:p>
          <a:p>
            <a:pPr marL="36900" indent="0">
              <a:buNone/>
            </a:pPr>
            <a:r>
              <a:rPr lang="en-IN" dirty="0"/>
              <a:t>Real-time Insights: Real-time data streaming enhances the application's responsiveness, providing users with up-to-the-minute insights.</a:t>
            </a:r>
          </a:p>
          <a:p>
            <a:pPr marL="36900" indent="0">
              <a:buNone/>
            </a:pPr>
            <a:r>
              <a:rPr lang="en-IN" dirty="0"/>
              <a:t>Security: User authentication adds an additional layer of security, protecting sensitive data and ensuring controlled access.</a:t>
            </a:r>
          </a:p>
          <a:p>
            <a:pPr marL="36900" indent="0">
              <a:buNone/>
            </a:pPr>
            <a:r>
              <a:rPr lang="en-IN" dirty="0"/>
              <a:t>User Experience: Advanced visualizations and machine learning integration contribute to a richer user experience and more powerful data analysis capabilities.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Note: These enhancements aim to elevate the application's capabilities, making it more robust, secure, and feature-rich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1" y="1399624"/>
            <a:ext cx="11212142" cy="52501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1200" dirty="0"/>
              <a:t>- Successful creation of a streamlined data ingestion and manipulation tool for the finance sector.</a:t>
            </a:r>
          </a:p>
          <a:p>
            <a:pPr marL="36900" indent="0">
              <a:buNone/>
            </a:pPr>
            <a:r>
              <a:rPr lang="en-IN" sz="1200" dirty="0"/>
              <a:t>- Accomplished objectives, including user-friendly data upload, customizable transformations, insightful analysis, and seamless database integration.</a:t>
            </a:r>
          </a:p>
          <a:p>
            <a:pPr marL="36900" indent="0">
              <a:buNone/>
            </a:pPr>
            <a:r>
              <a:rPr lang="en-IN" sz="1200" dirty="0"/>
              <a:t>- Empowering data professionals to handle large datasets efficiently, enhancing fraud detection processes.</a:t>
            </a:r>
          </a:p>
          <a:p>
            <a:pPr marL="36900" indent="0">
              <a:buNone/>
            </a:pPr>
            <a:r>
              <a:rPr lang="en-IN" sz="1200" dirty="0"/>
              <a:t>- Continuous improvement and expansion planned through future enhancements.</a:t>
            </a:r>
          </a:p>
          <a:p>
            <a:pPr marL="36900" indent="0">
              <a:buNone/>
            </a:pPr>
            <a:endParaRPr lang="en-IN" sz="1200" dirty="0"/>
          </a:p>
          <a:p>
            <a:pPr marL="36900" indent="0">
              <a:buNone/>
            </a:pPr>
            <a:r>
              <a:rPr lang="en-IN" sz="1200" dirty="0"/>
              <a:t>Explanation:</a:t>
            </a:r>
          </a:p>
          <a:p>
            <a:pPr marL="36900" indent="0">
              <a:buNone/>
            </a:pPr>
            <a:r>
              <a:rPr lang="en-IN" sz="1200" dirty="0"/>
              <a:t>Success Summary: The project has successfully delivered a comprehensive solution for data professionals in the finance sector, offering a streamlined approach to data manipulation and analysis.</a:t>
            </a:r>
          </a:p>
          <a:p>
            <a:pPr marL="36900" indent="0">
              <a:buNone/>
            </a:pPr>
            <a:r>
              <a:rPr lang="en-IN" sz="1200" dirty="0"/>
              <a:t>Objective Achievement: The set objectives, encompassing user-friendly data upload, customizable transformations, insightful analysis, and seamless database integration, have been accomplished.</a:t>
            </a:r>
          </a:p>
          <a:p>
            <a:pPr marL="36900" indent="0">
              <a:buNone/>
            </a:pPr>
            <a:r>
              <a:rPr lang="en-IN" sz="1200" dirty="0"/>
              <a:t>Empowering Data Professionals: The tool empowers data professionals to efficiently handle large datasets, enabling more effective fraud detection processes and enhancing overall data management capabilities.</a:t>
            </a:r>
          </a:p>
          <a:p>
            <a:pPr marL="36900" indent="0">
              <a:buNone/>
            </a:pPr>
            <a:r>
              <a:rPr lang="en-IN" sz="1200" dirty="0"/>
              <a:t>Commitment to Improvement: The project remains dynamic, with continuous improvement and expansion plans outlined through future enhancements.</a:t>
            </a:r>
          </a:p>
          <a:p>
            <a:pPr marL="36900" indent="0">
              <a:buNone/>
            </a:pPr>
            <a:endParaRPr lang="en-IN" sz="1200" dirty="0"/>
          </a:p>
          <a:p>
            <a:pPr marL="36900" indent="0">
              <a:buNone/>
            </a:pPr>
            <a:r>
              <a:rPr lang="en-IN" sz="1200" dirty="0"/>
              <a:t>Key Takeaways:</a:t>
            </a:r>
          </a:p>
          <a:p>
            <a:pPr marL="36900" indent="0">
              <a:buNone/>
            </a:pPr>
            <a:r>
              <a:rPr lang="en-IN" sz="1200" dirty="0"/>
              <a:t>Achievements: The tool's achievements are highlighted, emphasizing its positive impact on data-related tasks within the finance sector.</a:t>
            </a:r>
          </a:p>
          <a:p>
            <a:pPr marL="36900" indent="0">
              <a:buNone/>
            </a:pPr>
            <a:r>
              <a:rPr lang="en-IN" sz="1200" dirty="0"/>
              <a:t>User Empowerment: Users are now equipped with a tool that simplifies complex data processes, making their tasks more efficient and effective.</a:t>
            </a:r>
          </a:p>
          <a:p>
            <a:pPr marL="36900" indent="0">
              <a:buNone/>
            </a:pPr>
            <a:r>
              <a:rPr lang="en-IN" sz="1200" dirty="0"/>
              <a:t>Commitment to Excellence: The commitment to continuous improvement reflects a dedication to maintaining the tool's relevance and effectiveness over time.</a:t>
            </a:r>
          </a:p>
          <a:p>
            <a:pPr marL="3690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11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1FCE-E4DC-B874-45C9-F317654C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5" y="3154018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6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4D4F-DEBB-4C54-BE94-3F54D418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14" y="40834"/>
            <a:ext cx="10353762" cy="970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CC84-7097-EEA4-605A-76E4082A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953777"/>
            <a:ext cx="12053455" cy="5904223"/>
          </a:xfrm>
        </p:spPr>
        <p:txBody>
          <a:bodyPr>
            <a:normAutofit fontScale="92500" lnSpcReduction="10000"/>
          </a:bodyPr>
          <a:lstStyle/>
          <a:p>
            <a:endParaRPr lang="en-IN" sz="900" dirty="0">
              <a:latin typeface="Söhne"/>
            </a:endParaRPr>
          </a:p>
          <a:p>
            <a:pPr marL="36900" indent="0">
              <a:buNone/>
            </a:pPr>
            <a:r>
              <a:rPr lang="en-IN" sz="1100" b="1" dirty="0">
                <a:latin typeface="Söhne"/>
              </a:rPr>
              <a:t>Data Engineering at a Glance:</a:t>
            </a:r>
          </a:p>
          <a:p>
            <a:endParaRPr lang="en-IN" sz="1100" dirty="0">
              <a:latin typeface="Söhne"/>
            </a:endParaRPr>
          </a:p>
          <a:p>
            <a:r>
              <a:rPr lang="en-IN" sz="1100" dirty="0">
                <a:latin typeface="Söhne"/>
              </a:rPr>
              <a:t>Data engineering involves the collection, processing, and transformation of raw data into a structured format suitable for analysis.</a:t>
            </a:r>
          </a:p>
          <a:p>
            <a:r>
              <a:rPr lang="en-IN" sz="1100" dirty="0">
                <a:latin typeface="Söhne"/>
              </a:rPr>
              <a:t>Importance of Data Transformations:</a:t>
            </a:r>
          </a:p>
          <a:p>
            <a:endParaRPr lang="en-IN" sz="1100" dirty="0">
              <a:latin typeface="Söhne"/>
            </a:endParaRPr>
          </a:p>
          <a:p>
            <a:r>
              <a:rPr lang="en-IN" sz="1100" dirty="0">
                <a:latin typeface="Söhne"/>
              </a:rPr>
              <a:t>Transforming data is a critical step in preparing it for analysis.</a:t>
            </a:r>
          </a:p>
          <a:p>
            <a:r>
              <a:rPr lang="en-IN" sz="1100" dirty="0">
                <a:latin typeface="Söhne"/>
              </a:rPr>
              <a:t>It ensures data quality, consistency, and usability.</a:t>
            </a:r>
          </a:p>
          <a:p>
            <a:pPr marL="36900" indent="0">
              <a:buNone/>
            </a:pPr>
            <a:r>
              <a:rPr lang="en-IN" sz="1100" b="1" dirty="0" err="1">
                <a:latin typeface="Söhne"/>
              </a:rPr>
              <a:t>Streamlit</a:t>
            </a:r>
            <a:r>
              <a:rPr lang="en-IN" sz="1100" b="1" dirty="0">
                <a:latin typeface="Söhne"/>
              </a:rPr>
              <a:t> Application:</a:t>
            </a:r>
          </a:p>
          <a:p>
            <a:endParaRPr lang="en-IN" sz="1100" dirty="0">
              <a:latin typeface="Söhne"/>
            </a:endParaRPr>
          </a:p>
          <a:p>
            <a:pPr marL="36900" indent="0">
              <a:buNone/>
            </a:pPr>
            <a:r>
              <a:rPr lang="en-IN" sz="1100" dirty="0">
                <a:latin typeface="Söhne"/>
              </a:rPr>
              <a:t>This </a:t>
            </a:r>
            <a:r>
              <a:rPr lang="en-IN" sz="1100" dirty="0" err="1">
                <a:latin typeface="Söhne"/>
              </a:rPr>
              <a:t>Streamlit</a:t>
            </a:r>
            <a:r>
              <a:rPr lang="en-IN" sz="1100" dirty="0">
                <a:latin typeface="Söhne"/>
              </a:rPr>
              <a:t> application serves as a powerful tool for data engineers.</a:t>
            </a:r>
          </a:p>
          <a:p>
            <a:r>
              <a:rPr lang="en-IN" sz="1100" dirty="0">
                <a:latin typeface="Söhne"/>
              </a:rPr>
              <a:t>It facilitates seamless uploading of Parquet files and applying essential data transformations.</a:t>
            </a:r>
          </a:p>
          <a:p>
            <a:r>
              <a:rPr lang="en-IN" sz="1100" dirty="0">
                <a:latin typeface="Söhne"/>
              </a:rPr>
              <a:t>Enhancing Data Processing Workflows:</a:t>
            </a:r>
          </a:p>
          <a:p>
            <a:endParaRPr lang="en-IN" sz="1100" dirty="0">
              <a:latin typeface="Söhne"/>
            </a:endParaRPr>
          </a:p>
          <a:p>
            <a:r>
              <a:rPr lang="en-IN" sz="1100" dirty="0">
                <a:latin typeface="Söhne"/>
              </a:rPr>
              <a:t>The application streamlines and enhances data processing workflows.</a:t>
            </a:r>
          </a:p>
          <a:p>
            <a:r>
              <a:rPr lang="en-IN" sz="1100" dirty="0">
                <a:latin typeface="Söhne"/>
              </a:rPr>
              <a:t>Empowering data engineers to make informed decisions based on transformed and enriched data.</a:t>
            </a:r>
          </a:p>
          <a:p>
            <a:r>
              <a:rPr lang="en-IN" sz="1100" dirty="0">
                <a:latin typeface="Söhne"/>
              </a:rPr>
              <a:t>User-Friendly Interface:</a:t>
            </a:r>
          </a:p>
          <a:p>
            <a:endParaRPr lang="en-IN" sz="1100" dirty="0">
              <a:latin typeface="Söhne"/>
            </a:endParaRPr>
          </a:p>
          <a:p>
            <a:r>
              <a:rPr lang="en-IN" sz="1100" dirty="0">
                <a:latin typeface="Söhne"/>
              </a:rPr>
              <a:t>A user-friendly interface makes it accessible for both technical and non-technical users.</a:t>
            </a:r>
          </a:p>
          <a:p>
            <a:r>
              <a:rPr lang="en-IN" sz="1100" dirty="0">
                <a:latin typeface="Söhne"/>
              </a:rPr>
              <a:t>Simplifies the complex task of data engineering for diverse stakeholders.</a:t>
            </a:r>
          </a:p>
          <a:p>
            <a:r>
              <a:rPr lang="en-IN" sz="1100" dirty="0">
                <a:latin typeface="Söhne"/>
              </a:rPr>
              <a:t>Efficiency and Collaboration:</a:t>
            </a:r>
          </a:p>
          <a:p>
            <a:endParaRPr lang="en-IN" sz="1100" dirty="0">
              <a:latin typeface="Söhne"/>
            </a:endParaRPr>
          </a:p>
          <a:p>
            <a:r>
              <a:rPr lang="en-IN" sz="1100" dirty="0">
                <a:latin typeface="Söhne"/>
              </a:rPr>
              <a:t>Boosts efficiency by automating repetitive tasks.</a:t>
            </a:r>
          </a:p>
          <a:p>
            <a:r>
              <a:rPr lang="en-IN" sz="1100" dirty="0">
                <a:latin typeface="Söhne"/>
              </a:rPr>
              <a:t>Encourages collaboration among team members with a centralized platform for data manipulation.</a:t>
            </a:r>
            <a:endParaRPr lang="en-US" sz="11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888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E56-30E3-3EE8-305E-424497A1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8CF1-F878-CB21-A31F-68479281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8675"/>
            <a:ext cx="12192000" cy="6009325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User-Friendly Data Ingestion: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Drag-and-drop Parquet file upload.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Real-time validation and instant preview.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Customizable Data Transformation: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JSON rules for cleansing and parsing.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One-click transformation, side-by-side comparison.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Quick Data Analysis: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OpenAI ChatGPT API integration.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Summarized insights and selectable analysis types.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SQL Database Integration: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Direct connection, new/append options.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Robust error handling for clean data.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Security Measures: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Brief overview of implemented measures.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User Experience Design: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Emphasis on usability and user-friendly design.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Resource Utilization: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Efficient analysis using a data sample.</a:t>
            </a: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Future Enhancements: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Discussion of planned enhancements.</a:t>
            </a:r>
          </a:p>
          <a:p>
            <a:pPr marL="36900" indent="0" algn="l">
              <a:buNone/>
            </a:pPr>
            <a:r>
              <a:rPr lang="en-IN" sz="1050" b="0" i="1" dirty="0">
                <a:solidFill>
                  <a:schemeClr val="tx1"/>
                </a:solidFill>
                <a:effectLst/>
                <a:latin typeface="Söhne"/>
              </a:rPr>
              <a:t>Additional Information:</a:t>
            </a:r>
            <a:endParaRPr lang="en-IN" sz="105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 algn="l">
              <a:buNone/>
            </a:pPr>
            <a:r>
              <a:rPr lang="en-IN" sz="1050" b="1" i="0" dirty="0">
                <a:solidFill>
                  <a:schemeClr val="tx1"/>
                </a:solidFill>
                <a:effectLst/>
                <a:latin typeface="Söhne"/>
              </a:rPr>
              <a:t>Tech Stack:</a:t>
            </a:r>
            <a:r>
              <a:rPr lang="en-IN" sz="105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N" sz="1000" b="0" i="0" dirty="0" err="1">
                <a:solidFill>
                  <a:schemeClr val="tx1"/>
                </a:solidFill>
                <a:effectLst/>
                <a:latin typeface="Söhne"/>
              </a:rPr>
              <a:t>Streamlit</a:t>
            </a:r>
            <a:r>
              <a:rPr lang="en-IN" sz="1000" b="0" i="0" dirty="0">
                <a:solidFill>
                  <a:schemeClr val="tx1"/>
                </a:solidFill>
                <a:effectLst/>
                <a:latin typeface="Söhne"/>
              </a:rPr>
              <a:t>, Python (Pandas), SQL, OpenAI GPT.</a:t>
            </a:r>
          </a:p>
          <a:p>
            <a:pPr marL="36900" indent="0">
              <a:buNone/>
            </a:pPr>
            <a:endParaRPr lang="en-US" sz="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8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E56-30E3-3EE8-305E-424497A1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19" y="0"/>
            <a:ext cx="10353762" cy="402511"/>
          </a:xfrm>
        </p:spPr>
        <p:txBody>
          <a:bodyPr>
            <a:normAutofit fontScale="90000"/>
          </a:bodyPr>
          <a:lstStyle/>
          <a:p>
            <a:r>
              <a:rPr lang="en-US" dirty="0"/>
              <a:t>Parquet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8CF1-F878-CB21-A31F-68479281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02511"/>
            <a:ext cx="12039600" cy="6455489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Data Sets: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Credit/debit card user info.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Transaction records.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Credit/debit card details.</a:t>
            </a: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Data Origin: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Synthetic data by IBM.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20 million+ transactions.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Covers 2000 consumers in the U.S.</a:t>
            </a: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Format: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Parquet format.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Columnar storage for efficiency.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Highly compressible.</a:t>
            </a: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Significance: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Efficient for big data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Ideal for finance data analytics.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Allows specific column queries.</a:t>
            </a: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Data Description: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Check Data Dictionary for field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Additional datasets from reputable sources.</a:t>
            </a:r>
          </a:p>
          <a:p>
            <a:pPr marL="36900" indent="0" algn="l">
              <a:buNone/>
            </a:pPr>
            <a:r>
              <a:rPr lang="en-IN" sz="1000" b="0" i="1" dirty="0">
                <a:solidFill>
                  <a:schemeClr val="tx1"/>
                </a:solidFill>
                <a:effectLst/>
                <a:latin typeface="Söhne"/>
              </a:rPr>
              <a:t>Additional Information: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Files: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solidFill>
                  <a:schemeClr val="tx1"/>
                </a:solidFill>
                <a:effectLst/>
                <a:latin typeface="Söhne"/>
              </a:rPr>
              <a:t>credit_card_transaction_data_de.parquet</a:t>
            </a:r>
            <a:endParaRPr lang="en-IN" sz="9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solidFill>
                  <a:schemeClr val="tx1"/>
                </a:solidFill>
                <a:effectLst/>
                <a:latin typeface="Söhne"/>
              </a:rPr>
              <a:t>credit_card_users_de.parquet</a:t>
            </a:r>
            <a:endParaRPr lang="en-IN" sz="9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sd254_cards_de.parquet</a:t>
            </a:r>
          </a:p>
          <a:p>
            <a:pPr marL="36900" indent="0" algn="l">
              <a:buNone/>
            </a:pPr>
            <a:r>
              <a:rPr lang="en-IN" sz="1000" b="1" i="0" dirty="0">
                <a:solidFill>
                  <a:schemeClr val="tx1"/>
                </a:solidFill>
                <a:effectLst/>
                <a:latin typeface="Söhne"/>
              </a:rPr>
              <a:t>Data Generation Source:</a:t>
            </a:r>
            <a:endParaRPr lang="en-IN" sz="1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chemeClr val="tx1"/>
                </a:solidFill>
                <a:effectLst/>
                <a:latin typeface="Söhne"/>
              </a:rPr>
              <a:t>Synthesizing Credit Card Transactions.</a:t>
            </a:r>
          </a:p>
          <a:p>
            <a:pPr marL="36900" indent="0">
              <a:buNone/>
            </a:pPr>
            <a:endParaRPr lang="en-US" sz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E2F7-FAAA-2D6D-15DB-4C60D22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ABB-60D4-201E-D0F7-6B0D74C6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9" y="1381467"/>
            <a:ext cx="4770584" cy="506089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D1D5DB"/>
                </a:solidFill>
                <a:effectLst/>
                <a:latin typeface="Söhne"/>
              </a:rPr>
              <a:t>E</a:t>
            </a:r>
            <a:r>
              <a:rPr lang="en-IN" b="1" dirty="0" err="1">
                <a:solidFill>
                  <a:srgbClr val="D1D5DB"/>
                </a:solidFill>
                <a:effectLst/>
                <a:latin typeface="Söhne"/>
              </a:rPr>
              <a:t>xample</a:t>
            </a:r>
            <a:r>
              <a:rPr lang="en-IN" b="1" dirty="0">
                <a:solidFill>
                  <a:srgbClr val="D1D5DB"/>
                </a:solidFill>
                <a:effectLst/>
                <a:latin typeface="Söhne"/>
              </a:rPr>
              <a:t> JSON Transformation File for sd245 parquet and the result: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CA343-5DD2-D08F-3F49-0856DF33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" y="2039559"/>
            <a:ext cx="3118986" cy="3493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22878-FF40-A8F0-38E4-0D793BA3E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6" t="1347" r="18334" b="-1347"/>
          <a:stretch/>
        </p:blipFill>
        <p:spPr>
          <a:xfrm>
            <a:off x="4558143" y="1625600"/>
            <a:ext cx="3749965" cy="5232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02BD1-8397-5CB7-A204-19D5A2C3C3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58" t="1818" r="17282" b="2558"/>
          <a:stretch/>
        </p:blipFill>
        <p:spPr>
          <a:xfrm>
            <a:off x="8395856" y="1580050"/>
            <a:ext cx="3749965" cy="51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38B-1368-23DD-CC27-48DFCCA0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Export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DAB6-CD45-88D3-1623-69936518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" y="812800"/>
            <a:ext cx="11809895" cy="6045200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IN" dirty="0"/>
              <a:t>Features:- </a:t>
            </a:r>
          </a:p>
          <a:p>
            <a:pPr marL="36900" indent="0">
              <a:buNone/>
            </a:pPr>
            <a:r>
              <a:rPr lang="en-IN" dirty="0"/>
              <a:t>Allows for Seamless SQL integration for efficient data storage</a:t>
            </a:r>
          </a:p>
          <a:p>
            <a:pPr marL="36900" indent="0">
              <a:buNone/>
            </a:pPr>
            <a:r>
              <a:rPr lang="en-IN" dirty="0"/>
              <a:t>Can  create new tables or append data to existing tables</a:t>
            </a:r>
          </a:p>
          <a:p>
            <a:pPr marL="36900" indent="0">
              <a:buNone/>
            </a:pPr>
            <a:r>
              <a:rPr lang="en-IN" dirty="0"/>
              <a:t>Robust error handling and data validation</a:t>
            </a:r>
          </a:p>
          <a:p>
            <a:pPr marL="36900" indent="0">
              <a:buNone/>
            </a:pPr>
            <a:r>
              <a:rPr lang="en-IN" dirty="0"/>
              <a:t>Code Snippet:</a:t>
            </a:r>
          </a:p>
          <a:p>
            <a:pPr marL="36900" indent="0">
              <a:buNone/>
            </a:pPr>
            <a:r>
              <a:rPr lang="en-IN" dirty="0"/>
              <a:t># Function to export data to SQL Database</a:t>
            </a:r>
          </a:p>
          <a:p>
            <a:pPr marL="36900" indent="0">
              <a:buNone/>
            </a:pPr>
            <a:r>
              <a:rPr lang="en-IN" dirty="0"/>
              <a:t>def </a:t>
            </a:r>
            <a:r>
              <a:rPr lang="en-IN" dirty="0" err="1"/>
              <a:t>export_to_sql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, connection, </a:t>
            </a:r>
            <a:r>
              <a:rPr lang="en-IN" dirty="0" err="1"/>
              <a:t>table_name</a:t>
            </a:r>
            <a:r>
              <a:rPr lang="en-IN" dirty="0"/>
              <a:t>, </a:t>
            </a:r>
            <a:r>
              <a:rPr lang="en-IN" dirty="0" err="1"/>
              <a:t>create_table</a:t>
            </a:r>
            <a:r>
              <a:rPr lang="en-IN" dirty="0"/>
              <a:t>=True):</a:t>
            </a:r>
          </a:p>
          <a:p>
            <a:pPr marL="36900" indent="0">
              <a:buNone/>
            </a:pPr>
            <a:r>
              <a:rPr lang="en-IN" dirty="0"/>
              <a:t>    try:</a:t>
            </a:r>
          </a:p>
          <a:p>
            <a:pPr marL="36900" indent="0">
              <a:buNone/>
            </a:pPr>
            <a:r>
              <a:rPr lang="en-IN" dirty="0"/>
              <a:t>        if </a:t>
            </a:r>
            <a:r>
              <a:rPr lang="en-IN" dirty="0" err="1"/>
              <a:t>create_table</a:t>
            </a:r>
            <a:r>
              <a:rPr lang="en-IN" dirty="0"/>
              <a:t>: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df.to_sql</a:t>
            </a:r>
            <a:r>
              <a:rPr lang="en-IN" dirty="0"/>
              <a:t>(</a:t>
            </a:r>
            <a:r>
              <a:rPr lang="en-IN" dirty="0" err="1"/>
              <a:t>table_name</a:t>
            </a:r>
            <a:r>
              <a:rPr lang="en-IN" dirty="0"/>
              <a:t>, connection, index=False, </a:t>
            </a:r>
            <a:r>
              <a:rPr lang="en-IN" dirty="0" err="1"/>
              <a:t>if_exists</a:t>
            </a:r>
            <a:r>
              <a:rPr lang="en-IN" dirty="0"/>
              <a:t>='replace')</a:t>
            </a:r>
          </a:p>
          <a:p>
            <a:pPr marL="36900" indent="0">
              <a:buNone/>
            </a:pPr>
            <a:r>
              <a:rPr lang="en-IN" dirty="0"/>
              <a:t>        else: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df.to_sql</a:t>
            </a:r>
            <a:r>
              <a:rPr lang="en-IN" dirty="0"/>
              <a:t>(</a:t>
            </a:r>
            <a:r>
              <a:rPr lang="en-IN" dirty="0" err="1"/>
              <a:t>table_name</a:t>
            </a:r>
            <a:r>
              <a:rPr lang="en-IN" dirty="0"/>
              <a:t>, connection, index=False, </a:t>
            </a:r>
            <a:r>
              <a:rPr lang="en-IN" dirty="0" err="1"/>
              <a:t>if_exists</a:t>
            </a:r>
            <a:r>
              <a:rPr lang="en-IN" dirty="0"/>
              <a:t>='append')</a:t>
            </a:r>
          </a:p>
          <a:p>
            <a:pPr marL="36900" indent="0">
              <a:buNone/>
            </a:pPr>
            <a:r>
              <a:rPr lang="en-IN" dirty="0"/>
              <a:t>    except Exception as e: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st.error</a:t>
            </a:r>
            <a:r>
              <a:rPr lang="en-IN" dirty="0"/>
              <a:t>(</a:t>
            </a:r>
            <a:r>
              <a:rPr lang="en-IN" dirty="0" err="1"/>
              <a:t>f"Error</a:t>
            </a:r>
            <a:r>
              <a:rPr lang="en-IN" dirty="0"/>
              <a:t> exporting to SQL Database: {e}")</a:t>
            </a:r>
          </a:p>
          <a:p>
            <a:pPr marL="36900" indent="0">
              <a:buNone/>
            </a:pPr>
            <a:r>
              <a:rPr lang="en-IN" dirty="0"/>
              <a:t>Explanation: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The </a:t>
            </a:r>
            <a:r>
              <a:rPr lang="en-IN" dirty="0" err="1"/>
              <a:t>export_to_sql</a:t>
            </a:r>
            <a:r>
              <a:rPr lang="en-IN" dirty="0"/>
              <a:t> function facilitates exporting data to an SQL Database.</a:t>
            </a:r>
          </a:p>
          <a:p>
            <a:pPr marL="36900" indent="0">
              <a:buNone/>
            </a:pPr>
            <a:r>
              <a:rPr lang="en-IN" dirty="0"/>
              <a:t>Users can choose to create a new table (</a:t>
            </a:r>
            <a:r>
              <a:rPr lang="en-IN" dirty="0" err="1"/>
              <a:t>create_table</a:t>
            </a:r>
            <a:r>
              <a:rPr lang="en-IN" dirty="0"/>
              <a:t>=True) or append data to an existing table (</a:t>
            </a:r>
            <a:r>
              <a:rPr lang="en-IN" dirty="0" err="1"/>
              <a:t>create_table</a:t>
            </a:r>
            <a:r>
              <a:rPr lang="en-IN" dirty="0"/>
              <a:t>=False).</a:t>
            </a:r>
          </a:p>
          <a:p>
            <a:pPr marL="36900" indent="0">
              <a:buNone/>
            </a:pPr>
            <a:r>
              <a:rPr lang="en-IN" dirty="0"/>
              <a:t>The function utilizes the </a:t>
            </a:r>
            <a:r>
              <a:rPr lang="en-IN" dirty="0" err="1"/>
              <a:t>to_sql</a:t>
            </a:r>
            <a:r>
              <a:rPr lang="en-IN" dirty="0"/>
              <a:t> method from the Pandas library for seamless integration.</a:t>
            </a:r>
          </a:p>
          <a:p>
            <a:pPr marL="36900" indent="0">
              <a:buNone/>
            </a:pPr>
            <a:r>
              <a:rPr lang="en-IN" dirty="0"/>
              <a:t>Key Features: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User-Friendly: Enables users to easily export cleaned, transformed data to their SQL databases directly from the application.</a:t>
            </a:r>
          </a:p>
          <a:p>
            <a:pPr marL="36900" indent="0">
              <a:buNone/>
            </a:pPr>
            <a:r>
              <a:rPr lang="en-IN" dirty="0"/>
              <a:t>Custom Table Handling: Users can create new tables with a specified name or append data to existing tables.</a:t>
            </a:r>
          </a:p>
          <a:p>
            <a:pPr marL="36900" indent="0">
              <a:buNone/>
            </a:pPr>
            <a:r>
              <a:rPr lang="en-IN" dirty="0"/>
              <a:t>Error Handling: Robust error handling ensures smooth data export and provides informative error messages in case of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Download Transformed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6275"/>
            <a:ext cx="12192000" cy="5788283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en-IN" dirty="0"/>
              <a:t>Features :-</a:t>
            </a:r>
          </a:p>
          <a:p>
            <a:pPr marL="36900" indent="0">
              <a:buNone/>
            </a:pPr>
            <a:r>
              <a:rPr lang="en-IN" dirty="0"/>
              <a:t>- Easy download of transformed data</a:t>
            </a:r>
          </a:p>
          <a:p>
            <a:pPr marL="36900" indent="0">
              <a:buNone/>
            </a:pPr>
            <a:r>
              <a:rPr lang="en-IN" dirty="0"/>
              <a:t>- Customizable CSV file naming</a:t>
            </a:r>
          </a:p>
          <a:p>
            <a:pPr marL="36900" indent="0">
              <a:buNone/>
            </a:pPr>
            <a:r>
              <a:rPr lang="en-IN" dirty="0"/>
              <a:t>- Seamless data sharing with colleagues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Code Snippet:</a:t>
            </a:r>
          </a:p>
          <a:p>
            <a:pPr marL="36900" indent="0">
              <a:buNone/>
            </a:pPr>
            <a:r>
              <a:rPr lang="en-IN" dirty="0"/>
              <a:t>```python</a:t>
            </a:r>
          </a:p>
          <a:p>
            <a:pPr marL="36900" indent="0">
              <a:buNone/>
            </a:pPr>
            <a:r>
              <a:rPr lang="en-IN" dirty="0"/>
              <a:t># Function to export data to CSV</a:t>
            </a:r>
          </a:p>
          <a:p>
            <a:pPr marL="36900" indent="0">
              <a:buNone/>
            </a:pPr>
            <a:r>
              <a:rPr lang="en-IN" dirty="0"/>
              <a:t>def </a:t>
            </a:r>
            <a:r>
              <a:rPr lang="en-IN" dirty="0" err="1"/>
              <a:t>export_to_csv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, </a:t>
            </a:r>
            <a:r>
              <a:rPr lang="en-IN" dirty="0" err="1"/>
              <a:t>file_name</a:t>
            </a:r>
            <a:r>
              <a:rPr lang="en-IN" dirty="0"/>
              <a:t>):</a:t>
            </a:r>
          </a:p>
          <a:p>
            <a:pPr marL="36900" indent="0">
              <a:buNone/>
            </a:pPr>
            <a:r>
              <a:rPr lang="en-IN" dirty="0"/>
              <a:t>    try: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df.to_csv</a:t>
            </a:r>
            <a:r>
              <a:rPr lang="en-IN" dirty="0"/>
              <a:t>(</a:t>
            </a:r>
            <a:r>
              <a:rPr lang="en-IN" dirty="0" err="1"/>
              <a:t>file_name</a:t>
            </a:r>
            <a:r>
              <a:rPr lang="en-IN" dirty="0"/>
              <a:t>, index=False)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st.success</a:t>
            </a:r>
            <a:r>
              <a:rPr lang="en-IN" dirty="0"/>
              <a:t>(</a:t>
            </a:r>
            <a:r>
              <a:rPr lang="en-IN" dirty="0" err="1"/>
              <a:t>f"Data</a:t>
            </a:r>
            <a:r>
              <a:rPr lang="en-IN" dirty="0"/>
              <a:t> exported to CSV file '{</a:t>
            </a:r>
            <a:r>
              <a:rPr lang="en-IN" dirty="0" err="1"/>
              <a:t>file_name</a:t>
            </a:r>
            <a:r>
              <a:rPr lang="en-IN" dirty="0"/>
              <a:t>}'.")</a:t>
            </a:r>
          </a:p>
          <a:p>
            <a:pPr marL="36900" indent="0">
              <a:buNone/>
            </a:pPr>
            <a:r>
              <a:rPr lang="en-IN" dirty="0"/>
              <a:t>    except Exception as e: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st.error</a:t>
            </a:r>
            <a:r>
              <a:rPr lang="en-IN" dirty="0"/>
              <a:t>(</a:t>
            </a:r>
            <a:r>
              <a:rPr lang="en-IN" dirty="0" err="1"/>
              <a:t>f"Error</a:t>
            </a:r>
            <a:r>
              <a:rPr lang="en-IN" dirty="0"/>
              <a:t> exporting data to CSV: {e}")</a:t>
            </a:r>
          </a:p>
          <a:p>
            <a:pPr marL="36900" indent="0">
              <a:buNone/>
            </a:pPr>
            <a:r>
              <a:rPr lang="en-IN" dirty="0"/>
              <a:t>```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Explanation:</a:t>
            </a:r>
          </a:p>
          <a:p>
            <a:pPr marL="36900" indent="0">
              <a:buNone/>
            </a:pPr>
            <a:r>
              <a:rPr lang="en-IN" dirty="0"/>
              <a:t>- The `</a:t>
            </a:r>
            <a:r>
              <a:rPr lang="en-IN" dirty="0" err="1"/>
              <a:t>export_to_csv</a:t>
            </a:r>
            <a:r>
              <a:rPr lang="en-IN" dirty="0"/>
              <a:t>` function facilitates the download of transformed data in CSV format.</a:t>
            </a:r>
          </a:p>
          <a:p>
            <a:pPr marL="36900" indent="0">
              <a:buNone/>
            </a:pPr>
            <a:r>
              <a:rPr lang="en-IN" dirty="0"/>
              <a:t>- Users can specify a custom name for the CSV file, allowing for easy organization and sharing.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Key Features:</a:t>
            </a:r>
          </a:p>
          <a:p>
            <a:pPr marL="36900" indent="0">
              <a:buNone/>
            </a:pPr>
            <a:r>
              <a:rPr lang="en-IN" dirty="0"/>
              <a:t>- User-Friendly Download:-  Users can quickly download the transformed data in CSV format with just a few clicks.</a:t>
            </a:r>
          </a:p>
          <a:p>
            <a:pPr marL="36900" indent="0">
              <a:buNone/>
            </a:pPr>
            <a:r>
              <a:rPr lang="en-IN" dirty="0"/>
              <a:t>- Custom File Naming:-  Enables users to provide a custom name for the exported CSV file, enhancing organization and clarity.</a:t>
            </a:r>
          </a:p>
          <a:p>
            <a:pPr marL="36900" indent="0">
              <a:buNone/>
            </a:pPr>
            <a:r>
              <a:rPr lang="en-IN" dirty="0"/>
              <a:t>- Seamless Sharing:- Exported CSV files can be easily shared with colleagues or used for further analysis in other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22" y="120073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3953769" cy="5065515"/>
          </a:xfrm>
        </p:spPr>
        <p:txBody>
          <a:bodyPr anchor="t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Features:- 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Integration of OpenAI's ChatGPT API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Automated data analysis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Summarized insights for quick understanding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endParaRPr lang="en-US" sz="1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Explanation: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The `</a:t>
            </a:r>
            <a:r>
              <a:rPr lang="en-US" sz="10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describe_dataset_with_chatgpt</a:t>
            </a: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` function utilizes OpenAI's ChatGPT API to automatically generate a textual description of the dataset.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A sample of the dataset is used to create a prompt for ChatGPT, and the API responds with a summarized analysis.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endParaRPr lang="en-US" sz="1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 Features: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**Automation:** Streamlines the process of generating dataset descriptions without manual input.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**Summarized Insights:** Provides concise and informative insights into the dataset's characteristics.</a:t>
            </a:r>
          </a:p>
          <a:p>
            <a:pPr marL="36900" indent="0">
              <a:lnSpc>
                <a:spcPct val="90000"/>
              </a:lnSpc>
              <a:buClr>
                <a:srgbClr val="0915FF"/>
              </a:buClr>
              <a:buNone/>
            </a:pPr>
            <a:r>
              <a:rPr lang="en-US" sz="1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 **Quick Understanding:** Users can quickly grasp key aspects of the data without extensive manual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B94F2-281C-3DE9-ACE4-BF2B5F13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39" y="1679190"/>
            <a:ext cx="6642193" cy="38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GPT Response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BE624-EF6C-3DD9-050C-AFA3EC2FA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654" y="1178636"/>
            <a:ext cx="4959927" cy="5249863"/>
          </a:xfrm>
        </p:spPr>
      </p:pic>
    </p:spTree>
    <p:extLst>
      <p:ext uri="{BB962C8B-B14F-4D97-AF65-F5344CB8AC3E}">
        <p14:creationId xmlns:p14="http://schemas.microsoft.com/office/powerpoint/2010/main" val="274129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259</TotalTime>
  <Words>1594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Calisto MT</vt:lpstr>
      <vt:lpstr>Söhne</vt:lpstr>
      <vt:lpstr>Times New Roman</vt:lpstr>
      <vt:lpstr>Wingdings 2</vt:lpstr>
      <vt:lpstr>Slate</vt:lpstr>
      <vt:lpstr>Data Engineering with Streamlit</vt:lpstr>
      <vt:lpstr>Introduction</vt:lpstr>
      <vt:lpstr>Application Overview</vt:lpstr>
      <vt:lpstr>Parquet File Contents</vt:lpstr>
      <vt:lpstr>Data Transformation's</vt:lpstr>
      <vt:lpstr>Export to SQL Database</vt:lpstr>
      <vt:lpstr>Download Transformed Data</vt:lpstr>
      <vt:lpstr>GPT API</vt:lpstr>
      <vt:lpstr>GPT Response Example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Sales Project</dc:title>
  <dc:creator>Tanmay Chakraborty</dc:creator>
  <cp:lastModifiedBy>Sharath Katta Sridhar</cp:lastModifiedBy>
  <cp:revision>14</cp:revision>
  <dcterms:created xsi:type="dcterms:W3CDTF">2022-09-16T05:45:00Z</dcterms:created>
  <dcterms:modified xsi:type="dcterms:W3CDTF">2023-11-14T03:30:24Z</dcterms:modified>
</cp:coreProperties>
</file>