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36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26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74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8053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071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208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222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625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373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48588" y="2077593"/>
            <a:ext cx="4633595" cy="3638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84746" y="2087372"/>
            <a:ext cx="4620259" cy="4215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97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66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81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23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46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32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95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41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08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966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adnon.sloane@nyu.edu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ublication/259175145_KameleonFuzz_Evolutionary_Fuzzing_for_Black-Box_XSS_Detection" TargetMode="External"/><Relationship Id="rId3" Type="http://schemas.openxmlformats.org/officeDocument/2006/relationships/hyperlink" Target="https://ieeexplore.ieee.org/document/8277814" TargetMode="External"/><Relationship Id="rId7" Type="http://schemas.openxmlformats.org/officeDocument/2006/relationships/hyperlink" Target="https://ieeexplore.ieee.org/document/4413013" TargetMode="External"/><Relationship Id="rId2" Type="http://schemas.openxmlformats.org/officeDocument/2006/relationships/hyperlink" Target="http://dx.doi.org/10.3390/s19153362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cset.georgetown.edu/publication/robot-hacking-games/" TargetMode="External"/><Relationship Id="rId5" Type="http://schemas.openxmlformats.org/officeDocument/2006/relationships/hyperlink" Target="https://ieeexplore.ieee.org/abstract/document/9162309" TargetMode="External"/><Relationship Id="rId10" Type="http://schemas.openxmlformats.org/officeDocument/2006/relationships/hyperlink" Target="https://ieeexplore.ieee.org/document/8328972" TargetMode="External"/><Relationship Id="rId4" Type="http://schemas.openxmlformats.org/officeDocument/2006/relationships/hyperlink" Target="https://ieeexplore.ieee.org/abstract/document/8411838" TargetMode="External"/><Relationship Id="rId9" Type="http://schemas.openxmlformats.org/officeDocument/2006/relationships/hyperlink" Target="https://www.synopsys.com/blogs/software-security/equifax-apache-struts-vulnerability-cve-2017-5638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users.umiacs.umd.edu/~tdumitra/courses/ENEE657/Fall19/papers/Avgerinos18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sk8671@nyu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sco-sas/kitty" TargetMode="External"/><Relationship Id="rId2" Type="http://schemas.openxmlformats.org/officeDocument/2006/relationships/hyperlink" Target="https://aflplus.plu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atents.google.com/?q=((tree)%2BAND%2B(taint))&amp;assignee=Micro%2BFocus%2BLLC&amp;oq=((tree)%2BAND%2B(taint))%2Bassignee%3A(Micro%2BFocus%2BLLC)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vedetails.com/top-50-products.php?year=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2000"/>
            <a:ext cx="12192000" cy="2286000"/>
          </a:xfrm>
          <a:custGeom>
            <a:avLst/>
            <a:gdLst/>
            <a:ahLst/>
            <a:cxnLst/>
            <a:rect l="l" t="t" r="r" b="b"/>
            <a:pathLst>
              <a:path w="12192000" h="2286000">
                <a:moveTo>
                  <a:pt x="0" y="2285999"/>
                </a:moveTo>
                <a:lnTo>
                  <a:pt x="12192000" y="2285999"/>
                </a:lnTo>
                <a:lnTo>
                  <a:pt x="12192000" y="0"/>
                </a:lnTo>
                <a:lnTo>
                  <a:pt x="0" y="0"/>
                </a:lnTo>
                <a:lnTo>
                  <a:pt x="0" y="2285999"/>
                </a:lnTo>
                <a:close/>
              </a:path>
            </a:pathLst>
          </a:custGeom>
          <a:solidFill>
            <a:srgbClr val="2D2B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7333" y="5264658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399"/>
                </a:moveTo>
                <a:lnTo>
                  <a:pt x="0" y="0"/>
                </a:lnTo>
              </a:path>
            </a:pathLst>
          </a:custGeom>
          <a:ln w="19050">
            <a:solidFill>
              <a:srgbClr val="9CB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4572000"/>
            <a:chOff x="0" y="0"/>
            <a:chExt cx="12192000" cy="4572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2192000" cy="4572000"/>
            </a:xfrm>
            <a:custGeom>
              <a:avLst/>
              <a:gdLst/>
              <a:ahLst/>
              <a:cxnLst/>
              <a:rect l="l" t="t" r="r" b="b"/>
              <a:pathLst>
                <a:path w="12192000" h="4572000">
                  <a:moveTo>
                    <a:pt x="121920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12192000" y="4572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CB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400" y="137160"/>
              <a:ext cx="7772400" cy="407974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6201" y="4688204"/>
            <a:ext cx="7694268" cy="1800493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065" marR="5080" algn="ctr">
              <a:lnSpc>
                <a:spcPts val="4320"/>
              </a:lnSpc>
              <a:spcBef>
                <a:spcPts val="1140"/>
              </a:spcBef>
            </a:pPr>
            <a:r>
              <a:rPr lang="en-US" sz="3600" dirty="0">
                <a:cs typeface="Times New Roman" panose="02020603050405020304" pitchFamily="18" charset="0"/>
              </a:rPr>
              <a:t>A review on automated software vulnerability discovery, exploitation and patching</a:t>
            </a:r>
            <a:endParaRPr sz="3600" dirty="0"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96399" y="4653128"/>
            <a:ext cx="2209801" cy="570028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798830" marR="5080" indent="-786765">
              <a:lnSpc>
                <a:spcPts val="1939"/>
              </a:lnSpc>
              <a:spcBef>
                <a:spcPts val="345"/>
              </a:spcBef>
            </a:pPr>
            <a:r>
              <a:rPr lang="en-US" sz="1800" dirty="0">
                <a:latin typeface="Microsoft Sans Serif"/>
                <a:cs typeface="Microsoft Sans Serif"/>
              </a:rPr>
              <a:t>Sharath Katta Sridhar</a:t>
            </a:r>
          </a:p>
          <a:p>
            <a:pPr marL="798830" marR="5080" indent="-786765">
              <a:lnSpc>
                <a:spcPts val="1939"/>
              </a:lnSpc>
              <a:spcBef>
                <a:spcPts val="345"/>
              </a:spcBef>
            </a:pPr>
            <a:r>
              <a:rPr lang="en-US" dirty="0">
                <a:solidFill>
                  <a:srgbClr val="FFC000"/>
                </a:solidFill>
                <a:latin typeface="Microsoft Sans Serif"/>
                <a:cs typeface="Microsoft Sans Serif"/>
              </a:rPr>
              <a:t>sk8671@nyu.edu</a:t>
            </a:r>
            <a:endParaRPr sz="1800" dirty="0">
              <a:solidFill>
                <a:srgbClr val="FFC000"/>
              </a:solidFill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81261" y="5304284"/>
            <a:ext cx="2653537" cy="1359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50"/>
              </a:lnSpc>
              <a:spcBef>
                <a:spcPts val="100"/>
              </a:spcBef>
            </a:pPr>
            <a:r>
              <a:rPr lang="en-US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Brandon Sloane</a:t>
            </a:r>
            <a:r>
              <a:rPr sz="18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Teacher,</a:t>
            </a:r>
            <a:endParaRPr sz="1800" dirty="0">
              <a:latin typeface="Microsoft Sans Serif"/>
              <a:cs typeface="Microsoft Sans Serif"/>
            </a:endParaRPr>
          </a:p>
          <a:p>
            <a:pPr marL="635" algn="ctr">
              <a:lnSpc>
                <a:spcPts val="2050"/>
              </a:lnSpc>
            </a:pPr>
            <a:r>
              <a:rPr lang="en-US" u="sng" spc="-5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Microsoft Sans Serif"/>
                <a:cs typeface="Microsoft Sans Serif"/>
                <a:hlinkClick r:id="rId3"/>
              </a:rPr>
              <a:t>bradnon.sloane</a:t>
            </a:r>
            <a:r>
              <a:rPr sz="1800" u="sng" spc="-5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Microsoft Sans Serif"/>
                <a:cs typeface="Microsoft Sans Serif"/>
                <a:hlinkClick r:id="rId3"/>
              </a:rPr>
              <a:t>@nyu.edu</a:t>
            </a:r>
            <a:endParaRPr lang="en-US" sz="1800" u="sng" spc="-55" dirty="0">
              <a:solidFill>
                <a:srgbClr val="D25713"/>
              </a:solidFill>
              <a:uFill>
                <a:solidFill>
                  <a:srgbClr val="D25713"/>
                </a:solidFill>
              </a:uFill>
              <a:latin typeface="Microsoft Sans Serif"/>
              <a:cs typeface="Microsoft Sans Serif"/>
            </a:endParaRPr>
          </a:p>
          <a:p>
            <a:pPr marL="635" algn="ctr">
              <a:lnSpc>
                <a:spcPts val="2050"/>
              </a:lnSpc>
            </a:pPr>
            <a:r>
              <a:rPr lang="en-IN" spc="-55" dirty="0">
                <a:uFill>
                  <a:solidFill>
                    <a:srgbClr val="D25713"/>
                  </a:solidFill>
                </a:uFill>
                <a:latin typeface="Microsoft Sans Serif"/>
                <a:cs typeface="Microsoft Sans Serif"/>
              </a:rPr>
              <a:t>Paola Garcia, Teacher,</a:t>
            </a:r>
          </a:p>
          <a:p>
            <a:pPr marL="635" algn="ctr">
              <a:lnSpc>
                <a:spcPts val="2050"/>
              </a:lnSpc>
            </a:pPr>
            <a:r>
              <a:rPr lang="en-IN" u="sng" spc="-5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Microsoft Sans Serif"/>
                <a:cs typeface="Microsoft Sans Serif"/>
              </a:rPr>
              <a:t>pgc292@nyu.edu </a:t>
            </a:r>
          </a:p>
          <a:p>
            <a:pPr marL="635" algn="ctr">
              <a:lnSpc>
                <a:spcPts val="2050"/>
              </a:lnSpc>
            </a:pP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2185" y="3863085"/>
            <a:ext cx="66141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screenshot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200" i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0" dirty="0">
                <a:solidFill>
                  <a:srgbClr val="FFFFFF"/>
                </a:solidFill>
                <a:latin typeface="Arial"/>
                <a:cs typeface="Arial"/>
              </a:rPr>
              <a:t>Radare2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95" dirty="0">
                <a:solidFill>
                  <a:srgbClr val="FFFFFF"/>
                </a:solidFill>
                <a:latin typeface="Arial"/>
                <a:cs typeface="Arial"/>
              </a:rPr>
              <a:t>Visual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viewing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`/bin/ping`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binary.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0" dirty="0">
                <a:solidFill>
                  <a:srgbClr val="FFFFFF"/>
                </a:solidFill>
                <a:latin typeface="Arial"/>
                <a:cs typeface="Arial"/>
              </a:rPr>
              <a:t>Radare2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14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25" dirty="0">
                <a:solidFill>
                  <a:srgbClr val="FFFFFF"/>
                </a:solidFill>
                <a:latin typeface="Arial"/>
                <a:cs typeface="Arial"/>
              </a:rPr>
              <a:t>disassembly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tool.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947" y="665987"/>
            <a:ext cx="11500104" cy="55260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" y="673608"/>
            <a:ext cx="11474196" cy="55107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787" y="185928"/>
            <a:ext cx="11012423" cy="64861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8588" y="2238535"/>
            <a:ext cx="9093835" cy="354647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200" spc="-26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your</a:t>
            </a:r>
            <a:r>
              <a:rPr sz="2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305" dirty="0">
                <a:solidFill>
                  <a:srgbClr val="FFFFFF"/>
                </a:solidFill>
                <a:latin typeface="Microsoft Sans Serif"/>
                <a:cs typeface="Microsoft Sans Serif"/>
              </a:rPr>
              <a:t>SSN</a:t>
            </a:r>
            <a:r>
              <a:rPr sz="2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safe?</a:t>
            </a:r>
            <a:endParaRPr sz="220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204"/>
              </a:spcBef>
            </a:pPr>
            <a:r>
              <a:rPr sz="18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800" spc="-20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We’d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like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think,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but</a:t>
            </a:r>
            <a:r>
              <a:rPr sz="1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probably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not</a:t>
            </a:r>
            <a:endParaRPr sz="1800">
              <a:latin typeface="Microsoft Sans Serif"/>
              <a:cs typeface="Microsoft Sans Serif"/>
            </a:endParaRPr>
          </a:p>
          <a:p>
            <a:pPr marL="48895">
              <a:lnSpc>
                <a:spcPts val="2050"/>
              </a:lnSpc>
              <a:spcBef>
                <a:spcPts val="385"/>
              </a:spcBef>
            </a:pPr>
            <a:r>
              <a:rPr sz="18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800" spc="-6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8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There’s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43%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chance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it’s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web,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along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your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name,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address,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date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birth,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thanks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endParaRPr sz="1800">
              <a:latin typeface="Microsoft Sans Serif"/>
              <a:cs typeface="Microsoft Sans Serif"/>
            </a:endParaRPr>
          </a:p>
          <a:p>
            <a:pPr marL="186690">
              <a:lnSpc>
                <a:spcPts val="2050"/>
              </a:lnSpc>
            </a:pPr>
            <a:r>
              <a:rPr sz="18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Equifax’s*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use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Struts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2017</a:t>
            </a:r>
            <a:endParaRPr sz="1800">
              <a:latin typeface="Microsoft Sans Serif"/>
              <a:cs typeface="Microsoft Sans Serif"/>
            </a:endParaRPr>
          </a:p>
          <a:p>
            <a:pPr marL="369570" marR="5080" indent="-137160">
              <a:lnSpc>
                <a:spcPts val="1510"/>
              </a:lnSpc>
              <a:spcBef>
                <a:spcPts val="645"/>
              </a:spcBef>
            </a:pPr>
            <a:r>
              <a:rPr sz="14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400" spc="28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Accomplished</a:t>
            </a:r>
            <a:r>
              <a:rPr sz="1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through</a:t>
            </a:r>
            <a:r>
              <a:rPr sz="1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CVE-</a:t>
            </a: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2017-</a:t>
            </a:r>
            <a:r>
              <a:rPr sz="1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5638, </a:t>
            </a:r>
            <a:r>
              <a:rPr sz="14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Remote</a:t>
            </a:r>
            <a:r>
              <a:rPr sz="1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Code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Execution</a:t>
            </a:r>
            <a:r>
              <a:rPr sz="1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(RCE)</a:t>
            </a: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via</a:t>
            </a:r>
            <a:r>
              <a:rPr sz="1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faulty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Java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225" dirty="0">
                <a:solidFill>
                  <a:srgbClr val="FFFFFF"/>
                </a:solidFill>
                <a:latin typeface="Microsoft Sans Serif"/>
                <a:cs typeface="Microsoft Sans Serif"/>
              </a:rPr>
              <a:t>HTTP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Multipart</a:t>
            </a: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parser</a:t>
            </a:r>
            <a:r>
              <a:rPr sz="1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and </a:t>
            </a:r>
            <a:r>
              <a:rPr sz="1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OGNL</a:t>
            </a:r>
            <a:endParaRPr sz="140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345"/>
              </a:spcBef>
            </a:pPr>
            <a:r>
              <a:rPr sz="1800" dirty="0">
                <a:solidFill>
                  <a:srgbClr val="9CBDBC"/>
                </a:solidFill>
                <a:latin typeface="Segoe UI Symbol"/>
                <a:cs typeface="Segoe UI Symbol"/>
              </a:rPr>
              <a:t>🢝 </a:t>
            </a:r>
            <a:r>
              <a:rPr sz="1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Unofficial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timelines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estimate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Equifax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may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had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only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about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week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patch</a:t>
            </a:r>
            <a:endParaRPr sz="1800">
              <a:latin typeface="Microsoft Sans Serif"/>
              <a:cs typeface="Microsoft Sans Serif"/>
            </a:endParaRPr>
          </a:p>
          <a:p>
            <a:pPr marL="369570" marR="5034915" indent="-137160">
              <a:lnSpc>
                <a:spcPts val="1510"/>
              </a:lnSpc>
              <a:spcBef>
                <a:spcPts val="640"/>
              </a:spcBef>
            </a:pPr>
            <a:r>
              <a:rPr sz="14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400" spc="300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They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may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not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even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known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about</a:t>
            </a:r>
            <a:r>
              <a:rPr sz="1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patch, </a:t>
            </a:r>
            <a:r>
              <a:rPr sz="1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depending</a:t>
            </a:r>
            <a:r>
              <a:rPr sz="1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how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poor </a:t>
            </a:r>
            <a:r>
              <a:rPr sz="1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their</a:t>
            </a:r>
            <a:r>
              <a:rPr sz="1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third</a:t>
            </a: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party</a:t>
            </a:r>
            <a:r>
              <a:rPr sz="1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component </a:t>
            </a:r>
            <a:r>
              <a:rPr sz="1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tracking</a:t>
            </a:r>
            <a:r>
              <a:rPr sz="1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program</a:t>
            </a:r>
            <a:r>
              <a:rPr sz="1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was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2017</a:t>
            </a:r>
            <a:endParaRPr sz="1400">
              <a:latin typeface="Microsoft Sans Serif"/>
              <a:cs typeface="Microsoft Sans Serif"/>
            </a:endParaRPr>
          </a:p>
          <a:p>
            <a:pPr marL="369570" marR="4923790" indent="-137160">
              <a:lnSpc>
                <a:spcPts val="1510"/>
              </a:lnSpc>
              <a:spcBef>
                <a:spcPts val="610"/>
              </a:spcBef>
            </a:pPr>
            <a:r>
              <a:rPr sz="14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400" spc="29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4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doesn’t</a:t>
            </a:r>
            <a:r>
              <a:rPr sz="1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take</a:t>
            </a:r>
            <a:r>
              <a:rPr sz="1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into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consideration</a:t>
            </a:r>
            <a:r>
              <a:rPr sz="1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active/passive </a:t>
            </a:r>
            <a:r>
              <a:rPr sz="1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monitoring,</a:t>
            </a:r>
            <a:r>
              <a:rPr sz="1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network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segmentation,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etc;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they</a:t>
            </a:r>
            <a:r>
              <a:rPr sz="1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could </a:t>
            </a:r>
            <a:r>
              <a:rPr sz="1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implemented</a:t>
            </a:r>
            <a:r>
              <a:rPr sz="1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mitigate</a:t>
            </a:r>
            <a:r>
              <a:rPr sz="1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CVE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being exploited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2154" y="6585915"/>
            <a:ext cx="9552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110" dirty="0">
                <a:solidFill>
                  <a:srgbClr val="FFFFFF"/>
                </a:solidFill>
                <a:latin typeface="Arial"/>
                <a:cs typeface="Arial"/>
              </a:rPr>
              <a:t>*This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presentation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14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14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0" dirty="0">
                <a:solidFill>
                  <a:srgbClr val="FFFFFF"/>
                </a:solidFill>
                <a:latin typeface="Arial"/>
                <a:cs typeface="Arial"/>
              </a:rPr>
              <a:t>way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10" dirty="0">
                <a:solidFill>
                  <a:srgbClr val="FFFFFF"/>
                </a:solidFill>
                <a:latin typeface="Arial"/>
                <a:cs typeface="Arial"/>
              </a:rPr>
              <a:t>sponsored,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14" dirty="0">
                <a:solidFill>
                  <a:srgbClr val="FFFFFF"/>
                </a:solidFill>
                <a:latin typeface="Arial"/>
                <a:cs typeface="Arial"/>
              </a:rPr>
              <a:t>endorsed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or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95" dirty="0">
                <a:solidFill>
                  <a:srgbClr val="FFFFFF"/>
                </a:solidFill>
                <a:latin typeface="Arial"/>
                <a:cs typeface="Arial"/>
              </a:rPr>
              <a:t>administered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14" dirty="0">
                <a:solidFill>
                  <a:srgbClr val="FFFFFF"/>
                </a:solidFill>
                <a:latin typeface="Arial"/>
                <a:cs typeface="Arial"/>
              </a:rPr>
              <a:t>by,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or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10" dirty="0">
                <a:solidFill>
                  <a:srgbClr val="FFFFFF"/>
                </a:solidFill>
                <a:latin typeface="Arial"/>
                <a:cs typeface="Arial"/>
              </a:rPr>
              <a:t>associated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with,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Equifax.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i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1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Equifax</a:t>
            </a:r>
            <a:r>
              <a:rPr sz="1200" i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14" dirty="0">
                <a:solidFill>
                  <a:srgbClr val="FFFFFF"/>
                </a:solidFill>
                <a:latin typeface="Arial"/>
                <a:cs typeface="Arial"/>
              </a:rPr>
              <a:t>please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75" dirty="0">
                <a:solidFill>
                  <a:srgbClr val="FFFFFF"/>
                </a:solidFill>
                <a:latin typeface="Arial"/>
                <a:cs typeface="Arial"/>
              </a:rPr>
              <a:t>sue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55" dirty="0">
                <a:solidFill>
                  <a:srgbClr val="FFFFFF"/>
                </a:solidFill>
                <a:latin typeface="Arial"/>
                <a:cs typeface="Arial"/>
              </a:rPr>
              <a:t>me,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leak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55" dirty="0">
                <a:solidFill>
                  <a:srgbClr val="FFFFFF"/>
                </a:solidFill>
                <a:latin typeface="Arial"/>
                <a:cs typeface="Arial"/>
              </a:rPr>
              <a:t>my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SSN.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7359" y="4482084"/>
            <a:ext cx="6095999" cy="196138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5491061-7870-FDE1-136F-59790646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PROBLEMS FACING COMPANIES: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85800" y="2057400"/>
            <a:ext cx="9613861" cy="3599316"/>
          </a:xfrm>
          <a:prstGeom prst="rect">
            <a:avLst/>
          </a:prstGeom>
        </p:spPr>
        <p:txBody>
          <a:bodyPr vert="horz" wrap="square" lIns="0" tIns="128498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95"/>
              </a:spcBef>
            </a:pPr>
            <a:r>
              <a:rPr spc="-254" dirty="0"/>
              <a:t>From</a:t>
            </a:r>
            <a:r>
              <a:rPr spc="40" dirty="0"/>
              <a:t> </a:t>
            </a:r>
            <a:r>
              <a:rPr spc="-105" dirty="0"/>
              <a:t>Equifax,</a:t>
            </a:r>
            <a:r>
              <a:rPr spc="-10" dirty="0"/>
              <a:t> </a:t>
            </a:r>
            <a:r>
              <a:rPr spc="-145" dirty="0"/>
              <a:t>we</a:t>
            </a:r>
            <a:r>
              <a:rPr spc="10" dirty="0"/>
              <a:t> </a:t>
            </a:r>
            <a:r>
              <a:rPr spc="-180" dirty="0"/>
              <a:t>can</a:t>
            </a:r>
            <a:r>
              <a:rPr spc="30" dirty="0"/>
              <a:t> </a:t>
            </a:r>
            <a:r>
              <a:rPr spc="-70" dirty="0"/>
              <a:t>learn</a:t>
            </a:r>
            <a:r>
              <a:rPr spc="5" dirty="0"/>
              <a:t> </a:t>
            </a:r>
            <a:r>
              <a:rPr spc="-20" dirty="0"/>
              <a:t>that</a:t>
            </a:r>
          </a:p>
          <a:p>
            <a:pPr marL="48895">
              <a:lnSpc>
                <a:spcPts val="2150"/>
              </a:lnSpc>
            </a:pPr>
            <a:r>
              <a:rPr sz="18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800" spc="60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800" spc="-85" dirty="0"/>
              <a:t>Organizations</a:t>
            </a:r>
            <a:r>
              <a:rPr sz="1800" spc="-25" dirty="0"/>
              <a:t> </a:t>
            </a:r>
            <a:r>
              <a:rPr sz="1800" spc="-204" dirty="0"/>
              <a:t>must</a:t>
            </a:r>
            <a:r>
              <a:rPr sz="1800" spc="25" dirty="0"/>
              <a:t> </a:t>
            </a:r>
            <a:r>
              <a:rPr sz="1800" spc="-65" dirty="0"/>
              <a:t>track</a:t>
            </a:r>
            <a:r>
              <a:rPr sz="1800" spc="-10" dirty="0"/>
              <a:t> risks</a:t>
            </a:r>
            <a:endParaRPr sz="1800" dirty="0">
              <a:latin typeface="Segoe UI Symbol"/>
              <a:cs typeface="Segoe UI Symbol"/>
            </a:endParaRPr>
          </a:p>
          <a:p>
            <a:pPr marL="231775">
              <a:lnSpc>
                <a:spcPct val="100000"/>
              </a:lnSpc>
              <a:spcBef>
                <a:spcPts val="280"/>
              </a:spcBef>
            </a:pPr>
            <a:r>
              <a:rPr sz="14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400" spc="210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400" dirty="0"/>
              <a:t>A </a:t>
            </a:r>
            <a:r>
              <a:rPr sz="1400" spc="-55" dirty="0"/>
              <a:t>lack</a:t>
            </a:r>
            <a:r>
              <a:rPr sz="1400" spc="-10" dirty="0"/>
              <a:t> </a:t>
            </a:r>
            <a:r>
              <a:rPr sz="1400" dirty="0"/>
              <a:t>of</a:t>
            </a:r>
            <a:r>
              <a:rPr sz="1400" spc="35" dirty="0"/>
              <a:t> </a:t>
            </a:r>
            <a:r>
              <a:rPr sz="1400" spc="-40" dirty="0"/>
              <a:t>visibility</a:t>
            </a:r>
            <a:r>
              <a:rPr sz="1400" spc="-20" dirty="0"/>
              <a:t> </a:t>
            </a:r>
            <a:r>
              <a:rPr sz="1400" spc="-130" dirty="0"/>
              <a:t>on</a:t>
            </a:r>
            <a:r>
              <a:rPr sz="1400" spc="5" dirty="0"/>
              <a:t> </a:t>
            </a:r>
            <a:r>
              <a:rPr sz="1400" spc="-125" dirty="0"/>
              <a:t>risks</a:t>
            </a:r>
            <a:r>
              <a:rPr sz="1400" spc="-5" dirty="0"/>
              <a:t> </a:t>
            </a:r>
            <a:r>
              <a:rPr sz="1400" spc="-125" dirty="0"/>
              <a:t>can</a:t>
            </a:r>
            <a:r>
              <a:rPr sz="1400" spc="-5" dirty="0"/>
              <a:t> </a:t>
            </a:r>
            <a:r>
              <a:rPr sz="1400" dirty="0"/>
              <a:t>be </a:t>
            </a:r>
            <a:r>
              <a:rPr sz="1400" spc="-10" dirty="0"/>
              <a:t>deadly</a:t>
            </a:r>
            <a:endParaRPr sz="1400" dirty="0">
              <a:latin typeface="Segoe UI Symbol"/>
              <a:cs typeface="Segoe UI Symbol"/>
            </a:endParaRPr>
          </a:p>
          <a:p>
            <a:pPr marL="12700">
              <a:lnSpc>
                <a:spcPts val="2630"/>
              </a:lnSpc>
              <a:spcBef>
                <a:spcPts val="1045"/>
              </a:spcBef>
            </a:pPr>
            <a:r>
              <a:rPr spc="-195" dirty="0"/>
              <a:t>Lack</a:t>
            </a:r>
            <a:r>
              <a:rPr spc="45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spc="-55" dirty="0"/>
              <a:t>visibility</a:t>
            </a:r>
            <a:r>
              <a:rPr spc="50" dirty="0"/>
              <a:t> </a:t>
            </a:r>
            <a:r>
              <a:rPr spc="-200" dirty="0"/>
              <a:t>on</a:t>
            </a:r>
            <a:r>
              <a:rPr spc="25" dirty="0"/>
              <a:t> </a:t>
            </a:r>
            <a:r>
              <a:rPr spc="-100" dirty="0"/>
              <a:t>vulnerable</a:t>
            </a:r>
            <a:r>
              <a:rPr spc="20" dirty="0"/>
              <a:t> </a:t>
            </a:r>
            <a:r>
              <a:rPr spc="-65" dirty="0"/>
              <a:t>third-</a:t>
            </a:r>
            <a:r>
              <a:rPr dirty="0"/>
              <a:t>party</a:t>
            </a:r>
            <a:r>
              <a:rPr spc="20" dirty="0"/>
              <a:t> </a:t>
            </a:r>
            <a:r>
              <a:rPr spc="-85" dirty="0"/>
              <a:t>components</a:t>
            </a:r>
          </a:p>
          <a:p>
            <a:pPr marL="48895">
              <a:lnSpc>
                <a:spcPts val="2150"/>
              </a:lnSpc>
            </a:pPr>
            <a:r>
              <a:rPr sz="18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800" spc="-60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800" spc="-90" dirty="0"/>
              <a:t>Many</a:t>
            </a:r>
            <a:r>
              <a:rPr sz="1800" spc="-25" dirty="0"/>
              <a:t> </a:t>
            </a:r>
            <a:r>
              <a:rPr sz="1800" spc="-114" dirty="0"/>
              <a:t>smaller</a:t>
            </a:r>
            <a:r>
              <a:rPr sz="1800" spc="-5" dirty="0"/>
              <a:t> </a:t>
            </a:r>
            <a:r>
              <a:rPr sz="1800" dirty="0"/>
              <a:t>or</a:t>
            </a:r>
            <a:r>
              <a:rPr sz="1800" spc="-5" dirty="0"/>
              <a:t> </a:t>
            </a:r>
            <a:r>
              <a:rPr sz="1800" spc="-90" dirty="0"/>
              <a:t>mid-</a:t>
            </a:r>
            <a:r>
              <a:rPr sz="1800" spc="-110" dirty="0"/>
              <a:t>sized</a:t>
            </a:r>
            <a:r>
              <a:rPr sz="1800" spc="-10" dirty="0"/>
              <a:t> </a:t>
            </a:r>
            <a:r>
              <a:rPr sz="1800" spc="-155" dirty="0"/>
              <a:t>companies</a:t>
            </a:r>
            <a:r>
              <a:rPr sz="1800" spc="-10" dirty="0"/>
              <a:t> </a:t>
            </a:r>
            <a:r>
              <a:rPr sz="1800" spc="-135" dirty="0"/>
              <a:t>have</a:t>
            </a:r>
            <a:r>
              <a:rPr sz="1800" dirty="0"/>
              <a:t> </a:t>
            </a:r>
            <a:r>
              <a:rPr sz="1800" spc="-20" dirty="0"/>
              <a:t>little</a:t>
            </a:r>
            <a:r>
              <a:rPr sz="1800" spc="-5" dirty="0"/>
              <a:t> </a:t>
            </a:r>
            <a:r>
              <a:rPr sz="1800" dirty="0"/>
              <a:t>to </a:t>
            </a:r>
            <a:r>
              <a:rPr sz="1800" spc="-170" dirty="0"/>
              <a:t>no</a:t>
            </a:r>
            <a:r>
              <a:rPr sz="1800" spc="15" dirty="0"/>
              <a:t> </a:t>
            </a:r>
            <a:r>
              <a:rPr sz="1800" spc="-65" dirty="0"/>
              <a:t>tracking</a:t>
            </a:r>
            <a:r>
              <a:rPr sz="1800" spc="-10" dirty="0"/>
              <a:t> </a:t>
            </a:r>
            <a:r>
              <a:rPr sz="1800" spc="-170" dirty="0"/>
              <a:t>on</a:t>
            </a:r>
            <a:r>
              <a:rPr sz="1800" spc="-15" dirty="0"/>
              <a:t> </a:t>
            </a:r>
            <a:r>
              <a:rPr sz="1800" spc="-35" dirty="0"/>
              <a:t>third</a:t>
            </a:r>
            <a:r>
              <a:rPr sz="1800" spc="-10" dirty="0"/>
              <a:t> </a:t>
            </a:r>
            <a:r>
              <a:rPr sz="1800" dirty="0"/>
              <a:t>party</a:t>
            </a:r>
            <a:r>
              <a:rPr sz="1800" spc="-20" dirty="0"/>
              <a:t> </a:t>
            </a:r>
            <a:r>
              <a:rPr sz="1800" spc="-25" dirty="0"/>
              <a:t>components</a:t>
            </a:r>
            <a:endParaRPr sz="1800" dirty="0">
              <a:latin typeface="Segoe UI Symbol"/>
              <a:cs typeface="Segoe UI Symbol"/>
            </a:endParaRPr>
          </a:p>
          <a:p>
            <a:pPr marL="186690" marR="13335" indent="-137795">
              <a:lnSpc>
                <a:spcPct val="80000"/>
              </a:lnSpc>
              <a:spcBef>
                <a:spcPts val="600"/>
              </a:spcBef>
            </a:pPr>
            <a:r>
              <a:rPr sz="18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800" spc="-3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800" spc="-220" dirty="0"/>
              <a:t>This</a:t>
            </a:r>
            <a:r>
              <a:rPr sz="1800" spc="15" dirty="0"/>
              <a:t> </a:t>
            </a:r>
            <a:r>
              <a:rPr sz="1800" spc="-155" dirty="0"/>
              <a:t>can</a:t>
            </a:r>
            <a:r>
              <a:rPr sz="1800" spc="5" dirty="0"/>
              <a:t> </a:t>
            </a:r>
            <a:r>
              <a:rPr sz="1800" spc="-10" dirty="0"/>
              <a:t>lead</a:t>
            </a:r>
            <a:r>
              <a:rPr sz="1800" spc="5" dirty="0"/>
              <a:t> </a:t>
            </a:r>
            <a:r>
              <a:rPr sz="1800" dirty="0"/>
              <a:t>to</a:t>
            </a:r>
            <a:r>
              <a:rPr sz="1800" spc="-10" dirty="0"/>
              <a:t> </a:t>
            </a:r>
            <a:r>
              <a:rPr sz="1800" spc="-145" dirty="0"/>
              <a:t>license</a:t>
            </a:r>
            <a:r>
              <a:rPr sz="1800" spc="15" dirty="0"/>
              <a:t> </a:t>
            </a:r>
            <a:r>
              <a:rPr sz="1800" spc="-95" dirty="0"/>
              <a:t>violations</a:t>
            </a:r>
            <a:r>
              <a:rPr sz="1800" spc="-5" dirty="0"/>
              <a:t> </a:t>
            </a:r>
            <a:r>
              <a:rPr sz="1800" spc="-105" dirty="0"/>
              <a:t>or,</a:t>
            </a:r>
            <a:r>
              <a:rPr sz="1800" spc="5" dirty="0"/>
              <a:t> </a:t>
            </a:r>
            <a:r>
              <a:rPr sz="1800" spc="-75" dirty="0"/>
              <a:t>what</a:t>
            </a:r>
            <a:r>
              <a:rPr sz="1800" spc="-10" dirty="0"/>
              <a:t> </a:t>
            </a:r>
            <a:r>
              <a:rPr sz="1800" spc="-90" dirty="0"/>
              <a:t>happened</a:t>
            </a:r>
            <a:r>
              <a:rPr sz="1800" spc="-15" dirty="0"/>
              <a:t> </a:t>
            </a:r>
            <a:r>
              <a:rPr sz="1800" spc="-20" dirty="0"/>
              <a:t>to</a:t>
            </a:r>
            <a:r>
              <a:rPr sz="1800" spc="-35" dirty="0"/>
              <a:t> </a:t>
            </a:r>
            <a:r>
              <a:rPr sz="1800" spc="-80" dirty="0"/>
              <a:t>Equifax</a:t>
            </a:r>
            <a:r>
              <a:rPr sz="1800" spc="15" dirty="0"/>
              <a:t> </a:t>
            </a:r>
            <a:r>
              <a:rPr sz="1800" spc="365" dirty="0"/>
              <a:t>–</a:t>
            </a:r>
            <a:r>
              <a:rPr sz="1800" spc="5" dirty="0"/>
              <a:t> </a:t>
            </a:r>
            <a:r>
              <a:rPr sz="1800" spc="-140" dirty="0"/>
              <a:t>“unwelcome</a:t>
            </a:r>
            <a:r>
              <a:rPr sz="1800" spc="5" dirty="0"/>
              <a:t> </a:t>
            </a:r>
            <a:r>
              <a:rPr sz="1800" spc="-114" dirty="0"/>
              <a:t>visitors</a:t>
            </a:r>
            <a:r>
              <a:rPr sz="1800" spc="-5" dirty="0"/>
              <a:t> </a:t>
            </a:r>
            <a:r>
              <a:rPr sz="1800" spc="-105" dirty="0"/>
              <a:t>in</a:t>
            </a:r>
            <a:r>
              <a:rPr sz="1800" spc="5" dirty="0"/>
              <a:t> </a:t>
            </a:r>
            <a:r>
              <a:rPr sz="1800" spc="-85" dirty="0"/>
              <a:t>your</a:t>
            </a:r>
            <a:r>
              <a:rPr sz="1800" spc="-5" dirty="0"/>
              <a:t> </a:t>
            </a:r>
            <a:r>
              <a:rPr sz="1800" spc="-325" dirty="0"/>
              <a:t>TCP</a:t>
            </a:r>
            <a:r>
              <a:rPr sz="1800" spc="-10" dirty="0"/>
              <a:t> streams”</a:t>
            </a:r>
            <a:endParaRPr sz="1800" dirty="0">
              <a:latin typeface="Segoe UI Symbol"/>
              <a:cs typeface="Segoe UI Symbol"/>
            </a:endParaRPr>
          </a:p>
          <a:p>
            <a:pPr marL="48895">
              <a:lnSpc>
                <a:spcPct val="100000"/>
              </a:lnSpc>
              <a:spcBef>
                <a:spcPts val="170"/>
              </a:spcBef>
            </a:pPr>
            <a:r>
              <a:rPr sz="18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800" spc="6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800" spc="-220" dirty="0"/>
              <a:t>This</a:t>
            </a:r>
            <a:r>
              <a:rPr sz="1800" spc="20" dirty="0"/>
              <a:t> </a:t>
            </a:r>
            <a:r>
              <a:rPr sz="1800" spc="-175" dirty="0"/>
              <a:t>is</a:t>
            </a:r>
            <a:r>
              <a:rPr sz="1800" spc="25" dirty="0"/>
              <a:t> </a:t>
            </a:r>
            <a:r>
              <a:rPr sz="1800" spc="-114" dirty="0"/>
              <a:t>solved</a:t>
            </a:r>
            <a:r>
              <a:rPr sz="1800" spc="20" dirty="0"/>
              <a:t> </a:t>
            </a:r>
            <a:r>
              <a:rPr sz="1800" dirty="0"/>
              <a:t>by</a:t>
            </a:r>
            <a:r>
              <a:rPr sz="1800" spc="15" dirty="0"/>
              <a:t> </a:t>
            </a:r>
            <a:r>
              <a:rPr sz="1800" spc="-65" dirty="0"/>
              <a:t>tracking</a:t>
            </a:r>
            <a:r>
              <a:rPr sz="1800" spc="15" dirty="0"/>
              <a:t> </a:t>
            </a:r>
            <a:r>
              <a:rPr sz="1800" spc="-65" dirty="0"/>
              <a:t>and</a:t>
            </a:r>
            <a:r>
              <a:rPr sz="1800" spc="15" dirty="0"/>
              <a:t> </a:t>
            </a:r>
            <a:r>
              <a:rPr sz="1800" spc="-125" dirty="0"/>
              <a:t>enumerating</a:t>
            </a:r>
            <a:r>
              <a:rPr sz="1800" spc="-30" dirty="0"/>
              <a:t> </a:t>
            </a:r>
            <a:r>
              <a:rPr sz="1800" spc="-90" dirty="0"/>
              <a:t>vulnerable</a:t>
            </a:r>
            <a:r>
              <a:rPr sz="1800" spc="5" dirty="0"/>
              <a:t> </a:t>
            </a:r>
            <a:r>
              <a:rPr sz="1800" spc="-50" dirty="0"/>
              <a:t>third-</a:t>
            </a:r>
            <a:r>
              <a:rPr sz="1800" dirty="0"/>
              <a:t>party</a:t>
            </a:r>
            <a:r>
              <a:rPr sz="1800" spc="-5" dirty="0"/>
              <a:t> </a:t>
            </a:r>
            <a:r>
              <a:rPr sz="1800" spc="-40" dirty="0"/>
              <a:t>components</a:t>
            </a:r>
            <a:endParaRPr sz="1800" dirty="0">
              <a:latin typeface="Segoe UI Symbol"/>
              <a:cs typeface="Segoe UI Symbol"/>
            </a:endParaRPr>
          </a:p>
          <a:p>
            <a:pPr marL="12700">
              <a:lnSpc>
                <a:spcPts val="2635"/>
              </a:lnSpc>
              <a:spcBef>
                <a:spcPts val="1055"/>
              </a:spcBef>
            </a:pPr>
            <a:r>
              <a:rPr spc="-200" dirty="0"/>
              <a:t>Lack</a:t>
            </a:r>
            <a:r>
              <a:rPr spc="45" dirty="0"/>
              <a:t> </a:t>
            </a:r>
            <a:r>
              <a:rPr dirty="0"/>
              <a:t>of </a:t>
            </a:r>
            <a:r>
              <a:rPr spc="-55" dirty="0"/>
              <a:t>visibility</a:t>
            </a:r>
            <a:r>
              <a:rPr spc="50" dirty="0"/>
              <a:t> </a:t>
            </a:r>
            <a:r>
              <a:rPr spc="-204" dirty="0"/>
              <a:t>on</a:t>
            </a:r>
            <a:r>
              <a:rPr spc="30" dirty="0"/>
              <a:t> </a:t>
            </a:r>
            <a:r>
              <a:rPr spc="-95" dirty="0"/>
              <a:t>software</a:t>
            </a:r>
            <a:r>
              <a:rPr spc="5" dirty="0"/>
              <a:t> </a:t>
            </a:r>
            <a:r>
              <a:rPr spc="-10" dirty="0"/>
              <a:t>defects</a:t>
            </a:r>
          </a:p>
          <a:p>
            <a:pPr marL="48895">
              <a:lnSpc>
                <a:spcPts val="2155"/>
              </a:lnSpc>
            </a:pPr>
            <a:r>
              <a:rPr sz="18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800" spc="7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800" spc="-120" dirty="0"/>
              <a:t>In-</a:t>
            </a:r>
            <a:r>
              <a:rPr sz="1800" spc="-200" dirty="0"/>
              <a:t>house</a:t>
            </a:r>
            <a:r>
              <a:rPr sz="1800" spc="25" dirty="0"/>
              <a:t> </a:t>
            </a:r>
            <a:r>
              <a:rPr sz="1800" spc="-80" dirty="0"/>
              <a:t>software</a:t>
            </a:r>
            <a:r>
              <a:rPr sz="1800" spc="20" dirty="0"/>
              <a:t> </a:t>
            </a:r>
            <a:r>
              <a:rPr sz="1800" spc="-170" dirty="0"/>
              <a:t>is</a:t>
            </a:r>
            <a:r>
              <a:rPr sz="1800" spc="35" dirty="0"/>
              <a:t> </a:t>
            </a:r>
            <a:r>
              <a:rPr sz="1800" spc="-65" dirty="0"/>
              <a:t>certainly</a:t>
            </a:r>
            <a:r>
              <a:rPr sz="1800" spc="25" dirty="0"/>
              <a:t> </a:t>
            </a:r>
            <a:r>
              <a:rPr sz="1800" spc="-114" dirty="0"/>
              <a:t>not</a:t>
            </a:r>
            <a:r>
              <a:rPr sz="1800" spc="25" dirty="0"/>
              <a:t> </a:t>
            </a:r>
            <a:r>
              <a:rPr sz="1800" spc="-195" dirty="0"/>
              <a:t>immune</a:t>
            </a:r>
            <a:r>
              <a:rPr sz="1800" spc="30" dirty="0"/>
              <a:t> </a:t>
            </a:r>
            <a:r>
              <a:rPr sz="1800" spc="-75" dirty="0"/>
              <a:t>from</a:t>
            </a:r>
            <a:r>
              <a:rPr sz="1800" spc="20" dirty="0"/>
              <a:t> </a:t>
            </a:r>
            <a:r>
              <a:rPr sz="1800" spc="-20" dirty="0"/>
              <a:t>bugs</a:t>
            </a:r>
            <a:endParaRPr sz="1800" dirty="0">
              <a:latin typeface="Segoe UI Symbol"/>
              <a:cs typeface="Segoe UI Symbol"/>
            </a:endParaRPr>
          </a:p>
          <a:p>
            <a:pPr marL="231775">
              <a:lnSpc>
                <a:spcPts val="1510"/>
              </a:lnSpc>
              <a:spcBef>
                <a:spcPts val="280"/>
              </a:spcBef>
            </a:pPr>
            <a:r>
              <a:rPr sz="14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400" spc="30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400" spc="-125" dirty="0"/>
              <a:t>There</a:t>
            </a:r>
            <a:r>
              <a:rPr sz="1400" spc="20" dirty="0"/>
              <a:t> </a:t>
            </a:r>
            <a:r>
              <a:rPr sz="1400" spc="-10" dirty="0"/>
              <a:t>are</a:t>
            </a:r>
            <a:r>
              <a:rPr sz="1400" dirty="0"/>
              <a:t> </a:t>
            </a:r>
            <a:r>
              <a:rPr sz="1400" spc="-20" dirty="0"/>
              <a:t>probably</a:t>
            </a:r>
            <a:r>
              <a:rPr sz="1400" spc="-5" dirty="0"/>
              <a:t> </a:t>
            </a:r>
            <a:r>
              <a:rPr sz="1400" spc="-110" dirty="0"/>
              <a:t>bugs</a:t>
            </a:r>
            <a:r>
              <a:rPr sz="1400" spc="10" dirty="0"/>
              <a:t> </a:t>
            </a:r>
            <a:r>
              <a:rPr sz="1400" spc="-90" dirty="0"/>
              <a:t>in</a:t>
            </a:r>
            <a:r>
              <a:rPr sz="1400" spc="20" dirty="0"/>
              <a:t> </a:t>
            </a:r>
            <a:r>
              <a:rPr sz="1400" spc="-30" dirty="0"/>
              <a:t>widely-</a:t>
            </a:r>
            <a:r>
              <a:rPr sz="1400" spc="-130" dirty="0"/>
              <a:t>used</a:t>
            </a:r>
            <a:r>
              <a:rPr sz="1400" spc="-10" dirty="0"/>
              <a:t> </a:t>
            </a:r>
            <a:r>
              <a:rPr sz="1400" spc="-245" dirty="0"/>
              <a:t>SSL</a:t>
            </a:r>
            <a:r>
              <a:rPr sz="1400" spc="15" dirty="0"/>
              <a:t> </a:t>
            </a:r>
            <a:r>
              <a:rPr sz="1400" spc="-45" dirty="0"/>
              <a:t>and</a:t>
            </a:r>
            <a:r>
              <a:rPr sz="1400" spc="10" dirty="0"/>
              <a:t> </a:t>
            </a:r>
            <a:r>
              <a:rPr sz="1400" spc="-70" dirty="0"/>
              <a:t>encryption</a:t>
            </a:r>
            <a:r>
              <a:rPr sz="1400" spc="-15" dirty="0"/>
              <a:t> </a:t>
            </a:r>
            <a:r>
              <a:rPr sz="1400" spc="-45" dirty="0"/>
              <a:t>libraries</a:t>
            </a:r>
            <a:r>
              <a:rPr sz="1400" spc="-15" dirty="0"/>
              <a:t> </a:t>
            </a:r>
            <a:r>
              <a:rPr sz="1400" spc="-45" dirty="0"/>
              <a:t>that</a:t>
            </a:r>
            <a:r>
              <a:rPr sz="1400" spc="10" dirty="0"/>
              <a:t> </a:t>
            </a:r>
            <a:r>
              <a:rPr sz="1400" spc="-30" dirty="0"/>
              <a:t>likely</a:t>
            </a:r>
            <a:r>
              <a:rPr sz="1400" spc="15" dirty="0"/>
              <a:t> </a:t>
            </a:r>
            <a:r>
              <a:rPr sz="1400" spc="-55" dirty="0"/>
              <a:t>still</a:t>
            </a:r>
            <a:r>
              <a:rPr sz="1400" spc="15" dirty="0"/>
              <a:t> </a:t>
            </a:r>
            <a:r>
              <a:rPr sz="1400" spc="-90" dirty="0"/>
              <a:t>haven’t</a:t>
            </a:r>
            <a:r>
              <a:rPr sz="1400" dirty="0"/>
              <a:t> </a:t>
            </a:r>
            <a:r>
              <a:rPr sz="1400" spc="-90" dirty="0"/>
              <a:t>been</a:t>
            </a:r>
            <a:r>
              <a:rPr sz="1400" spc="-10" dirty="0"/>
              <a:t> </a:t>
            </a:r>
            <a:r>
              <a:rPr sz="1400" spc="-90" dirty="0"/>
              <a:t>discovered,</a:t>
            </a:r>
            <a:r>
              <a:rPr sz="1400" spc="-10" dirty="0"/>
              <a:t> </a:t>
            </a:r>
            <a:r>
              <a:rPr sz="1400" spc="-80" dirty="0"/>
              <a:t>that’s</a:t>
            </a:r>
            <a:r>
              <a:rPr sz="1400" spc="-5" dirty="0"/>
              <a:t> </a:t>
            </a:r>
            <a:r>
              <a:rPr sz="1400" spc="-130" dirty="0"/>
              <a:t>used</a:t>
            </a:r>
            <a:r>
              <a:rPr sz="1400" spc="20" dirty="0"/>
              <a:t> </a:t>
            </a:r>
            <a:r>
              <a:rPr sz="1400" spc="-25" dirty="0"/>
              <a:t>in</a:t>
            </a:r>
            <a:endParaRPr sz="1400" dirty="0">
              <a:latin typeface="Segoe UI Symbol"/>
              <a:cs typeface="Segoe UI Symbol"/>
            </a:endParaRPr>
          </a:p>
          <a:p>
            <a:pPr marL="369570">
              <a:lnSpc>
                <a:spcPts val="1510"/>
              </a:lnSpc>
            </a:pPr>
            <a:r>
              <a:rPr sz="1400" spc="-65" dirty="0"/>
              <a:t>billions</a:t>
            </a:r>
            <a:r>
              <a:rPr sz="1400" spc="5" dirty="0"/>
              <a:t> </a:t>
            </a:r>
            <a:r>
              <a:rPr sz="1400" dirty="0"/>
              <a:t>of</a:t>
            </a:r>
            <a:r>
              <a:rPr sz="1400" spc="65" dirty="0"/>
              <a:t> </a:t>
            </a:r>
            <a:r>
              <a:rPr sz="1400" spc="-65" dirty="0"/>
              <a:t>applications</a:t>
            </a:r>
            <a:r>
              <a:rPr sz="1400" spc="-20" dirty="0"/>
              <a:t> </a:t>
            </a:r>
            <a:r>
              <a:rPr sz="1400" spc="-10" dirty="0"/>
              <a:t>daily</a:t>
            </a:r>
            <a:endParaRPr sz="1400" dirty="0"/>
          </a:p>
          <a:p>
            <a:pPr marL="4889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800" spc="-5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800" spc="-220" dirty="0"/>
              <a:t>This</a:t>
            </a:r>
            <a:r>
              <a:rPr sz="1800" spc="15" dirty="0"/>
              <a:t> </a:t>
            </a:r>
            <a:r>
              <a:rPr sz="1800" spc="-175" dirty="0"/>
              <a:t>is</a:t>
            </a:r>
            <a:r>
              <a:rPr sz="1800" spc="20" dirty="0"/>
              <a:t> </a:t>
            </a:r>
            <a:r>
              <a:rPr sz="1800" spc="-114" dirty="0"/>
              <a:t>solved</a:t>
            </a:r>
            <a:r>
              <a:rPr sz="1800" dirty="0"/>
              <a:t> by</a:t>
            </a:r>
            <a:r>
              <a:rPr sz="1800" spc="-10" dirty="0"/>
              <a:t> </a:t>
            </a:r>
            <a:r>
              <a:rPr sz="1800" spc="-70" dirty="0"/>
              <a:t>either</a:t>
            </a:r>
            <a:r>
              <a:rPr sz="1800" spc="-5" dirty="0"/>
              <a:t> </a:t>
            </a:r>
            <a:r>
              <a:rPr sz="1800" spc="-65" dirty="0"/>
              <a:t>performing</a:t>
            </a:r>
            <a:r>
              <a:rPr sz="1800" spc="-20" dirty="0"/>
              <a:t> </a:t>
            </a:r>
            <a:r>
              <a:rPr sz="1800" spc="-105" dirty="0"/>
              <a:t>code</a:t>
            </a:r>
            <a:r>
              <a:rPr sz="1800" spc="-15" dirty="0"/>
              <a:t> </a:t>
            </a:r>
            <a:r>
              <a:rPr sz="1800" spc="-114" dirty="0"/>
              <a:t>reviews</a:t>
            </a:r>
            <a:r>
              <a:rPr sz="1800" dirty="0"/>
              <a:t> or</a:t>
            </a:r>
            <a:r>
              <a:rPr sz="1800" spc="-5" dirty="0"/>
              <a:t> </a:t>
            </a:r>
            <a:r>
              <a:rPr sz="1800" spc="-160" dirty="0"/>
              <a:t>using</a:t>
            </a:r>
            <a:r>
              <a:rPr sz="1800" spc="5" dirty="0"/>
              <a:t> </a:t>
            </a:r>
            <a:r>
              <a:rPr sz="1800" spc="-95" dirty="0"/>
              <a:t>automated</a:t>
            </a:r>
            <a:r>
              <a:rPr sz="1800" spc="-25" dirty="0"/>
              <a:t> </a:t>
            </a:r>
            <a:r>
              <a:rPr sz="1800" spc="-105" dirty="0"/>
              <a:t>tools</a:t>
            </a:r>
            <a:r>
              <a:rPr sz="1800" spc="-10" dirty="0"/>
              <a:t> </a:t>
            </a:r>
            <a:r>
              <a:rPr sz="1800" dirty="0"/>
              <a:t>to</a:t>
            </a:r>
            <a:r>
              <a:rPr sz="1800" spc="-5" dirty="0"/>
              <a:t> </a:t>
            </a:r>
            <a:r>
              <a:rPr sz="1800" spc="-40" dirty="0"/>
              <a:t>validate</a:t>
            </a:r>
            <a:r>
              <a:rPr sz="1800" spc="-35" dirty="0"/>
              <a:t> </a:t>
            </a:r>
            <a:r>
              <a:rPr sz="1800" spc="-10" dirty="0"/>
              <a:t>software</a:t>
            </a:r>
            <a:endParaRPr sz="1800" dirty="0">
              <a:latin typeface="Segoe UI Symbol"/>
              <a:cs typeface="Segoe UI Symbo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5B4C5-F2A2-B316-7D6C-D8A148A86549}"/>
              </a:ext>
            </a:extLst>
          </p:cNvPr>
          <p:cNvSpPr txBox="1"/>
          <p:nvPr/>
        </p:nvSpPr>
        <p:spPr>
          <a:xfrm>
            <a:off x="76200" y="685800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PROBLEMS FACING COMPANIES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647700" y="838200"/>
            <a:ext cx="4633595" cy="3638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5"/>
              </a:spcBef>
            </a:pPr>
            <a:r>
              <a:rPr dirty="0"/>
              <a:t>[1]</a:t>
            </a:r>
            <a:r>
              <a:rPr spc="-35" dirty="0"/>
              <a:t> </a:t>
            </a:r>
            <a:r>
              <a:rPr dirty="0"/>
              <a:t>Z.</a:t>
            </a:r>
            <a:r>
              <a:rPr spc="-30" dirty="0"/>
              <a:t> </a:t>
            </a:r>
            <a:r>
              <a:rPr spc="-20" dirty="0"/>
              <a:t>Wang, </a:t>
            </a:r>
            <a:r>
              <a:rPr spc="-60" dirty="0"/>
              <a:t>Y.</a:t>
            </a:r>
            <a:r>
              <a:rPr spc="-25" dirty="0"/>
              <a:t> </a:t>
            </a:r>
            <a:r>
              <a:rPr dirty="0"/>
              <a:t>Zhang,</a:t>
            </a:r>
            <a:r>
              <a:rPr spc="-60" dirty="0"/>
              <a:t> </a:t>
            </a:r>
            <a:r>
              <a:rPr dirty="0"/>
              <a:t>Z.</a:t>
            </a:r>
            <a:r>
              <a:rPr spc="-25" dirty="0"/>
              <a:t> </a:t>
            </a:r>
            <a:r>
              <a:rPr spc="-10" dirty="0"/>
              <a:t>Tian,</a:t>
            </a:r>
            <a:r>
              <a:rPr spc="-60" dirty="0"/>
              <a:t> </a:t>
            </a:r>
            <a:r>
              <a:rPr dirty="0"/>
              <a:t>Q. Ruan,</a:t>
            </a:r>
            <a:r>
              <a:rPr spc="-45" dirty="0"/>
              <a:t> </a:t>
            </a:r>
            <a:r>
              <a:rPr spc="-20" dirty="0"/>
              <a:t>T.</a:t>
            </a:r>
            <a:r>
              <a:rPr spc="-10" dirty="0"/>
              <a:t> </a:t>
            </a:r>
            <a:r>
              <a:rPr dirty="0"/>
              <a:t>Liu,</a:t>
            </a:r>
            <a:r>
              <a:rPr spc="-45" dirty="0"/>
              <a:t> </a:t>
            </a:r>
            <a:r>
              <a:rPr dirty="0"/>
              <a:t>H.</a:t>
            </a:r>
            <a:r>
              <a:rPr spc="-20" dirty="0"/>
              <a:t> </a:t>
            </a:r>
            <a:r>
              <a:rPr spc="-25" dirty="0"/>
              <a:t>Wang,</a:t>
            </a:r>
            <a:r>
              <a:rPr spc="-35" dirty="0"/>
              <a:t> </a:t>
            </a:r>
            <a:r>
              <a:rPr dirty="0"/>
              <a:t>Z.</a:t>
            </a:r>
            <a:r>
              <a:rPr spc="-25" dirty="0"/>
              <a:t> </a:t>
            </a:r>
            <a:r>
              <a:rPr spc="-20" dirty="0"/>
              <a:t>Liu,</a:t>
            </a:r>
          </a:p>
          <a:p>
            <a:pPr marL="12700">
              <a:lnSpc>
                <a:spcPts val="1175"/>
              </a:lnSpc>
            </a:pPr>
            <a:r>
              <a:rPr dirty="0"/>
              <a:t>J.</a:t>
            </a:r>
            <a:r>
              <a:rPr spc="-20" dirty="0"/>
              <a:t> </a:t>
            </a:r>
            <a:r>
              <a:rPr dirty="0"/>
              <a:t>Lin,</a:t>
            </a:r>
            <a:r>
              <a:rPr spc="-30" dirty="0"/>
              <a:t> </a:t>
            </a:r>
            <a:r>
              <a:rPr dirty="0"/>
              <a:t>B.</a:t>
            </a:r>
            <a:r>
              <a:rPr spc="-20" dirty="0"/>
              <a:t> </a:t>
            </a:r>
            <a:r>
              <a:rPr dirty="0"/>
              <a:t>Fang,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55" dirty="0"/>
              <a:t>W.</a:t>
            </a:r>
            <a:r>
              <a:rPr dirty="0"/>
              <a:t> Shi,</a:t>
            </a:r>
            <a:r>
              <a:rPr spc="-40" dirty="0"/>
              <a:t> </a:t>
            </a:r>
            <a:r>
              <a:rPr dirty="0"/>
              <a:t>“Automated</a:t>
            </a:r>
            <a:r>
              <a:rPr spc="-55" dirty="0"/>
              <a:t> </a:t>
            </a:r>
            <a:r>
              <a:rPr spc="-10" dirty="0"/>
              <a:t>Vulnerability</a:t>
            </a:r>
            <a:r>
              <a:rPr spc="-50" dirty="0"/>
              <a:t> </a:t>
            </a:r>
            <a:r>
              <a:rPr spc="-10" dirty="0"/>
              <a:t>Discovery</a:t>
            </a:r>
          </a:p>
          <a:p>
            <a:pPr marL="12700">
              <a:lnSpc>
                <a:spcPts val="1175"/>
              </a:lnSpc>
            </a:pPr>
            <a:r>
              <a:rPr dirty="0"/>
              <a:t>and</a:t>
            </a:r>
            <a:r>
              <a:rPr spc="-30" dirty="0"/>
              <a:t> </a:t>
            </a:r>
            <a:r>
              <a:rPr dirty="0"/>
              <a:t>Exploitation</a:t>
            </a:r>
            <a:r>
              <a:rPr spc="-45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Internet</a:t>
            </a:r>
            <a:r>
              <a:rPr spc="-3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Things,”</a:t>
            </a:r>
            <a:r>
              <a:rPr spc="-55" dirty="0"/>
              <a:t> </a:t>
            </a:r>
            <a:r>
              <a:rPr dirty="0"/>
              <a:t>Sensors,</a:t>
            </a:r>
            <a:r>
              <a:rPr spc="-35" dirty="0"/>
              <a:t> </a:t>
            </a:r>
            <a:r>
              <a:rPr dirty="0"/>
              <a:t>vol.</a:t>
            </a:r>
            <a:r>
              <a:rPr spc="-20" dirty="0"/>
              <a:t> </a:t>
            </a:r>
            <a:r>
              <a:rPr dirty="0"/>
              <a:t>19,</a:t>
            </a:r>
            <a:r>
              <a:rPr spc="-20" dirty="0"/>
              <a:t> </a:t>
            </a:r>
            <a:r>
              <a:rPr spc="-25" dirty="0"/>
              <a:t>no.</a:t>
            </a:r>
          </a:p>
          <a:p>
            <a:pPr marL="12700">
              <a:lnSpc>
                <a:spcPts val="1175"/>
              </a:lnSpc>
            </a:pPr>
            <a:r>
              <a:rPr dirty="0"/>
              <a:t>15,</a:t>
            </a:r>
            <a:r>
              <a:rPr spc="-25" dirty="0"/>
              <a:t> </a:t>
            </a:r>
            <a:r>
              <a:rPr dirty="0"/>
              <a:t>p.</a:t>
            </a:r>
            <a:r>
              <a:rPr spc="-5" dirty="0"/>
              <a:t> </a:t>
            </a:r>
            <a:r>
              <a:rPr dirty="0"/>
              <a:t>3362,</a:t>
            </a:r>
            <a:r>
              <a:rPr spc="-45" dirty="0"/>
              <a:t> </a:t>
            </a:r>
            <a:r>
              <a:rPr dirty="0"/>
              <a:t>Jul.</a:t>
            </a:r>
            <a:r>
              <a:rPr spc="-20" dirty="0"/>
              <a:t> </a:t>
            </a:r>
            <a:r>
              <a:rPr dirty="0"/>
              <a:t>2019</a:t>
            </a:r>
            <a:r>
              <a:rPr spc="-25" dirty="0"/>
              <a:t> </a:t>
            </a:r>
            <a:r>
              <a:rPr dirty="0"/>
              <a:t>[Online].</a:t>
            </a:r>
            <a:r>
              <a:rPr spc="-65" dirty="0"/>
              <a:t> </a:t>
            </a:r>
            <a:r>
              <a:rPr spc="-10" dirty="0"/>
              <a:t>Available:</a:t>
            </a:r>
          </a:p>
          <a:p>
            <a:pPr marL="12700">
              <a:lnSpc>
                <a:spcPts val="1430"/>
              </a:lnSpc>
            </a:pPr>
            <a:r>
              <a:rPr i="0" u="sng" spc="-1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Times New Roman"/>
                <a:cs typeface="Times New Roman"/>
                <a:hlinkClick r:id="rId2"/>
              </a:rPr>
              <a:t>http://dx.doi.org/10.3390/s19153362</a:t>
            </a:r>
          </a:p>
          <a:p>
            <a:pPr marL="285115" indent="-273050">
              <a:lnSpc>
                <a:spcPts val="1430"/>
              </a:lnSpc>
              <a:spcBef>
                <a:spcPts val="885"/>
              </a:spcBef>
              <a:buAutoNum type="arabicPlain" startAt="2"/>
              <a:tabLst>
                <a:tab pos="285750" algn="l"/>
              </a:tabLst>
            </a:pPr>
            <a:r>
              <a:rPr spc="-10" dirty="0"/>
              <a:t>“Vulnerability</a:t>
            </a:r>
            <a:r>
              <a:rPr spc="-50" dirty="0"/>
              <a:t> </a:t>
            </a:r>
            <a:r>
              <a:rPr dirty="0"/>
              <a:t>scanning</a:t>
            </a:r>
            <a:r>
              <a:rPr spc="-4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IOT</a:t>
            </a:r>
            <a:r>
              <a:rPr spc="-65" dirty="0"/>
              <a:t> </a:t>
            </a:r>
            <a:r>
              <a:rPr dirty="0"/>
              <a:t>devices</a:t>
            </a:r>
            <a:r>
              <a:rPr spc="-15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Jordan</a:t>
            </a:r>
            <a:r>
              <a:rPr spc="-40" dirty="0"/>
              <a:t> </a:t>
            </a:r>
            <a:r>
              <a:rPr spc="-10" dirty="0"/>
              <a:t>using</a:t>
            </a:r>
          </a:p>
          <a:p>
            <a:pPr marL="12700">
              <a:lnSpc>
                <a:spcPts val="1175"/>
              </a:lnSpc>
            </a:pPr>
            <a:r>
              <a:rPr dirty="0"/>
              <a:t>SHODAN,”</a:t>
            </a:r>
            <a:r>
              <a:rPr spc="-70" dirty="0"/>
              <a:t> </a:t>
            </a:r>
            <a:r>
              <a:rPr dirty="0"/>
              <a:t>IEEE</a:t>
            </a:r>
            <a:r>
              <a:rPr spc="-25" dirty="0"/>
              <a:t> </a:t>
            </a:r>
            <a:r>
              <a:rPr dirty="0"/>
              <a:t>Xplore.</a:t>
            </a:r>
            <a:r>
              <a:rPr spc="-55" dirty="0"/>
              <a:t> </a:t>
            </a:r>
            <a:r>
              <a:rPr dirty="0"/>
              <a:t>[Online].</a:t>
            </a:r>
            <a:r>
              <a:rPr spc="-80" dirty="0"/>
              <a:t> </a:t>
            </a:r>
            <a:r>
              <a:rPr spc="-10" dirty="0"/>
              <a:t>Available:</a:t>
            </a:r>
          </a:p>
          <a:p>
            <a:pPr marL="12700">
              <a:lnSpc>
                <a:spcPts val="1430"/>
              </a:lnSpc>
            </a:pPr>
            <a:r>
              <a:rPr i="0" u="sng" spc="-1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Times New Roman"/>
                <a:cs typeface="Times New Roman"/>
                <a:hlinkClick r:id="rId3"/>
              </a:rPr>
              <a:t>https://ieeexplore.ieee.org/document/8277814</a:t>
            </a:r>
            <a:r>
              <a:rPr spc="-10" dirty="0"/>
              <a:t>.</a:t>
            </a:r>
          </a:p>
          <a:p>
            <a:pPr marL="285115" indent="-273050">
              <a:lnSpc>
                <a:spcPts val="1430"/>
              </a:lnSpc>
              <a:spcBef>
                <a:spcPts val="900"/>
              </a:spcBef>
              <a:buAutoNum type="arabicPlain" startAt="3"/>
              <a:tabLst>
                <a:tab pos="285750" algn="l"/>
              </a:tabLst>
            </a:pPr>
            <a:r>
              <a:rPr dirty="0"/>
              <a:t>“The</a:t>
            </a:r>
            <a:r>
              <a:rPr spc="-15" dirty="0"/>
              <a:t> </a:t>
            </a:r>
            <a:r>
              <a:rPr dirty="0"/>
              <a:t>Coming</a:t>
            </a:r>
            <a:r>
              <a:rPr spc="-25" dirty="0"/>
              <a:t> </a:t>
            </a:r>
            <a:r>
              <a:rPr dirty="0"/>
              <a:t>Era of</a:t>
            </a:r>
            <a:r>
              <a:rPr spc="25" dirty="0"/>
              <a:t> </a:t>
            </a:r>
            <a:r>
              <a:rPr spc="-10" dirty="0"/>
              <a:t>alphahacking?:</a:t>
            </a:r>
            <a:r>
              <a:rPr spc="-6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survey of</a:t>
            </a:r>
            <a:r>
              <a:rPr spc="5" dirty="0"/>
              <a:t> </a:t>
            </a:r>
            <a:r>
              <a:rPr spc="-10" dirty="0"/>
              <a:t>automatic</a:t>
            </a:r>
          </a:p>
          <a:p>
            <a:pPr marL="12700">
              <a:lnSpc>
                <a:spcPts val="1175"/>
              </a:lnSpc>
            </a:pPr>
            <a:r>
              <a:rPr dirty="0"/>
              <a:t>software</a:t>
            </a:r>
            <a:r>
              <a:rPr spc="-70" dirty="0"/>
              <a:t> </a:t>
            </a:r>
            <a:r>
              <a:rPr dirty="0"/>
              <a:t>vulnerability</a:t>
            </a:r>
            <a:r>
              <a:rPr spc="-60" dirty="0"/>
              <a:t> </a:t>
            </a:r>
            <a:r>
              <a:rPr dirty="0"/>
              <a:t>detection,</a:t>
            </a:r>
            <a:r>
              <a:rPr spc="-65" dirty="0"/>
              <a:t> </a:t>
            </a:r>
            <a:r>
              <a:rPr dirty="0"/>
              <a:t>exploitation</a:t>
            </a:r>
            <a:r>
              <a:rPr spc="-5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patching</a:t>
            </a:r>
          </a:p>
          <a:p>
            <a:pPr marL="12700">
              <a:lnSpc>
                <a:spcPts val="1175"/>
              </a:lnSpc>
            </a:pPr>
            <a:r>
              <a:rPr dirty="0"/>
              <a:t>techniques,”</a:t>
            </a:r>
            <a:r>
              <a:rPr spc="-70" dirty="0"/>
              <a:t> </a:t>
            </a:r>
            <a:r>
              <a:rPr dirty="0"/>
              <a:t>IEEE</a:t>
            </a:r>
            <a:r>
              <a:rPr spc="-40" dirty="0"/>
              <a:t> </a:t>
            </a:r>
            <a:r>
              <a:rPr dirty="0"/>
              <a:t>Xplore.</a:t>
            </a:r>
            <a:r>
              <a:rPr spc="-55" dirty="0"/>
              <a:t> </a:t>
            </a:r>
            <a:r>
              <a:rPr dirty="0"/>
              <a:t>[Online].</a:t>
            </a:r>
            <a:r>
              <a:rPr spc="-80" dirty="0"/>
              <a:t> </a:t>
            </a:r>
            <a:r>
              <a:rPr spc="-10" dirty="0"/>
              <a:t>Available:</a:t>
            </a:r>
          </a:p>
          <a:p>
            <a:pPr marL="12700">
              <a:lnSpc>
                <a:spcPts val="1430"/>
              </a:lnSpc>
            </a:pPr>
            <a:r>
              <a:rPr i="0" u="sng" spc="-1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Times New Roman"/>
                <a:cs typeface="Times New Roman"/>
                <a:hlinkClick r:id="rId4"/>
              </a:rPr>
              <a:t>https://ieeexplore.ieee.org/abstract/document/8411838</a:t>
            </a:r>
            <a:r>
              <a:rPr spc="-10" dirty="0"/>
              <a:t>.</a:t>
            </a:r>
          </a:p>
          <a:p>
            <a:pPr marL="285115" indent="-273050">
              <a:lnSpc>
                <a:spcPts val="1430"/>
              </a:lnSpc>
              <a:spcBef>
                <a:spcPts val="900"/>
              </a:spcBef>
              <a:buAutoNum type="arabicPlain" startAt="4"/>
              <a:tabLst>
                <a:tab pos="285750" algn="l"/>
              </a:tabLst>
            </a:pPr>
            <a:r>
              <a:rPr dirty="0"/>
              <a:t>“A</a:t>
            </a:r>
            <a:r>
              <a:rPr spc="-45" dirty="0"/>
              <a:t> </a:t>
            </a:r>
            <a:r>
              <a:rPr dirty="0"/>
              <a:t>machine</a:t>
            </a:r>
            <a:r>
              <a:rPr spc="-30" dirty="0"/>
              <a:t> </a:t>
            </a:r>
            <a:r>
              <a:rPr dirty="0"/>
              <a:t>learning-based</a:t>
            </a:r>
            <a:r>
              <a:rPr spc="-45" dirty="0"/>
              <a:t> </a:t>
            </a:r>
            <a:r>
              <a:rPr spc="-10" dirty="0"/>
              <a:t>approach</a:t>
            </a:r>
            <a:r>
              <a:rPr spc="-35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spc="-10" dirty="0"/>
              <a:t>automated</a:t>
            </a:r>
          </a:p>
          <a:p>
            <a:pPr marL="12700">
              <a:lnSpc>
                <a:spcPts val="1175"/>
              </a:lnSpc>
            </a:pPr>
            <a:r>
              <a:rPr dirty="0"/>
              <a:t>vulnerability</a:t>
            </a:r>
            <a:r>
              <a:rPr spc="-50" dirty="0"/>
              <a:t> </a:t>
            </a:r>
            <a:r>
              <a:rPr spc="-10" dirty="0"/>
              <a:t>remediation</a:t>
            </a:r>
            <a:r>
              <a:rPr spc="-50" dirty="0"/>
              <a:t> </a:t>
            </a:r>
            <a:r>
              <a:rPr dirty="0"/>
              <a:t>analysis,”</a:t>
            </a:r>
            <a:r>
              <a:rPr spc="-55" dirty="0"/>
              <a:t> </a:t>
            </a:r>
            <a:r>
              <a:rPr dirty="0"/>
              <a:t>IEEE</a:t>
            </a:r>
            <a:r>
              <a:rPr spc="-25" dirty="0"/>
              <a:t> </a:t>
            </a:r>
            <a:r>
              <a:rPr dirty="0"/>
              <a:t>Xplore.</a:t>
            </a:r>
            <a:r>
              <a:rPr spc="-35" dirty="0"/>
              <a:t> </a:t>
            </a:r>
            <a:r>
              <a:rPr spc="-10" dirty="0"/>
              <a:t>[Online].</a:t>
            </a:r>
          </a:p>
          <a:p>
            <a:pPr marL="12700">
              <a:lnSpc>
                <a:spcPts val="1175"/>
              </a:lnSpc>
            </a:pPr>
            <a:r>
              <a:rPr spc="-10" dirty="0"/>
              <a:t>Available:</a:t>
            </a:r>
          </a:p>
          <a:p>
            <a:pPr marL="12700">
              <a:lnSpc>
                <a:spcPts val="1430"/>
              </a:lnSpc>
            </a:pPr>
            <a:r>
              <a:rPr i="0" u="sng" spc="-1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Times New Roman"/>
                <a:cs typeface="Times New Roman"/>
                <a:hlinkClick r:id="rId5"/>
              </a:rPr>
              <a:t>https://ieeexplore.ieee.org/abstract/document/9162309</a:t>
            </a:r>
            <a:r>
              <a:rPr spc="-10" dirty="0"/>
              <a:t>.</a:t>
            </a:r>
          </a:p>
          <a:p>
            <a:pPr marL="285115" indent="-273050">
              <a:lnSpc>
                <a:spcPts val="1430"/>
              </a:lnSpc>
              <a:spcBef>
                <a:spcPts val="890"/>
              </a:spcBef>
              <a:buAutoNum type="arabicPlain" startAt="5"/>
              <a:tabLst>
                <a:tab pos="285750" algn="l"/>
              </a:tabLst>
            </a:pPr>
            <a:r>
              <a:rPr dirty="0"/>
              <a:t>“Robot</a:t>
            </a:r>
            <a:r>
              <a:rPr spc="-35" dirty="0"/>
              <a:t> </a:t>
            </a:r>
            <a:r>
              <a:rPr dirty="0"/>
              <a:t>hacking</a:t>
            </a:r>
            <a:r>
              <a:rPr spc="-35" dirty="0"/>
              <a:t> </a:t>
            </a:r>
            <a:r>
              <a:rPr dirty="0"/>
              <a:t>games,”</a:t>
            </a:r>
            <a:r>
              <a:rPr spc="-30" dirty="0"/>
              <a:t> </a:t>
            </a:r>
            <a:r>
              <a:rPr dirty="0"/>
              <a:t>Center</a:t>
            </a:r>
            <a:r>
              <a:rPr spc="-10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Security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Emerging</a:t>
            </a:r>
          </a:p>
          <a:p>
            <a:pPr marL="12700">
              <a:lnSpc>
                <a:spcPts val="1175"/>
              </a:lnSpc>
            </a:pPr>
            <a:r>
              <a:rPr spc="-25" dirty="0"/>
              <a:t>Technology,</a:t>
            </a:r>
            <a:r>
              <a:rPr spc="-20" dirty="0"/>
              <a:t> </a:t>
            </a:r>
            <a:r>
              <a:rPr dirty="0"/>
              <a:t>05-</a:t>
            </a:r>
            <a:r>
              <a:rPr spc="-10" dirty="0"/>
              <a:t>Oct-</a:t>
            </a:r>
            <a:r>
              <a:rPr dirty="0"/>
              <a:t>2021.</a:t>
            </a:r>
            <a:r>
              <a:rPr spc="-15" dirty="0"/>
              <a:t> </a:t>
            </a:r>
            <a:r>
              <a:rPr dirty="0"/>
              <a:t>[Online].</a:t>
            </a:r>
            <a:r>
              <a:rPr spc="-35" dirty="0"/>
              <a:t> </a:t>
            </a:r>
            <a:r>
              <a:rPr spc="-10" dirty="0"/>
              <a:t>Available:</a:t>
            </a:r>
          </a:p>
          <a:p>
            <a:pPr marL="12700">
              <a:lnSpc>
                <a:spcPts val="1430"/>
              </a:lnSpc>
            </a:pPr>
            <a:r>
              <a:rPr i="0" u="sng" spc="-1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Times New Roman"/>
                <a:cs typeface="Times New Roman"/>
                <a:hlinkClick r:id="rId6"/>
              </a:rPr>
              <a:t>https://cset.georgetown.edu/publication/robot-hacking-games/</a:t>
            </a:r>
            <a:r>
              <a:rPr spc="-10" dirty="0"/>
              <a:t>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xfrm>
            <a:off x="5867400" y="990600"/>
            <a:ext cx="4620259" cy="421513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60960">
              <a:lnSpc>
                <a:spcPct val="90100"/>
              </a:lnSpc>
              <a:spcBef>
                <a:spcPts val="270"/>
              </a:spcBef>
              <a:buAutoNum type="arabicPlain" startAt="6"/>
              <a:tabLst>
                <a:tab pos="285750" algn="l"/>
              </a:tabLst>
            </a:pPr>
            <a:r>
              <a:rPr i="1" dirty="0"/>
              <a:t>“Automated</a:t>
            </a:r>
            <a:r>
              <a:rPr i="1" spc="-65" dirty="0"/>
              <a:t> </a:t>
            </a:r>
            <a:r>
              <a:rPr i="1" dirty="0"/>
              <a:t>vulnerability</a:t>
            </a:r>
            <a:r>
              <a:rPr i="1" spc="-60" dirty="0"/>
              <a:t> </a:t>
            </a:r>
            <a:r>
              <a:rPr i="1" dirty="0"/>
              <a:t>analysis:</a:t>
            </a:r>
            <a:r>
              <a:rPr i="1" spc="-70" dirty="0"/>
              <a:t> </a:t>
            </a:r>
            <a:r>
              <a:rPr i="1" dirty="0"/>
              <a:t>Leveraging</a:t>
            </a:r>
            <a:r>
              <a:rPr i="1" spc="-55" dirty="0"/>
              <a:t> </a:t>
            </a:r>
            <a:r>
              <a:rPr i="1" dirty="0"/>
              <a:t>control</a:t>
            </a:r>
            <a:r>
              <a:rPr i="1" spc="-60" dirty="0"/>
              <a:t> </a:t>
            </a:r>
            <a:r>
              <a:rPr i="1" spc="-20" dirty="0"/>
              <a:t>flow</a:t>
            </a:r>
            <a:r>
              <a:rPr spc="-2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evolutionary</a:t>
            </a:r>
            <a:r>
              <a:rPr spc="-60" dirty="0"/>
              <a:t> </a:t>
            </a:r>
            <a:r>
              <a:rPr dirty="0"/>
              <a:t>input</a:t>
            </a:r>
            <a:r>
              <a:rPr spc="-50" dirty="0"/>
              <a:t> </a:t>
            </a:r>
            <a:r>
              <a:rPr dirty="0"/>
              <a:t>crafting,”</a:t>
            </a:r>
            <a:r>
              <a:rPr spc="-60" dirty="0"/>
              <a:t> </a:t>
            </a:r>
            <a:r>
              <a:rPr dirty="0"/>
              <a:t>IEEE</a:t>
            </a:r>
            <a:r>
              <a:rPr spc="-40" dirty="0"/>
              <a:t> </a:t>
            </a:r>
            <a:r>
              <a:rPr dirty="0"/>
              <a:t>Xplore.</a:t>
            </a:r>
            <a:r>
              <a:rPr spc="-45" dirty="0"/>
              <a:t> </a:t>
            </a:r>
            <a:r>
              <a:rPr spc="-10" dirty="0"/>
              <a:t>[Online]. Available:</a:t>
            </a:r>
            <a:r>
              <a:rPr spc="-40" dirty="0"/>
              <a:t> </a:t>
            </a:r>
            <a:r>
              <a:rPr u="sng" spc="-1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7"/>
              </a:rPr>
              <a:t>https://ieeexplore.ieee.org/document/4413013</a:t>
            </a:r>
            <a:r>
              <a:rPr spc="-10" dirty="0"/>
              <a:t>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imes New Roman"/>
              <a:buAutoNum type="arabicPlain" startAt="6"/>
            </a:pPr>
            <a:endParaRPr sz="1200" dirty="0"/>
          </a:p>
          <a:p>
            <a:pPr marL="12700" marR="5080">
              <a:lnSpc>
                <a:spcPts val="1510"/>
              </a:lnSpc>
              <a:buAutoNum type="arabicPlain" startAt="6"/>
              <a:tabLst>
                <a:tab pos="285750" algn="l"/>
              </a:tabLst>
            </a:pPr>
            <a:r>
              <a:rPr i="1" dirty="0"/>
              <a:t>Kameleonfuzz:</a:t>
            </a:r>
            <a:r>
              <a:rPr i="1" spc="-55" dirty="0"/>
              <a:t> </a:t>
            </a:r>
            <a:r>
              <a:rPr i="1" dirty="0"/>
              <a:t>Evolutionary</a:t>
            </a:r>
            <a:r>
              <a:rPr i="1" spc="-35" dirty="0"/>
              <a:t> </a:t>
            </a:r>
            <a:r>
              <a:rPr i="1" dirty="0"/>
              <a:t>fuzzing</a:t>
            </a:r>
            <a:r>
              <a:rPr i="1" spc="-45" dirty="0"/>
              <a:t> </a:t>
            </a:r>
            <a:r>
              <a:rPr i="1" dirty="0"/>
              <a:t>for</a:t>
            </a:r>
            <a:r>
              <a:rPr i="1" spc="-20" dirty="0"/>
              <a:t> </a:t>
            </a:r>
            <a:r>
              <a:rPr i="1" dirty="0"/>
              <a:t>black-box</a:t>
            </a:r>
            <a:r>
              <a:rPr i="1" spc="-40" dirty="0"/>
              <a:t> </a:t>
            </a:r>
            <a:r>
              <a:rPr i="1" spc="-25" dirty="0"/>
              <a:t>XSS</a:t>
            </a:r>
            <a:r>
              <a:rPr spc="-25" dirty="0"/>
              <a:t> </a:t>
            </a:r>
            <a:r>
              <a:rPr dirty="0"/>
              <a:t>detection.</a:t>
            </a:r>
            <a:r>
              <a:rPr spc="-50" dirty="0"/>
              <a:t> </a:t>
            </a:r>
            <a:r>
              <a:rPr dirty="0"/>
              <a:t>(n.d.).</a:t>
            </a:r>
            <a:r>
              <a:rPr spc="-20" dirty="0"/>
              <a:t> </a:t>
            </a:r>
            <a:r>
              <a:rPr dirty="0"/>
              <a:t>Retrieved</a:t>
            </a:r>
            <a:r>
              <a:rPr spc="-20" dirty="0"/>
              <a:t> </a:t>
            </a:r>
            <a:r>
              <a:rPr dirty="0"/>
              <a:t>October</a:t>
            </a:r>
            <a:r>
              <a:rPr spc="-40" dirty="0"/>
              <a:t> </a:t>
            </a:r>
            <a:r>
              <a:rPr dirty="0"/>
              <a:t>24,</a:t>
            </a:r>
            <a:r>
              <a:rPr spc="-20" dirty="0"/>
              <a:t> </a:t>
            </a:r>
            <a:r>
              <a:rPr dirty="0"/>
              <a:t>2021,</a:t>
            </a:r>
            <a:r>
              <a:rPr spc="-30" dirty="0"/>
              <a:t> </a:t>
            </a:r>
            <a:r>
              <a:rPr spc="-20" dirty="0"/>
              <a:t>from </a:t>
            </a:r>
            <a:r>
              <a:rPr u="sng" spc="-1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8"/>
              </a:rPr>
              <a:t>https://www.researchgate.net/publication/259175145_Kameleon</a:t>
            </a:r>
            <a:r>
              <a:rPr spc="-10" dirty="0">
                <a:solidFill>
                  <a:srgbClr val="D25713"/>
                </a:solidFill>
                <a:hlinkClick r:id="rId8"/>
              </a:rPr>
              <a:t> </a:t>
            </a:r>
            <a:r>
              <a:rPr u="sng" spc="-1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8"/>
              </a:rPr>
              <a:t>Fuzz_Evolutionary_Fuzzing_for_Black-Box_XSS_Detection</a:t>
            </a:r>
            <a:r>
              <a:rPr spc="-10" dirty="0">
                <a:hlinkClick r:id="rId8"/>
              </a:rPr>
              <a:t>.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Times New Roman"/>
              <a:buAutoNum type="arabicPlain" startAt="6"/>
            </a:pPr>
            <a:endParaRPr sz="1200" dirty="0"/>
          </a:p>
          <a:p>
            <a:pPr marL="12700" marR="593090">
              <a:lnSpc>
                <a:spcPct val="90100"/>
              </a:lnSpc>
              <a:buAutoNum type="arabicPlain" startAt="6"/>
              <a:tabLst>
                <a:tab pos="285115" algn="l"/>
              </a:tabLst>
            </a:pPr>
            <a:r>
              <a:rPr i="1" spc="-95" dirty="0"/>
              <a:t>F.</a:t>
            </a:r>
            <a:r>
              <a:rPr i="1" spc="-10" dirty="0"/>
              <a:t> </a:t>
            </a:r>
            <a:r>
              <a:rPr i="1" spc="-20" dirty="0"/>
              <a:t>Yamaguchi,</a:t>
            </a:r>
            <a:r>
              <a:rPr i="1" spc="-65" dirty="0"/>
              <a:t> </a:t>
            </a:r>
            <a:r>
              <a:rPr i="1" dirty="0"/>
              <a:t>A.</a:t>
            </a:r>
            <a:r>
              <a:rPr i="1" spc="-5" dirty="0"/>
              <a:t> </a:t>
            </a:r>
            <a:r>
              <a:rPr i="1" spc="-25" dirty="0"/>
              <a:t>Maier,</a:t>
            </a:r>
            <a:r>
              <a:rPr i="1" spc="-20" dirty="0"/>
              <a:t> </a:t>
            </a:r>
            <a:r>
              <a:rPr i="1" dirty="0"/>
              <a:t>H.</a:t>
            </a:r>
            <a:r>
              <a:rPr i="1" spc="-5" dirty="0"/>
              <a:t> </a:t>
            </a:r>
            <a:r>
              <a:rPr i="1" dirty="0"/>
              <a:t>Gascon</a:t>
            </a:r>
            <a:r>
              <a:rPr i="1" spc="-30" dirty="0"/>
              <a:t> </a:t>
            </a:r>
            <a:r>
              <a:rPr i="1" dirty="0"/>
              <a:t>and</a:t>
            </a:r>
            <a:r>
              <a:rPr i="1" spc="-20" dirty="0"/>
              <a:t> </a:t>
            </a:r>
            <a:r>
              <a:rPr i="1" dirty="0"/>
              <a:t>K.</a:t>
            </a:r>
            <a:r>
              <a:rPr i="1" spc="40" dirty="0"/>
              <a:t> </a:t>
            </a:r>
            <a:r>
              <a:rPr i="1" spc="-10" dirty="0"/>
              <a:t>Rieck,</a:t>
            </a:r>
            <a:r>
              <a:rPr spc="-10" dirty="0"/>
              <a:t> </a:t>
            </a:r>
            <a:r>
              <a:rPr dirty="0"/>
              <a:t>"Automatic</a:t>
            </a:r>
            <a:r>
              <a:rPr spc="-60" dirty="0"/>
              <a:t> </a:t>
            </a:r>
            <a:r>
              <a:rPr dirty="0"/>
              <a:t>Inference</a:t>
            </a:r>
            <a:r>
              <a:rPr spc="-4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Search</a:t>
            </a:r>
            <a:r>
              <a:rPr spc="-55" dirty="0"/>
              <a:t> </a:t>
            </a:r>
            <a:r>
              <a:rPr dirty="0"/>
              <a:t>Patterns</a:t>
            </a:r>
            <a:r>
              <a:rPr spc="-55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spc="-15" dirty="0"/>
              <a:t>Taint-</a:t>
            </a:r>
            <a:r>
              <a:rPr spc="-10" dirty="0"/>
              <a:t>Style Vulnerabilities,"</a:t>
            </a:r>
            <a:r>
              <a:rPr spc="-45" dirty="0"/>
              <a:t> </a:t>
            </a:r>
            <a:r>
              <a:rPr dirty="0"/>
              <a:t>2015</a:t>
            </a:r>
            <a:r>
              <a:rPr spc="-25" dirty="0"/>
              <a:t> </a:t>
            </a:r>
            <a:r>
              <a:rPr dirty="0"/>
              <a:t>IEEE</a:t>
            </a:r>
            <a:r>
              <a:rPr spc="-20" dirty="0"/>
              <a:t> </a:t>
            </a:r>
            <a:r>
              <a:rPr dirty="0"/>
              <a:t>Symposium</a:t>
            </a:r>
            <a:r>
              <a:rPr spc="-5" dirty="0"/>
              <a:t> </a:t>
            </a:r>
            <a:r>
              <a:rPr dirty="0"/>
              <a:t>on</a:t>
            </a:r>
            <a:r>
              <a:rPr spc="-45" dirty="0"/>
              <a:t> </a:t>
            </a:r>
            <a:r>
              <a:rPr dirty="0"/>
              <a:t>Security</a:t>
            </a:r>
            <a:r>
              <a:rPr spc="-25" dirty="0"/>
              <a:t> and </a:t>
            </a:r>
            <a:r>
              <a:rPr spc="-10" dirty="0"/>
              <a:t>Privacy,</a:t>
            </a:r>
            <a:r>
              <a:rPr spc="-25" dirty="0"/>
              <a:t> </a:t>
            </a:r>
            <a:r>
              <a:rPr dirty="0"/>
              <a:t>2015,</a:t>
            </a:r>
            <a:r>
              <a:rPr spc="-25" dirty="0"/>
              <a:t> </a:t>
            </a:r>
            <a:r>
              <a:rPr dirty="0"/>
              <a:t>pp.</a:t>
            </a:r>
            <a:r>
              <a:rPr spc="-15" dirty="0"/>
              <a:t> </a:t>
            </a:r>
            <a:r>
              <a:rPr dirty="0"/>
              <a:t>797-812,</a:t>
            </a:r>
            <a:r>
              <a:rPr spc="-35" dirty="0"/>
              <a:t> </a:t>
            </a:r>
            <a:r>
              <a:rPr dirty="0"/>
              <a:t>doi:</a:t>
            </a:r>
            <a:r>
              <a:rPr spc="-20" dirty="0"/>
              <a:t> </a:t>
            </a:r>
            <a:r>
              <a:rPr spc="-10" dirty="0"/>
              <a:t>10.1109/SP.2015.54.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Times New Roman"/>
              <a:buAutoNum type="arabicPlain" startAt="6"/>
            </a:pPr>
            <a:endParaRPr sz="1200" dirty="0"/>
          </a:p>
          <a:p>
            <a:pPr marL="12700" marR="238125">
              <a:lnSpc>
                <a:spcPct val="90000"/>
              </a:lnSpc>
              <a:buAutoNum type="arabicPlain" startAt="6"/>
              <a:tabLst>
                <a:tab pos="285750" algn="l"/>
              </a:tabLst>
            </a:pPr>
            <a:r>
              <a:rPr i="1" dirty="0"/>
              <a:t>Fred</a:t>
            </a:r>
            <a:r>
              <a:rPr i="1" spc="-10" dirty="0"/>
              <a:t> </a:t>
            </a:r>
            <a:r>
              <a:rPr i="1" dirty="0"/>
              <a:t>Bals,</a:t>
            </a:r>
            <a:r>
              <a:rPr i="1" spc="-15" dirty="0"/>
              <a:t> </a:t>
            </a:r>
            <a:r>
              <a:rPr i="1" spc="-10" dirty="0"/>
              <a:t>“Equifax,</a:t>
            </a:r>
            <a:r>
              <a:rPr i="1" spc="-60" dirty="0"/>
              <a:t> </a:t>
            </a:r>
            <a:r>
              <a:rPr i="1" dirty="0"/>
              <a:t>Apache</a:t>
            </a:r>
            <a:r>
              <a:rPr i="1" spc="-30" dirty="0"/>
              <a:t> </a:t>
            </a:r>
            <a:r>
              <a:rPr i="1" dirty="0"/>
              <a:t>Struts,</a:t>
            </a:r>
            <a:r>
              <a:rPr i="1" spc="-40" dirty="0"/>
              <a:t> </a:t>
            </a:r>
            <a:r>
              <a:rPr i="1" dirty="0"/>
              <a:t>and</a:t>
            </a:r>
            <a:r>
              <a:rPr i="1" spc="-10" dirty="0"/>
              <a:t> </a:t>
            </a:r>
            <a:r>
              <a:rPr i="1" dirty="0"/>
              <a:t>CVE-2017-</a:t>
            </a:r>
            <a:r>
              <a:rPr i="1" spc="-20" dirty="0"/>
              <a:t>5638</a:t>
            </a:r>
            <a:r>
              <a:rPr spc="-20" dirty="0"/>
              <a:t> </a:t>
            </a:r>
            <a:r>
              <a:rPr dirty="0"/>
              <a:t>vulnerability”</a:t>
            </a:r>
            <a:r>
              <a:rPr spc="5" dirty="0"/>
              <a:t> </a:t>
            </a:r>
            <a:r>
              <a:rPr spc="-10" dirty="0"/>
              <a:t>[Online].</a:t>
            </a:r>
            <a:r>
              <a:rPr spc="-45" dirty="0"/>
              <a:t> </a:t>
            </a:r>
            <a:r>
              <a:rPr spc="-10" dirty="0"/>
              <a:t>Available: </a:t>
            </a:r>
            <a:r>
              <a:rPr u="sng" spc="-1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9"/>
              </a:rPr>
              <a:t>https://www.synopsys.com/blogs/software-security/equifax-</a:t>
            </a:r>
            <a:r>
              <a:rPr spc="-10" dirty="0">
                <a:solidFill>
                  <a:srgbClr val="D25713"/>
                </a:solidFill>
                <a:hlinkClick r:id="rId9"/>
              </a:rPr>
              <a:t> </a:t>
            </a:r>
            <a:r>
              <a:rPr u="sng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9"/>
              </a:rPr>
              <a:t>apache-</a:t>
            </a:r>
            <a:r>
              <a:rPr u="sng" spc="-1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9"/>
              </a:rPr>
              <a:t>struts-vulnerability-</a:t>
            </a:r>
            <a:r>
              <a:rPr u="sng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9"/>
              </a:rPr>
              <a:t>cve-</a:t>
            </a:r>
            <a:r>
              <a:rPr u="sng" spc="-1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9"/>
              </a:rPr>
              <a:t>2017-</a:t>
            </a:r>
            <a:r>
              <a:rPr u="sng" spc="-2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9"/>
              </a:rPr>
              <a:t>5638/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imes New Roman"/>
              <a:buAutoNum type="arabicPlain" startAt="6"/>
            </a:pPr>
            <a:endParaRPr sz="1200" dirty="0"/>
          </a:p>
          <a:p>
            <a:pPr marL="12700" marR="589915">
              <a:lnSpc>
                <a:spcPts val="1510"/>
              </a:lnSpc>
              <a:buAutoNum type="arabicPlain" startAt="6"/>
              <a:tabLst>
                <a:tab pos="373380" algn="l"/>
              </a:tabLst>
            </a:pPr>
            <a:r>
              <a:rPr i="1" spc="-50" dirty="0"/>
              <a:t>T.</a:t>
            </a:r>
            <a:r>
              <a:rPr i="1" spc="-20" dirty="0"/>
              <a:t> </a:t>
            </a:r>
            <a:r>
              <a:rPr i="1" spc="-10" dirty="0"/>
              <a:t>Avgerinos</a:t>
            </a:r>
            <a:r>
              <a:rPr i="1" spc="-35" dirty="0"/>
              <a:t> </a:t>
            </a:r>
            <a:r>
              <a:rPr i="1" dirty="0"/>
              <a:t>et</a:t>
            </a:r>
            <a:r>
              <a:rPr i="1" spc="5" dirty="0"/>
              <a:t> </a:t>
            </a:r>
            <a:r>
              <a:rPr i="1" dirty="0"/>
              <a:t>al.,</a:t>
            </a:r>
            <a:r>
              <a:rPr i="1" spc="-25" dirty="0"/>
              <a:t> </a:t>
            </a:r>
            <a:r>
              <a:rPr i="1" dirty="0"/>
              <a:t>"The</a:t>
            </a:r>
            <a:r>
              <a:rPr i="1" spc="-30" dirty="0"/>
              <a:t> </a:t>
            </a:r>
            <a:r>
              <a:rPr i="1" dirty="0"/>
              <a:t>Mayhem</a:t>
            </a:r>
            <a:r>
              <a:rPr i="1" spc="-20" dirty="0"/>
              <a:t> </a:t>
            </a:r>
            <a:r>
              <a:rPr i="1" dirty="0"/>
              <a:t>Cyber</a:t>
            </a:r>
            <a:r>
              <a:rPr i="1" spc="5" dirty="0"/>
              <a:t> </a:t>
            </a:r>
            <a:r>
              <a:rPr i="1" spc="-10" dirty="0"/>
              <a:t>Reasoning</a:t>
            </a:r>
            <a:r>
              <a:rPr spc="-10" dirty="0"/>
              <a:t> </a:t>
            </a:r>
            <a:r>
              <a:rPr dirty="0"/>
              <a:t>System,"</a:t>
            </a:r>
            <a:r>
              <a:rPr spc="-30" dirty="0"/>
              <a:t> </a:t>
            </a:r>
            <a:r>
              <a:rPr dirty="0"/>
              <a:t>[Online].</a:t>
            </a:r>
            <a:r>
              <a:rPr spc="-60" dirty="0"/>
              <a:t> </a:t>
            </a:r>
            <a:r>
              <a:rPr spc="-10" dirty="0"/>
              <a:t>Available: </a:t>
            </a:r>
            <a:r>
              <a:rPr u="sng" spc="-1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10"/>
              </a:rPr>
              <a:t>https://ieeexplore.ieee.org/document/8328972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E7537-0350-8A32-FD4F-CC52034BA2F1}"/>
              </a:ext>
            </a:extLst>
          </p:cNvPr>
          <p:cNvSpPr txBox="1"/>
          <p:nvPr/>
        </p:nvSpPr>
        <p:spPr>
          <a:xfrm>
            <a:off x="647700" y="228600"/>
            <a:ext cx="1089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SOURCES: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8588" y="2249551"/>
            <a:ext cx="9439275" cy="39831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70"/>
              </a:lnSpc>
              <a:spcBef>
                <a:spcPts val="100"/>
              </a:spcBef>
            </a:pPr>
            <a:r>
              <a:rPr sz="15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MAYHEM</a:t>
            </a:r>
            <a:r>
              <a:rPr sz="1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5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“Cyber</a:t>
            </a:r>
            <a:r>
              <a:rPr sz="1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Reasoning</a:t>
            </a:r>
            <a:r>
              <a:rPr sz="15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System”</a:t>
            </a:r>
            <a:endParaRPr sz="1500" dirty="0">
              <a:latin typeface="Microsoft Sans Serif"/>
              <a:cs typeface="Microsoft Sans Serif"/>
            </a:endParaRPr>
          </a:p>
          <a:p>
            <a:pPr marL="48895">
              <a:lnSpc>
                <a:spcPts val="1530"/>
              </a:lnSpc>
            </a:pPr>
            <a:r>
              <a:rPr sz="13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300" spc="31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3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13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term</a:t>
            </a:r>
            <a:r>
              <a:rPr sz="13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isn’t</a:t>
            </a:r>
            <a:r>
              <a:rPr sz="13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well-</a:t>
            </a:r>
            <a:r>
              <a:rPr sz="13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defined</a:t>
            </a:r>
            <a:r>
              <a:rPr sz="13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yet</a:t>
            </a:r>
            <a:endParaRPr sz="1300" dirty="0">
              <a:latin typeface="Microsoft Sans Serif"/>
              <a:cs typeface="Microsoft Sans Serif"/>
            </a:endParaRPr>
          </a:p>
          <a:p>
            <a:pPr marL="231775">
              <a:lnSpc>
                <a:spcPct val="100000"/>
              </a:lnSpc>
              <a:spcBef>
                <a:spcPts val="240"/>
              </a:spcBef>
            </a:pPr>
            <a:r>
              <a:rPr sz="10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000" spc="490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0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machine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1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software</a:t>
            </a:r>
            <a:r>
              <a:rPr sz="1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capable</a:t>
            </a:r>
            <a:r>
              <a:rPr sz="1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dynamically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patching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security</a:t>
            </a:r>
            <a:r>
              <a:rPr sz="1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vulnerabiltiies</a:t>
            </a:r>
            <a:r>
              <a:rPr sz="1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based</a:t>
            </a: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FFFFF"/>
                </a:solidFill>
                <a:latin typeface="Microsoft Sans Serif"/>
                <a:cs typeface="Microsoft Sans Serif"/>
              </a:rPr>
              <a:t>off</a:t>
            </a:r>
            <a:r>
              <a:rPr sz="1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external</a:t>
            </a:r>
            <a:r>
              <a:rPr sz="1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input</a:t>
            </a:r>
            <a:endParaRPr sz="1000" dirty="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130"/>
              </a:spcBef>
            </a:pPr>
            <a:r>
              <a:rPr sz="13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300" spc="380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3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“Automate</a:t>
            </a:r>
            <a:r>
              <a:rPr sz="13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3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Red/Blue</a:t>
            </a:r>
            <a:r>
              <a:rPr sz="13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Team”</a:t>
            </a:r>
            <a:endParaRPr sz="1300" dirty="0">
              <a:latin typeface="Microsoft Sans Serif"/>
              <a:cs typeface="Microsoft Sans Serif"/>
            </a:endParaRPr>
          </a:p>
          <a:p>
            <a:pPr marL="12700">
              <a:lnSpc>
                <a:spcPts val="1530"/>
              </a:lnSpc>
              <a:spcBef>
                <a:spcPts val="1050"/>
              </a:spcBef>
            </a:pPr>
            <a:r>
              <a:rPr sz="150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5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was</a:t>
            </a:r>
            <a:r>
              <a:rPr sz="15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publicly </a:t>
            </a:r>
            <a:r>
              <a:rPr sz="15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announced</a:t>
            </a:r>
            <a:r>
              <a:rPr sz="1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FFFFFF"/>
                </a:solidFill>
                <a:latin typeface="Microsoft Sans Serif"/>
                <a:cs typeface="Microsoft Sans Serif"/>
              </a:rPr>
              <a:t>2019</a:t>
            </a:r>
            <a:r>
              <a:rPr sz="15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1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5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225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1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DoD</a:t>
            </a:r>
            <a:r>
              <a:rPr sz="15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FFFFFF"/>
                </a:solidFill>
                <a:latin typeface="Microsoft Sans Serif"/>
                <a:cs typeface="Microsoft Sans Serif"/>
              </a:rPr>
              <a:t>paid</a:t>
            </a:r>
            <a:r>
              <a:rPr sz="15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5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b="1" spc="-40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$45,000,000</a:t>
            </a:r>
            <a:r>
              <a:rPr sz="1500" b="1" spc="10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contract</a:t>
            </a:r>
            <a:r>
              <a:rPr sz="15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15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ForAllSecure,</a:t>
            </a:r>
            <a:r>
              <a:rPr sz="15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5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deploy </a:t>
            </a:r>
            <a:r>
              <a:rPr sz="15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MAYHEM</a:t>
            </a:r>
            <a:r>
              <a:rPr sz="1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across</a:t>
            </a:r>
            <a:r>
              <a:rPr lang="en-US" sz="1500" dirty="0">
                <a:latin typeface="Microsoft Sans Serif"/>
                <a:cs typeface="Microsoft Sans Serif"/>
              </a:rPr>
              <a:t> </a:t>
            </a:r>
            <a:r>
              <a:rPr sz="15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its</a:t>
            </a:r>
            <a:r>
              <a:rPr sz="15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infra</a:t>
            </a:r>
            <a:endParaRPr sz="1500" dirty="0">
              <a:latin typeface="Microsoft Sans Serif"/>
              <a:cs typeface="Microsoft Sans Serif"/>
            </a:endParaRPr>
          </a:p>
          <a:p>
            <a:pPr marL="12700">
              <a:lnSpc>
                <a:spcPts val="1770"/>
              </a:lnSpc>
              <a:spcBef>
                <a:spcPts val="865"/>
              </a:spcBef>
            </a:pPr>
            <a:r>
              <a:rPr sz="150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combines</a:t>
            </a:r>
            <a:r>
              <a:rPr sz="1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two</a:t>
            </a:r>
            <a:r>
              <a:rPr sz="15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specific</a:t>
            </a:r>
            <a:r>
              <a:rPr sz="1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cutting</a:t>
            </a:r>
            <a:r>
              <a:rPr sz="1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edge</a:t>
            </a:r>
            <a:r>
              <a:rPr sz="15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(last</a:t>
            </a:r>
            <a:r>
              <a:rPr sz="15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r>
              <a:rPr sz="15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years)</a:t>
            </a:r>
            <a:r>
              <a:rPr sz="15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application</a:t>
            </a:r>
            <a:r>
              <a:rPr sz="15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testing</a:t>
            </a:r>
            <a:r>
              <a:rPr sz="1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techniques</a:t>
            </a:r>
            <a:r>
              <a:rPr sz="15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5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15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effective</a:t>
            </a:r>
            <a:r>
              <a:rPr sz="15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way</a:t>
            </a:r>
            <a:endParaRPr sz="1500" dirty="0">
              <a:latin typeface="Microsoft Sans Serif"/>
              <a:cs typeface="Microsoft Sans Serif"/>
            </a:endParaRPr>
          </a:p>
          <a:p>
            <a:pPr marL="48895">
              <a:lnSpc>
                <a:spcPts val="1530"/>
              </a:lnSpc>
            </a:pPr>
            <a:r>
              <a:rPr sz="13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300" spc="320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Guided</a:t>
            </a:r>
            <a:r>
              <a:rPr sz="13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fuzzing/advanced</a:t>
            </a:r>
            <a:r>
              <a:rPr sz="13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fuzzing</a:t>
            </a:r>
            <a:endParaRPr sz="1300" dirty="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130"/>
              </a:spcBef>
            </a:pPr>
            <a:r>
              <a:rPr sz="13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300" spc="39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3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Symbolic</a:t>
            </a:r>
            <a:r>
              <a:rPr sz="13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execution/”concolic</a:t>
            </a:r>
            <a:r>
              <a:rPr sz="13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execution”</a:t>
            </a:r>
            <a:r>
              <a:rPr sz="13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(concrete</a:t>
            </a:r>
            <a:r>
              <a:rPr sz="13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execution)</a:t>
            </a:r>
            <a:endParaRPr sz="1300" dirty="0">
              <a:latin typeface="Microsoft Sans Serif"/>
              <a:cs typeface="Microsoft Sans Serif"/>
            </a:endParaRPr>
          </a:p>
          <a:p>
            <a:pPr marL="231775">
              <a:lnSpc>
                <a:spcPct val="100000"/>
              </a:lnSpc>
              <a:spcBef>
                <a:spcPts val="240"/>
              </a:spcBef>
            </a:pPr>
            <a:r>
              <a:rPr sz="10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000" spc="46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“Actually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execute</a:t>
            </a: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logic</a:t>
            </a:r>
            <a:r>
              <a:rPr sz="1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we</a:t>
            </a: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find</a:t>
            </a:r>
            <a:r>
              <a:rPr sz="1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thing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we’re</a:t>
            </a:r>
            <a:r>
              <a:rPr sz="1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testing,</a:t>
            </a:r>
            <a:r>
              <a:rPr sz="1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FFFFF"/>
                </a:solidFill>
                <a:latin typeface="Microsoft Sans Serif"/>
                <a:cs typeface="Microsoft Sans Serif"/>
              </a:rPr>
              <a:t>after</a:t>
            </a: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transforming</a:t>
            </a:r>
            <a:r>
              <a:rPr sz="1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it”</a:t>
            </a:r>
            <a:endParaRPr sz="10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Microsoft Sans Serif"/>
              <a:cs typeface="Microsoft Sans Serif"/>
            </a:endParaRPr>
          </a:p>
          <a:p>
            <a:pPr marL="12700">
              <a:lnSpc>
                <a:spcPts val="1770"/>
              </a:lnSpc>
            </a:pPr>
            <a:r>
              <a:rPr sz="15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MAYHEM</a:t>
            </a:r>
            <a:r>
              <a:rPr sz="1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probably</a:t>
            </a:r>
            <a:r>
              <a:rPr sz="15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15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5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low</a:t>
            </a:r>
            <a:r>
              <a:rPr sz="15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false</a:t>
            </a:r>
            <a:r>
              <a:rPr sz="1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positive</a:t>
            </a:r>
            <a:r>
              <a:rPr sz="15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rate</a:t>
            </a:r>
            <a:endParaRPr sz="1500" dirty="0">
              <a:latin typeface="Microsoft Sans Serif"/>
              <a:cs typeface="Microsoft Sans Serif"/>
            </a:endParaRPr>
          </a:p>
          <a:p>
            <a:pPr marL="48895">
              <a:lnSpc>
                <a:spcPts val="1530"/>
              </a:lnSpc>
            </a:pPr>
            <a:r>
              <a:rPr sz="13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300" spc="330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3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It’s</a:t>
            </a:r>
            <a:r>
              <a:rPr sz="13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not</a:t>
            </a:r>
            <a:r>
              <a:rPr sz="13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SAST,</a:t>
            </a:r>
            <a:r>
              <a:rPr sz="13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it’s</a:t>
            </a:r>
            <a:r>
              <a:rPr sz="13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DAST/IAST</a:t>
            </a:r>
            <a:endParaRPr sz="1300" dirty="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135"/>
              </a:spcBef>
            </a:pPr>
            <a:r>
              <a:rPr sz="13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300" spc="27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3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13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3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probably</a:t>
            </a:r>
            <a:r>
              <a:rPr sz="13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due</a:t>
            </a:r>
            <a:r>
              <a:rPr sz="1300" dirty="0">
                <a:solidFill>
                  <a:srgbClr val="FFFFFF"/>
                </a:solidFill>
                <a:latin typeface="Microsoft Sans Serif"/>
                <a:cs typeface="Microsoft Sans Serif"/>
              </a:rPr>
              <a:t> to</a:t>
            </a:r>
            <a:r>
              <a:rPr sz="13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actually</a:t>
            </a:r>
            <a:r>
              <a:rPr sz="13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running</a:t>
            </a:r>
            <a:r>
              <a:rPr sz="13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parts</a:t>
            </a:r>
            <a:r>
              <a:rPr sz="13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3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3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code</a:t>
            </a:r>
            <a:r>
              <a:rPr sz="13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tries</a:t>
            </a:r>
            <a:r>
              <a:rPr sz="13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1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defend</a:t>
            </a:r>
            <a:endParaRPr sz="1300" dirty="0">
              <a:latin typeface="Microsoft Sans Serif"/>
              <a:cs typeface="Microsoft Sans Serif"/>
            </a:endParaRPr>
          </a:p>
          <a:p>
            <a:pPr marL="12700">
              <a:lnSpc>
                <a:spcPts val="1770"/>
              </a:lnSpc>
              <a:spcBef>
                <a:spcPts val="1045"/>
              </a:spcBef>
            </a:pPr>
            <a:r>
              <a:rPr sz="15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MAYHEM</a:t>
            </a:r>
            <a:r>
              <a:rPr sz="15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1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probably</a:t>
            </a:r>
            <a:r>
              <a:rPr sz="15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15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used</a:t>
            </a:r>
            <a:r>
              <a:rPr sz="1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automate</a:t>
            </a:r>
            <a:r>
              <a:rPr sz="15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attacks,</a:t>
            </a:r>
            <a:r>
              <a:rPr sz="1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too</a:t>
            </a:r>
            <a:r>
              <a:rPr sz="1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305" dirty="0">
                <a:solidFill>
                  <a:srgbClr val="FFFFFF"/>
                </a:solidFill>
                <a:latin typeface="Microsoft Sans Serif"/>
                <a:cs typeface="Microsoft Sans Serif"/>
              </a:rPr>
              <a:t>–</a:t>
            </a:r>
            <a:r>
              <a:rPr sz="15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not</a:t>
            </a:r>
            <a:r>
              <a:rPr sz="15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just</a:t>
            </a:r>
            <a:r>
              <a:rPr sz="1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defend</a:t>
            </a:r>
            <a:endParaRPr sz="1500" dirty="0">
              <a:latin typeface="Microsoft Sans Serif"/>
              <a:cs typeface="Microsoft Sans Serif"/>
            </a:endParaRPr>
          </a:p>
          <a:p>
            <a:pPr marL="48895">
              <a:lnSpc>
                <a:spcPts val="1530"/>
              </a:lnSpc>
            </a:pPr>
            <a:r>
              <a:rPr sz="13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300" spc="280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3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doesn’t</a:t>
            </a:r>
            <a:r>
              <a:rPr sz="13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need</a:t>
            </a:r>
            <a:r>
              <a:rPr sz="13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3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know</a:t>
            </a:r>
            <a:r>
              <a:rPr sz="13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source</a:t>
            </a:r>
            <a:r>
              <a:rPr sz="13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code,</a:t>
            </a:r>
            <a:r>
              <a:rPr sz="13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FFFFFF"/>
                </a:solidFill>
                <a:latin typeface="Microsoft Sans Serif"/>
                <a:cs typeface="Microsoft Sans Serif"/>
              </a:rPr>
              <a:t>it </a:t>
            </a:r>
            <a:r>
              <a:rPr sz="13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works</a:t>
            </a:r>
            <a:r>
              <a:rPr sz="13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13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compiled</a:t>
            </a:r>
            <a:r>
              <a:rPr sz="13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binaries</a:t>
            </a:r>
            <a:r>
              <a:rPr sz="13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265" dirty="0">
                <a:solidFill>
                  <a:srgbClr val="FFFFFF"/>
                </a:solidFill>
                <a:latin typeface="Microsoft Sans Serif"/>
                <a:cs typeface="Microsoft Sans Serif"/>
              </a:rPr>
              <a:t>–</a:t>
            </a:r>
            <a:r>
              <a:rPr sz="13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compilation</a:t>
            </a:r>
            <a:r>
              <a:rPr sz="13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just</a:t>
            </a:r>
            <a:r>
              <a:rPr sz="13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obfuscates</a:t>
            </a:r>
            <a:r>
              <a:rPr sz="13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bugs,</a:t>
            </a:r>
            <a:r>
              <a:rPr sz="13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3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b="1" spc="-110" dirty="0">
                <a:solidFill>
                  <a:srgbClr val="FF0000"/>
                </a:solidFill>
                <a:latin typeface="Arial"/>
                <a:cs typeface="Arial"/>
              </a:rPr>
              <a:t>obfuscation</a:t>
            </a:r>
            <a:r>
              <a:rPr sz="13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0000"/>
                </a:solidFill>
                <a:latin typeface="Arial"/>
                <a:cs typeface="Arial"/>
              </a:rPr>
              <a:t>!=</a:t>
            </a:r>
            <a:r>
              <a:rPr sz="13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0000"/>
                </a:solidFill>
                <a:latin typeface="Arial"/>
                <a:cs typeface="Arial"/>
              </a:rPr>
              <a:t>security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500" dirty="0">
                <a:solidFill>
                  <a:srgbClr val="FFFFFF"/>
                </a:solidFill>
                <a:latin typeface="Microsoft Sans Serif"/>
                <a:cs typeface="Microsoft Sans Serif"/>
              </a:rPr>
              <a:t>Go</a:t>
            </a:r>
            <a:r>
              <a:rPr sz="15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read</a:t>
            </a:r>
            <a:r>
              <a:rPr sz="15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paper!</a:t>
            </a:r>
            <a:r>
              <a:rPr sz="15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u="sng" spc="-5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Microsoft Sans Serif"/>
                <a:cs typeface="Microsoft Sans Serif"/>
                <a:hlinkClick r:id="rId2"/>
              </a:rPr>
              <a:t>http://users.umiacs.umd.edu/~tdumitra/courses/ENEE657/Fall19/papers/Avgerinos18.pdf</a:t>
            </a:r>
            <a:endParaRPr sz="1500" dirty="0">
              <a:latin typeface="Microsoft Sans Serif"/>
              <a:cs typeface="Microsoft Sans Serif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80F2-686F-C7B5-1B50-D0AE5DC870AD}"/>
              </a:ext>
            </a:extLst>
          </p:cNvPr>
          <p:cNvSpPr txBox="1"/>
          <p:nvPr/>
        </p:nvSpPr>
        <p:spPr>
          <a:xfrm>
            <a:off x="152400" y="914400"/>
            <a:ext cx="1013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Sources: Why am I interested in MAYHEM?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867" y="525018"/>
            <a:ext cx="9493250" cy="1090683"/>
          </a:xfrm>
          <a:prstGeom prst="rect">
            <a:avLst/>
          </a:prstGeom>
        </p:spPr>
        <p:txBody>
          <a:bodyPr vert="horz" wrap="square" lIns="0" tIns="318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85" dirty="0"/>
              <a:t>C</a:t>
            </a:r>
            <a:r>
              <a:rPr lang="en-US" spc="-785" dirty="0"/>
              <a:t>  </a:t>
            </a:r>
            <a:r>
              <a:rPr spc="-785" dirty="0"/>
              <a:t>O</a:t>
            </a:r>
            <a:r>
              <a:rPr lang="en-US" spc="-785" dirty="0"/>
              <a:t>  </a:t>
            </a:r>
            <a:r>
              <a:rPr spc="-785" dirty="0"/>
              <a:t>N</a:t>
            </a:r>
            <a:r>
              <a:rPr lang="en-US" spc="-785" dirty="0"/>
              <a:t>  </a:t>
            </a:r>
            <a:r>
              <a:rPr spc="-785" dirty="0"/>
              <a:t>C</a:t>
            </a:r>
            <a:r>
              <a:rPr lang="en-US" spc="-785" dirty="0"/>
              <a:t>   </a:t>
            </a:r>
            <a:r>
              <a:rPr spc="-785" dirty="0"/>
              <a:t>L</a:t>
            </a:r>
            <a:r>
              <a:rPr lang="en-US" spc="-785" dirty="0"/>
              <a:t>   </a:t>
            </a:r>
            <a:r>
              <a:rPr spc="-785" dirty="0"/>
              <a:t>U</a:t>
            </a:r>
            <a:r>
              <a:rPr lang="en-US" spc="-785" dirty="0"/>
              <a:t>  </a:t>
            </a:r>
            <a:r>
              <a:rPr spc="-785" dirty="0"/>
              <a:t>S</a:t>
            </a:r>
            <a:r>
              <a:rPr lang="en-US" spc="-785" dirty="0"/>
              <a:t>   </a:t>
            </a:r>
            <a:r>
              <a:rPr spc="-785" dirty="0"/>
              <a:t>I</a:t>
            </a:r>
            <a:r>
              <a:rPr lang="en-US" spc="-785" dirty="0"/>
              <a:t>  </a:t>
            </a:r>
            <a:r>
              <a:rPr spc="-785" dirty="0"/>
              <a:t>O</a:t>
            </a:r>
            <a:r>
              <a:rPr lang="en-US" spc="-785" dirty="0"/>
              <a:t>  </a:t>
            </a:r>
            <a:r>
              <a:rPr spc="-785" dirty="0"/>
              <a:t>N</a:t>
            </a:r>
            <a:r>
              <a:rPr lang="en-US" spc="-785" dirty="0"/>
              <a:t>  </a:t>
            </a:r>
            <a:r>
              <a:rPr spc="-785" dirty="0"/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09600" y="1905000"/>
            <a:ext cx="9613861" cy="3599316"/>
          </a:xfrm>
          <a:prstGeom prst="rect">
            <a:avLst/>
          </a:prstGeom>
        </p:spPr>
        <p:txBody>
          <a:bodyPr vert="horz" wrap="square" lIns="0" tIns="194919" rIns="0" bIns="0" rtlCol="0">
            <a:spAutoFit/>
          </a:bodyPr>
          <a:lstStyle/>
          <a:p>
            <a:pPr marL="12700" marR="532130">
              <a:lnSpc>
                <a:spcPts val="2380"/>
              </a:lnSpc>
              <a:spcBef>
                <a:spcPts val="390"/>
              </a:spcBef>
            </a:pPr>
            <a:r>
              <a:rPr spc="-130" dirty="0"/>
              <a:t>It’s</a:t>
            </a:r>
            <a:r>
              <a:rPr spc="-20" dirty="0"/>
              <a:t> </a:t>
            </a:r>
            <a:r>
              <a:rPr spc="-35" dirty="0"/>
              <a:t>probable</a:t>
            </a:r>
            <a:r>
              <a:rPr spc="-40" dirty="0"/>
              <a:t> </a:t>
            </a:r>
            <a:r>
              <a:rPr spc="-55" dirty="0"/>
              <a:t>that</a:t>
            </a:r>
            <a:r>
              <a:rPr spc="-25" dirty="0"/>
              <a:t> </a:t>
            </a:r>
            <a:r>
              <a:rPr spc="-100" dirty="0"/>
              <a:t>other</a:t>
            </a:r>
            <a:r>
              <a:rPr spc="-25" dirty="0"/>
              <a:t> </a:t>
            </a:r>
            <a:r>
              <a:rPr spc="-170" dirty="0"/>
              <a:t>governments,</a:t>
            </a:r>
            <a:r>
              <a:rPr spc="25" dirty="0"/>
              <a:t> </a:t>
            </a:r>
            <a:r>
              <a:rPr spc="-110" dirty="0"/>
              <a:t>nation-</a:t>
            </a:r>
            <a:r>
              <a:rPr spc="-155" dirty="0"/>
              <a:t>states,</a:t>
            </a:r>
            <a:r>
              <a:rPr spc="10" dirty="0"/>
              <a:t> </a:t>
            </a:r>
            <a:r>
              <a:rPr spc="-175" dirty="0"/>
              <a:t>hackers,</a:t>
            </a:r>
            <a:r>
              <a:rPr spc="30" dirty="0"/>
              <a:t> </a:t>
            </a:r>
            <a:r>
              <a:rPr spc="-65" dirty="0"/>
              <a:t>and</a:t>
            </a:r>
            <a:r>
              <a:rPr spc="-30" dirty="0"/>
              <a:t> </a:t>
            </a:r>
            <a:r>
              <a:rPr spc="-100" dirty="0"/>
              <a:t>other</a:t>
            </a:r>
            <a:r>
              <a:rPr spc="-25" dirty="0"/>
              <a:t> </a:t>
            </a:r>
            <a:r>
              <a:rPr spc="-80" dirty="0"/>
              <a:t>individuals </a:t>
            </a:r>
            <a:r>
              <a:rPr spc="-240" dirty="0"/>
              <a:t>posess</a:t>
            </a:r>
            <a:r>
              <a:rPr spc="40" dirty="0"/>
              <a:t> </a:t>
            </a:r>
            <a:r>
              <a:rPr spc="-105" dirty="0"/>
              <a:t>automated</a:t>
            </a:r>
            <a:r>
              <a:rPr spc="-45" dirty="0"/>
              <a:t> </a:t>
            </a:r>
            <a:r>
              <a:rPr spc="-125" dirty="0"/>
              <a:t>tools</a:t>
            </a:r>
            <a:r>
              <a:rPr spc="-20" dirty="0"/>
              <a:t> </a:t>
            </a:r>
            <a:r>
              <a:rPr spc="-85" dirty="0"/>
              <a:t>with</a:t>
            </a:r>
            <a:r>
              <a:rPr spc="-60" dirty="0"/>
              <a:t> </a:t>
            </a:r>
            <a:r>
              <a:rPr spc="-70" dirty="0"/>
              <a:t>capabilities</a:t>
            </a:r>
            <a:r>
              <a:rPr spc="-55" dirty="0"/>
              <a:t> </a:t>
            </a:r>
            <a:r>
              <a:rPr spc="-110" dirty="0"/>
              <a:t>similar</a:t>
            </a:r>
            <a:r>
              <a:rPr spc="-1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spc="-90" dirty="0"/>
              <a:t>MAYHEM.</a:t>
            </a:r>
          </a:p>
          <a:p>
            <a:pPr marL="48895">
              <a:lnSpc>
                <a:spcPts val="2050"/>
              </a:lnSpc>
              <a:spcBef>
                <a:spcPts val="170"/>
              </a:spcBef>
            </a:pPr>
            <a:r>
              <a:rPr sz="18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800" spc="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800" dirty="0"/>
              <a:t>If</a:t>
            </a:r>
            <a:r>
              <a:rPr sz="1800" spc="60" dirty="0"/>
              <a:t> </a:t>
            </a:r>
            <a:r>
              <a:rPr sz="1800" spc="-120" dirty="0"/>
              <a:t>you</a:t>
            </a:r>
            <a:r>
              <a:rPr sz="1800" spc="5" dirty="0"/>
              <a:t> </a:t>
            </a:r>
            <a:r>
              <a:rPr sz="1800" spc="-170" dirty="0"/>
              <a:t>own</a:t>
            </a:r>
            <a:r>
              <a:rPr sz="1800" spc="15" dirty="0"/>
              <a:t> </a:t>
            </a:r>
            <a:r>
              <a:rPr sz="1800" dirty="0"/>
              <a:t>a</a:t>
            </a:r>
            <a:r>
              <a:rPr sz="1800" spc="5" dirty="0"/>
              <a:t> </a:t>
            </a:r>
            <a:r>
              <a:rPr sz="1800" dirty="0"/>
              <a:t>big</a:t>
            </a:r>
            <a:r>
              <a:rPr sz="1800" spc="5" dirty="0"/>
              <a:t> </a:t>
            </a:r>
            <a:r>
              <a:rPr sz="1800" dirty="0"/>
              <a:t>or </a:t>
            </a:r>
            <a:r>
              <a:rPr sz="1800" spc="-160" dirty="0"/>
              <a:t>medium</a:t>
            </a:r>
            <a:r>
              <a:rPr sz="1800" spc="15" dirty="0"/>
              <a:t> </a:t>
            </a:r>
            <a:r>
              <a:rPr sz="1800" spc="-140" dirty="0"/>
              <a:t>company</a:t>
            </a:r>
            <a:r>
              <a:rPr sz="1800" spc="-15" dirty="0"/>
              <a:t> </a:t>
            </a:r>
            <a:r>
              <a:rPr sz="1800" spc="-50" dirty="0"/>
              <a:t>that</a:t>
            </a:r>
            <a:r>
              <a:rPr sz="1800" dirty="0"/>
              <a:t> </a:t>
            </a:r>
            <a:r>
              <a:rPr sz="1800" spc="-190" dirty="0"/>
              <a:t>has</a:t>
            </a:r>
            <a:r>
              <a:rPr sz="1800" dirty="0"/>
              <a:t> </a:t>
            </a:r>
            <a:r>
              <a:rPr sz="1800" spc="-95" dirty="0"/>
              <a:t>significant</a:t>
            </a:r>
            <a:r>
              <a:rPr sz="1800" spc="-5" dirty="0"/>
              <a:t> </a:t>
            </a:r>
            <a:r>
              <a:rPr sz="1800" spc="-70" dirty="0"/>
              <a:t>cyber-</a:t>
            </a:r>
            <a:r>
              <a:rPr sz="1800" spc="-35" dirty="0"/>
              <a:t>infra,</a:t>
            </a:r>
            <a:r>
              <a:rPr sz="1800" spc="-20" dirty="0"/>
              <a:t> </a:t>
            </a:r>
            <a:r>
              <a:rPr sz="1800" spc="-120" dirty="0"/>
              <a:t>you</a:t>
            </a:r>
            <a:r>
              <a:rPr sz="1800" spc="5" dirty="0"/>
              <a:t> </a:t>
            </a:r>
            <a:r>
              <a:rPr sz="1800" spc="-155" dirty="0"/>
              <a:t>should</a:t>
            </a:r>
            <a:r>
              <a:rPr sz="1800" spc="15" dirty="0"/>
              <a:t> </a:t>
            </a:r>
            <a:r>
              <a:rPr sz="1800" dirty="0"/>
              <a:t>be</a:t>
            </a:r>
            <a:r>
              <a:rPr sz="1800" spc="5" dirty="0"/>
              <a:t> </a:t>
            </a:r>
            <a:r>
              <a:rPr sz="1800" spc="-65" dirty="0"/>
              <a:t>worrying</a:t>
            </a:r>
            <a:r>
              <a:rPr sz="1800" spc="-5" dirty="0"/>
              <a:t> </a:t>
            </a:r>
            <a:r>
              <a:rPr sz="1800" spc="-10" dirty="0"/>
              <a:t>about</a:t>
            </a:r>
            <a:endParaRPr sz="1800" dirty="0">
              <a:latin typeface="Segoe UI Symbol"/>
              <a:cs typeface="Segoe UI Symbol"/>
            </a:endParaRPr>
          </a:p>
          <a:p>
            <a:pPr marL="186690">
              <a:lnSpc>
                <a:spcPts val="2050"/>
              </a:lnSpc>
            </a:pPr>
            <a:r>
              <a:rPr sz="1800" spc="-80" dirty="0"/>
              <a:t>your</a:t>
            </a:r>
            <a:r>
              <a:rPr sz="1800" spc="-5" dirty="0"/>
              <a:t> </a:t>
            </a:r>
            <a:r>
              <a:rPr sz="1800" spc="-105" dirty="0"/>
              <a:t>code</a:t>
            </a:r>
            <a:r>
              <a:rPr sz="1800" spc="-10" dirty="0"/>
              <a:t> </a:t>
            </a:r>
            <a:r>
              <a:rPr sz="1800" spc="-35" dirty="0"/>
              <a:t>quality</a:t>
            </a:r>
            <a:r>
              <a:rPr sz="1800" spc="-10" dirty="0"/>
              <a:t> </a:t>
            </a:r>
            <a:r>
              <a:rPr sz="1800" spc="-75" dirty="0"/>
              <a:t>program</a:t>
            </a:r>
            <a:r>
              <a:rPr sz="1800" spc="-25" dirty="0"/>
              <a:t> </a:t>
            </a:r>
            <a:r>
              <a:rPr sz="1800" spc="-155" dirty="0"/>
              <a:t>even</a:t>
            </a:r>
            <a:r>
              <a:rPr sz="1800" spc="15" dirty="0"/>
              <a:t> </a:t>
            </a:r>
            <a:r>
              <a:rPr sz="1800" dirty="0"/>
              <a:t>if</a:t>
            </a:r>
            <a:r>
              <a:rPr sz="1800" spc="65" dirty="0"/>
              <a:t> </a:t>
            </a:r>
            <a:r>
              <a:rPr sz="1800" spc="-85" dirty="0"/>
              <a:t>it’s</a:t>
            </a:r>
            <a:r>
              <a:rPr sz="1800" spc="15" dirty="0"/>
              <a:t> </a:t>
            </a:r>
            <a:r>
              <a:rPr sz="1800" spc="-20" dirty="0"/>
              <a:t>good</a:t>
            </a:r>
            <a:endParaRPr sz="1800" dirty="0"/>
          </a:p>
          <a:p>
            <a:pPr marL="12700" marR="209550">
              <a:lnSpc>
                <a:spcPts val="2380"/>
              </a:lnSpc>
              <a:spcBef>
                <a:spcPts val="1615"/>
              </a:spcBef>
            </a:pPr>
            <a:r>
              <a:rPr spc="-35" dirty="0"/>
              <a:t>We</a:t>
            </a:r>
            <a:r>
              <a:rPr spc="-114" dirty="0"/>
              <a:t> </a:t>
            </a:r>
            <a:r>
              <a:rPr spc="-185" dirty="0"/>
              <a:t>should</a:t>
            </a:r>
            <a:r>
              <a:rPr spc="40" dirty="0"/>
              <a:t> </a:t>
            </a:r>
            <a:r>
              <a:rPr spc="-90" dirty="0"/>
              <a:t>expect</a:t>
            </a:r>
            <a:r>
              <a:rPr spc="-5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spc="-215" dirty="0"/>
              <a:t>see</a:t>
            </a:r>
            <a:r>
              <a:rPr spc="30" dirty="0"/>
              <a:t> </a:t>
            </a:r>
            <a:r>
              <a:rPr spc="-170" dirty="0"/>
              <a:t>more</a:t>
            </a:r>
            <a:r>
              <a:rPr spc="20" dirty="0"/>
              <a:t> </a:t>
            </a:r>
            <a:r>
              <a:rPr spc="-125" dirty="0"/>
              <a:t>tools</a:t>
            </a:r>
            <a:r>
              <a:rPr dirty="0"/>
              <a:t> </a:t>
            </a:r>
            <a:r>
              <a:rPr spc="-190" dirty="0"/>
              <a:t>using</a:t>
            </a:r>
            <a:r>
              <a:rPr spc="30" dirty="0"/>
              <a:t> </a:t>
            </a:r>
            <a:r>
              <a:rPr spc="-170" dirty="0"/>
              <a:t>concolic</a:t>
            </a:r>
            <a:r>
              <a:rPr spc="30" dirty="0"/>
              <a:t> </a:t>
            </a:r>
            <a:r>
              <a:rPr spc="-150" dirty="0"/>
              <a:t>execution,</a:t>
            </a:r>
            <a:r>
              <a:rPr spc="5" dirty="0"/>
              <a:t> </a:t>
            </a:r>
            <a:r>
              <a:rPr spc="-110" dirty="0"/>
              <a:t>advanced</a:t>
            </a:r>
            <a:r>
              <a:rPr dirty="0"/>
              <a:t> </a:t>
            </a:r>
            <a:r>
              <a:rPr spc="-110" dirty="0"/>
              <a:t>fuzzing,</a:t>
            </a:r>
            <a:r>
              <a:rPr spc="20" dirty="0"/>
              <a:t> </a:t>
            </a:r>
            <a:r>
              <a:rPr spc="-25" dirty="0"/>
              <a:t>and </a:t>
            </a:r>
            <a:r>
              <a:rPr spc="-110" dirty="0"/>
              <a:t>advanced</a:t>
            </a:r>
            <a:r>
              <a:rPr dirty="0"/>
              <a:t> </a:t>
            </a:r>
            <a:r>
              <a:rPr spc="-120" dirty="0"/>
              <a:t>code</a:t>
            </a:r>
            <a:r>
              <a:rPr dirty="0"/>
              <a:t> </a:t>
            </a:r>
            <a:r>
              <a:rPr spc="-135" dirty="0"/>
              <a:t>analysis</a:t>
            </a:r>
            <a:r>
              <a:rPr spc="10" dirty="0"/>
              <a:t> </a:t>
            </a:r>
            <a:r>
              <a:rPr spc="-70" dirty="0"/>
              <a:t>techniques</a:t>
            </a:r>
          </a:p>
          <a:p>
            <a:pPr marL="48895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800" spc="-1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800" spc="-60" dirty="0"/>
              <a:t>Hopefully</a:t>
            </a:r>
            <a:r>
              <a:rPr sz="1800" dirty="0"/>
              <a:t> </a:t>
            </a:r>
            <a:r>
              <a:rPr sz="1800" spc="-155" dirty="0"/>
              <a:t>these</a:t>
            </a:r>
            <a:r>
              <a:rPr sz="1800" spc="15" dirty="0"/>
              <a:t> </a:t>
            </a:r>
            <a:r>
              <a:rPr sz="1800" spc="-45" dirty="0"/>
              <a:t>bleed</a:t>
            </a:r>
            <a:r>
              <a:rPr sz="1800" spc="-10" dirty="0"/>
              <a:t> </a:t>
            </a:r>
            <a:r>
              <a:rPr sz="1800" spc="-80" dirty="0"/>
              <a:t>over</a:t>
            </a:r>
            <a:r>
              <a:rPr sz="1800" spc="5" dirty="0"/>
              <a:t> </a:t>
            </a:r>
            <a:r>
              <a:rPr sz="1800" spc="-80" dirty="0"/>
              <a:t>into</a:t>
            </a:r>
            <a:r>
              <a:rPr sz="1800" dirty="0"/>
              <a:t> </a:t>
            </a:r>
            <a:r>
              <a:rPr sz="1800" spc="-95" dirty="0"/>
              <a:t>open-</a:t>
            </a:r>
            <a:r>
              <a:rPr sz="1800" spc="-170" dirty="0"/>
              <a:t>source,</a:t>
            </a:r>
            <a:r>
              <a:rPr sz="1800" dirty="0"/>
              <a:t> to </a:t>
            </a:r>
            <a:r>
              <a:rPr sz="1800" spc="-70" dirty="0"/>
              <a:t>help</a:t>
            </a:r>
            <a:r>
              <a:rPr sz="1800" spc="5" dirty="0"/>
              <a:t> </a:t>
            </a:r>
            <a:r>
              <a:rPr sz="1800" spc="-170" dirty="0"/>
              <a:t>secure</a:t>
            </a:r>
            <a:r>
              <a:rPr sz="1800" spc="15" dirty="0"/>
              <a:t> </a:t>
            </a:r>
            <a:r>
              <a:rPr sz="1800" spc="-225" dirty="0"/>
              <a:t>OSS</a:t>
            </a:r>
            <a:r>
              <a:rPr sz="1800" spc="15" dirty="0"/>
              <a:t> </a:t>
            </a:r>
            <a:r>
              <a:rPr sz="1800" spc="-10" dirty="0"/>
              <a:t>projects</a:t>
            </a:r>
            <a:endParaRPr sz="1800" dirty="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pc="-95" dirty="0"/>
              <a:t>Open-</a:t>
            </a:r>
            <a:r>
              <a:rPr spc="-204" dirty="0"/>
              <a:t>source</a:t>
            </a:r>
            <a:r>
              <a:rPr spc="45" dirty="0"/>
              <a:t> </a:t>
            </a:r>
            <a:r>
              <a:rPr spc="-225" dirty="0"/>
              <a:t>has</a:t>
            </a:r>
            <a:r>
              <a:rPr spc="35" dirty="0"/>
              <a:t> </a:t>
            </a:r>
            <a:r>
              <a:rPr dirty="0"/>
              <a:t>to</a:t>
            </a:r>
            <a:r>
              <a:rPr spc="-145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spc="-20" dirty="0"/>
              <a:t>secured</a:t>
            </a:r>
          </a:p>
          <a:p>
            <a:pPr marL="186690" marR="5080" indent="-137795">
              <a:lnSpc>
                <a:spcPts val="1939"/>
              </a:lnSpc>
              <a:spcBef>
                <a:spcPts val="455"/>
              </a:spcBef>
            </a:pPr>
            <a:r>
              <a:rPr sz="18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800" spc="-12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800" spc="-225" dirty="0"/>
              <a:t>OSS</a:t>
            </a:r>
            <a:r>
              <a:rPr sz="1800" spc="15" dirty="0"/>
              <a:t> </a:t>
            </a:r>
            <a:r>
              <a:rPr sz="1800" spc="-65" dirty="0"/>
              <a:t>0days</a:t>
            </a:r>
            <a:r>
              <a:rPr sz="1800" spc="-55" dirty="0"/>
              <a:t> </a:t>
            </a:r>
            <a:r>
              <a:rPr sz="1800" spc="-150" dirty="0"/>
              <a:t>can</a:t>
            </a:r>
            <a:r>
              <a:rPr sz="1800" spc="5" dirty="0"/>
              <a:t> </a:t>
            </a:r>
            <a:r>
              <a:rPr sz="1800" dirty="0"/>
              <a:t>be</a:t>
            </a:r>
            <a:r>
              <a:rPr sz="1800" spc="-20" dirty="0"/>
              <a:t> </a:t>
            </a:r>
            <a:r>
              <a:rPr sz="1800" spc="-60" dirty="0"/>
              <a:t>leveraged</a:t>
            </a:r>
            <a:r>
              <a:rPr sz="1800" spc="-40" dirty="0"/>
              <a:t> </a:t>
            </a:r>
            <a:r>
              <a:rPr sz="1800" dirty="0"/>
              <a:t>to</a:t>
            </a:r>
            <a:r>
              <a:rPr sz="1800" spc="-20" dirty="0"/>
              <a:t> </a:t>
            </a:r>
            <a:r>
              <a:rPr sz="1800" spc="-10" dirty="0"/>
              <a:t>great</a:t>
            </a:r>
            <a:r>
              <a:rPr sz="1800" spc="-20" dirty="0"/>
              <a:t> </a:t>
            </a:r>
            <a:r>
              <a:rPr sz="1800" spc="-40" dirty="0"/>
              <a:t>effect,</a:t>
            </a:r>
            <a:r>
              <a:rPr sz="1800" spc="-20" dirty="0"/>
              <a:t> </a:t>
            </a:r>
            <a:r>
              <a:rPr sz="1800" spc="-75" dirty="0"/>
              <a:t>especially</a:t>
            </a:r>
            <a:r>
              <a:rPr sz="1800" spc="-25" dirty="0"/>
              <a:t> </a:t>
            </a:r>
            <a:r>
              <a:rPr sz="1800" dirty="0"/>
              <a:t>if</a:t>
            </a:r>
            <a:r>
              <a:rPr sz="1800" spc="45" dirty="0"/>
              <a:t> </a:t>
            </a:r>
            <a:r>
              <a:rPr sz="1800" spc="-110" dirty="0"/>
              <a:t>everyone</a:t>
            </a:r>
            <a:r>
              <a:rPr sz="1800" spc="-10" dirty="0"/>
              <a:t> </a:t>
            </a:r>
            <a:r>
              <a:rPr sz="1800" spc="-245" dirty="0"/>
              <a:t>uses</a:t>
            </a:r>
            <a:r>
              <a:rPr sz="1800" spc="25" dirty="0"/>
              <a:t> </a:t>
            </a:r>
            <a:r>
              <a:rPr sz="1800" spc="-165" dirty="0"/>
              <a:t>them</a:t>
            </a:r>
            <a:r>
              <a:rPr sz="1800" dirty="0"/>
              <a:t> </a:t>
            </a:r>
            <a:r>
              <a:rPr sz="1800" spc="-135" dirty="0"/>
              <a:t>(Struts</a:t>
            </a:r>
            <a:r>
              <a:rPr sz="1800" spc="15" dirty="0"/>
              <a:t> </a:t>
            </a:r>
            <a:r>
              <a:rPr sz="1800" dirty="0"/>
              <a:t>1</a:t>
            </a:r>
            <a:r>
              <a:rPr sz="1800" spc="-25" dirty="0"/>
              <a:t> </a:t>
            </a:r>
            <a:r>
              <a:rPr sz="1800" dirty="0"/>
              <a:t>or</a:t>
            </a:r>
            <a:r>
              <a:rPr sz="1800" spc="-15" dirty="0"/>
              <a:t> </a:t>
            </a:r>
            <a:r>
              <a:rPr sz="1800" dirty="0"/>
              <a:t>2,</a:t>
            </a:r>
            <a:r>
              <a:rPr sz="1800" spc="-15" dirty="0"/>
              <a:t> </a:t>
            </a:r>
            <a:r>
              <a:rPr sz="1800" spc="-50" dirty="0"/>
              <a:t>Microsoft </a:t>
            </a:r>
            <a:r>
              <a:rPr sz="1800" spc="-220" dirty="0"/>
              <a:t>PRINTNIGHTMARE,</a:t>
            </a:r>
            <a:r>
              <a:rPr sz="1800" spc="125" dirty="0"/>
              <a:t> </a:t>
            </a:r>
            <a:r>
              <a:rPr sz="1800" spc="-20" dirty="0"/>
              <a:t>etc)</a:t>
            </a:r>
            <a:endParaRPr sz="1800" dirty="0">
              <a:latin typeface="Segoe UI Symbol"/>
              <a:cs typeface="Segoe UI Symbol"/>
            </a:endParaRPr>
          </a:p>
          <a:p>
            <a:pPr marL="48895">
              <a:lnSpc>
                <a:spcPct val="100000"/>
              </a:lnSpc>
              <a:spcBef>
                <a:spcPts val="359"/>
              </a:spcBef>
            </a:pPr>
            <a:r>
              <a:rPr sz="18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800" spc="80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800" spc="-185" dirty="0"/>
              <a:t>But</a:t>
            </a:r>
            <a:r>
              <a:rPr sz="1800" spc="40" dirty="0"/>
              <a:t> </a:t>
            </a:r>
            <a:r>
              <a:rPr sz="1800" spc="-120" dirty="0"/>
              <a:t>closed-</a:t>
            </a:r>
            <a:r>
              <a:rPr sz="1800" spc="-165" dirty="0"/>
              <a:t>source</a:t>
            </a:r>
            <a:r>
              <a:rPr sz="1800" dirty="0"/>
              <a:t> </a:t>
            </a:r>
            <a:r>
              <a:rPr sz="1800" spc="-170" dirty="0"/>
              <a:t>is</a:t>
            </a:r>
            <a:r>
              <a:rPr sz="1800" spc="40" dirty="0"/>
              <a:t> </a:t>
            </a:r>
            <a:r>
              <a:rPr sz="1800" spc="-110" dirty="0"/>
              <a:t>not</a:t>
            </a:r>
            <a:r>
              <a:rPr sz="1800" spc="40" dirty="0"/>
              <a:t> </a:t>
            </a:r>
            <a:r>
              <a:rPr sz="1800" spc="-110" dirty="0"/>
              <a:t>exempt</a:t>
            </a:r>
            <a:r>
              <a:rPr sz="1800" spc="20" dirty="0"/>
              <a:t> </a:t>
            </a:r>
            <a:r>
              <a:rPr sz="1800" spc="-70" dirty="0"/>
              <a:t>from</a:t>
            </a:r>
            <a:r>
              <a:rPr sz="1800" spc="40" dirty="0"/>
              <a:t> </a:t>
            </a:r>
            <a:r>
              <a:rPr sz="1800" spc="-105" dirty="0"/>
              <a:t>attacks,</a:t>
            </a:r>
            <a:r>
              <a:rPr sz="1800" spc="5" dirty="0"/>
              <a:t> </a:t>
            </a:r>
            <a:r>
              <a:rPr sz="1800" spc="-85" dirty="0"/>
              <a:t>especially</a:t>
            </a:r>
            <a:r>
              <a:rPr sz="1800" spc="15" dirty="0"/>
              <a:t> </a:t>
            </a:r>
            <a:r>
              <a:rPr sz="1800" dirty="0"/>
              <a:t>if</a:t>
            </a:r>
            <a:r>
              <a:rPr sz="1800" spc="100" dirty="0"/>
              <a:t> </a:t>
            </a:r>
            <a:r>
              <a:rPr sz="1800" spc="-85" dirty="0"/>
              <a:t>fuzzing</a:t>
            </a:r>
            <a:r>
              <a:rPr sz="1800" spc="20" dirty="0"/>
              <a:t> </a:t>
            </a:r>
            <a:r>
              <a:rPr sz="1800" spc="-170" dirty="0"/>
              <a:t>is</a:t>
            </a:r>
            <a:r>
              <a:rPr sz="1800" spc="45" dirty="0"/>
              <a:t> </a:t>
            </a:r>
            <a:r>
              <a:rPr sz="1800" spc="-165" dirty="0"/>
              <a:t>used</a:t>
            </a:r>
            <a:r>
              <a:rPr sz="1800" spc="20" dirty="0"/>
              <a:t> </a:t>
            </a:r>
            <a:r>
              <a:rPr sz="1800" spc="-140" dirty="0"/>
              <a:t>more</a:t>
            </a:r>
            <a:r>
              <a:rPr sz="1800" spc="35" dirty="0"/>
              <a:t> </a:t>
            </a:r>
            <a:r>
              <a:rPr sz="1800" spc="-65" dirty="0"/>
              <a:t>and</a:t>
            </a:r>
            <a:r>
              <a:rPr sz="1800" spc="25" dirty="0"/>
              <a:t> </a:t>
            </a:r>
            <a:r>
              <a:rPr sz="1800" spc="-125" dirty="0"/>
              <a:t>gets</a:t>
            </a:r>
            <a:r>
              <a:rPr sz="1800" spc="20" dirty="0"/>
              <a:t> </a:t>
            </a:r>
            <a:r>
              <a:rPr sz="1800" spc="-10" dirty="0"/>
              <a:t>better</a:t>
            </a:r>
            <a:endParaRPr sz="1800" dirty="0">
              <a:latin typeface="Segoe UI Symbol"/>
              <a:cs typeface="Segoe UI Symbol"/>
            </a:endParaRPr>
          </a:p>
          <a:p>
            <a:pPr marL="231775">
              <a:lnSpc>
                <a:spcPct val="100000"/>
              </a:lnSpc>
              <a:spcBef>
                <a:spcPts val="459"/>
              </a:spcBef>
            </a:pPr>
            <a:r>
              <a:rPr sz="14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400" spc="280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400" spc="-130" dirty="0"/>
              <a:t>Look</a:t>
            </a:r>
            <a:r>
              <a:rPr sz="1400" spc="-5" dirty="0"/>
              <a:t> </a:t>
            </a:r>
            <a:r>
              <a:rPr sz="1400" dirty="0"/>
              <a:t>at </a:t>
            </a:r>
            <a:r>
              <a:rPr sz="1400" spc="-140" dirty="0"/>
              <a:t>CISCO</a:t>
            </a:r>
            <a:r>
              <a:rPr sz="1400" dirty="0"/>
              <a:t> </a:t>
            </a:r>
            <a:r>
              <a:rPr sz="1400" spc="-65" dirty="0"/>
              <a:t>router</a:t>
            </a:r>
            <a:r>
              <a:rPr sz="1400" spc="-25" dirty="0"/>
              <a:t> </a:t>
            </a:r>
            <a:r>
              <a:rPr sz="1400" spc="-140" dirty="0"/>
              <a:t>vulns,</a:t>
            </a:r>
            <a:r>
              <a:rPr sz="1400" spc="15" dirty="0"/>
              <a:t> </a:t>
            </a:r>
            <a:r>
              <a:rPr sz="1400" dirty="0"/>
              <a:t>or</a:t>
            </a:r>
            <a:r>
              <a:rPr sz="1400" spc="15" dirty="0"/>
              <a:t> </a:t>
            </a:r>
            <a:r>
              <a:rPr sz="1400" spc="-30" dirty="0"/>
              <a:t>WiFi</a:t>
            </a:r>
            <a:r>
              <a:rPr sz="1400" spc="10" dirty="0"/>
              <a:t> </a:t>
            </a:r>
            <a:r>
              <a:rPr sz="1400" spc="-70" dirty="0"/>
              <a:t>chip</a:t>
            </a:r>
            <a:r>
              <a:rPr sz="1400" spc="5" dirty="0"/>
              <a:t> </a:t>
            </a:r>
            <a:r>
              <a:rPr sz="1400" spc="-105" dirty="0"/>
              <a:t>stack</a:t>
            </a:r>
            <a:r>
              <a:rPr sz="1400" spc="-5" dirty="0"/>
              <a:t> </a:t>
            </a:r>
            <a:r>
              <a:rPr sz="1400" spc="-10" dirty="0"/>
              <a:t>vulns.</a:t>
            </a:r>
            <a:endParaRPr sz="1400" dirty="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867" y="525018"/>
            <a:ext cx="9493250" cy="1090683"/>
          </a:xfrm>
          <a:prstGeom prst="rect">
            <a:avLst/>
          </a:prstGeom>
        </p:spPr>
        <p:txBody>
          <a:bodyPr vert="horz" wrap="square" lIns="0" tIns="318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40" dirty="0"/>
              <a:t>F</a:t>
            </a:r>
            <a:r>
              <a:rPr lang="en-US" spc="-840" dirty="0"/>
              <a:t>   </a:t>
            </a:r>
            <a:r>
              <a:rPr spc="-840" dirty="0"/>
              <a:t>U</a:t>
            </a:r>
            <a:r>
              <a:rPr lang="en-US" spc="-840" dirty="0"/>
              <a:t>   </a:t>
            </a:r>
            <a:r>
              <a:rPr spc="-840" dirty="0"/>
              <a:t>T</a:t>
            </a:r>
            <a:r>
              <a:rPr lang="en-US" spc="-840" dirty="0"/>
              <a:t>   </a:t>
            </a:r>
            <a:r>
              <a:rPr spc="-840" dirty="0"/>
              <a:t>U</a:t>
            </a:r>
            <a:r>
              <a:rPr lang="en-US" spc="-840" dirty="0"/>
              <a:t>  </a:t>
            </a:r>
            <a:r>
              <a:rPr spc="-840" dirty="0"/>
              <a:t>R</a:t>
            </a:r>
            <a:r>
              <a:rPr lang="en-US" spc="-840" dirty="0"/>
              <a:t>   </a:t>
            </a:r>
            <a:r>
              <a:rPr spc="-840" dirty="0"/>
              <a:t>E</a:t>
            </a:r>
            <a:r>
              <a:rPr spc="-20" dirty="0"/>
              <a:t> </a:t>
            </a:r>
            <a:r>
              <a:rPr spc="-1015" dirty="0"/>
              <a:t>W</a:t>
            </a:r>
            <a:r>
              <a:rPr lang="en-US" spc="-1015" dirty="0"/>
              <a:t>       </a:t>
            </a:r>
            <a:r>
              <a:rPr spc="-1015" dirty="0"/>
              <a:t>O</a:t>
            </a:r>
            <a:r>
              <a:rPr lang="en-US" spc="-1015" dirty="0"/>
              <a:t>        </a:t>
            </a:r>
            <a:r>
              <a:rPr spc="-1015" dirty="0"/>
              <a:t>R</a:t>
            </a:r>
            <a:r>
              <a:rPr lang="en-US" spc="-1015" dirty="0"/>
              <a:t>        </a:t>
            </a:r>
            <a:r>
              <a:rPr spc="-1015" dirty="0"/>
              <a:t>K</a:t>
            </a:r>
            <a:r>
              <a:rPr lang="en-US" spc="-1015" dirty="0"/>
              <a:t> </a:t>
            </a:r>
            <a:endParaRPr spc="-1015" dirty="0"/>
          </a:p>
        </p:txBody>
      </p:sp>
      <p:sp>
        <p:nvSpPr>
          <p:cNvPr id="3" name="object 3"/>
          <p:cNvSpPr txBox="1"/>
          <p:nvPr/>
        </p:nvSpPr>
        <p:spPr>
          <a:xfrm>
            <a:off x="1148588" y="2270886"/>
            <a:ext cx="9542780" cy="3486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</a:pPr>
            <a:r>
              <a:rPr sz="22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I’d</a:t>
            </a:r>
            <a:r>
              <a:rPr sz="22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like</a:t>
            </a:r>
            <a:r>
              <a:rPr sz="22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2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benchmark</a:t>
            </a:r>
            <a:r>
              <a:rPr sz="2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efficacy</a:t>
            </a:r>
            <a:r>
              <a:rPr sz="2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these</a:t>
            </a:r>
            <a:r>
              <a:rPr sz="2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technologies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2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respect</a:t>
            </a:r>
            <a:r>
              <a:rPr sz="2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2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accuracy,</a:t>
            </a:r>
            <a:r>
              <a:rPr sz="2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type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ts val="2510"/>
              </a:lnSpc>
            </a:pPr>
            <a:r>
              <a:rPr sz="2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1/type</a:t>
            </a:r>
            <a:r>
              <a:rPr sz="22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22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error</a:t>
            </a:r>
            <a:r>
              <a:rPr sz="2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rate,</a:t>
            </a:r>
            <a:r>
              <a:rPr sz="2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speed,</a:t>
            </a:r>
            <a:r>
              <a:rPr sz="2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efficiency:</a:t>
            </a:r>
            <a:endParaRPr sz="220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209"/>
              </a:spcBef>
            </a:pPr>
            <a:r>
              <a:rPr sz="18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800" spc="6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Fuzzing</a:t>
            </a:r>
            <a:endParaRPr sz="1800">
              <a:latin typeface="Microsoft Sans Serif"/>
              <a:cs typeface="Microsoft Sans Serif"/>
            </a:endParaRPr>
          </a:p>
          <a:p>
            <a:pPr marL="231775">
              <a:lnSpc>
                <a:spcPct val="100000"/>
              </a:lnSpc>
              <a:spcBef>
                <a:spcPts val="445"/>
              </a:spcBef>
            </a:pPr>
            <a:r>
              <a:rPr sz="14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400" spc="27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Naïve</a:t>
            </a:r>
            <a:endParaRPr sz="1400">
              <a:latin typeface="Microsoft Sans Serif"/>
              <a:cs typeface="Microsoft Sans Serif"/>
            </a:endParaRPr>
          </a:p>
          <a:p>
            <a:pPr marL="231775">
              <a:lnSpc>
                <a:spcPct val="100000"/>
              </a:lnSpc>
              <a:spcBef>
                <a:spcPts val="434"/>
              </a:spcBef>
            </a:pPr>
            <a:r>
              <a:rPr sz="14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400" spc="340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Advanced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(tree-</a:t>
            </a:r>
            <a:r>
              <a:rPr sz="1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based,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disassembly-</a:t>
            </a:r>
            <a:r>
              <a:rPr sz="1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aided,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genetic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algorithm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driven,</a:t>
            </a:r>
            <a:r>
              <a:rPr sz="1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ML</a:t>
            </a:r>
            <a:r>
              <a:rPr sz="1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driven)</a:t>
            </a:r>
            <a:endParaRPr sz="140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800" spc="6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Symbolic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Execution</a:t>
            </a:r>
            <a:endParaRPr sz="1800">
              <a:latin typeface="Microsoft Sans Serif"/>
              <a:cs typeface="Microsoft Sans Serif"/>
            </a:endParaRPr>
          </a:p>
          <a:p>
            <a:pPr marL="231775">
              <a:lnSpc>
                <a:spcPct val="100000"/>
              </a:lnSpc>
              <a:spcBef>
                <a:spcPts val="445"/>
              </a:spcBef>
            </a:pPr>
            <a:r>
              <a:rPr sz="14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400" spc="290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context,</a:t>
            </a:r>
            <a:r>
              <a:rPr sz="1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without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context</a:t>
            </a:r>
            <a:endParaRPr sz="140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800" spc="40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Code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Property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Graphs</a:t>
            </a:r>
            <a:endParaRPr sz="1800">
              <a:latin typeface="Microsoft Sans Serif"/>
              <a:cs typeface="Microsoft Sans Serif"/>
            </a:endParaRPr>
          </a:p>
          <a:p>
            <a:pPr marL="231775">
              <a:lnSpc>
                <a:spcPct val="100000"/>
              </a:lnSpc>
              <a:spcBef>
                <a:spcPts val="445"/>
              </a:spcBef>
            </a:pPr>
            <a:r>
              <a:rPr sz="14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400" spc="270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What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properties</a:t>
            </a:r>
            <a:r>
              <a:rPr sz="1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we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infer?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 marR="436245">
              <a:lnSpc>
                <a:spcPts val="2380"/>
              </a:lnSpc>
            </a:pPr>
            <a:r>
              <a:rPr sz="22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I’d</a:t>
            </a:r>
            <a:r>
              <a:rPr sz="22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also</a:t>
            </a:r>
            <a:r>
              <a:rPr sz="22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like</a:t>
            </a:r>
            <a:r>
              <a:rPr sz="22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2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analyze</a:t>
            </a:r>
            <a:r>
              <a:rPr sz="22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large 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and/or</a:t>
            </a:r>
            <a:r>
              <a:rPr sz="2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widely</a:t>
            </a:r>
            <a:r>
              <a:rPr sz="22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used</a:t>
            </a:r>
            <a:r>
              <a:rPr sz="2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libraries</a:t>
            </a:r>
            <a:r>
              <a:rPr sz="2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(libssl,</a:t>
            </a:r>
            <a:r>
              <a:rPr sz="2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265" dirty="0">
                <a:solidFill>
                  <a:srgbClr val="FFFFFF"/>
                </a:solidFill>
                <a:latin typeface="Microsoft Sans Serif"/>
                <a:cs typeface="Microsoft Sans Serif"/>
              </a:rPr>
              <a:t>NT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Kernel,</a:t>
            </a:r>
            <a:r>
              <a:rPr sz="2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Linux </a:t>
            </a:r>
            <a:r>
              <a:rPr sz="22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Kernel,</a:t>
            </a:r>
            <a:r>
              <a:rPr sz="2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Struts)</a:t>
            </a:r>
            <a:r>
              <a:rPr sz="2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2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different</a:t>
            </a:r>
            <a:r>
              <a:rPr sz="22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techniques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2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perform</a:t>
            </a:r>
            <a:r>
              <a:rPr sz="22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similar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analyses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867" y="525018"/>
            <a:ext cx="9493250" cy="1090683"/>
          </a:xfrm>
          <a:prstGeom prst="rect">
            <a:avLst/>
          </a:prstGeom>
        </p:spPr>
        <p:txBody>
          <a:bodyPr vert="horz" wrap="square" lIns="0" tIns="318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844" dirty="0"/>
              <a:t>T     H     A    N    K              Y    O    U    !</a:t>
            </a:r>
            <a:endParaRPr spc="-844" dirty="0"/>
          </a:p>
        </p:txBody>
      </p:sp>
      <p:sp>
        <p:nvSpPr>
          <p:cNvPr id="3" name="object 3"/>
          <p:cNvSpPr txBox="1"/>
          <p:nvPr/>
        </p:nvSpPr>
        <p:spPr>
          <a:xfrm>
            <a:off x="1810257" y="2270886"/>
            <a:ext cx="878586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spc="-90" dirty="0">
                <a:solidFill>
                  <a:srgbClr val="FFFFFF"/>
                </a:solidFill>
                <a:cs typeface="Microsoft Sans Serif"/>
              </a:rPr>
              <a:t>Thanks for listening to this presentation. This is the end of the presentation.</a:t>
            </a:r>
            <a:endParaRPr sz="2200" dirty="0"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5289" y="3709797"/>
            <a:ext cx="84874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Feel free to mail me at </a:t>
            </a:r>
            <a:r>
              <a:rPr 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sk8671@nyu.edu</a:t>
            </a:r>
            <a:r>
              <a:rPr 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have any questions!</a:t>
            </a:r>
            <a:endParaRPr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7773" y="5003494"/>
            <a:ext cx="8363584" cy="977191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0"/>
              </a:spcBef>
            </a:pP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If</a:t>
            </a:r>
            <a:r>
              <a:rPr sz="2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you’d</a:t>
            </a:r>
            <a:r>
              <a:rPr sz="2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like</a:t>
            </a:r>
            <a:r>
              <a:rPr sz="2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PDF</a:t>
            </a:r>
            <a:r>
              <a:rPr lang="en-US" sz="22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version</a:t>
            </a:r>
            <a:r>
              <a:rPr sz="2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2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paper,</a:t>
            </a:r>
            <a:r>
              <a:rPr sz="22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you</a:t>
            </a:r>
            <a:r>
              <a:rPr sz="22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2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lang="en-US" sz="22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lang="en-US" sz="22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250" dirty="0" err="1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lang="en-US" sz="22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lang="en-US" sz="22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lang="en-US" sz="22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250" dirty="0" err="1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2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below.</a:t>
            </a:r>
            <a:endParaRPr sz="2200" dirty="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140"/>
              </a:spcBef>
            </a:pPr>
            <a:r>
              <a:rPr sz="2200" u="sng" spc="-60" dirty="0">
                <a:solidFill>
                  <a:schemeClr val="accent1"/>
                </a:solidFill>
                <a:uFill>
                  <a:solidFill>
                    <a:srgbClr val="D25713"/>
                  </a:solidFill>
                </a:uFill>
                <a:latin typeface="Microsoft Sans Serif"/>
                <a:cs typeface="Microsoft Sans Serif"/>
              </a:rPr>
              <a:t>https://github.com/</a:t>
            </a:r>
            <a:r>
              <a:rPr lang="en-US" sz="2200" u="sng" spc="-60" dirty="0">
                <a:solidFill>
                  <a:schemeClr val="accent1"/>
                </a:solidFill>
                <a:uFill>
                  <a:solidFill>
                    <a:srgbClr val="D25713"/>
                  </a:solidFill>
                </a:uFill>
                <a:latin typeface="Microsoft Sans Serif"/>
                <a:cs typeface="Microsoft Sans Serif"/>
              </a:rPr>
              <a:t>Scienstein2497</a:t>
            </a:r>
            <a:r>
              <a:rPr sz="2200" u="sng" spc="-60" dirty="0">
                <a:solidFill>
                  <a:schemeClr val="accent1"/>
                </a:solidFill>
                <a:uFill>
                  <a:solidFill>
                    <a:srgbClr val="D25713"/>
                  </a:solidFill>
                </a:uFill>
                <a:latin typeface="Microsoft Sans Serif"/>
                <a:cs typeface="Microsoft Sans Serif"/>
              </a:rPr>
              <a:t>NYU-</a:t>
            </a:r>
            <a:r>
              <a:rPr sz="2200" u="sng" spc="-220" dirty="0">
                <a:solidFill>
                  <a:schemeClr val="accent1"/>
                </a:solidFill>
                <a:uFill>
                  <a:solidFill>
                    <a:srgbClr val="D25713"/>
                  </a:solidFill>
                </a:uFill>
                <a:latin typeface="Microsoft Sans Serif"/>
                <a:cs typeface="Microsoft Sans Serif"/>
              </a:rPr>
              <a:t>CS-</a:t>
            </a:r>
            <a:r>
              <a:rPr sz="2200" u="sng" spc="-165" dirty="0">
                <a:solidFill>
                  <a:schemeClr val="accent1"/>
                </a:solidFill>
                <a:uFill>
                  <a:solidFill>
                    <a:srgbClr val="D25713"/>
                  </a:solidFill>
                </a:uFill>
                <a:latin typeface="Microsoft Sans Serif"/>
                <a:cs typeface="Microsoft Sans Serif"/>
              </a:rPr>
              <a:t>GY-</a:t>
            </a:r>
            <a:r>
              <a:rPr sz="2200" u="sng" spc="-10" dirty="0">
                <a:solidFill>
                  <a:schemeClr val="accent1"/>
                </a:solidFill>
                <a:uFill>
                  <a:solidFill>
                    <a:srgbClr val="D25713"/>
                  </a:solidFill>
                </a:uFill>
                <a:latin typeface="Microsoft Sans Serif"/>
                <a:cs typeface="Microsoft Sans Serif"/>
              </a:rPr>
              <a:t>6813</a:t>
            </a:r>
            <a:endParaRPr sz="2200" dirty="0">
              <a:solidFill>
                <a:schemeClr val="accent1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8588" y="2241930"/>
            <a:ext cx="6249035" cy="3773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Intro</a:t>
            </a:r>
            <a:endParaRPr sz="2200">
              <a:latin typeface="Microsoft Sans Serif"/>
              <a:cs typeface="Microsoft Sans Serif"/>
            </a:endParaRPr>
          </a:p>
          <a:p>
            <a:pPr marL="48895">
              <a:lnSpc>
                <a:spcPts val="2150"/>
              </a:lnSpc>
            </a:pPr>
            <a:r>
              <a:rPr sz="18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800" spc="6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Fuzzing</a:t>
            </a:r>
            <a:endParaRPr sz="180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800" spc="80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8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Taint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endParaRPr sz="180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170"/>
              </a:spcBef>
            </a:pPr>
            <a:r>
              <a:rPr sz="18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800" spc="10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Software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Composition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(SCA)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32700"/>
              </a:lnSpc>
              <a:spcBef>
                <a:spcPts val="204"/>
              </a:spcBef>
            </a:pPr>
            <a:r>
              <a:rPr sz="2200" spc="-225" dirty="0">
                <a:solidFill>
                  <a:srgbClr val="FFFFFF"/>
                </a:solidFill>
                <a:latin typeface="Microsoft Sans Serif"/>
                <a:cs typeface="Microsoft Sans Serif"/>
              </a:rPr>
              <a:t>Trends</a:t>
            </a:r>
            <a:r>
              <a:rPr sz="2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2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volume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rate</a:t>
            </a:r>
            <a:r>
              <a:rPr sz="2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2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discovery</a:t>
            </a:r>
            <a:r>
              <a:rPr sz="22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vulnerabilities </a:t>
            </a:r>
            <a:r>
              <a:rPr sz="22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Potential</a:t>
            </a:r>
            <a:r>
              <a:rPr sz="22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problems</a:t>
            </a:r>
            <a:r>
              <a:rPr sz="2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facing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companies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ts val="2630"/>
              </a:lnSpc>
              <a:spcBef>
                <a:spcPts val="875"/>
              </a:spcBef>
            </a:pPr>
            <a:r>
              <a:rPr sz="22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Sources</a:t>
            </a:r>
            <a:endParaRPr sz="2200">
              <a:latin typeface="Microsoft Sans Serif"/>
              <a:cs typeface="Microsoft Sans Serif"/>
            </a:endParaRPr>
          </a:p>
          <a:p>
            <a:pPr marL="48895">
              <a:lnSpc>
                <a:spcPts val="2150"/>
              </a:lnSpc>
            </a:pPr>
            <a:r>
              <a:rPr sz="18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800" spc="-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Why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am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interested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MAYHEM?</a:t>
            </a:r>
            <a:endParaRPr sz="1800">
              <a:latin typeface="Microsoft Sans Serif"/>
              <a:cs typeface="Microsoft Sans Serif"/>
            </a:endParaRPr>
          </a:p>
          <a:p>
            <a:pPr marL="12700" marR="4932680">
              <a:lnSpc>
                <a:spcPct val="132700"/>
              </a:lnSpc>
              <a:spcBef>
                <a:spcPts val="200"/>
              </a:spcBef>
            </a:pPr>
            <a:r>
              <a:rPr sz="22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Conclusions </a:t>
            </a:r>
            <a:r>
              <a:rPr sz="22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Future</a:t>
            </a:r>
            <a:r>
              <a:rPr sz="2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work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0537F6-0D6E-B1E6-2605-890F5B8F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8588" y="2241930"/>
            <a:ext cx="9490710" cy="373189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353695">
              <a:lnSpc>
                <a:spcPct val="80000"/>
              </a:lnSpc>
              <a:spcBef>
                <a:spcPts val="620"/>
              </a:spcBef>
            </a:pPr>
            <a:r>
              <a:rPr sz="2200" spc="-27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threat</a:t>
            </a:r>
            <a:r>
              <a:rPr sz="22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landscape</a:t>
            </a:r>
            <a:r>
              <a:rPr sz="2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2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cyber</a:t>
            </a:r>
            <a:r>
              <a:rPr sz="22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threats</a:t>
            </a:r>
            <a:r>
              <a:rPr sz="2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225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2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evolved</a:t>
            </a:r>
            <a:r>
              <a:rPr sz="2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dramatically</a:t>
            </a:r>
            <a:r>
              <a:rPr sz="22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over</a:t>
            </a:r>
            <a:r>
              <a:rPr sz="22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past</a:t>
            </a:r>
            <a:r>
              <a:rPr sz="22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ten </a:t>
            </a:r>
            <a:r>
              <a:rPr sz="2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years</a:t>
            </a:r>
            <a:endParaRPr sz="2200">
              <a:latin typeface="Microsoft Sans Serif"/>
              <a:cs typeface="Microsoft Sans Serif"/>
            </a:endParaRPr>
          </a:p>
          <a:p>
            <a:pPr marL="186690" marR="137160" indent="-137795">
              <a:lnSpc>
                <a:spcPct val="80000"/>
              </a:lnSpc>
              <a:spcBef>
                <a:spcPts val="415"/>
              </a:spcBef>
            </a:pPr>
            <a:r>
              <a:rPr sz="18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800" spc="1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Software,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vulnerabilities,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infrastructure,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threats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both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more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prevalent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evolving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faster,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due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various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factors</a:t>
            </a:r>
            <a:endParaRPr sz="1800">
              <a:latin typeface="Microsoft Sans Serif"/>
              <a:cs typeface="Microsoft Sans Serif"/>
            </a:endParaRPr>
          </a:p>
          <a:p>
            <a:pPr marL="231775">
              <a:lnSpc>
                <a:spcPct val="100000"/>
              </a:lnSpc>
              <a:spcBef>
                <a:spcPts val="280"/>
              </a:spcBef>
            </a:pPr>
            <a:r>
              <a:rPr sz="14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400" spc="300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Low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cost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 of</a:t>
            </a:r>
            <a:r>
              <a:rPr sz="1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infra/compute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power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Microsoft Sans Serif"/>
              <a:cs typeface="Microsoft Sans Serif"/>
            </a:endParaRPr>
          </a:p>
          <a:p>
            <a:pPr marL="12700" marR="218440">
              <a:lnSpc>
                <a:spcPts val="2110"/>
              </a:lnSpc>
            </a:pPr>
            <a:r>
              <a:rPr sz="22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Attacks</a:t>
            </a:r>
            <a:r>
              <a:rPr sz="2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22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been</a:t>
            </a:r>
            <a:r>
              <a:rPr sz="2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made</a:t>
            </a:r>
            <a:r>
              <a:rPr sz="2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easier</a:t>
            </a:r>
            <a:r>
              <a:rPr sz="2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due</a:t>
            </a:r>
            <a:r>
              <a:rPr sz="22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2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low</a:t>
            </a:r>
            <a:r>
              <a:rPr sz="2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cost</a:t>
            </a:r>
            <a:r>
              <a:rPr sz="2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computer</a:t>
            </a:r>
            <a:r>
              <a:rPr sz="2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power</a:t>
            </a:r>
            <a:r>
              <a:rPr sz="2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networking </a:t>
            </a:r>
            <a:r>
              <a:rPr sz="2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tools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ts val="2380"/>
              </a:lnSpc>
              <a:spcBef>
                <a:spcPts val="885"/>
              </a:spcBef>
            </a:pPr>
            <a:r>
              <a:rPr sz="22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Software</a:t>
            </a:r>
            <a:r>
              <a:rPr sz="2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dev’t</a:t>
            </a:r>
            <a:r>
              <a:rPr sz="22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2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analysis/attack</a:t>
            </a:r>
            <a:r>
              <a:rPr sz="2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techniques</a:t>
            </a:r>
            <a:r>
              <a:rPr sz="2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2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also</a:t>
            </a:r>
            <a:r>
              <a:rPr sz="2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been</a:t>
            </a:r>
            <a:r>
              <a:rPr sz="2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steadily</a:t>
            </a:r>
            <a:r>
              <a:rPr sz="2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improving</a:t>
            </a:r>
            <a:r>
              <a:rPr sz="2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ts val="2375"/>
              </a:lnSpc>
            </a:pPr>
            <a:r>
              <a:rPr sz="2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abilities</a:t>
            </a:r>
            <a:endParaRPr sz="2200">
              <a:latin typeface="Microsoft Sans Serif"/>
              <a:cs typeface="Microsoft Sans Serif"/>
            </a:endParaRPr>
          </a:p>
          <a:p>
            <a:pPr marL="48895">
              <a:lnSpc>
                <a:spcPts val="1939"/>
              </a:lnSpc>
            </a:pPr>
            <a:r>
              <a:rPr sz="18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800" spc="-60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2016,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270" dirty="0">
                <a:solidFill>
                  <a:srgbClr val="FFFFFF"/>
                </a:solidFill>
                <a:latin typeface="Microsoft Sans Serif"/>
                <a:cs typeface="Microsoft Sans Serif"/>
              </a:rPr>
              <a:t>DARPA’s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Grand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Cyber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challenge,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“MAYHEM”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won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competition.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now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offered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endParaRPr sz="1800">
              <a:latin typeface="Microsoft Sans Serif"/>
              <a:cs typeface="Microsoft Sans Serif"/>
            </a:endParaRPr>
          </a:p>
          <a:p>
            <a:pPr marL="186690">
              <a:lnSpc>
                <a:spcPts val="1945"/>
              </a:lnSpc>
            </a:pPr>
            <a:r>
              <a:rPr sz="18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commercial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private</a:t>
            </a:r>
            <a:r>
              <a:rPr sz="1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sector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tool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used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Navy.</a:t>
            </a:r>
            <a:endParaRPr sz="1800">
              <a:latin typeface="Microsoft Sans Serif"/>
              <a:cs typeface="Microsoft Sans Serif"/>
            </a:endParaRPr>
          </a:p>
          <a:p>
            <a:pPr marL="369570" marR="5080" indent="-137160">
              <a:lnSpc>
                <a:spcPts val="1340"/>
              </a:lnSpc>
              <a:spcBef>
                <a:spcPts val="605"/>
              </a:spcBef>
            </a:pPr>
            <a:r>
              <a:rPr sz="14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400" spc="220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It </a:t>
            </a:r>
            <a:r>
              <a:rPr sz="1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displayed</a:t>
            </a:r>
            <a:r>
              <a:rPr sz="1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ability</a:t>
            </a:r>
            <a:r>
              <a:rPr sz="1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dynamically</a:t>
            </a:r>
            <a:r>
              <a:rPr sz="1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detect</a:t>
            </a:r>
            <a:r>
              <a:rPr sz="1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patch</a:t>
            </a:r>
            <a:r>
              <a:rPr sz="1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vulnerabilities</a:t>
            </a:r>
            <a:r>
              <a:rPr sz="1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via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binary</a:t>
            </a:r>
            <a:r>
              <a:rPr sz="1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patching</a:t>
            </a:r>
            <a:r>
              <a:rPr sz="1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(injecting</a:t>
            </a:r>
            <a:r>
              <a:rPr sz="1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assembly</a:t>
            </a: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code)</a:t>
            </a:r>
            <a:r>
              <a:rPr sz="1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fuzzing </a:t>
            </a:r>
            <a:r>
              <a:rPr sz="1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driven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 by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genetic</a:t>
            </a:r>
            <a:r>
              <a:rPr sz="1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algorithms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0D779D-2DA6-696A-F4BC-C453C600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8588" y="2138908"/>
            <a:ext cx="7397750" cy="4017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23945">
              <a:lnSpc>
                <a:spcPct val="128499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Fuzzing</a:t>
            </a:r>
            <a:r>
              <a:rPr sz="2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bug-</a:t>
            </a:r>
            <a:r>
              <a:rPr sz="20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hunting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technique </a:t>
            </a:r>
            <a:r>
              <a:rPr sz="20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Involves</a:t>
            </a:r>
            <a:r>
              <a:rPr sz="2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incrementally</a:t>
            </a:r>
            <a:r>
              <a:rPr sz="2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mutating</a:t>
            </a:r>
            <a:r>
              <a:rPr sz="20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inputs</a:t>
            </a:r>
            <a:endParaRPr sz="2000">
              <a:latin typeface="Microsoft Sans Serif"/>
              <a:cs typeface="Microsoft Sans Serif"/>
            </a:endParaRPr>
          </a:p>
          <a:p>
            <a:pPr marL="12700" marR="5080">
              <a:lnSpc>
                <a:spcPts val="3090"/>
              </a:lnSpc>
              <a:spcBef>
                <a:spcPts val="200"/>
              </a:spcBef>
            </a:pPr>
            <a:r>
              <a:rPr sz="20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20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very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slow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2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very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effective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depending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5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how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inputs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get</a:t>
            </a:r>
            <a:r>
              <a:rPr sz="2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mutated </a:t>
            </a:r>
            <a:r>
              <a:rPr sz="2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Ex:</a:t>
            </a:r>
            <a:endParaRPr sz="2000">
              <a:latin typeface="Microsoft Sans Serif"/>
              <a:cs typeface="Microsoft Sans Serif"/>
            </a:endParaRPr>
          </a:p>
          <a:p>
            <a:pPr marL="48895">
              <a:lnSpc>
                <a:spcPts val="1610"/>
              </a:lnSpc>
            </a:pPr>
            <a:r>
              <a:rPr sz="1700" dirty="0">
                <a:solidFill>
                  <a:srgbClr val="9CBDBC"/>
                </a:solidFill>
                <a:latin typeface="Segoe UI Symbol"/>
                <a:cs typeface="Segoe UI Symbol"/>
                <a:hlinkClick r:id="rId2"/>
              </a:rPr>
              <a:t>🢝</a:t>
            </a:r>
            <a:r>
              <a:rPr sz="1700" spc="120" dirty="0">
                <a:solidFill>
                  <a:srgbClr val="9CBDBC"/>
                </a:solidFill>
                <a:latin typeface="Segoe UI Symbol"/>
                <a:cs typeface="Segoe UI Symbol"/>
                <a:hlinkClick r:id="rId2"/>
              </a:rPr>
              <a:t> </a:t>
            </a:r>
            <a:r>
              <a:rPr sz="1700" u="sng" spc="-1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Microsoft Sans Serif"/>
                <a:cs typeface="Microsoft Sans Serif"/>
                <a:hlinkClick r:id="rId2"/>
              </a:rPr>
              <a:t>AFL++</a:t>
            </a:r>
            <a:endParaRPr sz="1700">
              <a:latin typeface="Microsoft Sans Serif"/>
              <a:cs typeface="Microsoft Sans Serif"/>
            </a:endParaRPr>
          </a:p>
          <a:p>
            <a:pPr marL="48895">
              <a:lnSpc>
                <a:spcPts val="2030"/>
              </a:lnSpc>
            </a:pPr>
            <a:r>
              <a:rPr sz="17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700" spc="120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0d1n</a:t>
            </a:r>
            <a:endParaRPr sz="1700">
              <a:latin typeface="Microsoft Sans Serif"/>
              <a:cs typeface="Microsoft Sans Serif"/>
            </a:endParaRPr>
          </a:p>
          <a:p>
            <a:pPr marL="48895">
              <a:lnSpc>
                <a:spcPts val="2030"/>
              </a:lnSpc>
            </a:pPr>
            <a:r>
              <a:rPr sz="17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700" spc="120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7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DotDotPwn</a:t>
            </a:r>
            <a:endParaRPr sz="1700">
              <a:latin typeface="Microsoft Sans Serif"/>
              <a:cs typeface="Microsoft Sans Serif"/>
            </a:endParaRPr>
          </a:p>
          <a:p>
            <a:pPr marL="48895">
              <a:lnSpc>
                <a:spcPts val="2035"/>
              </a:lnSpc>
            </a:pPr>
            <a:r>
              <a:rPr sz="1700" dirty="0">
                <a:solidFill>
                  <a:srgbClr val="9CBDBC"/>
                </a:solidFill>
                <a:latin typeface="Segoe UI Symbol"/>
                <a:cs typeface="Segoe UI Symbol"/>
                <a:hlinkClick r:id="rId3"/>
              </a:rPr>
              <a:t>🢝</a:t>
            </a:r>
            <a:r>
              <a:rPr sz="1700" spc="120" dirty="0">
                <a:solidFill>
                  <a:srgbClr val="9CBDBC"/>
                </a:solidFill>
                <a:latin typeface="Segoe UI Symbol"/>
                <a:cs typeface="Segoe UI Symbol"/>
                <a:hlinkClick r:id="rId3"/>
              </a:rPr>
              <a:t> </a:t>
            </a:r>
            <a:r>
              <a:rPr sz="1700" u="sng" spc="-1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Microsoft Sans Serif"/>
                <a:cs typeface="Microsoft Sans Serif"/>
                <a:hlinkClick r:id="rId3"/>
              </a:rPr>
              <a:t>Kitty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ts val="2290"/>
              </a:lnSpc>
              <a:spcBef>
                <a:spcPts val="875"/>
              </a:spcBef>
            </a:pPr>
            <a:r>
              <a:rPr sz="20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20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done</a:t>
            </a:r>
            <a:r>
              <a:rPr sz="2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at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any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step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involves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input</a:t>
            </a:r>
            <a:endParaRPr sz="2000">
              <a:latin typeface="Microsoft Sans Serif"/>
              <a:cs typeface="Microsoft Sans Serif"/>
            </a:endParaRPr>
          </a:p>
          <a:p>
            <a:pPr marL="48895">
              <a:lnSpc>
                <a:spcPts val="1925"/>
              </a:lnSpc>
            </a:pPr>
            <a:r>
              <a:rPr sz="17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700" spc="130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7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7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command-</a:t>
            </a:r>
            <a:r>
              <a:rPr sz="17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line</a:t>
            </a:r>
            <a:r>
              <a:rPr sz="1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apps</a:t>
            </a:r>
            <a:endParaRPr sz="1700">
              <a:latin typeface="Microsoft Sans Serif"/>
              <a:cs typeface="Microsoft Sans Serif"/>
            </a:endParaRPr>
          </a:p>
          <a:p>
            <a:pPr marL="48895">
              <a:lnSpc>
                <a:spcPts val="2030"/>
              </a:lnSpc>
            </a:pPr>
            <a:r>
              <a:rPr sz="17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700" spc="15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7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inter-</a:t>
            </a:r>
            <a:r>
              <a:rPr sz="17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process</a:t>
            </a:r>
            <a:r>
              <a:rPr sz="17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communication</a:t>
            </a:r>
            <a:endParaRPr sz="1700">
              <a:latin typeface="Microsoft Sans Serif"/>
              <a:cs typeface="Microsoft Sans Serif"/>
            </a:endParaRPr>
          </a:p>
          <a:p>
            <a:pPr marL="48895">
              <a:lnSpc>
                <a:spcPts val="2030"/>
              </a:lnSpc>
            </a:pPr>
            <a:r>
              <a:rPr sz="17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700" spc="100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7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7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network</a:t>
            </a:r>
            <a:r>
              <a:rPr sz="1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streams</a:t>
            </a:r>
            <a:endParaRPr sz="1700">
              <a:latin typeface="Microsoft Sans Serif"/>
              <a:cs typeface="Microsoft Sans Serif"/>
            </a:endParaRPr>
          </a:p>
          <a:p>
            <a:pPr marL="48895">
              <a:lnSpc>
                <a:spcPts val="2035"/>
              </a:lnSpc>
            </a:pPr>
            <a:r>
              <a:rPr sz="17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700" spc="120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etc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62CEE3-0D68-2E18-049E-41CCE3EC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INTRO:FUZZING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pc="-215" dirty="0"/>
              <a:t>See</a:t>
            </a:r>
            <a:r>
              <a:rPr spc="20" dirty="0"/>
              <a:t> </a:t>
            </a:r>
            <a:r>
              <a:rPr spc="-114" dirty="0"/>
              <a:t>also</a:t>
            </a:r>
            <a:r>
              <a:rPr spc="-35" dirty="0"/>
              <a:t> </a:t>
            </a:r>
            <a:r>
              <a:rPr spc="-120" dirty="0"/>
              <a:t>“Taint</a:t>
            </a:r>
            <a:r>
              <a:rPr spc="-10" dirty="0"/>
              <a:t> Propagation”</a:t>
            </a: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pc="-185" dirty="0"/>
              <a:t>Taint</a:t>
            </a:r>
            <a:r>
              <a:rPr spc="35" dirty="0"/>
              <a:t> </a:t>
            </a:r>
            <a:r>
              <a:rPr spc="-135" dirty="0"/>
              <a:t>analysis</a:t>
            </a:r>
            <a:r>
              <a:rPr dirty="0"/>
              <a:t> </a:t>
            </a:r>
            <a:r>
              <a:rPr spc="-135" dirty="0"/>
              <a:t>traces</a:t>
            </a:r>
            <a:r>
              <a:rPr spc="10" dirty="0"/>
              <a:t> </a:t>
            </a:r>
            <a:r>
              <a:rPr spc="-130" dirty="0"/>
              <a:t>the</a:t>
            </a:r>
            <a:r>
              <a:rPr spc="-10" dirty="0"/>
              <a:t> </a:t>
            </a:r>
            <a:r>
              <a:rPr spc="-25" dirty="0"/>
              <a:t>flow</a:t>
            </a:r>
            <a:r>
              <a:rPr spc="-5" dirty="0"/>
              <a:t> </a:t>
            </a:r>
            <a:r>
              <a:rPr dirty="0"/>
              <a:t>of</a:t>
            </a:r>
            <a:r>
              <a:rPr spc="70" dirty="0"/>
              <a:t> </a:t>
            </a:r>
            <a:r>
              <a:rPr i="1" spc="-105" dirty="0">
                <a:solidFill>
                  <a:srgbClr val="FF0000"/>
                </a:solidFill>
                <a:latin typeface="Arial"/>
                <a:cs typeface="Arial"/>
              </a:rPr>
              <a:t>potentially</a:t>
            </a:r>
            <a:r>
              <a:rPr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-150" dirty="0"/>
              <a:t>dangerous</a:t>
            </a:r>
            <a:r>
              <a:rPr spc="5" dirty="0"/>
              <a:t> </a:t>
            </a:r>
            <a:r>
              <a:rPr dirty="0"/>
              <a:t>data </a:t>
            </a:r>
            <a:r>
              <a:rPr spc="-145" dirty="0"/>
              <a:t>through</a:t>
            </a:r>
            <a:r>
              <a:rPr dirty="0"/>
              <a:t> </a:t>
            </a:r>
            <a:r>
              <a:rPr spc="-110" dirty="0"/>
              <a:t>your</a:t>
            </a:r>
            <a:r>
              <a:rPr dirty="0"/>
              <a:t> </a:t>
            </a:r>
            <a:r>
              <a:rPr spc="-20" dirty="0"/>
              <a:t>code</a:t>
            </a:r>
          </a:p>
          <a:p>
            <a:pPr marL="48895">
              <a:lnSpc>
                <a:spcPct val="100000"/>
              </a:lnSpc>
              <a:spcBef>
                <a:spcPts val="204"/>
              </a:spcBef>
            </a:pPr>
            <a:r>
              <a:rPr sz="1800" dirty="0">
                <a:solidFill>
                  <a:srgbClr val="9CBDBC"/>
                </a:solidFill>
                <a:latin typeface="Segoe UI Symbol"/>
                <a:cs typeface="Segoe UI Symbol"/>
                <a:hlinkClick r:id="rId2"/>
              </a:rPr>
              <a:t>🢝</a:t>
            </a:r>
            <a:r>
              <a:rPr sz="1800" spc="50" dirty="0">
                <a:solidFill>
                  <a:srgbClr val="9CBDBC"/>
                </a:solidFill>
                <a:latin typeface="Segoe UI Symbol"/>
                <a:cs typeface="Segoe UI Symbol"/>
                <a:hlinkClick r:id="rId2"/>
              </a:rPr>
              <a:t> </a:t>
            </a:r>
            <a:r>
              <a:rPr sz="1800" u="sng" spc="-4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2"/>
              </a:rPr>
              <a:t>Fortify</a:t>
            </a:r>
            <a:r>
              <a:rPr sz="1800" u="sng" spc="1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2"/>
              </a:rPr>
              <a:t> </a:t>
            </a:r>
            <a:r>
              <a:rPr sz="1800" u="sng" spc="-26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2"/>
              </a:rPr>
              <a:t>SAST</a:t>
            </a:r>
            <a:r>
              <a:rPr sz="1800" u="sng" spc="1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2"/>
              </a:rPr>
              <a:t> </a:t>
            </a:r>
            <a:r>
              <a:rPr sz="1800" u="sng" spc="-13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2"/>
              </a:rPr>
              <a:t>does</a:t>
            </a:r>
            <a:r>
              <a:rPr sz="1800" u="sng" spc="1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2"/>
              </a:rPr>
              <a:t> </a:t>
            </a:r>
            <a:r>
              <a:rPr sz="1800" u="sng" spc="-14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2"/>
              </a:rPr>
              <a:t>this</a:t>
            </a:r>
            <a:r>
              <a:rPr sz="1800" u="sng" spc="1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2"/>
              </a:rPr>
              <a:t> </a:t>
            </a:r>
            <a:r>
              <a:rPr sz="1800" u="sng" spc="-12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2"/>
              </a:rPr>
              <a:t>through</a:t>
            </a:r>
            <a:r>
              <a:rPr sz="1800" u="sng" spc="-1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2"/>
              </a:rPr>
              <a:t> </a:t>
            </a:r>
            <a:r>
              <a:rPr sz="1800" u="sng" spc="-8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2"/>
              </a:rPr>
              <a:t>parsing</a:t>
            </a:r>
            <a:r>
              <a:rPr sz="1800" u="sng" spc="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2"/>
              </a:rPr>
              <a:t> </a:t>
            </a:r>
            <a:r>
              <a:rPr sz="1800" u="sng" spc="-10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2"/>
              </a:rPr>
              <a:t>code</a:t>
            </a:r>
            <a:r>
              <a:rPr sz="1800" u="sng" spc="-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2"/>
              </a:rPr>
              <a:t> </a:t>
            </a:r>
            <a:r>
              <a:rPr sz="1800" u="sng" spc="-8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2"/>
              </a:rPr>
              <a:t>into</a:t>
            </a:r>
            <a:r>
              <a:rPr sz="1800" u="sng" spc="1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2"/>
              </a:rPr>
              <a:t> </a:t>
            </a:r>
            <a:r>
              <a:rPr sz="1800" u="sng" spc="-10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2"/>
              </a:rPr>
              <a:t>an</a:t>
            </a:r>
            <a:r>
              <a:rPr sz="1800" u="sng" spc="1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2"/>
              </a:rPr>
              <a:t> </a:t>
            </a:r>
            <a:r>
              <a:rPr sz="1800" u="sng" spc="-9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2"/>
              </a:rPr>
              <a:t>Abstract</a:t>
            </a:r>
            <a:r>
              <a:rPr sz="1800" u="sng" spc="1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2"/>
              </a:rPr>
              <a:t> </a:t>
            </a:r>
            <a:r>
              <a:rPr sz="1800" u="sng" spc="-9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2"/>
              </a:rPr>
              <a:t>Syntax</a:t>
            </a:r>
            <a:r>
              <a:rPr sz="1800" u="sng" spc="-2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2"/>
              </a:rPr>
              <a:t> </a:t>
            </a:r>
            <a:r>
              <a:rPr sz="1800" u="sng" spc="-16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2"/>
              </a:rPr>
              <a:t>Tree</a:t>
            </a:r>
            <a:r>
              <a:rPr sz="1800" u="sng" spc="1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2"/>
              </a:rPr>
              <a:t> </a:t>
            </a:r>
            <a:r>
              <a:rPr sz="1800" u="sng" spc="-1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2"/>
              </a:rPr>
              <a:t>(AST)</a:t>
            </a:r>
            <a:endParaRPr sz="1800">
              <a:latin typeface="Segoe UI Symbol"/>
              <a:cs typeface="Segoe UI Symbol"/>
            </a:endParaRPr>
          </a:p>
          <a:p>
            <a:pPr marL="48895">
              <a:lnSpc>
                <a:spcPct val="100000"/>
              </a:lnSpc>
              <a:spcBef>
                <a:spcPts val="390"/>
              </a:spcBef>
            </a:pPr>
            <a:r>
              <a:rPr sz="18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800" spc="6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800" spc="-114" dirty="0"/>
              <a:t>SonarQube</a:t>
            </a:r>
            <a:r>
              <a:rPr sz="1800" spc="-5" dirty="0"/>
              <a:t> </a:t>
            </a:r>
            <a:r>
              <a:rPr sz="1800" spc="-145" dirty="0"/>
              <a:t>does</a:t>
            </a:r>
            <a:r>
              <a:rPr sz="1800" spc="20" dirty="0"/>
              <a:t> </a:t>
            </a:r>
            <a:r>
              <a:rPr sz="1800" spc="-140" dirty="0"/>
              <a:t>this</a:t>
            </a:r>
            <a:r>
              <a:rPr sz="1800" spc="20" dirty="0"/>
              <a:t> </a:t>
            </a:r>
            <a:r>
              <a:rPr sz="1800" spc="-40" dirty="0"/>
              <a:t>likely</a:t>
            </a:r>
            <a:r>
              <a:rPr sz="1800" spc="40" dirty="0"/>
              <a:t> </a:t>
            </a:r>
            <a:r>
              <a:rPr sz="1800" spc="-120" dirty="0"/>
              <a:t>through</a:t>
            </a:r>
            <a:r>
              <a:rPr sz="1800" spc="-10" dirty="0"/>
              <a:t> </a:t>
            </a:r>
            <a:r>
              <a:rPr sz="1800" spc="-105" dirty="0"/>
              <a:t>the</a:t>
            </a:r>
            <a:r>
              <a:rPr sz="1800" spc="20" dirty="0"/>
              <a:t> </a:t>
            </a:r>
            <a:r>
              <a:rPr sz="1800" spc="-195" dirty="0"/>
              <a:t>same</a:t>
            </a:r>
            <a:r>
              <a:rPr sz="1800" spc="15" dirty="0"/>
              <a:t> </a:t>
            </a:r>
            <a:r>
              <a:rPr sz="1800" spc="-10" dirty="0"/>
              <a:t>method</a:t>
            </a:r>
            <a:endParaRPr sz="1800">
              <a:latin typeface="Segoe UI Symbol"/>
              <a:cs typeface="Segoe UI Symbol"/>
            </a:endParaRPr>
          </a:p>
          <a:p>
            <a:pPr marL="48895">
              <a:lnSpc>
                <a:spcPct val="100000"/>
              </a:lnSpc>
              <a:spcBef>
                <a:spcPts val="380"/>
              </a:spcBef>
            </a:pPr>
            <a:r>
              <a:rPr sz="18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800" spc="-60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800" spc="-150" dirty="0"/>
              <a:t>There</a:t>
            </a:r>
            <a:r>
              <a:rPr sz="1800" spc="15" dirty="0"/>
              <a:t> </a:t>
            </a:r>
            <a:r>
              <a:rPr sz="1800" spc="-10" dirty="0"/>
              <a:t>are</a:t>
            </a:r>
            <a:r>
              <a:rPr sz="1800" spc="-25" dirty="0"/>
              <a:t> </a:t>
            </a:r>
            <a:r>
              <a:rPr sz="1800" spc="-55" dirty="0"/>
              <a:t>plenty</a:t>
            </a:r>
            <a:r>
              <a:rPr sz="1800" spc="-25" dirty="0"/>
              <a:t> </a:t>
            </a:r>
            <a:r>
              <a:rPr sz="1800" dirty="0"/>
              <a:t>of</a:t>
            </a:r>
            <a:r>
              <a:rPr sz="1800" spc="40" dirty="0"/>
              <a:t> </a:t>
            </a:r>
            <a:r>
              <a:rPr sz="1800" spc="-90" dirty="0"/>
              <a:t>other</a:t>
            </a:r>
            <a:r>
              <a:rPr sz="1800" spc="-30" dirty="0"/>
              <a:t> </a:t>
            </a:r>
            <a:r>
              <a:rPr sz="1800" spc="-100" dirty="0"/>
              <a:t>tools</a:t>
            </a:r>
            <a:r>
              <a:rPr sz="1800" spc="-10" dirty="0"/>
              <a:t> </a:t>
            </a:r>
            <a:r>
              <a:rPr sz="1800" spc="-50" dirty="0"/>
              <a:t>that</a:t>
            </a:r>
            <a:r>
              <a:rPr sz="1800" spc="-30" dirty="0"/>
              <a:t> </a:t>
            </a:r>
            <a:r>
              <a:rPr sz="1800" spc="-220" dirty="0"/>
              <a:t>use</a:t>
            </a:r>
            <a:r>
              <a:rPr sz="1800" spc="15" dirty="0"/>
              <a:t> </a:t>
            </a:r>
            <a:r>
              <a:rPr sz="1800" spc="-50" dirty="0"/>
              <a:t>taint</a:t>
            </a:r>
            <a:r>
              <a:rPr sz="1800" spc="-30" dirty="0"/>
              <a:t> </a:t>
            </a:r>
            <a:r>
              <a:rPr sz="1800" spc="-114" dirty="0"/>
              <a:t>analysis</a:t>
            </a:r>
            <a:r>
              <a:rPr sz="1800" dirty="0"/>
              <a:t> to</a:t>
            </a:r>
            <a:r>
              <a:rPr sz="1800" spc="-20" dirty="0"/>
              <a:t> </a:t>
            </a:r>
            <a:r>
              <a:rPr sz="1800" spc="-80" dirty="0"/>
              <a:t>detect</a:t>
            </a:r>
            <a:r>
              <a:rPr sz="1800" spc="-25" dirty="0"/>
              <a:t> </a:t>
            </a:r>
            <a:r>
              <a:rPr sz="1800" spc="-85" dirty="0"/>
              <a:t>vulnerabilities</a:t>
            </a:r>
            <a:r>
              <a:rPr sz="1800" spc="-30" dirty="0"/>
              <a:t> </a:t>
            </a:r>
            <a:r>
              <a:rPr sz="1800" spc="-25" dirty="0"/>
              <a:t>related</a:t>
            </a:r>
            <a:r>
              <a:rPr sz="1800" spc="-35" dirty="0"/>
              <a:t> </a:t>
            </a:r>
            <a:r>
              <a:rPr sz="1800" dirty="0"/>
              <a:t>to</a:t>
            </a:r>
            <a:r>
              <a:rPr sz="1800" spc="-15" dirty="0"/>
              <a:t> </a:t>
            </a:r>
            <a:r>
              <a:rPr sz="1800" spc="-55" dirty="0"/>
              <a:t>external</a:t>
            </a:r>
            <a:r>
              <a:rPr sz="1800" spc="-35" dirty="0"/>
              <a:t> </a:t>
            </a:r>
            <a:r>
              <a:rPr sz="1800" spc="-10" dirty="0"/>
              <a:t>input</a:t>
            </a:r>
            <a:endParaRPr sz="1800">
              <a:latin typeface="Segoe UI Symbol"/>
              <a:cs typeface="Segoe UI Symbol"/>
            </a:endParaRPr>
          </a:p>
          <a:p>
            <a:pPr marL="12700">
              <a:lnSpc>
                <a:spcPts val="2510"/>
              </a:lnSpc>
              <a:spcBef>
                <a:spcPts val="1305"/>
              </a:spcBef>
            </a:pPr>
            <a:r>
              <a:rPr dirty="0"/>
              <a:t>It</a:t>
            </a:r>
            <a:r>
              <a:rPr spc="-90" dirty="0"/>
              <a:t> </a:t>
            </a:r>
            <a:r>
              <a:rPr spc="-170" dirty="0"/>
              <a:t>tends</a:t>
            </a:r>
            <a:r>
              <a:rPr spc="2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155" dirty="0"/>
              <a:t>have</a:t>
            </a:r>
            <a:r>
              <a:rPr spc="1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130" dirty="0"/>
              <a:t>high</a:t>
            </a:r>
            <a:r>
              <a:rPr dirty="0"/>
              <a:t> </a:t>
            </a:r>
            <a:r>
              <a:rPr spc="-65" dirty="0"/>
              <a:t>false</a:t>
            </a:r>
            <a:r>
              <a:rPr spc="-5" dirty="0"/>
              <a:t> </a:t>
            </a:r>
            <a:r>
              <a:rPr spc="-110" dirty="0"/>
              <a:t>positive</a:t>
            </a:r>
            <a:r>
              <a:rPr spc="-5" dirty="0"/>
              <a:t> </a:t>
            </a:r>
            <a:r>
              <a:rPr spc="-10" dirty="0"/>
              <a:t>rate</a:t>
            </a:r>
            <a:r>
              <a:rPr dirty="0"/>
              <a:t> if</a:t>
            </a:r>
            <a:r>
              <a:rPr spc="40" dirty="0"/>
              <a:t> </a:t>
            </a:r>
            <a:r>
              <a:rPr spc="-130" dirty="0"/>
              <a:t>done</a:t>
            </a:r>
            <a:r>
              <a:rPr spc="-15" dirty="0"/>
              <a:t> </a:t>
            </a:r>
            <a:r>
              <a:rPr spc="-114" dirty="0"/>
              <a:t>without</a:t>
            </a:r>
            <a:r>
              <a:rPr spc="-5" dirty="0"/>
              <a:t> </a:t>
            </a:r>
            <a:r>
              <a:rPr spc="-150" dirty="0"/>
              <a:t>dynamic</a:t>
            </a:r>
            <a:r>
              <a:rPr spc="5" dirty="0"/>
              <a:t> </a:t>
            </a:r>
            <a:r>
              <a:rPr spc="-125" dirty="0"/>
              <a:t>context</a:t>
            </a:r>
            <a:r>
              <a:rPr spc="-15" dirty="0"/>
              <a:t> </a:t>
            </a:r>
            <a:r>
              <a:rPr spc="-10" dirty="0"/>
              <a:t>(i.e.</a:t>
            </a:r>
          </a:p>
          <a:p>
            <a:pPr marL="12700">
              <a:lnSpc>
                <a:spcPts val="2510"/>
              </a:lnSpc>
            </a:pPr>
            <a:r>
              <a:rPr spc="-10" dirty="0"/>
              <a:t>statically)</a:t>
            </a:r>
          </a:p>
          <a:p>
            <a:pPr marL="48895">
              <a:lnSpc>
                <a:spcPct val="100000"/>
              </a:lnSpc>
              <a:spcBef>
                <a:spcPts val="210"/>
              </a:spcBef>
            </a:pPr>
            <a:r>
              <a:rPr sz="18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800" spc="-10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800" spc="-220" dirty="0"/>
              <a:t>This</a:t>
            </a:r>
            <a:r>
              <a:rPr sz="1800" spc="15" dirty="0"/>
              <a:t> </a:t>
            </a:r>
            <a:r>
              <a:rPr sz="1800" spc="-175" dirty="0"/>
              <a:t>is</a:t>
            </a:r>
            <a:r>
              <a:rPr sz="1800" spc="20" dirty="0"/>
              <a:t> </a:t>
            </a:r>
            <a:r>
              <a:rPr sz="1800" spc="-150" dirty="0"/>
              <a:t>because</a:t>
            </a:r>
            <a:r>
              <a:rPr sz="1800" spc="-10" dirty="0"/>
              <a:t> </a:t>
            </a:r>
            <a:r>
              <a:rPr sz="1800" spc="-100" dirty="0"/>
              <a:t>naïve</a:t>
            </a:r>
            <a:r>
              <a:rPr sz="1800" spc="5" dirty="0"/>
              <a:t> </a:t>
            </a:r>
            <a:r>
              <a:rPr sz="1800" spc="-120" dirty="0"/>
              <a:t>implementations</a:t>
            </a:r>
            <a:r>
              <a:rPr sz="1800" dirty="0"/>
              <a:t> </a:t>
            </a:r>
            <a:r>
              <a:rPr sz="1800" spc="-120" dirty="0"/>
              <a:t>may</a:t>
            </a:r>
            <a:r>
              <a:rPr sz="1800" dirty="0"/>
              <a:t> </a:t>
            </a:r>
            <a:r>
              <a:rPr sz="1800" spc="-114" dirty="0"/>
              <a:t>not</a:t>
            </a:r>
            <a:r>
              <a:rPr sz="1800" spc="5" dirty="0"/>
              <a:t> </a:t>
            </a:r>
            <a:r>
              <a:rPr sz="1800" spc="-35" dirty="0"/>
              <a:t>infer</a:t>
            </a:r>
            <a:r>
              <a:rPr sz="1800" dirty="0"/>
              <a:t> </a:t>
            </a:r>
            <a:r>
              <a:rPr sz="1800" spc="-100" dirty="0"/>
              <a:t>context</a:t>
            </a:r>
            <a:r>
              <a:rPr sz="1800" spc="-5" dirty="0"/>
              <a:t> </a:t>
            </a:r>
            <a:r>
              <a:rPr sz="1800" dirty="0"/>
              <a:t>or</a:t>
            </a:r>
            <a:r>
              <a:rPr sz="1800" spc="5" dirty="0"/>
              <a:t> </a:t>
            </a:r>
            <a:r>
              <a:rPr sz="1800" spc="-20" dirty="0"/>
              <a:t>“taint</a:t>
            </a:r>
            <a:r>
              <a:rPr sz="1800" spc="-10" dirty="0"/>
              <a:t> </a:t>
            </a:r>
            <a:r>
              <a:rPr sz="1800" spc="-150" dirty="0"/>
              <a:t>cleanse</a:t>
            </a:r>
            <a:r>
              <a:rPr sz="1800" spc="5" dirty="0"/>
              <a:t> </a:t>
            </a:r>
            <a:r>
              <a:rPr sz="1800" spc="-85" dirty="0"/>
              <a:t>rules”</a:t>
            </a:r>
            <a:r>
              <a:rPr sz="1800" spc="5" dirty="0"/>
              <a:t> </a:t>
            </a:r>
            <a:r>
              <a:rPr sz="1800" spc="-10" dirty="0"/>
              <a:t>automatically</a:t>
            </a:r>
            <a:endParaRPr sz="1800">
              <a:latin typeface="Segoe UI Symbol"/>
              <a:cs typeface="Segoe UI Symbo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07B97E-FC06-D8EC-A0E9-706235B9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INTRO:TAINT ANALYSIS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75" dirty="0"/>
              <a:t>INTRO:</a:t>
            </a:r>
            <a:r>
              <a:rPr dirty="0"/>
              <a:t> </a:t>
            </a:r>
            <a:r>
              <a:rPr spc="-710" dirty="0"/>
              <a:t>TAINT</a:t>
            </a:r>
            <a:r>
              <a:rPr spc="-15" dirty="0"/>
              <a:t> </a:t>
            </a:r>
            <a:r>
              <a:rPr spc="-640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212" y="577595"/>
            <a:ext cx="11073384" cy="57028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5748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pc="-190" dirty="0"/>
              <a:t>BOM</a:t>
            </a:r>
            <a:r>
              <a:rPr spc="35" dirty="0"/>
              <a:t> </a:t>
            </a:r>
            <a:r>
              <a:rPr spc="-150" dirty="0"/>
              <a:t>Analysis</a:t>
            </a:r>
            <a:r>
              <a:rPr dirty="0"/>
              <a:t> </a:t>
            </a:r>
            <a:r>
              <a:rPr spc="-180" dirty="0"/>
              <a:t>enumerates</a:t>
            </a:r>
            <a:r>
              <a:rPr spc="25" dirty="0"/>
              <a:t> </a:t>
            </a:r>
            <a:r>
              <a:rPr spc="-130" dirty="0"/>
              <a:t>the</a:t>
            </a:r>
            <a:r>
              <a:rPr spc="-15" dirty="0"/>
              <a:t> </a:t>
            </a:r>
            <a:r>
              <a:rPr spc="-185" dirty="0"/>
              <a:t>component</a:t>
            </a:r>
            <a:r>
              <a:rPr spc="25" dirty="0"/>
              <a:t> </a:t>
            </a:r>
            <a:r>
              <a:rPr spc="-55" dirty="0"/>
              <a:t>parts</a:t>
            </a:r>
            <a:r>
              <a:rPr spc="-20" dirty="0"/>
              <a:t> </a:t>
            </a:r>
            <a:r>
              <a:rPr dirty="0"/>
              <a:t>of</a:t>
            </a:r>
            <a:r>
              <a:rPr spc="75" dirty="0"/>
              <a:t> </a:t>
            </a:r>
            <a:r>
              <a:rPr spc="-105" dirty="0"/>
              <a:t>any</a:t>
            </a:r>
            <a:r>
              <a:rPr spc="-5" dirty="0"/>
              <a:t> </a:t>
            </a:r>
            <a:r>
              <a:rPr spc="-110" dirty="0"/>
              <a:t>specific</a:t>
            </a:r>
            <a:r>
              <a:rPr spc="40" dirty="0"/>
              <a:t> </a:t>
            </a:r>
            <a:r>
              <a:rPr spc="-100" dirty="0"/>
              <a:t>piece</a:t>
            </a:r>
            <a:r>
              <a:rPr spc="15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spc="-10" dirty="0"/>
              <a:t>software</a:t>
            </a:r>
          </a:p>
          <a:p>
            <a:pPr marL="48895">
              <a:lnSpc>
                <a:spcPct val="100000"/>
              </a:lnSpc>
              <a:spcBef>
                <a:spcPts val="204"/>
              </a:spcBef>
            </a:pPr>
            <a:r>
              <a:rPr sz="18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800" spc="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800" spc="-130" dirty="0"/>
              <a:t>Example</a:t>
            </a:r>
            <a:r>
              <a:rPr sz="1800" spc="5" dirty="0"/>
              <a:t> </a:t>
            </a:r>
            <a:r>
              <a:rPr sz="1800" dirty="0"/>
              <a:t>of</a:t>
            </a:r>
            <a:r>
              <a:rPr sz="1800" spc="60" dirty="0"/>
              <a:t> </a:t>
            </a:r>
            <a:r>
              <a:rPr sz="1800" dirty="0"/>
              <a:t>a</a:t>
            </a:r>
            <a:r>
              <a:rPr sz="1800" spc="5" dirty="0"/>
              <a:t> </a:t>
            </a:r>
            <a:r>
              <a:rPr sz="1800" spc="-30" dirty="0"/>
              <a:t>tool</a:t>
            </a:r>
            <a:r>
              <a:rPr sz="1800" spc="15" dirty="0"/>
              <a:t> </a:t>
            </a:r>
            <a:r>
              <a:rPr sz="1800" spc="-50" dirty="0"/>
              <a:t>that</a:t>
            </a:r>
            <a:r>
              <a:rPr sz="1800" spc="-5" dirty="0"/>
              <a:t> </a:t>
            </a:r>
            <a:r>
              <a:rPr sz="1800" spc="-145" dirty="0"/>
              <a:t>does</a:t>
            </a:r>
            <a:r>
              <a:rPr sz="1800" spc="15" dirty="0"/>
              <a:t> </a:t>
            </a:r>
            <a:r>
              <a:rPr sz="1800" spc="-140" dirty="0"/>
              <a:t>this</a:t>
            </a:r>
            <a:r>
              <a:rPr sz="1800" spc="15" dirty="0"/>
              <a:t> </a:t>
            </a:r>
            <a:r>
              <a:rPr sz="1800" spc="-170" dirty="0"/>
              <a:t>is</a:t>
            </a:r>
            <a:r>
              <a:rPr sz="1800" spc="35" dirty="0"/>
              <a:t> </a:t>
            </a:r>
            <a:r>
              <a:rPr sz="1800" spc="-20" dirty="0"/>
              <a:t>Snyk</a:t>
            </a:r>
            <a:endParaRPr sz="18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pc="-265" dirty="0"/>
              <a:t>This</a:t>
            </a:r>
            <a:r>
              <a:rPr spc="60" dirty="0"/>
              <a:t> </a:t>
            </a:r>
            <a:r>
              <a:rPr spc="-204" dirty="0"/>
              <a:t>is</a:t>
            </a:r>
            <a:r>
              <a:rPr spc="50" dirty="0"/>
              <a:t> </a:t>
            </a:r>
            <a:r>
              <a:rPr spc="-165" dirty="0"/>
              <a:t>accomplished</a:t>
            </a:r>
            <a:r>
              <a:rPr spc="80" dirty="0"/>
              <a:t> </a:t>
            </a:r>
            <a:r>
              <a:rPr spc="-25" dirty="0"/>
              <a:t>by:</a:t>
            </a:r>
          </a:p>
          <a:p>
            <a:pPr marL="48895">
              <a:lnSpc>
                <a:spcPct val="100000"/>
              </a:lnSpc>
              <a:spcBef>
                <a:spcPts val="209"/>
              </a:spcBef>
            </a:pPr>
            <a:r>
              <a:rPr sz="18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800" spc="20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800" spc="-85" dirty="0"/>
              <a:t>Fingerprinting</a:t>
            </a:r>
            <a:r>
              <a:rPr sz="1800" spc="-30" dirty="0"/>
              <a:t> </a:t>
            </a:r>
            <a:r>
              <a:rPr sz="1800" spc="-105" dirty="0"/>
              <a:t>specific</a:t>
            </a:r>
            <a:r>
              <a:rPr sz="1800" spc="-15" dirty="0"/>
              <a:t> </a:t>
            </a:r>
            <a:r>
              <a:rPr sz="1800" spc="-30" dirty="0"/>
              <a:t>binary</a:t>
            </a:r>
            <a:r>
              <a:rPr sz="1800" spc="-15" dirty="0"/>
              <a:t> </a:t>
            </a:r>
            <a:r>
              <a:rPr sz="1800" spc="-60" dirty="0"/>
              <a:t>files</a:t>
            </a:r>
            <a:r>
              <a:rPr sz="1800" spc="5" dirty="0"/>
              <a:t> </a:t>
            </a:r>
            <a:r>
              <a:rPr sz="1800" dirty="0"/>
              <a:t>by</a:t>
            </a:r>
            <a:r>
              <a:rPr sz="1800" spc="-5" dirty="0"/>
              <a:t> </a:t>
            </a:r>
            <a:r>
              <a:rPr sz="1800" spc="-45" dirty="0"/>
              <a:t>MD5/SHA/etc</a:t>
            </a:r>
            <a:r>
              <a:rPr sz="1800" spc="-35" dirty="0"/>
              <a:t> </a:t>
            </a:r>
            <a:r>
              <a:rPr sz="1800" spc="-180" dirty="0"/>
              <a:t>hash,</a:t>
            </a:r>
            <a:r>
              <a:rPr sz="1800" spc="20" dirty="0"/>
              <a:t> </a:t>
            </a:r>
            <a:r>
              <a:rPr sz="1800" spc="-80" dirty="0"/>
              <a:t>into</a:t>
            </a:r>
            <a:r>
              <a:rPr sz="1800" spc="-5" dirty="0"/>
              <a:t> </a:t>
            </a:r>
            <a:r>
              <a:rPr sz="1800" dirty="0"/>
              <a:t>a</a:t>
            </a:r>
            <a:r>
              <a:rPr sz="1800" spc="-5" dirty="0"/>
              <a:t> </a:t>
            </a:r>
            <a:r>
              <a:rPr sz="1800" spc="-105" dirty="0"/>
              <a:t>specific</a:t>
            </a:r>
            <a:r>
              <a:rPr sz="1800" spc="-15" dirty="0"/>
              <a:t> </a:t>
            </a:r>
            <a:r>
              <a:rPr sz="1800" spc="-10" dirty="0"/>
              <a:t>version</a:t>
            </a:r>
            <a:endParaRPr sz="1800">
              <a:latin typeface="Segoe UI Symbol"/>
              <a:cs typeface="Segoe UI Symbol"/>
            </a:endParaRPr>
          </a:p>
          <a:p>
            <a:pPr marL="48895">
              <a:lnSpc>
                <a:spcPct val="100000"/>
              </a:lnSpc>
              <a:spcBef>
                <a:spcPts val="380"/>
              </a:spcBef>
            </a:pPr>
            <a:r>
              <a:rPr sz="18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800" spc="50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800" spc="-85" dirty="0"/>
              <a:t>Fingerprinting</a:t>
            </a:r>
            <a:r>
              <a:rPr sz="1800" spc="-15" dirty="0"/>
              <a:t> </a:t>
            </a:r>
            <a:r>
              <a:rPr sz="1800" spc="-125" dirty="0"/>
              <a:t>snippets</a:t>
            </a:r>
            <a:r>
              <a:rPr sz="1800" dirty="0"/>
              <a:t> of</a:t>
            </a:r>
            <a:r>
              <a:rPr sz="1800" spc="65" dirty="0"/>
              <a:t> </a:t>
            </a:r>
            <a:r>
              <a:rPr sz="1800" spc="-105" dirty="0"/>
              <a:t>code</a:t>
            </a:r>
            <a:r>
              <a:rPr sz="1800" spc="-10" dirty="0"/>
              <a:t> </a:t>
            </a:r>
            <a:r>
              <a:rPr sz="1800" spc="-95" dirty="0"/>
              <a:t>within</a:t>
            </a:r>
            <a:r>
              <a:rPr sz="1800" spc="20" dirty="0"/>
              <a:t> </a:t>
            </a:r>
            <a:r>
              <a:rPr sz="1800" spc="-10" dirty="0"/>
              <a:t>files/folders/archives</a:t>
            </a:r>
            <a:endParaRPr sz="1800">
              <a:latin typeface="Segoe UI Symbol"/>
              <a:cs typeface="Segoe UI Symbol"/>
            </a:endParaRPr>
          </a:p>
          <a:p>
            <a:pPr marL="48895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800" spc="7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800" spc="-150" dirty="0"/>
              <a:t>Parsing</a:t>
            </a:r>
            <a:r>
              <a:rPr sz="1800" spc="15" dirty="0"/>
              <a:t> </a:t>
            </a:r>
            <a:r>
              <a:rPr sz="1800" dirty="0"/>
              <a:t>a</a:t>
            </a:r>
            <a:r>
              <a:rPr sz="1800" spc="20" dirty="0"/>
              <a:t> </a:t>
            </a:r>
            <a:r>
              <a:rPr sz="1800" spc="-80" dirty="0"/>
              <a:t>list</a:t>
            </a:r>
            <a:r>
              <a:rPr sz="1800" spc="35" dirty="0"/>
              <a:t> </a:t>
            </a:r>
            <a:r>
              <a:rPr sz="1800" dirty="0"/>
              <a:t>of</a:t>
            </a:r>
            <a:r>
              <a:rPr sz="1800" spc="80" dirty="0"/>
              <a:t> </a:t>
            </a:r>
            <a:r>
              <a:rPr sz="1800" spc="-105" dirty="0"/>
              <a:t>specific</a:t>
            </a:r>
            <a:r>
              <a:rPr sz="1800" spc="15" dirty="0"/>
              <a:t> </a:t>
            </a:r>
            <a:r>
              <a:rPr sz="1800" spc="-125" dirty="0"/>
              <a:t>dependencies</a:t>
            </a:r>
            <a:r>
              <a:rPr sz="1800" dirty="0"/>
              <a:t> </a:t>
            </a:r>
            <a:r>
              <a:rPr sz="1800" spc="-130" dirty="0"/>
              <a:t>(pom.xml</a:t>
            </a:r>
            <a:r>
              <a:rPr sz="1800" spc="25" dirty="0"/>
              <a:t> </a:t>
            </a:r>
            <a:r>
              <a:rPr sz="1800" spc="-105" dirty="0"/>
              <a:t>in</a:t>
            </a:r>
            <a:r>
              <a:rPr sz="1800" spc="35" dirty="0"/>
              <a:t> </a:t>
            </a:r>
            <a:r>
              <a:rPr sz="1800" spc="-125" dirty="0"/>
              <a:t>Maven)</a:t>
            </a:r>
            <a:r>
              <a:rPr sz="1800" spc="5" dirty="0"/>
              <a:t> </a:t>
            </a:r>
            <a:r>
              <a:rPr sz="1800" spc="-65" dirty="0"/>
              <a:t>and</a:t>
            </a:r>
            <a:r>
              <a:rPr sz="1800" spc="15" dirty="0"/>
              <a:t> </a:t>
            </a:r>
            <a:r>
              <a:rPr sz="1800" spc="-110" dirty="0"/>
              <a:t>recursively</a:t>
            </a:r>
            <a:r>
              <a:rPr sz="1800" spc="20" dirty="0"/>
              <a:t> </a:t>
            </a:r>
            <a:r>
              <a:rPr sz="1800" spc="-100" dirty="0"/>
              <a:t>resolving</a:t>
            </a:r>
            <a:r>
              <a:rPr sz="1800" spc="25" dirty="0"/>
              <a:t> </a:t>
            </a:r>
            <a:r>
              <a:rPr sz="1800" spc="-105" dirty="0"/>
              <a:t>the</a:t>
            </a:r>
            <a:r>
              <a:rPr sz="1800" spc="25" dirty="0"/>
              <a:t> </a:t>
            </a:r>
            <a:r>
              <a:rPr sz="1800" spc="-10" dirty="0"/>
              <a:t>versions</a:t>
            </a:r>
            <a:endParaRPr sz="1800">
              <a:latin typeface="Segoe UI Symbol"/>
              <a:cs typeface="Segoe UI Symbol"/>
            </a:endParaRPr>
          </a:p>
          <a:p>
            <a:pPr marL="12700">
              <a:lnSpc>
                <a:spcPts val="2510"/>
              </a:lnSpc>
              <a:spcBef>
                <a:spcPts val="1305"/>
              </a:spcBef>
            </a:pPr>
            <a:r>
              <a:rPr spc="-130" dirty="0"/>
              <a:t>Finally,</a:t>
            </a:r>
            <a:r>
              <a:rPr spc="-20" dirty="0"/>
              <a:t> </a:t>
            </a:r>
            <a:r>
              <a:rPr spc="-135" dirty="0"/>
              <a:t>an</a:t>
            </a:r>
            <a:r>
              <a:rPr spc="-10" dirty="0"/>
              <a:t> </a:t>
            </a:r>
            <a:r>
              <a:rPr spc="-120" dirty="0"/>
              <a:t>open-</a:t>
            </a:r>
            <a:r>
              <a:rPr spc="-200" dirty="0"/>
              <a:t>source</a:t>
            </a:r>
            <a:r>
              <a:rPr spc="45" dirty="0"/>
              <a:t> </a:t>
            </a:r>
            <a:r>
              <a:rPr spc="-75" dirty="0"/>
              <a:t>database</a:t>
            </a:r>
            <a:r>
              <a:rPr spc="-70" dirty="0"/>
              <a:t> </a:t>
            </a:r>
            <a:r>
              <a:rPr spc="-275" dirty="0"/>
              <a:t>such</a:t>
            </a:r>
            <a:r>
              <a:rPr spc="45" dirty="0"/>
              <a:t> </a:t>
            </a:r>
            <a:r>
              <a:rPr spc="-204" dirty="0"/>
              <a:t>as</a:t>
            </a:r>
            <a:r>
              <a:rPr spc="35" dirty="0"/>
              <a:t> </a:t>
            </a:r>
            <a:r>
              <a:rPr spc="-254" dirty="0"/>
              <a:t>NIST</a:t>
            </a:r>
            <a:r>
              <a:rPr spc="20" dirty="0"/>
              <a:t> </a:t>
            </a:r>
            <a:r>
              <a:rPr spc="-195" dirty="0"/>
              <a:t>NVD</a:t>
            </a:r>
            <a:r>
              <a:rPr spc="20" dirty="0"/>
              <a:t> </a:t>
            </a:r>
            <a:r>
              <a:rPr spc="-190" dirty="0"/>
              <a:t>can</a:t>
            </a:r>
            <a:r>
              <a:rPr spc="35" dirty="0"/>
              <a:t> </a:t>
            </a:r>
            <a:r>
              <a:rPr dirty="0"/>
              <a:t>be</a:t>
            </a:r>
            <a:r>
              <a:rPr spc="-55" dirty="0"/>
              <a:t> </a:t>
            </a:r>
            <a:r>
              <a:rPr spc="-75" dirty="0"/>
              <a:t>queried</a:t>
            </a:r>
            <a:r>
              <a:rPr spc="-5" dirty="0"/>
              <a:t> </a:t>
            </a:r>
            <a:r>
              <a:rPr dirty="0"/>
              <a:t>to </a:t>
            </a:r>
            <a:r>
              <a:rPr spc="-105" dirty="0"/>
              <a:t>link</a:t>
            </a:r>
            <a:r>
              <a:rPr spc="15" dirty="0"/>
              <a:t> </a:t>
            </a:r>
            <a:r>
              <a:rPr spc="-30" dirty="0"/>
              <a:t>software</a:t>
            </a:r>
          </a:p>
          <a:p>
            <a:pPr marL="12700">
              <a:lnSpc>
                <a:spcPts val="2510"/>
              </a:lnSpc>
            </a:pPr>
            <a:r>
              <a:rPr spc="-195" dirty="0"/>
              <a:t>versions</a:t>
            </a:r>
            <a:r>
              <a:rPr spc="4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spc="-35" dirty="0"/>
              <a:t>vulnerabilities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787690-EC58-4027-FC2B-F29AA14E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 SOFTWARE COMPONENT ANALYSIS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231" y="760476"/>
            <a:ext cx="10765536" cy="53370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49247" y="2806021"/>
          <a:ext cx="3910964" cy="405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4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565">
                <a:tc>
                  <a:txBody>
                    <a:bodyPr/>
                    <a:lstStyle/>
                    <a:p>
                      <a:pPr marL="31750">
                        <a:lnSpc>
                          <a:spcPts val="1460"/>
                        </a:lnSpc>
                      </a:pPr>
                      <a:r>
                        <a:rPr sz="1300" dirty="0">
                          <a:solidFill>
                            <a:srgbClr val="9CBDBC"/>
                          </a:solidFill>
                          <a:latin typeface="Segoe UI Symbol"/>
                          <a:cs typeface="Segoe UI Symbol"/>
                        </a:rPr>
                        <a:t>🢝</a:t>
                      </a:r>
                      <a:r>
                        <a:rPr sz="1300" spc="340" dirty="0">
                          <a:solidFill>
                            <a:srgbClr val="9CBDBC"/>
                          </a:solidFill>
                          <a:latin typeface="Segoe UI Symbol"/>
                          <a:cs typeface="Segoe UI Symbol"/>
                        </a:rPr>
                        <a:t> </a:t>
                      </a:r>
                      <a:r>
                        <a:rPr sz="1300" spc="-1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300" spc="3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Microsoft,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2D2B20"/>
                    </a:solidFill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1460"/>
                        </a:lnSpc>
                      </a:pPr>
                      <a:r>
                        <a:rPr sz="1300" i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667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2D2B20"/>
                    </a:solidFill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1460"/>
                        </a:lnSpc>
                      </a:pPr>
                      <a:r>
                        <a:rPr sz="1300" i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2D2B2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60"/>
                        </a:lnSpc>
                      </a:pPr>
                      <a:r>
                        <a:rPr sz="1300" i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19,476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2D2B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31750">
                        <a:lnSpc>
                          <a:spcPts val="1500"/>
                        </a:lnSpc>
                      </a:pPr>
                      <a:r>
                        <a:rPr sz="1300" dirty="0">
                          <a:solidFill>
                            <a:srgbClr val="9CBDBC"/>
                          </a:solidFill>
                          <a:latin typeface="Segoe UI Symbol"/>
                          <a:cs typeface="Segoe UI Symbol"/>
                        </a:rPr>
                        <a:t>🢝</a:t>
                      </a:r>
                      <a:r>
                        <a:rPr sz="1300" spc="340" dirty="0">
                          <a:solidFill>
                            <a:srgbClr val="9CBDBC"/>
                          </a:solidFill>
                          <a:latin typeface="Segoe UI Symbol"/>
                          <a:cs typeface="Segoe UI Symbol"/>
                        </a:rPr>
                        <a:t> </a:t>
                      </a:r>
                      <a:r>
                        <a:rPr sz="1300" spc="-1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300" spc="3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Apple,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2D2B20"/>
                    </a:solidFill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1500"/>
                        </a:lnSpc>
                      </a:pPr>
                      <a:r>
                        <a:rPr sz="1300" i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381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2D2B20"/>
                    </a:solidFill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1500"/>
                        </a:lnSpc>
                      </a:pPr>
                      <a:r>
                        <a:rPr sz="1300" i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2D2B2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00"/>
                        </a:lnSpc>
                      </a:pPr>
                      <a:r>
                        <a:rPr sz="1300" i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10,043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2D2B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48588" y="2225167"/>
            <a:ext cx="9453880" cy="3750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0"/>
              </a:lnSpc>
              <a:spcBef>
                <a:spcPts val="105"/>
              </a:spcBef>
            </a:pPr>
            <a:r>
              <a:rPr sz="20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Vulnerability</a:t>
            </a:r>
            <a:r>
              <a:rPr sz="20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detection</a:t>
            </a:r>
            <a:r>
              <a:rPr sz="2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254" dirty="0">
                <a:solidFill>
                  <a:srgbClr val="FFFFFF"/>
                </a:solidFill>
                <a:latin typeface="Microsoft Sans Serif"/>
                <a:cs typeface="Microsoft Sans Serif"/>
              </a:rPr>
              <a:t>seems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 to</a:t>
            </a:r>
            <a:r>
              <a:rPr sz="20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2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going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up</a:t>
            </a:r>
            <a:r>
              <a:rPr sz="2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exponentially</a:t>
            </a:r>
            <a:r>
              <a:rPr sz="20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all</a:t>
            </a:r>
            <a:r>
              <a:rPr sz="2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large</a:t>
            </a:r>
            <a:r>
              <a:rPr sz="20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vendors</a:t>
            </a:r>
            <a:endParaRPr sz="2000" dirty="0">
              <a:latin typeface="Microsoft Sans Serif"/>
              <a:cs typeface="Microsoft Sans Serif"/>
            </a:endParaRPr>
          </a:p>
          <a:p>
            <a:pPr marL="48895">
              <a:lnSpc>
                <a:spcPts val="1939"/>
              </a:lnSpc>
            </a:pPr>
            <a:r>
              <a:rPr sz="17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700" spc="-3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7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2011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2021,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number</a:t>
            </a:r>
            <a:r>
              <a:rPr sz="17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7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vulnerabilities</a:t>
            </a:r>
            <a:r>
              <a:rPr sz="1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top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50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vulnerable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products</a:t>
            </a:r>
            <a:r>
              <a:rPr sz="17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17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gone</a:t>
            </a:r>
            <a:r>
              <a:rPr sz="1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endParaRPr sz="17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 dirty="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</a:pPr>
            <a:r>
              <a:rPr sz="17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700" spc="4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7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17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may</a:t>
            </a:r>
            <a:r>
              <a:rPr sz="17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interesting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implications</a:t>
            </a:r>
            <a:r>
              <a:rPr sz="17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for </a:t>
            </a:r>
            <a:r>
              <a:rPr sz="17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how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vulnerabilities</a:t>
            </a:r>
            <a:r>
              <a:rPr sz="17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17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fixed</a:t>
            </a:r>
            <a:r>
              <a:rPr sz="1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17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not</a:t>
            </a:r>
            <a:r>
              <a:rPr sz="17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fixed</a:t>
            </a:r>
            <a:endParaRPr sz="1700" dirty="0">
              <a:latin typeface="Microsoft Sans Serif"/>
              <a:cs typeface="Microsoft Sans Serif"/>
            </a:endParaRPr>
          </a:p>
          <a:p>
            <a:pPr marL="231775">
              <a:lnSpc>
                <a:spcPts val="1550"/>
              </a:lnSpc>
              <a:spcBef>
                <a:spcPts val="140"/>
              </a:spcBef>
            </a:pPr>
            <a:r>
              <a:rPr sz="13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300" spc="310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3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There</a:t>
            </a:r>
            <a:r>
              <a:rPr sz="13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3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likely</a:t>
            </a:r>
            <a:r>
              <a:rPr sz="13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no</a:t>
            </a:r>
            <a:r>
              <a:rPr sz="13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way</a:t>
            </a:r>
            <a:r>
              <a:rPr sz="13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we</a:t>
            </a:r>
            <a:r>
              <a:rPr sz="13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13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FFFFFF"/>
                </a:solidFill>
                <a:latin typeface="Microsoft Sans Serif"/>
                <a:cs typeface="Microsoft Sans Serif"/>
              </a:rPr>
              <a:t>fix</a:t>
            </a:r>
            <a:r>
              <a:rPr sz="13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them</a:t>
            </a:r>
            <a:r>
              <a:rPr sz="13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FFFFFF"/>
                </a:solidFill>
                <a:latin typeface="Microsoft Sans Serif"/>
                <a:cs typeface="Microsoft Sans Serif"/>
              </a:rPr>
              <a:t>all</a:t>
            </a:r>
            <a:r>
              <a:rPr sz="13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manually</a:t>
            </a:r>
            <a:endParaRPr sz="1300" dirty="0">
              <a:latin typeface="Microsoft Sans Serif"/>
              <a:cs typeface="Microsoft Sans Serif"/>
            </a:endParaRPr>
          </a:p>
          <a:p>
            <a:pPr marL="186690" marR="5080" indent="-137795">
              <a:lnSpc>
                <a:spcPct val="70000"/>
              </a:lnSpc>
              <a:spcBef>
                <a:spcPts val="605"/>
              </a:spcBef>
            </a:pPr>
            <a:r>
              <a:rPr sz="17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700" spc="-30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7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Let’s</a:t>
            </a:r>
            <a:r>
              <a:rPr sz="1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assume</a:t>
            </a:r>
            <a:r>
              <a:rPr sz="17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takes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just</a:t>
            </a:r>
            <a:r>
              <a:rPr sz="1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200 </a:t>
            </a:r>
            <a:r>
              <a:rPr sz="17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man-</a:t>
            </a:r>
            <a:r>
              <a:rPr sz="17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hours,</a:t>
            </a:r>
            <a:r>
              <a:rPr sz="17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7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1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work</a:t>
            </a:r>
            <a:r>
              <a:rPr sz="1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week,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9am</a:t>
            </a:r>
            <a:r>
              <a:rPr sz="1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5pm,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$1000 </a:t>
            </a:r>
            <a:r>
              <a:rPr sz="17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(in</a:t>
            </a:r>
            <a:r>
              <a:rPr sz="1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wages,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perhaps 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multiple</a:t>
            </a:r>
            <a:r>
              <a:rPr sz="1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people)</a:t>
            </a:r>
            <a:r>
              <a:rPr sz="17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to fix</a:t>
            </a:r>
            <a:r>
              <a:rPr sz="1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1 </a:t>
            </a:r>
            <a:r>
              <a:rPr sz="1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vulnerability.</a:t>
            </a:r>
            <a:endParaRPr sz="1700" dirty="0">
              <a:latin typeface="Microsoft Sans Serif"/>
              <a:cs typeface="Microsoft Sans Serif"/>
            </a:endParaRPr>
          </a:p>
          <a:p>
            <a:pPr marL="369570" marR="107314" indent="-137160">
              <a:lnSpc>
                <a:spcPct val="70000"/>
              </a:lnSpc>
              <a:spcBef>
                <a:spcPts val="600"/>
              </a:spcBef>
            </a:pPr>
            <a:r>
              <a:rPr sz="13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300" spc="28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3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13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would</a:t>
            </a:r>
            <a:r>
              <a:rPr sz="13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equate</a:t>
            </a:r>
            <a:r>
              <a:rPr sz="1300" dirty="0">
                <a:solidFill>
                  <a:srgbClr val="FFFFFF"/>
                </a:solidFill>
                <a:latin typeface="Microsoft Sans Serif"/>
                <a:cs typeface="Microsoft Sans Serif"/>
              </a:rPr>
              <a:t> to</a:t>
            </a:r>
            <a:r>
              <a:rPr sz="13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i="1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~88</a:t>
            </a:r>
            <a:r>
              <a:rPr sz="1300" i="1" spc="-20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300" i="1" spc="-120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man-</a:t>
            </a:r>
            <a:r>
              <a:rPr sz="1300" i="1" spc="-125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years</a:t>
            </a:r>
            <a:r>
              <a:rPr sz="1300" i="1" spc="30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300" i="1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of</a:t>
            </a:r>
            <a:r>
              <a:rPr sz="1300" i="1" spc="100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300" i="1" spc="-20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effort,</a:t>
            </a:r>
            <a:r>
              <a:rPr sz="1300" i="1" spc="5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300" i="1" spc="-110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and</a:t>
            </a:r>
            <a:r>
              <a:rPr sz="1300" i="1" spc="5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300" i="1" spc="-20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$19,476,000</a:t>
            </a:r>
            <a:r>
              <a:rPr sz="1300" i="1" spc="-45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300" i="1" spc="-10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to</a:t>
            </a:r>
            <a:r>
              <a:rPr sz="1300" i="1" spc="-15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300" i="1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fix </a:t>
            </a:r>
            <a:r>
              <a:rPr sz="1300" i="1" spc="-10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all</a:t>
            </a:r>
            <a:r>
              <a:rPr sz="1300" i="1" spc="-15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300" i="1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19,476</a:t>
            </a:r>
            <a:r>
              <a:rPr sz="1300" i="1" spc="-10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300" i="1" spc="-135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vulns</a:t>
            </a:r>
            <a:r>
              <a:rPr sz="1300" i="1" spc="20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reported</a:t>
            </a:r>
            <a:r>
              <a:rPr sz="13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13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FFFFFF"/>
                </a:solidFill>
                <a:latin typeface="Microsoft Sans Serif"/>
                <a:cs typeface="Microsoft Sans Serif"/>
              </a:rPr>
              <a:t>all</a:t>
            </a:r>
            <a:r>
              <a:rPr sz="13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Microsoft</a:t>
            </a:r>
            <a:r>
              <a:rPr sz="13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products</a:t>
            </a:r>
            <a:r>
              <a:rPr sz="13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3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2021.</a:t>
            </a:r>
            <a:r>
              <a:rPr sz="13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Just </a:t>
            </a:r>
            <a:r>
              <a:rPr sz="13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13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13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work</a:t>
            </a:r>
            <a:r>
              <a:rPr sz="13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week</a:t>
            </a:r>
            <a:r>
              <a:rPr sz="13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3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$4000</a:t>
            </a:r>
            <a:r>
              <a:rPr sz="13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FFFFFF"/>
                </a:solidFill>
                <a:latin typeface="Microsoft Sans Serif"/>
                <a:cs typeface="Microsoft Sans Serif"/>
              </a:rPr>
              <a:t>per</a:t>
            </a:r>
            <a:r>
              <a:rPr sz="13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software</a:t>
            </a:r>
            <a:r>
              <a:rPr sz="13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defect.</a:t>
            </a:r>
            <a:endParaRPr sz="1300" dirty="0">
              <a:latin typeface="Microsoft Sans Serif"/>
              <a:cs typeface="Microsoft Sans Serif"/>
            </a:endParaRPr>
          </a:p>
          <a:p>
            <a:pPr marL="231775">
              <a:lnSpc>
                <a:spcPct val="100000"/>
              </a:lnSpc>
              <a:spcBef>
                <a:spcPts val="135"/>
              </a:spcBef>
            </a:pPr>
            <a:r>
              <a:rPr sz="13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300" spc="24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What</a:t>
            </a:r>
            <a:r>
              <a:rPr sz="13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FFFFFF"/>
                </a:solidFill>
                <a:latin typeface="Microsoft Sans Serif"/>
                <a:cs typeface="Microsoft Sans Serif"/>
              </a:rPr>
              <a:t>do</a:t>
            </a:r>
            <a:r>
              <a:rPr sz="13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we</a:t>
            </a:r>
            <a:r>
              <a:rPr sz="13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do?</a:t>
            </a:r>
            <a:endParaRPr sz="1300" dirty="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130"/>
              </a:spcBef>
            </a:pPr>
            <a:r>
              <a:rPr sz="13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300" spc="29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300" dirty="0">
                <a:solidFill>
                  <a:srgbClr val="FFFFFF"/>
                </a:solidFill>
                <a:latin typeface="Microsoft Sans Serif"/>
                <a:cs typeface="Microsoft Sans Serif"/>
              </a:rPr>
              <a:t>Write</a:t>
            </a:r>
            <a:r>
              <a:rPr sz="13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less</a:t>
            </a:r>
            <a:r>
              <a:rPr sz="13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software…</a:t>
            </a:r>
            <a:endParaRPr sz="1300" dirty="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135"/>
              </a:spcBef>
            </a:pPr>
            <a:r>
              <a:rPr sz="13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300" spc="330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Stop</a:t>
            </a:r>
            <a:r>
              <a:rPr sz="13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sz="13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computers…</a:t>
            </a:r>
            <a:endParaRPr sz="1300" dirty="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135"/>
              </a:spcBef>
            </a:pPr>
            <a:r>
              <a:rPr sz="13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300" spc="32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Make</a:t>
            </a:r>
            <a:r>
              <a:rPr sz="13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more</a:t>
            </a:r>
            <a:r>
              <a:rPr sz="13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humans…</a:t>
            </a:r>
            <a:endParaRPr sz="1300" dirty="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130"/>
              </a:spcBef>
            </a:pPr>
            <a:r>
              <a:rPr sz="1300" dirty="0">
                <a:solidFill>
                  <a:srgbClr val="9CBDBC"/>
                </a:solidFill>
                <a:latin typeface="Segoe UI Symbol"/>
                <a:cs typeface="Segoe UI Symbol"/>
              </a:rPr>
              <a:t>🢝</a:t>
            </a:r>
            <a:r>
              <a:rPr sz="1300" spc="365" dirty="0">
                <a:solidFill>
                  <a:srgbClr val="9CBDBC"/>
                </a:solidFill>
                <a:latin typeface="Segoe UI Symbol"/>
                <a:cs typeface="Segoe UI Symbol"/>
              </a:rPr>
              <a:t> </a:t>
            </a:r>
            <a:r>
              <a:rPr sz="1300" b="1" spc="-9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3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40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25" dirty="0">
                <a:solidFill>
                  <a:srgbClr val="FFFFFF"/>
                </a:solidFill>
                <a:latin typeface="Arial"/>
                <a:cs typeface="Arial"/>
              </a:rPr>
              <a:t>humans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30" dirty="0">
                <a:solidFill>
                  <a:srgbClr val="FFFFFF"/>
                </a:solidFill>
                <a:latin typeface="Arial"/>
                <a:cs typeface="Arial"/>
              </a:rPr>
              <a:t>detect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9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fix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vulnerabilities?</a:t>
            </a:r>
            <a:endParaRPr sz="1300" dirty="0">
              <a:latin typeface="Arial"/>
              <a:cs typeface="Arial"/>
            </a:endParaRPr>
          </a:p>
          <a:p>
            <a:pPr marL="699770">
              <a:lnSpc>
                <a:spcPct val="100000"/>
              </a:lnSpc>
              <a:spcBef>
                <a:spcPts val="869"/>
              </a:spcBef>
            </a:pPr>
            <a:r>
              <a:rPr sz="2000" spc="-245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5" dirty="0">
                <a:solidFill>
                  <a:srgbClr val="FFFFFF"/>
                </a:solidFill>
                <a:latin typeface="Microsoft Sans Serif"/>
                <a:cs typeface="Microsoft Sans Serif"/>
              </a:rPr>
              <a:t>used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gathered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u="sng" spc="-13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Microsoft Sans Serif"/>
                <a:cs typeface="Microsoft Sans Serif"/>
                <a:hlinkClick r:id="rId2"/>
              </a:rPr>
              <a:t>cvedetails.com</a:t>
            </a:r>
            <a:r>
              <a:rPr sz="20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2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265" dirty="0">
                <a:solidFill>
                  <a:srgbClr val="FFFFFF"/>
                </a:solidFill>
                <a:latin typeface="Microsoft Sans Serif"/>
                <a:cs typeface="Microsoft Sans Serif"/>
              </a:rPr>
              <a:t>uses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235" dirty="0">
                <a:solidFill>
                  <a:srgbClr val="FFFFFF"/>
                </a:solidFill>
                <a:latin typeface="Microsoft Sans Serif"/>
                <a:cs typeface="Microsoft Sans Serif"/>
              </a:rPr>
              <a:t>NIST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5" dirty="0">
                <a:solidFill>
                  <a:srgbClr val="FFFFFF"/>
                </a:solidFill>
                <a:latin typeface="Microsoft Sans Serif"/>
                <a:cs typeface="Microsoft Sans Serif"/>
              </a:rPr>
              <a:t>NVD’s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0" dirty="0">
                <a:solidFill>
                  <a:srgbClr val="FFFFFF"/>
                </a:solidFill>
                <a:latin typeface="Microsoft Sans Serif"/>
                <a:cs typeface="Microsoft Sans Serif"/>
              </a:rPr>
              <a:t>XML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API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7CE8E-262A-281E-2AA1-4AD507447A52}"/>
              </a:ext>
            </a:extLst>
          </p:cNvPr>
          <p:cNvSpPr txBox="1"/>
          <p:nvPr/>
        </p:nvSpPr>
        <p:spPr>
          <a:xfrm>
            <a:off x="76200" y="762000"/>
            <a:ext cx="102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TRENDS IN VOLUME AND RATE OF DISCOVERY OF VULNERABILITIES:</a:t>
            </a:r>
            <a:endParaRPr lang="en-IN" sz="24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99</TotalTime>
  <Words>1987</Words>
  <Application>Microsoft Office PowerPoint</Application>
  <PresentationFormat>Widescreen</PresentationFormat>
  <Paragraphs>177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Microsoft Sans Serif</vt:lpstr>
      <vt:lpstr>Segoe UI Symbol</vt:lpstr>
      <vt:lpstr>Times New Roman</vt:lpstr>
      <vt:lpstr>Trebuchet MS</vt:lpstr>
      <vt:lpstr>Berlin</vt:lpstr>
      <vt:lpstr>PowerPoint Presentation</vt:lpstr>
      <vt:lpstr>OUTLINE:</vt:lpstr>
      <vt:lpstr>INTRO:</vt:lpstr>
      <vt:lpstr>INTRO:FUZZING</vt:lpstr>
      <vt:lpstr>INTRO:TAINT ANALYSIS</vt:lpstr>
      <vt:lpstr>INTRO: TAINT ANALYSIS</vt:lpstr>
      <vt:lpstr>INTRO: SOFTWARE COMPONENT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POTENTIAL PROBLEMS FACING COMPANIES:</vt:lpstr>
      <vt:lpstr>PowerPoint Presentation</vt:lpstr>
      <vt:lpstr>PowerPoint Presentation</vt:lpstr>
      <vt:lpstr>PowerPoint Presentation</vt:lpstr>
      <vt:lpstr>C  O  N  C   L   U  S   I  O  N  S</vt:lpstr>
      <vt:lpstr>F   U   T   U  R   E W       O        R        K </vt:lpstr>
      <vt:lpstr>T     H     A    N    K              Y    O    U   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Post</dc:creator>
  <cp:lastModifiedBy>Sharath Katta Sridhar</cp:lastModifiedBy>
  <cp:revision>12</cp:revision>
  <dcterms:created xsi:type="dcterms:W3CDTF">2022-08-14T16:55:48Z</dcterms:created>
  <dcterms:modified xsi:type="dcterms:W3CDTF">2022-08-14T18:42:08Z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2022-08-14T00:00:00Z</vt:filetime>
  </property>
  <property fmtid="{D5CDD505-2E9C-101B-9397-08002B2CF9AE}" pid="5" name="Producer">
    <vt:lpwstr>Microsoft® PowerPoint® 2019</vt:lpwstr>
  </property>
</Properties>
</file>