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75" r:id="rId9"/>
    <p:sldId id="276" r:id="rId10"/>
    <p:sldId id="277" r:id="rId11"/>
    <p:sldId id="278" r:id="rId12"/>
    <p:sldId id="279" r:id="rId13"/>
    <p:sldId id="28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54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EA85F2-EA42-40CA-B5AA-5833EAA2B2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B6018E-0A51-46E7-BFB8-6B82FE49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6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26F2-DA78-A0BE-E2D8-966C618AE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Retail Chatbot: Data Engineering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B5D0-7416-DC9F-95EA-353E6DEC0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Completed By: Sharath Katta Sridhar</a:t>
            </a:r>
          </a:p>
          <a:p>
            <a:r>
              <a:rPr lang="en-US" dirty="0"/>
              <a:t>Contact: sk8671@nyu.edu</a:t>
            </a:r>
          </a:p>
        </p:txBody>
      </p:sp>
    </p:spTree>
    <p:extLst>
      <p:ext uri="{BB962C8B-B14F-4D97-AF65-F5344CB8AC3E}">
        <p14:creationId xmlns:p14="http://schemas.microsoft.com/office/powerpoint/2010/main" val="373347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Challenges and 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61" y="1399624"/>
            <a:ext cx="10353762" cy="525019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1. Challenges Encountered During Data Engineering Process: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Volume and Complexity: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Managing large volumes of retail data with intricate relationships required optimized storage and processing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Consistency: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Ensuring consistency across diverse datasets, especially during updates, posed a significant challenge.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Real-time Integration: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Achieving real-time data integration from the database to the chatbot without latency was a complex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Security Concerns: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Balancing data accessibility for chatbot functionality while maintaining stringent security standards for customer privacy.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2. Solutions Implemented to Overcome Challenges: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Database Optimization: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Leveraged indexing, query optimization, and partitioning techniques for efficient data retrieval and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Cleaning and Standardization: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Implemented rigorous data cleaning processes, including handling missing data and standardizing formats, ensuring consistent data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Real-time Data Streaming: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Utilized real-time data streaming technologies to ensure instant updates in the chatbot, providing users with the latest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Secure API Integration: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Implemented secure API protocols, incorporating encryption and token-based authentication, ensuring data confidentiality and integrity.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2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Potential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61" y="1399624"/>
            <a:ext cx="10353762" cy="5250190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IN" sz="1200" dirty="0"/>
              <a:t>1. Potential Enhancements to the Data Engineering Process:</a:t>
            </a:r>
          </a:p>
          <a:p>
            <a:pPr marL="36900" indent="0">
              <a:buNone/>
            </a:pPr>
            <a:r>
              <a:rPr lang="en-IN" sz="1200" dirty="0"/>
              <a:t>   -Advanced Analytics </a:t>
            </a:r>
            <a:r>
              <a:rPr lang="en-IN" sz="1200" dirty="0" err="1"/>
              <a:t>Integration:Incorporate</a:t>
            </a:r>
            <a:r>
              <a:rPr lang="en-IN" sz="1200" dirty="0"/>
              <a:t> predictive analytics and machine learning algorithms to provide personalized product recommendations to users based on their preferences and purchase history.</a:t>
            </a:r>
          </a:p>
          <a:p>
            <a:pPr marL="36900" indent="0">
              <a:buNone/>
            </a:pPr>
            <a:r>
              <a:rPr lang="en-IN" sz="1200" dirty="0"/>
              <a:t>   -Natural Language Processing (NLP) </a:t>
            </a:r>
            <a:r>
              <a:rPr lang="en-IN" sz="1200" dirty="0" err="1"/>
              <a:t>Integration:Enhance</a:t>
            </a:r>
            <a:r>
              <a:rPr lang="en-IN" sz="1200" dirty="0"/>
              <a:t> the chatbot's understanding of natural language queries, enabling more complex and context-aware interactions with users.</a:t>
            </a:r>
          </a:p>
          <a:p>
            <a:pPr marL="36900" indent="0">
              <a:buNone/>
            </a:pPr>
            <a:r>
              <a:rPr lang="en-IN" sz="1200" dirty="0"/>
              <a:t>   - Sentiment Analysis: Implement sentiment analysis algorithms to gauge customer feedback and sentiment, enabling businesses to improve customer service and product offerings.</a:t>
            </a:r>
          </a:p>
          <a:p>
            <a:pPr marL="36900" indent="0">
              <a:buNone/>
            </a:pPr>
            <a:endParaRPr lang="en-IN" sz="1200" dirty="0"/>
          </a:p>
          <a:p>
            <a:pPr marL="36900" indent="0">
              <a:buNone/>
            </a:pPr>
            <a:r>
              <a:rPr lang="en-IN" sz="1200" dirty="0"/>
              <a:t>2. Scalability and Performance Improvements:</a:t>
            </a:r>
          </a:p>
          <a:p>
            <a:pPr marL="36900" indent="0">
              <a:buNone/>
            </a:pPr>
            <a:r>
              <a:rPr lang="en-IN" sz="1200" dirty="0"/>
              <a:t>   - Cloud </a:t>
            </a:r>
            <a:r>
              <a:rPr lang="en-IN" sz="1200" dirty="0" err="1"/>
              <a:t>Migration:Explore</a:t>
            </a:r>
            <a:r>
              <a:rPr lang="en-IN" sz="1200" dirty="0"/>
              <a:t> migrating the database and chatbot infrastructure to cloud platforms, ensuring seamless scalability and enhanced performance during peak usage times.</a:t>
            </a:r>
          </a:p>
          <a:p>
            <a:pPr marL="36900" indent="0">
              <a:buNone/>
            </a:pPr>
            <a:r>
              <a:rPr lang="en-IN" sz="1200" dirty="0"/>
              <a:t>   - Load Balancing: Implement load balancing techniques to distribute user requests evenly across servers, preventing bottlenecks and optimizing response times.</a:t>
            </a:r>
          </a:p>
          <a:p>
            <a:pPr marL="36900" indent="0">
              <a:buNone/>
            </a:pPr>
            <a:endParaRPr lang="en-IN" sz="1200" dirty="0"/>
          </a:p>
          <a:p>
            <a:pPr marL="36900" indent="0">
              <a:buNone/>
            </a:pPr>
            <a:r>
              <a:rPr lang="en-IN" sz="1200" dirty="0"/>
              <a:t>3. Integration with Additional Data Sources:</a:t>
            </a:r>
          </a:p>
          <a:p>
            <a:pPr marL="36900" indent="0">
              <a:buNone/>
            </a:pPr>
            <a:r>
              <a:rPr lang="en-IN" sz="1200" dirty="0"/>
              <a:t>   - Social Media </a:t>
            </a:r>
            <a:r>
              <a:rPr lang="en-IN" sz="1200" dirty="0" err="1"/>
              <a:t>Data:Integrate</a:t>
            </a:r>
            <a:r>
              <a:rPr lang="en-IN" sz="1200" dirty="0"/>
              <a:t> social media data to monitor trends, customer sentiments, and feedback, allowing businesses to stay updated with market preferences.</a:t>
            </a:r>
          </a:p>
          <a:p>
            <a:pPr marL="36900" indent="0">
              <a:buNone/>
            </a:pPr>
            <a:r>
              <a:rPr lang="en-IN" sz="1200" dirty="0"/>
              <a:t>   - Supplier and Inventory </a:t>
            </a:r>
            <a:r>
              <a:rPr lang="en-IN" sz="1200" dirty="0" err="1"/>
              <a:t>Data:Connect</a:t>
            </a:r>
            <a:r>
              <a:rPr lang="en-IN" sz="1200" dirty="0"/>
              <a:t> with supplier and inventory databases for real-time stock information, ensuring accurate product availability status for users.</a:t>
            </a:r>
          </a:p>
          <a:p>
            <a:pPr marL="36900" indent="0">
              <a:buNone/>
            </a:pPr>
            <a:r>
              <a:rPr lang="en-IN" sz="1200" dirty="0"/>
              <a:t>   - User </a:t>
            </a:r>
            <a:r>
              <a:rPr lang="en-IN" sz="1200" dirty="0" err="1"/>
              <a:t>Behavior</a:t>
            </a:r>
            <a:r>
              <a:rPr lang="en-IN" sz="1200" dirty="0"/>
              <a:t> </a:t>
            </a:r>
            <a:r>
              <a:rPr lang="en-IN" sz="1200" dirty="0" err="1"/>
              <a:t>Analytics:Incorporate</a:t>
            </a:r>
            <a:r>
              <a:rPr lang="en-IN" sz="1200" dirty="0"/>
              <a:t> user </a:t>
            </a:r>
            <a:r>
              <a:rPr lang="en-IN" sz="1200" dirty="0" err="1"/>
              <a:t>behavior</a:t>
            </a:r>
            <a:r>
              <a:rPr lang="en-IN" sz="1200" dirty="0"/>
              <a:t> analytics tools to track user interactions within the chatbot, enabling data-driven enhancements to the user experience.</a:t>
            </a:r>
          </a:p>
          <a:p>
            <a:pPr marL="36900" indent="0">
              <a:buNone/>
            </a:pPr>
            <a:endParaRPr lang="en-IN" sz="1200" dirty="0"/>
          </a:p>
          <a:p>
            <a:pPr marL="36900" indent="0">
              <a:buNone/>
            </a:pPr>
            <a:r>
              <a:rPr lang="en-IN" sz="1200" dirty="0"/>
              <a:t>Note: By focusing on these future enhancements and upgrades, our Retail Chatbot will continue to evolve, offering cutting-edge features and unparalleled user satisfaction. These advancements will empower businesses to stay competitive and adapt to changing market dynamics.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1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61" y="1399624"/>
            <a:ext cx="10353762" cy="5250190"/>
          </a:xfrm>
        </p:spPr>
        <p:txBody>
          <a:bodyPr>
            <a:normAutofit/>
          </a:bodyPr>
          <a:lstStyle/>
          <a:p>
            <a:pPr algn="l"/>
            <a:r>
              <a:rPr lang="en-IN" sz="1400" b="1" i="0" dirty="0">
                <a:solidFill>
                  <a:srgbClr val="D1D5DB"/>
                </a:solidFill>
                <a:effectLst/>
                <a:latin typeface="Söhne"/>
              </a:rPr>
              <a:t>Summary of Key Achievements in Data Engineering:</a:t>
            </a:r>
            <a:endParaRPr lang="en-IN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D1D5DB"/>
                </a:solidFill>
                <a:effectLst/>
                <a:latin typeface="Söhne"/>
              </a:rPr>
              <a:t>Robust Database Architecture:</a:t>
            </a:r>
            <a:r>
              <a:rPr lang="en-IN" sz="1400" b="0" i="0" dirty="0">
                <a:solidFill>
                  <a:srgbClr val="D1D5DB"/>
                </a:solidFill>
                <a:effectLst/>
                <a:latin typeface="Söhne"/>
              </a:rPr>
              <a:t> Implemented a structured and efficient SQLite database that seamlessly stores and retrieves data, ensuring reliability and data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D1D5DB"/>
                </a:solidFill>
                <a:effectLst/>
                <a:latin typeface="Söhne"/>
              </a:rPr>
              <a:t>Effective ETL Process:</a:t>
            </a:r>
            <a:r>
              <a:rPr lang="en-IN" sz="1400" b="0" i="0" dirty="0">
                <a:solidFill>
                  <a:srgbClr val="D1D5DB"/>
                </a:solidFill>
                <a:effectLst/>
                <a:latin typeface="Söhne"/>
              </a:rPr>
              <a:t> Developed a streamlined ETL pipeline for extracting, transforming, and loading data from diverse sources into the database, ensuring consistent and high-quality data for the chatbot.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D1D5DB"/>
                </a:solidFill>
                <a:effectLst/>
                <a:latin typeface="Söhne"/>
              </a:rPr>
              <a:t>Chatbot-Ready Data:</a:t>
            </a:r>
            <a:r>
              <a:rPr lang="en-IN" sz="1400" b="0" i="0" dirty="0">
                <a:solidFill>
                  <a:srgbClr val="D1D5DB"/>
                </a:solidFill>
                <a:effectLst/>
                <a:latin typeface="Söhne"/>
              </a:rPr>
              <a:t> Processed and </a:t>
            </a:r>
            <a:r>
              <a:rPr lang="en-IN" sz="1400" b="0" i="0" dirty="0" err="1">
                <a:solidFill>
                  <a:srgbClr val="D1D5DB"/>
                </a:solidFill>
                <a:effectLst/>
                <a:latin typeface="Söhne"/>
              </a:rPr>
              <a:t>preprocessed</a:t>
            </a:r>
            <a:r>
              <a:rPr lang="en-IN" sz="1400" b="0" i="0" dirty="0">
                <a:solidFill>
                  <a:srgbClr val="D1D5DB"/>
                </a:solidFill>
                <a:effectLst/>
                <a:latin typeface="Söhne"/>
              </a:rPr>
              <a:t> data, making it chatbot-compatible by cleansing, transforming, and formatting it appropriately.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D1D5DB"/>
                </a:solidFill>
                <a:effectLst/>
                <a:latin typeface="Söhne"/>
              </a:rPr>
              <a:t>Seamless Integration:</a:t>
            </a:r>
            <a:r>
              <a:rPr lang="en-IN" sz="1400" b="0" i="0" dirty="0">
                <a:solidFill>
                  <a:srgbClr val="D1D5DB"/>
                </a:solidFill>
                <a:effectLst/>
                <a:latin typeface="Söhne"/>
              </a:rPr>
              <a:t> Successfully integrated the database with the Retail Chatbot, enabling seamless user interactions and personalized shopping experiences.</a:t>
            </a:r>
          </a:p>
          <a:p>
            <a:pPr algn="l"/>
            <a:r>
              <a:rPr lang="en-IN" sz="1400" b="1" i="0" dirty="0">
                <a:solidFill>
                  <a:srgbClr val="D1D5DB"/>
                </a:solidFill>
                <a:effectLst/>
                <a:latin typeface="Söhne"/>
              </a:rPr>
              <a:t>Importance of Data Quality and Reliability in Chatbot Functionality:</a:t>
            </a:r>
            <a:endParaRPr lang="en-IN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D1D5DB"/>
                </a:solidFill>
                <a:effectLst/>
                <a:latin typeface="Söhne"/>
              </a:rPr>
              <a:t>Enhanced User Experience:</a:t>
            </a:r>
            <a:r>
              <a:rPr lang="en-IN" sz="1400" b="0" i="0" dirty="0">
                <a:solidFill>
                  <a:srgbClr val="D1D5DB"/>
                </a:solidFill>
                <a:effectLst/>
                <a:latin typeface="Söhne"/>
              </a:rPr>
              <a:t> High-quality data ensures accurate responses, enabling the chatbot to deliver relevant product recommendations, answer queries, and handle transactions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D1D5DB"/>
                </a:solidFill>
                <a:effectLst/>
                <a:latin typeface="Söhne"/>
              </a:rPr>
              <a:t>Trust and Credibility:</a:t>
            </a:r>
            <a:r>
              <a:rPr lang="en-IN" sz="1400" b="0" i="0" dirty="0">
                <a:solidFill>
                  <a:srgbClr val="D1D5DB"/>
                </a:solidFill>
                <a:effectLst/>
                <a:latin typeface="Söhne"/>
              </a:rPr>
              <a:t> Reliable data enhances trust between the users and the chatbot. Users rely on accurate product information and trust the chatbot's recommendations, boosting credibility.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D1D5DB"/>
                </a:solidFill>
                <a:effectLst/>
                <a:latin typeface="Söhne"/>
              </a:rPr>
              <a:t>Business Insights:</a:t>
            </a:r>
            <a:r>
              <a:rPr lang="en-IN" sz="1400" b="0" i="0" dirty="0">
                <a:solidFill>
                  <a:srgbClr val="D1D5DB"/>
                </a:solidFill>
                <a:effectLst/>
                <a:latin typeface="Söhne"/>
              </a:rPr>
              <a:t> Clean and reliable data provides valuable insights into customer </a:t>
            </a:r>
            <a:r>
              <a:rPr lang="en-IN" sz="1400" b="0" i="0" dirty="0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IN" sz="1400" b="0" i="0" dirty="0">
                <a:solidFill>
                  <a:srgbClr val="D1D5DB"/>
                </a:solidFill>
                <a:effectLst/>
                <a:latin typeface="Söhne"/>
              </a:rPr>
              <a:t>, preferences, and market trends, enabling data-driven business decisions and strategies.</a:t>
            </a:r>
          </a:p>
          <a:p>
            <a:pPr algn="l"/>
            <a:r>
              <a:rPr lang="en-IN" sz="1400" b="0" i="1" dirty="0">
                <a:solidFill>
                  <a:srgbClr val="D1D5DB"/>
                </a:solidFill>
                <a:effectLst/>
                <a:latin typeface="Söhne"/>
              </a:rPr>
              <a:t>Note: The successful integration of a robust data engineering process with the Retail Chatbot has not only improved customer engagement and satisfaction but has also provided the business with actionable insights, fostering growth and innovation</a:t>
            </a:r>
            <a:endParaRPr lang="en-IN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690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632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EBB-285A-A523-8AC2-10864691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of Retail Chatbot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977F5-1F67-FDBE-6864-C761FF35C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41" y="1465263"/>
            <a:ext cx="3719359" cy="32214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85652-BC7C-6366-AF79-CA20AE1D1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75"/>
          <a:stretch/>
        </p:blipFill>
        <p:spPr>
          <a:xfrm>
            <a:off x="3987800" y="1465263"/>
            <a:ext cx="3924300" cy="3176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FAE34-BC74-4900-087B-6DC8923A6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89"/>
          <a:stretch/>
        </p:blipFill>
        <p:spPr>
          <a:xfrm>
            <a:off x="8013700" y="1465263"/>
            <a:ext cx="3079750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1FCE-E4DC-B874-45C9-F317654C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65" y="3154018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065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4D4F-DEBB-4C54-BE94-3F54D418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CC84-7097-EEA4-605A-76E4082A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IN" b="0" i="0" dirty="0">
                <a:effectLst/>
                <a:latin typeface="Söhne"/>
              </a:rPr>
              <a:t>Introduction to the Retail Chatbot Project: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The Retail Chatbot project focuses on creating an intelligent virtual assistant for enhancing customer experience and engagement in the retail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The chatbot is designed to provide answers based on the dataset provided and display the corresponding SQL Code and displays the result as a </a:t>
            </a: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IN" b="0" i="0" dirty="0">
                <a:effectLst/>
                <a:latin typeface="Söhne"/>
              </a:rPr>
              <a:t>Importance of Data Engineering in Chatbot Development: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</a:t>
            </a:r>
            <a:r>
              <a:rPr lang="en-IN" b="1" i="0" dirty="0" err="1">
                <a:solidFill>
                  <a:srgbClr val="D1D5DB"/>
                </a:solidFill>
                <a:effectLst/>
                <a:latin typeface="Söhne"/>
              </a:rPr>
              <a:t>Fueling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 Intelligence: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Data engineering plays a pivotal role in supplying the chatbot with accurate, relevant, and structured data, which is essential for generating intelligent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Quality: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Ensuring the quality and reliability of data is crucial for the chatbot's effectiveness. Data engineering processes guarantee clean, consistent, and error-free data for the chatbot to utilize.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Real-time Interactions: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Data engineering enables real-time data processing, allowing the chatbot to deliver up-to-date product information, pricing, and availability to customers in real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Enhanced User Experience: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By harnessing the power of data engineering, the chatbot can offer personalized product recommendations and tailor interactions, leading to a more satisfying customer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Scalability: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Data engineering solutions are designed to handle large volumes of data efficiently, ensuring the chatbot's scalability as the user base grows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EE56-30E3-3EE8-305E-424497A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8CF1-F878-CB21-A31F-68479281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Dataset Description: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Source: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The dataset is sourced from "</a:t>
            </a: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BigSupplyCo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," a fictional large-scale retail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Diversity: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The dataset comprises diverse information, including customer data, product details, order history, and geographical data, providing a comprehensive view of the retail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Granularity: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Granular data points allow for detailed analysis, such as customer preferences, product popularity, and regional sales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Structured Data: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The dataset is structured, ensuring consistency and ease of integration with analytical tools and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Volume: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With thousands of records, the dataset reflects the company's extensive customer base, product </a:t>
            </a: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catalog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, and sales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Key Entities: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Customers: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Detailed customer profiles including demographics and purchase history.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Products: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Information about various products, including category, price, and description.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Orders: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Order details, including products, quantities, and transaction specifics.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Geographical Data: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Location-based data providing insights into regional sales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Quality: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Quality assurance processes have been applied to maintain accurate and reliable data, ensuring its usability for analytical and AI-driven applications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EE56-30E3-3EE8-305E-424497A1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19" y="0"/>
            <a:ext cx="10353762" cy="970450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8CF1-F878-CB21-A31F-68479281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44551"/>
            <a:ext cx="12039600" cy="5568950"/>
          </a:xfrm>
        </p:spPr>
        <p:txBody>
          <a:bodyPr>
            <a:noAutofit/>
          </a:bodyPr>
          <a:lstStyle/>
          <a:p>
            <a:pPr algn="l"/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BigSupplyCo_Orders</a:t>
            </a:r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Table:</a:t>
            </a:r>
            <a:endParaRPr lang="en-IN" sz="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lang="en-IN" sz="9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 identifier for each order,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order_item_cardprod_id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Identifier for the ordered product,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order_customer_id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 identifier for the order,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order_department_id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Department identifier for the product.,</a:t>
            </a:r>
          </a:p>
          <a:p>
            <a:pPr marL="457200" lvl="1" indent="0" algn="l">
              <a:buNone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Market where the order was placed,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order_city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order_country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order_region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order_state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Geographic details of the order location,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order_status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Status of the order (e.g., pending, shipped)</a:t>
            </a:r>
          </a:p>
          <a:p>
            <a:pPr marL="457200" lvl="1" indent="0" algn="l">
              <a:buNone/>
            </a:pP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order_zipcode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ZIP code of the delivery address, 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order_date__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dateorders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and time of the order,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order_item_quantity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Quantity of items ordered, 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Total sales amount for the order,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order_profit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Profit earned from the order.</a:t>
            </a:r>
          </a:p>
          <a:p>
            <a:pPr marL="457200" lvl="1" indent="0" algn="l">
              <a:buNone/>
            </a:pP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days_for_shipping__real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Actual days taken for shipping.,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delivery_status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Status of the delivery (e.g., on-time, delayed).</a:t>
            </a:r>
          </a:p>
          <a:p>
            <a:pPr algn="l"/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BigSupplyCo_Products</a:t>
            </a:r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Table:</a:t>
            </a:r>
            <a:endParaRPr lang="en-IN" sz="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lang="en-IN" sz="90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l">
              <a:buNone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product_card_id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 identifier for each product,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product_category_id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Category identifier for the product,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product_description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of the product.</a:t>
            </a:r>
          </a:p>
          <a:p>
            <a:pPr marL="36900" indent="0" algn="l">
              <a:buNone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product_image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URL of the product image,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 of the product.</a:t>
            </a:r>
          </a:p>
          <a:p>
            <a:pPr marL="36900" indent="0" algn="l">
              <a:buNone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product_price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Price of the product,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product_status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Status of the product (e.g., available, out of stock).</a:t>
            </a:r>
          </a:p>
          <a:p>
            <a:pPr algn="l"/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BigSupplyCo_Customers</a:t>
            </a:r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Table:</a:t>
            </a:r>
            <a:endParaRPr lang="en-IN" sz="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lang="en-IN" sz="9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 identifier for each customer,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customer_city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customer_country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customer_state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Customer's geographic details.</a:t>
            </a:r>
          </a:p>
          <a:p>
            <a:pPr marL="457200" lvl="1" indent="0" algn="l">
              <a:buNone/>
            </a:pP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customer_email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Email address of the customer,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customer_fname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customer_lname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First name and last name of the customer.</a:t>
            </a:r>
          </a:p>
          <a:p>
            <a:pPr marL="457200" lvl="1" indent="0" algn="l">
              <a:buNone/>
            </a:pP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customer_password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Encrypted password for customer authentication,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customer_segment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Segment to which the customer belongs (e.g., regular, premium).</a:t>
            </a:r>
          </a:p>
          <a:p>
            <a:pPr algn="l"/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BigSupplyCo_Departments</a:t>
            </a:r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Table:</a:t>
            </a:r>
            <a:endParaRPr lang="en-IN" sz="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lang="en-IN" sz="90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l">
              <a:buNone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department_id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 identifier for each department,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 of the department.	</a:t>
            </a:r>
          </a:p>
          <a:p>
            <a:pPr marL="36900" indent="0" algn="l">
              <a:buNone/>
            </a:pPr>
            <a:r>
              <a:rPr lang="en-IN" sz="90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latitude, longitude: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Geographic coordinates of the department location.</a:t>
            </a:r>
          </a:p>
          <a:p>
            <a:pPr algn="l"/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9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BigSupplyCo_Categories</a:t>
            </a:r>
            <a:r>
              <a:rPr lang="en-IN" sz="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Table:</a:t>
            </a:r>
            <a:endParaRPr lang="en-IN" sz="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lang="en-IN" sz="90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 algn="l">
              <a:buNone/>
            </a:pP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 identifier for each category, </a:t>
            </a:r>
            <a:r>
              <a:rPr lang="en-IN" sz="9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IN" sz="9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9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 of the product category (e.g., Clothing &amp; Accessories, Electronics).</a:t>
            </a:r>
          </a:p>
          <a:p>
            <a:pPr marL="3690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E2F7-FAAA-2D6D-15DB-4C60D224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EABB-60D4-201E-D0F7-6B0D74C6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3" y="1732449"/>
            <a:ext cx="10353762" cy="405875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Quality &amp; Consistency: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Ensuring accurate, complete, and consistent data is vital. Implement validation checks and regular cleansing for reliability.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Integration: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Combining data from diverse sources demands ETL pipelines. These consolidate data into a unified format, enabling comprehensive analysis.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Scalability: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As datasets expand, scalable solutions become crucial. Cloud-based platforms and distributed frameworks like Apache Hadoop handle extensive data efficiently.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Real-time Data Processing: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Immediate insights necessitate real-time data processing. Technologies like Apache Kafka facilitate continuous data analysis for rapid decision-making.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Security: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Protecting data against breaches is paramount. Encryption, robust access controls, and regular security audits safeguard sensitive information.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Versioning &amp; Change Management: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Managing schema changes and versioning is challenging. Version control systems and detailed documentation track alterations, ensuring traceability.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Collaboration &amp; Documentation: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Effective teamwork and clear documentation streamline workflows. Collaborative tools and transparent communication channels enhance efficiency.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Performance Optimization: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Optimizing queries and processing enhances data retrieval speed. Techniques like indexing and caching improve database performance, ensuring timely access to critical information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4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38B-1368-23DD-CC27-48DFCCA0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and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DAB6-CD45-88D3-1623-69936518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933" y="1580050"/>
            <a:ext cx="10353762" cy="507475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1. Database Schema for Retail Data: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Tables: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Organized data entities like Orders, Products, Customers, Departments, and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Relationships: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Defined links between tables (e.g., orders linked to customers).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2. Explanation of Database Tables and Relationships: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D1D5DB"/>
                </a:solidFill>
                <a:effectLst/>
                <a:latin typeface="Söhne"/>
              </a:rPr>
              <a:t>BigSupplyCo_Orders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Contains order-related information like order ID, customer ID, products ordered, and sales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D1D5DB"/>
                </a:solidFill>
                <a:effectLst/>
                <a:latin typeface="Söhne"/>
              </a:rPr>
              <a:t>BigSupplyCo_Products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Stores details about products including names, prices, and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D1D5DB"/>
                </a:solidFill>
                <a:effectLst/>
                <a:latin typeface="Söhne"/>
              </a:rPr>
              <a:t>BigSupplyCo_Customers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Holds customer information such as names, addresses, and contact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D1D5DB"/>
                </a:solidFill>
                <a:effectLst/>
                <a:latin typeface="Söhne"/>
              </a:rPr>
              <a:t>BigSupplyCo_Departments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Contains data related to different departments in the retail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D1D5DB"/>
                </a:solidFill>
                <a:effectLst/>
                <a:latin typeface="Söhne"/>
              </a:rPr>
              <a:t>BigSupplyCo_Categories</a:t>
            </a: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Includes product categories like Clothing, Electronics, etc.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3. Use of SQLite Database: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Advantages: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Lightweight: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Requires minimal setup and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Portability: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Can be used in various environments without modification.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Simplicity: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Easy to set up, configure, and manage.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Ideal for Prototyping: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SQLite is excellent for initial development, testing, and prototyping of applications.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ETL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61" y="1399624"/>
            <a:ext cx="10353762" cy="525019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1. Overview of ETL (Extract, Transform, Load) Process: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Extract: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Data extracted from CSV files containing retail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Transform: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Data was processed, cleaned, and formatted for optimal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Load: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Prepared data loaded into the SQLite database for efficient querying.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2. Data Extraction from CSV Files: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Data sourced from separate CSV files including orders, products, customers, departments, and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Each CSV file contained specific data points related to its respective entity.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3. Transformations for Chatbot Usage: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Cleaning Data: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Removal of inconsistencies, handling missing values, and ensuring data uniformity.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Formatting: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Standardizing date formats, text, and numerical values for consistency.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Column Mapping: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Mapping CSV columns to corresponding database fields.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Enrichment: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Enhancing data with additional details where necessary.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4. Loading Process into the Database: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Processed data loaded into the SQLite database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Database design optimized for efficient storage and retrieval.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Prepared data forms the foundation for seamless chatbot interactions and querying.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0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61" y="1399624"/>
            <a:ext cx="10353762" cy="525019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1. Data Cleaning and Preprocessing Techniques: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Inconsistency Handling: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Addressing inconsistent data formats and units across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Noise Reduction: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Removing outliers and irrelevant information to maintain data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Deduplication: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Identifying and eliminating duplicate entries to enhance data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Error Correction: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Rectifying data entry errors and inaccuracies for consistency.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2. Handling Missing Data: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Identification: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Detecting missing values and understanding their impact on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Imputation Techniques: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Employing methods like mean, median, or interpolation to fill missing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Removal: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Considering the removal of incomplete records when missing data significantly affects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Advanced Methods: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Exploring predictive </a:t>
            </a:r>
            <a:r>
              <a:rPr lang="en-IN" b="0" i="0" dirty="0" err="1">
                <a:solidFill>
                  <a:srgbClr val="D1D5DB"/>
                </a:solidFill>
                <a:effectLst/>
                <a:latin typeface="Söhne"/>
              </a:rPr>
              <a:t>modeling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for complex data imputation scenarios.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3. Data Transformation and Formatting: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Standardization: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Ensuring uniform units and scales for numerical data across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Categorical Encoding: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Converting categorical variables into numerical representations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Date Formatting: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Standardizing date and time formats for consistency in time-based analyses.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Feature Engineering: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Creating new features from existing data to extract additional insights.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9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ED26-EE06-B118-8D0F-32F89D2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818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Integration with Retail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5DC2-42C3-8DAD-6644-F3B6377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61" y="1399624"/>
            <a:ext cx="10353762" cy="525019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1. How Data from Database is Integrated with the Retail Data Chatbot: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API Integration: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dirty="0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ntegrated our chatbot with the SQLite database using APIs, allowing real-time data retrieval.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Structured Queries: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Tailored SQL queries are employed to fetch specific retail data, enabling precise responses to user queries.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Real-time Updates: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Data synchronization mechanisms ensure our chatbot always provides the latest information on products, orders, and categories.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2. Role of Data Engineering in Providing Data to Retail Data Chatbot: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Processing: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Pre-processed raw data, transforming and aggregating it into formats suitable for chatbot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Optimizing Queries: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Crafted database queries optimize response times, ensuring users receive quick and accurate answers.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Error Handling: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Robust error-handling protocols manage unexpected data scenarios, guaranteeing uninterrupted service even during data inconsistencies.</a:t>
            </a:r>
          </a:p>
          <a:p>
            <a:pPr algn="l"/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3. Data Security and Access Control: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Encryption: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Employed safeguarding techniques to avoid data transmission from the database to the chatbot, ensuring confidentiality.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Access Control: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Role-based access control mechanisms restrict unauthorized access, safeguarding sensitive retail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1D5DB"/>
                </a:solidFill>
                <a:effectLst/>
                <a:latin typeface="Söhne"/>
              </a:rPr>
              <a:t>Data Anonymization: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Personal customer data is anonymized, preserving privacy while delivering valuable insights to users.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199</TotalTime>
  <Words>2583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Calisto MT</vt:lpstr>
      <vt:lpstr>Söhne</vt:lpstr>
      <vt:lpstr>Times New Roman</vt:lpstr>
      <vt:lpstr>Wingdings 2</vt:lpstr>
      <vt:lpstr>Slate</vt:lpstr>
      <vt:lpstr>Retail Chatbot: Data Engineering</vt:lpstr>
      <vt:lpstr>Introduction</vt:lpstr>
      <vt:lpstr>About the Dataset</vt:lpstr>
      <vt:lpstr>Dataset Overview</vt:lpstr>
      <vt:lpstr>Data Engineering Challenges</vt:lpstr>
      <vt:lpstr>Database Design and Schema</vt:lpstr>
      <vt:lpstr>ETL Process</vt:lpstr>
      <vt:lpstr>Data Preprocessing</vt:lpstr>
      <vt:lpstr>Integration with Retail Chatbot</vt:lpstr>
      <vt:lpstr>Challenges and Proposed Solutions</vt:lpstr>
      <vt:lpstr>Potential Future Enhancements</vt:lpstr>
      <vt:lpstr>Conclusion</vt:lpstr>
      <vt:lpstr>Images of Retail Chatbot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Sales Project</dc:title>
  <dc:creator>Tanmay Chakraborty</dc:creator>
  <cp:lastModifiedBy>Sharath Katta Sridhar</cp:lastModifiedBy>
  <cp:revision>9</cp:revision>
  <dcterms:created xsi:type="dcterms:W3CDTF">2022-09-16T05:45:00Z</dcterms:created>
  <dcterms:modified xsi:type="dcterms:W3CDTF">2023-10-24T00:28:42Z</dcterms:modified>
</cp:coreProperties>
</file>