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57DB4-4592-9AA9-BA04-061E7672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B97FCD-0348-29B8-E28A-A664946CE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FD0986-0C23-2B58-CD6D-BB18501E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4BEEF2-8B31-A755-60E0-662E680F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026956-5F54-5D41-5FFD-4F964848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82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0AC959-1DCD-02C6-D1EC-F3003A11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3DF0C5-EBE1-904C-EFEF-F0B7BD12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52977D-FCDD-474E-4E59-FC2C1235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EAECE-50F8-C64F-97F9-906C63A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C8E345-8C54-D77C-1B1B-C75573F0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2DFBC4-3927-84DE-AE06-7E7090094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0F8FF3-CD7E-D9E7-994C-911892A3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6D21E9-F959-59F0-E721-69E58C1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AE3B3F-B0AE-505A-DA14-84352203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E96702-3D6B-69F4-3059-BF44D9DD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1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B5FD4-99E7-7803-8F53-A0E5156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87AF4-0FFD-AADC-BA35-27235259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ACE0D-1E6C-F9A2-AF9B-4C059C7B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9460A7-FE47-CC61-703C-404008D3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B9710-3572-1C1E-989D-E3A6604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5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8AC8-FA57-59CD-BAA5-A88BCA0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9E7043-77F4-550C-8074-6D0C8C5F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B15118-ABA0-D64F-0B30-08513D5B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6A2685-89D5-8A76-FCED-0D8F158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B69E0-E2DC-AA91-5045-FAE203F0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5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4D7E47-2F8D-9DDD-0E91-2E7A3C63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DAB68-26AB-F3E4-3935-C70539C6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4148FC-A598-BCFD-8ADA-83408547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F6D866-A242-0D5A-A8F9-64FEC1C4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EFA539-A1A0-974D-1677-A4A8C7B4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59960B-EA97-1E4D-FFBE-7D49206E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4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609A6-AB54-3035-D10E-3F1D784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EE1E99-1855-A3FE-EC69-8FD8FA45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512339-880A-D8D3-8211-24E24FA6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E9542D-304B-A96C-01A5-631914BD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07D1DA-EFB1-7EE5-6A27-960DD213A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CC8421-BA88-2288-B8BE-91DF6746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0DCBC0-EE99-F3E6-E5AB-6B31F09E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09AA95-2DEB-1370-D0E1-871E2A9A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1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6C969-FA31-07DB-B209-69E97795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25FFAD-50FC-FDF9-7E40-EB0F4F36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860381-E183-C705-E80B-D2EB66C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90388-6C71-887A-18A1-A775DF6A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4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A55BF3A-89F5-C2A9-5910-9D90F4D6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41FB48-480C-69B4-43D0-7AFF8A70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9D7437-BFA3-FDBF-10F9-789D945F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F2B2A-B902-C23D-D6D1-92DEA71B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359210-1AAA-AE6B-E682-C1A87958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273071-98B5-5444-1D65-5AB21A7F1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39D3C6-4628-C4A5-FA35-50D87969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9DE9DC-04B5-B841-7F37-CF3BCC6E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4913BF-332A-A256-9660-B2D19151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4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BF9DC-2CF0-5FE3-65D4-F55467DD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2745B3-060A-49F8-D2EE-604E56B64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AA9CAD-BF7D-7050-966A-FBAD4D20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DABB03-8454-3C7B-381A-B5FAAE1F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AD3ED0-E66C-A325-67DA-BAA976A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643E4-E130-4734-2F4D-AAF5D70F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3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AC004D-0C4D-AD72-6BB1-63D22B7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AE9A52-4E40-0E77-3191-38FD3E69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7917DC-A4C4-500D-D64A-5AA9E5BDC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01A75-85DC-4E11-8A2E-17204E2CA678}" type="datetimeFigureOut">
              <a:rPr lang="it-IT" smtClean="0"/>
              <a:t>28/12/2023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8D00D9-4867-EBEE-3111-431FEB346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F621B-355C-C75C-614E-6076074E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CFB10-BD0C-4BA9-8199-C0606414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71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75A2F-0772-CF1F-8236-9A0FF644C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Apache Commons Text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FC6220-A3E2-FC7F-8245-12497364B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software </a:t>
            </a:r>
            <a:r>
              <a:rPr lang="it-IT" dirty="0" err="1"/>
              <a:t>dependability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73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42648"/>
            <a:ext cx="8415647" cy="700499"/>
          </a:xfrm>
        </p:spPr>
        <p:txBody>
          <a:bodyPr>
            <a:noAutofit/>
          </a:bodyPr>
          <a:lstStyle/>
          <a:p>
            <a:r>
              <a:rPr lang="it-IT" sz="4800" dirty="0" err="1"/>
              <a:t>Potential</a:t>
            </a:r>
            <a:r>
              <a:rPr lang="it-IT" sz="4800" dirty="0"/>
              <a:t> bugs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1C300C-663D-6EB6-37DB-C8463EC5A4C0}"/>
              </a:ext>
            </a:extLst>
          </p:cNvPr>
          <p:cNvSpPr txBox="1">
            <a:spLocks/>
          </p:cNvSpPr>
          <p:nvPr/>
        </p:nvSpPr>
        <p:spPr>
          <a:xfrm>
            <a:off x="1196484" y="2768805"/>
            <a:ext cx="9799030" cy="1892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2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potential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bugs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affect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deprecated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u="sng" dirty="0">
                <a:solidFill>
                  <a:prstClr val="black"/>
                </a:solidFill>
                <a:latin typeface="Aptos" panose="02110004020202020204"/>
              </a:rPr>
              <a:t>classes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1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potential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bug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is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caused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by an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overriding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clone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method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in the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StringTokenizer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class.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It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is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a false positive.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 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bug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affects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the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TextStringBuilder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class and 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concerns a subtraction between integer numbers whose result is assigned to a long variable.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84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42648"/>
            <a:ext cx="8415647" cy="700499"/>
          </a:xfrm>
        </p:spPr>
        <p:txBody>
          <a:bodyPr>
            <a:noAutofit/>
          </a:bodyPr>
          <a:lstStyle/>
          <a:p>
            <a:r>
              <a:rPr lang="it-IT" sz="4800" dirty="0"/>
              <a:t>Code </a:t>
            </a:r>
            <a:r>
              <a:rPr lang="it-IT" sz="4800" dirty="0" err="1"/>
              <a:t>smells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1C300C-663D-6EB6-37DB-C8463EC5A4C0}"/>
              </a:ext>
            </a:extLst>
          </p:cNvPr>
          <p:cNvSpPr txBox="1">
            <a:spLocks/>
          </p:cNvSpPr>
          <p:nvPr/>
        </p:nvSpPr>
        <p:spPr>
          <a:xfrm>
            <a:off x="1196484" y="1846469"/>
            <a:ext cx="9799030" cy="486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Empty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method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(4)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 case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without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assertion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(8)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Not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serializable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field in a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serializable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class (1)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Litera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l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duplication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(5)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Constant names do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follow conventions (3)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Confusing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fields’ names (1)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Usage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of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generic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wildcard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types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(2)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Too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complex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methods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(20)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Overriding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of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Object.clone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(2)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12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74FC6220-A3E2-FC7F-8245-12497364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805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Similarity</a:t>
            </a:r>
            <a:r>
              <a:rPr lang="it-IT" dirty="0"/>
              <a:t> scores (Cosine, Fuzzy score, </a:t>
            </a:r>
            <a:r>
              <a:rPr lang="it-IT" dirty="0" err="1"/>
              <a:t>Jaccard</a:t>
            </a:r>
            <a:r>
              <a:rPr lang="it-IT" dirty="0"/>
              <a:t>, </a:t>
            </a:r>
            <a:r>
              <a:rPr lang="it-IT" dirty="0" err="1"/>
              <a:t>Jaro</a:t>
            </a:r>
            <a:r>
              <a:rPr lang="it-IT" dirty="0"/>
              <a:t>-Winkler, </a:t>
            </a:r>
            <a:r>
              <a:rPr lang="it-IT" dirty="0" err="1"/>
              <a:t>Longest</a:t>
            </a:r>
            <a:r>
              <a:rPr lang="it-IT" dirty="0"/>
              <a:t> Common </a:t>
            </a:r>
            <a:r>
              <a:rPr lang="it-IT" dirty="0" err="1"/>
              <a:t>Subsequent</a:t>
            </a:r>
            <a:r>
              <a:rPr lang="it-I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Edit </a:t>
            </a:r>
            <a:r>
              <a:rPr lang="it-IT" dirty="0" err="1"/>
              <a:t>distances</a:t>
            </a:r>
            <a:r>
              <a:rPr lang="it-IT" dirty="0"/>
              <a:t> (Cosine, </a:t>
            </a:r>
            <a:r>
              <a:rPr lang="it-IT" dirty="0" err="1"/>
              <a:t>Hamming</a:t>
            </a:r>
            <a:r>
              <a:rPr lang="it-IT" dirty="0"/>
              <a:t>, </a:t>
            </a:r>
            <a:r>
              <a:rPr lang="it-IT" dirty="0" err="1"/>
              <a:t>Jaccard</a:t>
            </a:r>
            <a:r>
              <a:rPr lang="it-IT" dirty="0"/>
              <a:t>, </a:t>
            </a:r>
            <a:r>
              <a:rPr lang="it-IT" dirty="0" err="1"/>
              <a:t>Jaro</a:t>
            </a:r>
            <a:r>
              <a:rPr lang="it-IT" dirty="0"/>
              <a:t>-Winkler, </a:t>
            </a:r>
            <a:r>
              <a:rPr lang="it-IT" dirty="0" err="1"/>
              <a:t>Levenshtein</a:t>
            </a:r>
            <a:r>
              <a:rPr lang="it-IT" dirty="0"/>
              <a:t>, </a:t>
            </a:r>
            <a:r>
              <a:rPr lang="it-IT" dirty="0" err="1"/>
              <a:t>Longest</a:t>
            </a:r>
            <a:r>
              <a:rPr lang="it-IT" dirty="0"/>
              <a:t> Common </a:t>
            </a:r>
            <a:r>
              <a:rPr lang="it-IT" dirty="0" err="1"/>
              <a:t>Subsequence</a:t>
            </a:r>
            <a:r>
              <a:rPr lang="it-I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texts</a:t>
            </a:r>
          </a:p>
          <a:p>
            <a:endParaRPr lang="it-IT" dirty="0"/>
          </a:p>
        </p:txBody>
      </p:sp>
      <p:pic>
        <p:nvPicPr>
          <p:cNvPr id="1026" name="Picture 2" descr="Dangerous hole in Apache Commons Text – like Log4Shell all over again –  Sophos News">
            <a:extLst>
              <a:ext uri="{FF2B5EF4-FFF2-40B4-BE49-F238E27FC236}">
                <a16:creationId xmlns:a16="http://schemas.microsoft.com/office/drawing/2014/main" id="{4463A4FD-7030-30B0-084E-CCB06F81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29" y="500393"/>
            <a:ext cx="6849342" cy="35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7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A87C382-FE74-F3CC-4217-321B9A89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44" y="760166"/>
            <a:ext cx="3077501" cy="60978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0CFDAA4-BD10-E024-7A05-8F5F02A1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24" y="1433786"/>
            <a:ext cx="3023106" cy="475059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049" y="130773"/>
            <a:ext cx="5533901" cy="700499"/>
          </a:xfrm>
        </p:spPr>
        <p:txBody>
          <a:bodyPr>
            <a:noAutofit/>
          </a:bodyPr>
          <a:lstStyle/>
          <a:p>
            <a:r>
              <a:rPr lang="it-IT" sz="4800" dirty="0"/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2459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049" y="130773"/>
            <a:ext cx="5533901" cy="700499"/>
          </a:xfrm>
        </p:spPr>
        <p:txBody>
          <a:bodyPr>
            <a:noAutofit/>
          </a:bodyPr>
          <a:lstStyle/>
          <a:p>
            <a:r>
              <a:rPr lang="it-IT" sz="4800" dirty="0"/>
              <a:t>Security </a:t>
            </a:r>
            <a:r>
              <a:rPr lang="it-IT" sz="4800" dirty="0" err="1"/>
              <a:t>analysis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FD10B9-62F5-864E-2B34-CA6021E9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69" y="1264444"/>
            <a:ext cx="8297662" cy="2783732"/>
          </a:xfrm>
          <a:prstGeom prst="rect">
            <a:avLst/>
          </a:prstGeom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5A9E6600-6857-62AB-36BD-A19311850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r>
              <a:rPr lang="it-IT" dirty="0"/>
              <a:t>OWASP DC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spotted</a:t>
            </a:r>
            <a:r>
              <a:rPr lang="it-IT" dirty="0"/>
              <a:t> just one </a:t>
            </a:r>
            <a:r>
              <a:rPr lang="it-IT" dirty="0" err="1"/>
              <a:t>dependency</a:t>
            </a:r>
            <a:r>
              <a:rPr lang="it-IT" dirty="0"/>
              <a:t>, Apache Commons Lang. No </a:t>
            </a:r>
            <a:r>
              <a:rPr lang="it-IT" dirty="0" err="1"/>
              <a:t>vulnerabilities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emerged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9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42648"/>
            <a:ext cx="8415647" cy="700499"/>
          </a:xfrm>
        </p:spPr>
        <p:txBody>
          <a:bodyPr>
            <a:noAutofit/>
          </a:bodyPr>
          <a:lstStyle/>
          <a:p>
            <a:r>
              <a:rPr lang="it-IT" sz="4800" dirty="0" err="1"/>
              <a:t>Automated</a:t>
            </a:r>
            <a:r>
              <a:rPr lang="it-IT" sz="4800" dirty="0"/>
              <a:t> test case generation</a:t>
            </a:r>
          </a:p>
        </p:txBody>
      </p:sp>
      <p:sp>
        <p:nvSpPr>
          <p:cNvPr id="2" name="Sottotitolo 2">
            <a:extLst>
              <a:ext uri="{FF2B5EF4-FFF2-40B4-BE49-F238E27FC236}">
                <a16:creationId xmlns:a16="http://schemas.microsoft.com/office/drawing/2014/main" id="{C5792446-47E5-C5DD-7D32-FA95F42B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935" y="1535732"/>
            <a:ext cx="9144000" cy="874959"/>
          </a:xfrm>
        </p:spPr>
        <p:txBody>
          <a:bodyPr/>
          <a:lstStyle/>
          <a:p>
            <a:r>
              <a:rPr lang="it-IT" dirty="0"/>
              <a:t>The classes </a:t>
            </a:r>
            <a:r>
              <a:rPr lang="it-IT" dirty="0" err="1"/>
              <a:t>subject</a:t>
            </a:r>
            <a:r>
              <a:rPr lang="it-IT" dirty="0"/>
              <a:t> to </a:t>
            </a:r>
            <a:r>
              <a:rPr lang="it-IT" dirty="0" err="1"/>
              <a:t>automated</a:t>
            </a:r>
            <a:r>
              <a:rPr lang="it-IT" dirty="0"/>
              <a:t> test case generation </a:t>
            </a:r>
            <a:r>
              <a:rPr lang="it-IT" dirty="0" err="1"/>
              <a:t>were</a:t>
            </a:r>
            <a:r>
              <a:rPr lang="it-IT" dirty="0"/>
              <a:t>: </a:t>
            </a:r>
            <a:r>
              <a:rPr lang="it-IT" dirty="0" err="1"/>
              <a:t>EditDistanceFrom</a:t>
            </a:r>
            <a:r>
              <a:rPr lang="it-IT" dirty="0"/>
              <a:t>, </a:t>
            </a:r>
            <a:r>
              <a:rPr lang="it-IT" dirty="0" err="1"/>
              <a:t>SimilarityScoreFrom</a:t>
            </a:r>
            <a:r>
              <a:rPr lang="it-IT" dirty="0"/>
              <a:t>, </a:t>
            </a:r>
            <a:r>
              <a:rPr lang="it-IT" dirty="0" err="1"/>
              <a:t>CharSequenceTranslator</a:t>
            </a:r>
            <a:r>
              <a:rPr lang="it-IT" dirty="0"/>
              <a:t>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1C300C-663D-6EB6-37DB-C8463EC5A4C0}"/>
              </a:ext>
            </a:extLst>
          </p:cNvPr>
          <p:cNvSpPr txBox="1">
            <a:spLocks/>
          </p:cNvSpPr>
          <p:nvPr/>
        </p:nvSpPr>
        <p:spPr>
          <a:xfrm>
            <a:off x="1434935" y="3315051"/>
            <a:ext cx="9144000" cy="189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EditDistanceFrom</a:t>
            </a:r>
            <a:r>
              <a:rPr lang="it-IT" dirty="0"/>
              <a:t> coverage: </a:t>
            </a:r>
            <a:r>
              <a:rPr lang="it-IT" dirty="0" err="1"/>
              <a:t>remained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75%.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SimilarityScoreFrom</a:t>
            </a:r>
            <a:r>
              <a:rPr lang="it-IT" dirty="0"/>
              <a:t> coverage: </a:t>
            </a:r>
            <a:r>
              <a:rPr lang="it-IT" dirty="0" err="1"/>
              <a:t>remained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75%.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CharSequenceTranslator</a:t>
            </a:r>
            <a:r>
              <a:rPr lang="it-IT" dirty="0"/>
              <a:t> coverage: from 77,14% to 88,57%.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Overall project coverage: from 96,91% to 96,98%.</a:t>
            </a:r>
          </a:p>
        </p:txBody>
      </p:sp>
    </p:spTree>
    <p:extLst>
      <p:ext uri="{BB962C8B-B14F-4D97-AF65-F5344CB8AC3E}">
        <p14:creationId xmlns:p14="http://schemas.microsoft.com/office/powerpoint/2010/main" val="76354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42648"/>
            <a:ext cx="8415647" cy="700499"/>
          </a:xfrm>
        </p:spPr>
        <p:txBody>
          <a:bodyPr>
            <a:noAutofit/>
          </a:bodyPr>
          <a:lstStyle/>
          <a:p>
            <a:r>
              <a:rPr lang="it-IT" sz="4800" dirty="0"/>
              <a:t>Code coverage</a:t>
            </a:r>
          </a:p>
        </p:txBody>
      </p:sp>
      <p:pic>
        <p:nvPicPr>
          <p:cNvPr id="2050" name="Picture 2" descr="JaCoCo - Codecov">
            <a:extLst>
              <a:ext uri="{FF2B5EF4-FFF2-40B4-BE49-F238E27FC236}">
                <a16:creationId xmlns:a16="http://schemas.microsoft.com/office/drawing/2014/main" id="{5261B5F5-BA6C-3DC4-E780-A272B4CC4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77" y="2694369"/>
            <a:ext cx="36671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T Mutation Testing">
            <a:extLst>
              <a:ext uri="{FF2B5EF4-FFF2-40B4-BE49-F238E27FC236}">
                <a16:creationId xmlns:a16="http://schemas.microsoft.com/office/drawing/2014/main" id="{209D4954-8AFD-BC0D-C9CD-2C5DB87B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14" y="2413220"/>
            <a:ext cx="2004828" cy="20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6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42648"/>
            <a:ext cx="8415647" cy="700499"/>
          </a:xfrm>
        </p:spPr>
        <p:txBody>
          <a:bodyPr>
            <a:noAutofit/>
          </a:bodyPr>
          <a:lstStyle/>
          <a:p>
            <a:r>
              <a:rPr lang="it-IT" sz="4800" dirty="0"/>
              <a:t>Line coverage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1C300C-663D-6EB6-37DB-C8463EC5A4C0}"/>
              </a:ext>
            </a:extLst>
          </p:cNvPr>
          <p:cNvSpPr txBox="1">
            <a:spLocks/>
          </p:cNvSpPr>
          <p:nvPr/>
        </p:nvSpPr>
        <p:spPr>
          <a:xfrm>
            <a:off x="1523999" y="2707286"/>
            <a:ext cx="9144000" cy="189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Overall coverage: 96,98%.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5828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tracked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lines over 86 files.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5652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covered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lines, 78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partially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covered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lines, 98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missed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lines.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8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42648"/>
            <a:ext cx="8415647" cy="700499"/>
          </a:xfrm>
        </p:spPr>
        <p:txBody>
          <a:bodyPr>
            <a:noAutofit/>
          </a:bodyPr>
          <a:lstStyle/>
          <a:p>
            <a:r>
              <a:rPr lang="it-IT" sz="4800" dirty="0" err="1"/>
              <a:t>Mutation</a:t>
            </a:r>
            <a:r>
              <a:rPr lang="it-IT" sz="4800" dirty="0"/>
              <a:t> coverage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1C300C-663D-6EB6-37DB-C8463EC5A4C0}"/>
              </a:ext>
            </a:extLst>
          </p:cNvPr>
          <p:cNvSpPr txBox="1">
            <a:spLocks/>
          </p:cNvSpPr>
          <p:nvPr/>
        </p:nvSpPr>
        <p:spPr>
          <a:xfrm>
            <a:off x="1123764" y="5443537"/>
            <a:ext cx="9799030" cy="189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13.721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generated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mutations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, 11.410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have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been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successfully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killed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Overall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mutat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ion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coverage of 83%.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287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surviving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mutations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are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not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covered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by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tests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. Test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strength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of 85%.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6C95E8-B37D-9001-53A1-DC0175A1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67" y="744215"/>
            <a:ext cx="4361765" cy="46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9AAAC7F0-CC8F-7323-E5E1-4F454EAA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76" y="142648"/>
            <a:ext cx="8415647" cy="700499"/>
          </a:xfrm>
        </p:spPr>
        <p:txBody>
          <a:bodyPr>
            <a:noAutofit/>
          </a:bodyPr>
          <a:lstStyle/>
          <a:p>
            <a:r>
              <a:rPr lang="it-IT" sz="4800" dirty="0"/>
              <a:t>Quality </a:t>
            </a:r>
            <a:r>
              <a:rPr lang="it-IT" sz="4800" dirty="0" err="1"/>
              <a:t>analysis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1C300C-663D-6EB6-37DB-C8463EC5A4C0}"/>
              </a:ext>
            </a:extLst>
          </p:cNvPr>
          <p:cNvSpPr txBox="1">
            <a:spLocks/>
          </p:cNvSpPr>
          <p:nvPr/>
        </p:nvSpPr>
        <p:spPr>
          <a:xfrm>
            <a:off x="1196484" y="4514478"/>
            <a:ext cx="9799030" cy="189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4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potential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bugs, 2 with low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severity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2 with medium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severity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2429 code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smells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, 46 with high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severity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, 179 with medium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severity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 and 2204 with low </a:t>
            </a:r>
            <a:r>
              <a:rPr lang="it-IT" dirty="0" err="1">
                <a:solidFill>
                  <a:prstClr val="black"/>
                </a:solidFill>
                <a:latin typeface="Aptos" panose="02110004020202020204"/>
              </a:rPr>
              <a:t>severity</a:t>
            </a:r>
            <a:r>
              <a:rPr lang="it-IT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1F5194-77E5-9404-01EA-06E7A424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2147003"/>
            <a:ext cx="7186613" cy="10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6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Apache Commons Text</vt:lpstr>
      <vt:lpstr>Presentazione standard di PowerPoint</vt:lpstr>
      <vt:lpstr>Performance testing</vt:lpstr>
      <vt:lpstr>Security analysis</vt:lpstr>
      <vt:lpstr>Automated test case generation</vt:lpstr>
      <vt:lpstr>Code coverage</vt:lpstr>
      <vt:lpstr>Line coverage</vt:lpstr>
      <vt:lpstr>Mutation coverage</vt:lpstr>
      <vt:lpstr>Quality analysis</vt:lpstr>
      <vt:lpstr>Potential bugs</vt:lpstr>
      <vt:lpstr>Code smells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Commons Text</dc:title>
  <dc:creator>LUDOVICO LEROSE</dc:creator>
  <cp:lastModifiedBy>LUDOVICO LEROSE</cp:lastModifiedBy>
  <cp:revision>1</cp:revision>
  <dcterms:created xsi:type="dcterms:W3CDTF">2023-12-28T15:56:57Z</dcterms:created>
  <dcterms:modified xsi:type="dcterms:W3CDTF">2023-12-28T17:22:07Z</dcterms:modified>
</cp:coreProperties>
</file>