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1" r:id="rId9"/>
    <p:sldId id="265" r:id="rId10"/>
    <p:sldId id="269" r:id="rId11"/>
    <p:sldId id="266" r:id="rId12"/>
    <p:sldId id="267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92" autoAdjust="0"/>
  </p:normalViewPr>
  <p:slideViewPr>
    <p:cSldViewPr snapToGrid="0">
      <p:cViewPr varScale="1">
        <p:scale>
          <a:sx n="52" d="100"/>
          <a:sy n="52" d="100"/>
        </p:scale>
        <p:origin x="12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7AF1-77CC-4ABC-9956-085B0EEE3981}" type="datetimeFigureOut">
              <a:rPr lang="de-DE" smtClean="0"/>
              <a:t>09.11.2015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A0AF-281B-4CF9-9018-6D55961E8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20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427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Hat mittlerweile</a:t>
            </a:r>
            <a:r>
              <a:rPr lang="de-DE" baseline="0" dirty="0" smtClean="0"/>
              <a:t> mehr Module als </a:t>
            </a:r>
            <a:r>
              <a:rPr lang="de-DE" baseline="0" dirty="0" err="1" smtClean="0"/>
              <a:t>Maven</a:t>
            </a:r>
            <a:r>
              <a:rPr lang="de-DE" baseline="0" dirty="0" smtClean="0"/>
              <a:t> Central oder </a:t>
            </a:r>
            <a:r>
              <a:rPr lang="de-DE" baseline="0" dirty="0" err="1" smtClean="0"/>
              <a:t>Rubygems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520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83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32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41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Zitat stammt</a:t>
            </a:r>
            <a:r>
              <a:rPr lang="de-DE" baseline="0" dirty="0" smtClean="0"/>
              <a:t> von der offiziellen </a:t>
            </a:r>
            <a:r>
              <a:rPr lang="de-DE" baseline="0" dirty="0" smtClean="0"/>
              <a:t>node.js-Seite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Vorlesen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KLICK: Klingt erst einmal </a:t>
            </a:r>
            <a:r>
              <a:rPr lang="de-DE" baseline="0" dirty="0" err="1" smtClean="0"/>
              <a:t>mega</a:t>
            </a:r>
            <a:r>
              <a:rPr lang="de-DE" baseline="0" dirty="0" smtClean="0"/>
              <a:t> kompliziert, aber ich hoffe, ihr könnt am Ende der Präsentation mit allen Begriffen etwas anfangen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3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Geschäftslogik</a:t>
            </a:r>
            <a:r>
              <a:rPr lang="de-DE" baseline="0" dirty="0" smtClean="0"/>
              <a:t> in JavaScript :: nicht das gleiche wie im Browser, z.B. kein 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JavaScript ist wird nicht interpretiert</a:t>
            </a:r>
            <a:r>
              <a:rPr lang="de-DE" baseline="0" dirty="0" smtClean="0"/>
              <a:t>, sondern in nativen Code kompiliert, vergleichbar mit Java (vgl. PHP, welches nur interpretiert wird)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Im Zeitraum 2011/2012 war es auch das populärste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-Repository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99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Normaler Webserver wie der Apache arbeitet nach diesem Modell hier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Jedem</a:t>
            </a:r>
            <a:r>
              <a:rPr lang="de-DE" baseline="0" dirty="0" smtClean="0"/>
              <a:t> eingehender Request wird einem Thread zugewiesen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Es kommt ein Thread rein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Balken: Lebensdauer des Threads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Thread stellt Anfrage an die DB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Thread wird blockiert in der Zeit „Wartet“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Eine weitere Anfrage -&gt; ein weiterer Thread -&gt; wartet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57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Thread</a:t>
            </a:r>
            <a:r>
              <a:rPr lang="de-DE" baseline="0" dirty="0" smtClean="0"/>
              <a:t> :: wird durch Request „aufgeweckt“ -&gt; Datenbank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Thread wird nicht blockiert, bis die Antwort von der Datenbank kommt (CALLBACK)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Kann Anfragen in der Zwischenzeit beantworten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I/O</a:t>
            </a:r>
            <a:r>
              <a:rPr lang="de-DE" baseline="0" dirty="0" smtClean="0"/>
              <a:t>-</a:t>
            </a:r>
            <a:r>
              <a:rPr lang="de-DE" baseline="0" dirty="0" err="1" smtClean="0"/>
              <a:t>lastig</a:t>
            </a:r>
            <a:r>
              <a:rPr lang="de-DE" baseline="0" dirty="0" smtClean="0"/>
              <a:t> (Verbindungen zur Datenbank, Dateien einlesen, Webseiten aufrufen)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Normaler Server müsste viele Threads starten/beenden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Hohe Rechenleistung führt dazu, dass auf andere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 nicht geantwortet wird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41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6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 Vorteil: Wenn man jetzt noch JavaScript</a:t>
            </a:r>
            <a:r>
              <a:rPr lang="de-DE" baseline="0" dirty="0" smtClean="0"/>
              <a:t> auf DB-Seite benutzt, kann man JavaScript auf allen Ebenen einsetzen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Beispielhafte </a:t>
            </a:r>
            <a:r>
              <a:rPr lang="de-DE" baseline="0" dirty="0" err="1" smtClean="0"/>
              <a:t>Archtitektur</a:t>
            </a:r>
            <a:r>
              <a:rPr lang="de-DE" baseline="0" dirty="0" smtClean="0"/>
              <a:t> wäre der populäre MEAN-Stack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Kommunikation zwischen den Ebenen ziemlich einfach: Alle sprechen JavaScript können über das JSON-Format einfach kommunizieren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Für den Entwickler einfacher: Nur eine Sprache – LAMP!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096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</a:t>
            </a:r>
            <a:r>
              <a:rPr lang="de-DE" baseline="0" dirty="0" smtClean="0"/>
              <a:t> gibt bereits heute viele große Unternehmen, welche node.js auch produktiv einsetzen. Die größten Namen habe ich hier mal aufgelistet. Namen wie LinkedIn, </a:t>
            </a:r>
            <a:r>
              <a:rPr lang="de-DE" baseline="0" dirty="0" err="1" smtClean="0"/>
              <a:t>ebay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Paypal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Walmart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Sie haben auch teilweise ihre Erfahrungen online gestellt. So hat </a:t>
            </a:r>
            <a:r>
              <a:rPr lang="de-DE" baseline="0" dirty="0" err="1" smtClean="0"/>
              <a:t>Paypal</a:t>
            </a:r>
            <a:r>
              <a:rPr lang="de-DE" baseline="0" dirty="0" smtClean="0"/>
              <a:t> auf </a:t>
            </a:r>
            <a:r>
              <a:rPr lang="de-DE" baseline="0" dirty="0" err="1" smtClean="0"/>
              <a:t>paypal</a:t>
            </a:r>
            <a:r>
              <a:rPr lang="de-DE" baseline="0" dirty="0" smtClean="0"/>
              <a:t>-engineering node.js mit Java vergleichen und kamen zu dem Ergebnis, dass: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Die node.js App doppelt so schnell entwickelt war, weniger Zeilen und Dateien enthält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Und außerdem die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seconds</a:t>
            </a:r>
            <a:r>
              <a:rPr lang="de-DE" baseline="0" dirty="0" smtClean="0"/>
              <a:t> sich verdoppelt haben und die Antwortzeit um 35% reduziert wurde.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4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schon mal für später.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15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2385-F9E9-4EC7-8B9F-659876F3FEDD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82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AF47-11D8-4D82-B10F-25D21E70C5E0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69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88E4-A95E-4832-B870-CB80D76EBE23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74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01AF-8343-4F19-B9AC-705781352FC9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5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A6AE-DE1F-4DF3-97A3-5366C9F77558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3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4B2D-B93C-43FD-9078-8BE4372D4B8F}" type="datetime1">
              <a:rPr lang="de-DE" smtClean="0"/>
              <a:t>09.11.2015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05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B4C1-F7A3-4B98-9D95-27860ECF617B}" type="datetime1">
              <a:rPr lang="de-DE" smtClean="0"/>
              <a:t>09.11.2015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6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BAB3-938A-4550-97A8-B866A93C2B7A}" type="datetime1">
              <a:rPr lang="de-DE" smtClean="0"/>
              <a:t>09.11.2015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9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EBA9-D81D-4C8E-814F-953A43B7C137}" type="datetime1">
              <a:rPr lang="de-DE" smtClean="0"/>
              <a:t>09.11.2015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23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88E-EE5F-4C45-931A-8B5E804961EB}" type="datetime1">
              <a:rPr lang="de-DE" smtClean="0"/>
              <a:t>09.11.2015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04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983-551E-471B-B435-F490923082E0}" type="datetime1">
              <a:rPr lang="de-DE" smtClean="0"/>
              <a:t>09.11.2015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23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93C8-6FC0-4751-8C9C-38C211C2BBC3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61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ipstack.files.wordpress.com/2012/04/nodejs-bla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2" r="10346"/>
          <a:stretch/>
        </p:blipFill>
        <p:spPr bwMode="auto">
          <a:xfrm>
            <a:off x="1" y="-194550"/>
            <a:ext cx="12192000" cy="768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-839820" y="4538949"/>
            <a:ext cx="13871642" cy="1331557"/>
          </a:xfrm>
          <a:prstGeom prst="rect">
            <a:avLst/>
          </a:prstGeom>
          <a:solidFill>
            <a:srgbClr val="FFFFFF">
              <a:alpha val="4313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  <a:latin typeface="HGSHeiseiKakugothictaiW5" panose="020B0600000000000000" pitchFamily="50" charset="-128"/>
                <a:ea typeface="HGSHeiseiKakugothictaiW5" panose="020B0600000000000000" pitchFamily="50" charset="-128"/>
              </a:rPr>
              <a:t>Fabian Retkowski</a:t>
            </a:r>
            <a:endParaRPr lang="de-DE" sz="4800" dirty="0">
              <a:solidFill>
                <a:schemeClr val="tx1"/>
              </a:solidFill>
              <a:latin typeface="HGSHeiseiKakugothictaiW5" panose="020B0600000000000000" pitchFamily="50" charset="-128"/>
              <a:ea typeface="HGSHeiseiKakugothictaiW5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96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10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err="1"/>
              <a:t>n</a:t>
            </a:r>
            <a:r>
              <a:rPr lang="de-DE" b="1" dirty="0" err="1" smtClean="0"/>
              <a:t>ode</a:t>
            </a:r>
            <a:r>
              <a:rPr lang="de-DE" b="1" dirty="0" smtClean="0"/>
              <a:t>-Script ausführen</a:t>
            </a:r>
            <a:endParaRPr lang="de-DE" b="1" dirty="0"/>
          </a:p>
        </p:txBody>
      </p:sp>
      <p:sp>
        <p:nvSpPr>
          <p:cNvPr id="18" name="Rechteck 17"/>
          <p:cNvSpPr/>
          <p:nvPr/>
        </p:nvSpPr>
        <p:spPr>
          <a:xfrm>
            <a:off x="2041085" y="2740718"/>
            <a:ext cx="8457990" cy="2525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 err="1" smtClean="0">
                <a:solidFill>
                  <a:schemeClr val="tx1"/>
                </a:solidFill>
              </a:rPr>
              <a:t>node</a:t>
            </a:r>
            <a:r>
              <a:rPr lang="de-DE" sz="8000" dirty="0" smtClean="0">
                <a:solidFill>
                  <a:schemeClr val="tx1"/>
                </a:solidFill>
              </a:rPr>
              <a:t> [file.js]</a:t>
            </a:r>
            <a:endParaRPr lang="de-DE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Package Management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 smtClean="0"/>
              <a:t>npm</a:t>
            </a:r>
            <a:r>
              <a:rPr lang="de-DE" b="1" dirty="0" smtClean="0"/>
              <a:t> – </a:t>
            </a:r>
            <a:r>
              <a:rPr lang="de-DE" b="1" dirty="0" err="1" smtClean="0"/>
              <a:t>node</a:t>
            </a:r>
            <a:r>
              <a:rPr lang="de-DE" b="1" dirty="0" smtClean="0"/>
              <a:t> </a:t>
            </a:r>
            <a:r>
              <a:rPr lang="de-DE" b="1" dirty="0" err="1" smtClean="0"/>
              <a:t>package</a:t>
            </a:r>
            <a:r>
              <a:rPr lang="de-DE" b="1" dirty="0" smtClean="0"/>
              <a:t> </a:t>
            </a:r>
            <a:r>
              <a:rPr lang="de-DE" b="1" dirty="0" err="1" smtClean="0"/>
              <a:t>manager</a:t>
            </a:r>
            <a:endParaRPr lang="de-DE" b="1" dirty="0"/>
          </a:p>
          <a:p>
            <a:r>
              <a:rPr lang="de-DE" dirty="0" smtClean="0"/>
              <a:t>Package Manager für node.js (seit 2011)</a:t>
            </a:r>
          </a:p>
          <a:p>
            <a:r>
              <a:rPr lang="de-DE" dirty="0" smtClean="0"/>
              <a:t>Veröffentlichung von</a:t>
            </a:r>
            <a:br>
              <a:rPr lang="de-DE" dirty="0" smtClean="0"/>
            </a:br>
            <a:r>
              <a:rPr lang="de-DE" dirty="0" smtClean="0"/>
              <a:t>Open-Source Node.js-Paketen</a:t>
            </a:r>
          </a:p>
          <a:p>
            <a:r>
              <a:rPr lang="de-DE" dirty="0" smtClean="0"/>
              <a:t>Größtes und schnellst wachsendes</a:t>
            </a:r>
            <a:br>
              <a:rPr lang="de-DE" dirty="0" smtClean="0"/>
            </a:br>
            <a:r>
              <a:rPr lang="de-DE" dirty="0" smtClean="0"/>
              <a:t>Packet-Management-System</a:t>
            </a:r>
          </a:p>
          <a:p>
            <a:r>
              <a:rPr lang="de-DE" dirty="0" smtClean="0"/>
              <a:t>Wird zusammen mit node.js</a:t>
            </a:r>
            <a:br>
              <a:rPr lang="de-DE" dirty="0" smtClean="0"/>
            </a:br>
            <a:r>
              <a:rPr lang="de-DE" dirty="0" smtClean="0"/>
              <a:t>ausgeliefert</a:t>
            </a:r>
          </a:p>
          <a:p>
            <a:endParaRPr lang="de-DE" dirty="0" smtClean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472" y="2717951"/>
            <a:ext cx="5658998" cy="36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Package Management |</a:t>
            </a:r>
            <a:endParaRPr lang="de-DE" dirty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12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780443" y="1828800"/>
            <a:ext cx="2532781" cy="650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npm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init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770946" y="2847670"/>
            <a:ext cx="2532781" cy="650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npm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install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046806" y="3866540"/>
            <a:ext cx="4175393" cy="650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npm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install</a:t>
            </a:r>
            <a:r>
              <a:rPr lang="de-DE" sz="2400" dirty="0" smtClean="0">
                <a:solidFill>
                  <a:schemeClr val="tx1"/>
                </a:solidFill>
              </a:rPr>
              <a:t> [</a:t>
            </a:r>
            <a:r>
              <a:rPr lang="de-DE" sz="2400" dirty="0" err="1" smtClean="0">
                <a:solidFill>
                  <a:schemeClr val="tx1"/>
                </a:solidFill>
              </a:rPr>
              <a:t>module</a:t>
            </a:r>
            <a:r>
              <a:rPr lang="de-DE" sz="2400" dirty="0" smtClean="0">
                <a:solidFill>
                  <a:schemeClr val="tx1"/>
                </a:solidFill>
              </a:rPr>
              <a:t>] [--save]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780443" y="4885410"/>
            <a:ext cx="2441755" cy="650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npm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start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2277" y="1545210"/>
            <a:ext cx="3978926" cy="12175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Initialisiert ein node.js-Projekt und legt eine </a:t>
            </a:r>
            <a:r>
              <a:rPr lang="de-DE" sz="2400" dirty="0" err="1" smtClean="0">
                <a:solidFill>
                  <a:schemeClr val="tx1"/>
                </a:solidFill>
              </a:rPr>
              <a:t>package.json</a:t>
            </a:r>
            <a:r>
              <a:rPr lang="de-DE" sz="2400" dirty="0" smtClean="0">
                <a:solidFill>
                  <a:schemeClr val="tx1"/>
                </a:solidFill>
              </a:rPr>
              <a:t> an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5" name="Gewinkelte Verbindung 14"/>
          <p:cNvCxnSpPr>
            <a:stCxn id="14" idx="3"/>
            <a:endCxn id="9" idx="1"/>
          </p:cNvCxnSpPr>
          <p:nvPr/>
        </p:nvCxnSpPr>
        <p:spPr>
          <a:xfrm>
            <a:off x="4551203" y="2153988"/>
            <a:ext cx="4229240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572277" y="3087953"/>
            <a:ext cx="3978926" cy="12175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Installiert alle Abhängigkeiten zu einem Projekt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20" name="Gewinkelte Verbindung 19"/>
          <p:cNvCxnSpPr>
            <a:stCxn id="19" idx="3"/>
            <a:endCxn id="11" idx="1"/>
          </p:cNvCxnSpPr>
          <p:nvPr/>
        </p:nvCxnSpPr>
        <p:spPr>
          <a:xfrm flipV="1">
            <a:off x="4551203" y="3172859"/>
            <a:ext cx="4219743" cy="5238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72277" y="4516918"/>
            <a:ext cx="3978926" cy="14162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Installiert ein bestimmtes Modul (mit --save wird es </a:t>
            </a:r>
            <a:r>
              <a:rPr lang="de-DE" sz="2400" dirty="0" err="1" smtClean="0">
                <a:solidFill>
                  <a:schemeClr val="tx1"/>
                </a:solidFill>
              </a:rPr>
              <a:t>package.json</a:t>
            </a:r>
            <a:r>
              <a:rPr lang="de-DE" sz="2400" dirty="0" smtClean="0">
                <a:solidFill>
                  <a:schemeClr val="tx1"/>
                </a:solidFill>
              </a:rPr>
              <a:t> hinzugefügt) 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24" name="Gewinkelte Verbindung 23"/>
          <p:cNvCxnSpPr>
            <a:stCxn id="23" idx="3"/>
            <a:endCxn id="12" idx="1"/>
          </p:cNvCxnSpPr>
          <p:nvPr/>
        </p:nvCxnSpPr>
        <p:spPr>
          <a:xfrm flipV="1">
            <a:off x="4551203" y="4191729"/>
            <a:ext cx="2495603" cy="1033308"/>
          </a:xfrm>
          <a:prstGeom prst="bentConnector3">
            <a:avLst>
              <a:gd name="adj1" fmla="val 107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5165393" y="4737636"/>
            <a:ext cx="2947013" cy="1289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Startet das </a:t>
            </a:r>
            <a:r>
              <a:rPr lang="de-DE" sz="2400" dirty="0" err="1" smtClean="0">
                <a:solidFill>
                  <a:schemeClr val="tx1"/>
                </a:solidFill>
              </a:rPr>
              <a:t>Startscript</a:t>
            </a:r>
            <a:r>
              <a:rPr lang="de-DE" sz="2400" dirty="0" smtClean="0">
                <a:solidFill>
                  <a:schemeClr val="tx1"/>
                </a:solidFill>
              </a:rPr>
              <a:t> (angegeben in der </a:t>
            </a:r>
            <a:r>
              <a:rPr lang="de-DE" sz="2400" dirty="0" err="1" smtClean="0">
                <a:solidFill>
                  <a:schemeClr val="tx1"/>
                </a:solidFill>
              </a:rPr>
              <a:t>package.json</a:t>
            </a:r>
            <a:r>
              <a:rPr lang="de-DE" sz="2400" dirty="0" smtClean="0">
                <a:solidFill>
                  <a:schemeClr val="tx1"/>
                </a:solidFill>
              </a:rPr>
              <a:t>)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26" idx="3"/>
            <a:endCxn id="13" idx="1"/>
          </p:cNvCxnSpPr>
          <p:nvPr/>
        </p:nvCxnSpPr>
        <p:spPr>
          <a:xfrm flipV="1">
            <a:off x="8112406" y="5210599"/>
            <a:ext cx="668037" cy="17190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Package Management |</a:t>
            </a:r>
            <a:endParaRPr lang="de-DE" dirty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13</a:t>
            </a:fld>
            <a:endParaRPr lang="de-DE" dirty="0"/>
          </a:p>
        </p:txBody>
      </p:sp>
      <p:pic>
        <p:nvPicPr>
          <p:cNvPr id="21" name="Picture 2" descr="https://i.cloudup.com/zfY6lL7eFa-3000x3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98" y="2056964"/>
            <a:ext cx="3348794" cy="101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698" y="4203661"/>
            <a:ext cx="3807262" cy="178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Inhaltsplatzhalter 2"/>
          <p:cNvSpPr>
            <a:spLocks noGrp="1"/>
          </p:cNvSpPr>
          <p:nvPr>
            <p:ph idx="1"/>
          </p:nvPr>
        </p:nvSpPr>
        <p:spPr>
          <a:xfrm>
            <a:off x="4545226" y="1690688"/>
            <a:ext cx="6489357" cy="1957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Express</a:t>
            </a:r>
          </a:p>
          <a:p>
            <a:pPr marL="0" indent="0">
              <a:buNone/>
            </a:pPr>
            <a:r>
              <a:rPr lang="de-DE" dirty="0" smtClean="0"/>
              <a:t>Gilt als Basis-Modul für Web-Applikationen mit node</a:t>
            </a:r>
            <a:r>
              <a:rPr lang="de-DE" dirty="0" smtClean="0"/>
              <a:t>.js</a:t>
            </a:r>
            <a:endParaRPr lang="de-DE" dirty="0"/>
          </a:p>
          <a:p>
            <a:pPr marL="0" indent="0">
              <a:buNone/>
            </a:pPr>
            <a:r>
              <a:rPr lang="de-DE" sz="2000" b="1" dirty="0" err="1" smtClean="0">
                <a:latin typeface="Lucida Console" panose="020B0609040504020204" pitchFamily="49" charset="0"/>
              </a:rPr>
              <a:t>npm</a:t>
            </a:r>
            <a:r>
              <a:rPr lang="de-DE" sz="2000" b="1" dirty="0" smtClean="0">
                <a:latin typeface="Lucida Console" panose="020B0609040504020204" pitchFamily="49" charset="0"/>
              </a:rPr>
              <a:t> </a:t>
            </a:r>
            <a:r>
              <a:rPr lang="de-DE" sz="2000" b="1" dirty="0" err="1" smtClean="0">
                <a:latin typeface="Lucida Console" panose="020B0609040504020204" pitchFamily="49" charset="0"/>
              </a:rPr>
              <a:t>install</a:t>
            </a:r>
            <a:r>
              <a:rPr lang="de-DE" sz="2000" b="1" dirty="0" smtClean="0">
                <a:latin typeface="Lucida Console" panose="020B0609040504020204" pitchFamily="49" charset="0"/>
              </a:rPr>
              <a:t> express</a:t>
            </a:r>
            <a:endParaRPr lang="de-DE" sz="2000" b="1" dirty="0" smtClean="0">
              <a:latin typeface="Lucida Console" panose="020B0609040504020204" pitchFamily="49" charset="0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>
          <a:xfrm>
            <a:off x="912341" y="4203661"/>
            <a:ext cx="6489357" cy="1957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smtClean="0"/>
              <a:t>socket.io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Zur einfachen Kommunikation zwischen Client und Server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 err="1" smtClean="0">
                <a:latin typeface="Lucida Console" panose="020B0609040504020204" pitchFamily="49" charset="0"/>
              </a:rPr>
              <a:t>npm</a:t>
            </a:r>
            <a:r>
              <a:rPr lang="de-DE" sz="2000" b="1" dirty="0" smtClean="0">
                <a:latin typeface="Lucida Console" panose="020B0609040504020204" pitchFamily="49" charset="0"/>
              </a:rPr>
              <a:t> </a:t>
            </a:r>
            <a:r>
              <a:rPr lang="de-DE" sz="2000" b="1" dirty="0" err="1" smtClean="0">
                <a:latin typeface="Lucida Console" panose="020B0609040504020204" pitchFamily="49" charset="0"/>
              </a:rPr>
              <a:t>install</a:t>
            </a:r>
            <a:r>
              <a:rPr lang="de-DE" sz="2000" b="1" dirty="0" smtClean="0">
                <a:latin typeface="Lucida Console" panose="020B0609040504020204" pitchFamily="49" charset="0"/>
              </a:rPr>
              <a:t> socket.io</a:t>
            </a:r>
            <a:endParaRPr lang="de-DE" sz="2000" b="1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Aufgabe „Chat-Applikation“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Einfache Chat-Applikation mit node.js</a:t>
            </a:r>
            <a:br>
              <a:rPr lang="de-DE" dirty="0" smtClean="0"/>
            </a:br>
            <a:r>
              <a:rPr lang="de-DE" dirty="0" smtClean="0"/>
              <a:t>und den Frameworks „express“ und</a:t>
            </a:r>
            <a:br>
              <a:rPr lang="de-DE" dirty="0" smtClean="0"/>
            </a:br>
            <a:r>
              <a:rPr lang="de-DE" dirty="0" smtClean="0"/>
              <a:t>„socket.io“.</a:t>
            </a:r>
          </a:p>
          <a:p>
            <a:r>
              <a:rPr lang="de-DE" dirty="0" smtClean="0"/>
              <a:t>Nachrichten senden</a:t>
            </a:r>
          </a:p>
          <a:p>
            <a:r>
              <a:rPr lang="de-DE" dirty="0" smtClean="0"/>
              <a:t>Nachrichten empfangen</a:t>
            </a:r>
          </a:p>
          <a:p>
            <a:r>
              <a:rPr lang="de-DE" sz="2400" i="1" dirty="0" smtClean="0"/>
              <a:t>Benutzernamen zu haben [optional]</a:t>
            </a:r>
          </a:p>
          <a:p>
            <a:r>
              <a:rPr lang="de-DE" sz="2400" i="1" dirty="0" smtClean="0"/>
              <a:t>Uhrzeit anzeigen [optional]</a:t>
            </a:r>
          </a:p>
          <a:p>
            <a:r>
              <a:rPr lang="de-DE" i="1" dirty="0" smtClean="0"/>
              <a:t>…</a:t>
            </a:r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14</a:t>
            </a:fld>
            <a:endParaRPr lang="de-DE"/>
          </a:p>
        </p:txBody>
      </p:sp>
      <p:pic>
        <p:nvPicPr>
          <p:cNvPr id="3074" name="Picture 2" descr="https://i.cloudup.com/zfY6lL7eFa-3000x3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291" y="1893212"/>
            <a:ext cx="2361976" cy="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97" y="1564681"/>
            <a:ext cx="2926767" cy="137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6"/>
          <a:stretch>
            <a:fillRect/>
          </a:stretch>
        </p:blipFill>
        <p:spPr>
          <a:xfrm>
            <a:off x="6668064" y="3063962"/>
            <a:ext cx="4711065" cy="22498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479740" y="5402243"/>
            <a:ext cx="96342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b="1" dirty="0" smtClean="0"/>
              <a:t>Hilfreiches Tutorial und die Code-Beispiele sind zu finden unter:</a:t>
            </a:r>
            <a:br>
              <a:rPr lang="de-DE" sz="2800" b="1" dirty="0" smtClean="0"/>
            </a:br>
            <a:r>
              <a:rPr lang="de-DE" sz="2800" b="1" dirty="0" smtClean="0"/>
              <a:t>https</a:t>
            </a:r>
            <a:r>
              <a:rPr lang="de-DE" sz="2800" b="1" dirty="0"/>
              <a:t>://github.com/ScientiaEtVeritas/node-eportfolio</a:t>
            </a:r>
          </a:p>
        </p:txBody>
      </p:sp>
    </p:spTree>
    <p:extLst>
      <p:ext uri="{BB962C8B-B14F-4D97-AF65-F5344CB8AC3E}">
        <p14:creationId xmlns:p14="http://schemas.microsoft.com/office/powerpoint/2010/main" val="10415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 die Aufmerksamkeit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Fabian Retkowski – node.js – </a:t>
            </a:r>
            <a:r>
              <a:rPr lang="de-DE" dirty="0" err="1" smtClean="0"/>
              <a:t>ePortfolio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01AF-8343-4F19-B9AC-705781352FC9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63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Agenda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b="1" dirty="0" smtClean="0"/>
              <a:t>node.js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Allgemeines</a:t>
            </a:r>
          </a:p>
          <a:p>
            <a:pPr lvl="1"/>
            <a:r>
              <a:rPr lang="de-DE" dirty="0" smtClean="0"/>
              <a:t>Funktionsweise und Vorteile</a:t>
            </a:r>
          </a:p>
          <a:p>
            <a:pPr lvl="1"/>
            <a:r>
              <a:rPr lang="de-DE" dirty="0" smtClean="0"/>
              <a:t>Einsatz</a:t>
            </a:r>
          </a:p>
          <a:p>
            <a:r>
              <a:rPr lang="de-DE" dirty="0" smtClean="0"/>
              <a:t>Package Management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Aufgabe</a:t>
            </a:r>
            <a:endParaRPr lang="de-DE" dirty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12493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6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700" y="1690688"/>
            <a:ext cx="1144576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i="1" dirty="0"/>
              <a:t>„Node.js® </a:t>
            </a:r>
            <a:r>
              <a:rPr lang="de-DE" sz="4000" i="1" dirty="0" err="1"/>
              <a:t>is</a:t>
            </a:r>
            <a:r>
              <a:rPr lang="de-DE" sz="4000" i="1" dirty="0"/>
              <a:t> a </a:t>
            </a:r>
            <a:r>
              <a:rPr lang="de-DE" sz="4000" b="1" i="1" dirty="0"/>
              <a:t>JavaScript </a:t>
            </a:r>
            <a:r>
              <a:rPr lang="de-DE" sz="4000" b="1" i="1" dirty="0" err="1"/>
              <a:t>runtime</a:t>
            </a:r>
            <a:r>
              <a:rPr lang="de-DE" sz="4000" b="1" i="1" dirty="0"/>
              <a:t> </a:t>
            </a:r>
            <a:r>
              <a:rPr lang="de-DE" sz="4000" b="1" i="1" dirty="0" err="1"/>
              <a:t>built</a:t>
            </a:r>
            <a:r>
              <a:rPr lang="de-DE" sz="4000" b="1" i="1" dirty="0"/>
              <a:t> on </a:t>
            </a:r>
            <a:r>
              <a:rPr lang="de-DE" sz="4000" b="1" i="1" dirty="0" err="1"/>
              <a:t>Chrome's</a:t>
            </a:r>
            <a:r>
              <a:rPr lang="de-DE" sz="4000" b="1" i="1" dirty="0"/>
              <a:t> V8 JavaScript </a:t>
            </a:r>
            <a:r>
              <a:rPr lang="de-DE" sz="4000" b="1" i="1" dirty="0" err="1"/>
              <a:t>engine</a:t>
            </a:r>
            <a:r>
              <a:rPr lang="de-DE" sz="4000" i="1" dirty="0"/>
              <a:t>. Node.js </a:t>
            </a:r>
            <a:r>
              <a:rPr lang="de-DE" sz="4000" i="1" dirty="0" err="1"/>
              <a:t>uses</a:t>
            </a:r>
            <a:r>
              <a:rPr lang="de-DE" sz="4000" i="1" dirty="0"/>
              <a:t> an </a:t>
            </a:r>
            <a:r>
              <a:rPr lang="de-DE" sz="4000" b="1" i="1" dirty="0"/>
              <a:t>event-</a:t>
            </a:r>
            <a:r>
              <a:rPr lang="de-DE" sz="4000" b="1" i="1" dirty="0" err="1"/>
              <a:t>driven</a:t>
            </a:r>
            <a:r>
              <a:rPr lang="de-DE" sz="4000" b="1" i="1" dirty="0"/>
              <a:t>, non-</a:t>
            </a:r>
            <a:r>
              <a:rPr lang="de-DE" sz="4000" b="1" i="1" dirty="0" err="1"/>
              <a:t>blocking</a:t>
            </a:r>
            <a:r>
              <a:rPr lang="de-DE" sz="4000" b="1" i="1" dirty="0"/>
              <a:t> I/O </a:t>
            </a:r>
            <a:r>
              <a:rPr lang="de-DE" sz="4000" b="1" i="1" dirty="0" err="1"/>
              <a:t>model</a:t>
            </a:r>
            <a:r>
              <a:rPr lang="de-DE" sz="4000" b="1" i="1" dirty="0"/>
              <a:t> </a:t>
            </a:r>
            <a:r>
              <a:rPr lang="de-DE" sz="4000" i="1" dirty="0" smtClean="0"/>
              <a:t>[…]. </a:t>
            </a:r>
            <a:r>
              <a:rPr lang="en-US" sz="4000" i="1" dirty="0"/>
              <a:t>Node.js' </a:t>
            </a:r>
            <a:r>
              <a:rPr lang="en-US" sz="4000" b="1" i="1" dirty="0"/>
              <a:t>package ecosystem, npm</a:t>
            </a:r>
            <a:r>
              <a:rPr lang="en-US" sz="4000" i="1" dirty="0"/>
              <a:t>, is the largest ecosystem of open source libraries in the world.</a:t>
            </a:r>
            <a:r>
              <a:rPr lang="de-DE" sz="4000" i="1" dirty="0" smtClean="0"/>
              <a:t>“</a:t>
            </a:r>
            <a:endParaRPr lang="de-DE" sz="4000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01AF-8343-4F19-B9AC-705781352FC9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3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pic>
        <p:nvPicPr>
          <p:cNvPr id="8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mlb-d1-p.mlstatic.com/14230-MLB3618560186_012013-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27" y="4572000"/>
            <a:ext cx="1854345" cy="162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3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4765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Implementierung von </a:t>
            </a:r>
            <a:r>
              <a:rPr lang="de-DE" b="1" dirty="0" smtClean="0"/>
              <a:t>JavaScript</a:t>
            </a:r>
            <a:r>
              <a:rPr lang="de-DE" dirty="0" smtClean="0"/>
              <a:t> auf dem </a:t>
            </a:r>
            <a:r>
              <a:rPr lang="de-DE" b="1" dirty="0" smtClean="0"/>
              <a:t>Server</a:t>
            </a:r>
          </a:p>
          <a:p>
            <a:r>
              <a:rPr lang="de-DE" dirty="0" smtClean="0"/>
              <a:t>Framework basiert auf </a:t>
            </a:r>
            <a:r>
              <a:rPr lang="de-DE" b="1" dirty="0"/>
              <a:t>Googles V8 JavaScript-Engine</a:t>
            </a:r>
            <a:endParaRPr lang="de-DE" b="1" dirty="0" smtClean="0"/>
          </a:p>
          <a:p>
            <a:pPr lvl="1"/>
            <a:r>
              <a:rPr lang="de-DE" i="1" dirty="0" smtClean="0"/>
              <a:t>Sehr performant durch Just-In-Time-Kompilierung</a:t>
            </a:r>
          </a:p>
          <a:p>
            <a:pPr lvl="1"/>
            <a:r>
              <a:rPr lang="de-DE" dirty="0" smtClean="0"/>
              <a:t>JavaScript zu Maschinencode</a:t>
            </a:r>
          </a:p>
          <a:p>
            <a:r>
              <a:rPr lang="de-DE" dirty="0" smtClean="0"/>
              <a:t>Node.js selbst ist in C / C++ geschrieben</a:t>
            </a:r>
          </a:p>
          <a:p>
            <a:r>
              <a:rPr lang="de-DE" dirty="0" smtClean="0"/>
              <a:t>Wurde </a:t>
            </a:r>
            <a:r>
              <a:rPr lang="de-DE" b="1" dirty="0" smtClean="0"/>
              <a:t>2009 </a:t>
            </a:r>
            <a:r>
              <a:rPr lang="de-DE" dirty="0" smtClean="0"/>
              <a:t>von Ryan </a:t>
            </a:r>
            <a:r>
              <a:rPr lang="de-DE" dirty="0" err="1" smtClean="0"/>
              <a:t>Dhals</a:t>
            </a:r>
            <a:r>
              <a:rPr lang="de-DE" dirty="0" smtClean="0"/>
              <a:t> als Open-Source-Projekt</a:t>
            </a:r>
            <a:br>
              <a:rPr lang="de-DE" dirty="0" smtClean="0"/>
            </a:br>
            <a:r>
              <a:rPr lang="de-DE" dirty="0" smtClean="0"/>
              <a:t>ins Leben gerufen</a:t>
            </a:r>
          </a:p>
          <a:p>
            <a:r>
              <a:rPr lang="de-DE" dirty="0" smtClean="0"/>
              <a:t>Kommerzielle Förderung und Verwaltung durch </a:t>
            </a:r>
            <a:r>
              <a:rPr lang="de-DE" b="1" dirty="0" err="1" smtClean="0"/>
              <a:t>Joyent</a:t>
            </a:r>
            <a:r>
              <a:rPr lang="de-DE" b="1" dirty="0" smtClean="0"/>
              <a:t> Inc.</a:t>
            </a:r>
          </a:p>
          <a:p>
            <a:r>
              <a:rPr lang="de-DE" dirty="0" smtClean="0"/>
              <a:t>Anfang Januar 2015: </a:t>
            </a:r>
            <a:r>
              <a:rPr lang="de-DE" dirty="0" err="1" smtClean="0"/>
              <a:t>Fork</a:t>
            </a:r>
            <a:r>
              <a:rPr lang="de-DE" dirty="0" smtClean="0"/>
              <a:t> von node.js namens </a:t>
            </a:r>
            <a:r>
              <a:rPr lang="de-DE" b="1" dirty="0" smtClean="0"/>
              <a:t>io.js</a:t>
            </a:r>
          </a:p>
          <a:p>
            <a:pPr marL="457200" lvl="1" indent="0">
              <a:buNone/>
            </a:pPr>
            <a:r>
              <a:rPr lang="de-DE" dirty="0" smtClean="0"/>
              <a:t>Im Mai 2015 wieder mit node.js </a:t>
            </a:r>
            <a:r>
              <a:rPr lang="de-DE" dirty="0" err="1" smtClean="0"/>
              <a:t>gemerged</a:t>
            </a:r>
            <a:r>
              <a:rPr lang="de-DE" dirty="0" smtClean="0"/>
              <a:t> unter der </a:t>
            </a:r>
            <a:r>
              <a:rPr lang="de-DE" b="1" dirty="0"/>
              <a:t>Node.js </a:t>
            </a:r>
            <a:r>
              <a:rPr lang="de-DE" b="1" dirty="0" err="1"/>
              <a:t>Foundation</a:t>
            </a:r>
            <a:endParaRPr lang="de-DE" b="1" dirty="0" smtClean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007" y="2839177"/>
            <a:ext cx="1781793" cy="16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/>
              <a:t>Normaler Webserver – </a:t>
            </a:r>
            <a:r>
              <a:rPr lang="de-DE" i="1" dirty="0" smtClean="0"/>
              <a:t>„Multithreading“</a:t>
            </a:r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489" y="2229295"/>
            <a:ext cx="8935218" cy="412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/>
              <a:t>node.js – </a:t>
            </a:r>
            <a:r>
              <a:rPr lang="de-DE" i="1" dirty="0" smtClean="0"/>
              <a:t>„event-</a:t>
            </a:r>
            <a:r>
              <a:rPr lang="de-DE" i="1" dirty="0" err="1" smtClean="0"/>
              <a:t>driven</a:t>
            </a:r>
            <a:r>
              <a:rPr lang="de-DE" i="1" dirty="0" smtClean="0"/>
              <a:t> I/O </a:t>
            </a:r>
            <a:r>
              <a:rPr lang="de-DE" i="1" dirty="0" err="1" smtClean="0"/>
              <a:t>server</a:t>
            </a:r>
            <a:r>
              <a:rPr lang="de-DE" i="1" dirty="0" smtClean="0"/>
              <a:t>“ – „Singlethreading“</a:t>
            </a:r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260" y="2180503"/>
            <a:ext cx="8800147" cy="41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Node.js ist besonders geeignet für Streaming-Anwendungen oder Real-Time-Anwendungen wie:</a:t>
            </a:r>
          </a:p>
          <a:p>
            <a:pPr lvl="1"/>
            <a:r>
              <a:rPr lang="de-DE" dirty="0" smtClean="0"/>
              <a:t>Chatanwendungen</a:t>
            </a:r>
          </a:p>
          <a:p>
            <a:pPr lvl="1"/>
            <a:r>
              <a:rPr lang="de-DE" dirty="0" smtClean="0"/>
              <a:t>Real-Time-</a:t>
            </a:r>
            <a:r>
              <a:rPr lang="de-DE" dirty="0" err="1" smtClean="0"/>
              <a:t>Applications</a:t>
            </a:r>
            <a:r>
              <a:rPr lang="de-DE" dirty="0" smtClean="0"/>
              <a:t> und Collaborative Environments</a:t>
            </a:r>
          </a:p>
          <a:p>
            <a:pPr lvl="1"/>
            <a:r>
              <a:rPr lang="de-DE" dirty="0" smtClean="0"/>
              <a:t>Game-Servers</a:t>
            </a:r>
          </a:p>
          <a:p>
            <a:pPr lvl="1"/>
            <a:r>
              <a:rPr lang="de-DE" dirty="0" smtClean="0"/>
              <a:t>Ad-Servers</a:t>
            </a:r>
          </a:p>
          <a:p>
            <a:pPr lvl="1"/>
            <a:r>
              <a:rPr lang="de-DE" dirty="0" smtClean="0"/>
              <a:t>Streaming-Servers</a:t>
            </a:r>
          </a:p>
          <a:p>
            <a:r>
              <a:rPr lang="de-DE" dirty="0" smtClean="0"/>
              <a:t>Optimaler Einsatz von node.js wäre ein hohes Level an Nebenläufigkeit und wenig Rechenleistung</a:t>
            </a:r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5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233888" y="2451803"/>
            <a:ext cx="9672811" cy="2721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MEAN-Stack</a:t>
            </a:r>
            <a:r>
              <a:rPr lang="de-DE" dirty="0" smtClean="0"/>
              <a:t> – </a:t>
            </a:r>
            <a:r>
              <a:rPr lang="de-DE" dirty="0" err="1" smtClean="0"/>
              <a:t>Full</a:t>
            </a:r>
            <a:r>
              <a:rPr lang="de-DE" dirty="0" smtClean="0"/>
              <a:t>-Stack-JavaScript Solution</a:t>
            </a:r>
            <a:br>
              <a:rPr lang="de-DE" dirty="0" smtClean="0"/>
            </a:b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smtClean="0"/>
              <a:t>Nur </a:t>
            </a:r>
            <a:r>
              <a:rPr lang="de-DE" sz="3600" b="1" dirty="0" smtClean="0"/>
              <a:t>JavaScript</a:t>
            </a:r>
            <a:r>
              <a:rPr lang="de-DE" sz="3600" dirty="0" smtClean="0"/>
              <a:t>!</a:t>
            </a:r>
            <a:r>
              <a:rPr lang="de-DE" dirty="0"/>
              <a:t/>
            </a:r>
            <a:br>
              <a:rPr lang="de-DE" dirty="0"/>
            </a:br>
            <a:r>
              <a:rPr lang="de-DE" i="1" dirty="0" smtClean="0"/>
              <a:t>(Im Vergleich zum LAMP-Stack: JavaScript, PHP, SQL)</a:t>
            </a:r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12493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8</a:t>
            </a:fld>
            <a:endParaRPr lang="de-DE"/>
          </a:p>
        </p:txBody>
      </p:sp>
      <p:pic>
        <p:nvPicPr>
          <p:cNvPr id="1026" name="Picture 2" descr="https://lh3.googleusercontent.com/-pBTOi9JEioE/VOekgibYE4I/AAAAAAAABME/qcUzi-1UrfY/w638-h155-no/me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885" y="3143750"/>
            <a:ext cx="8352162" cy="202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anstack-624x2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41" y="1422647"/>
            <a:ext cx="1943312" cy="6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encoding.com/wp-content/uploads/2013/11/json_logo-555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44" y="2530241"/>
            <a:ext cx="1314743" cy="62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>
            <a:stCxn id="1030" idx="1"/>
          </p:cNvCxnSpPr>
          <p:nvPr/>
        </p:nvCxnSpPr>
        <p:spPr>
          <a:xfrm flipH="1">
            <a:off x="1883885" y="2844636"/>
            <a:ext cx="3469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30" idx="3"/>
          </p:cNvCxnSpPr>
          <p:nvPr/>
        </p:nvCxnSpPr>
        <p:spPr>
          <a:xfrm>
            <a:off x="6668087" y="2844636"/>
            <a:ext cx="3469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69" y="2121654"/>
            <a:ext cx="4762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 smtClean="0"/>
              <a:t>Node</a:t>
            </a:r>
            <a:r>
              <a:rPr lang="de-DE" b="1" dirty="0" smtClean="0"/>
              <a:t> in </a:t>
            </a:r>
            <a:r>
              <a:rPr lang="de-DE" b="1" dirty="0" err="1" smtClean="0"/>
              <a:t>the</a:t>
            </a:r>
            <a:r>
              <a:rPr lang="de-DE" b="1" dirty="0" smtClean="0"/>
              <a:t> Wild</a:t>
            </a:r>
          </a:p>
          <a:p>
            <a:endParaRPr lang="de-DE" dirty="0" smtClean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9</a:t>
            </a:fld>
            <a:endParaRPr lang="de-DE"/>
          </a:p>
        </p:txBody>
      </p:sp>
      <p:pic>
        <p:nvPicPr>
          <p:cNvPr id="1026" name="Picture 2" descr="http://www.extendedvolume.com/wp-content/uploads/2015/02/trello-logo-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63427"/>
            <a:ext cx="2726107" cy="83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usiness.chip.de/bii/2/9/5/3/2/9/8/0/New-Logo-Vertical-Dark-bfd90476fe30673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49" y="1972325"/>
            <a:ext cx="2087851" cy="208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help.marinetraffic.com/hc/en-us/article_attachments/201220877/paypa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641" y="3919042"/>
            <a:ext cx="38862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ocialmedia-fuer-unternehmer.de/wp-content/uploads/2015/07/LinkedIn_Logo_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134" y="5129561"/>
            <a:ext cx="2994255" cy="81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pbs.twimg.com/profile_images/471350614132129793/NCDCFXva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802" y="3653641"/>
            <a:ext cx="1994064" cy="199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i.embed.ly/1/display/resize?key=1e6a1a1efdb011df84894040444cdc60&amp;url=http%3A%2F%2Fblog.bleacherreport.com%2Fwp-content%2Fuploads%2F2011%2F11%2Fstorify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35" y="5622886"/>
            <a:ext cx="2616958" cy="73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microsoft-news.com/wp-content/uploads/2014/03/windows-azur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900" y="1658001"/>
            <a:ext cx="3259577" cy="108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admin.csrwire.com/system/profile_logos/12774/original/wmt_logo_2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82" y="2744879"/>
            <a:ext cx="3236453" cy="94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logolook.de/wp-content/uploads/groupon_logo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49" y="3753437"/>
            <a:ext cx="2380918" cy="89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3721100" y="2107672"/>
            <a:ext cx="4749800" cy="4171951"/>
            <a:chOff x="547156" y="2317222"/>
            <a:chExt cx="4749800" cy="4171951"/>
          </a:xfrm>
        </p:grpSpPr>
        <p:sp>
          <p:nvSpPr>
            <p:cNvPr id="8" name="Rechteck 7"/>
            <p:cNvSpPr/>
            <p:nvPr/>
          </p:nvSpPr>
          <p:spPr>
            <a:xfrm>
              <a:off x="547156" y="2317222"/>
              <a:ext cx="4749800" cy="41719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dirty="0" smtClean="0"/>
            </a:p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/>
            </a:p>
            <a:p>
              <a:pPr algn="ctr"/>
              <a:r>
                <a:rPr lang="de-DE" sz="2000" b="1" dirty="0" smtClean="0"/>
                <a:t>https</a:t>
              </a:r>
              <a:r>
                <a:rPr lang="de-DE" sz="2000" b="1" dirty="0"/>
                <a:t>://</a:t>
              </a:r>
              <a:r>
                <a:rPr lang="de-DE" sz="2000" b="1" dirty="0" smtClean="0"/>
                <a:t>www.paypal-engineering.com</a:t>
              </a:r>
              <a:br>
                <a:rPr lang="de-DE" sz="2000" b="1" dirty="0" smtClean="0"/>
              </a:br>
              <a:endParaRPr lang="de-DE" sz="2000" b="1" dirty="0" smtClean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dirty="0"/>
                <a:t>Built almost </a:t>
              </a:r>
              <a:r>
                <a:rPr lang="en-US" b="1" dirty="0"/>
                <a:t>twice as fast with fewer people</a:t>
              </a:r>
              <a:endParaRPr lang="en-US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dirty="0"/>
                <a:t>Written in </a:t>
              </a:r>
              <a:r>
                <a:rPr lang="en-US" b="1" dirty="0"/>
                <a:t>33% fewer lines of code</a:t>
              </a:r>
              <a:endParaRPr lang="en-US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dirty="0"/>
                <a:t>Constructed with </a:t>
              </a:r>
              <a:r>
                <a:rPr lang="en-US" b="1" dirty="0"/>
                <a:t>40% fewer </a:t>
              </a:r>
              <a:r>
                <a:rPr lang="en-US" b="1" dirty="0" smtClean="0"/>
                <a:t>files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b="1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b="1" dirty="0"/>
                <a:t>Double the requests per second vs. the Java application</a:t>
              </a:r>
              <a:r>
                <a:rPr lang="en-US" dirty="0" smtClean="0"/>
                <a:t>.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b="1" dirty="0"/>
                <a:t>35% decrease in the average response time</a:t>
              </a:r>
              <a:r>
                <a:rPr lang="en-US" dirty="0"/>
                <a:t> for the same page.</a:t>
              </a:r>
            </a:p>
            <a:p>
              <a:r>
                <a:rPr lang="en-US" dirty="0"/>
                <a:t/>
              </a:r>
              <a:br>
                <a:rPr lang="en-US" dirty="0"/>
              </a:br>
              <a:endParaRPr lang="de-DE" dirty="0"/>
            </a:p>
          </p:txBody>
        </p:sp>
        <p:pic>
          <p:nvPicPr>
            <p:cNvPr id="21" name="Picture 6" descr="http://help.marinetraffic.com/hc/en-us/article_attachments/201220877/paypal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671" y="2431407"/>
              <a:ext cx="2134617" cy="973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806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Breitbild</PresentationFormat>
  <Paragraphs>175</Paragraphs>
  <Slides>15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HGSHeiseiKakugothictaiW5</vt:lpstr>
      <vt:lpstr>Arial</vt:lpstr>
      <vt:lpstr>Calibri</vt:lpstr>
      <vt:lpstr>Calibri Light</vt:lpstr>
      <vt:lpstr>Lucida Console</vt:lpstr>
      <vt:lpstr>Office Theme</vt:lpstr>
      <vt:lpstr>PowerPoint-Präsentation</vt:lpstr>
      <vt:lpstr>Agenda   |</vt:lpstr>
      <vt:lpstr>Was ist node.js?   |</vt:lpstr>
      <vt:lpstr>Was ist node.js?   |</vt:lpstr>
      <vt:lpstr>Was ist node.js?   |</vt:lpstr>
      <vt:lpstr>Was ist node.js?   |</vt:lpstr>
      <vt:lpstr>Was ist node.js?   |</vt:lpstr>
      <vt:lpstr>Was ist node.js?   |</vt:lpstr>
      <vt:lpstr>Was ist node.js?   |</vt:lpstr>
      <vt:lpstr>Was ist node.js?   |</vt:lpstr>
      <vt:lpstr>Package Management |</vt:lpstr>
      <vt:lpstr>Package Management |</vt:lpstr>
      <vt:lpstr>Package Management |</vt:lpstr>
      <vt:lpstr>Aufgabe „Chat-Applikation“ |</vt:lpstr>
      <vt:lpstr>Danke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Retkowski</dc:creator>
  <cp:lastModifiedBy>Fabian Retkowski</cp:lastModifiedBy>
  <cp:revision>90</cp:revision>
  <dcterms:created xsi:type="dcterms:W3CDTF">2015-11-03T14:57:43Z</dcterms:created>
  <dcterms:modified xsi:type="dcterms:W3CDTF">2015-11-08T23:53:46Z</dcterms:modified>
</cp:coreProperties>
</file>