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95" d="100"/>
          <a:sy n="95" d="100"/>
        </p:scale>
        <p:origin x="2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7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C0A7-88F0-DA49-BD5F-ECD99CE27DD5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583B-C6ED-F340-8A2E-393B6170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E13059-EA4D-0041-AA06-BD9BDF7C4AD3}"/>
              </a:ext>
            </a:extLst>
          </p:cNvPr>
          <p:cNvSpPr/>
          <p:nvPr/>
        </p:nvSpPr>
        <p:spPr>
          <a:xfrm>
            <a:off x="0" y="0"/>
            <a:ext cx="2514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EBool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bool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EApp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def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Def of string * string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prog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Prog of def list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EFDBF-7548-EE4D-83C0-4CCB88FCC57C}"/>
              </a:ext>
            </a:extLst>
          </p:cNvPr>
          <p:cNvSpPr/>
          <p:nvPr/>
        </p:nvSpPr>
        <p:spPr>
          <a:xfrm>
            <a:off x="2077923" y="28858"/>
            <a:ext cx="16046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(def (f x)</a:t>
            </a:r>
          </a:p>
          <a:p>
            <a:r>
              <a:rPr lang="en-US" sz="1200" dirty="0"/>
              <a:t>  (if x</a:t>
            </a:r>
          </a:p>
          <a:p>
            <a:r>
              <a:rPr lang="en-US" sz="1200" dirty="0"/>
              <a:t>    (+ x (f (+ x -1)))</a:t>
            </a:r>
          </a:p>
          <a:p>
            <a:r>
              <a:rPr lang="en-US" sz="1200" dirty="0"/>
              <a:t>    0))</a:t>
            </a:r>
          </a:p>
          <a:p>
            <a:r>
              <a:rPr lang="en-US" sz="1200" dirty="0"/>
              <a:t>(def (</a:t>
            </a:r>
            <a:r>
              <a:rPr lang="en-US" sz="1200" dirty="0" err="1"/>
              <a:t>our_main</a:t>
            </a:r>
            <a:r>
              <a:rPr lang="en-US" sz="1200" dirty="0"/>
              <a:t> input)</a:t>
            </a:r>
          </a:p>
          <a:p>
            <a:r>
              <a:rPr lang="en-US" sz="1200" dirty="0"/>
              <a:t>  (f input))</a:t>
            </a:r>
          </a:p>
          <a:p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2B532-989E-3240-81D9-68A0A33275C7}"/>
              </a:ext>
            </a:extLst>
          </p:cNvPr>
          <p:cNvSpPr/>
          <p:nvPr/>
        </p:nvSpPr>
        <p:spPr>
          <a:xfrm>
            <a:off x="3782197" y="11641"/>
            <a:ext cx="3751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Prog([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Def("f", "x",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("x"),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(Eid("x"),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EApp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("f",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("x"),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(-1)))),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(0)));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Def("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our_main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"input",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EApp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("f",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("input")))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EFEF6-02C3-C64B-AA8F-BE83490D26E8}"/>
              </a:ext>
            </a:extLst>
          </p:cNvPr>
          <p:cNvSpPr/>
          <p:nvPr/>
        </p:nvSpPr>
        <p:spPr>
          <a:xfrm>
            <a:off x="-62612" y="7212505"/>
            <a:ext cx="3630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EApp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gen_tmp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after_call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"push %s"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%s" name;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"%s:"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"pop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468F7-2919-CB48-A8EC-F961818544BA}"/>
              </a:ext>
            </a:extLst>
          </p:cNvPr>
          <p:cNvSpPr/>
          <p:nvPr/>
        </p:nvSpPr>
        <p:spPr>
          <a:xfrm>
            <a:off x="-35796" y="5483238"/>
            <a:ext cx="37786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compile_def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(d : def)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d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Def(name,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body)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depth =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body in     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body 2 [(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1)]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"%s:" name;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(depth * 4);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@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"ret"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6B416-6413-404A-A8F4-B88F73FE9673}"/>
              </a:ext>
            </a:extLst>
          </p:cNvPr>
          <p:cNvSpPr/>
          <p:nvPr/>
        </p:nvSpPr>
        <p:spPr>
          <a:xfrm>
            <a:off x="5297845" y="4671361"/>
            <a:ext cx="156882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/>
              <a:t>our_main</a:t>
            </a:r>
            <a:r>
              <a:rPr lang="en-US" sz="1000" b="1" dirty="0"/>
              <a:t>:</a:t>
            </a:r>
          </a:p>
          <a:p>
            <a:r>
              <a:rPr lang="en-US" sz="1000" dirty="0"/>
              <a:t>  sub </a:t>
            </a:r>
            <a:r>
              <a:rPr lang="en-US" sz="1000" dirty="0" err="1"/>
              <a:t>esp</a:t>
            </a:r>
            <a:r>
              <a:rPr lang="en-US" sz="1000" dirty="0"/>
              <a:t>, 4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eax</a:t>
            </a:r>
            <a:r>
              <a:rPr lang="en-US" sz="1000" dirty="0"/>
              <a:t>, [</a:t>
            </a:r>
            <a:r>
              <a:rPr lang="en-US" sz="1000" dirty="0" err="1"/>
              <a:t>ebp</a:t>
            </a:r>
            <a:r>
              <a:rPr lang="en-US" sz="1000" dirty="0"/>
              <a:t> - 4]</a:t>
            </a:r>
          </a:p>
          <a:p>
            <a:r>
              <a:rPr lang="en-US" sz="1000" dirty="0"/>
              <a:t>  push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push after_call4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ebp</a:t>
            </a:r>
            <a:r>
              <a:rPr lang="en-US" sz="1000" dirty="0"/>
              <a:t>, </a:t>
            </a:r>
            <a:r>
              <a:rPr lang="en-US" sz="1000" dirty="0" err="1"/>
              <a:t>esp</a:t>
            </a:r>
            <a:endParaRPr lang="en-US" sz="1000" dirty="0"/>
          </a:p>
          <a:p>
            <a:r>
              <a:rPr lang="en-US" sz="1000" dirty="0"/>
              <a:t>  push 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jmp</a:t>
            </a:r>
            <a:r>
              <a:rPr lang="en-US" sz="1000" dirty="0"/>
              <a:t> f</a:t>
            </a:r>
          </a:p>
          <a:p>
            <a:r>
              <a:rPr lang="en-US" sz="1000" dirty="0"/>
              <a:t>  after_call4:</a:t>
            </a:r>
          </a:p>
          <a:p>
            <a:r>
              <a:rPr lang="en-US" sz="1000" dirty="0"/>
              <a:t>  pop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esp</a:t>
            </a:r>
            <a:r>
              <a:rPr lang="en-US" sz="1000" dirty="0"/>
              <a:t>,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ret</a:t>
            </a:r>
          </a:p>
          <a:p>
            <a:endParaRPr lang="en-US" sz="1000" dirty="0"/>
          </a:p>
          <a:p>
            <a:r>
              <a:rPr lang="en-US" sz="1000" b="1" dirty="0" err="1"/>
              <a:t>our_code_starts_here</a:t>
            </a:r>
            <a:r>
              <a:rPr lang="en-US" sz="1000" b="1" dirty="0"/>
              <a:t>: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eax</a:t>
            </a:r>
            <a:r>
              <a:rPr lang="en-US" sz="1000" dirty="0"/>
              <a:t>, [esp+4]</a:t>
            </a:r>
          </a:p>
          <a:p>
            <a:r>
              <a:rPr lang="en-US" sz="1000" dirty="0"/>
              <a:t>  push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push </a:t>
            </a:r>
            <a:r>
              <a:rPr lang="en-US" sz="1000" dirty="0" err="1"/>
              <a:t>after_main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ebp</a:t>
            </a:r>
            <a:r>
              <a:rPr lang="en-US" sz="1000" dirty="0"/>
              <a:t>, </a:t>
            </a:r>
            <a:r>
              <a:rPr lang="en-US" sz="1000" dirty="0" err="1"/>
              <a:t>esp</a:t>
            </a:r>
            <a:endParaRPr lang="en-US" sz="1000" dirty="0"/>
          </a:p>
          <a:p>
            <a:r>
              <a:rPr lang="en-US" sz="1000" dirty="0"/>
              <a:t>  push 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jmp</a:t>
            </a:r>
            <a:r>
              <a:rPr lang="en-US" sz="1000" dirty="0"/>
              <a:t> </a:t>
            </a:r>
            <a:r>
              <a:rPr lang="en-US" sz="1000" dirty="0" err="1"/>
              <a:t>our_main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after_main</a:t>
            </a:r>
            <a:r>
              <a:rPr lang="en-US" sz="1000" dirty="0"/>
              <a:t>:</a:t>
            </a:r>
          </a:p>
          <a:p>
            <a:r>
              <a:rPr lang="en-US" sz="1000" dirty="0"/>
              <a:t>  pop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3F639-98F1-6244-8559-72EF0A1BA2A2}"/>
              </a:ext>
            </a:extLst>
          </p:cNvPr>
          <p:cNvSpPr/>
          <p:nvPr/>
        </p:nvSpPr>
        <p:spPr>
          <a:xfrm>
            <a:off x="3643856" y="4671361"/>
            <a:ext cx="165398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b="1" dirty="0">
                <a:solidFill>
                  <a:prstClr val="black"/>
                </a:solidFill>
              </a:rPr>
              <a:t>f: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sub </a:t>
            </a:r>
            <a:r>
              <a:rPr lang="en-US" sz="1000" dirty="0" err="1">
                <a:solidFill>
                  <a:prstClr val="black"/>
                </a:solidFill>
              </a:rPr>
              <a:t>esp</a:t>
            </a:r>
            <a:r>
              <a:rPr lang="en-US" sz="1000" dirty="0">
                <a:solidFill>
                  <a:prstClr val="black"/>
                </a:solidFill>
              </a:rPr>
              <a:t>, 20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- 4]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cmp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0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je</a:t>
            </a:r>
            <a:r>
              <a:rPr lang="en-US" sz="1000" dirty="0">
                <a:solidFill>
                  <a:prstClr val="black"/>
                </a:solidFill>
              </a:rPr>
              <a:t> else2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- 4]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- 8],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- 4]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- 12],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-1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- 16],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- 12]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add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- 16]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push 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push after_call3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, </a:t>
            </a:r>
            <a:r>
              <a:rPr lang="en-US" sz="1000" dirty="0" err="1">
                <a:solidFill>
                  <a:prstClr val="black"/>
                </a:solidFill>
              </a:rPr>
              <a:t>esp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push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jmp</a:t>
            </a:r>
            <a:r>
              <a:rPr lang="en-US" sz="1000" dirty="0">
                <a:solidFill>
                  <a:prstClr val="black"/>
                </a:solidFill>
              </a:rPr>
              <a:t> f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after_call3: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pop 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- 12],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- 8]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add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- 12]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jmp</a:t>
            </a:r>
            <a:r>
              <a:rPr lang="en-US" sz="1000" dirty="0">
                <a:solidFill>
                  <a:prstClr val="black"/>
                </a:solidFill>
              </a:rPr>
              <a:t> after_if1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else2: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0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after_if1: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esp</a:t>
            </a:r>
            <a:r>
              <a:rPr lang="en-US" sz="1000" dirty="0">
                <a:solidFill>
                  <a:prstClr val="black"/>
                </a:solidFill>
              </a:rPr>
              <a:t>, 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ret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57DAA-DCA8-2F45-8F3F-436C3A34D874}"/>
              </a:ext>
            </a:extLst>
          </p:cNvPr>
          <p:cNvSpPr/>
          <p:nvPr/>
        </p:nvSpPr>
        <p:spPr>
          <a:xfrm>
            <a:off x="3844429" y="1224485"/>
            <a:ext cx="3013571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parsed_input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&gt; 1)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parsed_input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parsed_input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("%d\n", 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1BDC20-1A18-8941-95D5-2301E310A084}"/>
              </a:ext>
            </a:extLst>
          </p:cNvPr>
          <p:cNvSpPr/>
          <p:nvPr/>
        </p:nvSpPr>
        <p:spPr>
          <a:xfrm>
            <a:off x="842967" y="3902675"/>
            <a:ext cx="1535367" cy="119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parsed_input</a:t>
            </a:r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AFCCD8-7BC6-FA47-9E88-CC8FA89BFF60}"/>
              </a:ext>
            </a:extLst>
          </p:cNvPr>
          <p:cNvSpPr/>
          <p:nvPr/>
        </p:nvSpPr>
        <p:spPr>
          <a:xfrm>
            <a:off x="842967" y="3767379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 address to main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A3A1BB-13DD-6A44-A4CC-0365A7460C26}"/>
              </a:ext>
            </a:extLst>
          </p:cNvPr>
          <p:cNvSpPr/>
          <p:nvPr/>
        </p:nvSpPr>
        <p:spPr>
          <a:xfrm>
            <a:off x="842967" y="4022100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&lt;other stuff for main&gt;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F6B75-38DF-524A-8FA5-CAE85054595A}"/>
              </a:ext>
            </a:extLst>
          </p:cNvPr>
          <p:cNvSpPr/>
          <p:nvPr/>
        </p:nvSpPr>
        <p:spPr>
          <a:xfrm>
            <a:off x="842967" y="4153030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D1F07-5A77-2F47-B94E-9854FB4F64F3}"/>
              </a:ext>
            </a:extLst>
          </p:cNvPr>
          <p:cNvSpPr txBox="1"/>
          <p:nvPr/>
        </p:nvSpPr>
        <p:spPr>
          <a:xfrm>
            <a:off x="-21687" y="307007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esp</a:t>
            </a:r>
            <a:endParaRPr lang="en-US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057194-183E-5746-8DBC-5B5F40F0D467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380987" y="3208574"/>
            <a:ext cx="461980" cy="62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9C7CBA-C6B6-9542-866B-96949058F2B7}"/>
              </a:ext>
            </a:extLst>
          </p:cNvPr>
          <p:cNvSpPr txBox="1"/>
          <p:nvPr/>
        </p:nvSpPr>
        <p:spPr>
          <a:xfrm>
            <a:off x="-53632" y="34689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ebp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576245-23B8-674E-BA06-C4DF53342BA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368278" y="3607441"/>
            <a:ext cx="474689" cy="7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48D02A-77CD-D445-B223-C5BCA57BE2AD}"/>
              </a:ext>
            </a:extLst>
          </p:cNvPr>
          <p:cNvSpPr/>
          <p:nvPr/>
        </p:nvSpPr>
        <p:spPr>
          <a:xfrm>
            <a:off x="842967" y="429465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&lt;base of main's frame&gt;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207AE1-C662-5644-81F9-4510C77FA1BC}"/>
              </a:ext>
            </a:extLst>
          </p:cNvPr>
          <p:cNvSpPr txBox="1"/>
          <p:nvPr/>
        </p:nvSpPr>
        <p:spPr>
          <a:xfrm>
            <a:off x="556797" y="2277954"/>
            <a:ext cx="2171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 at </a:t>
            </a:r>
            <a:r>
              <a:rPr lang="en-US" sz="1200" dirty="0" err="1"/>
              <a:t>our_code_starts_here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875FCF-639C-BC46-9060-F154D875A49A}"/>
              </a:ext>
            </a:extLst>
          </p:cNvPr>
          <p:cNvSpPr/>
          <p:nvPr/>
        </p:nvSpPr>
        <p:spPr>
          <a:xfrm>
            <a:off x="842967" y="363612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A89837-6BC4-E643-AB70-C7343396A69B}"/>
              </a:ext>
            </a:extLst>
          </p:cNvPr>
          <p:cNvSpPr/>
          <p:nvPr/>
        </p:nvSpPr>
        <p:spPr>
          <a:xfrm>
            <a:off x="842967" y="3492365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D87407-5587-C547-8125-216885AD1F24}"/>
              </a:ext>
            </a:extLst>
          </p:cNvPr>
          <p:cNvSpPr/>
          <p:nvPr/>
        </p:nvSpPr>
        <p:spPr>
          <a:xfrm>
            <a:off x="842967" y="3371588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10920A-6C51-EF43-8ECB-FFE478F88A0A}"/>
              </a:ext>
            </a:extLst>
          </p:cNvPr>
          <p:cNvSpPr/>
          <p:nvPr/>
        </p:nvSpPr>
        <p:spPr>
          <a:xfrm>
            <a:off x="842967" y="3241274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E5BB59-28AD-5944-993C-EC5242374270}"/>
              </a:ext>
            </a:extLst>
          </p:cNvPr>
          <p:cNvSpPr/>
          <p:nvPr/>
        </p:nvSpPr>
        <p:spPr>
          <a:xfrm>
            <a:off x="842967" y="3106298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04C4AF-C7FE-BA4F-A0FD-F27B5F9F8A70}"/>
              </a:ext>
            </a:extLst>
          </p:cNvPr>
          <p:cNvSpPr/>
          <p:nvPr/>
        </p:nvSpPr>
        <p:spPr>
          <a:xfrm>
            <a:off x="842967" y="2975984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4DA7C-22BD-BD4C-A677-616F59E8C0D5}"/>
              </a:ext>
            </a:extLst>
          </p:cNvPr>
          <p:cNvSpPr/>
          <p:nvPr/>
        </p:nvSpPr>
        <p:spPr>
          <a:xfrm>
            <a:off x="3053745" y="3908322"/>
            <a:ext cx="1535367" cy="119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parsed_input</a:t>
            </a:r>
            <a:endParaRPr lang="en-US" sz="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C89725-E1E9-D54A-8722-BFA369B34707}"/>
              </a:ext>
            </a:extLst>
          </p:cNvPr>
          <p:cNvSpPr/>
          <p:nvPr/>
        </p:nvSpPr>
        <p:spPr>
          <a:xfrm>
            <a:off x="3053745" y="377302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 address to main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8A73F7-FF12-DF46-B37D-98DC8B8F00EC}"/>
              </a:ext>
            </a:extLst>
          </p:cNvPr>
          <p:cNvSpPr/>
          <p:nvPr/>
        </p:nvSpPr>
        <p:spPr>
          <a:xfrm>
            <a:off x="3053745" y="402774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&lt;other stuff for main&gt;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81A560-2B9F-FF4A-AB14-54EF4B029E56}"/>
              </a:ext>
            </a:extLst>
          </p:cNvPr>
          <p:cNvSpPr/>
          <p:nvPr/>
        </p:nvSpPr>
        <p:spPr>
          <a:xfrm>
            <a:off x="3053745" y="415867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...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77BBF0-71A7-D84F-A87F-A4CE8DB891AF}"/>
              </a:ext>
            </a:extLst>
          </p:cNvPr>
          <p:cNvSpPr/>
          <p:nvPr/>
        </p:nvSpPr>
        <p:spPr>
          <a:xfrm>
            <a:off x="3053745" y="4300304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&lt;base of main's frame&gt;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F9B4C3-7213-E742-A6D8-C92634E5E225}"/>
              </a:ext>
            </a:extLst>
          </p:cNvPr>
          <p:cNvSpPr/>
          <p:nvPr/>
        </p:nvSpPr>
        <p:spPr>
          <a:xfrm>
            <a:off x="3053745" y="3641773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48C2CA-7A02-0444-99BF-F929FB606E3C}"/>
              </a:ext>
            </a:extLst>
          </p:cNvPr>
          <p:cNvSpPr/>
          <p:nvPr/>
        </p:nvSpPr>
        <p:spPr>
          <a:xfrm>
            <a:off x="3053745" y="3498012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F90C14-F8E9-CC4C-BE8C-0B365F0ACFCE}"/>
              </a:ext>
            </a:extLst>
          </p:cNvPr>
          <p:cNvSpPr/>
          <p:nvPr/>
        </p:nvSpPr>
        <p:spPr>
          <a:xfrm>
            <a:off x="3053745" y="3377235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B2E66B-ACB9-304B-B0F2-1AC1C7D63F11}"/>
              </a:ext>
            </a:extLst>
          </p:cNvPr>
          <p:cNvSpPr/>
          <p:nvPr/>
        </p:nvSpPr>
        <p:spPr>
          <a:xfrm>
            <a:off x="3053745" y="324692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DE9AFE-E314-1641-B079-C6D306C71A24}"/>
              </a:ext>
            </a:extLst>
          </p:cNvPr>
          <p:cNvSpPr/>
          <p:nvPr/>
        </p:nvSpPr>
        <p:spPr>
          <a:xfrm>
            <a:off x="3053745" y="3111945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E619C1-F0CA-754C-B4CC-E9A1D0320DB4}"/>
              </a:ext>
            </a:extLst>
          </p:cNvPr>
          <p:cNvSpPr/>
          <p:nvPr/>
        </p:nvSpPr>
        <p:spPr>
          <a:xfrm>
            <a:off x="3053745" y="298163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D907EE-5C20-A246-ABE8-1635D4AF455E}"/>
              </a:ext>
            </a:extLst>
          </p:cNvPr>
          <p:cNvSpPr/>
          <p:nvPr/>
        </p:nvSpPr>
        <p:spPr>
          <a:xfrm>
            <a:off x="5264523" y="3909107"/>
            <a:ext cx="1535367" cy="119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parsed_input</a:t>
            </a:r>
            <a:endParaRPr lang="en-US" sz="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0581D07-532A-F74A-977C-86EE3381B64D}"/>
              </a:ext>
            </a:extLst>
          </p:cNvPr>
          <p:cNvSpPr/>
          <p:nvPr/>
        </p:nvSpPr>
        <p:spPr>
          <a:xfrm>
            <a:off x="5264523" y="377381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 address to main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697F54-50E8-0A43-A7F8-37A777D0D689}"/>
              </a:ext>
            </a:extLst>
          </p:cNvPr>
          <p:cNvSpPr/>
          <p:nvPr/>
        </p:nvSpPr>
        <p:spPr>
          <a:xfrm>
            <a:off x="5264523" y="4028532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&lt;other stuff for main&gt;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06FE38-64FC-0848-9543-1E64949C031F}"/>
              </a:ext>
            </a:extLst>
          </p:cNvPr>
          <p:cNvSpPr/>
          <p:nvPr/>
        </p:nvSpPr>
        <p:spPr>
          <a:xfrm>
            <a:off x="5264523" y="4159462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...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C6D265-E973-C042-B38F-8D1A372FDF75}"/>
              </a:ext>
            </a:extLst>
          </p:cNvPr>
          <p:cNvSpPr/>
          <p:nvPr/>
        </p:nvSpPr>
        <p:spPr>
          <a:xfrm>
            <a:off x="5264523" y="4301089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&lt;base of main's frame&gt;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99F2F9-E460-0341-9BE1-DE2B3D9B3295}"/>
              </a:ext>
            </a:extLst>
          </p:cNvPr>
          <p:cNvSpPr/>
          <p:nvPr/>
        </p:nvSpPr>
        <p:spPr>
          <a:xfrm>
            <a:off x="5264523" y="3642558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FFF48D-8824-CD4A-A1A6-B41389472A09}"/>
              </a:ext>
            </a:extLst>
          </p:cNvPr>
          <p:cNvSpPr/>
          <p:nvPr/>
        </p:nvSpPr>
        <p:spPr>
          <a:xfrm>
            <a:off x="5264523" y="349879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7B432E6-0935-BF4E-8AA2-378EBA0CA9E5}"/>
              </a:ext>
            </a:extLst>
          </p:cNvPr>
          <p:cNvSpPr/>
          <p:nvPr/>
        </p:nvSpPr>
        <p:spPr>
          <a:xfrm>
            <a:off x="5264523" y="3378020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5F22E3-575C-4841-A3E4-8BFC2FC29ED0}"/>
              </a:ext>
            </a:extLst>
          </p:cNvPr>
          <p:cNvSpPr/>
          <p:nvPr/>
        </p:nvSpPr>
        <p:spPr>
          <a:xfrm>
            <a:off x="5264523" y="324770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A5B8F4-5E34-9843-A3E1-8109780E9B88}"/>
              </a:ext>
            </a:extLst>
          </p:cNvPr>
          <p:cNvSpPr/>
          <p:nvPr/>
        </p:nvSpPr>
        <p:spPr>
          <a:xfrm>
            <a:off x="5264523" y="3112730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30AB24-45B5-9645-8282-DA0EB01EEA0E}"/>
              </a:ext>
            </a:extLst>
          </p:cNvPr>
          <p:cNvSpPr/>
          <p:nvPr/>
        </p:nvSpPr>
        <p:spPr>
          <a:xfrm>
            <a:off x="5264523" y="298241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1D8BE4-7DBC-9B4A-B0C7-DF93376D0519}"/>
              </a:ext>
            </a:extLst>
          </p:cNvPr>
          <p:cNvSpPr/>
          <p:nvPr/>
        </p:nvSpPr>
        <p:spPr>
          <a:xfrm>
            <a:off x="5264523" y="284931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616A8C-EBAC-8540-8D82-8FCDC9AA5B5F}"/>
              </a:ext>
            </a:extLst>
          </p:cNvPr>
          <p:cNvSpPr/>
          <p:nvPr/>
        </p:nvSpPr>
        <p:spPr>
          <a:xfrm>
            <a:off x="5264523" y="271919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B5AC95C-ECE8-0B41-9CCC-817F15F3D65E}"/>
              </a:ext>
            </a:extLst>
          </p:cNvPr>
          <p:cNvSpPr/>
          <p:nvPr/>
        </p:nvSpPr>
        <p:spPr>
          <a:xfrm>
            <a:off x="3053745" y="2854752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F10A7C-9C75-094C-B5EB-076F267678BA}"/>
              </a:ext>
            </a:extLst>
          </p:cNvPr>
          <p:cNvSpPr/>
          <p:nvPr/>
        </p:nvSpPr>
        <p:spPr>
          <a:xfrm>
            <a:off x="3053745" y="272462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6DBF120-5160-A748-951C-8410DD8C39A9}"/>
              </a:ext>
            </a:extLst>
          </p:cNvPr>
          <p:cNvSpPr/>
          <p:nvPr/>
        </p:nvSpPr>
        <p:spPr>
          <a:xfrm>
            <a:off x="842967" y="284465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D16B521-3A3D-1D4B-A8AD-2B7B3BEDA5A2}"/>
              </a:ext>
            </a:extLst>
          </p:cNvPr>
          <p:cNvSpPr/>
          <p:nvPr/>
        </p:nvSpPr>
        <p:spPr>
          <a:xfrm>
            <a:off x="842967" y="271453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728186-4EF3-1F4C-B1F7-79C117BBC932}"/>
              </a:ext>
            </a:extLst>
          </p:cNvPr>
          <p:cNvSpPr txBox="1"/>
          <p:nvPr/>
        </p:nvSpPr>
        <p:spPr>
          <a:xfrm>
            <a:off x="3106939" y="2282995"/>
            <a:ext cx="131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 at </a:t>
            </a:r>
            <a:r>
              <a:rPr lang="en-US" sz="1200" dirty="0" err="1"/>
              <a:t>our_main</a:t>
            </a:r>
            <a:endParaRPr lang="en-US" sz="1200" dirty="0"/>
          </a:p>
          <a:p>
            <a:r>
              <a:rPr lang="en-US" sz="1200" dirty="0"/>
              <a:t>(you fill)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B5497C-0B89-E545-A1CF-854135E7832F}"/>
              </a:ext>
            </a:extLst>
          </p:cNvPr>
          <p:cNvSpPr txBox="1"/>
          <p:nvPr/>
        </p:nvSpPr>
        <p:spPr>
          <a:xfrm>
            <a:off x="5297845" y="2287115"/>
            <a:ext cx="144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 at f (first time,</a:t>
            </a:r>
          </a:p>
          <a:p>
            <a:r>
              <a:rPr lang="en-US" sz="1200" dirty="0"/>
              <a:t>you fill)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E50FFF-4E01-544B-9E35-E299F4E0C7D6}"/>
              </a:ext>
            </a:extLst>
          </p:cNvPr>
          <p:cNvSpPr txBox="1"/>
          <p:nvPr/>
        </p:nvSpPr>
        <p:spPr>
          <a:xfrm>
            <a:off x="2433761" y="307007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esp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2B3024-7BB1-2F4B-9623-F22765DCAD56}"/>
              </a:ext>
            </a:extLst>
          </p:cNvPr>
          <p:cNvSpPr txBox="1"/>
          <p:nvPr/>
        </p:nvSpPr>
        <p:spPr>
          <a:xfrm>
            <a:off x="2401816" y="34689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ebp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A6DCB7F-4C45-4D40-A4A2-78746922A08A}"/>
              </a:ext>
            </a:extLst>
          </p:cNvPr>
          <p:cNvSpPr txBox="1"/>
          <p:nvPr/>
        </p:nvSpPr>
        <p:spPr>
          <a:xfrm>
            <a:off x="4617794" y="3046629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esp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C762C0-E438-304A-885D-69518399EA66}"/>
              </a:ext>
            </a:extLst>
          </p:cNvPr>
          <p:cNvSpPr txBox="1"/>
          <p:nvPr/>
        </p:nvSpPr>
        <p:spPr>
          <a:xfrm>
            <a:off x="4585849" y="344549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ebp</a:t>
            </a:r>
            <a:endParaRPr lang="en-US" sz="12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42007AA-EB6F-984C-815B-253F6224DC99}"/>
              </a:ext>
            </a:extLst>
          </p:cNvPr>
          <p:cNvSpPr/>
          <p:nvPr/>
        </p:nvSpPr>
        <p:spPr>
          <a:xfrm>
            <a:off x="-15126" y="4639767"/>
            <a:ext cx="3778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59AC00-402B-5844-A790-D77A6EAF688B}"/>
              </a:ext>
            </a:extLst>
          </p:cNvPr>
          <p:cNvSpPr txBox="1"/>
          <p:nvPr/>
        </p:nvSpPr>
        <p:spPr>
          <a:xfrm>
            <a:off x="47417" y="1692533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Assume true = 1, false = 0 (no tagging of values).</a:t>
            </a:r>
          </a:p>
          <a:p>
            <a:r>
              <a:rPr lang="en-US" sz="1000" i="1" dirty="0" err="1"/>
              <a:t>EIf</a:t>
            </a:r>
            <a:r>
              <a:rPr lang="en-US" sz="1000" i="1" dirty="0"/>
              <a:t> takes the false branch on 0, true branch otherwise.</a:t>
            </a:r>
          </a:p>
        </p:txBody>
      </p:sp>
    </p:spTree>
    <p:extLst>
      <p:ext uri="{BB962C8B-B14F-4D97-AF65-F5344CB8AC3E}">
        <p14:creationId xmlns:p14="http://schemas.microsoft.com/office/powerpoint/2010/main" val="290656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E13059-EA4D-0041-AA06-BD9BDF7C4AD3}"/>
              </a:ext>
            </a:extLst>
          </p:cNvPr>
          <p:cNvSpPr/>
          <p:nvPr/>
        </p:nvSpPr>
        <p:spPr>
          <a:xfrm>
            <a:off x="0" y="0"/>
            <a:ext cx="2514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expr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EBool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bool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ELet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expr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EApp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of string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def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Def of string * string * expr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type prog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| Prog of def list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EFDBF-7548-EE4D-83C0-4CCB88FCC57C}"/>
              </a:ext>
            </a:extLst>
          </p:cNvPr>
          <p:cNvSpPr/>
          <p:nvPr/>
        </p:nvSpPr>
        <p:spPr>
          <a:xfrm>
            <a:off x="2077923" y="28858"/>
            <a:ext cx="16046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(def (f x)</a:t>
            </a:r>
          </a:p>
          <a:p>
            <a:r>
              <a:rPr lang="en-US" sz="1200" dirty="0"/>
              <a:t>  (if x</a:t>
            </a:r>
          </a:p>
          <a:p>
            <a:r>
              <a:rPr lang="en-US" sz="1200" dirty="0"/>
              <a:t>    (+ x (f (+ x -1)))</a:t>
            </a:r>
          </a:p>
          <a:p>
            <a:r>
              <a:rPr lang="en-US" sz="1200" dirty="0"/>
              <a:t>    0))</a:t>
            </a:r>
          </a:p>
          <a:p>
            <a:r>
              <a:rPr lang="en-US" sz="1200" dirty="0"/>
              <a:t>(def (</a:t>
            </a:r>
            <a:r>
              <a:rPr lang="en-US" sz="1200" dirty="0" err="1"/>
              <a:t>our_main</a:t>
            </a:r>
            <a:r>
              <a:rPr lang="en-US" sz="1200" dirty="0"/>
              <a:t> input)</a:t>
            </a:r>
          </a:p>
          <a:p>
            <a:r>
              <a:rPr lang="en-US" sz="1200" dirty="0"/>
              <a:t>  (f input))</a:t>
            </a:r>
          </a:p>
          <a:p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2B532-989E-3240-81D9-68A0A33275C7}"/>
              </a:ext>
            </a:extLst>
          </p:cNvPr>
          <p:cNvSpPr/>
          <p:nvPr/>
        </p:nvSpPr>
        <p:spPr>
          <a:xfrm>
            <a:off x="3782197" y="11641"/>
            <a:ext cx="3751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Prog([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Def("f", "x",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("x"),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(Eid("x"),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EApp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("f",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EPlus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("x"),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(-1)))),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(0)));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Def("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our_main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", "input",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EApp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("f",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EId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("input")))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EFEF6-02C3-C64B-AA8F-BE83490D26E8}"/>
              </a:ext>
            </a:extLst>
          </p:cNvPr>
          <p:cNvSpPr/>
          <p:nvPr/>
        </p:nvSpPr>
        <p:spPr>
          <a:xfrm>
            <a:off x="-62612" y="7212505"/>
            <a:ext cx="36307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e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EApp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gen_tmp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after_call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"push %s"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"push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%s" name;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"%s:"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after_label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"pop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468F7-2919-CB48-A8EC-F961818544BA}"/>
              </a:ext>
            </a:extLst>
          </p:cNvPr>
          <p:cNvSpPr/>
          <p:nvPr/>
        </p:nvSpPr>
        <p:spPr>
          <a:xfrm>
            <a:off x="-35796" y="5483238"/>
            <a:ext cx="37786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compile_def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(d : def) 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match d with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| Def(name,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body) -&gt;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depth = </a:t>
            </a:r>
            <a:r>
              <a:rPr lang="en-US" sz="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body in     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let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e_to_is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body 2 [(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1)] in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"%s:" name;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"sub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%d" (depth * 4);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@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bodyis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[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"ret"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6B416-6413-404A-A8F4-B88F73FE9673}"/>
              </a:ext>
            </a:extLst>
          </p:cNvPr>
          <p:cNvSpPr/>
          <p:nvPr/>
        </p:nvSpPr>
        <p:spPr>
          <a:xfrm>
            <a:off x="5297845" y="4671361"/>
            <a:ext cx="156882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/>
              <a:t>our_main</a:t>
            </a:r>
            <a:r>
              <a:rPr lang="en-US" sz="1000" b="1" dirty="0"/>
              <a:t>:</a:t>
            </a:r>
          </a:p>
          <a:p>
            <a:r>
              <a:rPr lang="en-US" sz="1000" dirty="0"/>
              <a:t>  sub </a:t>
            </a:r>
            <a:r>
              <a:rPr lang="en-US" sz="1000" dirty="0" err="1"/>
              <a:t>esp</a:t>
            </a:r>
            <a:r>
              <a:rPr lang="en-US" sz="1000" dirty="0"/>
              <a:t>, 4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eax</a:t>
            </a:r>
            <a:r>
              <a:rPr lang="en-US" sz="1000" dirty="0"/>
              <a:t>, [</a:t>
            </a:r>
            <a:r>
              <a:rPr lang="en-US" sz="1000" dirty="0" err="1"/>
              <a:t>ebp</a:t>
            </a:r>
            <a:r>
              <a:rPr lang="en-US" sz="1000" dirty="0"/>
              <a:t> - 4]</a:t>
            </a:r>
          </a:p>
          <a:p>
            <a:r>
              <a:rPr lang="en-US" sz="1000" dirty="0"/>
              <a:t>  push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push after_call4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ebp</a:t>
            </a:r>
            <a:r>
              <a:rPr lang="en-US" sz="1000" dirty="0"/>
              <a:t>, </a:t>
            </a:r>
            <a:r>
              <a:rPr lang="en-US" sz="1000" dirty="0" err="1"/>
              <a:t>esp</a:t>
            </a:r>
            <a:endParaRPr lang="en-US" sz="1000" dirty="0"/>
          </a:p>
          <a:p>
            <a:r>
              <a:rPr lang="en-US" sz="1000" dirty="0"/>
              <a:t>  push 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jmp</a:t>
            </a:r>
            <a:r>
              <a:rPr lang="en-US" sz="1000" dirty="0"/>
              <a:t> f</a:t>
            </a:r>
          </a:p>
          <a:p>
            <a:r>
              <a:rPr lang="en-US" sz="1000" dirty="0"/>
              <a:t>  after_call4:</a:t>
            </a:r>
          </a:p>
          <a:p>
            <a:r>
              <a:rPr lang="en-US" sz="1000" dirty="0"/>
              <a:t>  pop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esp</a:t>
            </a:r>
            <a:r>
              <a:rPr lang="en-US" sz="1000" dirty="0"/>
              <a:t>,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ret</a:t>
            </a:r>
          </a:p>
          <a:p>
            <a:endParaRPr lang="en-US" sz="1000" dirty="0"/>
          </a:p>
          <a:p>
            <a:r>
              <a:rPr lang="en-US" sz="1000" b="1" dirty="0" err="1"/>
              <a:t>our_code_starts_here</a:t>
            </a:r>
            <a:r>
              <a:rPr lang="en-US" sz="1000" b="1" dirty="0"/>
              <a:t>: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eax</a:t>
            </a:r>
            <a:r>
              <a:rPr lang="en-US" sz="1000" dirty="0"/>
              <a:t>, [esp+4]</a:t>
            </a:r>
          </a:p>
          <a:p>
            <a:r>
              <a:rPr lang="en-US" sz="1000" dirty="0"/>
              <a:t>  push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push </a:t>
            </a:r>
            <a:r>
              <a:rPr lang="en-US" sz="1000" dirty="0" err="1"/>
              <a:t>after_main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mov</a:t>
            </a:r>
            <a:r>
              <a:rPr lang="en-US" sz="1000" dirty="0"/>
              <a:t> </a:t>
            </a:r>
            <a:r>
              <a:rPr lang="en-US" sz="1000" dirty="0" err="1"/>
              <a:t>ebp</a:t>
            </a:r>
            <a:r>
              <a:rPr lang="en-US" sz="1000" dirty="0"/>
              <a:t>, </a:t>
            </a:r>
            <a:r>
              <a:rPr lang="en-US" sz="1000" dirty="0" err="1"/>
              <a:t>esp</a:t>
            </a:r>
            <a:endParaRPr lang="en-US" sz="1000" dirty="0"/>
          </a:p>
          <a:p>
            <a:r>
              <a:rPr lang="en-US" sz="1000" dirty="0"/>
              <a:t>  push </a:t>
            </a:r>
            <a:r>
              <a:rPr lang="en-US" sz="1000" dirty="0" err="1"/>
              <a:t>eax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jmp</a:t>
            </a:r>
            <a:r>
              <a:rPr lang="en-US" sz="1000" dirty="0"/>
              <a:t> </a:t>
            </a:r>
            <a:r>
              <a:rPr lang="en-US" sz="1000" dirty="0" err="1"/>
              <a:t>our_main</a:t>
            </a:r>
            <a:endParaRPr lang="en-US" sz="1000" dirty="0"/>
          </a:p>
          <a:p>
            <a:r>
              <a:rPr lang="en-US" sz="1000" dirty="0"/>
              <a:t>  </a:t>
            </a:r>
            <a:r>
              <a:rPr lang="en-US" sz="1000" dirty="0" err="1"/>
              <a:t>after_main</a:t>
            </a:r>
            <a:r>
              <a:rPr lang="en-US" sz="1000" dirty="0"/>
              <a:t>:</a:t>
            </a:r>
          </a:p>
          <a:p>
            <a:r>
              <a:rPr lang="en-US" sz="1000" dirty="0"/>
              <a:t>  pop </a:t>
            </a:r>
            <a:r>
              <a:rPr lang="en-US" sz="1000" dirty="0" err="1"/>
              <a:t>ebp</a:t>
            </a:r>
            <a:endParaRPr lang="en-US" sz="1000" dirty="0"/>
          </a:p>
          <a:p>
            <a:r>
              <a:rPr lang="en-US" sz="1000" dirty="0"/>
              <a:t>  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3F639-98F1-6244-8559-72EF0A1BA2A2}"/>
              </a:ext>
            </a:extLst>
          </p:cNvPr>
          <p:cNvSpPr/>
          <p:nvPr/>
        </p:nvSpPr>
        <p:spPr>
          <a:xfrm>
            <a:off x="3643856" y="4671361"/>
            <a:ext cx="165398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00" b="1" dirty="0">
                <a:solidFill>
                  <a:prstClr val="black"/>
                </a:solidFill>
              </a:rPr>
              <a:t>f: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sub </a:t>
            </a:r>
            <a:r>
              <a:rPr lang="en-US" sz="1000" dirty="0" err="1">
                <a:solidFill>
                  <a:prstClr val="black"/>
                </a:solidFill>
              </a:rPr>
              <a:t>esp</a:t>
            </a:r>
            <a:r>
              <a:rPr lang="en-US" sz="1000" dirty="0">
                <a:solidFill>
                  <a:prstClr val="black"/>
                </a:solidFill>
              </a:rPr>
              <a:t>, 20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- 4]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cmp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0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je</a:t>
            </a:r>
            <a:r>
              <a:rPr lang="en-US" sz="1000" dirty="0">
                <a:solidFill>
                  <a:prstClr val="black"/>
                </a:solidFill>
              </a:rPr>
              <a:t> else2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- 4]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- 8],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- 4]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- 12],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-1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- 16],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- 12]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add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- 16]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 _________________  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_________________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_________________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_________________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jmp</a:t>
            </a:r>
            <a:r>
              <a:rPr lang="en-US" sz="1000" dirty="0">
                <a:solidFill>
                  <a:prstClr val="black"/>
                </a:solidFill>
              </a:rPr>
              <a:t> f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after_call3: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pop 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- 12],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- 8]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add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[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r>
              <a:rPr lang="en-US" sz="1000" dirty="0">
                <a:solidFill>
                  <a:prstClr val="black"/>
                </a:solidFill>
              </a:rPr>
              <a:t> - 12]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jmp</a:t>
            </a:r>
            <a:r>
              <a:rPr lang="en-US" sz="1000" dirty="0">
                <a:solidFill>
                  <a:prstClr val="black"/>
                </a:solidFill>
              </a:rPr>
              <a:t> after_if1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else2: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eax</a:t>
            </a:r>
            <a:r>
              <a:rPr lang="en-US" sz="1000" dirty="0">
                <a:solidFill>
                  <a:prstClr val="black"/>
                </a:solidFill>
              </a:rPr>
              <a:t>, 0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after_if1:</a:t>
            </a: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</a:t>
            </a:r>
            <a:r>
              <a:rPr lang="en-US" sz="1000" dirty="0" err="1">
                <a:solidFill>
                  <a:prstClr val="black"/>
                </a:solidFill>
              </a:rPr>
              <a:t>mov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esp</a:t>
            </a:r>
            <a:r>
              <a:rPr lang="en-US" sz="1000" dirty="0">
                <a:solidFill>
                  <a:prstClr val="black"/>
                </a:solidFill>
              </a:rPr>
              <a:t>, </a:t>
            </a:r>
            <a:r>
              <a:rPr lang="en-US" sz="1000" dirty="0" err="1">
                <a:solidFill>
                  <a:prstClr val="black"/>
                </a:solidFill>
              </a:rPr>
              <a:t>ebp</a:t>
            </a:r>
            <a:endParaRPr lang="en-US" sz="1000" dirty="0">
              <a:solidFill>
                <a:prstClr val="black"/>
              </a:solidFill>
            </a:endParaRPr>
          </a:p>
          <a:p>
            <a:pPr lvl="0"/>
            <a:r>
              <a:rPr lang="en-US" sz="1000" dirty="0">
                <a:solidFill>
                  <a:prstClr val="black"/>
                </a:solidFill>
              </a:rPr>
              <a:t>  ret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57DAA-DCA8-2F45-8F3F-436C3A34D874}"/>
              </a:ext>
            </a:extLst>
          </p:cNvPr>
          <p:cNvSpPr/>
          <p:nvPr/>
        </p:nvSpPr>
        <p:spPr>
          <a:xfrm>
            <a:off x="3844429" y="1224485"/>
            <a:ext cx="3013571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char**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parsed_input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&gt; 1) {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parsed_input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[1]); }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our_code_starts_here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parsed_input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("%d\n", result);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42007AA-EB6F-984C-815B-253F6224DC99}"/>
              </a:ext>
            </a:extLst>
          </p:cNvPr>
          <p:cNvSpPr/>
          <p:nvPr/>
        </p:nvSpPr>
        <p:spPr>
          <a:xfrm>
            <a:off x="-15126" y="4639767"/>
            <a:ext cx="377862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 rec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stack_depth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e 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A59AC00-402B-5844-A790-D77A6EAF688B}"/>
              </a:ext>
            </a:extLst>
          </p:cNvPr>
          <p:cNvSpPr txBox="1"/>
          <p:nvPr/>
        </p:nvSpPr>
        <p:spPr>
          <a:xfrm>
            <a:off x="47417" y="1692533"/>
            <a:ext cx="297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Assume true = 1, false = 0 (no tagging of values).</a:t>
            </a:r>
          </a:p>
          <a:p>
            <a:r>
              <a:rPr lang="en-US" sz="1000" i="1" dirty="0" err="1"/>
              <a:t>EIf</a:t>
            </a:r>
            <a:r>
              <a:rPr lang="en-US" sz="1000" i="1" dirty="0"/>
              <a:t> takes the false branch on 0, true branch otherwise.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3C84CD-DB26-084A-A9A0-C381E9018AC5}"/>
              </a:ext>
            </a:extLst>
          </p:cNvPr>
          <p:cNvSpPr/>
          <p:nvPr/>
        </p:nvSpPr>
        <p:spPr>
          <a:xfrm>
            <a:off x="842967" y="3902675"/>
            <a:ext cx="1535367" cy="119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parsed_input</a:t>
            </a:r>
            <a:endParaRPr lang="en-US" sz="8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71C41E-A252-2C4F-A690-EE57241C2CFD}"/>
              </a:ext>
            </a:extLst>
          </p:cNvPr>
          <p:cNvSpPr/>
          <p:nvPr/>
        </p:nvSpPr>
        <p:spPr>
          <a:xfrm>
            <a:off x="842967" y="3767379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 address to main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B9872FB-F1C1-6C4B-AFD5-BF8A5ABE3BE6}"/>
              </a:ext>
            </a:extLst>
          </p:cNvPr>
          <p:cNvSpPr/>
          <p:nvPr/>
        </p:nvSpPr>
        <p:spPr>
          <a:xfrm>
            <a:off x="842967" y="4022100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&lt;other stuff for main&gt;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CC31F2E-C407-7842-A5AD-44B92A5B62DB}"/>
              </a:ext>
            </a:extLst>
          </p:cNvPr>
          <p:cNvSpPr/>
          <p:nvPr/>
        </p:nvSpPr>
        <p:spPr>
          <a:xfrm>
            <a:off x="842967" y="4153030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...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24A9F0-9BC9-DD4E-AD48-18B84CE2B4AF}"/>
              </a:ext>
            </a:extLst>
          </p:cNvPr>
          <p:cNvSpPr txBox="1"/>
          <p:nvPr/>
        </p:nvSpPr>
        <p:spPr>
          <a:xfrm>
            <a:off x="-21687" y="307007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esp</a:t>
            </a:r>
            <a:endParaRPr lang="en-US" sz="12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8001DAE-CE3B-2046-997A-1430DD496B16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>
            <a:off x="380987" y="3208574"/>
            <a:ext cx="461980" cy="62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96DB7EA-99ED-7944-8A2B-40B0E6074667}"/>
              </a:ext>
            </a:extLst>
          </p:cNvPr>
          <p:cNvSpPr txBox="1"/>
          <p:nvPr/>
        </p:nvSpPr>
        <p:spPr>
          <a:xfrm>
            <a:off x="-53632" y="34689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ebp</a:t>
            </a:r>
            <a:endParaRPr lang="en-US" sz="12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CE075DB-64F4-9045-92CA-5654024163E6}"/>
              </a:ext>
            </a:extLst>
          </p:cNvPr>
          <p:cNvCxnSpPr>
            <a:cxnSpLocks/>
            <a:stCxn id="140" idx="3"/>
            <a:endCxn id="142" idx="1"/>
          </p:cNvCxnSpPr>
          <p:nvPr/>
        </p:nvCxnSpPr>
        <p:spPr>
          <a:xfrm>
            <a:off x="368278" y="3607441"/>
            <a:ext cx="474689" cy="75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83522F7-C39B-6B4F-B0FB-A08CE63D3676}"/>
              </a:ext>
            </a:extLst>
          </p:cNvPr>
          <p:cNvSpPr/>
          <p:nvPr/>
        </p:nvSpPr>
        <p:spPr>
          <a:xfrm>
            <a:off x="842967" y="429465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&lt;base of main's frame&gt;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A0ED8A9-537C-CA4F-909C-9D97AFC951D3}"/>
              </a:ext>
            </a:extLst>
          </p:cNvPr>
          <p:cNvSpPr txBox="1"/>
          <p:nvPr/>
        </p:nvSpPr>
        <p:spPr>
          <a:xfrm>
            <a:off x="556797" y="2277954"/>
            <a:ext cx="2171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 at </a:t>
            </a:r>
            <a:r>
              <a:rPr lang="en-US" sz="1200" dirty="0" err="1"/>
              <a:t>our_code_starts_here</a:t>
            </a:r>
            <a:endParaRPr lang="en-US" sz="12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36B4E09-632B-B449-9C03-E22E0A574A6D}"/>
              </a:ext>
            </a:extLst>
          </p:cNvPr>
          <p:cNvSpPr/>
          <p:nvPr/>
        </p:nvSpPr>
        <p:spPr>
          <a:xfrm>
            <a:off x="842967" y="363612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6ABCF44-5520-9B44-8720-D5C041B41599}"/>
              </a:ext>
            </a:extLst>
          </p:cNvPr>
          <p:cNvSpPr/>
          <p:nvPr/>
        </p:nvSpPr>
        <p:spPr>
          <a:xfrm>
            <a:off x="842967" y="3492365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371C89C-A84D-8A4A-910B-96551A92C8F5}"/>
              </a:ext>
            </a:extLst>
          </p:cNvPr>
          <p:cNvSpPr/>
          <p:nvPr/>
        </p:nvSpPr>
        <p:spPr>
          <a:xfrm>
            <a:off x="842967" y="3371588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C037F29-5F54-4E41-A62F-063BA5CCA7C0}"/>
              </a:ext>
            </a:extLst>
          </p:cNvPr>
          <p:cNvSpPr/>
          <p:nvPr/>
        </p:nvSpPr>
        <p:spPr>
          <a:xfrm>
            <a:off x="842967" y="3241274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9BD6B7E-7FDB-D846-89D2-E3C66CD15DEA}"/>
              </a:ext>
            </a:extLst>
          </p:cNvPr>
          <p:cNvSpPr/>
          <p:nvPr/>
        </p:nvSpPr>
        <p:spPr>
          <a:xfrm>
            <a:off x="842967" y="3106298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3419CCC-AA8E-3A48-A66D-D0257E1DEF62}"/>
              </a:ext>
            </a:extLst>
          </p:cNvPr>
          <p:cNvSpPr/>
          <p:nvPr/>
        </p:nvSpPr>
        <p:spPr>
          <a:xfrm>
            <a:off x="842967" y="2975984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2E375B4-C4C2-874D-B930-31444EB7F675}"/>
              </a:ext>
            </a:extLst>
          </p:cNvPr>
          <p:cNvSpPr/>
          <p:nvPr/>
        </p:nvSpPr>
        <p:spPr>
          <a:xfrm>
            <a:off x="3053745" y="3908322"/>
            <a:ext cx="1535367" cy="119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parsed_input</a:t>
            </a:r>
            <a:endParaRPr lang="en-US" sz="8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FD6B88B-8761-0047-B5A7-8C2777F75B88}"/>
              </a:ext>
            </a:extLst>
          </p:cNvPr>
          <p:cNvSpPr/>
          <p:nvPr/>
        </p:nvSpPr>
        <p:spPr>
          <a:xfrm>
            <a:off x="3053745" y="377302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 address to main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B51F950-B8C2-D14F-AF08-A05E45E698C1}"/>
              </a:ext>
            </a:extLst>
          </p:cNvPr>
          <p:cNvSpPr/>
          <p:nvPr/>
        </p:nvSpPr>
        <p:spPr>
          <a:xfrm>
            <a:off x="3053745" y="402774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&lt;other stuff for main&gt;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46B4D2A-8409-9F42-9E16-0A738E02BEF6}"/>
              </a:ext>
            </a:extLst>
          </p:cNvPr>
          <p:cNvSpPr/>
          <p:nvPr/>
        </p:nvSpPr>
        <p:spPr>
          <a:xfrm>
            <a:off x="3053745" y="415867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...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54A9DCE-1851-CD42-8D10-4E8098C8DA45}"/>
              </a:ext>
            </a:extLst>
          </p:cNvPr>
          <p:cNvSpPr/>
          <p:nvPr/>
        </p:nvSpPr>
        <p:spPr>
          <a:xfrm>
            <a:off x="3053745" y="4300304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&lt;base of main's frame&gt;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C89AB27-2CFA-2C47-88FE-BBEB1A6694D4}"/>
              </a:ext>
            </a:extLst>
          </p:cNvPr>
          <p:cNvSpPr/>
          <p:nvPr/>
        </p:nvSpPr>
        <p:spPr>
          <a:xfrm>
            <a:off x="3053745" y="3641773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6CC996D-26BF-9D4A-97EA-670F333FA596}"/>
              </a:ext>
            </a:extLst>
          </p:cNvPr>
          <p:cNvSpPr/>
          <p:nvPr/>
        </p:nvSpPr>
        <p:spPr>
          <a:xfrm>
            <a:off x="3053745" y="3498012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F19C529-822C-4145-8CE4-639EAB247205}"/>
              </a:ext>
            </a:extLst>
          </p:cNvPr>
          <p:cNvSpPr/>
          <p:nvPr/>
        </p:nvSpPr>
        <p:spPr>
          <a:xfrm>
            <a:off x="3053745" y="3377235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7B2D07-42CC-3746-8548-86D065F073BA}"/>
              </a:ext>
            </a:extLst>
          </p:cNvPr>
          <p:cNvSpPr/>
          <p:nvPr/>
        </p:nvSpPr>
        <p:spPr>
          <a:xfrm>
            <a:off x="3053745" y="324692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F428A6B-B414-A342-B366-86B285882164}"/>
              </a:ext>
            </a:extLst>
          </p:cNvPr>
          <p:cNvSpPr/>
          <p:nvPr/>
        </p:nvSpPr>
        <p:spPr>
          <a:xfrm>
            <a:off x="3053745" y="3111945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CFB1F3E-96C7-8849-9653-8620BD1B9471}"/>
              </a:ext>
            </a:extLst>
          </p:cNvPr>
          <p:cNvSpPr/>
          <p:nvPr/>
        </p:nvSpPr>
        <p:spPr>
          <a:xfrm>
            <a:off x="3053745" y="298163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44FB43A-1388-5548-A747-BDC33AE5E252}"/>
              </a:ext>
            </a:extLst>
          </p:cNvPr>
          <p:cNvSpPr/>
          <p:nvPr/>
        </p:nvSpPr>
        <p:spPr>
          <a:xfrm>
            <a:off x="5264523" y="3909107"/>
            <a:ext cx="1535367" cy="119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parsed_input</a:t>
            </a:r>
            <a:endParaRPr lang="en-US" sz="8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DE6ED3A-236E-1241-950C-E3E1F77126C9}"/>
              </a:ext>
            </a:extLst>
          </p:cNvPr>
          <p:cNvSpPr/>
          <p:nvPr/>
        </p:nvSpPr>
        <p:spPr>
          <a:xfrm>
            <a:off x="5264523" y="377381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 address to main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A75B47-C70A-684F-B273-7CC6288303DE}"/>
              </a:ext>
            </a:extLst>
          </p:cNvPr>
          <p:cNvSpPr/>
          <p:nvPr/>
        </p:nvSpPr>
        <p:spPr>
          <a:xfrm>
            <a:off x="5264523" y="4028532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&lt;other stuff for main&gt;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D585C17-BBB2-5C46-BEBA-2D3DD71EC17B}"/>
              </a:ext>
            </a:extLst>
          </p:cNvPr>
          <p:cNvSpPr/>
          <p:nvPr/>
        </p:nvSpPr>
        <p:spPr>
          <a:xfrm>
            <a:off x="5264523" y="4159462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...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5FD9181-246F-314E-A9A2-3B645E5FE023}"/>
              </a:ext>
            </a:extLst>
          </p:cNvPr>
          <p:cNvSpPr/>
          <p:nvPr/>
        </p:nvSpPr>
        <p:spPr>
          <a:xfrm>
            <a:off x="5264523" y="4301089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&lt;base of main's frame&gt;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1500BA6-D140-0044-AB3C-2CD3CF3096B6}"/>
              </a:ext>
            </a:extLst>
          </p:cNvPr>
          <p:cNvSpPr/>
          <p:nvPr/>
        </p:nvSpPr>
        <p:spPr>
          <a:xfrm>
            <a:off x="5264523" y="3642558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AA514AF-0E0A-5349-9787-C1E239C574D1}"/>
              </a:ext>
            </a:extLst>
          </p:cNvPr>
          <p:cNvSpPr/>
          <p:nvPr/>
        </p:nvSpPr>
        <p:spPr>
          <a:xfrm>
            <a:off x="5264523" y="349879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AAE8C82-47A9-5A4D-BCD9-CF67E1729658}"/>
              </a:ext>
            </a:extLst>
          </p:cNvPr>
          <p:cNvSpPr/>
          <p:nvPr/>
        </p:nvSpPr>
        <p:spPr>
          <a:xfrm>
            <a:off x="5264523" y="3378020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DAA387F-4B58-7E4D-AE4C-4D779F4090DB}"/>
              </a:ext>
            </a:extLst>
          </p:cNvPr>
          <p:cNvSpPr/>
          <p:nvPr/>
        </p:nvSpPr>
        <p:spPr>
          <a:xfrm>
            <a:off x="5264523" y="324770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C6BF300-7A5F-4E43-855C-0280984731D8}"/>
              </a:ext>
            </a:extLst>
          </p:cNvPr>
          <p:cNvSpPr/>
          <p:nvPr/>
        </p:nvSpPr>
        <p:spPr>
          <a:xfrm>
            <a:off x="5264523" y="3112730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CD1B83B-6553-0E43-82DF-D15687C2B90F}"/>
              </a:ext>
            </a:extLst>
          </p:cNvPr>
          <p:cNvSpPr/>
          <p:nvPr/>
        </p:nvSpPr>
        <p:spPr>
          <a:xfrm>
            <a:off x="5264523" y="298241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F0DB5C-EAFD-5245-BE51-7DE2E4CFBEE9}"/>
              </a:ext>
            </a:extLst>
          </p:cNvPr>
          <p:cNvSpPr/>
          <p:nvPr/>
        </p:nvSpPr>
        <p:spPr>
          <a:xfrm>
            <a:off x="5264523" y="284931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F48763D-5097-B54B-B5E7-E2060C2651ED}"/>
              </a:ext>
            </a:extLst>
          </p:cNvPr>
          <p:cNvSpPr/>
          <p:nvPr/>
        </p:nvSpPr>
        <p:spPr>
          <a:xfrm>
            <a:off x="5264523" y="271919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C5630C-E43A-ED4D-A254-29C153B72598}"/>
              </a:ext>
            </a:extLst>
          </p:cNvPr>
          <p:cNvSpPr/>
          <p:nvPr/>
        </p:nvSpPr>
        <p:spPr>
          <a:xfrm>
            <a:off x="3053745" y="2854752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C587573-9416-6540-BDCF-E92453D4C8D3}"/>
              </a:ext>
            </a:extLst>
          </p:cNvPr>
          <p:cNvSpPr/>
          <p:nvPr/>
        </p:nvSpPr>
        <p:spPr>
          <a:xfrm>
            <a:off x="3053745" y="2724626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4D89F14-B9F2-E645-BB84-FDA4BB673426}"/>
              </a:ext>
            </a:extLst>
          </p:cNvPr>
          <p:cNvSpPr/>
          <p:nvPr/>
        </p:nvSpPr>
        <p:spPr>
          <a:xfrm>
            <a:off x="842967" y="2844657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E98DB4C-8C33-2D40-8545-C7E4F8022F4E}"/>
              </a:ext>
            </a:extLst>
          </p:cNvPr>
          <p:cNvSpPr/>
          <p:nvPr/>
        </p:nvSpPr>
        <p:spPr>
          <a:xfrm>
            <a:off x="842967" y="2714531"/>
            <a:ext cx="1535367" cy="135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F3DAA5-8B1E-0343-81BE-41662A6857A2}"/>
              </a:ext>
            </a:extLst>
          </p:cNvPr>
          <p:cNvSpPr txBox="1"/>
          <p:nvPr/>
        </p:nvSpPr>
        <p:spPr>
          <a:xfrm>
            <a:off x="3106939" y="2282995"/>
            <a:ext cx="131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 at </a:t>
            </a:r>
            <a:r>
              <a:rPr lang="en-US" sz="1200" dirty="0" err="1"/>
              <a:t>our_main</a:t>
            </a:r>
            <a:endParaRPr lang="en-US" sz="1200" dirty="0"/>
          </a:p>
          <a:p>
            <a:r>
              <a:rPr lang="en-US" sz="1200" dirty="0"/>
              <a:t>(you fill)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76B35D-8160-194A-9320-B63F7BCF7599}"/>
              </a:ext>
            </a:extLst>
          </p:cNvPr>
          <p:cNvSpPr txBox="1"/>
          <p:nvPr/>
        </p:nvSpPr>
        <p:spPr>
          <a:xfrm>
            <a:off x="5297845" y="2287115"/>
            <a:ext cx="144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 at f (first time,</a:t>
            </a:r>
          </a:p>
          <a:p>
            <a:r>
              <a:rPr lang="en-US" sz="1200" dirty="0"/>
              <a:t>you fill)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0EC71DA-C123-A049-BF6F-683864A2277F}"/>
              </a:ext>
            </a:extLst>
          </p:cNvPr>
          <p:cNvSpPr txBox="1"/>
          <p:nvPr/>
        </p:nvSpPr>
        <p:spPr>
          <a:xfrm>
            <a:off x="2433761" y="3070074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esp</a:t>
            </a:r>
            <a:endParaRPr 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B4599FA-CFA7-4A4E-B886-3C9BFE8AADE0}"/>
              </a:ext>
            </a:extLst>
          </p:cNvPr>
          <p:cNvSpPr txBox="1"/>
          <p:nvPr/>
        </p:nvSpPr>
        <p:spPr>
          <a:xfrm>
            <a:off x="2401816" y="346894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ebp</a:t>
            </a:r>
            <a:endParaRPr lang="en-US" sz="12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C63C200-FEFA-A54B-97F9-59EBD90166AE}"/>
              </a:ext>
            </a:extLst>
          </p:cNvPr>
          <p:cNvSpPr txBox="1"/>
          <p:nvPr/>
        </p:nvSpPr>
        <p:spPr>
          <a:xfrm>
            <a:off x="4617794" y="3046629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esp</a:t>
            </a:r>
            <a:endParaRPr lang="en-US" sz="12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38586FD-F8EB-C34B-A12B-152D3E5DC611}"/>
              </a:ext>
            </a:extLst>
          </p:cNvPr>
          <p:cNvSpPr txBox="1"/>
          <p:nvPr/>
        </p:nvSpPr>
        <p:spPr>
          <a:xfrm>
            <a:off x="4585849" y="344549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ebp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013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9082-1964-6047-BFB9-9AEED3E5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920203-CFFF-DC40-9AFF-E329D9D2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How much stack space is used by this expression (what will be the largest N in an </a:t>
            </a:r>
            <a:r>
              <a:rPr lang="en-US" sz="1800" dirty="0" err="1"/>
              <a:t>esp</a:t>
            </a:r>
            <a:r>
              <a:rPr lang="en-US" sz="1800" dirty="0"/>
              <a:t>-N generated)?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(let (x 5) (+ x 1))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A: 16 bytes (some instruction has stack index 4)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B: 12 bytes (some instruction has stack index 3)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C: 8 bytes (some instruction has stack index 2)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D: 4 bytes (some instruction has stack index 1)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37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9082-1964-6047-BFB9-9AEED3E5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920203-CFFF-DC40-9AFF-E329D9D2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How much stack space is used by this expression (what will be the largest N in an </a:t>
            </a:r>
            <a:r>
              <a:rPr lang="en-US" sz="1800" dirty="0" err="1"/>
              <a:t>esp</a:t>
            </a:r>
            <a:r>
              <a:rPr lang="en-US" sz="1800" dirty="0"/>
              <a:t>-N generated)?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(let (x (+ 1 5)) (+ x 1))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A: 16 bytes (some instruction has stack index 4)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B: 12 bytes (some instruction has stack index 3)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C: 8 bytes (some instruction has stack index 2)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D: 4 bytes (some instruction has stack index 1)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2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36E5-A941-7343-B7EC-D87C95A9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52" y="215402"/>
            <a:ext cx="5915025" cy="5801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./output/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foo.run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Memcheck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a memory error detector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Copyright (C) 2002-2013, and GNU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GPL'd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by Julian Seward et al.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Using Valgrind-3.10.0 and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LibVEX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rerun with -h for copyright info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Command: ./output/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foo.run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Invalid write of size 4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  at 0x80488E9: ??? (in /home/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/ieng6/cs131s/cs131s/pa2-grading/output/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foo.run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  by 0x408BA42: (below main) (in 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/lib/libc-2.17.so)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Address 0xfe9e2318 is on thread 1's stack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4 bytes below stack pointer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Invalid write of size 4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  at 0x80488F1: ??? (in /home/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/ieng6/cs131s/cs131s/pa2-grading/output/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foo.run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  by 0x408BA42: (below main) (in 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/lib/libc-2.17.so)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Address 0xfe9e2314 is on thread 1's stack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8 bytes below stack pointer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Invalid read of size 4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  at 0x80488F5: ??? (in /home/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/ieng6/cs131s/cs131s/pa2-grading/output/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foo.run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  by 0x408BA42: (below main) (in 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/lib/libc-2.17.so)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Address 0xfe9e2318 is on thread 1's stack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4 bytes below stack pointer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Error: expected a number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HEAP SUMMARY: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   in use at exit: 0 bytes in 0 blocks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  total heap usage: 0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allocs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0 frees, 0 bytes allocated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All heap blocks were freed -- no leaks are possible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For counts of detected and suppressed errors, rerun with: -v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==31414== ERROR SUMMARY: 3 errors from 3 contexts (suppressed: 0 from 0)</a:t>
            </a:r>
          </a:p>
        </p:txBody>
      </p:sp>
    </p:spTree>
    <p:extLst>
      <p:ext uri="{BB962C8B-B14F-4D97-AF65-F5344CB8AC3E}">
        <p14:creationId xmlns:p14="http://schemas.microsoft.com/office/powerpoint/2010/main" val="362406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2347</TotalTime>
  <Words>2119</Words>
  <Application>Microsoft Macintosh PowerPoint</Application>
  <PresentationFormat>Letter Paper (8.5x11 in)</PresentationFormat>
  <Paragraphs>336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22</cp:revision>
  <cp:lastPrinted>2018-04-24T17:56:37Z</cp:lastPrinted>
  <dcterms:created xsi:type="dcterms:W3CDTF">2018-04-23T14:37:38Z</dcterms:created>
  <dcterms:modified xsi:type="dcterms:W3CDTF">2018-04-25T15:31:10Z</dcterms:modified>
</cp:coreProperties>
</file>