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Arv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Arv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v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vo-boldItalic.fntdata"/><Relationship Id="rId30" Type="http://schemas.openxmlformats.org/officeDocument/2006/relationships/font" Target="fonts/Arv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28fb909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28fb909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626676c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626676c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626676c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626676c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626676c4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626676c4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28fb9098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28fb9098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28fb909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28fb909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2626676c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2626676c4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2626676c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2626676c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626676c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626676c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1ebfb0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1ebfb0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 </a:t>
            </a:r>
            <a:r>
              <a:rPr lang="en"/>
              <a:t>https://files.realpython.com/media/Linear-Programming-in-Python_Watermarked.7c5e4773454e.jpg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1ebfb05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1ebfb05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 https://i.pinimg.com/originals/5a/2f/6d/5a2f6d6af93052eaf4a503b1d8e404c3.jpg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1ebfb05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1ebfb05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2660e6f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2660e6f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1ebfb05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1ebfb05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 </a:t>
            </a:r>
            <a:r>
              <a:rPr lang="en"/>
              <a:t>https://encrypted-tbn0.gstatic.com/images?q=tbn:ANd9GcQVX8ZD4SDj0YIALr7KftqUvHBRb5CimFWVcw&amp;usqp=CAU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1ebfb05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1ebfb05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1ebfb05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1ebfb05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Image - </a:t>
            </a:r>
            <a:r>
              <a:rPr lang="en"/>
              <a:t>https://upload.wikimedia.org/wikipedia/commons/thumb/4/45/Canis_lupus_pack_surrounding_Bison.jpg/250px-Canis_lupus_pack_surrounding_Bison.jpg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1ebfb05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1ebfb05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273" name="Shape 273"/>
        <p:cNvGrpSpPr/>
        <p:nvPr/>
      </p:nvGrpSpPr>
      <p:grpSpPr>
        <a:xfrm>
          <a:off x="0" y="0"/>
          <a:ext cx="0" cy="0"/>
          <a:chOff x="0" y="0"/>
          <a:chExt cx="0" cy="0"/>
        </a:xfrm>
      </p:grpSpPr>
      <p:sp>
        <p:nvSpPr>
          <p:cNvPr id="274" name="Google Shape;274;p13"/>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75" name="Google Shape;275;p13"/>
          <p:cNvGrpSpPr/>
          <p:nvPr/>
        </p:nvGrpSpPr>
        <p:grpSpPr>
          <a:xfrm>
            <a:off x="0" y="-7088"/>
            <a:ext cx="8661398" cy="5150588"/>
            <a:chOff x="0" y="-7088"/>
            <a:chExt cx="8661398" cy="5150588"/>
          </a:xfrm>
        </p:grpSpPr>
        <p:sp>
          <p:nvSpPr>
            <p:cNvPr id="276" name="Google Shape;276;p1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78" name="Google Shape;278;p13"/>
          <p:cNvGrpSpPr/>
          <p:nvPr/>
        </p:nvGrpSpPr>
        <p:grpSpPr>
          <a:xfrm flipH="1" rot="10800000">
            <a:off x="1" y="1090763"/>
            <a:ext cx="8847502" cy="2961975"/>
            <a:chOff x="-8178042" y="-4493254"/>
            <a:chExt cx="19483598" cy="6522736"/>
          </a:xfrm>
        </p:grpSpPr>
        <p:sp>
          <p:nvSpPr>
            <p:cNvPr id="279" name="Google Shape;279;p13"/>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80" name="Google Shape;280;p1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1" name="Google Shape;281;p13"/>
          <p:cNvGrpSpPr/>
          <p:nvPr/>
        </p:nvGrpSpPr>
        <p:grpSpPr>
          <a:xfrm>
            <a:off x="3677236" y="4278349"/>
            <a:ext cx="5480829" cy="432996"/>
            <a:chOff x="5582265" y="4646738"/>
            <a:chExt cx="5480829" cy="432996"/>
          </a:xfrm>
        </p:grpSpPr>
        <p:sp>
          <p:nvSpPr>
            <p:cNvPr id="282" name="Google Shape;282;p13"/>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13"/>
            <p:cNvGrpSpPr/>
            <p:nvPr/>
          </p:nvGrpSpPr>
          <p:grpSpPr>
            <a:xfrm flipH="1">
              <a:off x="5585232" y="4646738"/>
              <a:ext cx="5477861" cy="304551"/>
              <a:chOff x="-24158748" y="330075"/>
              <a:chExt cx="30568423" cy="1699506"/>
            </a:xfrm>
          </p:grpSpPr>
          <p:sp>
            <p:nvSpPr>
              <p:cNvPr id="284" name="Google Shape;284;p13"/>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13"/>
          <p:cNvSpPr txBox="1"/>
          <p:nvPr>
            <p:ph type="ctrTitle"/>
          </p:nvPr>
        </p:nvSpPr>
        <p:spPr>
          <a:xfrm>
            <a:off x="685800" y="1090750"/>
            <a:ext cx="5367900" cy="29619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7" name="Shape 287"/>
        <p:cNvGrpSpPr/>
        <p:nvPr/>
      </p:nvGrpSpPr>
      <p:grpSpPr>
        <a:xfrm>
          <a:off x="0" y="0"/>
          <a:ext cx="0" cy="0"/>
          <a:chOff x="0" y="0"/>
          <a:chExt cx="0" cy="0"/>
        </a:xfrm>
      </p:grpSpPr>
      <p:grpSp>
        <p:nvGrpSpPr>
          <p:cNvPr id="288" name="Google Shape;288;p14"/>
          <p:cNvGrpSpPr/>
          <p:nvPr/>
        </p:nvGrpSpPr>
        <p:grpSpPr>
          <a:xfrm>
            <a:off x="-4" y="40"/>
            <a:ext cx="7072430" cy="1327315"/>
            <a:chOff x="-4" y="40"/>
            <a:chExt cx="7072430" cy="1327315"/>
          </a:xfrm>
        </p:grpSpPr>
        <p:sp>
          <p:nvSpPr>
            <p:cNvPr id="289" name="Google Shape;289;p14"/>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90" name="Google Shape;290;p14"/>
            <p:cNvGrpSpPr/>
            <p:nvPr/>
          </p:nvGrpSpPr>
          <p:grpSpPr>
            <a:xfrm flipH="1" rot="10800000">
              <a:off x="3" y="40"/>
              <a:ext cx="6756168" cy="1327315"/>
              <a:chOff x="-2168138" y="330075"/>
              <a:chExt cx="8650663" cy="1699506"/>
            </a:xfrm>
          </p:grpSpPr>
          <p:sp>
            <p:nvSpPr>
              <p:cNvPr id="291" name="Google Shape;291;p14"/>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92" name="Google Shape;292;p14"/>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93" name="Google Shape;293;p14"/>
            <p:cNvGrpSpPr/>
            <p:nvPr/>
          </p:nvGrpSpPr>
          <p:grpSpPr>
            <a:xfrm flipH="1" rot="10800000">
              <a:off x="-4" y="381007"/>
              <a:ext cx="7072430" cy="771744"/>
              <a:chOff x="-9092084" y="330075"/>
              <a:chExt cx="15574609" cy="1699501"/>
            </a:xfrm>
          </p:grpSpPr>
          <p:sp>
            <p:nvSpPr>
              <p:cNvPr id="294" name="Google Shape;294;p14"/>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95" name="Google Shape;295;p14"/>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296" name="Google Shape;296;p14"/>
          <p:cNvGrpSpPr/>
          <p:nvPr/>
        </p:nvGrpSpPr>
        <p:grpSpPr>
          <a:xfrm>
            <a:off x="6946842" y="4472723"/>
            <a:ext cx="2202830" cy="670795"/>
            <a:chOff x="5575242" y="4472723"/>
            <a:chExt cx="2202830" cy="670795"/>
          </a:xfrm>
        </p:grpSpPr>
        <p:sp>
          <p:nvSpPr>
            <p:cNvPr id="297" name="Google Shape;297;p1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4"/>
            <p:cNvGrpSpPr/>
            <p:nvPr/>
          </p:nvGrpSpPr>
          <p:grpSpPr>
            <a:xfrm flipH="1">
              <a:off x="5734850" y="4472723"/>
              <a:ext cx="2040837" cy="670795"/>
              <a:chOff x="1297954" y="330075"/>
              <a:chExt cx="5169293" cy="1699506"/>
            </a:xfrm>
          </p:grpSpPr>
          <p:sp>
            <p:nvSpPr>
              <p:cNvPr id="299" name="Google Shape;299;p1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14"/>
            <p:cNvGrpSpPr/>
            <p:nvPr/>
          </p:nvGrpSpPr>
          <p:grpSpPr>
            <a:xfrm flipH="1">
              <a:off x="5578209" y="4646738"/>
              <a:ext cx="2199863" cy="304563"/>
              <a:chOff x="-5827153" y="330075"/>
              <a:chExt cx="12276019" cy="1699569"/>
            </a:xfrm>
          </p:grpSpPr>
          <p:sp>
            <p:nvSpPr>
              <p:cNvPr id="302" name="Google Shape;302;p1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4" name="Google Shape;304;p14"/>
          <p:cNvSpPr txBox="1"/>
          <p:nvPr>
            <p:ph type="title"/>
          </p:nvPr>
        </p:nvSpPr>
        <p:spPr>
          <a:xfrm>
            <a:off x="814275" y="392575"/>
            <a:ext cx="5258400" cy="7662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5" name="Google Shape;305;p14"/>
          <p:cNvSpPr txBox="1"/>
          <p:nvPr>
            <p:ph idx="1" type="body"/>
          </p:nvPr>
        </p:nvSpPr>
        <p:spPr>
          <a:xfrm>
            <a:off x="870450" y="1545076"/>
            <a:ext cx="2247900" cy="270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06" name="Google Shape;306;p14"/>
          <p:cNvSpPr txBox="1"/>
          <p:nvPr>
            <p:ph idx="2" type="body"/>
          </p:nvPr>
        </p:nvSpPr>
        <p:spPr>
          <a:xfrm>
            <a:off x="3233637" y="1545076"/>
            <a:ext cx="2247900" cy="270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07" name="Google Shape;307;p14"/>
          <p:cNvSpPr txBox="1"/>
          <p:nvPr>
            <p:ph idx="3" type="body"/>
          </p:nvPr>
        </p:nvSpPr>
        <p:spPr>
          <a:xfrm>
            <a:off x="5540650" y="1545076"/>
            <a:ext cx="2247900" cy="270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08" name="Google Shape;308;p14"/>
          <p:cNvSpPr txBox="1"/>
          <p:nvPr>
            <p:ph idx="12" type="sldNum"/>
          </p:nvPr>
        </p:nvSpPr>
        <p:spPr>
          <a:xfrm>
            <a:off x="7618000" y="4636500"/>
            <a:ext cx="1487400" cy="315600"/>
          </a:xfrm>
          <a:prstGeom prst="rect">
            <a:avLst/>
          </a:prstGeom>
        </p:spPr>
        <p:txBody>
          <a:bodyPr anchorCtr="0" anchor="ctr" bIns="91425" lIns="91425" spcFirstLastPara="1" rIns="91425" wrap="square" tIns="91425">
            <a:normAutofit lnSpcReduction="1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09" name="Shape 309"/>
        <p:cNvGrpSpPr/>
        <p:nvPr/>
      </p:nvGrpSpPr>
      <p:grpSpPr>
        <a:xfrm>
          <a:off x="0" y="0"/>
          <a:ext cx="0" cy="0"/>
          <a:chOff x="0" y="0"/>
          <a:chExt cx="0" cy="0"/>
        </a:xfrm>
      </p:grpSpPr>
      <p:grpSp>
        <p:nvGrpSpPr>
          <p:cNvPr id="310" name="Google Shape;310;p15"/>
          <p:cNvGrpSpPr/>
          <p:nvPr/>
        </p:nvGrpSpPr>
        <p:grpSpPr>
          <a:xfrm>
            <a:off x="6946842" y="4472723"/>
            <a:ext cx="2202830" cy="670795"/>
            <a:chOff x="5575242" y="4472723"/>
            <a:chExt cx="2202830" cy="670795"/>
          </a:xfrm>
        </p:grpSpPr>
        <p:sp>
          <p:nvSpPr>
            <p:cNvPr id="311" name="Google Shape;311;p1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15"/>
            <p:cNvGrpSpPr/>
            <p:nvPr/>
          </p:nvGrpSpPr>
          <p:grpSpPr>
            <a:xfrm flipH="1">
              <a:off x="5734850" y="4472723"/>
              <a:ext cx="2040837" cy="670795"/>
              <a:chOff x="1297954" y="330075"/>
              <a:chExt cx="5169293" cy="1699506"/>
            </a:xfrm>
          </p:grpSpPr>
          <p:sp>
            <p:nvSpPr>
              <p:cNvPr id="313" name="Google Shape;313;p1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5"/>
            <p:cNvGrpSpPr/>
            <p:nvPr/>
          </p:nvGrpSpPr>
          <p:grpSpPr>
            <a:xfrm flipH="1">
              <a:off x="5578209" y="4646738"/>
              <a:ext cx="2199863" cy="304563"/>
              <a:chOff x="-5827153" y="330075"/>
              <a:chExt cx="12276019" cy="1699569"/>
            </a:xfrm>
          </p:grpSpPr>
          <p:sp>
            <p:nvSpPr>
              <p:cNvPr id="316" name="Google Shape;316;p1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15"/>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319" name="Google Shape;319;p15"/>
          <p:cNvGrpSpPr/>
          <p:nvPr/>
        </p:nvGrpSpPr>
        <p:grpSpPr>
          <a:xfrm>
            <a:off x="0" y="-7088"/>
            <a:ext cx="8661398" cy="5150588"/>
            <a:chOff x="0" y="-7088"/>
            <a:chExt cx="8661398" cy="5150588"/>
          </a:xfrm>
        </p:grpSpPr>
        <p:sp>
          <p:nvSpPr>
            <p:cNvPr id="320" name="Google Shape;320;p15"/>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22" name="Google Shape;322;p15"/>
          <p:cNvGrpSpPr/>
          <p:nvPr/>
        </p:nvGrpSpPr>
        <p:grpSpPr>
          <a:xfrm flipH="1" rot="10800000">
            <a:off x="1" y="1090763"/>
            <a:ext cx="8847502" cy="2961975"/>
            <a:chOff x="-8178042" y="-4493254"/>
            <a:chExt cx="19483598" cy="6522736"/>
          </a:xfrm>
        </p:grpSpPr>
        <p:sp>
          <p:nvSpPr>
            <p:cNvPr id="323" name="Google Shape;323;p15"/>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24" name="Google Shape;324;p15"/>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325" name="Google Shape;325;p15"/>
          <p:cNvSpPr txBox="1"/>
          <p:nvPr>
            <p:ph idx="1" type="body"/>
          </p:nvPr>
        </p:nvSpPr>
        <p:spPr>
          <a:xfrm>
            <a:off x="829775" y="1202000"/>
            <a:ext cx="5090700" cy="2745000"/>
          </a:xfrm>
          <a:prstGeom prst="rect">
            <a:avLst/>
          </a:prstGeom>
        </p:spPr>
        <p:txBody>
          <a:bodyPr anchorCtr="0" anchor="t" bIns="91425" lIns="91425" spcFirstLastPara="1" rIns="91425" wrap="square" tIns="91425">
            <a:normAutofit/>
          </a:bodyPr>
          <a:lstStyle>
            <a:lvl1pPr indent="-419100" lvl="0" marL="457200" rtl="0">
              <a:spcBef>
                <a:spcPts val="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rtl="0">
              <a:spcBef>
                <a:spcPts val="0"/>
              </a:spcBef>
              <a:spcAft>
                <a:spcPts val="0"/>
              </a:spcAft>
              <a:buClr>
                <a:srgbClr val="FFFFFF"/>
              </a:buClr>
              <a:buSzPts val="3000"/>
              <a:buChar char="■"/>
              <a:defRPr i="1" sz="3000">
                <a:solidFill>
                  <a:srgbClr val="FFFFFF"/>
                </a:solidFill>
              </a:defRPr>
            </a:lvl9pPr>
          </a:lstStyle>
          <a:p/>
        </p:txBody>
      </p:sp>
      <p:sp>
        <p:nvSpPr>
          <p:cNvPr id="326" name="Google Shape;326;p15"/>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327" name="Google Shape;327;p15"/>
          <p:cNvSpPr txBox="1"/>
          <p:nvPr>
            <p:ph idx="12" type="sldNum"/>
          </p:nvPr>
        </p:nvSpPr>
        <p:spPr>
          <a:xfrm>
            <a:off x="7618000" y="4636500"/>
            <a:ext cx="1487400" cy="315600"/>
          </a:xfrm>
          <a:prstGeom prst="rect">
            <a:avLst/>
          </a:prstGeom>
        </p:spPr>
        <p:txBody>
          <a:bodyPr anchorCtr="0" anchor="ctr" bIns="91425" lIns="91425" spcFirstLastPara="1" rIns="91425" wrap="square" tIns="91425">
            <a:normAutofit lnSpcReduction="1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1155/2014/465082" TargetMode="External"/><Relationship Id="rId4" Type="http://schemas.openxmlformats.org/officeDocument/2006/relationships/hyperlink" Target="https://doi.org/10.1155/2014/46508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type="ctrTitle"/>
          </p:nvPr>
        </p:nvSpPr>
        <p:spPr>
          <a:xfrm>
            <a:off x="304800" y="859975"/>
            <a:ext cx="7347300" cy="24306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SzPts val="990"/>
              <a:buNone/>
            </a:pPr>
            <a:r>
              <a:rPr b="0" lang="en" sz="3920">
                <a:solidFill>
                  <a:schemeClr val="lt1"/>
                </a:solidFill>
              </a:rPr>
              <a:t>Implementation of Wolf </a:t>
            </a:r>
            <a:r>
              <a:rPr b="0" lang="en" sz="3920">
                <a:solidFill>
                  <a:schemeClr val="lt1"/>
                </a:solidFill>
              </a:rPr>
              <a:t>P</a:t>
            </a:r>
            <a:r>
              <a:rPr b="0" lang="en" sz="3920">
                <a:solidFill>
                  <a:schemeClr val="lt1"/>
                </a:solidFill>
              </a:rPr>
              <a:t>ack</a:t>
            </a:r>
            <a:r>
              <a:rPr b="0" lang="en" sz="3920">
                <a:solidFill>
                  <a:schemeClr val="lt1"/>
                </a:solidFill>
              </a:rPr>
              <a:t> </a:t>
            </a:r>
            <a:r>
              <a:rPr b="0" lang="en" sz="3920">
                <a:solidFill>
                  <a:schemeClr val="lt1"/>
                </a:solidFill>
              </a:rPr>
              <a:t>Algorithm for unconstrained optimization</a:t>
            </a:r>
            <a:endParaRPr b="0" sz="3920">
              <a:solidFill>
                <a:schemeClr val="lt1"/>
              </a:solidFill>
            </a:endParaRPr>
          </a:p>
        </p:txBody>
      </p:sp>
      <p:sp>
        <p:nvSpPr>
          <p:cNvPr id="333" name="Google Shape;333;p16"/>
          <p:cNvSpPr txBox="1"/>
          <p:nvPr>
            <p:ph idx="4294967295" type="subTitle"/>
          </p:nvPr>
        </p:nvSpPr>
        <p:spPr>
          <a:xfrm>
            <a:off x="304800" y="3211125"/>
            <a:ext cx="4481100" cy="77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100">
                <a:solidFill>
                  <a:schemeClr val="lt1"/>
                </a:solidFill>
                <a:latin typeface="Maven Pro"/>
                <a:ea typeface="Maven Pro"/>
                <a:cs typeface="Maven Pro"/>
                <a:sym typeface="Maven Pro"/>
              </a:rPr>
              <a:t>Yash Shethwala</a:t>
            </a:r>
            <a:endParaRPr sz="2100">
              <a:solidFill>
                <a:schemeClr val="lt1"/>
              </a:solidFill>
              <a:latin typeface="Maven Pro"/>
              <a:ea typeface="Maven Pro"/>
              <a:cs typeface="Maven Pro"/>
              <a:sym typeface="Maven Pro"/>
            </a:endParaRPr>
          </a:p>
          <a:p>
            <a:pPr indent="0" lvl="0" marL="0" rtl="0" algn="l">
              <a:lnSpc>
                <a:spcPct val="100000"/>
              </a:lnSpc>
              <a:spcBef>
                <a:spcPts val="0"/>
              </a:spcBef>
              <a:spcAft>
                <a:spcPts val="0"/>
              </a:spcAft>
              <a:buNone/>
            </a:pPr>
            <a:r>
              <a:rPr lang="en" sz="2100">
                <a:solidFill>
                  <a:schemeClr val="lt1"/>
                </a:solidFill>
                <a:latin typeface="Maven Pro"/>
                <a:ea typeface="Maven Pro"/>
                <a:cs typeface="Maven Pro"/>
                <a:sym typeface="Maven Pro"/>
              </a:rPr>
              <a:t>Praveen Tamrakar</a:t>
            </a:r>
            <a:endParaRPr sz="2100">
              <a:solidFill>
                <a:schemeClr val="lt1"/>
              </a:solidFill>
              <a:latin typeface="Maven Pro"/>
              <a:ea typeface="Maven Pro"/>
              <a:cs typeface="Maven Pro"/>
              <a:sym typeface="Maven Pro"/>
            </a:endParaRPr>
          </a:p>
        </p:txBody>
      </p:sp>
      <p:sp>
        <p:nvSpPr>
          <p:cNvPr id="334" name="Google Shape;334;p16"/>
          <p:cNvSpPr txBox="1"/>
          <p:nvPr>
            <p:ph idx="4294967295" type="subTitle"/>
          </p:nvPr>
        </p:nvSpPr>
        <p:spPr>
          <a:xfrm>
            <a:off x="4994550" y="4617600"/>
            <a:ext cx="4149300" cy="525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Maven Pro"/>
                <a:ea typeface="Maven Pro"/>
                <a:cs typeface="Maven Pro"/>
                <a:sym typeface="Maven Pro"/>
              </a:rPr>
              <a:t>Under Guidance of</a:t>
            </a:r>
            <a:r>
              <a:rPr lang="en" sz="1700">
                <a:latin typeface="Maven Pro"/>
                <a:ea typeface="Maven Pro"/>
                <a:cs typeface="Maven Pro"/>
                <a:sym typeface="Maven Pro"/>
              </a:rPr>
              <a:t> </a:t>
            </a:r>
            <a:r>
              <a:rPr b="1" lang="en" sz="1700">
                <a:latin typeface="Maven Pro"/>
                <a:ea typeface="Maven Pro"/>
                <a:cs typeface="Maven Pro"/>
                <a:sym typeface="Maven Pro"/>
              </a:rPr>
              <a:t>Dr</a:t>
            </a:r>
            <a:r>
              <a:rPr b="1" lang="en" sz="1700">
                <a:latin typeface="Maven Pro"/>
                <a:ea typeface="Maven Pro"/>
                <a:cs typeface="Maven Pro"/>
                <a:sym typeface="Maven Pro"/>
              </a:rPr>
              <a:t>. Theodore Pavlic</a:t>
            </a:r>
            <a:endParaRPr b="1" sz="17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functions</a:t>
            </a:r>
            <a:endParaRPr/>
          </a:p>
        </p:txBody>
      </p:sp>
      <p:sp>
        <p:nvSpPr>
          <p:cNvPr id="400" name="Google Shape;400;p25"/>
          <p:cNvSpPr txBox="1"/>
          <p:nvPr>
            <p:ph idx="1" type="body"/>
          </p:nvPr>
        </p:nvSpPr>
        <p:spPr>
          <a:xfrm>
            <a:off x="1303800" y="1553150"/>
            <a:ext cx="3810000" cy="254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We have experimented with 3 off-the-shelf test function which can be seen in next slides.</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Those functions are Auckley function, </a:t>
            </a:r>
            <a:r>
              <a:rPr lang="en" sz="1200">
                <a:latin typeface="Maven Pro"/>
                <a:ea typeface="Maven Pro"/>
                <a:cs typeface="Maven Pro"/>
                <a:sym typeface="Maven Pro"/>
              </a:rPr>
              <a:t>Booth</a:t>
            </a:r>
            <a:r>
              <a:rPr lang="en" sz="1200">
                <a:latin typeface="Maven Pro"/>
                <a:ea typeface="Maven Pro"/>
                <a:cs typeface="Maven Pro"/>
                <a:sym typeface="Maven Pro"/>
              </a:rPr>
              <a:t> function and Easom function.</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The auckley function is a multimodal function with optima </a:t>
            </a:r>
            <a:r>
              <a:rPr i="1" lang="en" sz="1200">
                <a:latin typeface="Maven Pro"/>
                <a:ea typeface="Maven Pro"/>
                <a:cs typeface="Maven Pro"/>
                <a:sym typeface="Maven Pro"/>
              </a:rPr>
              <a:t>f</a:t>
            </a:r>
            <a:r>
              <a:rPr lang="en" sz="1200">
                <a:latin typeface="Maven Pro"/>
                <a:ea typeface="Maven Pro"/>
                <a:cs typeface="Maven Pro"/>
                <a:sym typeface="Maven Pro"/>
              </a:rPr>
              <a:t>(0,0) = 0</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The booth function is with optima </a:t>
            </a:r>
            <a:r>
              <a:rPr i="1" lang="en" sz="1200">
                <a:latin typeface="Maven Pro"/>
                <a:ea typeface="Maven Pro"/>
                <a:cs typeface="Maven Pro"/>
                <a:sym typeface="Maven Pro"/>
              </a:rPr>
              <a:t>f</a:t>
            </a:r>
            <a:r>
              <a:rPr lang="en" sz="1200">
                <a:latin typeface="Maven Pro"/>
                <a:ea typeface="Maven Pro"/>
                <a:cs typeface="Maven Pro"/>
                <a:sym typeface="Maven Pro"/>
              </a:rPr>
              <a:t>(1,3) = 0</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The Easom function has its optima </a:t>
            </a:r>
            <a:r>
              <a:rPr i="1" lang="en" sz="1200">
                <a:latin typeface="Maven Pro"/>
                <a:ea typeface="Maven Pro"/>
                <a:cs typeface="Maven Pro"/>
                <a:sym typeface="Maven Pro"/>
              </a:rPr>
              <a:t>f</a:t>
            </a:r>
            <a:r>
              <a:rPr lang="en" sz="1200">
                <a:latin typeface="Maven Pro"/>
                <a:ea typeface="Maven Pro"/>
                <a:cs typeface="Maven Pro"/>
                <a:sym typeface="Maven Pro"/>
              </a:rPr>
              <a:t>(𝜋,𝜋) = -1</a:t>
            </a:r>
            <a:endParaRPr sz="1200">
              <a:latin typeface="Maven Pro"/>
              <a:ea typeface="Maven Pro"/>
              <a:cs typeface="Maven Pro"/>
              <a:sym typeface="Maven Pro"/>
            </a:endParaRPr>
          </a:p>
        </p:txBody>
      </p:sp>
      <p:pic>
        <p:nvPicPr>
          <p:cNvPr id="401" name="Google Shape;401;p25"/>
          <p:cNvPicPr preferRelativeResize="0"/>
          <p:nvPr/>
        </p:nvPicPr>
        <p:blipFill>
          <a:blip r:embed="rId3">
            <a:alphaModFix/>
          </a:blip>
          <a:stretch>
            <a:fillRect/>
          </a:stretch>
        </p:blipFill>
        <p:spPr>
          <a:xfrm>
            <a:off x="5537475" y="1798800"/>
            <a:ext cx="3125750" cy="157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aven Pro"/>
                <a:ea typeface="Maven Pro"/>
                <a:cs typeface="Maven Pro"/>
                <a:sym typeface="Maven Pro"/>
              </a:rPr>
              <a:t>Auckley Function </a:t>
            </a:r>
            <a:endParaRPr sz="1200">
              <a:latin typeface="Maven Pro"/>
              <a:ea typeface="Maven Pro"/>
              <a:cs typeface="Maven Pro"/>
              <a:sym typeface="Maven Pro"/>
            </a:endParaRPr>
          </a:p>
        </p:txBody>
      </p:sp>
      <p:pic>
        <p:nvPicPr>
          <p:cNvPr id="407" name="Google Shape;407;p26"/>
          <p:cNvPicPr preferRelativeResize="0"/>
          <p:nvPr/>
        </p:nvPicPr>
        <p:blipFill>
          <a:blip r:embed="rId3">
            <a:alphaModFix/>
          </a:blip>
          <a:stretch>
            <a:fillRect/>
          </a:stretch>
        </p:blipFill>
        <p:spPr>
          <a:xfrm>
            <a:off x="4783750" y="336925"/>
            <a:ext cx="4163730" cy="3465150"/>
          </a:xfrm>
          <a:prstGeom prst="rect">
            <a:avLst/>
          </a:prstGeom>
          <a:noFill/>
          <a:ln>
            <a:noFill/>
          </a:ln>
        </p:spPr>
      </p:pic>
      <p:pic>
        <p:nvPicPr>
          <p:cNvPr id="408" name="Google Shape;408;p26"/>
          <p:cNvPicPr preferRelativeResize="0"/>
          <p:nvPr/>
        </p:nvPicPr>
        <p:blipFill>
          <a:blip r:embed="rId4">
            <a:alphaModFix/>
          </a:blip>
          <a:stretch>
            <a:fillRect/>
          </a:stretch>
        </p:blipFill>
        <p:spPr>
          <a:xfrm>
            <a:off x="198650" y="336913"/>
            <a:ext cx="4456024" cy="3465157"/>
          </a:xfrm>
          <a:prstGeom prst="rect">
            <a:avLst/>
          </a:prstGeom>
          <a:noFill/>
          <a:ln>
            <a:noFill/>
          </a:ln>
        </p:spPr>
      </p:pic>
      <p:pic>
        <p:nvPicPr>
          <p:cNvPr id="409" name="Google Shape;409;p26"/>
          <p:cNvPicPr preferRelativeResize="0"/>
          <p:nvPr/>
        </p:nvPicPr>
        <p:blipFill>
          <a:blip r:embed="rId5">
            <a:alphaModFix/>
          </a:blip>
          <a:stretch>
            <a:fillRect/>
          </a:stretch>
        </p:blipFill>
        <p:spPr>
          <a:xfrm>
            <a:off x="3727050" y="4138975"/>
            <a:ext cx="4909325" cy="43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ph idx="1" type="body"/>
          </p:nvPr>
        </p:nvSpPr>
        <p:spPr>
          <a:xfrm>
            <a:off x="1311475"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aven Pro"/>
                <a:ea typeface="Maven Pro"/>
                <a:cs typeface="Maven Pro"/>
                <a:sym typeface="Maven Pro"/>
              </a:rPr>
              <a:t>Booth Function</a:t>
            </a:r>
            <a:endParaRPr sz="1200">
              <a:latin typeface="Maven Pro"/>
              <a:ea typeface="Maven Pro"/>
              <a:cs typeface="Maven Pro"/>
              <a:sym typeface="Maven Pro"/>
            </a:endParaRPr>
          </a:p>
        </p:txBody>
      </p:sp>
      <p:pic>
        <p:nvPicPr>
          <p:cNvPr id="415" name="Google Shape;415;p27"/>
          <p:cNvPicPr preferRelativeResize="0"/>
          <p:nvPr/>
        </p:nvPicPr>
        <p:blipFill>
          <a:blip r:embed="rId3">
            <a:alphaModFix/>
          </a:blip>
          <a:stretch>
            <a:fillRect/>
          </a:stretch>
        </p:blipFill>
        <p:spPr>
          <a:xfrm>
            <a:off x="4824050" y="327675"/>
            <a:ext cx="4079982" cy="3346450"/>
          </a:xfrm>
          <a:prstGeom prst="rect">
            <a:avLst/>
          </a:prstGeom>
          <a:noFill/>
          <a:ln>
            <a:noFill/>
          </a:ln>
        </p:spPr>
      </p:pic>
      <p:pic>
        <p:nvPicPr>
          <p:cNvPr id="416" name="Google Shape;416;p27"/>
          <p:cNvPicPr preferRelativeResize="0"/>
          <p:nvPr/>
        </p:nvPicPr>
        <p:blipFill>
          <a:blip r:embed="rId4">
            <a:alphaModFix/>
          </a:blip>
          <a:stretch>
            <a:fillRect/>
          </a:stretch>
        </p:blipFill>
        <p:spPr>
          <a:xfrm>
            <a:off x="194675" y="327675"/>
            <a:ext cx="4478751" cy="3346451"/>
          </a:xfrm>
          <a:prstGeom prst="rect">
            <a:avLst/>
          </a:prstGeom>
          <a:noFill/>
          <a:ln>
            <a:noFill/>
          </a:ln>
        </p:spPr>
      </p:pic>
      <p:pic>
        <p:nvPicPr>
          <p:cNvPr id="417" name="Google Shape;417;p27"/>
          <p:cNvPicPr preferRelativeResize="0"/>
          <p:nvPr/>
        </p:nvPicPr>
        <p:blipFill>
          <a:blip r:embed="rId5">
            <a:alphaModFix/>
          </a:blip>
          <a:stretch>
            <a:fillRect/>
          </a:stretch>
        </p:blipFill>
        <p:spPr>
          <a:xfrm>
            <a:off x="4739775" y="4215175"/>
            <a:ext cx="3381575" cy="37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8"/>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aven Pro"/>
                <a:ea typeface="Maven Pro"/>
                <a:cs typeface="Maven Pro"/>
                <a:sym typeface="Maven Pro"/>
              </a:rPr>
              <a:t>Easom Function</a:t>
            </a:r>
            <a:endParaRPr>
              <a:latin typeface="Maven Pro"/>
              <a:ea typeface="Maven Pro"/>
              <a:cs typeface="Maven Pro"/>
              <a:sym typeface="Maven Pro"/>
            </a:endParaRPr>
          </a:p>
        </p:txBody>
      </p:sp>
      <p:pic>
        <p:nvPicPr>
          <p:cNvPr id="423" name="Google Shape;423;p28"/>
          <p:cNvPicPr preferRelativeResize="0"/>
          <p:nvPr/>
        </p:nvPicPr>
        <p:blipFill>
          <a:blip r:embed="rId3">
            <a:alphaModFix/>
          </a:blip>
          <a:stretch>
            <a:fillRect/>
          </a:stretch>
        </p:blipFill>
        <p:spPr>
          <a:xfrm>
            <a:off x="4880100" y="327675"/>
            <a:ext cx="4029537" cy="3310200"/>
          </a:xfrm>
          <a:prstGeom prst="rect">
            <a:avLst/>
          </a:prstGeom>
          <a:noFill/>
          <a:ln>
            <a:noFill/>
          </a:ln>
        </p:spPr>
      </p:pic>
      <p:pic>
        <p:nvPicPr>
          <p:cNvPr id="424" name="Google Shape;424;p28"/>
          <p:cNvPicPr preferRelativeResize="0"/>
          <p:nvPr/>
        </p:nvPicPr>
        <p:blipFill>
          <a:blip r:embed="rId4">
            <a:alphaModFix/>
          </a:blip>
          <a:stretch>
            <a:fillRect/>
          </a:stretch>
        </p:blipFill>
        <p:spPr>
          <a:xfrm>
            <a:off x="253375" y="327675"/>
            <a:ext cx="4423425" cy="3310201"/>
          </a:xfrm>
          <a:prstGeom prst="rect">
            <a:avLst/>
          </a:prstGeom>
          <a:noFill/>
          <a:ln>
            <a:noFill/>
          </a:ln>
        </p:spPr>
      </p:pic>
      <p:pic>
        <p:nvPicPr>
          <p:cNvPr id="425" name="Google Shape;425;p28"/>
          <p:cNvPicPr preferRelativeResize="0"/>
          <p:nvPr/>
        </p:nvPicPr>
        <p:blipFill>
          <a:blip r:embed="rId5">
            <a:alphaModFix/>
          </a:blip>
          <a:stretch>
            <a:fillRect/>
          </a:stretch>
        </p:blipFill>
        <p:spPr>
          <a:xfrm>
            <a:off x="4609150" y="4215175"/>
            <a:ext cx="3972850" cy="38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31" name="Google Shape;431;p29"/>
          <p:cNvSpPr txBox="1"/>
          <p:nvPr/>
        </p:nvSpPr>
        <p:spPr>
          <a:xfrm>
            <a:off x="936040" y="4393868"/>
            <a:ext cx="15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aven Pro"/>
                <a:ea typeface="Maven Pro"/>
                <a:cs typeface="Maven Pro"/>
                <a:sym typeface="Maven Pro"/>
              </a:rPr>
              <a:t>Auckley Function</a:t>
            </a:r>
            <a:endParaRPr>
              <a:solidFill>
                <a:schemeClr val="dk2"/>
              </a:solidFill>
              <a:latin typeface="Maven Pro"/>
              <a:ea typeface="Maven Pro"/>
              <a:cs typeface="Maven Pro"/>
              <a:sym typeface="Maven Pro"/>
            </a:endParaRPr>
          </a:p>
        </p:txBody>
      </p:sp>
      <p:sp>
        <p:nvSpPr>
          <p:cNvPr id="432" name="Google Shape;432;p29"/>
          <p:cNvSpPr txBox="1"/>
          <p:nvPr/>
        </p:nvSpPr>
        <p:spPr>
          <a:xfrm>
            <a:off x="3984752" y="4393868"/>
            <a:ext cx="15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aven Pro"/>
                <a:ea typeface="Maven Pro"/>
                <a:cs typeface="Maven Pro"/>
                <a:sym typeface="Maven Pro"/>
              </a:rPr>
              <a:t>Booth Function</a:t>
            </a:r>
            <a:endParaRPr>
              <a:solidFill>
                <a:schemeClr val="dk2"/>
              </a:solidFill>
              <a:latin typeface="Maven Pro"/>
              <a:ea typeface="Maven Pro"/>
              <a:cs typeface="Maven Pro"/>
              <a:sym typeface="Maven Pro"/>
            </a:endParaRPr>
          </a:p>
        </p:txBody>
      </p:sp>
      <p:sp>
        <p:nvSpPr>
          <p:cNvPr id="433" name="Google Shape;433;p29"/>
          <p:cNvSpPr txBox="1"/>
          <p:nvPr/>
        </p:nvSpPr>
        <p:spPr>
          <a:xfrm>
            <a:off x="6882627" y="4393868"/>
            <a:ext cx="15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aven Pro"/>
                <a:ea typeface="Maven Pro"/>
                <a:cs typeface="Maven Pro"/>
                <a:sym typeface="Maven Pro"/>
              </a:rPr>
              <a:t>Easom Function</a:t>
            </a:r>
            <a:endParaRPr>
              <a:solidFill>
                <a:schemeClr val="dk2"/>
              </a:solidFill>
              <a:latin typeface="Maven Pro"/>
              <a:ea typeface="Maven Pro"/>
              <a:cs typeface="Maven Pro"/>
              <a:sym typeface="Maven Pro"/>
            </a:endParaRPr>
          </a:p>
        </p:txBody>
      </p:sp>
      <p:pic>
        <p:nvPicPr>
          <p:cNvPr id="434" name="Google Shape;434;p29"/>
          <p:cNvPicPr preferRelativeResize="0"/>
          <p:nvPr/>
        </p:nvPicPr>
        <p:blipFill>
          <a:blip r:embed="rId3">
            <a:alphaModFix/>
          </a:blip>
          <a:stretch>
            <a:fillRect/>
          </a:stretch>
        </p:blipFill>
        <p:spPr>
          <a:xfrm>
            <a:off x="151102" y="1787343"/>
            <a:ext cx="3139175" cy="2606520"/>
          </a:xfrm>
          <a:prstGeom prst="rect">
            <a:avLst/>
          </a:prstGeom>
          <a:noFill/>
          <a:ln>
            <a:noFill/>
          </a:ln>
        </p:spPr>
      </p:pic>
      <p:pic>
        <p:nvPicPr>
          <p:cNvPr id="435" name="Google Shape;435;p29"/>
          <p:cNvPicPr preferRelativeResize="0"/>
          <p:nvPr/>
        </p:nvPicPr>
        <p:blipFill>
          <a:blip r:embed="rId4">
            <a:alphaModFix/>
          </a:blip>
          <a:stretch>
            <a:fillRect/>
          </a:stretch>
        </p:blipFill>
        <p:spPr>
          <a:xfrm>
            <a:off x="3378252" y="1787343"/>
            <a:ext cx="2782300" cy="2606525"/>
          </a:xfrm>
          <a:prstGeom prst="rect">
            <a:avLst/>
          </a:prstGeom>
          <a:noFill/>
          <a:ln>
            <a:noFill/>
          </a:ln>
        </p:spPr>
      </p:pic>
      <p:pic>
        <p:nvPicPr>
          <p:cNvPr id="436" name="Google Shape;436;p29"/>
          <p:cNvPicPr preferRelativeResize="0"/>
          <p:nvPr/>
        </p:nvPicPr>
        <p:blipFill>
          <a:blip r:embed="rId5">
            <a:alphaModFix/>
          </a:blip>
          <a:stretch>
            <a:fillRect/>
          </a:stretch>
        </p:blipFill>
        <p:spPr>
          <a:xfrm>
            <a:off x="6248527" y="1819365"/>
            <a:ext cx="2782300" cy="25424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42" name="Google Shape;442;p30"/>
          <p:cNvSpPr txBox="1"/>
          <p:nvPr>
            <p:ph idx="1" type="body"/>
          </p:nvPr>
        </p:nvSpPr>
        <p:spPr>
          <a:xfrm>
            <a:off x="1250025" y="1597875"/>
            <a:ext cx="7030500" cy="2790900"/>
          </a:xfrm>
          <a:prstGeom prst="rect">
            <a:avLst/>
          </a:prstGeom>
        </p:spPr>
        <p:txBody>
          <a:bodyPr anchorCtr="0" anchor="t" bIns="91425" lIns="91425" spcFirstLastPara="1" rIns="91425" wrap="square" tIns="91425">
            <a:noAutofit/>
          </a:bodyPr>
          <a:lstStyle/>
          <a:p>
            <a:pPr indent="-305593" lvl="0" marL="457200" rtl="0" algn="l">
              <a:spcBef>
                <a:spcPts val="0"/>
              </a:spcBef>
              <a:spcAft>
                <a:spcPts val="0"/>
              </a:spcAft>
              <a:buSzPts val="1213"/>
              <a:buFont typeface="Maven Pro"/>
              <a:buChar char="●"/>
            </a:pPr>
            <a:r>
              <a:rPr lang="en" sz="1212">
                <a:latin typeface="Maven Pro"/>
                <a:ea typeface="Maven Pro"/>
                <a:cs typeface="Maven Pro"/>
                <a:sym typeface="Maven Pro"/>
              </a:rPr>
              <a:t>The number of wolves is directly related to the rate of </a:t>
            </a:r>
            <a:r>
              <a:rPr lang="en" sz="1212">
                <a:latin typeface="Maven Pro"/>
                <a:ea typeface="Maven Pro"/>
                <a:cs typeface="Maven Pro"/>
                <a:sym typeface="Maven Pro"/>
              </a:rPr>
              <a:t>accuracy</a:t>
            </a:r>
            <a:r>
              <a:rPr lang="en" sz="1212">
                <a:latin typeface="Maven Pro"/>
                <a:ea typeface="Maven Pro"/>
                <a:cs typeface="Maven Pro"/>
                <a:sym typeface="Maven Pro"/>
              </a:rPr>
              <a:t>, but it is indirectly proportional to the rate of convergence.</a:t>
            </a:r>
            <a:endParaRPr sz="1212">
              <a:latin typeface="Maven Pro"/>
              <a:ea typeface="Maven Pro"/>
              <a:cs typeface="Maven Pro"/>
              <a:sym typeface="Maven Pro"/>
            </a:endParaRPr>
          </a:p>
          <a:p>
            <a:pPr indent="-305593" lvl="0" marL="457200" rtl="0" algn="l">
              <a:spcBef>
                <a:spcPts val="0"/>
              </a:spcBef>
              <a:spcAft>
                <a:spcPts val="0"/>
              </a:spcAft>
              <a:buSzPts val="1213"/>
              <a:buFont typeface="Maven Pro"/>
              <a:buChar char="●"/>
            </a:pPr>
            <a:r>
              <a:rPr lang="en" sz="1212">
                <a:latin typeface="Maven Pro"/>
                <a:ea typeface="Maven Pro"/>
                <a:cs typeface="Maven Pro"/>
                <a:sym typeface="Maven Pro"/>
              </a:rPr>
              <a:t>We need to select optimal value of </a:t>
            </a:r>
            <a:r>
              <a:rPr i="1" lang="en" sz="1212">
                <a:latin typeface="Maven Pro"/>
                <a:ea typeface="Maven Pro"/>
                <a:cs typeface="Maven Pro"/>
                <a:sym typeface="Maven Pro"/>
              </a:rPr>
              <a:t>L</a:t>
            </a:r>
            <a:r>
              <a:rPr baseline="-25000" i="1" lang="en" sz="1212">
                <a:latin typeface="Maven Pro"/>
                <a:ea typeface="Maven Pro"/>
                <a:cs typeface="Maven Pro"/>
                <a:sym typeface="Maven Pro"/>
              </a:rPr>
              <a:t>near </a:t>
            </a:r>
            <a:r>
              <a:rPr lang="en" sz="1212">
                <a:latin typeface="Maven Pro"/>
                <a:ea typeface="Maven Pro"/>
                <a:cs typeface="Maven Pro"/>
                <a:sym typeface="Maven Pro"/>
              </a:rPr>
              <a:t>as It will take a long time or may not even converge with really smaller value of </a:t>
            </a:r>
            <a:r>
              <a:rPr i="1" lang="en" sz="1212">
                <a:latin typeface="Maven Pro"/>
                <a:ea typeface="Maven Pro"/>
                <a:cs typeface="Maven Pro"/>
                <a:sym typeface="Maven Pro"/>
              </a:rPr>
              <a:t>L</a:t>
            </a:r>
            <a:r>
              <a:rPr baseline="-25000" i="1" lang="en" sz="1212">
                <a:latin typeface="Maven Pro"/>
                <a:ea typeface="Maven Pro"/>
                <a:cs typeface="Maven Pro"/>
                <a:sym typeface="Maven Pro"/>
              </a:rPr>
              <a:t>near</a:t>
            </a:r>
            <a:r>
              <a:rPr lang="en" sz="1212">
                <a:latin typeface="Maven Pro"/>
                <a:ea typeface="Maven Pro"/>
                <a:cs typeface="Maven Pro"/>
                <a:sym typeface="Maven Pro"/>
              </a:rPr>
              <a:t>. Also, the larger value will take longer time to converge. However, the smaller</a:t>
            </a:r>
            <a:r>
              <a:rPr lang="en" sz="1212">
                <a:latin typeface="Maven Pro"/>
                <a:ea typeface="Maven Pro"/>
                <a:cs typeface="Maven Pro"/>
                <a:sym typeface="Maven Pro"/>
              </a:rPr>
              <a:t> value of the hyper-parameter </a:t>
            </a:r>
            <a:r>
              <a:rPr i="1" lang="en" sz="1212">
                <a:latin typeface="Maven Pro"/>
                <a:ea typeface="Maven Pro"/>
                <a:cs typeface="Maven Pro"/>
                <a:sym typeface="Maven Pro"/>
              </a:rPr>
              <a:t>L</a:t>
            </a:r>
            <a:r>
              <a:rPr baseline="-25000" i="1" lang="en" sz="1212">
                <a:latin typeface="Maven Pro"/>
                <a:ea typeface="Maven Pro"/>
                <a:cs typeface="Maven Pro"/>
                <a:sym typeface="Maven Pro"/>
              </a:rPr>
              <a:t>near</a:t>
            </a:r>
            <a:r>
              <a:rPr lang="en" sz="1212">
                <a:latin typeface="Maven Pro"/>
                <a:ea typeface="Maven Pro"/>
                <a:cs typeface="Maven Pro"/>
                <a:sym typeface="Maven Pro"/>
              </a:rPr>
              <a:t> </a:t>
            </a:r>
            <a:r>
              <a:rPr lang="en" sz="1212">
                <a:latin typeface="Maven Pro"/>
                <a:ea typeface="Maven Pro"/>
                <a:cs typeface="Maven Pro"/>
                <a:sym typeface="Maven Pro"/>
              </a:rPr>
              <a:t>,will increase exploitation. </a:t>
            </a:r>
            <a:endParaRPr sz="1212">
              <a:latin typeface="Maven Pro"/>
              <a:ea typeface="Maven Pro"/>
              <a:cs typeface="Maven Pro"/>
              <a:sym typeface="Maven Pro"/>
            </a:endParaRPr>
          </a:p>
          <a:p>
            <a:pPr indent="-305593" lvl="0" marL="457200" rtl="0" algn="l">
              <a:spcBef>
                <a:spcPts val="0"/>
              </a:spcBef>
              <a:spcAft>
                <a:spcPts val="0"/>
              </a:spcAft>
              <a:buSzPts val="1213"/>
              <a:buFont typeface="Maven Pro"/>
              <a:buChar char="●"/>
            </a:pPr>
            <a:r>
              <a:rPr lang="en" sz="1212">
                <a:latin typeface="Maven Pro"/>
                <a:ea typeface="Maven Pro"/>
                <a:cs typeface="Maven Pro"/>
                <a:sym typeface="Maven Pro"/>
              </a:rPr>
              <a:t>The higher the value of S, the faster the convergence, however it may oscillate around the prey during besieging behavior. On the other hand, if we maintain the value of S smaller, it will take significantly longer to converge and finish the besieging behavior.</a:t>
            </a:r>
            <a:endParaRPr sz="1212">
              <a:latin typeface="Maven Pro"/>
              <a:ea typeface="Maven Pro"/>
              <a:cs typeface="Maven Pro"/>
              <a:sym typeface="Maven Pro"/>
            </a:endParaRPr>
          </a:p>
          <a:p>
            <a:pPr indent="-305593" lvl="0" marL="457200" rtl="0" algn="l">
              <a:spcBef>
                <a:spcPts val="0"/>
              </a:spcBef>
              <a:spcAft>
                <a:spcPts val="0"/>
              </a:spcAft>
              <a:buSzPts val="1213"/>
              <a:buFont typeface="Maven Pro"/>
              <a:buChar char="●"/>
            </a:pPr>
            <a:r>
              <a:rPr lang="en" sz="1212">
                <a:latin typeface="Maven Pro"/>
                <a:ea typeface="Maven Pro"/>
                <a:cs typeface="Maven Pro"/>
                <a:sym typeface="Maven Pro"/>
              </a:rPr>
              <a:t>WPA algorithm is a great optimization method, providing quick and accurate results.</a:t>
            </a:r>
            <a:endParaRPr sz="1212">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48" name="Google Shape;448;p31"/>
          <p:cNvSpPr txBox="1"/>
          <p:nvPr>
            <p:ph idx="1" type="body"/>
          </p:nvPr>
        </p:nvSpPr>
        <p:spPr>
          <a:xfrm>
            <a:off x="1303800" y="1685250"/>
            <a:ext cx="7623000" cy="2845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900">
                <a:solidFill>
                  <a:srgbClr val="000000"/>
                </a:solidFill>
                <a:latin typeface="Arial"/>
                <a:ea typeface="Arial"/>
                <a:cs typeface="Arial"/>
                <a:sym typeface="Arial"/>
              </a:rPr>
              <a:t>[1]     C. Grosan and A. Abraham, “A novel global optimization technique for high dimensional functions,” International Journal of Intelligent Systems, vol. 24, no. 4, pp. 421–440, 2009.</a:t>
            </a:r>
            <a:endParaRPr sz="900">
              <a:solidFill>
                <a:srgbClr val="000000"/>
              </a:solidFill>
              <a:latin typeface="Arial"/>
              <a:ea typeface="Arial"/>
              <a:cs typeface="Arial"/>
              <a:sym typeface="Arial"/>
            </a:endParaRPr>
          </a:p>
          <a:p>
            <a:pPr indent="-228600" lvl="0" marL="228600" rtl="0" algn="l">
              <a:spcBef>
                <a:spcPts val="1200"/>
              </a:spcBef>
              <a:spcAft>
                <a:spcPts val="0"/>
              </a:spcAft>
              <a:buNone/>
            </a:pPr>
            <a:r>
              <a:rPr lang="en" sz="900">
                <a:solidFill>
                  <a:srgbClr val="000000"/>
                </a:solidFill>
                <a:latin typeface="Arial"/>
                <a:ea typeface="Arial"/>
                <a:cs typeface="Arial"/>
                <a:sym typeface="Arial"/>
              </a:rPr>
              <a:t>[2] 	F. Kang, J. Li, and Z.Ma, “Rosenbrock artificial bee colony algorithm for accurate global optimization of numerical functions,” </a:t>
            </a:r>
            <a:r>
              <a:rPr i="1" lang="en" sz="900">
                <a:solidFill>
                  <a:srgbClr val="000000"/>
                </a:solidFill>
                <a:latin typeface="Arial"/>
                <a:ea typeface="Arial"/>
                <a:cs typeface="Arial"/>
                <a:sym typeface="Arial"/>
              </a:rPr>
              <a:t>Information Sciences</a:t>
            </a:r>
            <a:r>
              <a:rPr lang="en" sz="900">
                <a:solidFill>
                  <a:srgbClr val="000000"/>
                </a:solidFill>
                <a:latin typeface="Arial"/>
                <a:ea typeface="Arial"/>
                <a:cs typeface="Arial"/>
                <a:sym typeface="Arial"/>
              </a:rPr>
              <a:t>, vol. 181, no. 16, pp. 3508–3531, 2011.</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[3]     Y. Yang, Y.Wang, X. Yuan, and F. Yin, “Hybrid chaos optimization algorithm with artificial emotion,” Applied Mathematics and Computation, vol. 218, no. 11, pp. 6585–6611, 2012.</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[4]     W. S.Gao andC. Shao, “Pseudo-collision in swarm optimization algorithm and solution: rain forest algorithm,” Acta Physica Sinica, vol. 62, no. 19,Article ID 190202, pp. 1–15, 2013.</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[5]     Y. Celik and E. Ulker, “An improved marriage in honey bees optimization algorithm for single objective unconstrained optimization,” The Scientific World Journal, vol. 2013,Article ID 370172, 11 pages, 2013.</a:t>
            </a:r>
            <a:endParaRPr sz="900">
              <a:solidFill>
                <a:srgbClr val="000000"/>
              </a:solidFill>
              <a:latin typeface="Arial"/>
              <a:ea typeface="Arial"/>
              <a:cs typeface="Arial"/>
              <a:sym typeface="Arial"/>
            </a:endParaRPr>
          </a:p>
          <a:p>
            <a:pPr indent="0" lvl="0" marL="0" rtl="0" algn="l">
              <a:spcBef>
                <a:spcPts val="1200"/>
              </a:spcBef>
              <a:spcAft>
                <a:spcPts val="1200"/>
              </a:spcAft>
              <a:buNone/>
            </a:pPr>
            <a:r>
              <a:rPr lang="en" sz="900">
                <a:solidFill>
                  <a:srgbClr val="000000"/>
                </a:solidFill>
                <a:latin typeface="Arial"/>
                <a:ea typeface="Arial"/>
                <a:cs typeface="Arial"/>
                <a:sym typeface="Arial"/>
              </a:rPr>
              <a:t>[6]     M. Dorigo, Optimization, learning and natural algorithms [Ph.D. thesis], Politecnico di Milano, Milano, Italy, 1992.</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54" name="Google Shape;454;p32"/>
          <p:cNvSpPr txBox="1"/>
          <p:nvPr>
            <p:ph idx="1" type="body"/>
          </p:nvPr>
        </p:nvSpPr>
        <p:spPr>
          <a:xfrm>
            <a:off x="1303800" y="1685250"/>
            <a:ext cx="7030500" cy="2994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900">
                <a:solidFill>
                  <a:srgbClr val="000000"/>
                </a:solidFill>
                <a:latin typeface="Arial"/>
                <a:ea typeface="Arial"/>
                <a:cs typeface="Arial"/>
                <a:sym typeface="Arial"/>
              </a:rPr>
              <a:t>[7]     D. Karaboga, “An idea based on honeybee swarm for numerical optimization,” Tech. Rep. TR06, Computer Engineering Department, Engineering Faculty, Erciyes University, Kayseri, Turkey, 2005.</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[8]     J. Kennedy and R. Eberhart, “Particle swarm optimization,” in Proceedings of the IEEE International Conference on Neural Networks, pp. 1942–1948, Perth, Australia, December 1995.</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[9]     X.-L. Li, Z.-J. Shao, and J.-X. Qian, “Optimizing method based on autonomous animats: Fish-swarm Algorithm,” System Engineering Theory and Practice, vol. 22, no. 11, pp. 32–38, 2002.</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[10]   C.-G. Liu, X.-H. Yan, and C.-Y. Liu, “The wolf colony algorithm and its application,” Chinese Journal of Electronics, vol. 20, no. 2, pp. 212–216, 2011.</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[11]   J. A. Ruiz-Vanoye, O. D´ıaz-Parra, F. Coc´on et al., “Meta-Heuristics algorithms based on the grouping of animals by social behavior for the travelling sales problems,” International Journal of Combinatorial Optimization Problems and Informatics, vol. 3, no. 3, pp. 104–123, 2012.</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900">
                <a:solidFill>
                  <a:srgbClr val="000000"/>
                </a:solidFill>
                <a:latin typeface="Arial"/>
                <a:ea typeface="Arial"/>
                <a:cs typeface="Arial"/>
                <a:sym typeface="Arial"/>
              </a:rPr>
              <a:t>[12]   Hu-Sheng Wu, Feng-Ming Zhang, "Wolf Pack Algorithm for Unconstrained Global Optimization", Mathematical Problems in Engineering, vol. 2014, Article ID 465082, 17 pages, 2014.</a:t>
            </a:r>
            <a:r>
              <a:rPr lang="en" sz="9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900" u="sng">
                <a:solidFill>
                  <a:schemeClr val="accent5"/>
                </a:solidFill>
                <a:latin typeface="Arial"/>
                <a:ea typeface="Arial"/>
                <a:cs typeface="Arial"/>
                <a:sym typeface="Arial"/>
                <a:hlinkClick r:id="rId4">
                  <a:extLst>
                    <a:ext uri="{A12FA001-AC4F-418D-AE19-62706E023703}">
                      <ahyp:hlinkClr val="tx"/>
                    </a:ext>
                  </a:extLst>
                </a:hlinkClick>
              </a:rPr>
              <a:t>https://doi.org/10.1155/2014/465082</a:t>
            </a:r>
            <a:endParaRPr sz="900"/>
          </a:p>
          <a:p>
            <a:pPr indent="0" lvl="0" marL="0" rtl="0" algn="l">
              <a:spcBef>
                <a:spcPts val="1200"/>
              </a:spcBef>
              <a:spcAft>
                <a:spcPts val="1200"/>
              </a:spcAft>
              <a:buNone/>
            </a:pPr>
            <a:r>
              <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3"/>
          <p:cNvSpPr txBox="1"/>
          <p:nvPr>
            <p:ph idx="1" type="body"/>
          </p:nvPr>
        </p:nvSpPr>
        <p:spPr>
          <a:xfrm>
            <a:off x="829775" y="1202000"/>
            <a:ext cx="5090700" cy="27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40" name="Google Shape;340;p17"/>
          <p:cNvSpPr txBox="1"/>
          <p:nvPr>
            <p:ph idx="1" type="body"/>
          </p:nvPr>
        </p:nvSpPr>
        <p:spPr>
          <a:xfrm>
            <a:off x="1303800" y="1532850"/>
            <a:ext cx="3740400" cy="2856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Global optimization </a:t>
            </a:r>
            <a:r>
              <a:rPr lang="en" sz="1200">
                <a:latin typeface="Maven Pro"/>
                <a:ea typeface="Maven Pro"/>
                <a:cs typeface="Maven Pro"/>
                <a:sym typeface="Maven Pro"/>
              </a:rPr>
              <a:t>becomes problem due to great search space and high dimensions adding up.</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The animals in nature have developed the powerful swarm intelligence which gave us new ideas to solve the optimization problem. </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Many intelligent optimization algorithms made by researcher to tackle the problem are ACO, PSO, ABC and AFSA.</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General unconstrained optimization can be formulated as below</a:t>
            </a:r>
            <a:endParaRPr sz="1200">
              <a:latin typeface="Maven Pro"/>
              <a:ea typeface="Maven Pro"/>
              <a:cs typeface="Maven Pro"/>
              <a:sym typeface="Maven Pro"/>
            </a:endParaRPr>
          </a:p>
        </p:txBody>
      </p:sp>
      <p:pic>
        <p:nvPicPr>
          <p:cNvPr id="341" name="Google Shape;341;p17"/>
          <p:cNvPicPr preferRelativeResize="0"/>
          <p:nvPr/>
        </p:nvPicPr>
        <p:blipFill>
          <a:blip r:embed="rId3">
            <a:alphaModFix/>
          </a:blip>
          <a:stretch>
            <a:fillRect/>
          </a:stretch>
        </p:blipFill>
        <p:spPr>
          <a:xfrm>
            <a:off x="5322575" y="1685576"/>
            <a:ext cx="3620151" cy="2550550"/>
          </a:xfrm>
          <a:prstGeom prst="rect">
            <a:avLst/>
          </a:prstGeom>
          <a:noFill/>
          <a:ln>
            <a:noFill/>
          </a:ln>
        </p:spPr>
      </p:pic>
      <p:pic>
        <p:nvPicPr>
          <p:cNvPr id="342" name="Google Shape;342;p17"/>
          <p:cNvPicPr preferRelativeResize="0"/>
          <p:nvPr/>
        </p:nvPicPr>
        <p:blipFill>
          <a:blip r:embed="rId4">
            <a:alphaModFix/>
          </a:blip>
          <a:stretch>
            <a:fillRect/>
          </a:stretch>
        </p:blipFill>
        <p:spPr>
          <a:xfrm>
            <a:off x="1303804" y="4322800"/>
            <a:ext cx="3740400" cy="4020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Wolf pack</a:t>
            </a:r>
            <a:endParaRPr/>
          </a:p>
        </p:txBody>
      </p:sp>
      <p:sp>
        <p:nvSpPr>
          <p:cNvPr id="348" name="Google Shape;348;p18"/>
          <p:cNvSpPr txBox="1"/>
          <p:nvPr>
            <p:ph idx="1" type="body"/>
          </p:nvPr>
        </p:nvSpPr>
        <p:spPr>
          <a:xfrm>
            <a:off x="1303800" y="1560400"/>
            <a:ext cx="3819900" cy="3199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A </a:t>
            </a:r>
            <a:r>
              <a:rPr lang="en" sz="1200">
                <a:latin typeface="Maven Pro"/>
                <a:ea typeface="Maven Pro"/>
                <a:cs typeface="Maven Pro"/>
                <a:sym typeface="Maven Pro"/>
              </a:rPr>
              <a:t>Harsh living environment and constant evolution for centuries have created their rigorous optimization system and subtle hunting behavior gave us ideas to solve the problem.</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They have social work division. There are three division in their groups</a:t>
            </a:r>
            <a:endParaRPr sz="1200">
              <a:latin typeface="Maven Pro"/>
              <a:ea typeface="Maven Pro"/>
              <a:cs typeface="Maven Pro"/>
              <a:sym typeface="Maven Pro"/>
            </a:endParaRPr>
          </a:p>
          <a:p>
            <a:pPr indent="-304800" lvl="1" marL="914400" rtl="0" algn="l">
              <a:spcBef>
                <a:spcPts val="0"/>
              </a:spcBef>
              <a:spcAft>
                <a:spcPts val="0"/>
              </a:spcAft>
              <a:buSzPts val="1200"/>
              <a:buFont typeface="Maven Pro"/>
              <a:buChar char="○"/>
            </a:pPr>
            <a:r>
              <a:rPr lang="en" sz="1200">
                <a:latin typeface="Maven Pro"/>
                <a:ea typeface="Maven Pro"/>
                <a:cs typeface="Maven Pro"/>
                <a:sym typeface="Maven Pro"/>
              </a:rPr>
              <a:t>Lead wolf - smartest and most ferocious </a:t>
            </a:r>
            <a:endParaRPr sz="1200">
              <a:latin typeface="Maven Pro"/>
              <a:ea typeface="Maven Pro"/>
              <a:cs typeface="Maven Pro"/>
              <a:sym typeface="Maven Pro"/>
            </a:endParaRPr>
          </a:p>
          <a:p>
            <a:pPr indent="-304800" lvl="1" marL="914400" rtl="0" algn="l">
              <a:spcBef>
                <a:spcPts val="0"/>
              </a:spcBef>
              <a:spcAft>
                <a:spcPts val="0"/>
              </a:spcAft>
              <a:buSzPts val="1200"/>
              <a:buFont typeface="Maven Pro"/>
              <a:buChar char="○"/>
            </a:pPr>
            <a:r>
              <a:rPr lang="en" sz="1200">
                <a:latin typeface="Maven Pro"/>
                <a:ea typeface="Maven Pro"/>
                <a:cs typeface="Maven Pro"/>
                <a:sym typeface="Maven Pro"/>
              </a:rPr>
              <a:t>Elite wolves - Act as a scout.</a:t>
            </a:r>
            <a:endParaRPr sz="1200">
              <a:latin typeface="Maven Pro"/>
              <a:ea typeface="Maven Pro"/>
              <a:cs typeface="Maven Pro"/>
              <a:sym typeface="Maven Pro"/>
            </a:endParaRPr>
          </a:p>
          <a:p>
            <a:pPr indent="-304800" lvl="1" marL="914400" rtl="0" algn="l">
              <a:spcBef>
                <a:spcPts val="0"/>
              </a:spcBef>
              <a:spcAft>
                <a:spcPts val="0"/>
              </a:spcAft>
              <a:buSzPts val="1200"/>
              <a:buFont typeface="Maven Pro"/>
              <a:buChar char="○"/>
            </a:pPr>
            <a:r>
              <a:rPr lang="en" sz="1200">
                <a:latin typeface="Maven Pro"/>
                <a:ea typeface="Maven Pro"/>
                <a:cs typeface="Maven Pro"/>
                <a:sym typeface="Maven Pro"/>
              </a:rPr>
              <a:t>Ferocious wolves - Hunter</a:t>
            </a:r>
            <a:endParaRPr sz="1200">
              <a:latin typeface="Maven Pro"/>
              <a:ea typeface="Maven Pro"/>
              <a:cs typeface="Maven Pro"/>
              <a:sym typeface="Maven Pro"/>
            </a:endParaRPr>
          </a:p>
          <a:p>
            <a:pPr indent="-304800" lvl="0" marL="457200" rtl="0" algn="l">
              <a:spcBef>
                <a:spcPts val="0"/>
              </a:spcBef>
              <a:spcAft>
                <a:spcPts val="0"/>
              </a:spcAft>
              <a:buSzPts val="1200"/>
              <a:buFont typeface="Maven Pro"/>
              <a:buChar char="●"/>
            </a:pPr>
            <a:r>
              <a:rPr lang="en" sz="1200">
                <a:latin typeface="Maven Pro"/>
                <a:ea typeface="Maven Pro"/>
                <a:cs typeface="Maven Pro"/>
                <a:sym typeface="Maven Pro"/>
              </a:rPr>
              <a:t>They works as a group to find a prey, hunt and distribute the food among the group. </a:t>
            </a:r>
            <a:endParaRPr sz="1200">
              <a:latin typeface="Maven Pro"/>
              <a:ea typeface="Maven Pro"/>
              <a:cs typeface="Maven Pro"/>
              <a:sym typeface="Maven Pro"/>
            </a:endParaRPr>
          </a:p>
        </p:txBody>
      </p:sp>
      <p:pic>
        <p:nvPicPr>
          <p:cNvPr id="349" name="Google Shape;349;p18"/>
          <p:cNvPicPr preferRelativeResize="0"/>
          <p:nvPr/>
        </p:nvPicPr>
        <p:blipFill>
          <a:blip r:embed="rId3">
            <a:alphaModFix/>
          </a:blip>
          <a:stretch>
            <a:fillRect/>
          </a:stretch>
        </p:blipFill>
        <p:spPr>
          <a:xfrm>
            <a:off x="5339550" y="1466650"/>
            <a:ext cx="3616676" cy="288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ph type="title"/>
          </p:nvPr>
        </p:nvSpPr>
        <p:spPr>
          <a:xfrm>
            <a:off x="1303800" y="583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chart of the wolf pack algorithms</a:t>
            </a:r>
            <a:endParaRPr/>
          </a:p>
        </p:txBody>
      </p:sp>
      <p:pic>
        <p:nvPicPr>
          <p:cNvPr id="355" name="Google Shape;355;p19"/>
          <p:cNvPicPr preferRelativeResize="0"/>
          <p:nvPr/>
        </p:nvPicPr>
        <p:blipFill>
          <a:blip r:embed="rId3">
            <a:alphaModFix/>
          </a:blip>
          <a:stretch>
            <a:fillRect/>
          </a:stretch>
        </p:blipFill>
        <p:spPr>
          <a:xfrm>
            <a:off x="1991649" y="1341449"/>
            <a:ext cx="5160700" cy="3683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Generating the Lead wolf </a:t>
            </a:r>
            <a:endParaRPr/>
          </a:p>
        </p:txBody>
      </p:sp>
      <p:sp>
        <p:nvSpPr>
          <p:cNvPr id="361" name="Google Shape;361;p20"/>
          <p:cNvSpPr txBox="1"/>
          <p:nvPr>
            <p:ph idx="1" type="body"/>
          </p:nvPr>
        </p:nvSpPr>
        <p:spPr>
          <a:xfrm>
            <a:off x="1303800" y="1609050"/>
            <a:ext cx="3939000" cy="3124200"/>
          </a:xfrm>
          <a:prstGeom prst="rect">
            <a:avLst/>
          </a:prstGeom>
        </p:spPr>
        <p:txBody>
          <a:bodyPr anchorCtr="0" anchor="t" bIns="91425" lIns="91425" spcFirstLastPara="1" rIns="91425" wrap="square" tIns="91425">
            <a:noAutofit/>
          </a:bodyPr>
          <a:lstStyle/>
          <a:p>
            <a:pPr indent="-305435" lvl="0" marL="457200" rtl="0" algn="l">
              <a:lnSpc>
                <a:spcPct val="115000"/>
              </a:lnSpc>
              <a:spcBef>
                <a:spcPts val="0"/>
              </a:spcBef>
              <a:spcAft>
                <a:spcPts val="0"/>
              </a:spcAft>
              <a:buSzPts val="1210"/>
              <a:buFont typeface="Maven Pro"/>
              <a:buChar char="●"/>
            </a:pPr>
            <a:r>
              <a:rPr lang="en" sz="1210">
                <a:latin typeface="Maven Pro"/>
                <a:ea typeface="Maven Pro"/>
                <a:cs typeface="Maven Pro"/>
                <a:sym typeface="Maven Pro"/>
              </a:rPr>
              <a:t>Lead wolf is responsible for commanding the wolves and constantly making decision by evaluating surrounding situation and perceiving information from other wolves.</a:t>
            </a:r>
            <a:endParaRPr sz="1210">
              <a:latin typeface="Maven Pro"/>
              <a:ea typeface="Maven Pro"/>
              <a:cs typeface="Maven Pro"/>
              <a:sym typeface="Maven Pro"/>
            </a:endParaRPr>
          </a:p>
          <a:p>
            <a:pPr indent="-305435" lvl="0" marL="457200" rtl="0" algn="l">
              <a:lnSpc>
                <a:spcPct val="115000"/>
              </a:lnSpc>
              <a:spcBef>
                <a:spcPts val="0"/>
              </a:spcBef>
              <a:spcAft>
                <a:spcPts val="0"/>
              </a:spcAft>
              <a:buSzPts val="1210"/>
              <a:buFont typeface="Maven Pro"/>
              <a:buChar char="●"/>
            </a:pPr>
            <a:r>
              <a:rPr lang="en" sz="1210">
                <a:latin typeface="Maven Pro"/>
                <a:ea typeface="Maven Pro"/>
                <a:cs typeface="Maven Pro"/>
                <a:sym typeface="Maven Pro"/>
              </a:rPr>
              <a:t>The lead wolf will be decided on the </a:t>
            </a:r>
            <a:r>
              <a:rPr lang="en" sz="1210">
                <a:latin typeface="Maven Pro"/>
                <a:ea typeface="Maven Pro"/>
                <a:cs typeface="Maven Pro"/>
                <a:sym typeface="Maven Pro"/>
              </a:rPr>
              <a:t>basis</a:t>
            </a:r>
            <a:r>
              <a:rPr lang="en" sz="1210">
                <a:latin typeface="Maven Pro"/>
                <a:ea typeface="Maven Pro"/>
                <a:cs typeface="Maven Pro"/>
                <a:sym typeface="Maven Pro"/>
              </a:rPr>
              <a:t> of highest smell concentration </a:t>
            </a:r>
            <a:r>
              <a:rPr i="1" lang="en" sz="1210">
                <a:latin typeface="Maven Pro"/>
                <a:ea typeface="Maven Pro"/>
                <a:cs typeface="Maven Pro"/>
                <a:sym typeface="Maven Pro"/>
              </a:rPr>
              <a:t>Y=f(X)</a:t>
            </a:r>
            <a:r>
              <a:rPr lang="en" sz="1210">
                <a:latin typeface="Maven Pro"/>
                <a:ea typeface="Maven Pro"/>
                <a:cs typeface="Maven Pro"/>
                <a:sym typeface="Maven Pro"/>
              </a:rPr>
              <a:t> where, </a:t>
            </a:r>
            <a:r>
              <a:rPr i="1" lang="en" sz="1210">
                <a:latin typeface="Maven Pro"/>
                <a:ea typeface="Maven Pro"/>
                <a:cs typeface="Maven Pro"/>
                <a:sym typeface="Maven Pro"/>
              </a:rPr>
              <a:t>f(X)</a:t>
            </a:r>
            <a:r>
              <a:rPr lang="en" sz="1210">
                <a:latin typeface="Maven Pro"/>
                <a:ea typeface="Maven Pro"/>
                <a:cs typeface="Maven Pro"/>
                <a:sym typeface="Maven Pro"/>
              </a:rPr>
              <a:t> is the objective </a:t>
            </a:r>
            <a:r>
              <a:rPr lang="en" sz="1210">
                <a:latin typeface="Maven Pro"/>
                <a:ea typeface="Maven Pro"/>
                <a:cs typeface="Maven Pro"/>
                <a:sym typeface="Maven Pro"/>
              </a:rPr>
              <a:t>function</a:t>
            </a:r>
            <a:r>
              <a:rPr lang="en" sz="1210">
                <a:latin typeface="Maven Pro"/>
                <a:ea typeface="Maven Pro"/>
                <a:cs typeface="Maven Pro"/>
                <a:sym typeface="Maven Pro"/>
              </a:rPr>
              <a:t> and </a:t>
            </a:r>
            <a:r>
              <a:rPr i="1" lang="en" sz="1210">
                <a:latin typeface="Maven Pro"/>
                <a:ea typeface="Maven Pro"/>
                <a:cs typeface="Maven Pro"/>
                <a:sym typeface="Maven Pro"/>
              </a:rPr>
              <a:t>X</a:t>
            </a:r>
            <a:r>
              <a:rPr baseline="-25000" i="1" lang="en" sz="1210">
                <a:latin typeface="Maven Pro"/>
                <a:ea typeface="Maven Pro"/>
                <a:cs typeface="Maven Pro"/>
                <a:sym typeface="Maven Pro"/>
              </a:rPr>
              <a:t>i</a:t>
            </a:r>
            <a:r>
              <a:rPr lang="en" sz="1210">
                <a:latin typeface="Maven Pro"/>
                <a:ea typeface="Maven Pro"/>
                <a:cs typeface="Maven Pro"/>
                <a:sym typeface="Maven Pro"/>
              </a:rPr>
              <a:t>=(</a:t>
            </a:r>
            <a:r>
              <a:rPr i="1" lang="en" sz="1210">
                <a:latin typeface="Maven Pro"/>
                <a:ea typeface="Maven Pro"/>
                <a:cs typeface="Maven Pro"/>
                <a:sym typeface="Maven Pro"/>
              </a:rPr>
              <a:t>x</a:t>
            </a:r>
            <a:r>
              <a:rPr baseline="-25000" i="1" lang="en" sz="1210">
                <a:latin typeface="Maven Pro"/>
                <a:ea typeface="Maven Pro"/>
                <a:cs typeface="Maven Pro"/>
                <a:sym typeface="Maven Pro"/>
              </a:rPr>
              <a:t>i1</a:t>
            </a:r>
            <a:r>
              <a:rPr i="1" lang="en" sz="1210">
                <a:latin typeface="Maven Pro"/>
                <a:ea typeface="Maven Pro"/>
                <a:cs typeface="Maven Pro"/>
                <a:sym typeface="Maven Pro"/>
              </a:rPr>
              <a:t>, x</a:t>
            </a:r>
            <a:r>
              <a:rPr baseline="-25000" i="1" lang="en" sz="1210">
                <a:latin typeface="Maven Pro"/>
                <a:ea typeface="Maven Pro"/>
                <a:cs typeface="Maven Pro"/>
                <a:sym typeface="Maven Pro"/>
              </a:rPr>
              <a:t>i2</a:t>
            </a:r>
            <a:r>
              <a:rPr i="1" lang="en" sz="1210">
                <a:latin typeface="Maven Pro"/>
                <a:ea typeface="Maven Pro"/>
                <a:cs typeface="Maven Pro"/>
                <a:sym typeface="Maven Pro"/>
              </a:rPr>
              <a:t>…, x</a:t>
            </a:r>
            <a:r>
              <a:rPr baseline="-25000" i="1" lang="en" sz="1210">
                <a:latin typeface="Maven Pro"/>
                <a:ea typeface="Maven Pro"/>
                <a:cs typeface="Maven Pro"/>
                <a:sym typeface="Maven Pro"/>
              </a:rPr>
              <a:t>in</a:t>
            </a:r>
            <a:r>
              <a:rPr lang="en" sz="1210">
                <a:latin typeface="Maven Pro"/>
                <a:ea typeface="Maven Pro"/>
                <a:cs typeface="Maven Pro"/>
                <a:sym typeface="Maven Pro"/>
              </a:rPr>
              <a:t>)</a:t>
            </a:r>
            <a:r>
              <a:rPr lang="en" sz="1210">
                <a:latin typeface="Maven Pro"/>
                <a:ea typeface="Maven Pro"/>
                <a:cs typeface="Maven Pro"/>
                <a:sym typeface="Maven Pro"/>
              </a:rPr>
              <a:t> is the position of </a:t>
            </a:r>
            <a:r>
              <a:rPr i="1" lang="en" sz="1210">
                <a:latin typeface="Maven Pro"/>
                <a:ea typeface="Maven Pro"/>
                <a:cs typeface="Maven Pro"/>
                <a:sym typeface="Maven Pro"/>
              </a:rPr>
              <a:t>i</a:t>
            </a:r>
            <a:r>
              <a:rPr baseline="30000" lang="en" sz="1210">
                <a:latin typeface="Maven Pro"/>
                <a:ea typeface="Maven Pro"/>
                <a:cs typeface="Maven Pro"/>
                <a:sym typeface="Maven Pro"/>
              </a:rPr>
              <a:t>th</a:t>
            </a:r>
            <a:r>
              <a:rPr lang="en" sz="1210">
                <a:latin typeface="Maven Pro"/>
                <a:ea typeface="Maven Pro"/>
                <a:cs typeface="Maven Pro"/>
                <a:sym typeface="Maven Pro"/>
              </a:rPr>
              <a:t> wolf</a:t>
            </a:r>
            <a:endParaRPr sz="1210">
              <a:latin typeface="Maven Pro"/>
              <a:ea typeface="Maven Pro"/>
              <a:cs typeface="Maven Pro"/>
              <a:sym typeface="Maven Pro"/>
            </a:endParaRPr>
          </a:p>
          <a:p>
            <a:pPr indent="-305435" lvl="0" marL="457200" rtl="0" algn="l">
              <a:lnSpc>
                <a:spcPct val="115000"/>
              </a:lnSpc>
              <a:spcBef>
                <a:spcPts val="0"/>
              </a:spcBef>
              <a:spcAft>
                <a:spcPts val="0"/>
              </a:spcAft>
              <a:buSzPts val="1210"/>
              <a:buFont typeface="Maven Pro"/>
              <a:buChar char="●"/>
            </a:pPr>
            <a:r>
              <a:rPr lang="en" sz="1210">
                <a:latin typeface="Maven Pro"/>
                <a:ea typeface="Maven Pro"/>
                <a:cs typeface="Maven Pro"/>
                <a:sym typeface="Maven Pro"/>
              </a:rPr>
              <a:t>It will </a:t>
            </a:r>
            <a:r>
              <a:rPr lang="en" sz="1210">
                <a:latin typeface="Maven Pro"/>
                <a:ea typeface="Maven Pro"/>
                <a:cs typeface="Maven Pro"/>
                <a:sym typeface="Maven Pro"/>
              </a:rPr>
              <a:t>continuously</a:t>
            </a:r>
            <a:r>
              <a:rPr lang="en" sz="1210">
                <a:latin typeface="Maven Pro"/>
                <a:ea typeface="Maven Pro"/>
                <a:cs typeface="Maven Pro"/>
                <a:sym typeface="Maven Pro"/>
              </a:rPr>
              <a:t> compare </a:t>
            </a:r>
            <a:r>
              <a:rPr lang="en" sz="1210">
                <a:latin typeface="Maven Pro"/>
                <a:ea typeface="Maven Pro"/>
                <a:cs typeface="Maven Pro"/>
                <a:sym typeface="Maven Pro"/>
              </a:rPr>
              <a:t>with</a:t>
            </a:r>
            <a:r>
              <a:rPr lang="en" sz="1210">
                <a:latin typeface="Maven Pro"/>
                <a:ea typeface="Maven Pro"/>
                <a:cs typeface="Maven Pro"/>
                <a:sym typeface="Maven Pro"/>
              </a:rPr>
              <a:t> the other wolves, if the lead wolf will be replaced if some other wolf will find better </a:t>
            </a:r>
            <a:r>
              <a:rPr i="1" lang="en" sz="1210">
                <a:latin typeface="Maven Pro"/>
                <a:ea typeface="Maven Pro"/>
                <a:cs typeface="Maven Pro"/>
                <a:sym typeface="Maven Pro"/>
              </a:rPr>
              <a:t>Y</a:t>
            </a:r>
            <a:r>
              <a:rPr lang="en" sz="1210">
                <a:latin typeface="Maven Pro"/>
                <a:ea typeface="Maven Pro"/>
                <a:cs typeface="Maven Pro"/>
                <a:sym typeface="Maven Pro"/>
              </a:rPr>
              <a:t>.</a:t>
            </a:r>
            <a:endParaRPr sz="1210">
              <a:latin typeface="Maven Pro"/>
              <a:ea typeface="Maven Pro"/>
              <a:cs typeface="Maven Pro"/>
              <a:sym typeface="Maven Pro"/>
            </a:endParaRPr>
          </a:p>
        </p:txBody>
      </p:sp>
      <p:pic>
        <p:nvPicPr>
          <p:cNvPr id="362" name="Google Shape;362;p20"/>
          <p:cNvPicPr preferRelativeResize="0"/>
          <p:nvPr/>
        </p:nvPicPr>
        <p:blipFill>
          <a:blip r:embed="rId3">
            <a:alphaModFix/>
          </a:blip>
          <a:stretch>
            <a:fillRect/>
          </a:stretch>
        </p:blipFill>
        <p:spPr>
          <a:xfrm>
            <a:off x="5395825" y="1332650"/>
            <a:ext cx="3417949" cy="3398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1"/>
          <p:cNvSpPr txBox="1"/>
          <p:nvPr>
            <p:ph type="title"/>
          </p:nvPr>
        </p:nvSpPr>
        <p:spPr>
          <a:xfrm>
            <a:off x="1303800" y="583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Scouting Behavior</a:t>
            </a:r>
            <a:endParaRPr/>
          </a:p>
        </p:txBody>
      </p:sp>
      <p:sp>
        <p:nvSpPr>
          <p:cNvPr id="368" name="Google Shape;368;p21"/>
          <p:cNvSpPr txBox="1"/>
          <p:nvPr>
            <p:ph idx="1" type="body"/>
          </p:nvPr>
        </p:nvSpPr>
        <p:spPr>
          <a:xfrm>
            <a:off x="1322375" y="1642975"/>
            <a:ext cx="3731700" cy="2368500"/>
          </a:xfrm>
          <a:prstGeom prst="rect">
            <a:avLst/>
          </a:prstGeom>
        </p:spPr>
        <p:txBody>
          <a:bodyPr anchorCtr="0" anchor="t" bIns="91425" lIns="91425" spcFirstLastPara="1" rIns="91425" wrap="square" tIns="91425">
            <a:noAutofit/>
          </a:bodyPr>
          <a:lstStyle/>
          <a:p>
            <a:pPr indent="-305276" lvl="0" marL="457200" rtl="0" algn="l">
              <a:lnSpc>
                <a:spcPct val="115000"/>
              </a:lnSpc>
              <a:spcBef>
                <a:spcPts val="0"/>
              </a:spcBef>
              <a:spcAft>
                <a:spcPts val="0"/>
              </a:spcAft>
              <a:buSzPts val="1208"/>
              <a:buFont typeface="Maven Pro"/>
              <a:buChar char="●"/>
            </a:pPr>
            <a:r>
              <a:rPr lang="en" sz="1207">
                <a:latin typeface="Maven Pro"/>
                <a:ea typeface="Maven Pro"/>
                <a:cs typeface="Maven Pro"/>
                <a:sym typeface="Maven Pro"/>
              </a:rPr>
              <a:t>The scouting behaviour is basically interpreted as exploration step of optimization.</a:t>
            </a:r>
            <a:endParaRPr sz="1207">
              <a:latin typeface="Maven Pro"/>
              <a:ea typeface="Maven Pro"/>
              <a:cs typeface="Maven Pro"/>
              <a:sym typeface="Maven Pro"/>
            </a:endParaRPr>
          </a:p>
          <a:p>
            <a:pPr indent="-305276" lvl="0" marL="457200" rtl="0" algn="l">
              <a:lnSpc>
                <a:spcPct val="115000"/>
              </a:lnSpc>
              <a:spcBef>
                <a:spcPts val="0"/>
              </a:spcBef>
              <a:spcAft>
                <a:spcPts val="0"/>
              </a:spcAft>
              <a:buSzPts val="1208"/>
              <a:buFont typeface="Maven Pro"/>
              <a:buChar char="●"/>
            </a:pPr>
            <a:r>
              <a:rPr lang="en" sz="1207">
                <a:latin typeface="Maven Pro"/>
                <a:ea typeface="Maven Pro"/>
                <a:cs typeface="Maven Pro"/>
                <a:sym typeface="Maven Pro"/>
              </a:rPr>
              <a:t>The wolves except for lead wolf will take </a:t>
            </a:r>
            <a:r>
              <a:rPr i="1" lang="en" sz="1207">
                <a:latin typeface="Maven Pro"/>
                <a:ea typeface="Maven Pro"/>
                <a:cs typeface="Maven Pro"/>
                <a:sym typeface="Maven Pro"/>
              </a:rPr>
              <a:t>step</a:t>
            </a:r>
            <a:r>
              <a:rPr baseline="-25000" i="1" lang="en" sz="1207">
                <a:latin typeface="Maven Pro"/>
                <a:ea typeface="Maven Pro"/>
                <a:cs typeface="Maven Pro"/>
                <a:sym typeface="Maven Pro"/>
              </a:rPr>
              <a:t>a</a:t>
            </a:r>
            <a:r>
              <a:rPr lang="en" sz="1207">
                <a:latin typeface="Maven Pro"/>
                <a:ea typeface="Maven Pro"/>
                <a:cs typeface="Maven Pro"/>
                <a:sym typeface="Maven Pro"/>
              </a:rPr>
              <a:t> in </a:t>
            </a:r>
            <a:r>
              <a:rPr i="1" lang="en" sz="1207">
                <a:latin typeface="Maven Pro"/>
                <a:ea typeface="Maven Pro"/>
                <a:cs typeface="Maven Pro"/>
                <a:sym typeface="Maven Pro"/>
              </a:rPr>
              <a:t>h</a:t>
            </a:r>
            <a:r>
              <a:rPr lang="en" sz="1207">
                <a:latin typeface="Maven Pro"/>
                <a:ea typeface="Maven Pro"/>
                <a:cs typeface="Maven Pro"/>
                <a:sym typeface="Maven Pro"/>
              </a:rPr>
              <a:t> different direction and check if </a:t>
            </a:r>
            <a:r>
              <a:rPr lang="en" sz="1200">
                <a:latin typeface="Maven Pro"/>
                <a:ea typeface="Maven Pro"/>
                <a:cs typeface="Maven Pro"/>
                <a:sym typeface="Maven Pro"/>
              </a:rPr>
              <a:t>max{</a:t>
            </a:r>
            <a:r>
              <a:rPr i="1" lang="en" sz="1200">
                <a:latin typeface="Maven Pro"/>
                <a:ea typeface="Maven Pro"/>
                <a:cs typeface="Maven Pro"/>
                <a:sym typeface="Maven Pro"/>
              </a:rPr>
              <a:t>Y</a:t>
            </a:r>
            <a:r>
              <a:rPr baseline="-25000" i="1" lang="en" sz="1200">
                <a:latin typeface="Maven Pro"/>
                <a:ea typeface="Maven Pro"/>
                <a:cs typeface="Maven Pro"/>
                <a:sym typeface="Maven Pro"/>
              </a:rPr>
              <a:t>i1</a:t>
            </a:r>
            <a:r>
              <a:rPr i="1" lang="en" sz="1200">
                <a:latin typeface="Maven Pro"/>
                <a:ea typeface="Maven Pro"/>
                <a:cs typeface="Maven Pro"/>
                <a:sym typeface="Maven Pro"/>
              </a:rPr>
              <a:t>, Y</a:t>
            </a:r>
            <a:r>
              <a:rPr baseline="-25000" i="1" lang="en" sz="1200">
                <a:latin typeface="Maven Pro"/>
                <a:ea typeface="Maven Pro"/>
                <a:cs typeface="Maven Pro"/>
                <a:sym typeface="Maven Pro"/>
              </a:rPr>
              <a:t>i2</a:t>
            </a:r>
            <a:r>
              <a:rPr i="1" lang="en" sz="1200">
                <a:latin typeface="Maven Pro"/>
                <a:ea typeface="Maven Pro"/>
                <a:cs typeface="Maven Pro"/>
                <a:sym typeface="Maven Pro"/>
              </a:rPr>
              <a:t>…, Y</a:t>
            </a:r>
            <a:r>
              <a:rPr baseline="-25000" i="1" lang="en" sz="1200">
                <a:latin typeface="Maven Pro"/>
                <a:ea typeface="Maven Pro"/>
                <a:cs typeface="Maven Pro"/>
                <a:sym typeface="Maven Pro"/>
              </a:rPr>
              <a:t>ip</a:t>
            </a:r>
            <a:r>
              <a:rPr lang="en" sz="1200">
                <a:latin typeface="Maven Pro"/>
                <a:ea typeface="Maven Pro"/>
                <a:cs typeface="Maven Pro"/>
                <a:sym typeface="Maven Pro"/>
              </a:rPr>
              <a:t>} &gt; </a:t>
            </a:r>
            <a:r>
              <a:rPr i="1" lang="en" sz="1200">
                <a:latin typeface="Maven Pro"/>
                <a:ea typeface="Maven Pro"/>
                <a:cs typeface="Maven Pro"/>
                <a:sym typeface="Maven Pro"/>
              </a:rPr>
              <a:t>Y</a:t>
            </a:r>
            <a:r>
              <a:rPr baseline="-25000" i="1" lang="en" sz="1200">
                <a:latin typeface="Maven Pro"/>
                <a:ea typeface="Maven Pro"/>
                <a:cs typeface="Maven Pro"/>
                <a:sym typeface="Maven Pro"/>
              </a:rPr>
              <a:t>0i</a:t>
            </a:r>
            <a:r>
              <a:rPr lang="en" sz="1207">
                <a:latin typeface="Maven Pro"/>
                <a:ea typeface="Maven Pro"/>
                <a:cs typeface="Maven Pro"/>
                <a:sym typeface="Maven Pro"/>
              </a:rPr>
              <a:t> and update its position </a:t>
            </a:r>
            <a:r>
              <a:rPr i="1" lang="en" sz="1207">
                <a:latin typeface="Maven Pro"/>
                <a:ea typeface="Maven Pro"/>
                <a:cs typeface="Maven Pro"/>
                <a:sym typeface="Maven Pro"/>
              </a:rPr>
              <a:t>X.</a:t>
            </a:r>
            <a:endParaRPr i="1" sz="1207">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This step will be repeated until </a:t>
            </a:r>
            <a:r>
              <a:rPr i="1" lang="en" sz="1200">
                <a:latin typeface="Maven Pro"/>
                <a:ea typeface="Maven Pro"/>
                <a:cs typeface="Maven Pro"/>
                <a:sym typeface="Maven Pro"/>
              </a:rPr>
              <a:t>Y</a:t>
            </a:r>
            <a:r>
              <a:rPr baseline="-25000" i="1" lang="en" sz="1200">
                <a:latin typeface="Maven Pro"/>
                <a:ea typeface="Maven Pro"/>
                <a:cs typeface="Maven Pro"/>
                <a:sym typeface="Maven Pro"/>
              </a:rPr>
              <a:t>i</a:t>
            </a:r>
            <a:r>
              <a:rPr lang="en" sz="1200">
                <a:latin typeface="Maven Pro"/>
                <a:ea typeface="Maven Pro"/>
                <a:cs typeface="Maven Pro"/>
                <a:sym typeface="Maven Pro"/>
              </a:rPr>
              <a:t> &gt; </a:t>
            </a:r>
            <a:r>
              <a:rPr i="1" lang="en" sz="1200">
                <a:latin typeface="Maven Pro"/>
                <a:ea typeface="Maven Pro"/>
                <a:cs typeface="Maven Pro"/>
                <a:sym typeface="Maven Pro"/>
              </a:rPr>
              <a:t>Y</a:t>
            </a:r>
            <a:r>
              <a:rPr baseline="-25000" i="1" lang="en" sz="1200">
                <a:latin typeface="Maven Pro"/>
                <a:ea typeface="Maven Pro"/>
                <a:cs typeface="Maven Pro"/>
                <a:sym typeface="Maven Pro"/>
              </a:rPr>
              <a:t>lead</a:t>
            </a:r>
            <a:r>
              <a:rPr lang="en" sz="1200">
                <a:latin typeface="Maven Pro"/>
                <a:ea typeface="Maven Pro"/>
                <a:cs typeface="Maven Pro"/>
                <a:sym typeface="Maven Pro"/>
              </a:rPr>
              <a:t> or the maximum number of iterations </a:t>
            </a:r>
            <a:r>
              <a:rPr i="1" lang="en" sz="1200">
                <a:latin typeface="Maven Pro"/>
                <a:ea typeface="Maven Pro"/>
                <a:cs typeface="Maven Pro"/>
                <a:sym typeface="Maven Pro"/>
              </a:rPr>
              <a:t>T</a:t>
            </a:r>
            <a:r>
              <a:rPr baseline="-25000" i="1" lang="en" sz="1200">
                <a:latin typeface="Maven Pro"/>
                <a:ea typeface="Maven Pro"/>
                <a:cs typeface="Maven Pro"/>
                <a:sym typeface="Maven Pro"/>
              </a:rPr>
              <a:t>max</a:t>
            </a:r>
            <a:r>
              <a:rPr lang="en" sz="1200">
                <a:latin typeface="Maven Pro"/>
                <a:ea typeface="Maven Pro"/>
                <a:cs typeface="Maven Pro"/>
                <a:sym typeface="Maven Pro"/>
              </a:rPr>
              <a:t> is achieved for that behavior.</a:t>
            </a:r>
            <a:endParaRPr sz="1200">
              <a:latin typeface="Maven Pro"/>
              <a:ea typeface="Maven Pro"/>
              <a:cs typeface="Maven Pro"/>
              <a:sym typeface="Maven Pro"/>
            </a:endParaRPr>
          </a:p>
        </p:txBody>
      </p:sp>
      <p:pic>
        <p:nvPicPr>
          <p:cNvPr id="369" name="Google Shape;369;p21"/>
          <p:cNvPicPr preferRelativeResize="0"/>
          <p:nvPr/>
        </p:nvPicPr>
        <p:blipFill>
          <a:blip r:embed="rId3">
            <a:alphaModFix/>
          </a:blip>
          <a:stretch>
            <a:fillRect/>
          </a:stretch>
        </p:blipFill>
        <p:spPr>
          <a:xfrm>
            <a:off x="5219150" y="4323600"/>
            <a:ext cx="3629025" cy="428625"/>
          </a:xfrm>
          <a:prstGeom prst="rect">
            <a:avLst/>
          </a:prstGeom>
          <a:noFill/>
          <a:ln>
            <a:noFill/>
          </a:ln>
        </p:spPr>
      </p:pic>
      <p:pic>
        <p:nvPicPr>
          <p:cNvPr id="370" name="Google Shape;370;p21"/>
          <p:cNvPicPr preferRelativeResize="0"/>
          <p:nvPr/>
        </p:nvPicPr>
        <p:blipFill>
          <a:blip r:embed="rId4">
            <a:alphaModFix/>
          </a:blip>
          <a:stretch>
            <a:fillRect/>
          </a:stretch>
        </p:blipFill>
        <p:spPr>
          <a:xfrm>
            <a:off x="5343363" y="1690725"/>
            <a:ext cx="3380598" cy="227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2"/>
          <p:cNvSpPr txBox="1"/>
          <p:nvPr>
            <p:ph type="title"/>
          </p:nvPr>
        </p:nvSpPr>
        <p:spPr>
          <a:xfrm>
            <a:off x="1303800" y="583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Calling behavior</a:t>
            </a:r>
            <a:endParaRPr/>
          </a:p>
        </p:txBody>
      </p:sp>
      <p:sp>
        <p:nvSpPr>
          <p:cNvPr id="376" name="Google Shape;376;p22"/>
          <p:cNvSpPr txBox="1"/>
          <p:nvPr>
            <p:ph idx="1" type="body"/>
          </p:nvPr>
        </p:nvSpPr>
        <p:spPr>
          <a:xfrm>
            <a:off x="1238850" y="1414125"/>
            <a:ext cx="3430500" cy="2776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Lead wolf will howl </a:t>
            </a:r>
            <a:r>
              <a:rPr lang="en" sz="1200">
                <a:latin typeface="Maven Pro"/>
                <a:ea typeface="Maven Pro"/>
                <a:cs typeface="Maven Pro"/>
                <a:sym typeface="Maven Pro"/>
              </a:rPr>
              <a:t>and summon the ferocious wolf for the hunt.</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The lead wolf is mapped as position of the prey, causing the ferocious wolves gather around the position of the lead wolf by taking step length of </a:t>
            </a:r>
            <a:r>
              <a:rPr i="1" lang="en" sz="1200">
                <a:latin typeface="Maven Pro"/>
                <a:ea typeface="Maven Pro"/>
                <a:cs typeface="Maven Pro"/>
                <a:sym typeface="Maven Pro"/>
              </a:rPr>
              <a:t>step</a:t>
            </a:r>
            <a:r>
              <a:rPr baseline="-25000" i="1" lang="en" sz="1200">
                <a:latin typeface="Maven Pro"/>
                <a:ea typeface="Maven Pro"/>
                <a:cs typeface="Maven Pro"/>
                <a:sym typeface="Maven Pro"/>
              </a:rPr>
              <a:t>b</a:t>
            </a:r>
            <a:r>
              <a:rPr lang="en" sz="1200">
                <a:latin typeface="Maven Pro"/>
                <a:ea typeface="Maven Pro"/>
                <a:cs typeface="Maven Pro"/>
                <a:sym typeface="Maven Pro"/>
              </a:rPr>
              <a:t>. </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This behaviour will continue until </a:t>
            </a:r>
            <a:r>
              <a:rPr i="1" lang="en" sz="1200">
                <a:latin typeface="Maven Pro"/>
                <a:ea typeface="Maven Pro"/>
                <a:cs typeface="Maven Pro"/>
                <a:sym typeface="Maven Pro"/>
              </a:rPr>
              <a:t>L(i,l)&lt;L</a:t>
            </a:r>
            <a:r>
              <a:rPr baseline="-25000" i="1" lang="en" sz="1200">
                <a:latin typeface="Maven Pro"/>
                <a:ea typeface="Maven Pro"/>
                <a:cs typeface="Maven Pro"/>
                <a:sym typeface="Maven Pro"/>
              </a:rPr>
              <a:t>near</a:t>
            </a:r>
            <a:r>
              <a:rPr lang="en" sz="1200">
                <a:latin typeface="Maven Pro"/>
                <a:ea typeface="Maven Pro"/>
                <a:cs typeface="Maven Pro"/>
                <a:sym typeface="Maven Pro"/>
              </a:rPr>
              <a:t> when no new leader is formed</a:t>
            </a:r>
            <a:endParaRPr sz="1200">
              <a:latin typeface="Maven Pro"/>
              <a:ea typeface="Maven Pro"/>
              <a:cs typeface="Maven Pro"/>
              <a:sym typeface="Maven Pro"/>
            </a:endParaRPr>
          </a:p>
          <a:p>
            <a:pPr indent="-304800" lvl="0" marL="457200" rtl="0" algn="l">
              <a:lnSpc>
                <a:spcPct val="115000"/>
              </a:lnSpc>
              <a:spcBef>
                <a:spcPts val="0"/>
              </a:spcBef>
              <a:spcAft>
                <a:spcPts val="0"/>
              </a:spcAft>
              <a:buSzPts val="1200"/>
              <a:buFont typeface="Maven Pro"/>
              <a:buChar char="●"/>
            </a:pPr>
            <a:r>
              <a:rPr lang="en" sz="1200">
                <a:latin typeface="Maven Pro"/>
                <a:ea typeface="Maven Pro"/>
                <a:cs typeface="Maven Pro"/>
                <a:sym typeface="Maven Pro"/>
              </a:rPr>
              <a:t>If </a:t>
            </a:r>
            <a:r>
              <a:rPr i="1" lang="en" sz="1200">
                <a:latin typeface="Maven Pro"/>
                <a:ea typeface="Maven Pro"/>
                <a:cs typeface="Maven Pro"/>
                <a:sym typeface="Maven Pro"/>
              </a:rPr>
              <a:t>Y</a:t>
            </a:r>
            <a:r>
              <a:rPr baseline="-25000" i="1" lang="en" sz="1200">
                <a:latin typeface="Maven Pro"/>
                <a:ea typeface="Maven Pro"/>
                <a:cs typeface="Maven Pro"/>
                <a:sym typeface="Maven Pro"/>
              </a:rPr>
              <a:t>i</a:t>
            </a:r>
            <a:r>
              <a:rPr i="1" lang="en" sz="1200">
                <a:latin typeface="Maven Pro"/>
                <a:ea typeface="Maven Pro"/>
                <a:cs typeface="Maven Pro"/>
                <a:sym typeface="Maven Pro"/>
              </a:rPr>
              <a:t> &gt; Y</a:t>
            </a:r>
            <a:r>
              <a:rPr baseline="-25000" i="1" lang="en" sz="1200">
                <a:latin typeface="Maven Pro"/>
                <a:ea typeface="Maven Pro"/>
                <a:cs typeface="Maven Pro"/>
                <a:sym typeface="Maven Pro"/>
              </a:rPr>
              <a:t>lead</a:t>
            </a:r>
            <a:r>
              <a:rPr lang="en" sz="1200">
                <a:latin typeface="Maven Pro"/>
                <a:ea typeface="Maven Pro"/>
                <a:cs typeface="Maven Pro"/>
                <a:sym typeface="Maven Pro"/>
              </a:rPr>
              <a:t>, the lead wolf will be replaced by wolf </a:t>
            </a:r>
            <a:r>
              <a:rPr i="1" lang="en" sz="1200">
                <a:latin typeface="Maven Pro"/>
                <a:ea typeface="Maven Pro"/>
                <a:cs typeface="Maven Pro"/>
                <a:sym typeface="Maven Pro"/>
              </a:rPr>
              <a:t>i</a:t>
            </a:r>
            <a:r>
              <a:rPr lang="en" sz="1200">
                <a:latin typeface="Maven Pro"/>
                <a:ea typeface="Maven Pro"/>
                <a:cs typeface="Maven Pro"/>
                <a:sym typeface="Maven Pro"/>
              </a:rPr>
              <a:t> and all the wolf will take scouting behavior.</a:t>
            </a:r>
            <a:endParaRPr sz="1200">
              <a:latin typeface="Maven Pro"/>
              <a:ea typeface="Maven Pro"/>
              <a:cs typeface="Maven Pro"/>
              <a:sym typeface="Maven Pro"/>
            </a:endParaRPr>
          </a:p>
        </p:txBody>
      </p:sp>
      <p:pic>
        <p:nvPicPr>
          <p:cNvPr id="377" name="Google Shape;377;p22"/>
          <p:cNvPicPr preferRelativeResize="0"/>
          <p:nvPr/>
        </p:nvPicPr>
        <p:blipFill rotWithShape="1">
          <a:blip r:embed="rId3">
            <a:alphaModFix/>
          </a:blip>
          <a:srcRect b="23679" l="0" r="2874" t="9313"/>
          <a:stretch/>
        </p:blipFill>
        <p:spPr>
          <a:xfrm>
            <a:off x="5494825" y="1660300"/>
            <a:ext cx="3044575" cy="1822900"/>
          </a:xfrm>
          <a:prstGeom prst="rect">
            <a:avLst/>
          </a:prstGeom>
          <a:noFill/>
          <a:ln>
            <a:noFill/>
          </a:ln>
        </p:spPr>
      </p:pic>
      <p:pic>
        <p:nvPicPr>
          <p:cNvPr id="378" name="Google Shape;378;p22"/>
          <p:cNvPicPr preferRelativeResize="0"/>
          <p:nvPr/>
        </p:nvPicPr>
        <p:blipFill>
          <a:blip r:embed="rId4">
            <a:alphaModFix/>
          </a:blip>
          <a:stretch>
            <a:fillRect/>
          </a:stretch>
        </p:blipFill>
        <p:spPr>
          <a:xfrm>
            <a:off x="5682499" y="3922550"/>
            <a:ext cx="2669225" cy="61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Besieging</a:t>
            </a:r>
            <a:r>
              <a:rPr lang="en"/>
              <a:t> behavior</a:t>
            </a:r>
            <a:endParaRPr/>
          </a:p>
        </p:txBody>
      </p:sp>
      <p:sp>
        <p:nvSpPr>
          <p:cNvPr id="384" name="Google Shape;384;p23"/>
          <p:cNvSpPr txBox="1"/>
          <p:nvPr>
            <p:ph idx="1" type="body"/>
          </p:nvPr>
        </p:nvSpPr>
        <p:spPr>
          <a:xfrm>
            <a:off x="1303800" y="1555513"/>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aven Pro"/>
              <a:buChar char="●"/>
            </a:pPr>
            <a:r>
              <a:rPr lang="en">
                <a:latin typeface="Maven Pro"/>
                <a:ea typeface="Maven Pro"/>
                <a:cs typeface="Maven Pro"/>
                <a:sym typeface="Maven Pro"/>
              </a:rPr>
              <a:t>Besieging is a procedure in which wolves move with step length of </a:t>
            </a:r>
            <a:r>
              <a:rPr i="1" lang="en">
                <a:latin typeface="Maven Pro"/>
                <a:ea typeface="Maven Pro"/>
                <a:cs typeface="Maven Pro"/>
                <a:sym typeface="Maven Pro"/>
              </a:rPr>
              <a:t>step</a:t>
            </a:r>
            <a:r>
              <a:rPr baseline="-25000" i="1" lang="en">
                <a:latin typeface="Maven Pro"/>
                <a:ea typeface="Maven Pro"/>
                <a:cs typeface="Maven Pro"/>
                <a:sym typeface="Maven Pro"/>
              </a:rPr>
              <a:t>c</a:t>
            </a:r>
            <a:r>
              <a:rPr lang="en">
                <a:latin typeface="Maven Pro"/>
                <a:ea typeface="Maven Pro"/>
                <a:cs typeface="Maven Pro"/>
                <a:sym typeface="Maven Pro"/>
              </a:rPr>
              <a:t> towards prey for the hunt.</a:t>
            </a:r>
            <a:endParaRPr>
              <a:latin typeface="Maven Pro"/>
              <a:ea typeface="Maven Pro"/>
              <a:cs typeface="Maven Pro"/>
              <a:sym typeface="Maven Pro"/>
            </a:endParaRPr>
          </a:p>
          <a:p>
            <a:pPr indent="-311150" lvl="0" marL="457200" rtl="0" algn="l">
              <a:spcBef>
                <a:spcPts val="0"/>
              </a:spcBef>
              <a:spcAft>
                <a:spcPts val="0"/>
              </a:spcAft>
              <a:buSzPts val="1300"/>
              <a:buFont typeface="Maven Pro"/>
              <a:buChar char="●"/>
            </a:pPr>
            <a:r>
              <a:rPr lang="en">
                <a:latin typeface="Maven Pro"/>
                <a:ea typeface="Maven Pro"/>
                <a:cs typeface="Maven Pro"/>
                <a:sym typeface="Maven Pro"/>
              </a:rPr>
              <a:t>Except</a:t>
            </a:r>
            <a:r>
              <a:rPr lang="en">
                <a:latin typeface="Maven Pro"/>
                <a:ea typeface="Maven Pro"/>
                <a:cs typeface="Maven Pro"/>
                <a:sym typeface="Maven Pro"/>
              </a:rPr>
              <a:t> </a:t>
            </a:r>
            <a:r>
              <a:rPr lang="en">
                <a:latin typeface="Maven Pro"/>
                <a:ea typeface="Maven Pro"/>
                <a:cs typeface="Maven Pro"/>
                <a:sym typeface="Maven Pro"/>
              </a:rPr>
              <a:t>the</a:t>
            </a:r>
            <a:r>
              <a:rPr lang="en">
                <a:latin typeface="Maven Pro"/>
                <a:ea typeface="Maven Pro"/>
                <a:cs typeface="Maven Pro"/>
                <a:sym typeface="Maven Pro"/>
              </a:rPr>
              <a:t> lead wolf all the wolves take this step to kill the prey.</a:t>
            </a:r>
            <a:endParaRPr>
              <a:latin typeface="Maven Pro"/>
              <a:ea typeface="Maven Pro"/>
              <a:cs typeface="Maven Pro"/>
              <a:sym typeface="Maven Pro"/>
            </a:endParaRPr>
          </a:p>
          <a:p>
            <a:pPr indent="-311150" lvl="0" marL="457200" rtl="0" algn="l">
              <a:spcBef>
                <a:spcPts val="0"/>
              </a:spcBef>
              <a:spcAft>
                <a:spcPts val="0"/>
              </a:spcAft>
              <a:buSzPts val="1300"/>
              <a:buFont typeface="Maven Pro"/>
              <a:buChar char="●"/>
            </a:pPr>
            <a:r>
              <a:rPr lang="en">
                <a:latin typeface="Maven Pro"/>
                <a:ea typeface="Maven Pro"/>
                <a:cs typeface="Maven Pro"/>
                <a:sym typeface="Maven Pro"/>
              </a:rPr>
              <a:t>Prey position will be the position of the lead wolf.</a:t>
            </a:r>
            <a:endParaRPr>
              <a:latin typeface="Maven Pro"/>
              <a:ea typeface="Maven Pro"/>
              <a:cs typeface="Maven Pro"/>
              <a:sym typeface="Maven Pro"/>
            </a:endParaRPr>
          </a:p>
          <a:p>
            <a:pPr indent="-311150" lvl="0" marL="457200" rtl="0" algn="l">
              <a:spcBef>
                <a:spcPts val="0"/>
              </a:spcBef>
              <a:spcAft>
                <a:spcPts val="0"/>
              </a:spcAft>
              <a:buSzPts val="1300"/>
              <a:buFont typeface="Maven Pro"/>
              <a:buChar char="●"/>
            </a:pPr>
            <a:r>
              <a:rPr lang="en">
                <a:latin typeface="Maven Pro"/>
                <a:ea typeface="Maven Pro"/>
                <a:cs typeface="Maven Pro"/>
                <a:sym typeface="Maven Pro"/>
              </a:rPr>
              <a:t>The wolf will update its position only if </a:t>
            </a:r>
            <a:r>
              <a:rPr i="1" lang="en" sz="1200">
                <a:latin typeface="Maven Pro"/>
                <a:ea typeface="Maven Pro"/>
                <a:cs typeface="Maven Pro"/>
                <a:sym typeface="Maven Pro"/>
              </a:rPr>
              <a:t>Y</a:t>
            </a:r>
            <a:r>
              <a:rPr baseline="-25000" i="1" lang="en" sz="1200">
                <a:latin typeface="Maven Pro"/>
                <a:ea typeface="Maven Pro"/>
                <a:cs typeface="Maven Pro"/>
                <a:sym typeface="Maven Pro"/>
              </a:rPr>
              <a:t>ik</a:t>
            </a:r>
            <a:r>
              <a:rPr i="1" lang="en" sz="1200">
                <a:latin typeface="Maven Pro"/>
                <a:ea typeface="Maven Pro"/>
                <a:cs typeface="Maven Pro"/>
                <a:sym typeface="Maven Pro"/>
              </a:rPr>
              <a:t> &gt; Y</a:t>
            </a:r>
            <a:r>
              <a:rPr baseline="-25000" i="1" lang="en" sz="1200">
                <a:latin typeface="Maven Pro"/>
                <a:ea typeface="Maven Pro"/>
                <a:cs typeface="Maven Pro"/>
                <a:sym typeface="Maven Pro"/>
              </a:rPr>
              <a:t>i0</a:t>
            </a:r>
            <a:r>
              <a:rPr i="1" lang="en" sz="1200">
                <a:latin typeface="Maven Pro"/>
                <a:ea typeface="Maven Pro"/>
                <a:cs typeface="Maven Pro"/>
                <a:sym typeface="Maven Pro"/>
              </a:rPr>
              <a:t>.</a:t>
            </a:r>
            <a:endParaRPr sz="1500">
              <a:latin typeface="Maven Pro"/>
              <a:ea typeface="Maven Pro"/>
              <a:cs typeface="Maven Pro"/>
              <a:sym typeface="Maven Pro"/>
            </a:endParaRPr>
          </a:p>
        </p:txBody>
      </p:sp>
      <p:pic>
        <p:nvPicPr>
          <p:cNvPr id="385" name="Google Shape;385;p23"/>
          <p:cNvPicPr preferRelativeResize="0"/>
          <p:nvPr/>
        </p:nvPicPr>
        <p:blipFill>
          <a:blip r:embed="rId3">
            <a:alphaModFix/>
          </a:blip>
          <a:stretch>
            <a:fillRect/>
          </a:stretch>
        </p:blipFill>
        <p:spPr>
          <a:xfrm>
            <a:off x="5268488" y="1597897"/>
            <a:ext cx="3556700" cy="2456877"/>
          </a:xfrm>
          <a:prstGeom prst="rect">
            <a:avLst/>
          </a:prstGeom>
          <a:noFill/>
          <a:ln>
            <a:noFill/>
          </a:ln>
        </p:spPr>
      </p:pic>
      <p:pic>
        <p:nvPicPr>
          <p:cNvPr id="386" name="Google Shape;386;p23"/>
          <p:cNvPicPr preferRelativeResize="0"/>
          <p:nvPr/>
        </p:nvPicPr>
        <p:blipFill>
          <a:blip r:embed="rId4">
            <a:alphaModFix/>
          </a:blip>
          <a:stretch>
            <a:fillRect/>
          </a:stretch>
        </p:blipFill>
        <p:spPr>
          <a:xfrm>
            <a:off x="5571075" y="4415425"/>
            <a:ext cx="2951525" cy="40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Renew the wolf </a:t>
            </a:r>
            <a:endParaRPr/>
          </a:p>
        </p:txBody>
      </p:sp>
      <p:sp>
        <p:nvSpPr>
          <p:cNvPr id="392" name="Google Shape;392;p24"/>
          <p:cNvSpPr txBox="1"/>
          <p:nvPr>
            <p:ph idx="1" type="body"/>
          </p:nvPr>
        </p:nvSpPr>
        <p:spPr>
          <a:xfrm>
            <a:off x="1303800" y="1505950"/>
            <a:ext cx="3430500" cy="33297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Font typeface="Maven Pro"/>
              <a:buChar char="●"/>
            </a:pPr>
            <a:r>
              <a:rPr lang="en">
                <a:latin typeface="Maven Pro"/>
                <a:ea typeface="Maven Pro"/>
                <a:cs typeface="Maven Pro"/>
                <a:sym typeface="Maven Pro"/>
              </a:rPr>
              <a:t>After the catching the prey, its divided </a:t>
            </a:r>
            <a:r>
              <a:rPr lang="en">
                <a:latin typeface="Maven Pro"/>
                <a:ea typeface="Maven Pro"/>
                <a:cs typeface="Maven Pro"/>
                <a:sym typeface="Maven Pro"/>
              </a:rPr>
              <a:t>among the wolves unequally.</a:t>
            </a:r>
            <a:endParaRPr>
              <a:latin typeface="Maven Pro"/>
              <a:ea typeface="Maven Pro"/>
              <a:cs typeface="Maven Pro"/>
              <a:sym typeface="Maven Pro"/>
            </a:endParaRPr>
          </a:p>
          <a:p>
            <a:pPr indent="-311150" lvl="0" marL="457200" rtl="0" algn="l">
              <a:lnSpc>
                <a:spcPct val="115000"/>
              </a:lnSpc>
              <a:spcBef>
                <a:spcPts val="0"/>
              </a:spcBef>
              <a:spcAft>
                <a:spcPts val="0"/>
              </a:spcAft>
              <a:buSzPts val="1300"/>
              <a:buFont typeface="Maven Pro"/>
              <a:buChar char="●"/>
            </a:pPr>
            <a:r>
              <a:rPr lang="en">
                <a:latin typeface="Maven Pro"/>
                <a:ea typeface="Maven Pro"/>
                <a:cs typeface="Maven Pro"/>
                <a:sym typeface="Maven Pro"/>
              </a:rPr>
              <a:t>Stronger wolves get more food than weaker wolves.</a:t>
            </a:r>
            <a:endParaRPr>
              <a:latin typeface="Maven Pro"/>
              <a:ea typeface="Maven Pro"/>
              <a:cs typeface="Maven Pro"/>
              <a:sym typeface="Maven Pro"/>
            </a:endParaRPr>
          </a:p>
          <a:p>
            <a:pPr indent="-311150" lvl="0" marL="457200" rtl="0" algn="l">
              <a:lnSpc>
                <a:spcPct val="115000"/>
              </a:lnSpc>
              <a:spcBef>
                <a:spcPts val="0"/>
              </a:spcBef>
              <a:spcAft>
                <a:spcPts val="0"/>
              </a:spcAft>
              <a:buSzPts val="1300"/>
              <a:buFont typeface="Maven Pro"/>
              <a:buChar char="●"/>
            </a:pPr>
            <a:r>
              <a:rPr lang="en">
                <a:latin typeface="Maven Pro"/>
                <a:ea typeface="Maven Pro"/>
                <a:cs typeface="Maven Pro"/>
                <a:sym typeface="Maven Pro"/>
              </a:rPr>
              <a:t>Simulation of</a:t>
            </a:r>
            <a:r>
              <a:rPr lang="en">
                <a:latin typeface="Maven Pro"/>
                <a:ea typeface="Maven Pro"/>
                <a:cs typeface="Maven Pro"/>
                <a:sym typeface="Maven Pro"/>
              </a:rPr>
              <a:t> this </a:t>
            </a:r>
            <a:r>
              <a:rPr lang="en">
                <a:latin typeface="Maven Pro"/>
                <a:ea typeface="Maven Pro"/>
                <a:cs typeface="Maven Pro"/>
                <a:sym typeface="Maven Pro"/>
              </a:rPr>
              <a:t>behaviour</a:t>
            </a:r>
            <a:r>
              <a:rPr lang="en">
                <a:latin typeface="Maven Pro"/>
                <a:ea typeface="Maven Pro"/>
                <a:cs typeface="Maven Pro"/>
                <a:sym typeface="Maven Pro"/>
              </a:rPr>
              <a:t> is done by making dead R wolves while </a:t>
            </a:r>
            <a:r>
              <a:rPr lang="en">
                <a:latin typeface="Maven Pro"/>
                <a:ea typeface="Maven Pro"/>
                <a:cs typeface="Maven Pro"/>
                <a:sym typeface="Maven Pro"/>
              </a:rPr>
              <a:t>generating</a:t>
            </a:r>
            <a:r>
              <a:rPr lang="en">
                <a:latin typeface="Maven Pro"/>
                <a:ea typeface="Maven Pro"/>
                <a:cs typeface="Maven Pro"/>
                <a:sym typeface="Maven Pro"/>
              </a:rPr>
              <a:t> the new R wolves near the position of the lead wolf.</a:t>
            </a:r>
            <a:endParaRPr>
              <a:latin typeface="Maven Pro"/>
              <a:ea typeface="Maven Pro"/>
              <a:cs typeface="Maven Pro"/>
              <a:sym typeface="Maven Pro"/>
            </a:endParaRPr>
          </a:p>
          <a:p>
            <a:pPr indent="-311150" lvl="0" marL="457200" rtl="0" algn="l">
              <a:lnSpc>
                <a:spcPct val="115000"/>
              </a:lnSpc>
              <a:spcBef>
                <a:spcPts val="0"/>
              </a:spcBef>
              <a:spcAft>
                <a:spcPts val="0"/>
              </a:spcAft>
              <a:buSzPts val="1300"/>
              <a:buFont typeface="Maven Pro"/>
              <a:buChar char="●"/>
            </a:pPr>
            <a:r>
              <a:rPr lang="en">
                <a:latin typeface="Maven Pro"/>
                <a:ea typeface="Maven Pro"/>
                <a:cs typeface="Maven Pro"/>
                <a:sym typeface="Maven Pro"/>
              </a:rPr>
              <a:t>The position of the wolves will be updated using given equation</a:t>
            </a:r>
            <a:endParaRPr>
              <a:latin typeface="Maven Pro"/>
              <a:ea typeface="Maven Pro"/>
              <a:cs typeface="Maven Pro"/>
              <a:sym typeface="Maven Pro"/>
            </a:endParaRPr>
          </a:p>
          <a:p>
            <a:pPr indent="-311150" lvl="0" marL="457200" rtl="0" algn="l">
              <a:lnSpc>
                <a:spcPct val="115000"/>
              </a:lnSpc>
              <a:spcBef>
                <a:spcPts val="0"/>
              </a:spcBef>
              <a:spcAft>
                <a:spcPts val="0"/>
              </a:spcAft>
              <a:buSzPts val="1300"/>
              <a:buFont typeface="Maven Pro"/>
              <a:buChar char="●"/>
            </a:pPr>
            <a:r>
              <a:rPr lang="en">
                <a:latin typeface="Maven Pro"/>
                <a:ea typeface="Maven Pro"/>
                <a:cs typeface="Maven Pro"/>
                <a:sym typeface="Maven Pro"/>
              </a:rPr>
              <a:t>S</a:t>
            </a:r>
            <a:r>
              <a:rPr lang="en" sz="1324">
                <a:latin typeface="Maven Pro"/>
                <a:ea typeface="Maven Pro"/>
                <a:cs typeface="Maven Pro"/>
                <a:sym typeface="Maven Pro"/>
              </a:rPr>
              <a:t>elect R randomly as an integer in the range [</a:t>
            </a:r>
            <a:r>
              <a:rPr i="1" lang="en" sz="1324">
                <a:latin typeface="Maven Pro"/>
                <a:ea typeface="Maven Pro"/>
                <a:cs typeface="Maven Pro"/>
                <a:sym typeface="Maven Pro"/>
              </a:rPr>
              <a:t>n</a:t>
            </a:r>
            <a:r>
              <a:rPr lang="en" sz="1324">
                <a:latin typeface="Maven Pro"/>
                <a:ea typeface="Maven Pro"/>
                <a:cs typeface="Maven Pro"/>
                <a:sym typeface="Maven Pro"/>
              </a:rPr>
              <a:t>/(2∙</a:t>
            </a:r>
            <a:r>
              <a:rPr i="1" lang="en" sz="1324">
                <a:latin typeface="Maven Pro"/>
                <a:ea typeface="Maven Pro"/>
                <a:cs typeface="Maven Pro"/>
                <a:sym typeface="Maven Pro"/>
              </a:rPr>
              <a:t>β)</a:t>
            </a:r>
            <a:r>
              <a:rPr lang="en" sz="1324">
                <a:latin typeface="Maven Pro"/>
                <a:ea typeface="Maven Pro"/>
                <a:cs typeface="Maven Pro"/>
                <a:sym typeface="Maven Pro"/>
              </a:rPr>
              <a:t>, </a:t>
            </a:r>
            <a:r>
              <a:rPr i="1" lang="en" sz="1324">
                <a:latin typeface="Maven Pro"/>
                <a:ea typeface="Maven Pro"/>
                <a:cs typeface="Maven Pro"/>
                <a:sym typeface="Maven Pro"/>
              </a:rPr>
              <a:t>n</a:t>
            </a:r>
            <a:r>
              <a:rPr lang="en" sz="1324">
                <a:latin typeface="Maven Pro"/>
                <a:ea typeface="Maven Pro"/>
                <a:cs typeface="Maven Pro"/>
                <a:sym typeface="Maven Pro"/>
              </a:rPr>
              <a:t>/</a:t>
            </a:r>
            <a:r>
              <a:rPr i="1" lang="en" sz="1324">
                <a:latin typeface="Maven Pro"/>
                <a:ea typeface="Maven Pro"/>
                <a:cs typeface="Maven Pro"/>
                <a:sym typeface="Maven Pro"/>
              </a:rPr>
              <a:t>β</a:t>
            </a:r>
            <a:r>
              <a:rPr lang="en" sz="1324">
                <a:latin typeface="Maven Pro"/>
                <a:ea typeface="Maven Pro"/>
                <a:cs typeface="Maven Pro"/>
                <a:sym typeface="Maven Pro"/>
              </a:rPr>
              <a:t>], where </a:t>
            </a:r>
            <a:r>
              <a:rPr i="1" lang="en" sz="1324">
                <a:latin typeface="Maven Pro"/>
                <a:ea typeface="Maven Pro"/>
                <a:cs typeface="Maven Pro"/>
                <a:sym typeface="Maven Pro"/>
              </a:rPr>
              <a:t>β</a:t>
            </a:r>
            <a:r>
              <a:rPr lang="en" sz="1324">
                <a:latin typeface="Maven Pro"/>
                <a:ea typeface="Maven Pro"/>
                <a:cs typeface="Maven Pro"/>
                <a:sym typeface="Maven Pro"/>
              </a:rPr>
              <a:t> is the population renewing proportional coefficient.</a:t>
            </a:r>
            <a:endParaRPr sz="1624">
              <a:latin typeface="Maven Pro"/>
              <a:ea typeface="Maven Pro"/>
              <a:cs typeface="Maven Pro"/>
              <a:sym typeface="Maven Pro"/>
            </a:endParaRPr>
          </a:p>
        </p:txBody>
      </p:sp>
      <p:pic>
        <p:nvPicPr>
          <p:cNvPr id="393" name="Google Shape;393;p24"/>
          <p:cNvPicPr preferRelativeResize="0"/>
          <p:nvPr/>
        </p:nvPicPr>
        <p:blipFill>
          <a:blip r:embed="rId3">
            <a:alphaModFix/>
          </a:blip>
          <a:stretch>
            <a:fillRect/>
          </a:stretch>
        </p:blipFill>
        <p:spPr>
          <a:xfrm>
            <a:off x="5457026" y="4302050"/>
            <a:ext cx="3009025" cy="275475"/>
          </a:xfrm>
          <a:prstGeom prst="rect">
            <a:avLst/>
          </a:prstGeom>
          <a:noFill/>
          <a:ln>
            <a:noFill/>
          </a:ln>
        </p:spPr>
      </p:pic>
      <p:pic>
        <p:nvPicPr>
          <p:cNvPr id="394" name="Google Shape;394;p24"/>
          <p:cNvPicPr preferRelativeResize="0"/>
          <p:nvPr/>
        </p:nvPicPr>
        <p:blipFill>
          <a:blip r:embed="rId4">
            <a:alphaModFix/>
          </a:blip>
          <a:stretch>
            <a:fillRect/>
          </a:stretch>
        </p:blipFill>
        <p:spPr>
          <a:xfrm>
            <a:off x="5388200" y="1675150"/>
            <a:ext cx="3146675" cy="2203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