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2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85D08B-5799-44A0-AB89-5B6CC32FD16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96E47B0-68F6-415A-ABFB-6D889BF8325B}">
      <dgm:prSet/>
      <dgm:spPr/>
      <dgm:t>
        <a:bodyPr/>
        <a:lstStyle/>
        <a:p>
          <a:pPr>
            <a:lnSpc>
              <a:spcPct val="100000"/>
            </a:lnSpc>
          </a:pPr>
          <a:r>
            <a:rPr lang="en-US" i="0"/>
            <a:t>This was an amazing project with hands on experience with a fictional company, but I have learned a lot through this project. From data cleaning to data formatting and visualization, this project gives all the required experience to work with data related projects in the coming future.</a:t>
          </a:r>
          <a:endParaRPr lang="en-US"/>
        </a:p>
      </dgm:t>
    </dgm:pt>
    <dgm:pt modelId="{7FC58DD8-AC6D-49F8-AEB6-F3736DBB5810}" type="parTrans" cxnId="{04FD132F-242E-407A-BB93-B95327E871CD}">
      <dgm:prSet/>
      <dgm:spPr/>
      <dgm:t>
        <a:bodyPr/>
        <a:lstStyle/>
        <a:p>
          <a:endParaRPr lang="en-US"/>
        </a:p>
      </dgm:t>
    </dgm:pt>
    <dgm:pt modelId="{C3237F80-4FE5-4BCC-8722-83DA2E52308F}" type="sibTrans" cxnId="{04FD132F-242E-407A-BB93-B95327E871CD}">
      <dgm:prSet/>
      <dgm:spPr/>
      <dgm:t>
        <a:bodyPr/>
        <a:lstStyle/>
        <a:p>
          <a:endParaRPr lang="en-US"/>
        </a:p>
      </dgm:t>
    </dgm:pt>
    <dgm:pt modelId="{0680346A-4924-441B-89CC-B4ACAB03DA57}">
      <dgm:prSet/>
      <dgm:spPr/>
      <dgm:t>
        <a:bodyPr/>
        <a:lstStyle/>
        <a:p>
          <a:pPr>
            <a:lnSpc>
              <a:spcPct val="100000"/>
            </a:lnSpc>
          </a:pPr>
          <a:r>
            <a:rPr lang="en-US" i="0"/>
            <a:t>We can extend our findings by using some other information like bike type used by both riders and by using location information such that from which source station to destination station, casual riders mostly rides.</a:t>
          </a:r>
          <a:endParaRPr lang="en-US"/>
        </a:p>
      </dgm:t>
    </dgm:pt>
    <dgm:pt modelId="{B4395EBD-E415-4F9B-812D-3DA157053169}" type="parTrans" cxnId="{BFDCF73B-681E-4053-B004-19C628ECE4E0}">
      <dgm:prSet/>
      <dgm:spPr/>
      <dgm:t>
        <a:bodyPr/>
        <a:lstStyle/>
        <a:p>
          <a:endParaRPr lang="en-US"/>
        </a:p>
      </dgm:t>
    </dgm:pt>
    <dgm:pt modelId="{3894F635-4508-4E61-8E65-C98DC59D9E8D}" type="sibTrans" cxnId="{BFDCF73B-681E-4053-B004-19C628ECE4E0}">
      <dgm:prSet/>
      <dgm:spPr/>
      <dgm:t>
        <a:bodyPr/>
        <a:lstStyle/>
        <a:p>
          <a:endParaRPr lang="en-US"/>
        </a:p>
      </dgm:t>
    </dgm:pt>
    <dgm:pt modelId="{A15F191F-FD17-420D-8EC4-B26BD5CECABA}" type="pres">
      <dgm:prSet presAssocID="{6C85D08B-5799-44A0-AB89-5B6CC32FD166}" presName="root" presStyleCnt="0">
        <dgm:presLayoutVars>
          <dgm:dir/>
          <dgm:resizeHandles val="exact"/>
        </dgm:presLayoutVars>
      </dgm:prSet>
      <dgm:spPr/>
    </dgm:pt>
    <dgm:pt modelId="{4BDCF52F-506F-422F-96CA-695FB7DE2387}" type="pres">
      <dgm:prSet presAssocID="{096E47B0-68F6-415A-ABFB-6D889BF8325B}" presName="compNode" presStyleCnt="0"/>
      <dgm:spPr/>
    </dgm:pt>
    <dgm:pt modelId="{8EA7CDDF-5A79-42EA-99F0-6AB55D37DA48}" type="pres">
      <dgm:prSet presAssocID="{096E47B0-68F6-415A-ABFB-6D889BF8325B}" presName="bgRect" presStyleLbl="bgShp" presStyleIdx="0" presStyleCnt="2"/>
      <dgm:spPr/>
    </dgm:pt>
    <dgm:pt modelId="{684541D4-AF93-409A-A1DF-A4611ADE9DBD}" type="pres">
      <dgm:prSet presAssocID="{096E47B0-68F6-415A-ABFB-6D889BF8325B}"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nchor outline"/>
        </a:ext>
      </dgm:extLst>
    </dgm:pt>
    <dgm:pt modelId="{5B9A8001-872E-4AFE-8B8F-052CB4DCB135}" type="pres">
      <dgm:prSet presAssocID="{096E47B0-68F6-415A-ABFB-6D889BF8325B}" presName="spaceRect" presStyleCnt="0"/>
      <dgm:spPr/>
    </dgm:pt>
    <dgm:pt modelId="{FF51FB39-2D82-45DA-94D5-A1473CFB1377}" type="pres">
      <dgm:prSet presAssocID="{096E47B0-68F6-415A-ABFB-6D889BF8325B}" presName="parTx" presStyleLbl="revTx" presStyleIdx="0" presStyleCnt="2">
        <dgm:presLayoutVars>
          <dgm:chMax val="0"/>
          <dgm:chPref val="0"/>
        </dgm:presLayoutVars>
      </dgm:prSet>
      <dgm:spPr/>
    </dgm:pt>
    <dgm:pt modelId="{1A337A17-A1A6-4E0A-91F0-64543AB0C90A}" type="pres">
      <dgm:prSet presAssocID="{C3237F80-4FE5-4BCC-8722-83DA2E52308F}" presName="sibTrans" presStyleCnt="0"/>
      <dgm:spPr/>
    </dgm:pt>
    <dgm:pt modelId="{7E0E86E5-21D5-454A-A380-6FC9A95B55E4}" type="pres">
      <dgm:prSet presAssocID="{0680346A-4924-441B-89CC-B4ACAB03DA57}" presName="compNode" presStyleCnt="0"/>
      <dgm:spPr/>
    </dgm:pt>
    <dgm:pt modelId="{327B6363-9271-48F3-8599-80A95B132329}" type="pres">
      <dgm:prSet presAssocID="{0680346A-4924-441B-89CC-B4ACAB03DA57}" presName="bgRect" presStyleLbl="bgShp" presStyleIdx="1" presStyleCnt="2"/>
      <dgm:spPr/>
    </dgm:pt>
    <dgm:pt modelId="{4633D95F-6E6E-42CE-AF92-0A3188740AC4}" type="pres">
      <dgm:prSet presAssocID="{0680346A-4924-441B-89CC-B4ACAB03DA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ike"/>
        </a:ext>
      </dgm:extLst>
    </dgm:pt>
    <dgm:pt modelId="{7D5B40C6-F454-4A90-B587-075F941D0D0A}" type="pres">
      <dgm:prSet presAssocID="{0680346A-4924-441B-89CC-B4ACAB03DA57}" presName="spaceRect" presStyleCnt="0"/>
      <dgm:spPr/>
    </dgm:pt>
    <dgm:pt modelId="{1FA11A68-66BC-4873-9630-6C4065AECE1C}" type="pres">
      <dgm:prSet presAssocID="{0680346A-4924-441B-89CC-B4ACAB03DA57}" presName="parTx" presStyleLbl="revTx" presStyleIdx="1" presStyleCnt="2">
        <dgm:presLayoutVars>
          <dgm:chMax val="0"/>
          <dgm:chPref val="0"/>
        </dgm:presLayoutVars>
      </dgm:prSet>
      <dgm:spPr/>
    </dgm:pt>
  </dgm:ptLst>
  <dgm:cxnLst>
    <dgm:cxn modelId="{4DB44919-5516-475E-A0F0-E7C2062A932E}" type="presOf" srcId="{6C85D08B-5799-44A0-AB89-5B6CC32FD166}" destId="{A15F191F-FD17-420D-8EC4-B26BD5CECABA}" srcOrd="0" destOrd="0" presId="urn:microsoft.com/office/officeart/2018/2/layout/IconVerticalSolidList"/>
    <dgm:cxn modelId="{04FD132F-242E-407A-BB93-B95327E871CD}" srcId="{6C85D08B-5799-44A0-AB89-5B6CC32FD166}" destId="{096E47B0-68F6-415A-ABFB-6D889BF8325B}" srcOrd="0" destOrd="0" parTransId="{7FC58DD8-AC6D-49F8-AEB6-F3736DBB5810}" sibTransId="{C3237F80-4FE5-4BCC-8722-83DA2E52308F}"/>
    <dgm:cxn modelId="{BFDCF73B-681E-4053-B004-19C628ECE4E0}" srcId="{6C85D08B-5799-44A0-AB89-5B6CC32FD166}" destId="{0680346A-4924-441B-89CC-B4ACAB03DA57}" srcOrd="1" destOrd="0" parTransId="{B4395EBD-E415-4F9B-812D-3DA157053169}" sibTransId="{3894F635-4508-4E61-8E65-C98DC59D9E8D}"/>
    <dgm:cxn modelId="{61A4889C-4A98-4B7A-9A0E-CE0DB4074636}" type="presOf" srcId="{0680346A-4924-441B-89CC-B4ACAB03DA57}" destId="{1FA11A68-66BC-4873-9630-6C4065AECE1C}" srcOrd="0" destOrd="0" presId="urn:microsoft.com/office/officeart/2018/2/layout/IconVerticalSolidList"/>
    <dgm:cxn modelId="{CEE0A4FA-702D-4E03-AFC3-C29A5FE46D6F}" type="presOf" srcId="{096E47B0-68F6-415A-ABFB-6D889BF8325B}" destId="{FF51FB39-2D82-45DA-94D5-A1473CFB1377}" srcOrd="0" destOrd="0" presId="urn:microsoft.com/office/officeart/2018/2/layout/IconVerticalSolidList"/>
    <dgm:cxn modelId="{127106D3-539C-4082-848B-1A575849183A}" type="presParOf" srcId="{A15F191F-FD17-420D-8EC4-B26BD5CECABA}" destId="{4BDCF52F-506F-422F-96CA-695FB7DE2387}" srcOrd="0" destOrd="0" presId="urn:microsoft.com/office/officeart/2018/2/layout/IconVerticalSolidList"/>
    <dgm:cxn modelId="{B52DF4D4-9C9E-4B8A-A873-76CB556B19E8}" type="presParOf" srcId="{4BDCF52F-506F-422F-96CA-695FB7DE2387}" destId="{8EA7CDDF-5A79-42EA-99F0-6AB55D37DA48}" srcOrd="0" destOrd="0" presId="urn:microsoft.com/office/officeart/2018/2/layout/IconVerticalSolidList"/>
    <dgm:cxn modelId="{E3CC68AE-2314-4434-8879-0C15D61BC01D}" type="presParOf" srcId="{4BDCF52F-506F-422F-96CA-695FB7DE2387}" destId="{684541D4-AF93-409A-A1DF-A4611ADE9DBD}" srcOrd="1" destOrd="0" presId="urn:microsoft.com/office/officeart/2018/2/layout/IconVerticalSolidList"/>
    <dgm:cxn modelId="{C41F3463-E906-4415-9332-F0168AFB16E2}" type="presParOf" srcId="{4BDCF52F-506F-422F-96CA-695FB7DE2387}" destId="{5B9A8001-872E-4AFE-8B8F-052CB4DCB135}" srcOrd="2" destOrd="0" presId="urn:microsoft.com/office/officeart/2018/2/layout/IconVerticalSolidList"/>
    <dgm:cxn modelId="{EC0F8B27-0AA1-423C-9B4A-15545C5FBEEE}" type="presParOf" srcId="{4BDCF52F-506F-422F-96CA-695FB7DE2387}" destId="{FF51FB39-2D82-45DA-94D5-A1473CFB1377}" srcOrd="3" destOrd="0" presId="urn:microsoft.com/office/officeart/2018/2/layout/IconVerticalSolidList"/>
    <dgm:cxn modelId="{A870598C-6DB0-4702-BD77-C8B5770940A7}" type="presParOf" srcId="{A15F191F-FD17-420D-8EC4-B26BD5CECABA}" destId="{1A337A17-A1A6-4E0A-91F0-64543AB0C90A}" srcOrd="1" destOrd="0" presId="urn:microsoft.com/office/officeart/2018/2/layout/IconVerticalSolidList"/>
    <dgm:cxn modelId="{6A770747-6987-44CB-B73F-3E6D8E3E7BAC}" type="presParOf" srcId="{A15F191F-FD17-420D-8EC4-B26BD5CECABA}" destId="{7E0E86E5-21D5-454A-A380-6FC9A95B55E4}" srcOrd="2" destOrd="0" presId="urn:microsoft.com/office/officeart/2018/2/layout/IconVerticalSolidList"/>
    <dgm:cxn modelId="{6DF68D89-52DC-41D6-8C7A-EE6FC3FEB571}" type="presParOf" srcId="{7E0E86E5-21D5-454A-A380-6FC9A95B55E4}" destId="{327B6363-9271-48F3-8599-80A95B132329}" srcOrd="0" destOrd="0" presId="urn:microsoft.com/office/officeart/2018/2/layout/IconVerticalSolidList"/>
    <dgm:cxn modelId="{AEE6D49A-A870-42E5-800C-5A3CEAE14319}" type="presParOf" srcId="{7E0E86E5-21D5-454A-A380-6FC9A95B55E4}" destId="{4633D95F-6E6E-42CE-AF92-0A3188740AC4}" srcOrd="1" destOrd="0" presId="urn:microsoft.com/office/officeart/2018/2/layout/IconVerticalSolidList"/>
    <dgm:cxn modelId="{F3A94994-EA36-459E-AF5A-E15A527D23E2}" type="presParOf" srcId="{7E0E86E5-21D5-454A-A380-6FC9A95B55E4}" destId="{7D5B40C6-F454-4A90-B587-075F941D0D0A}" srcOrd="2" destOrd="0" presId="urn:microsoft.com/office/officeart/2018/2/layout/IconVerticalSolidList"/>
    <dgm:cxn modelId="{A583E14F-5B20-49A4-A853-C8FE6C495E0F}" type="presParOf" srcId="{7E0E86E5-21D5-454A-A380-6FC9A95B55E4}" destId="{1FA11A68-66BC-4873-9630-6C4065AECE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7CDDF-5A79-42EA-99F0-6AB55D37DA48}">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4541D4-AF93-409A-A1DF-A4611ADE9DBD}">
      <dsp:nvSpPr>
        <dsp:cNvPr id="0" name=""/>
        <dsp:cNvSpPr/>
      </dsp:nvSpPr>
      <dsp:spPr>
        <a:xfrm>
          <a:off x="394883" y="1000807"/>
          <a:ext cx="717970" cy="7179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51FB39-2D82-45DA-94D5-A1473CFB1377}">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55650">
            <a:lnSpc>
              <a:spcPct val="100000"/>
            </a:lnSpc>
            <a:spcBef>
              <a:spcPct val="0"/>
            </a:spcBef>
            <a:spcAft>
              <a:spcPct val="35000"/>
            </a:spcAft>
            <a:buNone/>
          </a:pPr>
          <a:r>
            <a:rPr lang="en-US" sz="1700" i="0" kern="1200"/>
            <a:t>This was an amazing project with hands on experience with a fictional company, but I have learned a lot through this project. From data cleaning to data formatting and visualization, this project gives all the required experience to work with data related projects in the coming future.</a:t>
          </a:r>
          <a:endParaRPr lang="en-US" sz="1700" kern="1200"/>
        </a:p>
      </dsp:txBody>
      <dsp:txXfrm>
        <a:off x="1507738" y="707092"/>
        <a:ext cx="9007861" cy="1305401"/>
      </dsp:txXfrm>
    </dsp:sp>
    <dsp:sp modelId="{327B6363-9271-48F3-8599-80A95B132329}">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33D95F-6E6E-42CE-AF92-0A3188740AC4}">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11A68-66BC-4873-9630-6C4065AECE1C}">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55650">
            <a:lnSpc>
              <a:spcPct val="100000"/>
            </a:lnSpc>
            <a:spcBef>
              <a:spcPct val="0"/>
            </a:spcBef>
            <a:spcAft>
              <a:spcPct val="35000"/>
            </a:spcAft>
            <a:buNone/>
          </a:pPr>
          <a:r>
            <a:rPr lang="en-US" sz="1700" i="0" kern="1200"/>
            <a:t>We can extend our findings by using some other information like bike type used by both riders and by using location information such that from which source station to destination station, casual riders mostly rides.</a:t>
          </a:r>
          <a:endParaRPr lang="en-US" sz="1700" kern="1200"/>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89515-F448-4188-B503-0DBEBC58E458}"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30F3A-C152-4057-AE18-CEF10034C97C}" type="slidenum">
              <a:rPr lang="en-US" smtClean="0"/>
              <a:t>‹#›</a:t>
            </a:fld>
            <a:endParaRPr lang="en-US"/>
          </a:p>
        </p:txBody>
      </p:sp>
    </p:spTree>
    <p:extLst>
      <p:ext uri="{BB962C8B-B14F-4D97-AF65-F5344CB8AC3E}">
        <p14:creationId xmlns:p14="http://schemas.microsoft.com/office/powerpoint/2010/main" val="2308159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306B-CE7B-4677-ADA6-C4A4CF535D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15544A-F2A9-4AC6-A214-664BC4F15B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7AA1DD-62C6-4C61-8D58-9F44D5E1550D}"/>
              </a:ext>
            </a:extLst>
          </p:cNvPr>
          <p:cNvSpPr>
            <a:spLocks noGrp="1"/>
          </p:cNvSpPr>
          <p:nvPr>
            <p:ph type="dt" sz="half" idx="10"/>
          </p:nvPr>
        </p:nvSpPr>
        <p:spPr/>
        <p:txBody>
          <a:bodyPr/>
          <a:lstStyle/>
          <a:p>
            <a:fld id="{7B901194-B384-497A-BC91-7EA470892969}" type="datetimeFigureOut">
              <a:rPr lang="en-US" smtClean="0"/>
              <a:t>1/13/2022</a:t>
            </a:fld>
            <a:endParaRPr lang="en-US"/>
          </a:p>
        </p:txBody>
      </p:sp>
      <p:sp>
        <p:nvSpPr>
          <p:cNvPr id="5" name="Footer Placeholder 4">
            <a:extLst>
              <a:ext uri="{FF2B5EF4-FFF2-40B4-BE49-F238E27FC236}">
                <a16:creationId xmlns:a16="http://schemas.microsoft.com/office/drawing/2014/main" id="{511E65B6-FECF-4C04-8ED0-F689BFD39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E20BF-5948-4965-AA4B-F16346EDC45E}"/>
              </a:ext>
            </a:extLst>
          </p:cNvPr>
          <p:cNvSpPr>
            <a:spLocks noGrp="1"/>
          </p:cNvSpPr>
          <p:nvPr>
            <p:ph type="sldNum" sz="quarter" idx="12"/>
          </p:nvPr>
        </p:nvSpPr>
        <p:spPr/>
        <p:txBody>
          <a:bodyPr/>
          <a:lstStyle/>
          <a:p>
            <a:fld id="{A4668692-8763-42BD-98A2-78652037B3BC}" type="slidenum">
              <a:rPr lang="en-US" smtClean="0"/>
              <a:t>‹#›</a:t>
            </a:fld>
            <a:endParaRPr lang="en-US"/>
          </a:p>
        </p:txBody>
      </p:sp>
    </p:spTree>
    <p:extLst>
      <p:ext uri="{BB962C8B-B14F-4D97-AF65-F5344CB8AC3E}">
        <p14:creationId xmlns:p14="http://schemas.microsoft.com/office/powerpoint/2010/main" val="86385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A647-1E3B-4CF1-A021-0CB53DCD6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2851CE-EA17-4466-8544-67ED5D69E7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D22C0-3027-4238-8095-E9FB59AB1B63}"/>
              </a:ext>
            </a:extLst>
          </p:cNvPr>
          <p:cNvSpPr>
            <a:spLocks noGrp="1"/>
          </p:cNvSpPr>
          <p:nvPr>
            <p:ph type="dt" sz="half" idx="10"/>
          </p:nvPr>
        </p:nvSpPr>
        <p:spPr/>
        <p:txBody>
          <a:bodyPr/>
          <a:lstStyle/>
          <a:p>
            <a:fld id="{7B901194-B384-497A-BC91-7EA470892969}" type="datetimeFigureOut">
              <a:rPr lang="en-US" smtClean="0"/>
              <a:t>1/13/2022</a:t>
            </a:fld>
            <a:endParaRPr lang="en-US"/>
          </a:p>
        </p:txBody>
      </p:sp>
      <p:sp>
        <p:nvSpPr>
          <p:cNvPr id="5" name="Footer Placeholder 4">
            <a:extLst>
              <a:ext uri="{FF2B5EF4-FFF2-40B4-BE49-F238E27FC236}">
                <a16:creationId xmlns:a16="http://schemas.microsoft.com/office/drawing/2014/main" id="{B8C5902C-324B-4F82-A2D9-46F20BAF3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A63ED-BF80-4660-9C3B-383CBD09B198}"/>
              </a:ext>
            </a:extLst>
          </p:cNvPr>
          <p:cNvSpPr>
            <a:spLocks noGrp="1"/>
          </p:cNvSpPr>
          <p:nvPr>
            <p:ph type="sldNum" sz="quarter" idx="12"/>
          </p:nvPr>
        </p:nvSpPr>
        <p:spPr/>
        <p:txBody>
          <a:bodyPr/>
          <a:lstStyle/>
          <a:p>
            <a:fld id="{A4668692-8763-42BD-98A2-78652037B3BC}" type="slidenum">
              <a:rPr lang="en-US" smtClean="0"/>
              <a:t>‹#›</a:t>
            </a:fld>
            <a:endParaRPr lang="en-US"/>
          </a:p>
        </p:txBody>
      </p:sp>
    </p:spTree>
    <p:extLst>
      <p:ext uri="{BB962C8B-B14F-4D97-AF65-F5344CB8AC3E}">
        <p14:creationId xmlns:p14="http://schemas.microsoft.com/office/powerpoint/2010/main" val="3560875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04EDFB-B944-4698-BC08-9E32358562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5BAD6B-CA61-43B1-AA54-198D48770B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1E040-7E7D-4234-A2A4-32ADE5CFF801}"/>
              </a:ext>
            </a:extLst>
          </p:cNvPr>
          <p:cNvSpPr>
            <a:spLocks noGrp="1"/>
          </p:cNvSpPr>
          <p:nvPr>
            <p:ph type="dt" sz="half" idx="10"/>
          </p:nvPr>
        </p:nvSpPr>
        <p:spPr/>
        <p:txBody>
          <a:bodyPr/>
          <a:lstStyle/>
          <a:p>
            <a:fld id="{7B901194-B384-497A-BC91-7EA470892969}" type="datetimeFigureOut">
              <a:rPr lang="en-US" smtClean="0"/>
              <a:t>1/13/2022</a:t>
            </a:fld>
            <a:endParaRPr lang="en-US"/>
          </a:p>
        </p:txBody>
      </p:sp>
      <p:sp>
        <p:nvSpPr>
          <p:cNvPr id="5" name="Footer Placeholder 4">
            <a:extLst>
              <a:ext uri="{FF2B5EF4-FFF2-40B4-BE49-F238E27FC236}">
                <a16:creationId xmlns:a16="http://schemas.microsoft.com/office/drawing/2014/main" id="{70236F3F-8570-4DB6-9F56-03C99619A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FCDF5-7043-483F-B03A-EB4142A6B493}"/>
              </a:ext>
            </a:extLst>
          </p:cNvPr>
          <p:cNvSpPr>
            <a:spLocks noGrp="1"/>
          </p:cNvSpPr>
          <p:nvPr>
            <p:ph type="sldNum" sz="quarter" idx="12"/>
          </p:nvPr>
        </p:nvSpPr>
        <p:spPr/>
        <p:txBody>
          <a:bodyPr/>
          <a:lstStyle/>
          <a:p>
            <a:fld id="{A4668692-8763-42BD-98A2-78652037B3BC}" type="slidenum">
              <a:rPr lang="en-US" smtClean="0"/>
              <a:t>‹#›</a:t>
            </a:fld>
            <a:endParaRPr lang="en-US"/>
          </a:p>
        </p:txBody>
      </p:sp>
    </p:spTree>
    <p:extLst>
      <p:ext uri="{BB962C8B-B14F-4D97-AF65-F5344CB8AC3E}">
        <p14:creationId xmlns:p14="http://schemas.microsoft.com/office/powerpoint/2010/main" val="376596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6EBC-F23F-4855-B8E6-3CB4B96D46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613AD7-FFBA-4DC3-8FDF-65CB096B3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770BD8-BD11-446D-90A2-C99FA73F17A1}"/>
              </a:ext>
            </a:extLst>
          </p:cNvPr>
          <p:cNvSpPr>
            <a:spLocks noGrp="1"/>
          </p:cNvSpPr>
          <p:nvPr>
            <p:ph type="dt" sz="half" idx="10"/>
          </p:nvPr>
        </p:nvSpPr>
        <p:spPr/>
        <p:txBody>
          <a:bodyPr/>
          <a:lstStyle/>
          <a:p>
            <a:fld id="{7B901194-B384-497A-BC91-7EA470892969}" type="datetimeFigureOut">
              <a:rPr lang="en-US" smtClean="0"/>
              <a:t>1/13/2022</a:t>
            </a:fld>
            <a:endParaRPr lang="en-US"/>
          </a:p>
        </p:txBody>
      </p:sp>
      <p:sp>
        <p:nvSpPr>
          <p:cNvPr id="5" name="Footer Placeholder 4">
            <a:extLst>
              <a:ext uri="{FF2B5EF4-FFF2-40B4-BE49-F238E27FC236}">
                <a16:creationId xmlns:a16="http://schemas.microsoft.com/office/drawing/2014/main" id="{88531832-C367-4BB2-B743-4E88437CD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5C4AD-3126-4BE8-836E-D4066467C51C}"/>
              </a:ext>
            </a:extLst>
          </p:cNvPr>
          <p:cNvSpPr>
            <a:spLocks noGrp="1"/>
          </p:cNvSpPr>
          <p:nvPr>
            <p:ph type="sldNum" sz="quarter" idx="12"/>
          </p:nvPr>
        </p:nvSpPr>
        <p:spPr/>
        <p:txBody>
          <a:bodyPr/>
          <a:lstStyle/>
          <a:p>
            <a:fld id="{A4668692-8763-42BD-98A2-78652037B3BC}" type="slidenum">
              <a:rPr lang="en-US" smtClean="0"/>
              <a:t>‹#›</a:t>
            </a:fld>
            <a:endParaRPr lang="en-US"/>
          </a:p>
        </p:txBody>
      </p:sp>
    </p:spTree>
    <p:extLst>
      <p:ext uri="{BB962C8B-B14F-4D97-AF65-F5344CB8AC3E}">
        <p14:creationId xmlns:p14="http://schemas.microsoft.com/office/powerpoint/2010/main" val="1369617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4E4A-72D6-434B-85C5-F766590DFD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03FE1A-3E9B-4698-932A-CBCE3DD784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4B9AC9-3028-4C9B-B1C8-11F5C147C066}"/>
              </a:ext>
            </a:extLst>
          </p:cNvPr>
          <p:cNvSpPr>
            <a:spLocks noGrp="1"/>
          </p:cNvSpPr>
          <p:nvPr>
            <p:ph type="dt" sz="half" idx="10"/>
          </p:nvPr>
        </p:nvSpPr>
        <p:spPr/>
        <p:txBody>
          <a:bodyPr/>
          <a:lstStyle/>
          <a:p>
            <a:fld id="{7B901194-B384-497A-BC91-7EA470892969}" type="datetimeFigureOut">
              <a:rPr lang="en-US" smtClean="0"/>
              <a:t>1/13/2022</a:t>
            </a:fld>
            <a:endParaRPr lang="en-US"/>
          </a:p>
        </p:txBody>
      </p:sp>
      <p:sp>
        <p:nvSpPr>
          <p:cNvPr id="5" name="Footer Placeholder 4">
            <a:extLst>
              <a:ext uri="{FF2B5EF4-FFF2-40B4-BE49-F238E27FC236}">
                <a16:creationId xmlns:a16="http://schemas.microsoft.com/office/drawing/2014/main" id="{CE69D7AE-324A-49DA-8B45-124988C88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CABC4-58E8-4BC1-95E1-559D500E0909}"/>
              </a:ext>
            </a:extLst>
          </p:cNvPr>
          <p:cNvSpPr>
            <a:spLocks noGrp="1"/>
          </p:cNvSpPr>
          <p:nvPr>
            <p:ph type="sldNum" sz="quarter" idx="12"/>
          </p:nvPr>
        </p:nvSpPr>
        <p:spPr/>
        <p:txBody>
          <a:bodyPr/>
          <a:lstStyle/>
          <a:p>
            <a:fld id="{A4668692-8763-42BD-98A2-78652037B3BC}" type="slidenum">
              <a:rPr lang="en-US" smtClean="0"/>
              <a:t>‹#›</a:t>
            </a:fld>
            <a:endParaRPr lang="en-US"/>
          </a:p>
        </p:txBody>
      </p:sp>
    </p:spTree>
    <p:extLst>
      <p:ext uri="{BB962C8B-B14F-4D97-AF65-F5344CB8AC3E}">
        <p14:creationId xmlns:p14="http://schemas.microsoft.com/office/powerpoint/2010/main" val="194363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84AC-934A-4451-AB6E-AE6CDECF5C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C00B0-39D0-490B-9F96-53C2FC3A24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253F47-DA2B-4F2E-A3AD-2B0208535A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B73677-3C0E-4D0F-A1AB-C19E47407FFD}"/>
              </a:ext>
            </a:extLst>
          </p:cNvPr>
          <p:cNvSpPr>
            <a:spLocks noGrp="1"/>
          </p:cNvSpPr>
          <p:nvPr>
            <p:ph type="dt" sz="half" idx="10"/>
          </p:nvPr>
        </p:nvSpPr>
        <p:spPr/>
        <p:txBody>
          <a:bodyPr/>
          <a:lstStyle/>
          <a:p>
            <a:fld id="{7B901194-B384-497A-BC91-7EA470892969}" type="datetimeFigureOut">
              <a:rPr lang="en-US" smtClean="0"/>
              <a:t>1/13/2022</a:t>
            </a:fld>
            <a:endParaRPr lang="en-US"/>
          </a:p>
        </p:txBody>
      </p:sp>
      <p:sp>
        <p:nvSpPr>
          <p:cNvPr id="6" name="Footer Placeholder 5">
            <a:extLst>
              <a:ext uri="{FF2B5EF4-FFF2-40B4-BE49-F238E27FC236}">
                <a16:creationId xmlns:a16="http://schemas.microsoft.com/office/drawing/2014/main" id="{B56D4AE6-DDEB-4F19-BED5-3D34CDB48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618F9C-2122-4B33-B0DA-BA497B2C10F3}"/>
              </a:ext>
            </a:extLst>
          </p:cNvPr>
          <p:cNvSpPr>
            <a:spLocks noGrp="1"/>
          </p:cNvSpPr>
          <p:nvPr>
            <p:ph type="sldNum" sz="quarter" idx="12"/>
          </p:nvPr>
        </p:nvSpPr>
        <p:spPr/>
        <p:txBody>
          <a:bodyPr/>
          <a:lstStyle/>
          <a:p>
            <a:fld id="{A4668692-8763-42BD-98A2-78652037B3BC}" type="slidenum">
              <a:rPr lang="en-US" smtClean="0"/>
              <a:t>‹#›</a:t>
            </a:fld>
            <a:endParaRPr lang="en-US"/>
          </a:p>
        </p:txBody>
      </p:sp>
    </p:spTree>
    <p:extLst>
      <p:ext uri="{BB962C8B-B14F-4D97-AF65-F5344CB8AC3E}">
        <p14:creationId xmlns:p14="http://schemas.microsoft.com/office/powerpoint/2010/main" val="381376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74FF-0990-4643-92DC-10E6A3DF2D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4DBB41-47A9-4281-BA4D-E4D4EB5C86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B49527-56AA-4C52-8C7B-58415B69F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6A876D-D2CB-4763-9B47-F8427227A0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8CD0BA-AF2B-4348-93EF-11CC2EDDC2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B194E6-FEAF-4822-8053-826DC82EBF51}"/>
              </a:ext>
            </a:extLst>
          </p:cNvPr>
          <p:cNvSpPr>
            <a:spLocks noGrp="1"/>
          </p:cNvSpPr>
          <p:nvPr>
            <p:ph type="dt" sz="half" idx="10"/>
          </p:nvPr>
        </p:nvSpPr>
        <p:spPr/>
        <p:txBody>
          <a:bodyPr/>
          <a:lstStyle/>
          <a:p>
            <a:fld id="{7B901194-B384-497A-BC91-7EA470892969}" type="datetimeFigureOut">
              <a:rPr lang="en-US" smtClean="0"/>
              <a:t>1/13/2022</a:t>
            </a:fld>
            <a:endParaRPr lang="en-US"/>
          </a:p>
        </p:txBody>
      </p:sp>
      <p:sp>
        <p:nvSpPr>
          <p:cNvPr id="8" name="Footer Placeholder 7">
            <a:extLst>
              <a:ext uri="{FF2B5EF4-FFF2-40B4-BE49-F238E27FC236}">
                <a16:creationId xmlns:a16="http://schemas.microsoft.com/office/drawing/2014/main" id="{59E76F2D-4984-41A6-A890-D26386AA0D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C9C95D-B387-4E5C-AEAC-44822FEF6D5D}"/>
              </a:ext>
            </a:extLst>
          </p:cNvPr>
          <p:cNvSpPr>
            <a:spLocks noGrp="1"/>
          </p:cNvSpPr>
          <p:nvPr>
            <p:ph type="sldNum" sz="quarter" idx="12"/>
          </p:nvPr>
        </p:nvSpPr>
        <p:spPr/>
        <p:txBody>
          <a:bodyPr/>
          <a:lstStyle/>
          <a:p>
            <a:fld id="{A4668692-8763-42BD-98A2-78652037B3BC}" type="slidenum">
              <a:rPr lang="en-US" smtClean="0"/>
              <a:t>‹#›</a:t>
            </a:fld>
            <a:endParaRPr lang="en-US"/>
          </a:p>
        </p:txBody>
      </p:sp>
    </p:spTree>
    <p:extLst>
      <p:ext uri="{BB962C8B-B14F-4D97-AF65-F5344CB8AC3E}">
        <p14:creationId xmlns:p14="http://schemas.microsoft.com/office/powerpoint/2010/main" val="2419004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0C18-5DFD-4983-9F13-AD3C9607D6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B2C27A-7219-4E02-A138-C4E9CD62C6D9}"/>
              </a:ext>
            </a:extLst>
          </p:cNvPr>
          <p:cNvSpPr>
            <a:spLocks noGrp="1"/>
          </p:cNvSpPr>
          <p:nvPr>
            <p:ph type="dt" sz="half" idx="10"/>
          </p:nvPr>
        </p:nvSpPr>
        <p:spPr/>
        <p:txBody>
          <a:bodyPr/>
          <a:lstStyle/>
          <a:p>
            <a:fld id="{7B901194-B384-497A-BC91-7EA470892969}" type="datetimeFigureOut">
              <a:rPr lang="en-US" smtClean="0"/>
              <a:t>1/13/2022</a:t>
            </a:fld>
            <a:endParaRPr lang="en-US"/>
          </a:p>
        </p:txBody>
      </p:sp>
      <p:sp>
        <p:nvSpPr>
          <p:cNvPr id="4" name="Footer Placeholder 3">
            <a:extLst>
              <a:ext uri="{FF2B5EF4-FFF2-40B4-BE49-F238E27FC236}">
                <a16:creationId xmlns:a16="http://schemas.microsoft.com/office/drawing/2014/main" id="{B1B5BB28-B96E-498E-8BDC-E0581C57BF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8C54DA-9BCB-4912-B4F4-0543D6B82BAF}"/>
              </a:ext>
            </a:extLst>
          </p:cNvPr>
          <p:cNvSpPr>
            <a:spLocks noGrp="1"/>
          </p:cNvSpPr>
          <p:nvPr>
            <p:ph type="sldNum" sz="quarter" idx="12"/>
          </p:nvPr>
        </p:nvSpPr>
        <p:spPr/>
        <p:txBody>
          <a:bodyPr/>
          <a:lstStyle/>
          <a:p>
            <a:fld id="{A4668692-8763-42BD-98A2-78652037B3BC}" type="slidenum">
              <a:rPr lang="en-US" smtClean="0"/>
              <a:t>‹#›</a:t>
            </a:fld>
            <a:endParaRPr lang="en-US"/>
          </a:p>
        </p:txBody>
      </p:sp>
    </p:spTree>
    <p:extLst>
      <p:ext uri="{BB962C8B-B14F-4D97-AF65-F5344CB8AC3E}">
        <p14:creationId xmlns:p14="http://schemas.microsoft.com/office/powerpoint/2010/main" val="79755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C3B325-8FFB-445E-805D-57797E465723}"/>
              </a:ext>
            </a:extLst>
          </p:cNvPr>
          <p:cNvSpPr>
            <a:spLocks noGrp="1"/>
          </p:cNvSpPr>
          <p:nvPr>
            <p:ph type="dt" sz="half" idx="10"/>
          </p:nvPr>
        </p:nvSpPr>
        <p:spPr/>
        <p:txBody>
          <a:bodyPr/>
          <a:lstStyle/>
          <a:p>
            <a:fld id="{7B901194-B384-497A-BC91-7EA470892969}" type="datetimeFigureOut">
              <a:rPr lang="en-US" smtClean="0"/>
              <a:t>1/13/2022</a:t>
            </a:fld>
            <a:endParaRPr lang="en-US"/>
          </a:p>
        </p:txBody>
      </p:sp>
      <p:sp>
        <p:nvSpPr>
          <p:cNvPr id="3" name="Footer Placeholder 2">
            <a:extLst>
              <a:ext uri="{FF2B5EF4-FFF2-40B4-BE49-F238E27FC236}">
                <a16:creationId xmlns:a16="http://schemas.microsoft.com/office/drawing/2014/main" id="{8540AEFC-A9EE-4791-A966-6BC2F76014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2B184C-61FD-445F-869C-F2922A2CE4BC}"/>
              </a:ext>
            </a:extLst>
          </p:cNvPr>
          <p:cNvSpPr>
            <a:spLocks noGrp="1"/>
          </p:cNvSpPr>
          <p:nvPr>
            <p:ph type="sldNum" sz="quarter" idx="12"/>
          </p:nvPr>
        </p:nvSpPr>
        <p:spPr/>
        <p:txBody>
          <a:bodyPr/>
          <a:lstStyle/>
          <a:p>
            <a:fld id="{A4668692-8763-42BD-98A2-78652037B3BC}" type="slidenum">
              <a:rPr lang="en-US" smtClean="0"/>
              <a:t>‹#›</a:t>
            </a:fld>
            <a:endParaRPr lang="en-US"/>
          </a:p>
        </p:txBody>
      </p:sp>
    </p:spTree>
    <p:extLst>
      <p:ext uri="{BB962C8B-B14F-4D97-AF65-F5344CB8AC3E}">
        <p14:creationId xmlns:p14="http://schemas.microsoft.com/office/powerpoint/2010/main" val="2022905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B713-B4B0-4A10-8CC3-16483E5D1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9EDA3D-C62A-4064-B6E5-D14AD35C3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24EFA3-87A5-4ABD-A268-2922B8560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560FCF-7B15-4EF2-A1A7-CE0E9E591E57}"/>
              </a:ext>
            </a:extLst>
          </p:cNvPr>
          <p:cNvSpPr>
            <a:spLocks noGrp="1"/>
          </p:cNvSpPr>
          <p:nvPr>
            <p:ph type="dt" sz="half" idx="10"/>
          </p:nvPr>
        </p:nvSpPr>
        <p:spPr/>
        <p:txBody>
          <a:bodyPr/>
          <a:lstStyle/>
          <a:p>
            <a:fld id="{7B901194-B384-497A-BC91-7EA470892969}" type="datetimeFigureOut">
              <a:rPr lang="en-US" smtClean="0"/>
              <a:t>1/13/2022</a:t>
            </a:fld>
            <a:endParaRPr lang="en-US"/>
          </a:p>
        </p:txBody>
      </p:sp>
      <p:sp>
        <p:nvSpPr>
          <p:cNvPr id="6" name="Footer Placeholder 5">
            <a:extLst>
              <a:ext uri="{FF2B5EF4-FFF2-40B4-BE49-F238E27FC236}">
                <a16:creationId xmlns:a16="http://schemas.microsoft.com/office/drawing/2014/main" id="{CA189270-45F2-45D6-B884-033959B30D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2016FE-6586-4D29-A193-B2B08EE84B19}"/>
              </a:ext>
            </a:extLst>
          </p:cNvPr>
          <p:cNvSpPr>
            <a:spLocks noGrp="1"/>
          </p:cNvSpPr>
          <p:nvPr>
            <p:ph type="sldNum" sz="quarter" idx="12"/>
          </p:nvPr>
        </p:nvSpPr>
        <p:spPr/>
        <p:txBody>
          <a:bodyPr/>
          <a:lstStyle/>
          <a:p>
            <a:fld id="{A4668692-8763-42BD-98A2-78652037B3BC}" type="slidenum">
              <a:rPr lang="en-US" smtClean="0"/>
              <a:t>‹#›</a:t>
            </a:fld>
            <a:endParaRPr lang="en-US"/>
          </a:p>
        </p:txBody>
      </p:sp>
    </p:spTree>
    <p:extLst>
      <p:ext uri="{BB962C8B-B14F-4D97-AF65-F5344CB8AC3E}">
        <p14:creationId xmlns:p14="http://schemas.microsoft.com/office/powerpoint/2010/main" val="65700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A1D2-97CB-4AAF-A662-C54E27439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367D03-D42A-49EC-98C0-70EC49C1C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315F9E-04FA-4D66-A534-F942D441F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D13DDA-E39E-4DED-9BCA-0A4A0CB2B975}"/>
              </a:ext>
            </a:extLst>
          </p:cNvPr>
          <p:cNvSpPr>
            <a:spLocks noGrp="1"/>
          </p:cNvSpPr>
          <p:nvPr>
            <p:ph type="dt" sz="half" idx="10"/>
          </p:nvPr>
        </p:nvSpPr>
        <p:spPr/>
        <p:txBody>
          <a:bodyPr/>
          <a:lstStyle/>
          <a:p>
            <a:fld id="{7B901194-B384-497A-BC91-7EA470892969}" type="datetimeFigureOut">
              <a:rPr lang="en-US" smtClean="0"/>
              <a:t>1/13/2022</a:t>
            </a:fld>
            <a:endParaRPr lang="en-US"/>
          </a:p>
        </p:txBody>
      </p:sp>
      <p:sp>
        <p:nvSpPr>
          <p:cNvPr id="6" name="Footer Placeholder 5">
            <a:extLst>
              <a:ext uri="{FF2B5EF4-FFF2-40B4-BE49-F238E27FC236}">
                <a16:creationId xmlns:a16="http://schemas.microsoft.com/office/drawing/2014/main" id="{AF760DB3-8B49-40DD-BD22-11E818130A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0E6F1-5222-4D05-A6AD-4D8BC66F5E1E}"/>
              </a:ext>
            </a:extLst>
          </p:cNvPr>
          <p:cNvSpPr>
            <a:spLocks noGrp="1"/>
          </p:cNvSpPr>
          <p:nvPr>
            <p:ph type="sldNum" sz="quarter" idx="12"/>
          </p:nvPr>
        </p:nvSpPr>
        <p:spPr/>
        <p:txBody>
          <a:bodyPr/>
          <a:lstStyle/>
          <a:p>
            <a:fld id="{A4668692-8763-42BD-98A2-78652037B3BC}" type="slidenum">
              <a:rPr lang="en-US" smtClean="0"/>
              <a:t>‹#›</a:t>
            </a:fld>
            <a:endParaRPr lang="en-US"/>
          </a:p>
        </p:txBody>
      </p:sp>
    </p:spTree>
    <p:extLst>
      <p:ext uri="{BB962C8B-B14F-4D97-AF65-F5344CB8AC3E}">
        <p14:creationId xmlns:p14="http://schemas.microsoft.com/office/powerpoint/2010/main" val="131896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26DA3E-031A-42C5-970D-16E6BAB1BF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4359EE-2E46-41AE-8065-EB90F2528F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2C381-0A94-40D3-B5A2-9A498E61FA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01194-B384-497A-BC91-7EA470892969}" type="datetimeFigureOut">
              <a:rPr lang="en-US" smtClean="0"/>
              <a:t>1/13/2022</a:t>
            </a:fld>
            <a:endParaRPr lang="en-US"/>
          </a:p>
        </p:txBody>
      </p:sp>
      <p:sp>
        <p:nvSpPr>
          <p:cNvPr id="5" name="Footer Placeholder 4">
            <a:extLst>
              <a:ext uri="{FF2B5EF4-FFF2-40B4-BE49-F238E27FC236}">
                <a16:creationId xmlns:a16="http://schemas.microsoft.com/office/drawing/2014/main" id="{1C2CA0EF-F934-42C7-A30A-0CB6E01DAF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9AA568-4FD4-42B6-83AD-58780E0DE4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68692-8763-42BD-98A2-78652037B3BC}" type="slidenum">
              <a:rPr lang="en-US" smtClean="0"/>
              <a:t>‹#›</a:t>
            </a:fld>
            <a:endParaRPr lang="en-US"/>
          </a:p>
        </p:txBody>
      </p:sp>
    </p:spTree>
    <p:extLst>
      <p:ext uri="{BB962C8B-B14F-4D97-AF65-F5344CB8AC3E}">
        <p14:creationId xmlns:p14="http://schemas.microsoft.com/office/powerpoint/2010/main" val="1437038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4"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F748-CD72-48B3-A1FC-93C7BB332AE5}"/>
              </a:ext>
            </a:extLst>
          </p:cNvPr>
          <p:cNvSpPr>
            <a:spLocks noGrp="1"/>
          </p:cNvSpPr>
          <p:nvPr>
            <p:ph type="ctrTitle"/>
          </p:nvPr>
        </p:nvSpPr>
        <p:spPr>
          <a:xfrm>
            <a:off x="389744" y="1122363"/>
            <a:ext cx="10103371" cy="2387600"/>
          </a:xfrm>
        </p:spPr>
        <p:txBody>
          <a:bodyPr/>
          <a:lstStyle/>
          <a:p>
            <a:r>
              <a:rPr lang="en-US" b="1" dirty="0" err="1">
                <a:solidFill>
                  <a:schemeClr val="accent6"/>
                </a:solidFill>
              </a:rPr>
              <a:t>Cyclistic</a:t>
            </a:r>
            <a:r>
              <a:rPr lang="en-US" b="1" dirty="0">
                <a:solidFill>
                  <a:schemeClr val="accent6"/>
                </a:solidFill>
              </a:rPr>
              <a:t> Bike-Share Case Study</a:t>
            </a:r>
          </a:p>
        </p:txBody>
      </p:sp>
      <p:sp>
        <p:nvSpPr>
          <p:cNvPr id="3" name="Subtitle 2">
            <a:extLst>
              <a:ext uri="{FF2B5EF4-FFF2-40B4-BE49-F238E27FC236}">
                <a16:creationId xmlns:a16="http://schemas.microsoft.com/office/drawing/2014/main" id="{E44BDD01-86BB-4896-9C77-9EC3AAAFAA26}"/>
              </a:ext>
            </a:extLst>
          </p:cNvPr>
          <p:cNvSpPr>
            <a:spLocks noGrp="1"/>
          </p:cNvSpPr>
          <p:nvPr>
            <p:ph type="subTitle" idx="1"/>
          </p:nvPr>
        </p:nvSpPr>
        <p:spPr>
          <a:xfrm>
            <a:off x="794479" y="3602038"/>
            <a:ext cx="9873521" cy="1655762"/>
          </a:xfrm>
        </p:spPr>
        <p:txBody>
          <a:bodyPr>
            <a:normAutofit/>
          </a:bodyPr>
          <a:lstStyle/>
          <a:p>
            <a:pPr algn="l"/>
            <a:r>
              <a:rPr lang="en-US" dirty="0"/>
              <a:t>Capstone Project – Google Data Analytics Professional Certificate (Coursera)</a:t>
            </a:r>
          </a:p>
          <a:p>
            <a:pPr algn="l"/>
            <a:endParaRPr lang="en-US" dirty="0"/>
          </a:p>
          <a:p>
            <a:pPr algn="l"/>
            <a:r>
              <a:rPr lang="en-US" dirty="0"/>
              <a:t>Ali Hamza / January 13</a:t>
            </a:r>
            <a:r>
              <a:rPr lang="en-US" baseline="30000" dirty="0"/>
              <a:t>th</a:t>
            </a:r>
            <a:r>
              <a:rPr lang="en-US" dirty="0"/>
              <a:t>, 2022</a:t>
            </a:r>
            <a:endParaRPr lang="en-US" baseline="30000" dirty="0"/>
          </a:p>
        </p:txBody>
      </p:sp>
    </p:spTree>
    <p:extLst>
      <p:ext uri="{BB962C8B-B14F-4D97-AF65-F5344CB8AC3E}">
        <p14:creationId xmlns:p14="http://schemas.microsoft.com/office/powerpoint/2010/main" val="1634104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45F2-F340-425F-A2D7-93D51D779009}"/>
              </a:ext>
            </a:extLst>
          </p:cNvPr>
          <p:cNvSpPr>
            <a:spLocks noGrp="1"/>
          </p:cNvSpPr>
          <p:nvPr>
            <p:ph type="title"/>
          </p:nvPr>
        </p:nvSpPr>
        <p:spPr/>
        <p:txBody>
          <a:bodyPr/>
          <a:lstStyle/>
          <a:p>
            <a:r>
              <a:rPr lang="en-US" b="1" dirty="0"/>
              <a:t>Conclusion and Future Extension</a:t>
            </a:r>
          </a:p>
        </p:txBody>
      </p:sp>
      <p:graphicFrame>
        <p:nvGraphicFramePr>
          <p:cNvPr id="40" name="Content Placeholder 2">
            <a:extLst>
              <a:ext uri="{FF2B5EF4-FFF2-40B4-BE49-F238E27FC236}">
                <a16:creationId xmlns:a16="http://schemas.microsoft.com/office/drawing/2014/main" id="{718D36D3-E9CA-46DE-AC67-3FCA113B2C55}"/>
              </a:ext>
            </a:extLst>
          </p:cNvPr>
          <p:cNvGraphicFramePr>
            <a:graphicFrameLocks noGrp="1"/>
          </p:cNvGraphicFramePr>
          <p:nvPr>
            <p:ph idx="1"/>
            <p:extLst>
              <p:ext uri="{D42A27DB-BD31-4B8C-83A1-F6EECF244321}">
                <p14:modId xmlns:p14="http://schemas.microsoft.com/office/powerpoint/2010/main" val="33679269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6403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1">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3">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C1182FB-D6C2-400D-87A8-141167F4BD77}"/>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b="1" kern="1200">
                <a:solidFill>
                  <a:schemeClr val="tx2"/>
                </a:solidFill>
                <a:latin typeface="+mj-lt"/>
                <a:ea typeface="+mj-ea"/>
                <a:cs typeface="+mj-cs"/>
              </a:rPr>
              <a:t>Thank You</a:t>
            </a:r>
            <a:endParaRPr lang="en-US" sz="4000" b="1" kern="1200" dirty="0">
              <a:solidFill>
                <a:schemeClr val="tx2"/>
              </a:solidFill>
              <a:latin typeface="+mj-lt"/>
              <a:ea typeface="+mj-ea"/>
              <a:cs typeface="+mj-cs"/>
            </a:endParaRPr>
          </a:p>
        </p:txBody>
      </p:sp>
      <p:pic>
        <p:nvPicPr>
          <p:cNvPr id="26" name="Graphic 7" descr="Smiling Face with No Fill">
            <a:extLst>
              <a:ext uri="{FF2B5EF4-FFF2-40B4-BE49-F238E27FC236}">
                <a16:creationId xmlns:a16="http://schemas.microsoft.com/office/drawing/2014/main" id="{F4BC53A1-B7D4-4387-866C-09F24ABCC4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42" name="Group 35">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7" name="Freeform: Shape 36">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37">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0771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7D67-EEEE-40FC-89C2-976EF4AF76E3}"/>
              </a:ext>
            </a:extLst>
          </p:cNvPr>
          <p:cNvSpPr>
            <a:spLocks noGrp="1"/>
          </p:cNvSpPr>
          <p:nvPr>
            <p:ph type="title"/>
          </p:nvPr>
        </p:nvSpPr>
        <p:spPr/>
        <p:txBody>
          <a:bodyPr/>
          <a:lstStyle/>
          <a:p>
            <a:r>
              <a:rPr lang="en-US" b="1" dirty="0">
                <a:solidFill>
                  <a:schemeClr val="accent1"/>
                </a:solidFill>
              </a:rPr>
              <a:t>Agenda</a:t>
            </a:r>
          </a:p>
        </p:txBody>
      </p:sp>
      <p:sp>
        <p:nvSpPr>
          <p:cNvPr id="3" name="Content Placeholder 2">
            <a:extLst>
              <a:ext uri="{FF2B5EF4-FFF2-40B4-BE49-F238E27FC236}">
                <a16:creationId xmlns:a16="http://schemas.microsoft.com/office/drawing/2014/main" id="{05974F00-F839-4DCF-8241-7A4FF4E5DF20}"/>
              </a:ext>
            </a:extLst>
          </p:cNvPr>
          <p:cNvSpPr>
            <a:spLocks noGrp="1"/>
          </p:cNvSpPr>
          <p:nvPr>
            <p:ph idx="1"/>
          </p:nvPr>
        </p:nvSpPr>
        <p:spPr/>
        <p:txBody>
          <a:bodyPr/>
          <a:lstStyle/>
          <a:p>
            <a:r>
              <a:rPr lang="en-US" dirty="0"/>
              <a:t>Introduction</a:t>
            </a:r>
          </a:p>
          <a:p>
            <a:r>
              <a:rPr lang="en-US" dirty="0"/>
              <a:t>Business Task</a:t>
            </a:r>
          </a:p>
          <a:p>
            <a:r>
              <a:rPr lang="en-US" dirty="0"/>
              <a:t>Analysis &amp; Findings</a:t>
            </a:r>
          </a:p>
          <a:p>
            <a:r>
              <a:rPr lang="en-US" dirty="0"/>
              <a:t>Recommendations</a:t>
            </a:r>
          </a:p>
          <a:p>
            <a:r>
              <a:rPr lang="en-US" dirty="0"/>
              <a:t>Conclusion and Future Extension</a:t>
            </a:r>
          </a:p>
        </p:txBody>
      </p:sp>
    </p:spTree>
    <p:extLst>
      <p:ext uri="{BB962C8B-B14F-4D97-AF65-F5344CB8AC3E}">
        <p14:creationId xmlns:p14="http://schemas.microsoft.com/office/powerpoint/2010/main" val="151782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1EC4-59AE-4A8D-B8B2-DC47E5D5EF97}"/>
              </a:ext>
            </a:extLst>
          </p:cNvPr>
          <p:cNvSpPr>
            <a:spLocks noGrp="1"/>
          </p:cNvSpPr>
          <p:nvPr>
            <p:ph type="title"/>
          </p:nvPr>
        </p:nvSpPr>
        <p:spPr/>
        <p:txBody>
          <a:bodyPr/>
          <a:lstStyle/>
          <a:p>
            <a:r>
              <a:rPr lang="en-US" b="1" dirty="0">
                <a:solidFill>
                  <a:schemeClr val="accent2"/>
                </a:solidFill>
              </a:rPr>
              <a:t>Introduction</a:t>
            </a:r>
          </a:p>
        </p:txBody>
      </p:sp>
      <p:sp>
        <p:nvSpPr>
          <p:cNvPr id="3" name="Content Placeholder 2">
            <a:extLst>
              <a:ext uri="{FF2B5EF4-FFF2-40B4-BE49-F238E27FC236}">
                <a16:creationId xmlns:a16="http://schemas.microsoft.com/office/drawing/2014/main" id="{77CA93BC-35EA-4AAE-8150-6C71371931EB}"/>
              </a:ext>
            </a:extLst>
          </p:cNvPr>
          <p:cNvSpPr>
            <a:spLocks noGrp="1"/>
          </p:cNvSpPr>
          <p:nvPr>
            <p:ph idx="1"/>
          </p:nvPr>
        </p:nvSpPr>
        <p:spPr>
          <a:xfrm>
            <a:off x="838200" y="1825625"/>
            <a:ext cx="10515600" cy="3750716"/>
          </a:xfrm>
        </p:spPr>
        <p:txBody>
          <a:bodyPr/>
          <a:lstStyle/>
          <a:p>
            <a:pPr marL="0" indent="0">
              <a:buNone/>
            </a:pPr>
            <a:r>
              <a:rPr lang="en-US" b="0" i="0" dirty="0">
                <a:solidFill>
                  <a:srgbClr val="24292F"/>
                </a:solidFill>
                <a:effectLst/>
                <a:latin typeface="-apple-system"/>
              </a:rPr>
              <a:t>Welcome to the </a:t>
            </a:r>
            <a:r>
              <a:rPr lang="en-US" b="0" i="0" dirty="0" err="1">
                <a:solidFill>
                  <a:srgbClr val="24292F"/>
                </a:solidFill>
                <a:effectLst/>
                <a:latin typeface="-apple-system"/>
              </a:rPr>
              <a:t>Cyclistic</a:t>
            </a:r>
            <a:r>
              <a:rPr lang="en-US" b="0" i="0" dirty="0">
                <a:solidFill>
                  <a:srgbClr val="24292F"/>
                </a:solidFill>
                <a:effectLst/>
                <a:latin typeface="-apple-system"/>
              </a:rPr>
              <a:t> bike-share analysis case study!</a:t>
            </a:r>
          </a:p>
          <a:p>
            <a:pPr marL="0" indent="0">
              <a:buNone/>
            </a:pPr>
            <a:r>
              <a:rPr lang="en-US" dirty="0">
                <a:solidFill>
                  <a:srgbClr val="24292F"/>
                </a:solidFill>
                <a:latin typeface="-apple-system"/>
              </a:rPr>
              <a:t>This is a case study from Capstone Project of Google Data Analytics Certification on Coursera.</a:t>
            </a:r>
            <a:endParaRPr lang="en-US" b="0" i="0" dirty="0">
              <a:solidFill>
                <a:srgbClr val="24292F"/>
              </a:solidFill>
              <a:effectLst/>
              <a:latin typeface="-apple-system"/>
            </a:endParaRPr>
          </a:p>
          <a:p>
            <a:pPr marL="0" indent="0">
              <a:buNone/>
            </a:pPr>
            <a:r>
              <a:rPr lang="en-US" b="0" i="0" dirty="0">
                <a:solidFill>
                  <a:srgbClr val="24292F"/>
                </a:solidFill>
                <a:effectLst/>
                <a:latin typeface="-apple-system"/>
              </a:rPr>
              <a:t>This work is for a fictional company, </a:t>
            </a:r>
            <a:r>
              <a:rPr lang="en-US" b="0" i="0" dirty="0" err="1">
                <a:solidFill>
                  <a:srgbClr val="24292F"/>
                </a:solidFill>
                <a:effectLst/>
                <a:latin typeface="-apple-system"/>
              </a:rPr>
              <a:t>Cyclistic</a:t>
            </a:r>
            <a:r>
              <a:rPr lang="en-US" b="0" i="0" dirty="0">
                <a:solidFill>
                  <a:srgbClr val="24292F"/>
                </a:solidFill>
                <a:effectLst/>
                <a:latin typeface="-apple-system"/>
              </a:rPr>
              <a:t>, and with different characters and team members.</a:t>
            </a:r>
          </a:p>
        </p:txBody>
      </p:sp>
    </p:spTree>
    <p:extLst>
      <p:ext uri="{BB962C8B-B14F-4D97-AF65-F5344CB8AC3E}">
        <p14:creationId xmlns:p14="http://schemas.microsoft.com/office/powerpoint/2010/main" val="54660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C65C-7C75-4F91-A2AA-919B982BBB9D}"/>
              </a:ext>
            </a:extLst>
          </p:cNvPr>
          <p:cNvSpPr>
            <a:spLocks noGrp="1"/>
          </p:cNvSpPr>
          <p:nvPr>
            <p:ph type="title"/>
          </p:nvPr>
        </p:nvSpPr>
        <p:spPr/>
        <p:txBody>
          <a:bodyPr/>
          <a:lstStyle/>
          <a:p>
            <a:r>
              <a:rPr lang="en-US" b="1" dirty="0">
                <a:solidFill>
                  <a:schemeClr val="accent4">
                    <a:lumMod val="50000"/>
                  </a:schemeClr>
                </a:solidFill>
              </a:rPr>
              <a:t>Business Task</a:t>
            </a:r>
          </a:p>
        </p:txBody>
      </p:sp>
      <p:sp>
        <p:nvSpPr>
          <p:cNvPr id="3" name="Content Placeholder 2">
            <a:extLst>
              <a:ext uri="{FF2B5EF4-FFF2-40B4-BE49-F238E27FC236}">
                <a16:creationId xmlns:a16="http://schemas.microsoft.com/office/drawing/2014/main" id="{D68D0B00-7DAC-4A9B-8FF4-1C7E9F48CC94}"/>
              </a:ext>
            </a:extLst>
          </p:cNvPr>
          <p:cNvSpPr>
            <a:spLocks noGrp="1"/>
          </p:cNvSpPr>
          <p:nvPr>
            <p:ph idx="1"/>
          </p:nvPr>
        </p:nvSpPr>
        <p:spPr>
          <a:xfrm>
            <a:off x="838199" y="1825625"/>
            <a:ext cx="9145249" cy="4351338"/>
          </a:xfrm>
        </p:spPr>
        <p:txBody>
          <a:bodyPr>
            <a:normAutofit/>
          </a:bodyPr>
          <a:lstStyle/>
          <a:p>
            <a:pPr marL="0" indent="0">
              <a:buNone/>
            </a:pPr>
            <a:r>
              <a:rPr lang="en-US" sz="3200" i="0" dirty="0">
                <a:effectLst/>
                <a:latin typeface="-apple-system"/>
              </a:rPr>
              <a:t>The business task is to identify the different usage of </a:t>
            </a:r>
            <a:r>
              <a:rPr lang="en-US" sz="3200" i="0" dirty="0" err="1">
                <a:effectLst/>
                <a:latin typeface="-apple-system"/>
              </a:rPr>
              <a:t>Cyclistic</a:t>
            </a:r>
            <a:r>
              <a:rPr lang="en-US" sz="3200" i="0" dirty="0">
                <a:effectLst/>
                <a:latin typeface="-apple-system"/>
              </a:rPr>
              <a:t> bikes by annual members and casual riders.</a:t>
            </a:r>
          </a:p>
        </p:txBody>
      </p:sp>
    </p:spTree>
    <p:extLst>
      <p:ext uri="{BB962C8B-B14F-4D97-AF65-F5344CB8AC3E}">
        <p14:creationId xmlns:p14="http://schemas.microsoft.com/office/powerpoint/2010/main" val="45659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1774EE9-26AB-407B-8850-1B2D29CAC586}"/>
              </a:ext>
            </a:extLst>
          </p:cNvPr>
          <p:cNvSpPr>
            <a:spLocks noGrp="1"/>
          </p:cNvSpPr>
          <p:nvPr>
            <p:ph type="title"/>
          </p:nvPr>
        </p:nvSpPr>
        <p:spPr>
          <a:xfrm>
            <a:off x="1146879" y="998002"/>
            <a:ext cx="3182940" cy="1471959"/>
          </a:xfrm>
        </p:spPr>
        <p:txBody>
          <a:bodyPr>
            <a:normAutofit/>
          </a:bodyPr>
          <a:lstStyle/>
          <a:p>
            <a:r>
              <a:rPr lang="en-US" sz="3600" b="1" dirty="0">
                <a:solidFill>
                  <a:srgbClr val="FFFFFF"/>
                </a:solidFill>
              </a:rPr>
              <a:t>Analysis and Findings</a:t>
            </a:r>
          </a:p>
        </p:txBody>
      </p:sp>
      <p:sp>
        <p:nvSpPr>
          <p:cNvPr id="9" name="Content Placeholder 8">
            <a:extLst>
              <a:ext uri="{FF2B5EF4-FFF2-40B4-BE49-F238E27FC236}">
                <a16:creationId xmlns:a16="http://schemas.microsoft.com/office/drawing/2014/main" id="{227E5CB4-DF4E-47A2-A2E1-99C0680C5781}"/>
              </a:ext>
            </a:extLst>
          </p:cNvPr>
          <p:cNvSpPr>
            <a:spLocks noGrp="1"/>
          </p:cNvSpPr>
          <p:nvPr>
            <p:ph idx="1"/>
          </p:nvPr>
        </p:nvSpPr>
        <p:spPr>
          <a:xfrm>
            <a:off x="1139635" y="2546161"/>
            <a:ext cx="3200451" cy="2985929"/>
          </a:xfrm>
        </p:spPr>
        <p:txBody>
          <a:bodyPr anchor="t">
            <a:normAutofit/>
          </a:bodyPr>
          <a:lstStyle/>
          <a:p>
            <a:pPr marL="0" indent="0">
              <a:buNone/>
            </a:pPr>
            <a:r>
              <a:rPr lang="en-US" sz="2400" dirty="0">
                <a:solidFill>
                  <a:srgbClr val="FEFFFF"/>
                </a:solidFill>
              </a:rPr>
              <a:t>You can see the casual riders are weekend riders mostly when we compare with the </a:t>
            </a:r>
            <a:r>
              <a:rPr lang="en-US" sz="2400" b="1" dirty="0">
                <a:solidFill>
                  <a:srgbClr val="FEFFFF"/>
                </a:solidFill>
              </a:rPr>
              <a:t>number of rides </a:t>
            </a:r>
            <a:r>
              <a:rPr lang="en-US" sz="2400" dirty="0">
                <a:solidFill>
                  <a:srgbClr val="FEFFFF"/>
                </a:solidFill>
              </a:rPr>
              <a:t>on weekdays of the year 2021.</a:t>
            </a:r>
          </a:p>
        </p:txBody>
      </p:sp>
      <p:pic>
        <p:nvPicPr>
          <p:cNvPr id="5" name="Content Placeholder 4" descr="Chart, bar chart&#10;&#10;Description automatically generated">
            <a:extLst>
              <a:ext uri="{FF2B5EF4-FFF2-40B4-BE49-F238E27FC236}">
                <a16:creationId xmlns:a16="http://schemas.microsoft.com/office/drawing/2014/main" id="{CB8E917E-4089-4366-9AB7-8C618915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5013" y="484730"/>
            <a:ext cx="6137351" cy="6137351"/>
          </a:xfrm>
          <a:prstGeom prst="rect">
            <a:avLst/>
          </a:prstGeom>
        </p:spPr>
      </p:pic>
      <p:sp>
        <p:nvSpPr>
          <p:cNvPr id="6" name="Freeform: Shape 5">
            <a:extLst>
              <a:ext uri="{FF2B5EF4-FFF2-40B4-BE49-F238E27FC236}">
                <a16:creationId xmlns:a16="http://schemas.microsoft.com/office/drawing/2014/main" id="{CC0B9746-8691-4EE2-ACA3-AFC5B2F132F5}"/>
              </a:ext>
            </a:extLst>
          </p:cNvPr>
          <p:cNvSpPr/>
          <p:nvPr/>
        </p:nvSpPr>
        <p:spPr>
          <a:xfrm>
            <a:off x="1208898" y="2436564"/>
            <a:ext cx="2778485" cy="45719"/>
          </a:xfrm>
          <a:custGeom>
            <a:avLst/>
            <a:gdLst>
              <a:gd name="connsiteX0" fmla="*/ 0 w 2308486"/>
              <a:gd name="connsiteY0" fmla="*/ 0 h 0"/>
              <a:gd name="connsiteX1" fmla="*/ 2308486 w 2308486"/>
              <a:gd name="connsiteY1" fmla="*/ 0 h 0"/>
            </a:gdLst>
            <a:ahLst/>
            <a:cxnLst>
              <a:cxn ang="0">
                <a:pos x="connsiteX0" y="connsiteY0"/>
              </a:cxn>
              <a:cxn ang="0">
                <a:pos x="connsiteX1" y="connsiteY1"/>
              </a:cxn>
            </a:cxnLst>
            <a:rect l="l" t="t" r="r" b="b"/>
            <a:pathLst>
              <a:path w="2308486">
                <a:moveTo>
                  <a:pt x="0" y="0"/>
                </a:moveTo>
                <a:lnTo>
                  <a:pt x="2308486" y="0"/>
                </a:lnTo>
              </a:path>
            </a:pathLst>
          </a:cu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5159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D17E141-75B4-4E57-BA1D-AC65CBCB969E}"/>
              </a:ext>
            </a:extLst>
          </p:cNvPr>
          <p:cNvSpPr>
            <a:spLocks noGrp="1"/>
          </p:cNvSpPr>
          <p:nvPr>
            <p:ph type="title"/>
          </p:nvPr>
        </p:nvSpPr>
        <p:spPr>
          <a:xfrm>
            <a:off x="1146879" y="998002"/>
            <a:ext cx="3182940" cy="1471959"/>
          </a:xfrm>
        </p:spPr>
        <p:txBody>
          <a:bodyPr>
            <a:normAutofit/>
          </a:bodyPr>
          <a:lstStyle/>
          <a:p>
            <a:r>
              <a:rPr lang="en-US" sz="3600" b="1" dirty="0">
                <a:solidFill>
                  <a:srgbClr val="FFFFFF"/>
                </a:solidFill>
              </a:rPr>
              <a:t>Analysis and Findings</a:t>
            </a:r>
          </a:p>
        </p:txBody>
      </p:sp>
      <p:sp>
        <p:nvSpPr>
          <p:cNvPr id="9" name="Content Placeholder 8">
            <a:extLst>
              <a:ext uri="{FF2B5EF4-FFF2-40B4-BE49-F238E27FC236}">
                <a16:creationId xmlns:a16="http://schemas.microsoft.com/office/drawing/2014/main" id="{24877157-162B-4B05-AFB3-A83E42595D3F}"/>
              </a:ext>
            </a:extLst>
          </p:cNvPr>
          <p:cNvSpPr>
            <a:spLocks noGrp="1"/>
          </p:cNvSpPr>
          <p:nvPr>
            <p:ph idx="1"/>
          </p:nvPr>
        </p:nvSpPr>
        <p:spPr>
          <a:xfrm>
            <a:off x="1139635" y="2546161"/>
            <a:ext cx="3200451" cy="2985929"/>
          </a:xfrm>
        </p:spPr>
        <p:txBody>
          <a:bodyPr anchor="t">
            <a:normAutofit/>
          </a:bodyPr>
          <a:lstStyle/>
          <a:p>
            <a:pPr marL="0" indent="0">
              <a:buNone/>
            </a:pPr>
            <a:r>
              <a:rPr lang="en-US" sz="2400" dirty="0">
                <a:solidFill>
                  <a:srgbClr val="FEFFFF"/>
                </a:solidFill>
              </a:rPr>
              <a:t>From this image, you can see the average ride time of casual riders are always high than the member riders mostly on weekends.</a:t>
            </a:r>
          </a:p>
        </p:txBody>
      </p:sp>
      <p:pic>
        <p:nvPicPr>
          <p:cNvPr id="5" name="Content Placeholder 4" descr="Chart, bar chart&#10;&#10;Description automatically generated">
            <a:extLst>
              <a:ext uri="{FF2B5EF4-FFF2-40B4-BE49-F238E27FC236}">
                <a16:creationId xmlns:a16="http://schemas.microsoft.com/office/drawing/2014/main" id="{A02F34CB-9845-46DF-BFCC-703ECAA33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5014" y="314793"/>
            <a:ext cx="6307288" cy="6307288"/>
          </a:xfrm>
          <a:prstGeom prst="rect">
            <a:avLst/>
          </a:prstGeom>
        </p:spPr>
      </p:pic>
      <p:sp>
        <p:nvSpPr>
          <p:cNvPr id="13" name="Freeform: Shape 12">
            <a:extLst>
              <a:ext uri="{FF2B5EF4-FFF2-40B4-BE49-F238E27FC236}">
                <a16:creationId xmlns:a16="http://schemas.microsoft.com/office/drawing/2014/main" id="{78919267-363A-47A9-926B-7CE7C123945E}"/>
              </a:ext>
            </a:extLst>
          </p:cNvPr>
          <p:cNvSpPr/>
          <p:nvPr/>
        </p:nvSpPr>
        <p:spPr>
          <a:xfrm>
            <a:off x="1208898" y="2436564"/>
            <a:ext cx="2778485" cy="45719"/>
          </a:xfrm>
          <a:custGeom>
            <a:avLst/>
            <a:gdLst>
              <a:gd name="connsiteX0" fmla="*/ 0 w 2308486"/>
              <a:gd name="connsiteY0" fmla="*/ 0 h 0"/>
              <a:gd name="connsiteX1" fmla="*/ 2308486 w 2308486"/>
              <a:gd name="connsiteY1" fmla="*/ 0 h 0"/>
            </a:gdLst>
            <a:ahLst/>
            <a:cxnLst>
              <a:cxn ang="0">
                <a:pos x="connsiteX0" y="connsiteY0"/>
              </a:cxn>
              <a:cxn ang="0">
                <a:pos x="connsiteX1" y="connsiteY1"/>
              </a:cxn>
            </a:cxnLst>
            <a:rect l="l" t="t" r="r" b="b"/>
            <a:pathLst>
              <a:path w="2308486">
                <a:moveTo>
                  <a:pt x="0" y="0"/>
                </a:moveTo>
                <a:lnTo>
                  <a:pt x="2308486" y="0"/>
                </a:lnTo>
              </a:path>
            </a:pathLst>
          </a:cu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5953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7BEDE50-1A93-46EB-989F-4B25BF9928BD}"/>
              </a:ext>
            </a:extLst>
          </p:cNvPr>
          <p:cNvSpPr>
            <a:spLocks noGrp="1"/>
          </p:cNvSpPr>
          <p:nvPr>
            <p:ph type="title"/>
          </p:nvPr>
        </p:nvSpPr>
        <p:spPr>
          <a:xfrm>
            <a:off x="765051" y="662400"/>
            <a:ext cx="3384000" cy="1492132"/>
          </a:xfrm>
        </p:spPr>
        <p:txBody>
          <a:bodyPr anchor="t">
            <a:normAutofit/>
          </a:bodyPr>
          <a:lstStyle/>
          <a:p>
            <a:r>
              <a:rPr lang="en-US" b="1" dirty="0">
                <a:solidFill>
                  <a:schemeClr val="bg1"/>
                </a:solidFill>
              </a:rPr>
              <a:t>Analysis and Findings</a:t>
            </a:r>
          </a:p>
        </p:txBody>
      </p:sp>
      <p:sp>
        <p:nvSpPr>
          <p:cNvPr id="19" name="Content Placeholder 8">
            <a:extLst>
              <a:ext uri="{FF2B5EF4-FFF2-40B4-BE49-F238E27FC236}">
                <a16:creationId xmlns:a16="http://schemas.microsoft.com/office/drawing/2014/main" id="{FD06C71D-5C80-4852-8F80-48B68150E222}"/>
              </a:ext>
            </a:extLst>
          </p:cNvPr>
          <p:cNvSpPr>
            <a:spLocks noGrp="1"/>
          </p:cNvSpPr>
          <p:nvPr>
            <p:ph idx="1"/>
          </p:nvPr>
        </p:nvSpPr>
        <p:spPr>
          <a:xfrm>
            <a:off x="765051" y="2286000"/>
            <a:ext cx="3384000" cy="3844800"/>
          </a:xfrm>
        </p:spPr>
        <p:txBody>
          <a:bodyPr>
            <a:normAutofit/>
          </a:bodyPr>
          <a:lstStyle/>
          <a:p>
            <a:pPr marL="0" indent="0">
              <a:buNone/>
            </a:pPr>
            <a:r>
              <a:rPr lang="en-US" dirty="0">
                <a:solidFill>
                  <a:schemeClr val="bg1">
                    <a:alpha val="60000"/>
                  </a:schemeClr>
                </a:solidFill>
              </a:rPr>
              <a:t>From this image, you can see that number of rides of casual riders are higher than member riders in summer months of the year 2021</a:t>
            </a:r>
          </a:p>
        </p:txBody>
      </p:sp>
      <p:pic>
        <p:nvPicPr>
          <p:cNvPr id="5" name="Content Placeholder 4" descr="Chart, bar chart&#10;&#10;Description automatically generated">
            <a:extLst>
              <a:ext uri="{FF2B5EF4-FFF2-40B4-BE49-F238E27FC236}">
                <a16:creationId xmlns:a16="http://schemas.microsoft.com/office/drawing/2014/main" id="{DDCFEC7F-5BAA-4116-A42F-8C00D489C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551" y="179882"/>
            <a:ext cx="6535711" cy="6535711"/>
          </a:xfrm>
          <a:prstGeom prst="rect">
            <a:avLst/>
          </a:prstGeom>
        </p:spPr>
      </p:pic>
      <p:sp>
        <p:nvSpPr>
          <p:cNvPr id="13" name="Freeform: Shape 12">
            <a:extLst>
              <a:ext uri="{FF2B5EF4-FFF2-40B4-BE49-F238E27FC236}">
                <a16:creationId xmlns:a16="http://schemas.microsoft.com/office/drawing/2014/main" id="{7E807123-C579-4D38-85A5-DD38746C9BC8}"/>
              </a:ext>
            </a:extLst>
          </p:cNvPr>
          <p:cNvSpPr/>
          <p:nvPr/>
        </p:nvSpPr>
        <p:spPr>
          <a:xfrm>
            <a:off x="798294" y="2131672"/>
            <a:ext cx="3084158" cy="45719"/>
          </a:xfrm>
          <a:custGeom>
            <a:avLst/>
            <a:gdLst>
              <a:gd name="connsiteX0" fmla="*/ 0 w 2308486"/>
              <a:gd name="connsiteY0" fmla="*/ 0 h 0"/>
              <a:gd name="connsiteX1" fmla="*/ 2308486 w 2308486"/>
              <a:gd name="connsiteY1" fmla="*/ 0 h 0"/>
            </a:gdLst>
            <a:ahLst/>
            <a:cxnLst>
              <a:cxn ang="0">
                <a:pos x="connsiteX0" y="connsiteY0"/>
              </a:cxn>
              <a:cxn ang="0">
                <a:pos x="connsiteX1" y="connsiteY1"/>
              </a:cxn>
            </a:cxnLst>
            <a:rect l="l" t="t" r="r" b="b"/>
            <a:pathLst>
              <a:path w="2308486">
                <a:moveTo>
                  <a:pt x="0" y="0"/>
                </a:moveTo>
                <a:lnTo>
                  <a:pt x="2308486" y="0"/>
                </a:lnTo>
              </a:path>
            </a:pathLst>
          </a:cu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4271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AB98898-D282-4DE0-A4F6-FF383C486952}"/>
              </a:ext>
            </a:extLst>
          </p:cNvPr>
          <p:cNvSpPr>
            <a:spLocks noGrp="1"/>
          </p:cNvSpPr>
          <p:nvPr>
            <p:ph type="title"/>
          </p:nvPr>
        </p:nvSpPr>
        <p:spPr>
          <a:xfrm>
            <a:off x="765051" y="662400"/>
            <a:ext cx="3384000" cy="1492132"/>
          </a:xfrm>
        </p:spPr>
        <p:txBody>
          <a:bodyPr anchor="t">
            <a:normAutofit/>
          </a:bodyPr>
          <a:lstStyle/>
          <a:p>
            <a:r>
              <a:rPr lang="en-US" b="1" dirty="0">
                <a:solidFill>
                  <a:schemeClr val="bg1"/>
                </a:solidFill>
              </a:rPr>
              <a:t>Analysis and Findings</a:t>
            </a:r>
          </a:p>
        </p:txBody>
      </p:sp>
      <p:sp>
        <p:nvSpPr>
          <p:cNvPr id="9" name="Content Placeholder 8">
            <a:extLst>
              <a:ext uri="{FF2B5EF4-FFF2-40B4-BE49-F238E27FC236}">
                <a16:creationId xmlns:a16="http://schemas.microsoft.com/office/drawing/2014/main" id="{ECBD2B12-FDB5-40F4-AB3F-2D52C8CA473B}"/>
              </a:ext>
            </a:extLst>
          </p:cNvPr>
          <p:cNvSpPr>
            <a:spLocks noGrp="1"/>
          </p:cNvSpPr>
          <p:nvPr>
            <p:ph idx="1"/>
          </p:nvPr>
        </p:nvSpPr>
        <p:spPr>
          <a:xfrm>
            <a:off x="765051" y="2286000"/>
            <a:ext cx="3384000" cy="3844800"/>
          </a:xfrm>
        </p:spPr>
        <p:txBody>
          <a:bodyPr>
            <a:normAutofit/>
          </a:bodyPr>
          <a:lstStyle/>
          <a:p>
            <a:pPr marL="0" indent="0">
              <a:buNone/>
            </a:pPr>
            <a:r>
              <a:rPr lang="en-US" dirty="0">
                <a:solidFill>
                  <a:schemeClr val="bg1">
                    <a:alpha val="60000"/>
                  </a:schemeClr>
                </a:solidFill>
              </a:rPr>
              <a:t>From this image, you can see that the average ride time of casual riders are always high in the whole year 2021.</a:t>
            </a:r>
          </a:p>
        </p:txBody>
      </p:sp>
      <p:pic>
        <p:nvPicPr>
          <p:cNvPr id="5" name="Content Placeholder 4" descr="Chart, bar chart&#10;&#10;Description automatically generated">
            <a:extLst>
              <a:ext uri="{FF2B5EF4-FFF2-40B4-BE49-F238E27FC236}">
                <a16:creationId xmlns:a16="http://schemas.microsoft.com/office/drawing/2014/main" id="{B17FE808-556A-42FD-92ED-66FA0EA30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6463" y="254834"/>
            <a:ext cx="6325848" cy="6325848"/>
          </a:xfrm>
          <a:prstGeom prst="rect">
            <a:avLst/>
          </a:prstGeom>
        </p:spPr>
      </p:pic>
      <p:sp>
        <p:nvSpPr>
          <p:cNvPr id="10" name="Freeform: Shape 9">
            <a:extLst>
              <a:ext uri="{FF2B5EF4-FFF2-40B4-BE49-F238E27FC236}">
                <a16:creationId xmlns:a16="http://schemas.microsoft.com/office/drawing/2014/main" id="{F34980A2-38FE-4EF0-9329-8583BAEF8A64}"/>
              </a:ext>
            </a:extLst>
          </p:cNvPr>
          <p:cNvSpPr/>
          <p:nvPr/>
        </p:nvSpPr>
        <p:spPr>
          <a:xfrm>
            <a:off x="798294" y="2131672"/>
            <a:ext cx="3084158" cy="45719"/>
          </a:xfrm>
          <a:custGeom>
            <a:avLst/>
            <a:gdLst>
              <a:gd name="connsiteX0" fmla="*/ 0 w 2308486"/>
              <a:gd name="connsiteY0" fmla="*/ 0 h 0"/>
              <a:gd name="connsiteX1" fmla="*/ 2308486 w 2308486"/>
              <a:gd name="connsiteY1" fmla="*/ 0 h 0"/>
            </a:gdLst>
            <a:ahLst/>
            <a:cxnLst>
              <a:cxn ang="0">
                <a:pos x="connsiteX0" y="connsiteY0"/>
              </a:cxn>
              <a:cxn ang="0">
                <a:pos x="connsiteX1" y="connsiteY1"/>
              </a:cxn>
            </a:cxnLst>
            <a:rect l="l" t="t" r="r" b="b"/>
            <a:pathLst>
              <a:path w="2308486">
                <a:moveTo>
                  <a:pt x="0" y="0"/>
                </a:moveTo>
                <a:lnTo>
                  <a:pt x="2308486" y="0"/>
                </a:lnTo>
              </a:path>
            </a:pathLst>
          </a:cu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559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3122AC7-283E-45AC-BA3A-0CD4578FCC7F}"/>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Some Recommendations</a:t>
            </a:r>
          </a:p>
        </p:txBody>
      </p:sp>
      <p:sp>
        <p:nvSpPr>
          <p:cNvPr id="52" name="Content Placeholder 2">
            <a:extLst>
              <a:ext uri="{FF2B5EF4-FFF2-40B4-BE49-F238E27FC236}">
                <a16:creationId xmlns:a16="http://schemas.microsoft.com/office/drawing/2014/main" id="{4A4EC65D-B091-4211-B5BD-4B80B9DC3634}"/>
              </a:ext>
            </a:extLst>
          </p:cNvPr>
          <p:cNvSpPr>
            <a:spLocks noGrp="1"/>
          </p:cNvSpPr>
          <p:nvPr>
            <p:ph idx="1"/>
          </p:nvPr>
        </p:nvSpPr>
        <p:spPr>
          <a:xfrm>
            <a:off x="1367624" y="2490436"/>
            <a:ext cx="9708995" cy="3567173"/>
          </a:xfrm>
        </p:spPr>
        <p:txBody>
          <a:bodyPr anchor="ctr">
            <a:normAutofit/>
          </a:bodyPr>
          <a:lstStyle/>
          <a:p>
            <a:r>
              <a:rPr lang="en-US" sz="2400" i="0">
                <a:effectLst/>
                <a:latin typeface="-apple-system"/>
              </a:rPr>
              <a:t>Casual rider who are most likely the weekend riders, company can offer them with some membership discount on getting subscription</a:t>
            </a:r>
          </a:p>
          <a:p>
            <a:r>
              <a:rPr lang="en-US" sz="2400" i="0">
                <a:effectLst/>
                <a:latin typeface="-apple-system"/>
              </a:rPr>
              <a:t>Casual rider who rides least but for long distances weekly, company can offer them low ride prices on getting subscription</a:t>
            </a:r>
          </a:p>
          <a:p>
            <a:r>
              <a:rPr lang="en-US" sz="2400" i="0">
                <a:effectLst/>
                <a:latin typeface="-apple-system"/>
              </a:rPr>
              <a:t>Casual rider who rides most but for short distances weekly, company can offer them some free rides on getting subscription</a:t>
            </a:r>
          </a:p>
          <a:p>
            <a:r>
              <a:rPr lang="en-US" sz="2400" i="0">
                <a:effectLst/>
                <a:latin typeface="-apple-system"/>
              </a:rPr>
              <a:t>Casual rider who rides only in summertime, company can offer them special monthly subscription in summer months.</a:t>
            </a:r>
          </a:p>
        </p:txBody>
      </p:sp>
    </p:spTree>
    <p:extLst>
      <p:ext uri="{BB962C8B-B14F-4D97-AF65-F5344CB8AC3E}">
        <p14:creationId xmlns:p14="http://schemas.microsoft.com/office/powerpoint/2010/main" val="2358057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389</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Cyclistic Bike-Share Case Study</vt:lpstr>
      <vt:lpstr>Agenda</vt:lpstr>
      <vt:lpstr>Introduction</vt:lpstr>
      <vt:lpstr>Business Task</vt:lpstr>
      <vt:lpstr>Analysis and Findings</vt:lpstr>
      <vt:lpstr>Analysis and Findings</vt:lpstr>
      <vt:lpstr>Analysis and Findings</vt:lpstr>
      <vt:lpstr>Analysis and Findings</vt:lpstr>
      <vt:lpstr>Some Recommendations</vt:lpstr>
      <vt:lpstr>Conclusion and Future Extension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Hafiz Ali Hamza</dc:creator>
  <cp:lastModifiedBy>Hafiz Ali Hamza</cp:lastModifiedBy>
  <cp:revision>16</cp:revision>
  <dcterms:created xsi:type="dcterms:W3CDTF">2022-01-13T13:27:21Z</dcterms:created>
  <dcterms:modified xsi:type="dcterms:W3CDTF">2022-01-13T17:42:59Z</dcterms:modified>
</cp:coreProperties>
</file>