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3" r:id="rId7"/>
    <p:sldId id="265" r:id="rId8"/>
    <p:sldId id="267" r:id="rId9"/>
    <p:sldId id="268" r:id="rId10"/>
    <p:sldId id="269" r:id="rId11"/>
    <p:sldId id="271" r:id="rId12"/>
    <p:sldId id="272" r:id="rId13"/>
    <p:sldId id="27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223FF-DCCE-4290-B61A-418B89AE0602}" type="datetimeFigureOut">
              <a:rPr lang="ru-RU" smtClean="0"/>
              <a:t>17.06.2016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385D2-E4B3-44D1-B488-343BE2F90A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23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385D2-E4B3-44D1-B488-343BE2F90A2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587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3958FB2-3D4B-4179-A8C6-85BD94BC8E84}" type="datetimeFigureOut">
              <a:rPr lang="ru-RU" smtClean="0"/>
              <a:t>17.06.2016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36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8FB2-3D4B-4179-A8C6-85BD94BC8E84}" type="datetimeFigureOut">
              <a:rPr lang="ru-RU" smtClean="0"/>
              <a:t>17.06.2016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87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8FB2-3D4B-4179-A8C6-85BD94BC8E84}" type="datetimeFigureOut">
              <a:rPr lang="ru-RU" smtClean="0"/>
              <a:t>17.06.2016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121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8FB2-3D4B-4179-A8C6-85BD94BC8E84}" type="datetimeFigureOut">
              <a:rPr lang="ru-RU" smtClean="0"/>
              <a:t>17.06.2016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3582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8FB2-3D4B-4179-A8C6-85BD94BC8E84}" type="datetimeFigureOut">
              <a:rPr lang="ru-RU" smtClean="0"/>
              <a:t>17.06.2016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769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8FB2-3D4B-4179-A8C6-85BD94BC8E84}" type="datetimeFigureOut">
              <a:rPr lang="ru-RU" smtClean="0"/>
              <a:t>17.06.2016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78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8FB2-3D4B-4179-A8C6-85BD94BC8E84}" type="datetimeFigureOut">
              <a:rPr lang="ru-RU" smtClean="0"/>
              <a:t>17.06.2016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945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8FB2-3D4B-4179-A8C6-85BD94BC8E84}" type="datetimeFigureOut">
              <a:rPr lang="ru-RU" smtClean="0"/>
              <a:t>17.06.2016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353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8FB2-3D4B-4179-A8C6-85BD94BC8E84}" type="datetimeFigureOut">
              <a:rPr lang="ru-RU" smtClean="0"/>
              <a:t>17.06.2016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6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8FB2-3D4B-4179-A8C6-85BD94BC8E84}" type="datetimeFigureOut">
              <a:rPr lang="ru-RU" smtClean="0"/>
              <a:t>17.06.2016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51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8FB2-3D4B-4179-A8C6-85BD94BC8E84}" type="datetimeFigureOut">
              <a:rPr lang="ru-RU" smtClean="0"/>
              <a:t>17.06.2016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30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8FB2-3D4B-4179-A8C6-85BD94BC8E84}" type="datetimeFigureOut">
              <a:rPr lang="ru-RU" smtClean="0"/>
              <a:t>17.06.2016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97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8FB2-3D4B-4179-A8C6-85BD94BC8E84}" type="datetimeFigureOut">
              <a:rPr lang="ru-RU" smtClean="0"/>
              <a:t>17.06.2016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96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8FB2-3D4B-4179-A8C6-85BD94BC8E84}" type="datetimeFigureOut">
              <a:rPr lang="ru-RU" smtClean="0"/>
              <a:t>17.06.2016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80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8FB2-3D4B-4179-A8C6-85BD94BC8E84}" type="datetimeFigureOut">
              <a:rPr lang="ru-RU" smtClean="0"/>
              <a:t>17.06.2016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62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8FB2-3D4B-4179-A8C6-85BD94BC8E84}" type="datetimeFigureOut">
              <a:rPr lang="ru-RU" smtClean="0"/>
              <a:t>17.06.2016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40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8FB2-3D4B-4179-A8C6-85BD94BC8E84}" type="datetimeFigureOut">
              <a:rPr lang="ru-RU" smtClean="0"/>
              <a:t>17.06.2016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58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58FB2-3D4B-4179-A8C6-85BD94BC8E84}" type="datetimeFigureOut">
              <a:rPr lang="ru-RU" smtClean="0"/>
              <a:t>17.06.2016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372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41918" y="431320"/>
            <a:ext cx="8791575" cy="1923278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>Інформаційна система з електробезпеки з можливістю консультування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33542" y="4832808"/>
            <a:ext cx="4077336" cy="624522"/>
          </a:xfrm>
        </p:spPr>
        <p:txBody>
          <a:bodyPr/>
          <a:lstStyle/>
          <a:p>
            <a:r>
              <a:rPr lang="uk-UA" dirty="0" smtClean="0"/>
              <a:t>Дипломний проект бакалавра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58000" y="5809097"/>
            <a:ext cx="5334000" cy="8537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sz="1600" dirty="0" smtClean="0"/>
              <a:t>Автор: Студент гр. АС-121 </a:t>
            </a:r>
            <a:r>
              <a:rPr lang="uk-UA" sz="1600" b="1" dirty="0" smtClean="0"/>
              <a:t>Куценко Дмитро Сергійович</a:t>
            </a:r>
          </a:p>
          <a:p>
            <a:pPr algn="r"/>
            <a:r>
              <a:rPr lang="uk-UA" sz="1600" dirty="0" smtClean="0"/>
              <a:t>Керівник: ст. </a:t>
            </a:r>
            <a:r>
              <a:rPr lang="uk-UA" sz="1600" dirty="0"/>
              <a:t>викладач </a:t>
            </a:r>
            <a:r>
              <a:rPr lang="uk-UA" sz="1600" b="1" dirty="0" err="1"/>
              <a:t>Тройніна</a:t>
            </a:r>
            <a:r>
              <a:rPr lang="uk-UA" sz="1600" b="1" dirty="0"/>
              <a:t> Анастасія Сергіївна</a:t>
            </a:r>
            <a:endParaRPr lang="ru-RU" sz="16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484" y="2261366"/>
            <a:ext cx="4571453" cy="257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8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10207"/>
          </a:xfrm>
        </p:spPr>
        <p:txBody>
          <a:bodyPr/>
          <a:lstStyle/>
          <a:p>
            <a:pPr algn="ctr"/>
            <a:r>
              <a:rPr lang="uk-UA" dirty="0"/>
              <a:t>Опис мови </a:t>
            </a:r>
            <a:r>
              <a:rPr lang="en-US" dirty="0"/>
              <a:t>Jess</a:t>
            </a:r>
            <a:endParaRPr lang="ru-RU" dirty="0"/>
          </a:p>
        </p:txBody>
      </p:sp>
      <p:pic>
        <p:nvPicPr>
          <p:cNvPr id="614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50" y="1616213"/>
            <a:ext cx="8988832" cy="90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50" y="3409464"/>
            <a:ext cx="8988832" cy="832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839240" y="2677358"/>
            <a:ext cx="2586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Запис факту на мові </a:t>
            </a:r>
            <a:r>
              <a:rPr lang="uk-UA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Jess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730427" y="4354174"/>
            <a:ext cx="2804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Запис правила на мові </a:t>
            </a:r>
            <a:r>
              <a:rPr lang="uk-UA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Jess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212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19732"/>
          </a:xfrm>
        </p:spPr>
        <p:txBody>
          <a:bodyPr/>
          <a:lstStyle/>
          <a:p>
            <a:pPr algn="ctr"/>
            <a:r>
              <a:rPr lang="uk-UA" dirty="0" smtClean="0"/>
              <a:t>Система </a:t>
            </a:r>
            <a:r>
              <a:rPr lang="en-US" dirty="0" smtClean="0"/>
              <a:t>ZEVS</a:t>
            </a:r>
            <a:r>
              <a:rPr lang="uk-UA" dirty="0" smtClean="0"/>
              <a:t>. «Пошук даних»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607" y="1238250"/>
            <a:ext cx="8212137" cy="522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4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7832"/>
          </a:xfrm>
        </p:spPr>
        <p:txBody>
          <a:bodyPr/>
          <a:lstStyle/>
          <a:p>
            <a:pPr algn="ctr"/>
            <a:r>
              <a:rPr lang="uk-UA" dirty="0"/>
              <a:t>Система </a:t>
            </a:r>
            <a:r>
              <a:rPr lang="en-US" dirty="0" smtClean="0"/>
              <a:t>ZEVS</a:t>
            </a:r>
            <a:r>
              <a:rPr lang="uk-UA" dirty="0" smtClean="0"/>
              <a:t>. «Консультація» 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387" y="1206642"/>
            <a:ext cx="8020050" cy="538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7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657832"/>
          </a:xfrm>
        </p:spPr>
        <p:txBody>
          <a:bodyPr/>
          <a:lstStyle/>
          <a:p>
            <a:r>
              <a:rPr lang="uk-UA" dirty="0" smtClean="0"/>
              <a:t>Висновки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88987" y="1201287"/>
            <a:ext cx="10610850" cy="4267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57400" algn="l"/>
              </a:tabLst>
            </a:pPr>
            <a:r>
              <a:rPr lang="uk-UA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 результаті виконання даної роботи було розроблено програмний продукт інформаційної системи з електробезпеки с можливістю консультування «</a:t>
            </a: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ZEVS</a:t>
            </a:r>
            <a:r>
              <a:rPr lang="uk-UA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». </a:t>
            </a:r>
            <a:endParaRPr lang="ru-RU" sz="1400" dirty="0" smtClean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57400" algn="l"/>
              </a:tabLst>
            </a:pPr>
            <a:r>
              <a:rPr lang="uk-UA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 процесі виконання роботи було виконано наступні задачі а саме:</a:t>
            </a:r>
            <a:endParaRPr lang="ru-RU" sz="1400" dirty="0" smtClean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Tx/>
              <a:buChar char="–"/>
              <a:tabLst>
                <a:tab pos="450215" algn="l"/>
                <a:tab pos="2057400" algn="l"/>
              </a:tabLst>
            </a:pPr>
            <a:r>
              <a:rPr lang="uk-UA" dirty="0" smtClean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виявлення специфікації вимог програмного продукту</a:t>
            </a:r>
            <a:endParaRPr lang="ru-RU" sz="1400" dirty="0" smtClean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Tx/>
              <a:buChar char="–"/>
              <a:tabLst>
                <a:tab pos="450215" algn="l"/>
                <a:tab pos="2057400" algn="l"/>
              </a:tabLst>
            </a:pPr>
            <a:r>
              <a:rPr lang="uk-UA" dirty="0" smtClean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проведення аналізу раніше знайдених специфікацій вимог</a:t>
            </a:r>
            <a:endParaRPr lang="ru-RU" sz="1400" dirty="0" smtClean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Tx/>
              <a:buChar char="–"/>
              <a:tabLst>
                <a:tab pos="450215" algn="l"/>
                <a:tab pos="2057400" algn="l"/>
              </a:tabLst>
            </a:pPr>
            <a:r>
              <a:rPr lang="uk-UA" dirty="0" smtClean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створення плану розробки з урахуванням специфікацій вимог</a:t>
            </a:r>
            <a:endParaRPr lang="ru-RU" sz="1400" dirty="0" smtClean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Tx/>
              <a:buChar char="–"/>
              <a:tabLst>
                <a:tab pos="450215" algn="l"/>
                <a:tab pos="2057400" algn="l"/>
              </a:tabLst>
            </a:pPr>
            <a:r>
              <a:rPr lang="uk-UA" dirty="0" smtClean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розробка архітектури програмної системи</a:t>
            </a:r>
            <a:endParaRPr lang="ru-RU" sz="1400" dirty="0" smtClean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Tx/>
              <a:buChar char="–"/>
              <a:tabLst>
                <a:tab pos="450215" algn="l"/>
                <a:tab pos="2057400" algn="l"/>
              </a:tabLst>
            </a:pPr>
            <a:r>
              <a:rPr lang="uk-UA" dirty="0" smtClean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вибір технологій та інструментів розробки системи</a:t>
            </a:r>
            <a:endParaRPr lang="en-US" dirty="0" smtClean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Tx/>
              <a:buChar char="–"/>
              <a:tabLst>
                <a:tab pos="450215" algn="l"/>
                <a:tab pos="2057400" algn="l"/>
              </a:tabLst>
            </a:pPr>
            <a:r>
              <a:rPr lang="uk-UA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побудована база знань експертної системи</a:t>
            </a:r>
            <a:endParaRPr lang="en-US" dirty="0" smtClean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  <a:tabLst>
                <a:tab pos="450215" algn="l"/>
                <a:tab pos="2057400" algn="l"/>
              </a:tabLst>
            </a:pPr>
            <a:endParaRPr lang="ru-RU" sz="14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88986" y="4953271"/>
            <a:ext cx="1070197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dirty="0" smtClean="0">
                <a:latin typeface="+mj-lt"/>
                <a:ea typeface="Calibri" panose="020F0502020204030204" pitchFamily="34" charset="0"/>
              </a:rPr>
              <a:t>В процесі експерименту було виявлено, що програмний продукт </a:t>
            </a:r>
            <a: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ZEVS</a:t>
            </a:r>
            <a:r>
              <a:rPr lang="uk-UA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значно скорочує час пошуку інформації</a:t>
            </a:r>
            <a:r>
              <a:rPr lang="uk-UA" dirty="0" smtClean="0">
                <a:latin typeface="+mj-lt"/>
                <a:ea typeface="Calibri" panose="020F0502020204030204" pitchFamily="34" charset="0"/>
              </a:rPr>
              <a:t>.</a:t>
            </a:r>
            <a:r>
              <a:rPr lang="uk-UA" dirty="0">
                <a:latin typeface="+mj-lt"/>
                <a:ea typeface="Calibri" panose="020F0502020204030204" pitchFamily="34" charset="0"/>
              </a:rPr>
              <a:t> Без використання системи ZEVS пошук необхідної інформації з електробезпеки займав більше 2 годин, в цей час увійшов пошук </a:t>
            </a:r>
            <a:r>
              <a:rPr lang="uk-UA" dirty="0" smtClean="0">
                <a:latin typeface="+mj-lt"/>
                <a:ea typeface="Calibri" panose="020F0502020204030204" pitchFamily="34" charset="0"/>
              </a:rPr>
              <a:t>даних, </a:t>
            </a:r>
            <a:r>
              <a:rPr lang="uk-UA" dirty="0">
                <a:latin typeface="+mj-lt"/>
                <a:ea typeface="Calibri" panose="020F0502020204030204" pitchFamily="34" charset="0"/>
              </a:rPr>
              <a:t>аналіз а також збір коректних правил з електробезпеки</a:t>
            </a:r>
            <a:r>
              <a:rPr lang="uk-UA" dirty="0" smtClean="0">
                <a:latin typeface="+mj-lt"/>
                <a:ea typeface="Calibri" panose="020F0502020204030204" pitchFamily="34" charset="0"/>
              </a:rPr>
              <a:t>. З використанням розроблюваної системи процес пошуку інформації займав менше </a:t>
            </a:r>
            <a:r>
              <a:rPr lang="uk-UA" dirty="0" smtClean="0">
                <a:latin typeface="+mj-lt"/>
                <a:ea typeface="Calibri" panose="020F0502020204030204" pitchFamily="34" charset="0"/>
              </a:rPr>
              <a:t>20 </a:t>
            </a:r>
            <a:r>
              <a:rPr lang="uk-UA" dirty="0" smtClean="0">
                <a:latin typeface="+mj-lt"/>
                <a:ea typeface="Calibri" panose="020F0502020204030204" pitchFamily="34" charset="0"/>
              </a:rPr>
              <a:t>хвилин.</a:t>
            </a:r>
            <a:endParaRPr lang="ru-RU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uk-UA" dirty="0" smtClean="0">
                <a:latin typeface="+mj-lt"/>
                <a:ea typeface="Calibri" panose="020F0502020204030204" pitchFamily="34" charset="0"/>
              </a:rPr>
              <a:t> </a:t>
            </a:r>
            <a:r>
              <a:rPr lang="uk-UA" dirty="0" smtClean="0">
                <a:effectLst/>
                <a:latin typeface="+mj-lt"/>
                <a:ea typeface="Calibri" panose="020F0502020204030204" pitchFamily="34" charset="0"/>
              </a:rPr>
              <a:t> 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009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7832"/>
          </a:xfrm>
        </p:spPr>
        <p:txBody>
          <a:bodyPr/>
          <a:lstStyle/>
          <a:p>
            <a:pPr algn="ctr"/>
            <a:r>
              <a:rPr lang="uk-UA" dirty="0" smtClean="0"/>
              <a:t>Актуальність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485900"/>
            <a:ext cx="9905999" cy="4305301"/>
          </a:xfrm>
        </p:spPr>
        <p:txBody>
          <a:bodyPr>
            <a:normAutofit lnSpcReduction="10000"/>
          </a:bodyPr>
          <a:lstStyle/>
          <a:p>
            <a:r>
              <a:rPr lang="uk-UA" b="1" dirty="0" smtClean="0"/>
              <a:t>Проблема:</a:t>
            </a:r>
          </a:p>
          <a:p>
            <a:pPr>
              <a:buFont typeface="Tw Cen MT" panose="020B0602020104020603" pitchFamily="34" charset="0"/>
              <a:buChar char="–"/>
            </a:pPr>
            <a:r>
              <a:rPr lang="uk-UA" dirty="0"/>
              <a:t> </a:t>
            </a:r>
            <a:r>
              <a:rPr lang="uk-UA" dirty="0" smtClean="0"/>
              <a:t>чім більше електрообладнання, тім складніший контроль</a:t>
            </a:r>
          </a:p>
          <a:p>
            <a:pPr>
              <a:buFont typeface="Tw Cen MT" panose="020B0602020104020603" pitchFamily="34" charset="0"/>
              <a:buChar char="–"/>
            </a:pPr>
            <a:r>
              <a:rPr lang="uk-UA" dirty="0" smtClean="0"/>
              <a:t> високий ступінь складності </a:t>
            </a:r>
            <a:r>
              <a:rPr lang="uk-UA" dirty="0"/>
              <a:t>контролю </a:t>
            </a:r>
            <a:r>
              <a:rPr lang="uk-UA" dirty="0" smtClean="0"/>
              <a:t>електробезпеки</a:t>
            </a:r>
            <a:endParaRPr lang="en-US" dirty="0" smtClean="0"/>
          </a:p>
          <a:p>
            <a:pPr>
              <a:buFont typeface="Tw Cen MT" panose="020B0602020104020603" pitchFamily="34" charset="0"/>
              <a:buChar char="–"/>
            </a:pPr>
            <a:r>
              <a:rPr lang="uk-UA" dirty="0" smtClean="0"/>
              <a:t> високі вимоги до кваліфікації  відповідальної особи</a:t>
            </a:r>
          </a:p>
          <a:p>
            <a:r>
              <a:rPr lang="uk-UA" b="1" dirty="0" smtClean="0"/>
              <a:t>Вирішення проблеми – експертна система</a:t>
            </a:r>
          </a:p>
          <a:p>
            <a:pPr>
              <a:buFont typeface="Tw Cen MT" panose="020B0602020104020603" pitchFamily="34" charset="0"/>
              <a:buChar char="–"/>
            </a:pPr>
            <a:r>
              <a:rPr lang="uk-UA" dirty="0" smtClean="0"/>
              <a:t> знання самих найкращих спеціалістів (експертів)</a:t>
            </a:r>
          </a:p>
          <a:p>
            <a:pPr>
              <a:buFont typeface="Tw Cen MT" panose="020B0602020104020603" pitchFamily="34" charset="0"/>
              <a:buChar char="–"/>
            </a:pPr>
            <a:r>
              <a:rPr lang="uk-UA" dirty="0"/>
              <a:t> </a:t>
            </a:r>
            <a:r>
              <a:rPr lang="uk-UA" dirty="0" smtClean="0"/>
              <a:t>миттєва консультація з електробезпеки</a:t>
            </a:r>
          </a:p>
          <a:p>
            <a:pPr>
              <a:buFont typeface="Tw Cen MT" panose="020B0602020104020603" pitchFamily="34" charset="0"/>
              <a:buChar char="–"/>
            </a:pPr>
            <a:r>
              <a:rPr lang="uk-UA" dirty="0"/>
              <a:t> можливість швидкого отримання результату</a:t>
            </a:r>
            <a:endParaRPr lang="uk-UA" dirty="0" smtClean="0"/>
          </a:p>
          <a:p>
            <a:pPr>
              <a:buFont typeface="Tw Cen MT" panose="020B0602020104020603" pitchFamily="34" charset="0"/>
              <a:buChar char="–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339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43557"/>
          </a:xfrm>
        </p:spPr>
        <p:txBody>
          <a:bodyPr/>
          <a:lstStyle/>
          <a:p>
            <a:pPr algn="ctr"/>
            <a:r>
              <a:rPr lang="uk-UA" dirty="0" smtClean="0"/>
              <a:t>Редактори баз знань 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5297621"/>
              </p:ext>
            </p:extLst>
          </p:nvPr>
        </p:nvGraphicFramePr>
        <p:xfrm>
          <a:off x="1493837" y="1362075"/>
          <a:ext cx="9553574" cy="4974009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2248714"/>
                <a:gridCol w="1938651"/>
                <a:gridCol w="1507729"/>
                <a:gridCol w="2009975"/>
                <a:gridCol w="1848505"/>
              </a:tblGrid>
              <a:tr h="6130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Редактор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 err="1">
                          <a:effectLst/>
                        </a:rPr>
                        <a:t>Jess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 err="1">
                          <a:effectLst/>
                        </a:rPr>
                        <a:t>OpenL</a:t>
                      </a:r>
                      <a:r>
                        <a:rPr lang="uk-UA" sz="1200" dirty="0">
                          <a:effectLst/>
                        </a:rPr>
                        <a:t> </a:t>
                      </a:r>
                      <a:r>
                        <a:rPr lang="uk-UA" sz="1200" dirty="0" err="1">
                          <a:effectLst/>
                        </a:rPr>
                        <a:t>Tablets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JBoss</a:t>
                      </a:r>
                      <a:endParaRPr lang="ru-RU" sz="9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Drools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IBM</a:t>
                      </a:r>
                      <a:endParaRPr lang="ru-RU" sz="9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JRules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0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Форма подання знань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Правила та факти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Таблиця рішень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Правила та факти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Правила та факти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0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Відкритий вихідний код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Ні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Ні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Так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Ні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81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Інструменти редагування бази знань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Середовище Eclipse, текстовий редактор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Microsoft Word, Excel 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Середовище Eclipse, текстовий редактор 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Середовище Eclipse,</a:t>
                      </a:r>
                      <a:endParaRPr lang="ru-RU" sz="9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Microsoft Word, Excel 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0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Контроль якості знань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Ні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Обмеж.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Обмеж.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Обмеж.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8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Візуалізація знань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Ні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Ні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Так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Так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85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Перевірка суперечливості знань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Ні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Так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Так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Так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0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Перевірка над достатності знань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Ні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Ні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Ні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Ні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0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Перевірка повноти знань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Ні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Ні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Ні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Так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90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7857"/>
          </a:xfrm>
        </p:spPr>
        <p:txBody>
          <a:bodyPr/>
          <a:lstStyle/>
          <a:p>
            <a:pPr algn="ctr"/>
            <a:r>
              <a:rPr lang="uk-UA" dirty="0" smtClean="0"/>
              <a:t>існуючі рішення</a:t>
            </a:r>
            <a:endParaRPr lang="uk-UA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932881"/>
              </p:ext>
            </p:extLst>
          </p:nvPr>
        </p:nvGraphicFramePr>
        <p:xfrm>
          <a:off x="1141414" y="1476374"/>
          <a:ext cx="9905998" cy="3460315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293879"/>
                <a:gridCol w="1843794"/>
                <a:gridCol w="2080735"/>
                <a:gridCol w="2080735"/>
                <a:gridCol w="1606855"/>
              </a:tblGrid>
              <a:tr h="420186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Функції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Програмні продукти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2018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ZEVS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MIXER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ExpSystem PC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ACE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896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Пошук інформації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Так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Так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Так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Ні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05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Редагування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Так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Ні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Ні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Ні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896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Консультація користувача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Так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Так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Так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Так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01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Змінення тексту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Так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Ні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Ні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Ні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141413" y="4936689"/>
            <a:ext cx="997267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uk-UA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процесі пошуку програмних продуктів було виявлено, що немає систем-аналогів які б повністю відтворювали функціонал розроблюваної системи. Та чи інша програма яка була знайдена  частково відтворює функціонал але не повністю, і це є великим плюсом розроблюваної системи.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6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4507"/>
          </a:xfrm>
        </p:spPr>
        <p:txBody>
          <a:bodyPr/>
          <a:lstStyle/>
          <a:p>
            <a:pPr algn="ctr"/>
            <a:r>
              <a:rPr lang="uk-UA" dirty="0" smtClean="0"/>
              <a:t>Мета і Задачі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343026"/>
            <a:ext cx="9905999" cy="5248274"/>
          </a:xfrm>
        </p:spPr>
        <p:txBody>
          <a:bodyPr>
            <a:normAutofit fontScale="85000" lnSpcReduction="10000"/>
          </a:bodyPr>
          <a:lstStyle/>
          <a:p>
            <a:r>
              <a:rPr lang="uk-UA" dirty="0" smtClean="0"/>
              <a:t>Мета дослідження:</a:t>
            </a:r>
          </a:p>
          <a:p>
            <a:pPr marL="0" indent="0">
              <a:buNone/>
            </a:pPr>
            <a:r>
              <a:rPr lang="uk-UA" dirty="0" smtClean="0"/>
              <a:t>зниження часу на пошук потрібної інформації з електробезпеки</a:t>
            </a:r>
          </a:p>
          <a:p>
            <a:r>
              <a:rPr lang="uk-UA" dirty="0" smtClean="0"/>
              <a:t>Мета роботи:</a:t>
            </a:r>
          </a:p>
          <a:p>
            <a:pPr marL="0" indent="0">
              <a:buNone/>
            </a:pPr>
            <a:r>
              <a:rPr lang="uk-UA" dirty="0" smtClean="0"/>
              <a:t>створення інформаційної системи з електробезпеки з можливістю консультування</a:t>
            </a:r>
          </a:p>
          <a:p>
            <a:pPr marL="0" indent="0">
              <a:buNone/>
            </a:pPr>
            <a:r>
              <a:rPr lang="uk-UA" dirty="0" smtClean="0"/>
              <a:t>Задачі:</a:t>
            </a:r>
          </a:p>
          <a:p>
            <a:pPr>
              <a:buFont typeface="Tw Cen MT" panose="020B0602020104020603" pitchFamily="34" charset="0"/>
              <a:buChar char="–"/>
            </a:pPr>
            <a:r>
              <a:rPr lang="uk-UA" dirty="0" smtClean="0"/>
              <a:t>дослідити існуючі рішення </a:t>
            </a:r>
          </a:p>
          <a:p>
            <a:pPr>
              <a:buFont typeface="Tw Cen MT" panose="020B0602020104020603" pitchFamily="34" charset="0"/>
              <a:buChar char="–"/>
            </a:pPr>
            <a:r>
              <a:rPr lang="uk-UA" dirty="0"/>
              <a:t>виявити специфікації вимог до програмної системи</a:t>
            </a:r>
          </a:p>
          <a:p>
            <a:pPr>
              <a:buFont typeface="Tw Cen MT" panose="020B0602020104020603" pitchFamily="34" charset="0"/>
              <a:buChar char="–"/>
            </a:pPr>
            <a:r>
              <a:rPr lang="uk-UA" dirty="0" smtClean="0"/>
              <a:t>створити план </a:t>
            </a:r>
            <a:r>
              <a:rPr lang="uk-UA" dirty="0"/>
              <a:t>розробки з урахуванням специфікацій </a:t>
            </a:r>
            <a:r>
              <a:rPr lang="uk-UA" dirty="0" smtClean="0"/>
              <a:t>вимог</a:t>
            </a:r>
          </a:p>
          <a:p>
            <a:pPr>
              <a:buFont typeface="Tw Cen MT" panose="020B0602020104020603" pitchFamily="34" charset="0"/>
              <a:buChar char="–"/>
            </a:pPr>
            <a:r>
              <a:rPr lang="uk-UA" dirty="0" smtClean="0"/>
              <a:t>вибрати технології </a:t>
            </a:r>
            <a:r>
              <a:rPr lang="uk-UA" dirty="0"/>
              <a:t>та </a:t>
            </a:r>
            <a:r>
              <a:rPr lang="uk-UA" dirty="0" smtClean="0"/>
              <a:t>інструменти </a:t>
            </a:r>
            <a:r>
              <a:rPr lang="uk-UA" dirty="0"/>
              <a:t>розробки </a:t>
            </a:r>
            <a:r>
              <a:rPr lang="uk-UA" dirty="0" smtClean="0"/>
              <a:t>системи</a:t>
            </a:r>
          </a:p>
          <a:p>
            <a:pPr>
              <a:buFont typeface="Tw Cen MT" panose="020B0602020104020603" pitchFamily="34" charset="0"/>
              <a:buChar char="–"/>
            </a:pPr>
            <a:r>
              <a:rPr lang="uk-UA" dirty="0" smtClean="0"/>
              <a:t>розробити архітектуру </a:t>
            </a:r>
            <a:r>
              <a:rPr lang="uk-UA" dirty="0"/>
              <a:t>програмної </a:t>
            </a:r>
            <a:r>
              <a:rPr lang="uk-UA" dirty="0" smtClean="0"/>
              <a:t>системи</a:t>
            </a:r>
            <a:endParaRPr lang="ru-RU" dirty="0" smtClean="0"/>
          </a:p>
          <a:p>
            <a:pPr>
              <a:buFont typeface="Tw Cen MT" panose="020B0602020104020603" pitchFamily="34" charset="0"/>
              <a:buChar char="–"/>
            </a:pPr>
            <a:r>
              <a:rPr lang="uk-UA" dirty="0"/>
              <a:t>р</a:t>
            </a:r>
            <a:r>
              <a:rPr lang="uk-UA" dirty="0" smtClean="0"/>
              <a:t>еалізувати архітектуру програмної системи</a:t>
            </a:r>
          </a:p>
        </p:txBody>
      </p:sp>
    </p:spTree>
    <p:extLst>
      <p:ext uri="{BB962C8B-B14F-4D97-AF65-F5344CB8AC3E}">
        <p14:creationId xmlns:p14="http://schemas.microsoft.com/office/powerpoint/2010/main" val="412329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1" y="139392"/>
            <a:ext cx="9905998" cy="819757"/>
          </a:xfrm>
        </p:spPr>
        <p:txBody>
          <a:bodyPr/>
          <a:lstStyle/>
          <a:p>
            <a:pPr algn="ctr"/>
            <a:r>
              <a:rPr lang="uk-UA" dirty="0"/>
              <a:t>діаграма прецедентів</a:t>
            </a:r>
            <a:endParaRPr lang="ru-RU" dirty="0"/>
          </a:p>
        </p:txBody>
      </p:sp>
      <p:pic>
        <p:nvPicPr>
          <p:cNvPr id="3074" name="Picture 2" descr="Діаграма прецеденті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36055" y="-705803"/>
            <a:ext cx="5670249" cy="90001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35840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304193"/>
            <a:ext cx="9905998" cy="676882"/>
          </a:xfrm>
        </p:spPr>
        <p:txBody>
          <a:bodyPr/>
          <a:lstStyle/>
          <a:p>
            <a:pPr algn="ctr"/>
            <a:r>
              <a:rPr lang="uk-UA" dirty="0"/>
              <a:t>Діаграма програмних класів</a:t>
            </a:r>
          </a:p>
        </p:txBody>
      </p:sp>
      <p:pic>
        <p:nvPicPr>
          <p:cNvPr id="4099" name="Picture 3" descr="Тес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212667" y="-540966"/>
            <a:ext cx="5763489" cy="8807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655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34007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>Структури даних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222" y="1273458"/>
            <a:ext cx="8778379" cy="40664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Прямоугольник 5"/>
          <p:cNvSpPr/>
          <p:nvPr/>
        </p:nvSpPr>
        <p:spPr>
          <a:xfrm>
            <a:off x="1426234" y="5460847"/>
            <a:ext cx="100468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latin typeface="+mj-lt"/>
                <a:ea typeface="Calibri" panose="020F0502020204030204" pitchFamily="34" charset="0"/>
              </a:rPr>
              <a:t>Як видно на рисунку, між таблицями відсутній будь який зв'язок, вони повністю незалежні один від одного. 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493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1632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Опис мови </a:t>
            </a:r>
            <a:r>
              <a:rPr lang="en-US" dirty="0" smtClean="0"/>
              <a:t>Jess</a:t>
            </a:r>
            <a:endParaRPr lang="ru-RU" dirty="0"/>
          </a:p>
        </p:txBody>
      </p:sp>
      <p:pic>
        <p:nvPicPr>
          <p:cNvPr id="5123" name="Picture 3" descr="Структура j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365" y="2213406"/>
            <a:ext cx="6211019" cy="3963853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1141412" y="1200150"/>
            <a:ext cx="100384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Подання знань і накопичення баз знань в системі </a:t>
            </a:r>
            <a:r>
              <a:rPr lang="uk-UA" dirty="0" err="1"/>
              <a:t>Jess</a:t>
            </a:r>
            <a:r>
              <a:rPr lang="uk-UA" dirty="0"/>
              <a:t> відбувається за допомогою правил і фактів.</a:t>
            </a:r>
          </a:p>
          <a:p>
            <a:r>
              <a:rPr lang="uk-UA" b="1" dirty="0"/>
              <a:t>Правило:</a:t>
            </a:r>
            <a:r>
              <a:rPr lang="uk-UA" dirty="0"/>
              <a:t> твердження вигляду</a:t>
            </a:r>
          </a:p>
          <a:p>
            <a:pPr algn="ctr"/>
            <a:r>
              <a:rPr lang="uk-UA" i="1" dirty="0"/>
              <a:t>ЯКЩО</a:t>
            </a:r>
            <a:r>
              <a:rPr lang="uk-UA" dirty="0"/>
              <a:t> </a:t>
            </a:r>
            <a:r>
              <a:rPr lang="en-US" dirty="0"/>
              <a:t>&lt;</a:t>
            </a:r>
            <a:r>
              <a:rPr lang="uk-UA" i="1" dirty="0"/>
              <a:t>умова</a:t>
            </a:r>
            <a:r>
              <a:rPr lang="en-US" dirty="0"/>
              <a:t>&gt; </a:t>
            </a:r>
            <a:r>
              <a:rPr lang="uk-UA" i="1" dirty="0"/>
              <a:t>ТО</a:t>
            </a:r>
            <a:r>
              <a:rPr lang="uk-UA" dirty="0"/>
              <a:t> </a:t>
            </a:r>
            <a:r>
              <a:rPr lang="en-US" dirty="0"/>
              <a:t>&lt;</a:t>
            </a:r>
            <a:r>
              <a:rPr lang="uk-UA" i="1" dirty="0"/>
              <a:t>висновок</a:t>
            </a:r>
            <a:r>
              <a:rPr lang="en-US" dirty="0"/>
              <a:t>&gt;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746196" y="6267185"/>
            <a:ext cx="2828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роботи системи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Jess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569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379</TotalTime>
  <Words>511</Words>
  <Application>Microsoft Office PowerPoint</Application>
  <PresentationFormat>Широкоэкранный</PresentationFormat>
  <Paragraphs>128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Tw Cen MT</vt:lpstr>
      <vt:lpstr>Контур</vt:lpstr>
      <vt:lpstr>Інформаційна система з електробезпеки з можливістю консультування</vt:lpstr>
      <vt:lpstr>Актуальність</vt:lpstr>
      <vt:lpstr>Редактори баз знань </vt:lpstr>
      <vt:lpstr>існуючі рішення</vt:lpstr>
      <vt:lpstr>Мета і Задачі</vt:lpstr>
      <vt:lpstr>діаграма прецедентів</vt:lpstr>
      <vt:lpstr>Діаграма програмних класів</vt:lpstr>
      <vt:lpstr>Структури даних</vt:lpstr>
      <vt:lpstr>Опис мови Jess</vt:lpstr>
      <vt:lpstr>Опис мови Jess</vt:lpstr>
      <vt:lpstr>Система ZEVS. «Пошук даних»</vt:lpstr>
      <vt:lpstr>Система ZEVS. «Консультація»  </vt:lpstr>
      <vt:lpstr>Висновки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</dc:creator>
  <cp:lastModifiedBy>Дмитрий</cp:lastModifiedBy>
  <cp:revision>36</cp:revision>
  <dcterms:created xsi:type="dcterms:W3CDTF">2016-06-15T10:23:26Z</dcterms:created>
  <dcterms:modified xsi:type="dcterms:W3CDTF">2016-06-17T19:42:51Z</dcterms:modified>
</cp:coreProperties>
</file>