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8" r:id="rId2"/>
    <p:sldId id="259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332" r:id="rId11"/>
    <p:sldId id="333" r:id="rId12"/>
    <p:sldId id="275" r:id="rId13"/>
    <p:sldId id="330" r:id="rId14"/>
    <p:sldId id="331" r:id="rId15"/>
    <p:sldId id="277" r:id="rId16"/>
    <p:sldId id="278" r:id="rId17"/>
    <p:sldId id="307" r:id="rId18"/>
    <p:sldId id="308" r:id="rId19"/>
    <p:sldId id="309" r:id="rId20"/>
    <p:sldId id="310" r:id="rId21"/>
    <p:sldId id="334" r:id="rId22"/>
    <p:sldId id="335" r:id="rId23"/>
    <p:sldId id="311" r:id="rId24"/>
    <p:sldId id="336" r:id="rId25"/>
    <p:sldId id="287" r:id="rId26"/>
    <p:sldId id="288" r:id="rId27"/>
    <p:sldId id="291" r:id="rId28"/>
    <p:sldId id="292" r:id="rId29"/>
    <p:sldId id="293" r:id="rId30"/>
    <p:sldId id="294" r:id="rId31"/>
    <p:sldId id="300" r:id="rId32"/>
    <p:sldId id="295" r:id="rId33"/>
    <p:sldId id="301" r:id="rId34"/>
    <p:sldId id="302" r:id="rId35"/>
    <p:sldId id="303" r:id="rId36"/>
    <p:sldId id="337" r:id="rId37"/>
    <p:sldId id="338" r:id="rId38"/>
    <p:sldId id="339" r:id="rId39"/>
    <p:sldId id="340" r:id="rId40"/>
    <p:sldId id="341" r:id="rId41"/>
    <p:sldId id="296" r:id="rId42"/>
    <p:sldId id="297" r:id="rId43"/>
    <p:sldId id="312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50" r:id="rId52"/>
    <p:sldId id="352" r:id="rId53"/>
    <p:sldId id="349" r:id="rId54"/>
    <p:sldId id="351" r:id="rId55"/>
    <p:sldId id="353" r:id="rId56"/>
    <p:sldId id="354" r:id="rId57"/>
    <p:sldId id="355" r:id="rId58"/>
    <p:sldId id="356" r:id="rId59"/>
    <p:sldId id="357" r:id="rId60"/>
    <p:sldId id="314" r:id="rId61"/>
    <p:sldId id="256" r:id="rId62"/>
    <p:sldId id="257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279" r:id="rId71"/>
    <p:sldId id="261" r:id="rId72"/>
    <p:sldId id="325" r:id="rId73"/>
    <p:sldId id="326" r:id="rId74"/>
    <p:sldId id="327" r:id="rId75"/>
    <p:sldId id="328" r:id="rId76"/>
    <p:sldId id="280" r:id="rId77"/>
    <p:sldId id="358" r:id="rId78"/>
    <p:sldId id="281" r:id="rId79"/>
    <p:sldId id="284" r:id="rId80"/>
    <p:sldId id="290" r:id="rId81"/>
    <p:sldId id="28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2" id="{4C020AC1-CB21-41BE-9D73-D7350F3F24FA}">
          <p14:sldIdLst>
            <p14:sldId id="258"/>
          </p14:sldIdLst>
        </p14:section>
        <p14:section name="Introduction" id="{5CAEF7F4-75D5-4784-805A-4C8760D27ABE}">
          <p14:sldIdLst>
            <p14:sldId id="259"/>
          </p14:sldIdLst>
        </p14:section>
        <p14:section name="Random Variable" id="{0CB3B92C-C546-4494-875B-2E68E2761E84}">
          <p14:sldIdLst>
            <p14:sldId id="267"/>
            <p14:sldId id="268"/>
          </p14:sldIdLst>
        </p14:section>
        <p14:section name="Discrete Random Variable" id="{85C62E84-B6DA-4815-8CD9-B0D7C496AD4B}">
          <p14:sldIdLst>
            <p14:sldId id="269"/>
            <p14:sldId id="271"/>
            <p14:sldId id="272"/>
            <p14:sldId id="273"/>
            <p14:sldId id="274"/>
            <p14:sldId id="332"/>
            <p14:sldId id="333"/>
            <p14:sldId id="275"/>
            <p14:sldId id="330"/>
            <p14:sldId id="331"/>
          </p14:sldIdLst>
        </p14:section>
        <p14:section name="Continuous Random Variable" id="{AA31B6D8-1752-4C47-B80E-D3F9AAA09CD2}">
          <p14:sldIdLst>
            <p14:sldId id="277"/>
            <p14:sldId id="278"/>
            <p14:sldId id="307"/>
            <p14:sldId id="308"/>
            <p14:sldId id="309"/>
            <p14:sldId id="310"/>
            <p14:sldId id="334"/>
            <p14:sldId id="335"/>
            <p14:sldId id="311"/>
            <p14:sldId id="336"/>
          </p14:sldIdLst>
        </p14:section>
        <p14:section name="Two-dimensional Random Variables" id="{67CAA45E-85A1-45D4-91B5-71D9E15DE2C4}">
          <p14:sldIdLst>
            <p14:sldId id="287"/>
            <p14:sldId id="288"/>
            <p14:sldId id="291"/>
            <p14:sldId id="292"/>
            <p14:sldId id="293"/>
            <p14:sldId id="294"/>
            <p14:sldId id="300"/>
            <p14:sldId id="295"/>
            <p14:sldId id="301"/>
            <p14:sldId id="302"/>
            <p14:sldId id="303"/>
            <p14:sldId id="337"/>
            <p14:sldId id="338"/>
            <p14:sldId id="339"/>
            <p14:sldId id="340"/>
            <p14:sldId id="341"/>
            <p14:sldId id="296"/>
            <p14:sldId id="297"/>
            <p14:sldId id="312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52"/>
          </p14:sldIdLst>
        </p14:section>
        <p14:section name="Mathematical expectation" id="{D7306A6C-A621-4AC3-AD4B-017218FF7651}">
          <p14:sldIdLst>
            <p14:sldId id="349"/>
            <p14:sldId id="351"/>
          </p14:sldIdLst>
        </p14:section>
        <p14:section name="Moment Generating Function" id="{01DC45DE-620B-4C42-B880-69D668F249D5}">
          <p14:sldIdLst>
            <p14:sldId id="353"/>
            <p14:sldId id="354"/>
            <p14:sldId id="355"/>
            <p14:sldId id="356"/>
            <p14:sldId id="357"/>
            <p14:sldId id="314"/>
            <p14:sldId id="256"/>
            <p14:sldId id="257"/>
            <p14:sldId id="315"/>
            <p14:sldId id="316"/>
            <p14:sldId id="317"/>
            <p14:sldId id="318"/>
            <p14:sldId id="319"/>
            <p14:sldId id="320"/>
            <p14:sldId id="321"/>
            <p14:sldId id="279"/>
            <p14:sldId id="261"/>
            <p14:sldId id="325"/>
            <p14:sldId id="326"/>
            <p14:sldId id="327"/>
            <p14:sldId id="328"/>
            <p14:sldId id="280"/>
            <p14:sldId id="358"/>
            <p14:sldId id="281"/>
            <p14:sldId id="284"/>
            <p14:sldId id="290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56"/>
    </p:cViewPr>
  </p:sorterViewPr>
  <p:notesViewPr>
    <p:cSldViewPr snapToGrid="0">
      <p:cViewPr varScale="1">
        <p:scale>
          <a:sx n="50" d="100"/>
          <a:sy n="50" d="100"/>
        </p:scale>
        <p:origin x="18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01E11-1C40-40C0-9068-66D6486323FC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F8F3-58CB-4947-BF97-42D3FF1EE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0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DF8F3-58CB-4947-BF97-42D3FF1EEA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5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DF8F3-58CB-4947-BF97-42D3FF1EEAE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0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5571-96CC-5023-2ECE-64435FCC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6D861-1E09-C49B-03CC-4DED18930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C72E-F926-F2D0-573E-9EFDD2BE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75A8-A049-3211-01D5-7FAE19A2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735A-0E9A-89D9-A0C0-4DCB1EB3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2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BC62-DDD6-F4B4-D20B-D1F0080C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5C286-8E5B-A700-2C6B-2D46E33B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AE62-7AE5-E1F7-BB79-E3A2E6BD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645E-4939-8A29-081B-ACD39BDA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B134-C0F5-BA5D-2C70-DA8D71BC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9AC2B-57E5-AA6E-414D-DDC9C6968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44203-1DBD-05DE-CF14-AF014CC80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ACD2-7973-24DC-36E7-3F98B5FE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AFBB-AF88-CAF0-B6B8-CE9D783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F2E5-2E59-E913-9496-4C8956A9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CDA0-B7D3-BCB6-CC45-59A26D06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0A02-6D32-B317-C514-C62814D1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A905-A82E-DC52-D3EA-87779E1A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6900-773F-7B6A-DA8E-E7ABE015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C18F-F82C-126E-7C58-C6CB7FFB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1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468A-4A0F-DD6A-D302-996517F1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AFB1C-F5AC-8370-7400-2796F28D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661C-C854-8549-8B78-ACF1A47E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77E8-A2F8-3C9E-3964-A6DDDB6B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B6E6-BD59-EC4C-EE79-0497D7D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3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011-F788-0E86-525B-3BBE1F3B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8522-DB49-0505-F337-FA84C9CA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8D785-59B1-67BC-6C50-FD91D1E65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F665-BE94-0B31-A82B-A65E5226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8DD5-8732-1037-A500-80FD5A13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2861-9630-50F7-7215-7DD84322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5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CD2B-3E25-F4E7-5765-552DD991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531B-8F4D-1DEA-CA10-932706C7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34B2E-DEAE-8A78-9497-E051CCF9A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71C92-9A38-DF5E-84C3-F81B7B7A1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D0039-2FF4-1EA5-1707-65A2B06B0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B6A5B-7175-87B6-0541-2999B81B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9668C-BA87-58DB-3F61-AB33F2B1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DED18-133B-C832-AAA3-289B51A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FCA1-723E-B9DC-7D26-D629E4E1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1B2B0-F1CC-2E9B-4398-2576750E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D650-668B-87FA-53AF-B6E0C400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649F7-7237-05E1-F12F-1B1E01C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2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B4E7B-2A6B-853C-81A4-43A3928B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1D383-872D-B645-25C5-73D12695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6EEB1-FFFE-9B93-21B8-EDF17B23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ECD8-B2AB-67C3-A5F2-1F81CBBE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C710-5A65-5F3C-DAF7-F498BAE8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7F9D6-C337-93A9-EECE-C3554542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56F7E-B062-42F5-47A5-F92EC6AC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6C74-DA88-1D96-6F2A-2D59634E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B3C10-4B3D-766F-4A93-18088039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9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F2C8-4742-D8C6-4A36-CA78B2E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346C5-3BEF-A046-08C4-07BAEC967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BEF0E-B096-A476-C215-95C4DC3D5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51C0-B186-337E-CF8A-2D078FDF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DEBC-2FC2-DCB8-790B-08D4B8C3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E7038-DA62-26DE-7E4F-F55F3FA6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2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E8A75-36C5-368A-84F7-6D89C2A5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0C78E-69F6-47AE-8B39-A000BBD4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D22C-224C-CE7C-84D7-8E2FDD62D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D1F4-87AD-4ED5-97D9-8C93B6CAC6C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D0B16-7F7D-28C4-B163-5FE66D90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CB0E-24C5-5495-3CE6-4BF55D247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78F4-61DF-4C74-B1B6-4C4E4EAEA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7" Type="http://schemas.openxmlformats.org/officeDocument/2006/relationships/image" Target="../media/image43.wmf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C62E-A22A-C9DC-EAD6-42769FF1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18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18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br>
              <a:rPr lang="en-IN" sz="18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</a:br>
            <a:br>
              <a:rPr lang="en-IN" sz="18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</a:br>
            <a:br>
              <a:rPr lang="en-IN" sz="18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</a:br>
            <a:br>
              <a:rPr lang="en-IN" sz="18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49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 2 </a:t>
            </a:r>
            <a:r>
              <a:rPr lang="en-IN" sz="4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9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Variables </a:t>
            </a:r>
            <a:r>
              <a:rPr lang="en-IN" sz="49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sz="4900" b="0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79E4D-9827-CD66-514E-7058D75F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85"/>
            <a:ext cx="10515600" cy="4351338"/>
          </a:xfrm>
        </p:spPr>
        <p:txBody>
          <a:bodyPr>
            <a:norm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-random variables- probability mass Function, distribution and density functions - joint Probability distribution and joint density functions- Marginal, conditional distribution and density functions- Mathematical expectation, and its properties Covariance, moment generating function – characteristic function. 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6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3A6CA-6740-BF50-9566-C70066D0736C}"/>
                  </a:ext>
                </a:extLst>
              </p:cNvPr>
              <p:cNvSpPr txBox="1"/>
              <p:nvPr/>
            </p:nvSpPr>
            <p:spPr>
              <a:xfrm>
                <a:off x="308225" y="318498"/>
                <a:ext cx="11712539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From a lot of 10 items containing 3 defectives, a sample of 4 items is drawn at random. Let the random variable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denote the number of defective items in the sample. Answer the following when the sample is drawn without </a:t>
                </a:r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replacement.</a:t>
                </a:r>
              </a:p>
              <a:p>
                <a:pPr algn="l"/>
                <a:r>
                  <a:rPr lang="en-US" sz="1800" b="0" i="1" u="none" strike="noStrike" baseline="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sz="2800" b="0" i="1" u="none" strike="noStrike" baseline="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probability distribution of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</a:t>
                </a:r>
              </a:p>
              <a:p>
                <a:pPr algn="l"/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(X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1),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 &lt; 1) and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 &lt; </a:t>
                </a:r>
                <a:r>
                  <a:rPr lang="en-US" sz="2800" b="0" i="1" u="none" strike="noStrike" baseline="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2)</a:t>
                </a: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3A6CA-6740-BF50-9566-C70066D0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5" y="318498"/>
                <a:ext cx="11712539" cy="2246769"/>
              </a:xfrm>
              <a:prstGeom prst="rect">
                <a:avLst/>
              </a:prstGeom>
              <a:blipFill>
                <a:blip r:embed="rId2"/>
                <a:stretch>
                  <a:fillRect l="-1093" t="-2710" r="-1041" b="-6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4C1BD6-35EB-7FB8-13B0-72C20AAD3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17753"/>
              </p:ext>
            </p:extLst>
          </p:nvPr>
        </p:nvGraphicFramePr>
        <p:xfrm>
          <a:off x="1808251" y="2626002"/>
          <a:ext cx="6270908" cy="394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6000" imgH="2705040" progId="Equation.DSMT4">
                  <p:embed/>
                </p:oleObj>
              </mc:Choice>
              <mc:Fallback>
                <p:oleObj name="Equation" r:id="rId3" imgW="4356000" imgH="270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8251" y="2626002"/>
                        <a:ext cx="6270908" cy="3949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9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1A390B-11BE-D7BB-D830-B3B0EB325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309581"/>
              </p:ext>
            </p:extLst>
          </p:nvPr>
        </p:nvGraphicFramePr>
        <p:xfrm>
          <a:off x="585537" y="303357"/>
          <a:ext cx="6417908" cy="618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30720" imgH="6095880" progId="Equation.DSMT4">
                  <p:embed/>
                </p:oleObj>
              </mc:Choice>
              <mc:Fallback>
                <p:oleObj name="Equation" r:id="rId2" imgW="5130720" imgH="6095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5537" y="303357"/>
                        <a:ext cx="6417908" cy="6180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4A2C07-4251-9BDB-F0F2-F3411810F2B5}"/>
              </a:ext>
            </a:extLst>
          </p:cNvPr>
          <p:cNvSpPr txBox="1"/>
          <p:nvPr/>
        </p:nvSpPr>
        <p:spPr>
          <a:xfrm>
            <a:off x="585537" y="30335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D14065-2F41-8D9A-1A4A-8BFA8F708A7E}"/>
              </a:ext>
            </a:extLst>
          </p:cNvPr>
          <p:cNvGrpSpPr/>
          <p:nvPr/>
        </p:nvGrpSpPr>
        <p:grpSpPr>
          <a:xfrm>
            <a:off x="7349732" y="303357"/>
            <a:ext cx="4622800" cy="2645326"/>
            <a:chOff x="7349732" y="303357"/>
            <a:chExt cx="4622800" cy="2655726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DFB9A974-286F-7B3D-3F42-1CBFBC30BB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0001579"/>
                </p:ext>
              </p:extLst>
            </p:nvPr>
          </p:nvGraphicFramePr>
          <p:xfrm>
            <a:off x="7349732" y="977883"/>
            <a:ext cx="46228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22760" imgH="1981080" progId="Equation.DSMT4">
                    <p:embed/>
                  </p:oleObj>
                </mc:Choice>
                <mc:Fallback>
                  <p:oleObj name="Equation" r:id="rId4" imgW="4622760" imgH="1981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49732" y="977883"/>
                          <a:ext cx="4622800" cy="198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E245EC-170B-03E6-67AD-D676039CBB05}"/>
                </a:ext>
              </a:extLst>
            </p:cNvPr>
            <p:cNvSpPr txBox="1"/>
            <p:nvPr/>
          </p:nvSpPr>
          <p:spPr>
            <a:xfrm>
              <a:off x="7459037" y="30335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ii)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93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2012"/>
                <a:ext cx="10515600" cy="59176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the following probability function: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Find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(ii) Evaluate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&lt;6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≥6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0&lt;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&lt;5</m:t>
                        </m:r>
                      </m:e>
                    </m:d>
                  </m:oMath>
                </a14:m>
                <a:endParaRPr lang="en-I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(iii) </a:t>
                </a:r>
                <a:r>
                  <a:rPr lang="en-I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minimum value of c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(iv) Determine the distribution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2012"/>
                <a:ext cx="10515600" cy="5917656"/>
              </a:xfrm>
              <a:blipFill>
                <a:blip r:embed="rId2"/>
                <a:stretch>
                  <a:fillRect l="-1217" t="-17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008584"/>
                  </p:ext>
                </p:extLst>
              </p:nvPr>
            </p:nvGraphicFramePr>
            <p:xfrm>
              <a:off x="1361405" y="1047211"/>
              <a:ext cx="9776341" cy="14042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878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15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61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94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822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 of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sz="2400" b="1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oMath>
                          </a14:m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13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I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I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I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I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I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008584"/>
                  </p:ext>
                </p:extLst>
              </p:nvPr>
            </p:nvGraphicFramePr>
            <p:xfrm>
              <a:off x="1361405" y="1047211"/>
              <a:ext cx="9776341" cy="14042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878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15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61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94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8626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0" t="-5147" r="-446599" b="-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13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0" t="-148958" r="-44659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036" t="-148958" r="-75179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2848" t="-148958" r="-59205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883" t="-148958" r="-399441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85" t="-148958" r="-30168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85" t="-148958" r="-20168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7765" t="-148958" r="-10055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247" t="-148958" r="-112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908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9BE0F-F262-892E-C886-B73E4BE382ED}"/>
              </a:ext>
            </a:extLst>
          </p:cNvPr>
          <p:cNvSpPr txBox="1"/>
          <p:nvPr/>
        </p:nvSpPr>
        <p:spPr>
          <a:xfrm>
            <a:off x="342472" y="364732"/>
            <a:ext cx="1150705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A1A76D-3CAB-4173-8EDE-A22C1D4F4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73151"/>
              </p:ext>
            </p:extLst>
          </p:nvPr>
        </p:nvGraphicFramePr>
        <p:xfrm>
          <a:off x="2749283" y="440985"/>
          <a:ext cx="4665507" cy="252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1968480" progId="Equation.DSMT4">
                  <p:embed/>
                </p:oleObj>
              </mc:Choice>
              <mc:Fallback>
                <p:oleObj name="Equation" r:id="rId2" imgW="363204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9283" y="440985"/>
                        <a:ext cx="4665507" cy="2528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925F40-D8E4-57F0-4642-94C17CEDD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31763"/>
              </p:ext>
            </p:extLst>
          </p:nvPr>
        </p:nvGraphicFramePr>
        <p:xfrm>
          <a:off x="2749283" y="3045484"/>
          <a:ext cx="7639115" cy="279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60760" imgH="2197080" progId="Equation.DSMT4">
                  <p:embed/>
                </p:oleObj>
              </mc:Choice>
              <mc:Fallback>
                <p:oleObj name="Equation" r:id="rId4" imgW="6260760" imgH="2197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9283" y="3045484"/>
                        <a:ext cx="7639115" cy="2793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CA6C0FB-6D03-D7C5-955A-C31543671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88986"/>
              </p:ext>
            </p:extLst>
          </p:nvPr>
        </p:nvGraphicFramePr>
        <p:xfrm>
          <a:off x="2701925" y="542925"/>
          <a:ext cx="61610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571320" progId="Equation.DSMT4">
                  <p:embed/>
                </p:oleObj>
              </mc:Choice>
              <mc:Fallback>
                <p:oleObj name="Equation" r:id="rId2" imgW="33526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1925" y="542925"/>
                        <a:ext cx="6161088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1F2098F-8627-3FBA-39F5-0E2D427A3F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0661665"/>
                  </p:ext>
                </p:extLst>
              </p:nvPr>
            </p:nvGraphicFramePr>
            <p:xfrm>
              <a:off x="3795730" y="2286578"/>
              <a:ext cx="8128000" cy="3566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97537">
                      <a:extLst>
                        <a:ext uri="{9D8B030D-6E8A-4147-A177-3AD203B41FA5}">
                          <a16:colId xmlns:a16="http://schemas.microsoft.com/office/drawing/2014/main" val="3676585914"/>
                        </a:ext>
                      </a:extLst>
                    </a:gridCol>
                    <a:gridCol w="5430463">
                      <a:extLst>
                        <a:ext uri="{9D8B030D-6E8A-4147-A177-3AD203B41FA5}">
                          <a16:colId xmlns:a16="http://schemas.microsoft.com/office/drawing/2014/main" val="2191912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oMath>
                            </m:oMathPara>
                          </a14:m>
                          <a:endParaRPr lang="en-IN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180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275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1/10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2185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3/10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9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5/10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6171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4/5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6134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81/100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883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83/100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0261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7873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1F2098F-8627-3FBA-39F5-0E2D427A3F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0661665"/>
                  </p:ext>
                </p:extLst>
              </p:nvPr>
            </p:nvGraphicFramePr>
            <p:xfrm>
              <a:off x="3795730" y="2286578"/>
              <a:ext cx="8128000" cy="3566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97537">
                      <a:extLst>
                        <a:ext uri="{9D8B030D-6E8A-4147-A177-3AD203B41FA5}">
                          <a16:colId xmlns:a16="http://schemas.microsoft.com/office/drawing/2014/main" val="3676585914"/>
                        </a:ext>
                      </a:extLst>
                    </a:gridCol>
                    <a:gridCol w="5430463">
                      <a:extLst>
                        <a:ext uri="{9D8B030D-6E8A-4147-A177-3AD203B41FA5}">
                          <a16:colId xmlns:a16="http://schemas.microsoft.com/office/drawing/2014/main" val="219191233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" t="-1538" r="-201806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32" t="-1538" r="-337" b="-8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8063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2755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1/10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2185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3/10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99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5/10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61711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4/5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61347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5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81/100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8831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6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83/100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02619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78735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1CC286D-7782-C754-F01C-DA2284E5967E}"/>
              </a:ext>
            </a:extLst>
          </p:cNvPr>
          <p:cNvSpPr txBox="1"/>
          <p:nvPr/>
        </p:nvSpPr>
        <p:spPr>
          <a:xfrm>
            <a:off x="2701925" y="2846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7295866" cy="79493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Continuous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0060"/>
                <a:ext cx="10885228" cy="5016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random variable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continuous if it can take 		all possible values between certain limits. </a:t>
                </a:r>
              </a:p>
              <a:p>
                <a:pPr marL="0" indent="0">
                  <a:buNone/>
                </a:pPr>
                <a:endParaRPr lang="en-I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continuous random variable is a r.v. that can be measured to any desired degree of accuracy. </a:t>
                </a:r>
              </a:p>
              <a:p>
                <a:pPr marL="0" indent="0">
                  <a:buNone/>
                </a:pPr>
                <a:endParaRPr lang="en-IN" sz="3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Age, height, weight etc.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0060"/>
                <a:ext cx="10885228" cy="5016903"/>
              </a:xfrm>
              <a:blipFill rotWithShape="0">
                <a:blip r:embed="rId2"/>
                <a:stretch>
                  <a:fillRect l="-1345" t="-2430" r="-1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16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174057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Function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7949" y="805218"/>
                <a:ext cx="11353800" cy="574570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small interval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𝒅𝒙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length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𝒅𝒙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round  the point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any continuous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that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𝒅𝒙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probability that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falls in the infinitesimal interval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𝒅𝒙</m:t>
                    </m:r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for a variate value to line in the interval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probability for a variate value to fall in the interval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949" y="805218"/>
                <a:ext cx="11353800" cy="5745707"/>
              </a:xfrm>
              <a:blipFill>
                <a:blip r:embed="rId2"/>
                <a:stretch>
                  <a:fillRect l="-1074" t="-1803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7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2" y="24229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Continuous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672" y="1214651"/>
                <a:ext cx="11714328" cy="584124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p.d.f.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;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∞&lt;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distribution function  (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d.f.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or sometimes the cumulative distribution function (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c.d.f.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random variable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672" y="1214651"/>
                <a:ext cx="11714328" cy="5841242"/>
              </a:xfrm>
              <a:blipFill>
                <a:blip r:embed="rId2"/>
                <a:stretch>
                  <a:fillRect l="-1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6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13899" y="228647"/>
                <a:ext cx="10515600" cy="56292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N" b="1" dirty="0">
                    <a:latin typeface="Calisto MT" panose="02040603050505030304" pitchFamily="18" charset="0"/>
                  </a:rPr>
                  <a:t>Properties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b="1" dirty="0">
                    <a:latin typeface="Calisto MT" panose="02040603050505030304" pitchFamily="18" charset="0"/>
                  </a:rPr>
                  <a:t> :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3899" y="228647"/>
                <a:ext cx="10515600" cy="562923"/>
              </a:xfrm>
              <a:blipFill rotWithShape="0">
                <a:blip r:embed="rId2"/>
                <a:stretch>
                  <a:fillRect l="-2029" t="-38043" b="-53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99" y="1050878"/>
                <a:ext cx="11878101" cy="4839482"/>
              </a:xfrm>
            </p:spPr>
            <p:txBody>
              <a:bodyPr>
                <a:normAutofit/>
              </a:bodyPr>
              <a:lstStyle/>
              <a:p>
                <a:pPr marL="571500" indent="-571500">
                  <a:lnSpc>
                    <a:spcPct val="150000"/>
                  </a:lnSpc>
                  <a:buAutoNum type="romanLcParenBoth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IN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AutoNum type="romanLcParenBoth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−∞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AutoNum type="romanLcParenBoth"/>
                </a:pPr>
                <a:r>
                  <a:rPr lang="en-I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 probability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 by: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is well defined for any event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  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 startAt="4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  ∀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≤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AutoNum type="romanLcParenBoth" startAt="4"/>
                </a:pPr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99" y="1050878"/>
                <a:ext cx="11878101" cy="4839482"/>
              </a:xfrm>
              <a:blipFill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6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4716" y="272955"/>
                <a:ext cx="11149084" cy="590400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1.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)≤1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∞&lt;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2.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  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non-decreasing function of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3.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→−∞</m:t>
                        </m:r>
                      </m:lim>
                    </m:limLow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−∞</m:t>
                            </m:r>
                          </m:sup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dirty="0"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4.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right.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5.	The discontinuities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at the most countable.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716" y="272955"/>
                <a:ext cx="11149084" cy="5904008"/>
              </a:xfrm>
              <a:blipFill>
                <a:blip r:embed="rId2"/>
                <a:stretch>
                  <a:fillRect l="-1148" b="-1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9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0791AB-9301-4D68-0F9E-277C37ECFA78}"/>
              </a:ext>
            </a:extLst>
          </p:cNvPr>
          <p:cNvSpPr txBox="1"/>
          <p:nvPr/>
        </p:nvSpPr>
        <p:spPr>
          <a:xfrm>
            <a:off x="349321" y="10274"/>
            <a:ext cx="11507057" cy="696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experiment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or procedure that produces a set of outcomes, where the outcome is uncertain and cannot be predicted with certainty in advance.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Throwing a die, a pack of cards.</a:t>
            </a:r>
          </a:p>
          <a:p>
            <a:pPr marL="514350" indent="-514350" algn="just">
              <a:buAutoNum type="arabicPeriod" startAt="2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result of a random experiment will be called an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AutoNum type="arabicPeriod" startAt="2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trial refers to any single performance of a random experiment. In each trial, one of the possible outcomes occurs.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Tossing of a coin:  {H, T}  </a:t>
            </a:r>
          </a:p>
          <a:p>
            <a:pPr marL="514350" indent="-514350" algn="just"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 is a specific set of outcomes of a random experiment. An event can consist of one or more outcomes. Events are often what we are interested in when conducting an experiment.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 startAt="2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events or cases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complete set of all possible outcomes in a random experiment. In other words, these events cover every possible outcome that could occur in a trial.</a:t>
            </a:r>
          </a:p>
          <a:p>
            <a:pPr marL="514350" indent="-514350" algn="just">
              <a:buFontTx/>
              <a:buAutoNum type="arabicPeriod" startAt="2"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Favourable events or cases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number of cases favourable to an event in a trail is the number of outcomes which entail the happening of the event. 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In drawing a card from a pack of cards the number of cases favourable to             drawing of an ace is 4,  for drawing a spade card is 13 and for drawing a red card is 26.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2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483" y="82193"/>
                <a:ext cx="11722813" cy="6775807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diameter of an electric cable, say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assumed to be a continuous </a:t>
                </a:r>
                <a:r>
                  <a:rPr lang="en-I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r.v.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I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Check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 startAt="2"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a number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 startAt="2"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AutoNum type="romanLcParenBoth" startAt="2"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AutoNum type="romanLcParenBoth" startAt="2"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AutoNum type="romanLcParenBoth" startAt="2"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AutoNum type="romanLcParenBoth" startAt="2"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483" y="82193"/>
                <a:ext cx="11722813" cy="6775807"/>
              </a:xfrm>
              <a:blipFill>
                <a:blip r:embed="rId2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0DF208C-3F0E-3EF0-2E9B-FBFA1C05E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52958"/>
              </p:ext>
            </p:extLst>
          </p:nvPr>
        </p:nvGraphicFramePr>
        <p:xfrm>
          <a:off x="2495907" y="3198567"/>
          <a:ext cx="5376075" cy="327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77880" imgH="2057400" progId="Equation.DSMT4">
                  <p:embed/>
                </p:oleObj>
              </mc:Choice>
              <mc:Fallback>
                <p:oleObj name="Equation" r:id="rId3" imgW="33778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907" y="3198567"/>
                        <a:ext cx="5376075" cy="3274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7BC271C-803C-37D1-3A86-C6DDAB157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391120"/>
              </p:ext>
            </p:extLst>
          </p:nvPr>
        </p:nvGraphicFramePr>
        <p:xfrm>
          <a:off x="2989352" y="388938"/>
          <a:ext cx="5394325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4698720" progId="Equation.DSMT4">
                  <p:embed/>
                </p:oleObj>
              </mc:Choice>
              <mc:Fallback>
                <p:oleObj name="Equation" r:id="rId2" imgW="2958840" imgH="46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9352" y="388938"/>
                        <a:ext cx="5394325" cy="608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600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065BA-3BAC-E7EC-7CCB-39AEFD21A5D7}"/>
                  </a:ext>
                </a:extLst>
              </p:cNvPr>
              <p:cNvSpPr txBox="1"/>
              <p:nvPr/>
            </p:nvSpPr>
            <p:spPr>
              <a:xfrm>
                <a:off x="482885" y="328773"/>
                <a:ext cx="11024171" cy="624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lang="en-US" sz="40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continuous random variable </a:t>
                </a:r>
                <a:r>
                  <a:rPr lang="en-US" sz="32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lang="en-US" sz="32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has a </a:t>
                </a:r>
                <a:r>
                  <a:rPr lang="en-US" sz="4000" b="0" i="1" u="none" strike="noStrike" baseline="0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p.d.f.</a:t>
                </a:r>
                <a:r>
                  <a:rPr lang="en-US" sz="40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40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0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40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IN" sz="40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0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40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40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0≤</m:t>
                    </m:r>
                    <m:r>
                      <a:rPr lang="en-IN" sz="40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40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40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. </a:t>
                </a:r>
                <a:r>
                  <a:rPr lang="en-US" sz="40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Find a and b such </a:t>
                </a:r>
                <a:r>
                  <a:rPr lang="en-US" sz="32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that</a:t>
                </a:r>
              </a:p>
              <a:p>
                <a:pPr marL="857250" indent="-857250" algn="l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N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sz="4000" b="0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N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IN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4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IN" sz="4000" dirty="0">
                  <a:solidFill>
                    <a:srgbClr val="FF0000"/>
                  </a:solidFill>
                </a:endParaRPr>
              </a:p>
              <a:p>
                <a:pPr algn="l"/>
                <a:endParaRPr lang="en-IN" sz="4000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+mj-lt"/>
                  <a:buAutoNum type="romanLcPeriod"/>
                </a:pPr>
                <a:endParaRPr lang="en-IN" sz="4000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+mj-lt"/>
                  <a:buAutoNum type="romanLcPeriod"/>
                </a:pPr>
                <a:endParaRPr lang="en-IN" sz="4000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+mj-lt"/>
                  <a:buAutoNum type="romanLcPeriod"/>
                </a:pPr>
                <a:endParaRPr lang="en-IN" sz="4000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+mj-lt"/>
                  <a:buAutoNum type="romanLcPeriod"/>
                </a:pPr>
                <a:endParaRPr lang="en-IN" sz="4000" dirty="0">
                  <a:solidFill>
                    <a:srgbClr val="FF0000"/>
                  </a:solidFill>
                </a:endParaRPr>
              </a:p>
              <a:p>
                <a:pPr marL="857250" indent="-857250" algn="l">
                  <a:buFont typeface="+mj-lt"/>
                  <a:buAutoNum type="romanLcPeriod"/>
                </a:pPr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065BA-3BAC-E7EC-7CCB-39AEFD21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328773"/>
                <a:ext cx="11024171" cy="6247864"/>
              </a:xfrm>
              <a:prstGeom prst="rect">
                <a:avLst/>
              </a:prstGeom>
              <a:blipFill>
                <a:blip r:embed="rId2"/>
                <a:stretch>
                  <a:fillRect l="-1106" t="-1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F282C3-BADD-48D2-5B84-834F90BC6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68778"/>
              </p:ext>
            </p:extLst>
          </p:nvPr>
        </p:nvGraphicFramePr>
        <p:xfrm>
          <a:off x="684944" y="2756382"/>
          <a:ext cx="4101618" cy="410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73320" imgH="3073320" progId="Equation.DSMT4">
                  <p:embed/>
                </p:oleObj>
              </mc:Choice>
              <mc:Fallback>
                <p:oleObj name="Equation" r:id="rId3" imgW="3073320" imgH="307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944" y="2756382"/>
                        <a:ext cx="4101618" cy="4101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7D0B0-E97E-968D-8A75-78FA55249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552387"/>
              </p:ext>
            </p:extLst>
          </p:nvPr>
        </p:nvGraphicFramePr>
        <p:xfrm>
          <a:off x="5805541" y="2491322"/>
          <a:ext cx="5776584" cy="244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48040" imgH="1625400" progId="Equation.DSMT4">
                  <p:embed/>
                </p:oleObj>
              </mc:Choice>
              <mc:Fallback>
                <p:oleObj name="Equation" r:id="rId5" imgW="384804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5541" y="2491322"/>
                        <a:ext cx="5776584" cy="244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19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4" y="0"/>
                <a:ext cx="12308440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continuous random variable with </a:t>
                </a:r>
                <a:r>
                  <a:rPr lang="en-I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p.d.f.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;  0≤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;  1≤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;  2≤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;    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𝑒𝑙𝑠𝑒𝑤h𝑒𝑟𝑒</m:t>
                              </m:r>
                            </m:e>
                          </m:eqAr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AutoNum type="romanLcParenBoth"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constant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71500" indent="-571500">
                  <a:buAutoNum type="romanLcParenBoth"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≤1.5)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4" y="0"/>
                <a:ext cx="12308440" cy="6858000"/>
              </a:xfrm>
              <a:blipFill>
                <a:blip r:embed="rId2"/>
                <a:stretch>
                  <a:fillRect l="-1040" t="-1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E1B5E7C-EC0B-DEB4-4EA8-F3DCAEBE0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58152"/>
              </p:ext>
            </p:extLst>
          </p:nvPr>
        </p:nvGraphicFramePr>
        <p:xfrm>
          <a:off x="1531347" y="3429000"/>
          <a:ext cx="8588697" cy="314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08480" imgH="2234880" progId="Equation.DSMT4">
                  <p:embed/>
                </p:oleObj>
              </mc:Choice>
              <mc:Fallback>
                <p:oleObj name="Equation" r:id="rId3" imgW="61084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347" y="3429000"/>
                        <a:ext cx="8588697" cy="3142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6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3809AB-B5D2-62B7-FA31-2C6769480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964476"/>
              </p:ext>
            </p:extLst>
          </p:nvPr>
        </p:nvGraphicFramePr>
        <p:xfrm>
          <a:off x="830880" y="708917"/>
          <a:ext cx="9433715" cy="3281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26000" imgH="2234880" progId="Equation.DSMT4">
                  <p:embed/>
                </p:oleObj>
              </mc:Choice>
              <mc:Fallback>
                <p:oleObj name="Equation" r:id="rId2" imgW="642600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880" y="708917"/>
                        <a:ext cx="9433715" cy="3281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02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80" y="187705"/>
            <a:ext cx="8906301" cy="74034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listo MT" panose="02040603050505030304" pitchFamily="18" charset="0"/>
              </a:rPr>
              <a:t>Two-dimensional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654" y="1037231"/>
                <a:ext cx="11253716" cy="50714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Let X and Y be two r.v. defined on the same sample space S, then the function 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assigns a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called a two-dimensional random variable.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When 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is a two-dimensional discrete r.v., the possible values of  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may be represented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…..,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2,…..,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can assume all values in a specified region R in the </a:t>
                </a:r>
                <a:r>
                  <a:rPr lang="en-I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-plane, 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called a two-dimensional continuous R.V.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654" y="1037231"/>
                <a:ext cx="11253716" cy="5071494"/>
              </a:xfrm>
              <a:blipFill>
                <a:blip r:embed="rId2"/>
                <a:stretch>
                  <a:fillRect l="-1138" t="-1202" r="-1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195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8"/>
            <a:ext cx="6804546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listo MT" panose="02040603050505030304" pitchFamily="18" charset="0"/>
              </a:rPr>
              <a:t>Joint Probability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3707"/>
                <a:ext cx="10515600" cy="50032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random variables on a sample space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respective image sets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,…..,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,…..,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,…..,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,…..,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a probability space by defining the probability of the ordered pair to be  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by: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called the </a:t>
                </a:r>
              </a:p>
              <a:p>
                <a:pPr marL="0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 probability function of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3707"/>
                <a:ext cx="10515600" cy="5003256"/>
              </a:xfrm>
              <a:blipFill rotWithShape="0">
                <a:blip r:embed="rId2"/>
                <a:stretch>
                  <a:fillRect l="-1217" t="-2195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1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992"/>
            <a:ext cx="10515600" cy="519432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246390"/>
                  </p:ext>
                </p:extLst>
              </p:nvPr>
            </p:nvGraphicFramePr>
            <p:xfrm>
              <a:off x="1801503" y="887106"/>
              <a:ext cx="9034819" cy="50327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380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40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57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50626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N" sz="2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I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sz="20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IN" sz="200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IN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00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baseline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IN" sz="2000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baseline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IN" sz="2000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000" i="1" baseline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IN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baseline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IN" sz="2000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IN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pPr algn="ctr"/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000" i="1" baseline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IN" sz="200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IN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.	  .	  .	…	  .	…	  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.	  .	  .	…	  .	…	  .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	  .	  .	…	  .	…	  .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1             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2             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.	  .	  .	…	  .	…	  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.	  .	  .	…	  .	…	  .</a:t>
                          </a:r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	  .	  .	…	  .	…	  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oMath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122"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	…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I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246390"/>
                  </p:ext>
                </p:extLst>
              </p:nvPr>
            </p:nvGraphicFramePr>
            <p:xfrm>
              <a:off x="1801503" y="887106"/>
              <a:ext cx="9034819" cy="50327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380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409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57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50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" t="-4065" r="-773529" b="-573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27" t="-4065" r="-17097" b="-573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9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" t="-20779" r="-773529" b="-14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27" t="-20779" r="-17097" b="-14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1053" t="-20779" r="-1053" b="-14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122"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27" t="-845455" r="-1709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1801503" y="887106"/>
            <a:ext cx="1037231" cy="736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1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7485" cy="4876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mass function</a:t>
            </a:r>
            <a:r>
              <a:rPr lang="en-IN" b="1" dirty="0">
                <a:latin typeface="Calisto MT" panose="0204060305050503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41696"/>
                <a:ext cx="11199126" cy="56228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two-dimensional discrete random variable, then the joint discrete function of 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called the joint probability mass function of  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</m:sSub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as: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indent="-857250">
                  <a:lnSpc>
                    <a:spcPct val="220000"/>
                  </a:lnSpc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I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 ∀ 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 ,..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..</m:t>
                    </m:r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indent="-857250">
                  <a:lnSpc>
                    <a:spcPct val="220000"/>
                  </a:lnSpc>
                  <a:buFont typeface="+mj-lt"/>
                  <a:buAutoNum type="roman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3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IN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I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the summation is taken over all possible values of  (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857250" indent="-857250">
                  <a:lnSpc>
                    <a:spcPct val="220000"/>
                  </a:lnSpc>
                  <a:buFont typeface="+mj-lt"/>
                  <a:buAutoNum type="romanLcPeriod"/>
                </a:pPr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41696"/>
                <a:ext cx="11199126" cy="5622877"/>
              </a:xfrm>
              <a:blipFill>
                <a:blip r:embed="rId2"/>
                <a:stretch>
                  <a:fillRect l="-1306" r="-1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1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Marginal Probability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0060"/>
                <a:ext cx="11144534" cy="5016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+…..+</a:t>
                </a:r>
                <a:endParaRPr lang="en-I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which is the marginal probability function of 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0060"/>
                <a:ext cx="11144534" cy="5016903"/>
              </a:xfrm>
              <a:blipFill>
                <a:blip r:embed="rId2"/>
                <a:stretch>
                  <a:fillRect l="-1149" t="-1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6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72" y="210383"/>
            <a:ext cx="5182772" cy="9009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Random Variable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452" y="887104"/>
                <a:ext cx="11000936" cy="528985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Intuitively by a </a:t>
                </a:r>
                <a:r>
                  <a:rPr lang="en-US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variable (</a:t>
                </a:r>
                <a:r>
                  <a:rPr lang="en-US" b="0" i="1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</a:t>
                </a:r>
                <a:r>
                  <a:rPr lang="en-US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a real number </a:t>
                </a:r>
                <a:r>
                  <a:rPr lang="en-US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 with the outcome of a random experiment </a:t>
                </a:r>
                <a:r>
                  <a:rPr lang="en-US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</a:p>
              <a:p>
                <a:pPr algn="l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sample space associated with a given random experiment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real-valued function defined 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taking values in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a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one-dimensional random variable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function values are ordered pairs of real numbers (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in two-space), the function is said to be a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two-dimensional random variable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generally, an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 random variable is simply a function whose domain is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whose range is a collection of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tuples of real numbers (vectors in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-space).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452" y="887104"/>
                <a:ext cx="11000936" cy="5289859"/>
              </a:xfrm>
              <a:blipFill>
                <a:blip r:embed="rId2"/>
                <a:stretch>
                  <a:fillRect l="-1164" t="-2076" r="-13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967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Conditional Probability Function: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4651"/>
                <a:ext cx="11021704" cy="49623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conditional probability mass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given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provided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necessary and sufficient condition for the discrete random variables X and Y to be independent is: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all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4651"/>
                <a:ext cx="11021704" cy="4962312"/>
              </a:xfrm>
              <a:blipFill>
                <a:blip r:embed="rId3"/>
                <a:stretch>
                  <a:fillRect l="-1162" t="-2088" r="-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99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890469"/>
          </a:xfrm>
        </p:spPr>
        <p:txBody>
          <a:bodyPr/>
          <a:lstStyle/>
          <a:p>
            <a:r>
              <a:rPr lang="en-IN" b="1" dirty="0">
                <a:latin typeface="Calisto MT" panose="02040603050505030304" pitchFamily="18" charset="0"/>
              </a:rPr>
              <a:t>Joint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65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two-dimensional continuous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𝑎𝑛𝑑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en-I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joint pdf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satisfies the following conditions: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)≥0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R is the range space.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𝑑𝑦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=1.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658"/>
                <a:ext cx="10515600" cy="4351338"/>
              </a:xfrm>
              <a:blipFill>
                <a:blip r:embed="rId2"/>
                <a:stretch>
                  <a:fillRect l="-1043" t="-3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0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594"/>
                <a:ext cx="10844284" cy="4921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The distribution function of the two-dimensional random  variable (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 real valued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defined for all real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the relation: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I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continuous case,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594"/>
                <a:ext cx="10844284" cy="4921369"/>
              </a:xfrm>
              <a:blipFill>
                <a:blip r:embed="rId2"/>
                <a:stretch>
                  <a:fillRect l="-1181" t="-2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134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0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Distribution Functions: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9589"/>
                <a:ext cx="11049000" cy="53632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&lt;∞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&lt;∞,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case of joint discrete r.v., the marginal distribution functions are: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case of Jointly continuous r.v.,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𝑑𝑦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9589"/>
                <a:ext cx="11049000" cy="5363286"/>
              </a:xfrm>
              <a:blipFill>
                <a:blip r:embed="rId2"/>
                <a:stretch>
                  <a:fillRect l="-1159" t="-20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889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IN" b="1" dirty="0">
                <a:latin typeface="Calisto MT" panose="02040603050505030304" pitchFamily="18" charset="0"/>
              </a:rPr>
              <a:t>Marginal Density function</a:t>
            </a:r>
            <a:r>
              <a:rPr lang="en-IN" dirty="0">
                <a:latin typeface="Calisto MT" panose="0204060305050503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254"/>
                <a:ext cx="10515600" cy="46757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IN" dirty="0"/>
                  <a:t>  -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marginal density function of X.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dirty="0"/>
                  <a:t>  -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marginal density function of Y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−∞≤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≤∞</m:t>
                          </m:r>
                        </m:e>
                      </m:d>
                    </m:oMath>
                  </m:oMathPara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254"/>
                <a:ext cx="10515600" cy="4675709"/>
              </a:xfrm>
              <a:blipFill rotWithShape="0"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05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sto MT" panose="02040603050505030304" pitchFamily="18" charset="0"/>
              </a:rPr>
              <a:t>Independent RVs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8474" y="1457135"/>
                <a:ext cx="10515600" cy="49027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two-dimensional independent RVs,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∙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- Discrete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Continuous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474" y="1457135"/>
                <a:ext cx="10515600" cy="4902721"/>
              </a:xfrm>
              <a:blipFill>
                <a:blip r:embed="rId2"/>
                <a:stretch>
                  <a:fillRect l="-1159" t="-21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648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572062-2A2B-65BA-0A74-4E436F217338}"/>
                  </a:ext>
                </a:extLst>
              </p:cNvPr>
              <p:cNvSpPr txBox="1"/>
              <p:nvPr/>
            </p:nvSpPr>
            <p:spPr>
              <a:xfrm>
                <a:off x="287675" y="184934"/>
                <a:ext cx="11774185" cy="385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joint pdf of a two-dimensional RV (X, Y) is given by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𝑥</m:t>
                        </m:r>
                        <m: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, </m:t>
                        </m:r>
                        <m: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=</m:t>
                    </m:r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,  0≤</m:t>
                    </m:r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𝑥</m:t>
                    </m:r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≤2, 0≤</m:t>
                    </m:r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𝑦</m:t>
                    </m:r>
                    <m:r>
                      <a:rPr lang="en-I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≤1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 Compute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2800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𝑋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𝑖𝑖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) 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𝑌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𝑖𝑖𝑖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)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𝑋</m:t>
                        </m:r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𝑌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,  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𝑖𝑣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) 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𝑌</m:t>
                        </m:r>
                        <m:r>
                          <a:rPr lang="en-IN" sz="28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IN" sz="28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8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8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sz="2800" b="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𝑋</m:t>
                        </m:r>
                        <m:r>
                          <a:rPr lang="en-IN" sz="2800" b="0" i="0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IN" sz="28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,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𝑣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)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𝑃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I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𝑋</m:t>
                    </m:r>
                    <m:r>
                      <a:rPr lang="en-I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&lt;</m:t>
                    </m:r>
                    <m:r>
                      <a:rPr lang="en-I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𝑌</m:t>
                    </m:r>
                    <m:r>
                      <a:rPr lang="en-I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),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𝑣𝑖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)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𝑃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(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𝑋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+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𝑌</m:t>
                    </m:r>
                    <m:r>
                      <a:rPr lang="en-I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rPr>
                      <m:t>≤1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572062-2A2B-65BA-0A74-4E436F21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5" y="184934"/>
                <a:ext cx="11774185" cy="3851632"/>
              </a:xfrm>
              <a:prstGeom prst="rect">
                <a:avLst/>
              </a:prstGeom>
              <a:blipFill>
                <a:blip r:embed="rId2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B3E05E-6F0F-3FD1-56CE-5C3674E56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707056"/>
              </p:ext>
            </p:extLst>
          </p:nvPr>
        </p:nvGraphicFramePr>
        <p:xfrm>
          <a:off x="596900" y="2111375"/>
          <a:ext cx="7513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16240" imgH="3124080" progId="Equation.DSMT4">
                  <p:embed/>
                </p:oleObj>
              </mc:Choice>
              <mc:Fallback>
                <p:oleObj name="Equation" r:id="rId3" imgW="5016240" imgH="312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00" y="2111375"/>
                        <a:ext cx="7513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D80B95A-5FF8-B305-0927-5B74AE81A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907" y="2215035"/>
            <a:ext cx="3780193" cy="21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0C6CBDD-1727-072B-BC88-830F7CD7E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51851"/>
              </p:ext>
            </p:extLst>
          </p:nvPr>
        </p:nvGraphicFramePr>
        <p:xfrm>
          <a:off x="632618" y="137041"/>
          <a:ext cx="5710238" cy="3752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9880" imgH="2501640" progId="Equation.DSMT4">
                  <p:embed/>
                </p:oleObj>
              </mc:Choice>
              <mc:Fallback>
                <p:oleObj name="Equation" r:id="rId2" imgW="3809880" imgH="250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0C6CBDD-1727-072B-BC88-830F7CD7EA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2618" y="137041"/>
                        <a:ext cx="5710238" cy="3752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43C249-6012-E3E6-0A8D-571295047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819" y="598099"/>
            <a:ext cx="4127199" cy="2483963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58AE1A-F68A-3CE3-CA10-D0E71A6D3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53136"/>
              </p:ext>
            </p:extLst>
          </p:nvPr>
        </p:nvGraphicFramePr>
        <p:xfrm>
          <a:off x="688181" y="4346522"/>
          <a:ext cx="56546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76640" imgH="1346040" progId="Equation.DSMT4">
                  <p:embed/>
                </p:oleObj>
              </mc:Choice>
              <mc:Fallback>
                <p:oleObj name="Equation" r:id="rId5" imgW="4076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181" y="4346522"/>
                        <a:ext cx="5654675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688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B8AF1E-059F-0C60-BAB0-DC14E62A4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52721"/>
              </p:ext>
            </p:extLst>
          </p:nvPr>
        </p:nvGraphicFramePr>
        <p:xfrm>
          <a:off x="512763" y="168275"/>
          <a:ext cx="7589837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05160" imgH="3555720" progId="Equation.DSMT4">
                  <p:embed/>
                </p:oleObj>
              </mc:Choice>
              <mc:Fallback>
                <p:oleObj name="Equation" r:id="rId2" imgW="5105160" imgH="355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763" y="168275"/>
                        <a:ext cx="7589837" cy="528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E2ECE3-62B5-986B-3B97-00606F2DA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498" y="3698215"/>
            <a:ext cx="4803876" cy="25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26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0181D64-F99B-7440-E5D8-5EB138E85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13862"/>
              </p:ext>
            </p:extLst>
          </p:nvPr>
        </p:nvGraphicFramePr>
        <p:xfrm>
          <a:off x="6943327" y="776131"/>
          <a:ext cx="4884106" cy="370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2387520" progId="Equation.DSMT4">
                  <p:embed/>
                </p:oleObj>
              </mc:Choice>
              <mc:Fallback>
                <p:oleObj name="Equation" r:id="rId2" imgW="3149280" imgH="2387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3327" y="776131"/>
                        <a:ext cx="4884106" cy="3702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AAF517-9A4B-5F53-77A5-CC2807D97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01089"/>
              </p:ext>
            </p:extLst>
          </p:nvPr>
        </p:nvGraphicFramePr>
        <p:xfrm>
          <a:off x="51460" y="703278"/>
          <a:ext cx="6458776" cy="272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2600" imgH="1752480" progId="Equation.DSMT4">
                  <p:embed/>
                </p:oleObj>
              </mc:Choice>
              <mc:Fallback>
                <p:oleObj name="Equation" r:id="rId4" imgW="4152600" imgH="1752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AAF517-9A4B-5F53-77A5-CC2807D97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60" y="703278"/>
                        <a:ext cx="6458776" cy="2725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75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983" y="256854"/>
                <a:ext cx="11308626" cy="60484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probability space, the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l-GR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𝜝</m:t>
                        </m:r>
                        <m:r>
                          <a:rPr lang="en-I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l-GR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𝜬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sample space,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viz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space of outcomes, </a:t>
                </a:r>
                <a14:m>
                  <m:oMath xmlns:m="http://schemas.openxmlformats.org/officeDocument/2006/math">
                    <m:r>
                      <a:rPr lang="el-G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𝜝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field of subsets in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𝜬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probability function on </a:t>
                </a:r>
                <a14:m>
                  <m:oMath xmlns:m="http://schemas.openxmlformats.org/officeDocument/2006/math">
                    <m:r>
                      <a:rPr lang="el-G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𝜝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random variable is a function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domain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range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for every real number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event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𝝎</m:t>
                            </m:r>
                          </m:e>
                        </m:d>
                        <m: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l-G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𝜝</m:t>
                    </m:r>
                  </m:oMath>
                </a14:m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uppose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Two (unbiased) coins are tossed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sample space S = {HH, HT, TH, TT}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≤1</m:t>
                        </m:r>
                      </m:e>
                    </m:d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𝐻𝐻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𝐻𝑇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𝑇𝐻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One-dimensional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r.v.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be denoted by capital letters, X, Y, Z….etc.     A typical outcome of the experiment will be denoted by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𝝎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values which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Y, Z….</a:t>
                </a:r>
                <a:r>
                  <a:rPr lang="en-I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 assume are denoted by lower case letters.,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x, y, z…etc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983" y="256854"/>
                <a:ext cx="11308626" cy="6048409"/>
              </a:xfrm>
              <a:blipFill>
                <a:blip r:embed="rId2"/>
                <a:stretch>
                  <a:fillRect l="-863" t="-1411" r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924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8437FEA-9DBE-D587-843D-BD90AB0DD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32601"/>
              </p:ext>
            </p:extLst>
          </p:nvPr>
        </p:nvGraphicFramePr>
        <p:xfrm>
          <a:off x="5638800" y="3294063"/>
          <a:ext cx="9144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67840" progId="Equation.DSMT4">
                  <p:embed/>
                </p:oleObj>
              </mc:Choice>
              <mc:Fallback>
                <p:oleObj name="Equation" r:id="rId2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294063"/>
                        <a:ext cx="91440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9F5D72-55D8-6EF0-10E5-62944E56D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52581"/>
              </p:ext>
            </p:extLst>
          </p:nvPr>
        </p:nvGraphicFramePr>
        <p:xfrm>
          <a:off x="427038" y="606425"/>
          <a:ext cx="11174412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18160" imgH="4000320" progId="Equation.DSMT4">
                  <p:embed/>
                </p:oleObj>
              </mc:Choice>
              <mc:Fallback>
                <p:oleObj name="Equation" r:id="rId4" imgW="8318160" imgH="400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038" y="606425"/>
                        <a:ext cx="11174412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3345FAD-08B7-2165-0E69-FE701D872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057" y="3294063"/>
            <a:ext cx="4693025" cy="23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91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33114"/>
                <a:ext cx="10515600" cy="5083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For a bivariate probability distribution of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given below,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33114"/>
                <a:ext cx="10515600" cy="508332"/>
              </a:xfrm>
              <a:blipFill>
                <a:blip r:embed="rId2"/>
                <a:stretch>
                  <a:fillRect l="-1217" b="-493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6288"/>
                <a:ext cx="10515600" cy="5180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>
                  <a:latin typeface="Calisto MT" panose="0204060305050503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ar-A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ar-A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ar-A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ar-A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ar-A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ar-A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ar-A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ar-AE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ar-A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6288"/>
                <a:ext cx="10515600" cy="5180676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210"/>
              </p:ext>
            </p:extLst>
          </p:nvPr>
        </p:nvGraphicFramePr>
        <p:xfrm>
          <a:off x="1800125" y="996288"/>
          <a:ext cx="8980225" cy="218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5910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       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833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63" y="204717"/>
                <a:ext cx="12049837" cy="62370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IN" dirty="0"/>
                  <a:t> =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	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IN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63" y="204717"/>
                <a:ext cx="12049837" cy="62370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70FDBFC-A5AC-C989-FC06-095A5376F1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879628"/>
                  </p:ext>
                </p:extLst>
              </p:nvPr>
            </p:nvGraphicFramePr>
            <p:xfrm>
              <a:off x="1481626" y="593680"/>
              <a:ext cx="8980226" cy="27295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19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2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3584163319"/>
                        </a:ext>
                      </a:extLst>
                    </a:gridCol>
                  </a:tblGrid>
                  <a:tr h="54591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         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7968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70FDBFC-A5AC-C989-FC06-095A5376F1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879628"/>
                  </p:ext>
                </p:extLst>
              </p:nvPr>
            </p:nvGraphicFramePr>
            <p:xfrm>
              <a:off x="1481626" y="593680"/>
              <a:ext cx="8980226" cy="27295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19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2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22528">
                      <a:extLst>
                        <a:ext uri="{9D8B030D-6E8A-4147-A177-3AD203B41FA5}">
                          <a16:colId xmlns:a16="http://schemas.microsoft.com/office/drawing/2014/main" val="3584163319"/>
                        </a:ext>
                      </a:extLst>
                    </a:gridCol>
                  </a:tblGrid>
                  <a:tr h="54591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          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630" t="-1111" r="-1087" b="-4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59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9" t="-400000" r="-53347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13/64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7968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6441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275" y="382137"/>
                <a:ext cx="12392167" cy="5726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m:rPr>
                          <m:nor/>
                        </m:rPr>
                        <a:rPr lang="en-IN" dirty="0"/>
                        <m:t> 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	     = 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=1) </m:t>
                          </m:r>
                        </m:e>
                      </m:nary>
                      <m:r>
                        <m:rPr>
                          <m:nor/>
                        </m:rPr>
                        <a:rPr lang="en-IN" dirty="0"/>
                        <m:t>+ 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=2) </m:t>
                          </m:r>
                        </m:e>
                      </m:nary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=3)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    =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≤3)</m:t>
                      </m:r>
                      <m:r>
                        <m:rPr>
                          <m:nor/>
                        </m:rPr>
                        <a:rPr lang="en-IN" dirty="0"/>
                        <m:t> =  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m:rPr>
                          <m:nor/>
                        </m:rPr>
                        <a:rPr lang="en-IN" dirty="0"/>
                        <m:t>+  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	         = 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275" y="382137"/>
                <a:ext cx="12392167" cy="57265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060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2EBD2C-3700-FE83-E9F5-F9BD6585DFE2}"/>
                  </a:ext>
                </a:extLst>
              </p:cNvPr>
              <p:cNvSpPr txBox="1"/>
              <p:nvPr/>
            </p:nvSpPr>
            <p:spPr>
              <a:xfrm>
                <a:off x="698642" y="344430"/>
                <a:ext cx="10541285" cy="472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</m:e>
                    </m:d>
                  </m:oMath>
                </a14:m>
                <a:r>
                  <a:rPr lang="en-IN" sz="28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≤3)</m:t>
                        </m:r>
                      </m:num>
                      <m:den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≤3)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9/32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23/64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23</m:t>
                        </m:r>
                      </m:den>
                    </m:f>
                  </m:oMath>
                </a14:m>
                <a:endParaRPr lang="en-IN" sz="2800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</m:t>
                        </m:r>
                      </m:e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IN" sz="28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≤3)</m:t>
                        </m:r>
                      </m:num>
                      <m:den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≤1)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9/32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7/8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</m:oMath>
                </a14:m>
                <a:endParaRPr lang="en-IN" sz="28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IN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IN" sz="28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2EBD2C-3700-FE83-E9F5-F9BD6585D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42" y="344430"/>
                <a:ext cx="10541285" cy="4726615"/>
              </a:xfrm>
              <a:prstGeom prst="rect">
                <a:avLst/>
              </a:prstGeom>
              <a:blipFill>
                <a:blip r:embed="rId2"/>
                <a:stretch>
                  <a:fillRect l="-1215" b="-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057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359C8C-CEF6-26A2-A8FF-F41CB7CB2499}"/>
                  </a:ext>
                </a:extLst>
              </p:cNvPr>
              <p:cNvSpPr txBox="1"/>
              <p:nvPr/>
            </p:nvSpPr>
            <p:spPr>
              <a:xfrm>
                <a:off x="606175" y="513708"/>
                <a:ext cx="11476234" cy="4069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two-dimensional random variables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the joint pdf</a:t>
                </a:r>
              </a:p>
              <a:p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𝑘𝑥𝑦</m:t>
                            </m:r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  0&lt;</m:t>
                            </m:r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IN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endParaRPr lang="en-IN" sz="2800" b="0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marginal and conditional distributions</a:t>
                </a:r>
                <a:endPara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800" b="0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</a:t>
                </a:r>
              </a:p>
              <a:p>
                <a:endParaRPr lang="en-IN" sz="2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359C8C-CEF6-26A2-A8FF-F41CB7CB2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5" y="513708"/>
                <a:ext cx="11476234" cy="4069704"/>
              </a:xfrm>
              <a:prstGeom prst="rect">
                <a:avLst/>
              </a:prstGeom>
              <a:blipFill>
                <a:blip r:embed="rId2"/>
                <a:stretch>
                  <a:fillRect l="-1062" t="-1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431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A6A649-18F0-04C1-4A1C-D0318AF11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6716"/>
              </p:ext>
            </p:extLst>
          </p:nvPr>
        </p:nvGraphicFramePr>
        <p:xfrm>
          <a:off x="1098550" y="19050"/>
          <a:ext cx="5411788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5283000" progId="Equation.DSMT4">
                  <p:embed/>
                </p:oleObj>
              </mc:Choice>
              <mc:Fallback>
                <p:oleObj name="Equation" r:id="rId2" imgW="2323800" imgH="5283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A6A649-18F0-04C1-4A1C-D0318AF11A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8550" y="19050"/>
                        <a:ext cx="5411788" cy="681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C5F6925-5945-2AF2-8CB6-201DF5646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09641"/>
              </p:ext>
            </p:extLst>
          </p:nvPr>
        </p:nvGraphicFramePr>
        <p:xfrm>
          <a:off x="6739846" y="971665"/>
          <a:ext cx="5006807" cy="126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736560" progId="Equation.DSMT4">
                  <p:embed/>
                </p:oleObj>
              </mc:Choice>
              <mc:Fallback>
                <p:oleObj name="Equation" r:id="rId4" imgW="2908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9846" y="971665"/>
                        <a:ext cx="5006807" cy="126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583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B49F29E-8F73-09C1-A3C2-7841C83FC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54358"/>
              </p:ext>
            </p:extLst>
          </p:nvPr>
        </p:nvGraphicFramePr>
        <p:xfrm>
          <a:off x="1447800" y="822325"/>
          <a:ext cx="9294813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40200" imgH="3352680" progId="Equation.DSMT4">
                  <p:embed/>
                </p:oleObj>
              </mc:Choice>
              <mc:Fallback>
                <p:oleObj name="Equation" r:id="rId2" imgW="5740200" imgH="335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822325"/>
                        <a:ext cx="9294813" cy="542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701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F879E55-E926-D3B6-8076-914CFCADE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607237"/>
              </p:ext>
            </p:extLst>
          </p:nvPr>
        </p:nvGraphicFramePr>
        <p:xfrm>
          <a:off x="847725" y="758825"/>
          <a:ext cx="1002982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720" imgH="2361960" progId="Equation.DSMT4">
                  <p:embed/>
                </p:oleObj>
              </mc:Choice>
              <mc:Fallback>
                <p:oleObj name="Equation" r:id="rId2" imgW="6057720" imgH="236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7725" y="758825"/>
                        <a:ext cx="10029825" cy="391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166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672247-A59D-51D1-936C-41411435E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04181"/>
              </p:ext>
            </p:extLst>
          </p:nvPr>
        </p:nvGraphicFramePr>
        <p:xfrm>
          <a:off x="1241798" y="934949"/>
          <a:ext cx="9412708" cy="3082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41800" imgH="1650960" progId="Equation.DSMT4">
                  <p:embed/>
                </p:oleObj>
              </mc:Choice>
              <mc:Fallback>
                <p:oleObj name="Equation" r:id="rId2" imgW="5041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1798" y="934949"/>
                        <a:ext cx="9412708" cy="3082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5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12711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376" y="1037228"/>
                <a:ext cx="11741624" cy="554099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random variable which can take a finite number or countably infinite number of values,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a discrete random variable.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arks obtained in a test, number of accidents per month, number of telephone calls per unit time, 	  number of successes in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trails and so on.</a:t>
                </a:r>
              </a:p>
              <a:p>
                <a:pPr marL="0" indent="0"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Mass function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discrete random variable with distinct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sub>
                    </m:sSub>
                    <m:r>
                      <a:rPr lang="en-I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: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mass function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function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random variable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 2, …..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ust satisfy the following conditions: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 ∀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(ii)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376" y="1037228"/>
                <a:ext cx="11741624" cy="5540991"/>
              </a:xfrm>
              <a:blipFill>
                <a:blip r:embed="rId2"/>
                <a:stretch>
                  <a:fillRect l="-831" t="-880" r="-467" b="-10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6B3CE0-0E3E-32DA-38AB-96FAEECF7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26559"/>
              </p:ext>
            </p:extLst>
          </p:nvPr>
        </p:nvGraphicFramePr>
        <p:xfrm>
          <a:off x="3444875" y="3429000"/>
          <a:ext cx="60801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43400" imgH="723600" progId="Equation.DSMT4">
                  <p:embed/>
                </p:oleObj>
              </mc:Choice>
              <mc:Fallback>
                <p:oleObj name="Equation" r:id="rId3" imgW="43434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4875" y="3429000"/>
                        <a:ext cx="608012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0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F3AB1-7EAF-26DB-45BC-45559E677B65}"/>
                  </a:ext>
                </a:extLst>
              </p:cNvPr>
              <p:cNvSpPr txBox="1"/>
              <p:nvPr/>
            </p:nvSpPr>
            <p:spPr>
              <a:xfrm>
                <a:off x="575353" y="133564"/>
                <a:ext cx="11394040" cy="6589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Expectation of Discrete random variable</a:t>
                </a:r>
              </a:p>
              <a:p>
                <a:pPr algn="just"/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X be a discrete random variable which takes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u="none" strike="noStrike" baseline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</a:p>
              <a:p>
                <a:pPr algn="just"/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8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….. </m:t>
                    </m:r>
                    <m:sSub>
                      <m:sSubPr>
                        <m:ctrlPr>
                          <a:rPr lang="en-IN" sz="28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u="none" strike="noStrike" baseline="0" dirty="0" err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u="none" strike="noStrike" baseline="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mathematical expectation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denoted by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by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u="none" strike="noStrike" baseline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u="none" strike="noStrike" baseline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  <m:r>
                      <a:rPr lang="en-US" sz="2800" b="0" i="1" u="none" strike="noStrike" baseline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800" b="0" i="0" u="none" strike="noStrike" baseline="0" dirty="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u="none" strike="noStrike" baseline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b="0" i="0" u="none" strike="noStrike" baseline="0" dirty="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known as the mean of the random variable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Discrete random variable</a:t>
                </a:r>
              </a:p>
              <a:p>
                <a:pPr algn="l"/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probability distribution Variance is the average of sum of squares of</a:t>
                </a:r>
              </a:p>
              <a:p>
                <a:pPr algn="l"/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deviations from the mean. The variance of the random variable X can be defined as.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u="none" strike="noStrike" baseline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b="0" i="1" u="none" strike="noStrike" baseline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u="none" strike="noStrike" baseline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u="none" strike="noStrike" baseline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u="none" strike="noStrike" baseline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sz="2800" b="0" i="1" u="none" strike="noStrike" baseline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u="none" strike="noStrike" baseline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IN" sz="2800" b="0" i="1" u="none" strike="noStrike" baseline="0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u="none" strike="noStrike" baseline="0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800" b="0" i="1" u="none" strike="noStrike" baseline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b="0" i="0" u="none" strike="noStrike" baseline="0" dirty="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IN" sz="2800" i="1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u="none" strike="noStrike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u="none" strike="noStrike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800" b="0" i="1" u="none" strike="noStrike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u="none" strike="noStrike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u="none" strike="noStrike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800" b="0" i="1" u="none" strike="noStrike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u="none" strike="noStrike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800" b="0" i="1" u="none" strike="noStrike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u="none" strike="noStrike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u="none" strike="noStrike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IN" sz="2800" b="0" i="1" u="none" strike="noStrike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u="none" strike="noStrike" smtClean="0">
                                      <a:solidFill>
                                        <a:srgbClr val="231F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800" b="0" i="1" u="none" strike="noStrike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0" u="none" strike="noStrike" dirty="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F3AB1-7EAF-26DB-45BC-45559E677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" y="133564"/>
                <a:ext cx="11394040" cy="6589624"/>
              </a:xfrm>
              <a:prstGeom prst="rect">
                <a:avLst/>
              </a:prstGeom>
              <a:blipFill>
                <a:blip r:embed="rId2"/>
                <a:stretch>
                  <a:fillRect l="-1070" t="-10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25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5DFD60-E6B0-AE7D-5258-5036C03FBCB5}"/>
                  </a:ext>
                </a:extLst>
              </p:cNvPr>
              <p:cNvSpPr txBox="1"/>
              <p:nvPr/>
            </p:nvSpPr>
            <p:spPr>
              <a:xfrm>
                <a:off x="398599" y="243982"/>
                <a:ext cx="1139480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Expectation of a continuous random variable</a:t>
                </a:r>
              </a:p>
              <a:p>
                <a:pPr algn="just"/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continuous random variable with probability density function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the mathematical expectation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</a:t>
                </a:r>
              </a:p>
              <a:p>
                <a:pPr algn="just"/>
                <a:endParaRPr lang="en-US" sz="2800" b="0" i="0" u="none" strike="noStrike" baseline="0" dirty="0">
                  <a:solidFill>
                    <a:srgbClr val="231F2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5DFD60-E6B0-AE7D-5258-5036C03F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99" y="243982"/>
                <a:ext cx="11394802" cy="2246769"/>
              </a:xfrm>
              <a:prstGeom prst="rect">
                <a:avLst/>
              </a:prstGeom>
              <a:blipFill>
                <a:blip r:embed="rId2"/>
                <a:stretch>
                  <a:fillRect l="-1070" t="-27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443B6FE-1C18-1F22-2765-EE1832664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07631"/>
              </p:ext>
            </p:extLst>
          </p:nvPr>
        </p:nvGraphicFramePr>
        <p:xfrm>
          <a:off x="2866941" y="2019964"/>
          <a:ext cx="6466816" cy="2017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65480" imgH="1549080" progId="Equation.DSMT4">
                  <p:embed/>
                </p:oleObj>
              </mc:Choice>
              <mc:Fallback>
                <p:oleObj name="Equation" r:id="rId3" imgW="496548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6941" y="2019964"/>
                        <a:ext cx="6466816" cy="2017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073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ECFE52-9B43-26CB-30E5-7DF32DFC3443}"/>
                  </a:ext>
                </a:extLst>
              </p:cNvPr>
              <p:cNvSpPr txBox="1"/>
              <p:nvPr/>
            </p:nvSpPr>
            <p:spPr>
              <a:xfrm>
                <a:off x="1705510" y="441789"/>
                <a:ext cx="7993294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Properties:</a:t>
                </a:r>
              </a:p>
              <a:p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buFont typeface="+mj-lt"/>
                  <a:buAutoNum type="romanLcPeriod"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ECFE52-9B43-26CB-30E5-7DF32DFC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10" y="441789"/>
                <a:ext cx="7993294" cy="4462760"/>
              </a:xfrm>
              <a:prstGeom prst="rect">
                <a:avLst/>
              </a:prstGeom>
              <a:blipFill>
                <a:blip r:embed="rId2"/>
                <a:stretch>
                  <a:fillRect l="-2746" t="-24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846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BA195-6A6A-BFED-C1EE-05A064B0770E}"/>
                  </a:ext>
                </a:extLst>
              </p:cNvPr>
              <p:cNvSpPr txBox="1"/>
              <p:nvPr/>
            </p:nvSpPr>
            <p:spPr>
              <a:xfrm>
                <a:off x="277401" y="111260"/>
                <a:ext cx="11784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 die is thrown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number turns up.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BA195-6A6A-BFED-C1EE-05A064B0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1" y="111260"/>
                <a:ext cx="11784459" cy="523220"/>
              </a:xfrm>
              <a:prstGeom prst="rect">
                <a:avLst/>
              </a:prstGeom>
              <a:blipFill>
                <a:blip r:embed="rId2"/>
                <a:stretch>
                  <a:fillRect l="-1086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7C5A8-ABDD-AC7A-D3B7-150F0A607C68}"/>
              </a:ext>
            </a:extLst>
          </p:cNvPr>
          <p:cNvSpPr txBox="1"/>
          <p:nvPr/>
        </p:nvSpPr>
        <p:spPr>
          <a:xfrm>
            <a:off x="397389" y="645314"/>
            <a:ext cx="6719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922719E-9809-FCB0-11C3-BD1654C2C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58699"/>
                  </p:ext>
                </p:extLst>
              </p:nvPr>
            </p:nvGraphicFramePr>
            <p:xfrm>
              <a:off x="1900718" y="1052663"/>
              <a:ext cx="7668660" cy="97764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1802">
                      <a:extLst>
                        <a:ext uri="{9D8B030D-6E8A-4147-A177-3AD203B41FA5}">
                          <a16:colId xmlns:a16="http://schemas.microsoft.com/office/drawing/2014/main" val="418863421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8034976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0644573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65378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98139842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2283653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9723088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0288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837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922719E-9809-FCB0-11C3-BD1654C2C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58699"/>
                  </p:ext>
                </p:extLst>
              </p:nvPr>
            </p:nvGraphicFramePr>
            <p:xfrm>
              <a:off x="1900718" y="1052663"/>
              <a:ext cx="7668660" cy="97764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01802">
                      <a:extLst>
                        <a:ext uri="{9D8B030D-6E8A-4147-A177-3AD203B41FA5}">
                          <a16:colId xmlns:a16="http://schemas.microsoft.com/office/drawing/2014/main" val="418863421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8034976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80644573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65378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98139842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2283653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9723088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70" t="-8197" r="-996522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0288148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70" t="-65347" r="-99652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733" t="-65347" r="-5000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1579" t="-65347" r="-402632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0209" t="-65347" r="-30052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0209" t="-65347" r="-20052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2632" t="-65347" r="-101579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9686" t="-65347" r="-104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37739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7540E7A-EB70-36BF-419D-B02F64F7A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48972"/>
              </p:ext>
            </p:extLst>
          </p:nvPr>
        </p:nvGraphicFramePr>
        <p:xfrm>
          <a:off x="1002657" y="2248957"/>
          <a:ext cx="4927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27320" imgH="4495680" progId="Equation.DSMT4">
                  <p:embed/>
                </p:oleObj>
              </mc:Choice>
              <mc:Fallback>
                <p:oleObj name="Equation" r:id="rId4" imgW="4927320" imgH="4495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2657" y="2248957"/>
                        <a:ext cx="49276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57D0F28-E154-5F51-57BD-8A28BE5A2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72862"/>
              </p:ext>
            </p:extLst>
          </p:nvPr>
        </p:nvGraphicFramePr>
        <p:xfrm>
          <a:off x="7116688" y="2553757"/>
          <a:ext cx="2959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1942920" progId="Equation.DSMT4">
                  <p:embed/>
                </p:oleObj>
              </mc:Choice>
              <mc:Fallback>
                <p:oleObj name="Equation" r:id="rId6" imgW="2958840" imgH="194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6688" y="2553757"/>
                        <a:ext cx="29591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465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3E142F-AF71-51CD-A02C-631DB6CF3F88}"/>
                  </a:ext>
                </a:extLst>
              </p:cNvPr>
              <p:cNvSpPr txBox="1"/>
              <p:nvPr/>
            </p:nvSpPr>
            <p:spPr>
              <a:xfrm>
                <a:off x="152400" y="-51370"/>
                <a:ext cx="11887200" cy="164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</a:t>
                </a:r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continuous random variable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,     0&lt;</m:t>
                            </m:r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0,      </m:t>
                            </m:r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𝑒𝑙𝑠𝑒𝑤h𝑒𝑟𝑒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its mean and variance.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3E142F-AF71-51CD-A02C-631DB6CF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-51370"/>
                <a:ext cx="11887200" cy="1642309"/>
              </a:xfrm>
              <a:prstGeom prst="rect">
                <a:avLst/>
              </a:prstGeom>
              <a:blipFill>
                <a:blip r:embed="rId2"/>
                <a:stretch>
                  <a:fillRect l="-1026" b="-9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29CE26-BFB6-EC34-2AB6-4B1612B5B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90151"/>
              </p:ext>
            </p:extLst>
          </p:nvPr>
        </p:nvGraphicFramePr>
        <p:xfrm>
          <a:off x="597556" y="1972639"/>
          <a:ext cx="2588446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240" imgH="4140000" progId="Equation.DSMT4">
                  <p:embed/>
                </p:oleObj>
              </mc:Choice>
              <mc:Fallback>
                <p:oleObj name="Equation" r:id="rId3" imgW="2019240" imgH="414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556" y="1972639"/>
                        <a:ext cx="2588446" cy="414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52CBD89-AD15-2CBF-1322-5B7748974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57062"/>
              </p:ext>
            </p:extLst>
          </p:nvPr>
        </p:nvGraphicFramePr>
        <p:xfrm>
          <a:off x="3962810" y="2174252"/>
          <a:ext cx="261143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040" imgH="3429000" progId="Equation.DSMT4">
                  <p:embed/>
                </p:oleObj>
              </mc:Choice>
              <mc:Fallback>
                <p:oleObj name="Equation" r:id="rId5" imgW="2273040" imgH="342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810" y="2174252"/>
                        <a:ext cx="261143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CA91068-36AE-69EE-7D0B-0A4A10B1F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80600"/>
              </p:ext>
            </p:extLst>
          </p:nvPr>
        </p:nvGraphicFramePr>
        <p:xfrm>
          <a:off x="8013842" y="2404154"/>
          <a:ext cx="29591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58840" imgH="2641320" progId="Equation.DSMT4">
                  <p:embed/>
                </p:oleObj>
              </mc:Choice>
              <mc:Fallback>
                <p:oleObj name="Equation" r:id="rId7" imgW="2958840" imgH="264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13842" y="2404154"/>
                        <a:ext cx="29591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88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94669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Generating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2290" y="862885"/>
                <a:ext cx="10515600" cy="50693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moment generating function (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m.g.f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 random variable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(about origin) having the probability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𝑡𝑋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−    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𝑓𝑜𝑟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𝑑𝑖𝑠𝑐𝑟𝑒𝑡𝑒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e>
                            </m:nary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𝑡𝑋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−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𝑓𝑜𝑟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𝑐𝑜𝑛𝑡𝑖𝑛𝑢𝑜𝑢𝑠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90" y="862885"/>
                <a:ext cx="10515600" cy="5069380"/>
              </a:xfrm>
              <a:blipFill>
                <a:blip r:embed="rId2"/>
                <a:stretch>
                  <a:fillRect l="-1159" t="-2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008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2276"/>
                <a:ext cx="10515600" cy="56746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𝑡𝑋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 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=  1 +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		  	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m:rPr>
                        <m:nor/>
                      </m:rPr>
                      <a: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where,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−   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𝑓𝑜𝑟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𝑑𝑖𝑠𝑐𝑟𝑒𝑡𝑒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</m:e>
                            </m:nary>
                          </m: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𝑓𝑜𝑟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𝑐𝑜𝑛𝑡𝑖𝑛𝑢𝑜𝑢𝑠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moment about origin.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2276"/>
                <a:ext cx="10515600" cy="56746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815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152"/>
                <a:ext cx="10515600" cy="60868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Properties:</a:t>
                </a:r>
              </a:p>
              <a:p>
                <a:pPr marL="514350" indent="-514350">
                  <a:lnSpc>
                    <a:spcPct val="200000"/>
                  </a:lnSpc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𝑐𝑡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 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being a constant.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are identically distributed.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152"/>
                <a:ext cx="10515600" cy="608681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30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58118-C340-B638-D9C5-77862A8552D1}"/>
                  </a:ext>
                </a:extLst>
              </p:cNvPr>
              <p:cNvSpPr txBox="1"/>
              <p:nvPr/>
            </p:nvSpPr>
            <p:spPr>
              <a:xfrm>
                <a:off x="92467" y="184936"/>
                <a:ext cx="12099533" cy="6012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I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balls are drawn at random without replacement from a box containing 2 white, 3 red and 4 black balls. If </a:t>
                </a:r>
                <a14:m>
                  <m:oMath xmlns:m="http://schemas.openxmlformats.org/officeDocument/2006/math"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number of white balls drawn and </a:t>
                </a:r>
                <a14:m>
                  <m:oMath xmlns:m="http://schemas.openxmlformats.org/officeDocument/2006/math"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number of red balls drawn. Find the joint probability distribution of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two random variables having joint density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(6−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;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≤2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≤4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(</a:t>
                </a:r>
                <a:r>
                  <a:rPr lang="en-I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Marginal density functions of 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&lt;1∩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&lt;3)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(iii)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(iv) 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 | 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&lt;3)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58118-C340-B638-D9C5-77862A855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7" y="184936"/>
                <a:ext cx="12099533" cy="6012736"/>
              </a:xfrm>
              <a:prstGeom prst="rect">
                <a:avLst/>
              </a:prstGeom>
              <a:blipFill>
                <a:blip r:embed="rId2"/>
                <a:stretch>
                  <a:fillRect l="-1259" t="-1418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40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BCA71-C045-7729-6552-AB5D0A0F1D7F}"/>
                  </a:ext>
                </a:extLst>
              </p:cNvPr>
              <p:cNvSpPr txBox="1"/>
              <p:nvPr/>
            </p:nvSpPr>
            <p:spPr>
              <a:xfrm>
                <a:off x="667820" y="400692"/>
                <a:ext cx="11524180" cy="531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Exercise:</a:t>
                </a:r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The joint pdf of a two-dimensional RV (X,Y) is given by </a:t>
                </a:r>
              </a:p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;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≤2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&gt;1</m:t>
                        </m:r>
                      </m:e>
                    </m:d>
                    <m:r>
                      <a:rPr lang="en-I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&gt;1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 density function of X and Y is given by: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;  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whether X and Y are independent. </a:t>
                </a:r>
              </a:p>
              <a:p>
                <a:pPr marL="0" indent="0">
                  <a:buNone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conditional density function of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BCA71-C045-7729-6552-AB5D0A0F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20" y="400692"/>
                <a:ext cx="11524180" cy="5317161"/>
              </a:xfrm>
              <a:prstGeom prst="rect">
                <a:avLst/>
              </a:prstGeom>
              <a:blipFill>
                <a:blip r:embed="rId2"/>
                <a:stretch>
                  <a:fillRect l="-1111" t="-1261" b="-2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11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214998"/>
            <a:ext cx="5494361" cy="71304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3206" y="1050878"/>
                <a:ext cx="11755272" cy="5439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Let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random variable. The function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defined for all         		          real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−∞&lt;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&lt;∞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function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distribution function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r.v.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The domain of the distribution function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∞, ∞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its range is [0,1]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206" y="1050878"/>
                <a:ext cx="11755272" cy="5439989"/>
              </a:xfrm>
              <a:blipFill rotWithShape="0">
                <a:blip r:embed="rId2"/>
                <a:stretch>
                  <a:fillRect l="-1037" t="-1904" r="-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793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0" y="351478"/>
            <a:ext cx="5057632" cy="45374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Statistical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3707"/>
                <a:ext cx="11353800" cy="500325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a random experiment or trail results in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exhaustive, mutually exclusive and equally likely  outcomes(or cases) , out of which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favourable to the occurrence of an event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probability ‘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of occurrence  of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given by:</a:t>
                </a:r>
              </a:p>
              <a:p>
                <a:pPr marL="0" indent="0" algn="ctr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𝑓𝑎𝑣𝑜𝑢𝑟𝑎𝑏𝑙𝑒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𝑐𝑎𝑠𝑒𝑠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𝑒𝑥h𝑎𝑢𝑠𝑡𝑖𝑣𝑒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𝑐𝑎𝑠𝑒𝑠</m:t>
                          </m:r>
                        </m:den>
                      </m:f>
                      <m:r>
                        <a:rPr lang="en-I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Since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⟹0≤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≤1</m:t>
                      </m:r>
                    </m:oMath>
                  </m:oMathPara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(ii)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3707"/>
                <a:ext cx="11353800" cy="5003256"/>
              </a:xfrm>
              <a:blipFill rotWithShape="0">
                <a:blip r:embed="rId2"/>
                <a:stretch>
                  <a:fillRect l="-1128" t="-2195" r="-1074" b="-34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81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4071" y="188259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Mathematical Expectation: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57518" y="995461"/>
                <a:ext cx="10515600" cy="496634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of a random phenomenon is also termed as its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expectation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value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expected value of a discrete r.v. is a weighted average of all possible values of the r.v., where the weights are the probabilities  associated with the corresponding values.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discrete r.v.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p.m.f. 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continuous r.v.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p.d.f. 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518" y="995461"/>
                <a:ext cx="10515600" cy="4966349"/>
              </a:xfrm>
              <a:blipFill rotWithShape="0">
                <a:blip r:embed="rId2"/>
                <a:stretch>
                  <a:fillRect l="-1159" t="-2086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305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365126"/>
            <a:ext cx="10869769" cy="716700"/>
          </a:xfrm>
        </p:spPr>
        <p:txBody>
          <a:bodyPr>
            <a:normAutofit/>
          </a:bodyPr>
          <a:lstStyle/>
          <a:p>
            <a:r>
              <a:rPr lang="en-IN" sz="3800" b="1" dirty="0">
                <a:latin typeface="Calisto MT" panose="02040603050505030304" pitchFamily="18" charset="0"/>
              </a:rPr>
              <a:t>Expected Value of a function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49"/>
                <a:ext cx="10688392" cy="4683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r.v.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p.d.f. (p.m.f.)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distribution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such that g(X) is a r.v.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exists, then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(for discrete r.v.)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(for continuous r.v.)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49"/>
                <a:ext cx="10688392" cy="4683014"/>
              </a:xfrm>
              <a:blipFill>
                <a:blip r:embed="rId2"/>
                <a:stretch>
                  <a:fillRect l="-1198" t="-2214" r="-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39298" y="2795668"/>
                <a:ext cx="4054814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I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98" y="2795668"/>
                <a:ext cx="4054814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29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35" y="123078"/>
            <a:ext cx="10515600" cy="343213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Calisto MT" panose="02040603050505030304" pitchFamily="18" charset="0"/>
              </a:rPr>
              <a:t>Particular cases: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1647" y="583715"/>
                <a:ext cx="10515600" cy="5082259"/>
              </a:xfrm>
            </p:spPr>
            <p:txBody>
              <a:bodyPr>
                <a:no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being a positive integer, then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defined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(about origin)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probability distribution.   Thus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about origin) =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endParaRPr lang="en-I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In particular, if 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about origin) =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about origin) =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 algn="just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647" y="583715"/>
                <a:ext cx="10515600" cy="5082259"/>
              </a:xfrm>
              <a:blipFill rotWithShape="0">
                <a:blip r:embed="rId2"/>
                <a:stretch>
                  <a:fillRect l="-928" t="-1681" r="-870" b="-36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4684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6684" y="296214"/>
                <a:ext cx="10739908" cy="5623172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 startAt="2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IN" b="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b="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  = 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about mean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 startAt="3"/>
                </a:pPr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constant = 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I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457200" lvl="1" indent="0">
                  <a:buNone/>
                </a:pPr>
                <a:endPara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684" y="296214"/>
                <a:ext cx="10739908" cy="5623172"/>
              </a:xfrm>
              <a:blipFill rotWithShape="0">
                <a:blip r:embed="rId2"/>
                <a:stretch>
                  <a:fillRect l="-1022" t="-3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723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Expected Value of Two-dimensional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9099"/>
                <a:ext cx="11152031" cy="5017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two-dimensional RV with joint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p.d.f.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 p.m.f.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then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(for discrete r.v.)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𝑑𝑥𝑑𝑦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(for continuous r.v.)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9099"/>
                <a:ext cx="11152031" cy="5017864"/>
              </a:xfrm>
              <a:blipFill rotWithShape="0">
                <a:blip r:embed="rId2"/>
                <a:stretch>
                  <a:fillRect l="-1093" t="-2066" r="-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619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Expectation: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6220"/>
                <a:ext cx="10997485" cy="503074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b="0" dirty="0"/>
                  <a:t> 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 theorem of Expectation</a:t>
                </a:r>
                <a:r>
                  <a:rPr lang="en-I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I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𝑑𝑥𝑑𝑦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𝑑𝑥𝑑𝑦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𝑑𝑥𝑑𝑦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Generalisation:    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or 	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6220"/>
                <a:ext cx="10997485" cy="5030743"/>
              </a:xfrm>
              <a:blipFill rotWithShape="0">
                <a:blip r:embed="rId2"/>
                <a:stretch>
                  <a:fillRect l="-1108" t="-2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62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181265"/>
                <a:ext cx="11036122" cy="13255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Multiplication theorem of Expectation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		</a:t>
                </a:r>
                <a:b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independent random variables, then 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181265"/>
                <a:ext cx="11036122" cy="1325563"/>
              </a:xfrm>
              <a:blipFill rotWithShape="0">
                <a:blip r:embed="rId2"/>
                <a:stretch>
                  <a:fillRect l="-1104" t="-13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0918"/>
                <a:ext cx="11242184" cy="50822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e>
                    </m:d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𝑥𝑦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𝑑𝑥𝑑𝑦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𝑥𝑦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𝑑𝑥𝑑𝑦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[Since, X and Y are independent]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 [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𝑑𝑦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Generalisation:   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independent r.v.’s,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  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I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or 	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0918"/>
                <a:ext cx="11242184" cy="5082259"/>
              </a:xfrm>
              <a:blipFill>
                <a:blip r:embed="rId3"/>
                <a:stretch>
                  <a:fillRect l="-813" b="-17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2335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4851"/>
                <a:ext cx="10515600" cy="5842112"/>
              </a:xfrm>
            </p:spPr>
            <p:txBody>
              <a:bodyPr/>
              <a:lstStyle/>
              <a:p>
                <a:pPr marL="514350" indent="-514350">
                  <a:buAutoNum type="arabicPeriod" startAt="3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random variable  and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constants, then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IN" sz="26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  <m:r>
                          <a:rPr lang="en-I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= 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=  </a:t>
                </a:r>
                <a14:m>
                  <m:oMath xmlns:m="http://schemas.openxmlformats.org/officeDocument/2006/math">
                    <m:r>
                      <a:rPr lang="en-IN" sz="26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 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then we get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</m:d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4851"/>
                <a:ext cx="10515600" cy="5842112"/>
              </a:xfrm>
              <a:blipFill rotWithShape="0">
                <a:blip r:embed="rId2"/>
                <a:stretch>
                  <a:fillRect l="-1217" t="-1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275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183"/>
                <a:ext cx="10515600" cy="5983780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183"/>
                <a:ext cx="10515600" cy="5983780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9624" y="711176"/>
                <a:ext cx="11382376" cy="614682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real number, the set of all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is,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by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−∞,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IN" b="0" dirty="0">
                    <a:ea typeface="Cambria Math" panose="02040503050406030204" pitchFamily="18" charset="0"/>
                  </a:rPr>
                  <a:t> 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 startAt="4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 startAt="4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𝑎𝑛𝑑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)∩(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4" y="711176"/>
                <a:ext cx="11382376" cy="6146823"/>
              </a:xfrm>
              <a:blipFill>
                <a:blip r:embed="rId2"/>
                <a:stretch>
                  <a:fillRect l="-964" t="-15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8188" y="107950"/>
            <a:ext cx="10515600" cy="4400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Properties:</a:t>
            </a:r>
          </a:p>
        </p:txBody>
      </p:sp>
    </p:spTree>
    <p:extLst>
      <p:ext uri="{BB962C8B-B14F-4D97-AF65-F5344CB8AC3E}">
        <p14:creationId xmlns:p14="http://schemas.microsoft.com/office/powerpoint/2010/main" val="24070711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93" y="80682"/>
            <a:ext cx="2551342" cy="4121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8034" y="553790"/>
                <a:ext cx="10825766" cy="6027314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= </a:t>
                </a:r>
                <a14:m>
                  <m:oMath xmlns:m="http://schemas.openxmlformats.org/officeDocument/2006/math">
                    <m:r>
                      <a:rPr lang="en-IN" sz="4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𝑽𝒂𝒓</m:t>
                    </m:r>
                    <m:r>
                      <a:rPr lang="en-IN" sz="4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4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IN" sz="4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IN" sz="4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4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random variable, then </a:t>
                </a:r>
                <a14:m>
                  <m:oMath xmlns:m="http://schemas.openxmlformats.org/officeDocument/2006/math">
                    <m:r>
                      <a:rPr lang="en-IN" sz="4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4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IN" sz="4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r>
                  <a:rPr lang="en-IN" sz="4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Let 	     </a:t>
                </a:r>
                <a14:m>
                  <m:oMath xmlns:m="http://schemas.openxmlformats.org/officeDocument/2006/math"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𝑎𝑋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sz="4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4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4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IN" sz="4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4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sz="4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4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4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4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sz="4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4400" dirty="0">
                    <a:cs typeface="Times New Roman" panose="02020603050405020304" pitchFamily="18" charset="0"/>
                  </a:rPr>
                  <a:t>			           = </a:t>
                </a:r>
                <a14:m>
                  <m:oMath xmlns:m="http://schemas.openxmlformats.org/officeDocument/2006/math"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4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4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4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4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4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𝑎𝑋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)−(</m:t>
                    </m:r>
                    <m:r>
                      <a:rPr lang="en-IN" sz="4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4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4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sz="4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4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sz="4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4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4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N" sz="4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= </a:t>
                </a:r>
                <a14:m>
                  <m:oMath xmlns:m="http://schemas.openxmlformats.org/officeDocument/2006/math"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en-IN" sz="4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4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IN" sz="4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IN" sz="4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4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4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  <m:sup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4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     </a:t>
                </a:r>
                <a14:m>
                  <m:oMath xmlns:m="http://schemas.openxmlformats.org/officeDocument/2006/math"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4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4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4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4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4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4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0</m:t>
                    </m:r>
                  </m:oMath>
                </a14:m>
                <a:r>
                  <a:rPr lang="en-IN" sz="4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Variance of a constant is zero.</a:t>
                </a:r>
              </a:p>
              <a:p>
                <a:pPr marL="514350" indent="-514350">
                  <a:buAutoNum type="arabicPeriod" startAt="2"/>
                </a:pPr>
                <a:endParaRPr lang="en-IN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IN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r>
                  <a:rPr lang="en-IN" sz="4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4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4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𝑉𝑎𝑟</m:t>
                        </m:r>
                        <m:r>
                          <a:rPr lang="en-IN" sz="4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4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sz="44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Standard Deviation.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034" y="553790"/>
                <a:ext cx="10825766" cy="6027314"/>
              </a:xfrm>
              <a:blipFill rotWithShape="0">
                <a:blip r:embed="rId2"/>
                <a:stretch>
                  <a:fillRect l="-901" t="-24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3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094" y="725763"/>
                <a:ext cx="10515600" cy="53269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 problems: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X be a random variable with the following  probability distribution: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values of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094" y="725763"/>
                <a:ext cx="10515600" cy="5326956"/>
              </a:xfrm>
              <a:blipFill>
                <a:blip r:embed="rId2"/>
                <a:stretch>
                  <a:fillRect l="-1217" t="-19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158532"/>
                  </p:ext>
                </p:extLst>
              </p:nvPr>
            </p:nvGraphicFramePr>
            <p:xfrm>
              <a:off x="2032000" y="1701894"/>
              <a:ext cx="81280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013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2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0805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 xmlns:m="http://schemas.openxmlformats.org/officeDocument/2006/math"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</m:t>
                              </m:r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I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I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: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158532"/>
                  </p:ext>
                </p:extLst>
              </p:nvPr>
            </p:nvGraphicFramePr>
            <p:xfrm>
              <a:off x="2032000" y="1701894"/>
              <a:ext cx="81280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013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2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" t="-10526" r="-225061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3" t="-112000" r="-22506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5504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7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Co-Variance: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965915"/>
                <a:ext cx="10830059" cy="52110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and Y are two random variables, then the covariance between them is defined as: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=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and Y are independent random variables,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and  hence,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−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65915"/>
                <a:ext cx="10830059" cy="5211048"/>
              </a:xfrm>
              <a:blipFill rotWithShape="0">
                <a:blip r:embed="rId2"/>
                <a:stretch>
                  <a:fillRect l="-1125" t="-1988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3776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4333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764"/>
                <a:ext cx="10515600" cy="5301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=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=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2.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3.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4.    If X and Y are independent,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the converse is not true.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5.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6.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764"/>
                <a:ext cx="10515600" cy="5301200"/>
              </a:xfrm>
              <a:blipFill rotWithShape="0">
                <a:blip r:embed="rId2"/>
                <a:stretch>
                  <a:fillRect t="-2532" b="-13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4651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750"/>
            <a:ext cx="10515600" cy="6043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and Y are two random variables, then the covariance between them is denoted as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Co-efficient of correlation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 X and Y is defined as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numerical measure of linear relationship between them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𝑉𝑎𝑟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𝑉𝑎𝑟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 rotWithShape="0">
                <a:blip r:embed="rId2"/>
                <a:stretch>
                  <a:fillRect l="-1217" t="-1970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9816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88" y="339367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318" y="1120461"/>
                <a:ext cx="10515600" cy="5069380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and Y are independent,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but the converse is not true.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say that X and Y are uncorrelated.</a:t>
                </a:r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i.e.,  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Positive Correlation</a:t>
                </a:r>
              </a:p>
              <a:p>
                <a:pPr marL="0" indent="0">
                  <a:buNone/>
                </a:pPr>
                <a:r>
                  <a:rPr lang="en-IN" dirty="0"/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Negative Correlation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UnCorrelated random variables.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318" y="1120461"/>
                <a:ext cx="10515600" cy="5069380"/>
              </a:xfrm>
              <a:blipFill rotWithShape="0">
                <a:blip r:embed="rId2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7975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234" y="247618"/>
                <a:ext cx="10515600" cy="51806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 Problems: </a:t>
                </a:r>
              </a:p>
              <a:p>
                <a:pPr marL="0" indent="0">
                  <a:buNone/>
                </a:pP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bivariate probability distribution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below,  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  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Show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independent.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(ii) Find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(iii)  Find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234" y="247618"/>
                <a:ext cx="10515600" cy="5180676"/>
              </a:xfrm>
              <a:blipFill>
                <a:blip r:embed="rId2"/>
                <a:stretch>
                  <a:fillRect l="-1043" t="-2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0055"/>
              </p:ext>
            </p:extLst>
          </p:nvPr>
        </p:nvGraphicFramePr>
        <p:xfrm>
          <a:off x="2127320" y="1583819"/>
          <a:ext cx="7937359" cy="215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9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230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                      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3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3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3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846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234" y="247618"/>
                <a:ext cx="10515600" cy="5180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variables X and Y have the following joint probability density function: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; 0≤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≤1  , 0≤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 ;           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		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Marginal probability density function of X and Y.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(ii)  Conditional density function of X and Y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(iii)  Var (X), Var (Y)  and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(X,Y).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234" y="247618"/>
                <a:ext cx="10515600" cy="5180676"/>
              </a:xfrm>
              <a:blipFill>
                <a:blip r:embed="rId2"/>
                <a:stretch>
                  <a:fillRect l="-1159" t="-2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72191"/>
              </p:ext>
            </p:extLst>
          </p:nvPr>
        </p:nvGraphicFramePr>
        <p:xfrm>
          <a:off x="1249166" y="3854407"/>
          <a:ext cx="7937359" cy="215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9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230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                      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3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3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3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461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9433"/>
                <a:ext cx="11035352" cy="576753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In case of continuous distribution, median is the point which 	     divides the total area two equal parts. Thus if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median, 	    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solving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or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 the median value.</a:t>
                </a:r>
              </a:p>
              <a:p>
                <a:pPr marL="0" indent="0">
                  <a:buNone/>
                </a:pPr>
                <a:endParaRPr lang="en-I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Mode is the value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maximum. Mode is thus 	  solution of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</m:oMath>
                </a14:m>
                <a:r>
                  <a:rPr lang="en-IN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it lies in [a, b]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9433"/>
                <a:ext cx="11035352" cy="5767530"/>
              </a:xfrm>
              <a:blipFill rotWithShape="0">
                <a:blip r:embed="rId2"/>
                <a:stretch>
                  <a:fillRect l="-1160" t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8863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789" y="154112"/>
                <a:ext cx="10912011" cy="6022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 problem: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the life in hours of a certain part of radio tube is a continuous random variable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≥100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   0, 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𝑒𝑙𝑠𝑒𝑤h𝑒𝑟𝑒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AutoNum type="romanLcParenBoth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probability that all of three such tubes in a given radio 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set will have to be replaced during the first 150 hours of operation?</a:t>
                </a:r>
              </a:p>
              <a:p>
                <a:pPr marL="571500" indent="-571500">
                  <a:buAutoNum type="romanLcParenBoth" startAt="2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probability that none of three of the original tubes will 	have to be replaced during that first 150 hours of operation?</a:t>
                </a:r>
              </a:p>
              <a:p>
                <a:pPr marL="571500" indent="-571500">
                  <a:buAutoNum type="romanLcParenBoth" startAt="2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What is the probability that a tube will last less than 200 hours if it   is known that the tube is still function after 150 hours of service?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789" y="154112"/>
                <a:ext cx="10912011" cy="6022851"/>
              </a:xfrm>
              <a:blipFill>
                <a:blip r:embed="rId2"/>
                <a:stretch>
                  <a:fillRect l="-1117" t="-1721" r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99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6033"/>
                <a:ext cx="10721454" cy="5813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function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6.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	 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(ii)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if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8.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−∞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I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and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6033"/>
                <a:ext cx="10721454" cy="5813949"/>
              </a:xfrm>
              <a:blipFill>
                <a:blip r:embed="rId2"/>
                <a:stretch>
                  <a:fillRect l="-1195" t="-1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508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4276"/>
                <a:ext cx="10515600" cy="526256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petrol pump is supplied with petrol once a day. If its daily volume of sales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thousands of litres is distributed by: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;   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must be the capacity of its tank in order that the probability that its supply will be exhausted in a given day shall be 0.01?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4276"/>
                <a:ext cx="10515600" cy="5262563"/>
              </a:xfrm>
              <a:blipFill>
                <a:blip r:embed="rId2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377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8225" y="102742"/>
                <a:ext cx="11045575" cy="62980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bombing plane carrying three bombs flies directly above a railroad track. If a bomb falls within 40 meters of track, the track will be sufficiently damaged to disrupt the traffic. With a certain bomb site the points of impact of a bomb have the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p.d.f.</a:t>
                </a:r>
              </a:p>
              <a:p>
                <a:pPr marL="0" indent="0">
                  <a:buNone/>
                </a:pP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100+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10000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;  −100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100−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10000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;  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≤100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 ; 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𝑒𝑙𝑠𝑒𝑤h𝑒𝑟𝑒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x represents the vertical deviation (in meters) from the aiming point. Which is the track in this case. Find the distribution function.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all the three bombs are used, what is the probability that the track will be damaged?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225" y="102742"/>
                <a:ext cx="11045575" cy="6298057"/>
              </a:xfrm>
              <a:blipFill>
                <a:blip r:embed="rId2"/>
                <a:stretch>
                  <a:fillRect l="-1159" t="-2420" r="-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85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3" y="160409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Discrete Distribution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873456"/>
                <a:ext cx="10980761" cy="551369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countable number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…..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  ∀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such that</a:t>
                </a:r>
              </a:p>
              <a:p>
                <a:pPr marL="0" indent="0">
                  <a:buNone/>
                </a:pPr>
                <a:endParaRPr lang="en-I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just integer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 3,…..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“</a:t>
                </a:r>
                <a:r>
                  <a:rPr lang="en-I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function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having jump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being constant between each pair of integers.  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Properties: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F is the </a:t>
                </a:r>
                <a:r>
                  <a:rPr lang="en-I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73456"/>
                <a:ext cx="10980761" cy="5513695"/>
              </a:xfrm>
              <a:blipFill>
                <a:blip r:embed="rId2"/>
                <a:stretch>
                  <a:fillRect l="-3663" t="-2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51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5939</Words>
  <Application>Microsoft Office PowerPoint</Application>
  <PresentationFormat>Widescreen</PresentationFormat>
  <Paragraphs>702</Paragraphs>
  <Slides>81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Calisto MT</vt:lpstr>
      <vt:lpstr>Cambria</vt:lpstr>
      <vt:lpstr>Cambria Math</vt:lpstr>
      <vt:lpstr>Times New Roman</vt:lpstr>
      <vt:lpstr>Office Theme</vt:lpstr>
      <vt:lpstr>Equation</vt:lpstr>
      <vt:lpstr>      Module: 2  Random Variables   </vt:lpstr>
      <vt:lpstr>PowerPoint Presentation</vt:lpstr>
      <vt:lpstr>Random Variable  </vt:lpstr>
      <vt:lpstr>PowerPoint Presentation</vt:lpstr>
      <vt:lpstr>Discrete Random Variable</vt:lpstr>
      <vt:lpstr>Distribution Function</vt:lpstr>
      <vt:lpstr>Properties:</vt:lpstr>
      <vt:lpstr>Properties</vt:lpstr>
      <vt:lpstr>Discrete Distribution Function: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Random Variable</vt:lpstr>
      <vt:lpstr>Probability Density Function (p.d.f)</vt:lpstr>
      <vt:lpstr>Continuous Distribution Function</vt:lpstr>
      <vt:lpstr>Properties of p.d.f.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Two-dimensional Random Variables</vt:lpstr>
      <vt:lpstr>Joint Probability Function</vt:lpstr>
      <vt:lpstr>PowerPoint Presentation</vt:lpstr>
      <vt:lpstr>Joint probability mass function:</vt:lpstr>
      <vt:lpstr>Marginal Probability Function:</vt:lpstr>
      <vt:lpstr>Conditional Probability Function:</vt:lpstr>
      <vt:lpstr>Joint Probability Density Function</vt:lpstr>
      <vt:lpstr>Two-dimensional distribution function</vt:lpstr>
      <vt:lpstr>Marginal Distribution Functions: </vt:lpstr>
      <vt:lpstr>Marginal Density function:</vt:lpstr>
      <vt:lpstr>Independent RVs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a bivariate probability distribution of (X,Y) given below,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Moment Generating Function</vt:lpstr>
      <vt:lpstr>PowerPoint Presentation</vt:lpstr>
      <vt:lpstr>PowerPoint Presentation</vt:lpstr>
      <vt:lpstr>PowerPoint Presentation</vt:lpstr>
      <vt:lpstr>PowerPoint Presentation</vt:lpstr>
      <vt:lpstr>Statistical Definition:</vt:lpstr>
      <vt:lpstr>Mathematical Expectation:</vt:lpstr>
      <vt:lpstr>Expected Value of a function of a random variable</vt:lpstr>
      <vt:lpstr>Particular cases:</vt:lpstr>
      <vt:lpstr>PowerPoint Presentation</vt:lpstr>
      <vt:lpstr>Expected Value of Two-dimensional RV</vt:lpstr>
      <vt:lpstr>Properties of Expectation:</vt:lpstr>
      <vt:lpstr>2.  Multiplication theorem of Expectation:      If X and Y are independent random variables, then  E(X Y)  =E(X)∙E(Y) </vt:lpstr>
      <vt:lpstr>PowerPoint Presentation</vt:lpstr>
      <vt:lpstr>PowerPoint Presentation</vt:lpstr>
      <vt:lpstr>Variance:</vt:lpstr>
      <vt:lpstr>PowerPoint Presentation</vt:lpstr>
      <vt:lpstr>Co-Variance:</vt:lpstr>
      <vt:lpstr>Properties:</vt:lpstr>
      <vt:lpstr>Correlation Coefficient:</vt:lpstr>
      <vt:lpstr>Properties: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VINOTH D</dc:creator>
  <cp:lastModifiedBy>VINOTH D</cp:lastModifiedBy>
  <cp:revision>126</cp:revision>
  <dcterms:created xsi:type="dcterms:W3CDTF">2024-12-27T04:18:17Z</dcterms:created>
  <dcterms:modified xsi:type="dcterms:W3CDTF">2025-03-14T15:32:33Z</dcterms:modified>
</cp:coreProperties>
</file>