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256" r:id="rId2"/>
    <p:sldId id="258" r:id="rId3"/>
    <p:sldId id="259" r:id="rId4"/>
    <p:sldId id="268" r:id="rId5"/>
    <p:sldId id="260" r:id="rId6"/>
    <p:sldId id="264" r:id="rId7"/>
    <p:sldId id="263" r:id="rId8"/>
    <p:sldId id="265" r:id="rId9"/>
    <p:sldId id="266" r:id="rId10"/>
    <p:sldId id="267" r:id="rId11"/>
    <p:sldId id="270" r:id="rId12"/>
    <p:sldId id="271" r:id="rId13"/>
    <p:sldId id="272" r:id="rId14"/>
    <p:sldId id="273" r:id="rId15"/>
    <p:sldId id="356" r:id="rId16"/>
    <p:sldId id="357" r:id="rId17"/>
    <p:sldId id="269" r:id="rId18"/>
    <p:sldId id="366" r:id="rId19"/>
    <p:sldId id="367" r:id="rId20"/>
    <p:sldId id="368" r:id="rId21"/>
    <p:sldId id="370" r:id="rId22"/>
    <p:sldId id="369" r:id="rId23"/>
    <p:sldId id="371" r:id="rId24"/>
    <p:sldId id="372" r:id="rId25"/>
    <p:sldId id="373" r:id="rId26"/>
    <p:sldId id="397" r:id="rId27"/>
    <p:sldId id="396" r:id="rId28"/>
    <p:sldId id="398" r:id="rId29"/>
    <p:sldId id="358" r:id="rId30"/>
    <p:sldId id="360" r:id="rId31"/>
    <p:sldId id="361" r:id="rId32"/>
    <p:sldId id="362" r:id="rId33"/>
    <p:sldId id="274" r:id="rId34"/>
    <p:sldId id="275" r:id="rId35"/>
    <p:sldId id="375" r:id="rId36"/>
    <p:sldId id="377" r:id="rId37"/>
    <p:sldId id="378" r:id="rId38"/>
    <p:sldId id="379" r:id="rId39"/>
    <p:sldId id="376" r:id="rId40"/>
    <p:sldId id="276" r:id="rId41"/>
    <p:sldId id="380" r:id="rId42"/>
    <p:sldId id="363" r:id="rId43"/>
    <p:sldId id="364" r:id="rId44"/>
    <p:sldId id="279" r:id="rId45"/>
    <p:sldId id="280" r:id="rId46"/>
    <p:sldId id="293" r:id="rId47"/>
    <p:sldId id="381" r:id="rId48"/>
    <p:sldId id="382" r:id="rId49"/>
    <p:sldId id="383" r:id="rId50"/>
    <p:sldId id="384" r:id="rId51"/>
    <p:sldId id="385" r:id="rId52"/>
    <p:sldId id="282" r:id="rId53"/>
    <p:sldId id="314" r:id="rId54"/>
    <p:sldId id="315" r:id="rId55"/>
    <p:sldId id="316" r:id="rId56"/>
    <p:sldId id="386" r:id="rId57"/>
    <p:sldId id="387" r:id="rId58"/>
    <p:sldId id="317" r:id="rId59"/>
    <p:sldId id="388" r:id="rId60"/>
    <p:sldId id="389" r:id="rId61"/>
    <p:sldId id="390" r:id="rId62"/>
    <p:sldId id="391" r:id="rId63"/>
    <p:sldId id="392" r:id="rId64"/>
    <p:sldId id="393" r:id="rId65"/>
    <p:sldId id="394" r:id="rId66"/>
    <p:sldId id="39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B37420-136D-4BD0-B664-5E3633DCD7B6}">
          <p14:sldIdLst>
            <p14:sldId id="256"/>
            <p14:sldId id="258"/>
            <p14:sldId id="259"/>
          </p14:sldIdLst>
        </p14:section>
        <p14:section name="Module 1" id="{D94408D9-1717-4F1D-B3C8-D3C98782D6CA}">
          <p14:sldIdLst>
            <p14:sldId id="268"/>
          </p14:sldIdLst>
        </p14:section>
        <p14:section name="Introduction" id="{92D19843-C055-4A04-B4B0-6FC2A9478775}">
          <p14:sldIdLst>
            <p14:sldId id="260"/>
            <p14:sldId id="264"/>
            <p14:sldId id="263"/>
            <p14:sldId id="265"/>
          </p14:sldIdLst>
        </p14:section>
        <p14:section name=" Measures of central tendency" id="{D48AA95B-5D5A-40BD-B54E-689421401312}">
          <p14:sldIdLst>
            <p14:sldId id="266"/>
            <p14:sldId id="267"/>
            <p14:sldId id="270"/>
            <p14:sldId id="271"/>
            <p14:sldId id="272"/>
            <p14:sldId id="273"/>
            <p14:sldId id="356"/>
            <p14:sldId id="357"/>
            <p14:sldId id="269"/>
            <p14:sldId id="366"/>
            <p14:sldId id="367"/>
            <p14:sldId id="368"/>
            <p14:sldId id="370"/>
            <p14:sldId id="369"/>
            <p14:sldId id="371"/>
            <p14:sldId id="372"/>
            <p14:sldId id="373"/>
            <p14:sldId id="397"/>
            <p14:sldId id="396"/>
            <p14:sldId id="398"/>
          </p14:sldIdLst>
        </p14:section>
        <p14:section name="Median" id="{213D31C9-528E-441F-A3EA-6F9FED75B5A2}">
          <p14:sldIdLst>
            <p14:sldId id="358"/>
            <p14:sldId id="360"/>
            <p14:sldId id="361"/>
            <p14:sldId id="362"/>
            <p14:sldId id="274"/>
            <p14:sldId id="275"/>
            <p14:sldId id="375"/>
            <p14:sldId id="377"/>
            <p14:sldId id="378"/>
            <p14:sldId id="379"/>
            <p14:sldId id="376"/>
          </p14:sldIdLst>
        </p14:section>
        <p14:section name="Mode" id="{F52D9642-392E-4D4E-ADB3-889273AF70B8}">
          <p14:sldIdLst>
            <p14:sldId id="276"/>
            <p14:sldId id="380"/>
            <p14:sldId id="363"/>
            <p14:sldId id="364"/>
            <p14:sldId id="279"/>
            <p14:sldId id="280"/>
            <p14:sldId id="293"/>
            <p14:sldId id="381"/>
            <p14:sldId id="382"/>
            <p14:sldId id="383"/>
            <p14:sldId id="384"/>
            <p14:sldId id="385"/>
          </p14:sldIdLst>
        </p14:section>
        <p14:section name="Measure of Dispersion" id="{4511B9E2-36D9-4C20-ACA1-F87DB62801EA}">
          <p14:sldIdLst>
            <p14:sldId id="282"/>
            <p14:sldId id="314"/>
            <p14:sldId id="315"/>
            <p14:sldId id="316"/>
            <p14:sldId id="386"/>
            <p14:sldId id="387"/>
            <p14:sldId id="317"/>
            <p14:sldId id="388"/>
            <p14:sldId id="389"/>
            <p14:sldId id="390"/>
            <p14:sldId id="391"/>
            <p14:sldId id="392"/>
            <p14:sldId id="393"/>
            <p14:sldId id="394"/>
            <p14:sldId id="3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28"/>
      </p:cViewPr>
      <p:guideLst>
        <p:guide orient="horz" pos="2160"/>
        <p:guide pos="3840"/>
      </p:guideLst>
    </p:cSldViewPr>
  </p:slideViewPr>
  <p:outlineViewPr>
    <p:cViewPr>
      <p:scale>
        <a:sx n="33" d="100"/>
        <a:sy n="33" d="100"/>
      </p:scale>
      <p:origin x="0" y="-9256"/>
    </p:cViewPr>
    <p:sldLst>
      <p:sld r:id="rId1" collapse="1"/>
    </p:sldLst>
  </p:outlineViewPr>
  <p:notesTextViewPr>
    <p:cViewPr>
      <p:scale>
        <a:sx n="1" d="1"/>
        <a:sy n="1" d="1"/>
      </p:scale>
      <p:origin x="0" y="0"/>
    </p:cViewPr>
  </p:notesTextViewPr>
  <p:sorterViewPr>
    <p:cViewPr>
      <p:scale>
        <a:sx n="100" d="100"/>
        <a:sy n="100" d="100"/>
      </p:scale>
      <p:origin x="0" y="-118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3C2A-FEC0-A925-0287-745BA3A0AB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Statisitcs</a:t>
            </a:r>
          </a:p>
        </p:txBody>
      </p:sp>
      <p:sp>
        <p:nvSpPr>
          <p:cNvPr id="3" name="Date Placeholder 2">
            <a:extLst>
              <a:ext uri="{FF2B5EF4-FFF2-40B4-BE49-F238E27FC236}">
                <a16:creationId xmlns:a16="http://schemas.microsoft.com/office/drawing/2014/main" id="{2337C565-1FC6-363B-A273-EAF4390D42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F8B97B-9A94-47E1-9DA8-10B6FCF65D68}" type="datetimeFigureOut">
              <a:rPr lang="en-IN" smtClean="0"/>
              <a:t>28-01-2025</a:t>
            </a:fld>
            <a:endParaRPr lang="en-IN"/>
          </a:p>
        </p:txBody>
      </p:sp>
      <p:sp>
        <p:nvSpPr>
          <p:cNvPr id="4" name="Footer Placeholder 3">
            <a:extLst>
              <a:ext uri="{FF2B5EF4-FFF2-40B4-BE49-F238E27FC236}">
                <a16:creationId xmlns:a16="http://schemas.microsoft.com/office/drawing/2014/main" id="{5E982472-ED14-9E1E-B290-088B8911A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Vinoth</a:t>
            </a:r>
          </a:p>
        </p:txBody>
      </p:sp>
      <p:sp>
        <p:nvSpPr>
          <p:cNvPr id="5" name="Slide Number Placeholder 4">
            <a:extLst>
              <a:ext uri="{FF2B5EF4-FFF2-40B4-BE49-F238E27FC236}">
                <a16:creationId xmlns:a16="http://schemas.microsoft.com/office/drawing/2014/main" id="{F239D8F8-E361-6BF2-EBAF-EA4340B1F8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2680F-70EB-4F4E-A881-B7598921E6D1}" type="slidenum">
              <a:rPr lang="en-IN" smtClean="0"/>
              <a:t>‹#›</a:t>
            </a:fld>
            <a:endParaRPr lang="en-IN"/>
          </a:p>
        </p:txBody>
      </p:sp>
    </p:spTree>
    <p:extLst>
      <p:ext uri="{BB962C8B-B14F-4D97-AF65-F5344CB8AC3E}">
        <p14:creationId xmlns:p14="http://schemas.microsoft.com/office/powerpoint/2010/main" val="3996701423"/>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28.417"/>
    </inkml:context>
    <inkml:brush xml:id="br0">
      <inkml:brushProperty name="width" value="0.05" units="cm"/>
      <inkml:brushProperty name="height" value="0.05" units="cm"/>
    </inkml:brush>
  </inkml:definitions>
  <inkml:trace contextRef="#ctx0" brushRef="#br0">0 1 24575,'44'0'0,"52"1"0,-93-1 0,0 1 0,0-1 0,0 1 0,0 0 0,0-1 0,-1 2 0,1-1 0,0 0 0,0 0 0,-1 1 0,1-1 0,-1 1 0,1 0 0,-1 0 0,0 0 0,0 0 0,0 0 0,0 1 0,0-1 0,0 0 0,0 1 0,-1 0 0,1-1 0,-1 1 0,0 0 0,0 0 0,0-1 0,0 1 0,-1 0 0,1 4 0,2 9 0,-2 1 0,0-1 0,-1 1 0,-3 23 0,1-10 0,1-15 0,1-3 0,0-1 0,-1 1 0,-3 12 0,3-21 0,0 1 0,0-1 0,-1 0 0,1 1 0,-1-1 0,1 0 0,-1 0 0,0 0 0,0 0 0,-1 0 0,1 0 0,-1-1 0,1 1 0,-5 2 0,-5 3 0,-2 0 0,1-1 0,-28 10 0,21-9 0,35-5 0,13-2 0,265-3-1365,-268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34.034"/>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38.298"/>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Statisitcs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8BD5F-0D45-4572-AD21-853A9FE623C4}"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Vinoth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3965D-1F74-457F-98AD-C99BDE384F86}" type="slidenum">
              <a:rPr lang="en-IN" smtClean="0"/>
              <a:t>‹#›</a:t>
            </a:fld>
            <a:endParaRPr lang="en-IN"/>
          </a:p>
        </p:txBody>
      </p:sp>
    </p:spTree>
    <p:extLst>
      <p:ext uri="{BB962C8B-B14F-4D97-AF65-F5344CB8AC3E}">
        <p14:creationId xmlns:p14="http://schemas.microsoft.com/office/powerpoint/2010/main" val="6998946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MAT2001</a:t>
            </a:r>
          </a:p>
          <a:p>
            <a:endParaRPr lang="en-IN" dirty="0"/>
          </a:p>
        </p:txBody>
      </p:sp>
      <p:sp>
        <p:nvSpPr>
          <p:cNvPr id="4" name="Slide Number Placeholder 3">
            <a:extLst>
              <a:ext uri="{FF2B5EF4-FFF2-40B4-BE49-F238E27FC236}">
                <a16:creationId xmlns:a16="http://schemas.microsoft.com/office/drawing/2014/main" id="{C39A507A-0009-EE66-D23C-B10A7ED15D1F}"/>
              </a:ext>
            </a:extLst>
          </p:cNvPr>
          <p:cNvSpPr>
            <a:spLocks noGrp="1"/>
          </p:cNvSpPr>
          <p:nvPr>
            <p:ph type="sldNum" sz="quarter" idx="5"/>
          </p:nvPr>
        </p:nvSpPr>
        <p:spPr/>
        <p:txBody>
          <a:bodyPr/>
          <a:lstStyle/>
          <a:p>
            <a:fld id="{2133965D-1F74-457F-98AD-C99BDE384F86}" type="slidenum">
              <a:rPr lang="en-IN" smtClean="0"/>
              <a:t>2</a:t>
            </a:fld>
            <a:endParaRPr lang="en-IN"/>
          </a:p>
        </p:txBody>
      </p:sp>
      <p:sp>
        <p:nvSpPr>
          <p:cNvPr id="5" name="Footer Placeholder 4">
            <a:extLst>
              <a:ext uri="{FF2B5EF4-FFF2-40B4-BE49-F238E27FC236}">
                <a16:creationId xmlns:a16="http://schemas.microsoft.com/office/drawing/2014/main" id="{1DE5DE9C-2893-E5DB-1CD9-E3D6CA751572}"/>
              </a:ext>
            </a:extLst>
          </p:cNvPr>
          <p:cNvSpPr>
            <a:spLocks noGrp="1"/>
          </p:cNvSpPr>
          <p:nvPr>
            <p:ph type="ftr" sz="quarter" idx="4"/>
          </p:nvPr>
        </p:nvSpPr>
        <p:spPr/>
        <p:txBody>
          <a:bodyPr/>
          <a:lstStyle/>
          <a:p>
            <a:r>
              <a:rPr lang="en-IN"/>
              <a:t>Vinoth</a:t>
            </a:r>
          </a:p>
        </p:txBody>
      </p:sp>
      <p:sp>
        <p:nvSpPr>
          <p:cNvPr id="6" name="Header Placeholder 5">
            <a:extLst>
              <a:ext uri="{FF2B5EF4-FFF2-40B4-BE49-F238E27FC236}">
                <a16:creationId xmlns:a16="http://schemas.microsoft.com/office/drawing/2014/main" id="{874F4230-5D03-68B1-8905-359D25DAE708}"/>
              </a:ext>
            </a:extLst>
          </p:cNvPr>
          <p:cNvSpPr>
            <a:spLocks noGrp="1"/>
          </p:cNvSpPr>
          <p:nvPr>
            <p:ph type="hdr" sz="quarter"/>
          </p:nvPr>
        </p:nvSpPr>
        <p:spPr/>
        <p:txBody>
          <a:bodyPr/>
          <a:lstStyle/>
          <a:p>
            <a:r>
              <a:rPr lang="en-IN"/>
              <a:t>Statisitcs</a:t>
            </a:r>
          </a:p>
        </p:txBody>
      </p:sp>
    </p:spTree>
    <p:extLst>
      <p:ext uri="{BB962C8B-B14F-4D97-AF65-F5344CB8AC3E}">
        <p14:creationId xmlns:p14="http://schemas.microsoft.com/office/powerpoint/2010/main" val="402072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E9C4958-4D8D-E0CF-242A-76E9389B7BB5}"/>
              </a:ext>
            </a:extLst>
          </p:cNvPr>
          <p:cNvSpPr>
            <a:spLocks noGrp="1"/>
          </p:cNvSpPr>
          <p:nvPr>
            <p:ph type="sldNum" sz="quarter" idx="5"/>
          </p:nvPr>
        </p:nvSpPr>
        <p:spPr/>
        <p:txBody>
          <a:bodyPr/>
          <a:lstStyle/>
          <a:p>
            <a:fld id="{2133965D-1F74-457F-98AD-C99BDE384F86}" type="slidenum">
              <a:rPr lang="en-IN" smtClean="0"/>
              <a:t>43</a:t>
            </a:fld>
            <a:endParaRPr lang="en-IN"/>
          </a:p>
        </p:txBody>
      </p:sp>
      <p:sp>
        <p:nvSpPr>
          <p:cNvPr id="5" name="Footer Placeholder 4">
            <a:extLst>
              <a:ext uri="{FF2B5EF4-FFF2-40B4-BE49-F238E27FC236}">
                <a16:creationId xmlns:a16="http://schemas.microsoft.com/office/drawing/2014/main" id="{EBB138B3-49F1-3315-57E9-893943DCB7B7}"/>
              </a:ext>
            </a:extLst>
          </p:cNvPr>
          <p:cNvSpPr>
            <a:spLocks noGrp="1"/>
          </p:cNvSpPr>
          <p:nvPr>
            <p:ph type="ftr" sz="quarter" idx="4"/>
          </p:nvPr>
        </p:nvSpPr>
        <p:spPr/>
        <p:txBody>
          <a:bodyPr/>
          <a:lstStyle/>
          <a:p>
            <a:r>
              <a:rPr lang="en-IN"/>
              <a:t>Vinoth</a:t>
            </a:r>
          </a:p>
        </p:txBody>
      </p:sp>
      <p:sp>
        <p:nvSpPr>
          <p:cNvPr id="6" name="Header Placeholder 5">
            <a:extLst>
              <a:ext uri="{FF2B5EF4-FFF2-40B4-BE49-F238E27FC236}">
                <a16:creationId xmlns:a16="http://schemas.microsoft.com/office/drawing/2014/main" id="{C198CEC9-5877-56FA-3EC8-EC11A5D209C0}"/>
              </a:ext>
            </a:extLst>
          </p:cNvPr>
          <p:cNvSpPr>
            <a:spLocks noGrp="1"/>
          </p:cNvSpPr>
          <p:nvPr>
            <p:ph type="hdr" sz="quarter"/>
          </p:nvPr>
        </p:nvSpPr>
        <p:spPr/>
        <p:txBody>
          <a:bodyPr/>
          <a:lstStyle/>
          <a:p>
            <a:r>
              <a:rPr lang="en-IN"/>
              <a:t>Statisitcs</a:t>
            </a:r>
          </a:p>
        </p:txBody>
      </p:sp>
    </p:spTree>
    <p:extLst>
      <p:ext uri="{BB962C8B-B14F-4D97-AF65-F5344CB8AC3E}">
        <p14:creationId xmlns:p14="http://schemas.microsoft.com/office/powerpoint/2010/main" val="267444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302C-5621-44A1-9D5A-9A1DEE08B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0DAC3B-0C97-3C3B-CD06-FE8BD38DD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F4B6DF-A707-3FB4-9D6B-77E121C823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034D38-F301-7860-BFD8-D641065D7615}"/>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BB8CC6E1-F5F3-6332-AA5D-456BC3441F74}"/>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79425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728C-7037-BE7E-771C-747C1FE35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4429C-4FC3-53CB-B6D5-44C541C00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2C62A-C1D4-31E9-2963-55043791596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5ADE930-8317-68BC-9DEB-EB54E8FD6F61}"/>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E21D20BA-EF3A-1705-7402-925AE7CA6486}"/>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99482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CFD16-CB00-2846-09C6-264C25F745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05461-E694-2E35-EFF1-CB85737FA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1FE9D-C06C-C592-DDF7-F0759E2B7A1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96667B9-A19D-052C-F679-2DFD60827EE1}"/>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532A8DBD-05D9-1FC6-A93C-40A7BBE87516}"/>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15694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FFFE-DEBA-D6C2-140C-5C6EB54B4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58272-987A-B153-AB39-E4EC35781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E00AD-EBE1-20D0-36C7-9A3E4E2CAE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82744C3-90ED-17FC-92EC-B36039970E2F}"/>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0853BD4C-8FBB-C277-993F-79AED834D3B7}"/>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390281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BEFF-2042-BDF5-B113-BD988FB3E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4E1D1C-FC16-8F22-F532-28F62E181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2434D-3803-BFC7-DF87-D0DD022CF1F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DD2A23B-515A-EA59-6C2D-A7DE012E726E}"/>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455FAEC9-7BB8-620B-5EF5-7B40E7AD36AF}"/>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7069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651A-FF60-D95C-5FDA-6D93062CC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73362-8143-FF28-946D-C13A9E25D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E95C34-E4A7-A4ED-F783-529657A61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1C5B2-E0F8-444B-A430-407B65DB6AD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F17E915-880F-3358-CCF1-0B9C88E95DEB}"/>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A1433E0A-4B11-1E1D-7572-A96EC058A370}"/>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51014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6FF0-ADAC-3527-7FC0-962D27304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3C655-DC53-25C3-D28A-8DC057FE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9FFD2-B778-0E66-BD71-7170E2C81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EFD2FF-A542-7283-903D-69ED992D0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28F7-0D18-F99C-A5F5-E73B0F629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79D522-3225-C9F1-CD10-1E9E90B3E64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12707F4-4CB7-DC7B-F1C6-26BFC2408B59}"/>
              </a:ext>
            </a:extLst>
          </p:cNvPr>
          <p:cNvSpPr>
            <a:spLocks noGrp="1"/>
          </p:cNvSpPr>
          <p:nvPr>
            <p:ph type="ftr" sz="quarter" idx="11"/>
          </p:nvPr>
        </p:nvSpPr>
        <p:spPr/>
        <p:txBody>
          <a:bodyPr/>
          <a:lstStyle/>
          <a:p>
            <a:r>
              <a:rPr lang="en-IN"/>
              <a:t>MAT2001</a:t>
            </a:r>
          </a:p>
        </p:txBody>
      </p:sp>
      <p:sp>
        <p:nvSpPr>
          <p:cNvPr id="9" name="Slide Number Placeholder 8">
            <a:extLst>
              <a:ext uri="{FF2B5EF4-FFF2-40B4-BE49-F238E27FC236}">
                <a16:creationId xmlns:a16="http://schemas.microsoft.com/office/drawing/2014/main" id="{4D2033D8-0104-5FAC-6F39-5520A87B092A}"/>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3646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B99-B177-CDE8-5AD6-B1B3454981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285139-CDB3-2132-4F7D-3103548DBFCB}"/>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3444CD6-B706-C190-9365-F990FBED2AB7}"/>
              </a:ext>
            </a:extLst>
          </p:cNvPr>
          <p:cNvSpPr>
            <a:spLocks noGrp="1"/>
          </p:cNvSpPr>
          <p:nvPr>
            <p:ph type="ftr" sz="quarter" idx="11"/>
          </p:nvPr>
        </p:nvSpPr>
        <p:spPr/>
        <p:txBody>
          <a:bodyPr/>
          <a:lstStyle/>
          <a:p>
            <a:r>
              <a:rPr lang="en-IN"/>
              <a:t>MAT2001</a:t>
            </a:r>
          </a:p>
        </p:txBody>
      </p:sp>
      <p:sp>
        <p:nvSpPr>
          <p:cNvPr id="5" name="Slide Number Placeholder 4">
            <a:extLst>
              <a:ext uri="{FF2B5EF4-FFF2-40B4-BE49-F238E27FC236}">
                <a16:creationId xmlns:a16="http://schemas.microsoft.com/office/drawing/2014/main" id="{E7299D5E-8B2A-5DB3-D7EB-A190E532AF9E}"/>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34086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2B2BCF7-6F2D-3036-9DDD-7311996A2A74}"/>
              </a:ext>
            </a:extLst>
          </p:cNvPr>
          <p:cNvSpPr>
            <a:spLocks noGrp="1"/>
          </p:cNvSpPr>
          <p:nvPr>
            <p:ph type="ftr" sz="quarter" idx="11"/>
          </p:nvPr>
        </p:nvSpPr>
        <p:spPr>
          <a:xfrm>
            <a:off x="0" y="6492875"/>
            <a:ext cx="4114800" cy="365125"/>
          </a:xfrm>
        </p:spPr>
        <p:txBody>
          <a:bodyPr/>
          <a:lstStyle/>
          <a:p>
            <a:r>
              <a:rPr lang="en-IN" dirty="0"/>
              <a:t>MAT2001</a:t>
            </a:r>
          </a:p>
        </p:txBody>
      </p:sp>
      <p:sp>
        <p:nvSpPr>
          <p:cNvPr id="4" name="Slide Number Placeholder 3">
            <a:extLst>
              <a:ext uri="{FF2B5EF4-FFF2-40B4-BE49-F238E27FC236}">
                <a16:creationId xmlns:a16="http://schemas.microsoft.com/office/drawing/2014/main" id="{498B559A-6873-FC02-4A8B-8B4D3822CDCC}"/>
              </a:ext>
            </a:extLst>
          </p:cNvPr>
          <p:cNvSpPr>
            <a:spLocks noGrp="1"/>
          </p:cNvSpPr>
          <p:nvPr>
            <p:ph type="sldNum" sz="quarter" idx="12"/>
          </p:nvPr>
        </p:nvSpPr>
        <p:spPr>
          <a:xfrm>
            <a:off x="9358746" y="6492874"/>
            <a:ext cx="2743200" cy="365125"/>
          </a:xfrm>
        </p:spPr>
        <p:txBody>
          <a:bodyPr/>
          <a:lstStyle>
            <a:lvl1pPr>
              <a:defRPr/>
            </a:lvl1pPr>
          </a:lstStyle>
          <a:p>
            <a:r>
              <a:rPr lang="en-IN" dirty="0" err="1"/>
              <a:t>Dr.</a:t>
            </a:r>
            <a:r>
              <a:rPr lang="en-IN" dirty="0"/>
              <a:t> VINOTH D</a:t>
            </a:r>
          </a:p>
        </p:txBody>
      </p:sp>
    </p:spTree>
    <p:extLst>
      <p:ext uri="{BB962C8B-B14F-4D97-AF65-F5344CB8AC3E}">
        <p14:creationId xmlns:p14="http://schemas.microsoft.com/office/powerpoint/2010/main" val="297004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C8EB-AAC9-37BE-E8F4-3C7F32ABE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026851-7442-006A-9250-8AC663B15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24FAAE-F4AF-3105-14F3-0BD56C3D6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F41F3-ACBF-2EBE-FE1D-6EA3948290F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B8B04D-9336-DD70-592F-B7D9C974D72B}"/>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86382047-1E77-B3F0-0683-1C3A21ACD0E3}"/>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308417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269-D77A-879A-D831-4F4893E8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ABDE01-DBF9-55B6-BBD2-125B9C841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09C28B-E648-FC17-0DFF-0335A6932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27674-5816-D46D-5B93-EE5024E39B0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24600A1-5C51-9EB5-70F1-EA4EF97B772F}"/>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214FE28B-9F61-503B-D445-BE0288C2BA04}"/>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36083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accent1">
                <a:lumMod val="5000"/>
                <a:lumOff val="95000"/>
              </a:schemeClr>
            </a:gs>
            <a:gs pos="100000">
              <a:schemeClr val="accent1">
                <a:lumMod val="45000"/>
                <a:lumOff val="55000"/>
              </a:schemeClr>
            </a:gs>
            <a:gs pos="98000">
              <a:schemeClr val="accent1">
                <a:lumMod val="30000"/>
                <a:lumOff val="7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4B898-3CE2-4F49-9A1B-535086633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09391-4184-1C2C-1920-CA7E16BA2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E0BF6-B1AF-781D-D4C6-CC1E3C6E8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9DD6770D-E671-4E27-A09E-444A19115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MAT2001</a:t>
            </a:r>
          </a:p>
        </p:txBody>
      </p:sp>
      <p:sp>
        <p:nvSpPr>
          <p:cNvPr id="6" name="Slide Number Placeholder 5">
            <a:extLst>
              <a:ext uri="{FF2B5EF4-FFF2-40B4-BE49-F238E27FC236}">
                <a16:creationId xmlns:a16="http://schemas.microsoft.com/office/drawing/2014/main" id="{256BC080-094C-1C4B-AB27-1222FFC7B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7F959-6FC2-4BE8-AAC0-E7AC4F8C1376}" type="slidenum">
              <a:rPr lang="en-IN" smtClean="0"/>
              <a:t>‹#›</a:t>
            </a:fld>
            <a:endParaRPr lang="en-IN"/>
          </a:p>
        </p:txBody>
      </p:sp>
    </p:spTree>
    <p:extLst>
      <p:ext uri="{BB962C8B-B14F-4D97-AF65-F5344CB8AC3E}">
        <p14:creationId xmlns:p14="http://schemas.microsoft.com/office/powerpoint/2010/main" val="424663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8.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31.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8.bin"/><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30.png"/></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e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2.png"/><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13.bin"/><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48.w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50.wmf"/><Relationship Id="rId4"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oleObject" Target="../embeddings/oleObject19.bin"/><Relationship Id="rId12" Type="http://schemas.openxmlformats.org/officeDocument/2006/relationships/image" Target="../media/image54.wmf"/><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2.wmf"/><Relationship Id="rId11" Type="http://schemas.openxmlformats.org/officeDocument/2006/relationships/oleObject" Target="../embeddings/oleObject20.bin"/><Relationship Id="rId5" Type="http://schemas.openxmlformats.org/officeDocument/2006/relationships/oleObject" Target="../embeddings/oleObject18.bin"/><Relationship Id="rId10" Type="http://schemas.openxmlformats.org/officeDocument/2006/relationships/image" Target="../media/image53.wmf"/><Relationship Id="rId4" Type="http://schemas.openxmlformats.org/officeDocument/2006/relationships/image" Target="../media/image52.wmf"/><Relationship Id="rId9" Type="http://schemas.openxmlformats.org/officeDocument/2006/relationships/oleObject" Target="../embeddings/oleObject19.bin"/><Relationship Id="rId14" Type="http://schemas.openxmlformats.org/officeDocument/2006/relationships/image" Target="../media/image54.wmf"/></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image" Target="../media/image56.wmf"/><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57.png"/><Relationship Id="rId4" Type="http://schemas.openxmlformats.org/officeDocument/2006/relationships/image" Target="../media/image55.wmf"/><Relationship Id="rId9" Type="http://schemas.openxmlformats.org/officeDocument/2006/relationships/image" Target="../media/image5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25.bin"/><Relationship Id="rId10" Type="http://schemas.openxmlformats.org/officeDocument/2006/relationships/image" Target="../media/image60.wmf"/><Relationship Id="rId4" Type="http://schemas.openxmlformats.org/officeDocument/2006/relationships/image" Target="../media/image58.wmf"/><Relationship Id="rId9"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62.wmf"/><Relationship Id="rId5" Type="http://schemas.openxmlformats.org/officeDocument/2006/relationships/oleObject" Target="../embeddings/oleObject29.bin"/><Relationship Id="rId4" Type="http://schemas.openxmlformats.org/officeDocument/2006/relationships/image" Target="../media/image6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6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6.wmf"/></Relationships>
</file>

<file path=ppt/slides/_rels/slide6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35.bin"/><Relationship Id="rId10" Type="http://schemas.openxmlformats.org/officeDocument/2006/relationships/image" Target="../media/image75.png"/><Relationship Id="rId4" Type="http://schemas.openxmlformats.org/officeDocument/2006/relationships/image" Target="../media/image67.wmf"/><Relationship Id="rId9"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790.png"/><Relationship Id="rId5" Type="http://schemas.openxmlformats.org/officeDocument/2006/relationships/image" Target="../media/image78.png"/><Relationship Id="rId4" Type="http://schemas.openxmlformats.org/officeDocument/2006/relationships/image" Target="../media/image7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283F97-7E6A-7D74-BA1C-5DE3D4E25D79}"/>
              </a:ext>
            </a:extLst>
          </p:cNvPr>
          <p:cNvPicPr>
            <a:picLocks noChangeAspect="1"/>
          </p:cNvPicPr>
          <p:nvPr/>
        </p:nvPicPr>
        <p:blipFill>
          <a:blip r:embed="rId2">
            <a:extLst>
              <a:ext uri="{28A0092B-C50C-407E-A947-70E740481C1C}">
                <a14:useLocalDpi xmlns:a14="http://schemas.microsoft.com/office/drawing/2010/main" val="0"/>
              </a:ext>
            </a:extLst>
          </a:blip>
          <a:srcRect b="12451"/>
          <a:stretch/>
        </p:blipFill>
        <p:spPr>
          <a:xfrm>
            <a:off x="2938409" y="746361"/>
            <a:ext cx="6465412" cy="1596147"/>
          </a:xfrm>
          <a:prstGeom prst="rect">
            <a:avLst/>
          </a:prstGeom>
        </p:spPr>
      </p:pic>
      <p:sp>
        <p:nvSpPr>
          <p:cNvPr id="10" name="TextBox 9">
            <a:extLst>
              <a:ext uri="{FF2B5EF4-FFF2-40B4-BE49-F238E27FC236}">
                <a16:creationId xmlns:a16="http://schemas.microsoft.com/office/drawing/2014/main" id="{4659B075-B6A1-0B03-A11C-D6CA5E7F583B}"/>
              </a:ext>
            </a:extLst>
          </p:cNvPr>
          <p:cNvSpPr txBox="1"/>
          <p:nvPr/>
        </p:nvSpPr>
        <p:spPr>
          <a:xfrm>
            <a:off x="1510301" y="2599363"/>
            <a:ext cx="9431676" cy="6340197"/>
          </a:xfrm>
          <a:prstGeom prst="rect">
            <a:avLst/>
          </a:prstGeom>
          <a:noFill/>
        </p:spPr>
        <p:txBody>
          <a:bodyPr wrap="square" rtlCol="0">
            <a:spAutoFit/>
          </a:bodyPr>
          <a:lstStyle/>
          <a:p>
            <a:pPr algn="l"/>
            <a:endParaRPr lang="en-IN" sz="1800" b="0" i="0" u="none" strike="noStrike" baseline="0" dirty="0">
              <a:solidFill>
                <a:srgbClr val="000000"/>
              </a:solidFill>
              <a:latin typeface="Cambria" panose="02040503050406030204" pitchFamily="18" charset="0"/>
            </a:endParaRPr>
          </a:p>
          <a:p>
            <a:pPr algn="ctr"/>
            <a:r>
              <a:rPr lang="en-IN" sz="4000" b="1" i="0" u="none" strike="noStrike" baseline="0" dirty="0">
                <a:solidFill>
                  <a:schemeClr val="accent6">
                    <a:lumMod val="75000"/>
                  </a:schemeClr>
                </a:solidFill>
                <a:latin typeface="Cambria" panose="02040503050406030204" pitchFamily="18" charset="0"/>
              </a:rPr>
              <a:t>STATISTICS FOR ENGINEERS </a:t>
            </a:r>
          </a:p>
          <a:p>
            <a:pPr algn="ctr"/>
            <a:r>
              <a:rPr lang="en-IN" sz="4000" b="1" i="0" u="none" strike="noStrike" baseline="0" dirty="0">
                <a:solidFill>
                  <a:schemeClr val="accent6">
                    <a:lumMod val="75000"/>
                  </a:schemeClr>
                </a:solidFill>
                <a:latin typeface="Cambria" panose="02040503050406030204" pitchFamily="18" charset="0"/>
              </a:rPr>
              <a:t>MAT2001</a:t>
            </a:r>
          </a:p>
          <a:p>
            <a:pPr algn="ctr"/>
            <a:endParaRPr lang="en-IN" sz="2400" b="1" dirty="0">
              <a:solidFill>
                <a:srgbClr val="000000"/>
              </a:solidFill>
              <a:latin typeface="Cambria" panose="02040503050406030204" pitchFamily="18" charset="0"/>
            </a:endParaRPr>
          </a:p>
          <a:p>
            <a:pPr algn="ctr"/>
            <a:r>
              <a:rPr lang="en-IN" sz="4000" b="1" i="0" u="none" strike="noStrike" baseline="0" dirty="0" err="1">
                <a:solidFill>
                  <a:schemeClr val="accent1">
                    <a:lumMod val="50000"/>
                  </a:schemeClr>
                </a:solidFill>
                <a:latin typeface="Cambria" panose="02040503050406030204" pitchFamily="18" charset="0"/>
              </a:rPr>
              <a:t>Dr.</a:t>
            </a:r>
            <a:r>
              <a:rPr lang="en-IN" sz="4000" b="1" i="0" u="none" strike="noStrike" baseline="0" dirty="0">
                <a:solidFill>
                  <a:schemeClr val="accent1">
                    <a:lumMod val="50000"/>
                  </a:schemeClr>
                </a:solidFill>
                <a:latin typeface="Cambria" panose="02040503050406030204" pitchFamily="18" charset="0"/>
              </a:rPr>
              <a:t> VINOTH D</a:t>
            </a:r>
          </a:p>
          <a:p>
            <a:pPr algn="ctr"/>
            <a:r>
              <a:rPr lang="en-IN" sz="2800" i="0" u="none" strike="noStrike" baseline="0" dirty="0">
                <a:solidFill>
                  <a:srgbClr val="000000"/>
                </a:solidFill>
                <a:latin typeface="Cambria" panose="02040503050406030204" pitchFamily="18" charset="0"/>
              </a:rPr>
              <a:t>Assistant Professor, </a:t>
            </a:r>
          </a:p>
          <a:p>
            <a:pPr algn="ctr"/>
            <a:r>
              <a:rPr lang="en-IN" sz="2800" i="0" u="none" strike="noStrike" baseline="0" dirty="0">
                <a:solidFill>
                  <a:srgbClr val="000000"/>
                </a:solidFill>
                <a:latin typeface="Cambria" panose="02040503050406030204" pitchFamily="18" charset="0"/>
              </a:rPr>
              <a:t>Department of Mathematics, </a:t>
            </a:r>
          </a:p>
          <a:p>
            <a:pPr algn="ctr"/>
            <a:r>
              <a:rPr lang="en-IN" sz="2800" dirty="0">
                <a:solidFill>
                  <a:srgbClr val="000000"/>
                </a:solidFill>
                <a:latin typeface="Cambria" panose="02040503050406030204" pitchFamily="18" charset="0"/>
              </a:rPr>
              <a:t>School of Advanced Sciences, </a:t>
            </a:r>
          </a:p>
          <a:p>
            <a:pPr algn="ctr"/>
            <a:r>
              <a:rPr lang="en-IN" sz="2800" i="0" u="none" strike="noStrike" baseline="0" dirty="0">
                <a:solidFill>
                  <a:srgbClr val="000000"/>
                </a:solidFill>
                <a:latin typeface="Cambria" panose="02040503050406030204" pitchFamily="18" charset="0"/>
              </a:rPr>
              <a:t>Vellore Institute of Technology.</a:t>
            </a:r>
          </a:p>
          <a:p>
            <a:pPr algn="ctr"/>
            <a:endParaRPr lang="en-IN" sz="2800" i="0" u="none" strike="noStrike" baseline="0" dirty="0">
              <a:solidFill>
                <a:srgbClr val="000000"/>
              </a:solidFill>
              <a:latin typeface="Cambria" panose="02040503050406030204" pitchFamily="18" charset="0"/>
            </a:endParaRPr>
          </a:p>
          <a:p>
            <a:pPr algn="ctr"/>
            <a:endParaRPr lang="en-IN" sz="2800" i="0" u="none" strike="noStrike" baseline="0" dirty="0">
              <a:solidFill>
                <a:srgbClr val="000000"/>
              </a:solidFill>
              <a:latin typeface="Cambria" panose="02040503050406030204" pitchFamily="18" charset="0"/>
            </a:endParaRPr>
          </a:p>
          <a:p>
            <a:endParaRPr lang="en-IN" sz="4000" b="1" dirty="0">
              <a:solidFill>
                <a:srgbClr val="000000"/>
              </a:solidFill>
              <a:latin typeface="Cambria" panose="02040503050406030204" pitchFamily="18" charset="0"/>
            </a:endParaRPr>
          </a:p>
          <a:p>
            <a:r>
              <a:rPr lang="en-IN" sz="1800" b="0" i="0" u="none" strike="noStrike" baseline="0" dirty="0">
                <a:solidFill>
                  <a:srgbClr val="000000"/>
                </a:solidFill>
                <a:latin typeface="Cambria" panose="02040503050406030204" pitchFamily="18" charset="0"/>
              </a:rPr>
              <a:t>	</a:t>
            </a:r>
          </a:p>
          <a:p>
            <a:endParaRPr lang="en-IN" dirty="0"/>
          </a:p>
        </p:txBody>
      </p:sp>
    </p:spTree>
    <p:extLst>
      <p:ext uri="{BB962C8B-B14F-4D97-AF65-F5344CB8AC3E}">
        <p14:creationId xmlns:p14="http://schemas.microsoft.com/office/powerpoint/2010/main" val="214780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731336E4-8F03-2D03-38FD-7234C81AD9A1}"/>
              </a:ext>
            </a:extLst>
          </p:cNvPr>
          <p:cNvSpPr txBox="1">
            <a:spLocks/>
          </p:cNvSpPr>
          <p:nvPr/>
        </p:nvSpPr>
        <p:spPr>
          <a:xfrm>
            <a:off x="838200" y="462337"/>
            <a:ext cx="10515600" cy="571462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4000" b="1" dirty="0">
                <a:solidFill>
                  <a:srgbClr val="FF0000"/>
                </a:solidFill>
              </a:rPr>
              <a:t>Data:</a:t>
            </a:r>
          </a:p>
          <a:p>
            <a:pPr algn="just"/>
            <a:r>
              <a:rPr lang="en-US" b="1" dirty="0">
                <a:solidFill>
                  <a:schemeClr val="accent2">
                    <a:lumMod val="75000"/>
                  </a:schemeClr>
                </a:solidFill>
              </a:rPr>
              <a:t>Ungrouped Data: </a:t>
            </a:r>
            <a:r>
              <a:rPr lang="en-US" dirty="0"/>
              <a:t>Ungrouped data refers to raw data that has not been organized or categorized into groups or intervals. It is a simple list of individual values or observations. Each value in the dataset is presented without any grouping.</a:t>
            </a:r>
          </a:p>
          <a:p>
            <a:pPr algn="just"/>
            <a:r>
              <a:rPr lang="en-US" b="1" dirty="0">
                <a:solidFill>
                  <a:schemeClr val="accent2">
                    <a:lumMod val="75000"/>
                  </a:schemeClr>
                </a:solidFill>
              </a:rPr>
              <a:t>Grouped Data: </a:t>
            </a:r>
            <a:r>
              <a:rPr lang="en-US" dirty="0"/>
              <a:t>Grouped data refers to data that has been organized into groups, classes, or intervals.</a:t>
            </a:r>
          </a:p>
          <a:p>
            <a:pPr lvl="1" algn="just"/>
            <a:r>
              <a:rPr lang="en-US" sz="2800" b="1" i="1" dirty="0">
                <a:solidFill>
                  <a:schemeClr val="accent2">
                    <a:lumMod val="75000"/>
                  </a:schemeClr>
                </a:solidFill>
                <a:latin typeface="Times New Roman" panose="02020603050405020304" pitchFamily="18" charset="0"/>
              </a:rPr>
              <a:t>Discrete distribution or Discrete frequency distribution</a:t>
            </a:r>
            <a:r>
              <a:rPr lang="en-US" sz="2800" b="1" dirty="0">
                <a:solidFill>
                  <a:schemeClr val="accent2">
                    <a:lumMod val="75000"/>
                  </a:schemeClr>
                </a:solidFill>
                <a:latin typeface="Times New Roman" panose="02020603050405020304" pitchFamily="18" charset="0"/>
              </a:rPr>
              <a:t>:</a:t>
            </a:r>
            <a:r>
              <a:rPr lang="en-US" sz="2800" b="1" dirty="0">
                <a:latin typeface="Times New Roman" panose="02020603050405020304" pitchFamily="18" charset="0"/>
              </a:rPr>
              <a:t> </a:t>
            </a:r>
          </a:p>
          <a:p>
            <a:pPr marL="457200" lvl="1" indent="0" algn="just">
              <a:buFont typeface="Arial" panose="020B0604020202020204" pitchFamily="34" charset="0"/>
              <a:buNone/>
            </a:pPr>
            <a:r>
              <a:rPr lang="en-US" sz="2800" dirty="0">
                <a:latin typeface="Times New Roman" panose="02020603050405020304" pitchFamily="18" charset="0"/>
              </a:rPr>
              <a:t>	Using the frequency of the variable we can arrange it. This representation of the data is known as frequency distribution. </a:t>
            </a:r>
          </a:p>
          <a:p>
            <a:pPr lvl="1" algn="just"/>
            <a:r>
              <a:rPr lang="en-US" sz="2800" b="1" i="1" dirty="0">
                <a:solidFill>
                  <a:schemeClr val="accent2">
                    <a:lumMod val="75000"/>
                  </a:schemeClr>
                </a:solidFill>
                <a:latin typeface="Times New Roman" panose="02020603050405020304" pitchFamily="18" charset="0"/>
              </a:rPr>
              <a:t>Continuous distribution or Continuous frequency distribution</a:t>
            </a:r>
            <a:r>
              <a:rPr lang="en-US" sz="2800" b="1" dirty="0">
                <a:solidFill>
                  <a:schemeClr val="accent2">
                    <a:lumMod val="75000"/>
                  </a:schemeClr>
                </a:solidFill>
                <a:latin typeface="Times New Roman" panose="02020603050405020304" pitchFamily="18" charset="0"/>
              </a:rPr>
              <a:t>: </a:t>
            </a:r>
          </a:p>
          <a:p>
            <a:pPr marL="457200" lvl="1" indent="0" algn="just">
              <a:buFont typeface="Arial" panose="020B0604020202020204" pitchFamily="34" charset="0"/>
              <a:buNone/>
            </a:pPr>
            <a:r>
              <a:rPr lang="en-US" sz="2800" dirty="0">
                <a:latin typeface="Times New Roman" panose="02020603050405020304" pitchFamily="18" charset="0"/>
              </a:rPr>
              <a:t>	Again, we can arrange it for the class intervals. For this situation, it is called the 	Grouped frequency distribution of the variable. </a:t>
            </a:r>
          </a:p>
          <a:p>
            <a:pPr marL="0" indent="0" algn="just">
              <a:buFont typeface="Arial" panose="020B0604020202020204" pitchFamily="34" charset="0"/>
              <a:buNone/>
            </a:pPr>
            <a:endParaRPr lang="en-IN" sz="6600" dirty="0">
              <a:solidFill>
                <a:srgbClr val="FF0000"/>
              </a:solidFill>
            </a:endParaRPr>
          </a:p>
          <a:p>
            <a:pPr marL="0" indent="0">
              <a:buFont typeface="Arial" panose="020B0604020202020204" pitchFamily="34" charset="0"/>
              <a:buNone/>
            </a:pPr>
            <a:endParaRPr lang="en-IN" dirty="0">
              <a:solidFill>
                <a:srgbClr val="FF0000"/>
              </a:solidFill>
            </a:endParaRPr>
          </a:p>
        </p:txBody>
      </p:sp>
    </p:spTree>
    <p:extLst>
      <p:ext uri="{BB962C8B-B14F-4D97-AF65-F5344CB8AC3E}">
        <p14:creationId xmlns:p14="http://schemas.microsoft.com/office/powerpoint/2010/main" val="297418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219110"/>
            <a:ext cx="5771865" cy="603869"/>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b="1" dirty="0">
                <a:latin typeface="Calisto MT" panose="02040603050505030304" pitchFamily="18" charset="0"/>
                <a:cs typeface="Times New Roman" panose="02020603050405020304" pitchFamily="18" charset="0"/>
              </a:rPr>
              <a:t>Arithmetic Mean (A.M.)</a:t>
            </a:r>
            <a:endParaRPr lang="en-IN" b="1" dirty="0">
              <a:latin typeface="Calisto MT" panose="020406030505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5741" y="1127766"/>
                <a:ext cx="10515600" cy="5363185"/>
              </a:xfrm>
            </p:spPr>
            <p:txBody>
              <a:bodyPr>
                <a:normAutofit/>
              </a:bodyPr>
              <a:lstStyle/>
              <a:p>
                <a:pPr marL="0" indent="0">
                  <a:buNone/>
                </a:pPr>
                <a:r>
                  <a:rPr lang="en-IN"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a:t>
                </a:r>
                <a:r>
                  <a:rPr lang="en-IN" dirty="0">
                    <a:latin typeface="Times New Roman" panose="02020603050405020304" pitchFamily="18" charset="0"/>
                    <a:cs typeface="Times New Roman" panose="02020603050405020304" pitchFamily="18" charset="0"/>
                  </a:rPr>
                  <a:t>:Arithmetic mean of set of observations is their sum</a:t>
                </a:r>
              </a:p>
              <a:p>
                <a:pPr marL="0" indent="0">
                  <a:buNone/>
                </a:pPr>
                <a:r>
                  <a:rPr lang="en-IN" dirty="0">
                    <a:latin typeface="Times New Roman" panose="02020603050405020304" pitchFamily="18" charset="0"/>
                    <a:cs typeface="Times New Roman" panose="02020603050405020304" pitchFamily="18" charset="0"/>
                  </a:rPr>
                  <a:t> divided by the number of observations.</a:t>
                </a:r>
              </a:p>
              <a:p>
                <a:pPr marL="0" indent="0">
                  <a:lnSpc>
                    <a:spcPct val="150000"/>
                  </a:lnSpc>
                  <a:buNone/>
                </a:pPr>
                <a:r>
                  <a:rPr lang="en-IN" b="1" i="1" dirty="0">
                    <a:latin typeface="Times New Roman" panose="02020603050405020304" pitchFamily="18" charset="0"/>
                    <a:cs typeface="Times New Roman" panose="02020603050405020304" pitchFamily="18" charset="0"/>
                  </a:rPr>
                  <a:t>Simple A.M. </a:t>
                </a:r>
                <a:r>
                  <a:rPr lang="en-IN" i="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IN" b="0" i="1" smtClean="0">
                            <a:latin typeface="Cambria Math" panose="02040503050406030204" pitchFamily="18" charset="0"/>
                            <a:cs typeface="Times New Roman" panose="02020603050405020304" pitchFamily="18" charset="0"/>
                          </a:rPr>
                          <m:t>𝑋</m:t>
                        </m:r>
                      </m:e>
                    </m:acc>
                    <m:r>
                      <a:rPr lang="en-IN" b="0" i="1" smtClean="0">
                        <a:latin typeface="Cambria Math" panose="02040503050406030204" pitchFamily="18" charset="0"/>
                        <a:cs typeface="Times New Roman" panose="02020603050405020304" pitchFamily="18" charset="0"/>
                      </a:rPr>
                      <m:t>= </m:t>
                    </m:r>
                    <m:f>
                      <m:fPr>
                        <m:ctrlPr>
                          <a:rPr lang="en-IN" b="0" i="1" smtClean="0">
                            <a:latin typeface="Cambria Math" panose="02040503050406030204" pitchFamily="18" charset="0"/>
                            <a:cs typeface="Times New Roman" panose="02020603050405020304" pitchFamily="18" charset="0"/>
                          </a:rPr>
                        </m:ctrlPr>
                      </m:fPr>
                      <m:num>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 + ………+</m:t>
                        </m:r>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𝑛</m:t>
                            </m:r>
                          </m:sub>
                        </m:sSub>
                      </m:num>
                      <m:den>
                        <m:r>
                          <a:rPr lang="en-IN" b="0" i="1" smtClean="0">
                            <a:latin typeface="Cambria Math" panose="02040503050406030204" pitchFamily="18" charset="0"/>
                            <a:cs typeface="Times New Roman" panose="02020603050405020304" pitchFamily="18" charset="0"/>
                          </a:rPr>
                          <m:t>𝑁</m:t>
                        </m:r>
                      </m:den>
                    </m:f>
                    <m:r>
                      <a:rPr lang="en-IN" b="0" i="1" smtClean="0">
                        <a:latin typeface="Cambria Math" panose="02040503050406030204" pitchFamily="18" charset="0"/>
                        <a:cs typeface="Times New Roman" panose="02020603050405020304" pitchFamily="18" charset="0"/>
                      </a:rPr>
                      <m:t> = </m:t>
                    </m:r>
                    <m:f>
                      <m:fPr>
                        <m:ctrlPr>
                          <a:rPr lang="en-IN" b="0" i="1" smtClean="0">
                            <a:latin typeface="Cambria Math" panose="02040503050406030204" pitchFamily="18" charset="0"/>
                            <a:cs typeface="Times New Roman" panose="02020603050405020304" pitchFamily="18" charset="0"/>
                          </a:rPr>
                        </m:ctrlPr>
                      </m:fPr>
                      <m:num>
                        <m:nary>
                          <m:naryPr>
                            <m:chr m:val="∑"/>
                            <m:ctrlPr>
                              <a:rPr lang="en-IN" b="0"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𝑁</m:t>
                        </m:r>
                      </m:den>
                    </m:f>
                  </m:oMath>
                </a14:m>
                <a:endParaRPr lang="en-IN" i="1"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		      N -  </a:t>
                </a:r>
                <a:r>
                  <a:rPr lang="en-IN" dirty="0">
                    <a:latin typeface="Times New Roman" panose="02020603050405020304" pitchFamily="18" charset="0"/>
                    <a:cs typeface="Times New Roman" panose="02020603050405020304" pitchFamily="18" charset="0"/>
                  </a:rPr>
                  <a:t>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A Monthly income of  10  families in a city is given by: </a:t>
                </a:r>
              </a:p>
              <a:p>
                <a:pPr marL="0" indent="0">
                  <a:buNone/>
                </a:pPr>
                <a:r>
                  <a:rPr lang="en-IN" dirty="0">
                    <a:latin typeface="Times New Roman" panose="02020603050405020304" pitchFamily="18" charset="0"/>
                    <a:cs typeface="Times New Roman" panose="02020603050405020304" pitchFamily="18" charset="0"/>
                  </a:rPr>
                  <a:t>    	1600, 1560, 1440, 1530, 1670, 1860, 1750, 1910, 1490, 1800. 	Find the mean value.</a:t>
                </a:r>
              </a:p>
              <a:p>
                <a:pPr marL="0" indent="0" algn="just">
                  <a:buNone/>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10</m:t>
                              </m:r>
                            </m:sup>
                            <m:e>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10</m:t>
                          </m:r>
                        </m:den>
                      </m:f>
                      <m:r>
                        <a:rPr lang="en-IN" b="0" i="1" smtClean="0">
                          <a:latin typeface="Cambria Math" panose="02040503050406030204" pitchFamily="18" charset="0"/>
                          <a:cs typeface="Times New Roman" panose="02020603050405020304" pitchFamily="18" charset="0"/>
                        </a:rPr>
                        <m:t>=  </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16610</m:t>
                          </m:r>
                        </m:num>
                        <m:den>
                          <m:r>
                            <a:rPr lang="en-IN" b="0" i="1" smtClean="0">
                              <a:latin typeface="Cambria Math" panose="02040503050406030204" pitchFamily="18" charset="0"/>
                              <a:cs typeface="Times New Roman" panose="02020603050405020304" pitchFamily="18" charset="0"/>
                            </a:rPr>
                            <m:t>10</m:t>
                          </m:r>
                        </m:den>
                      </m:f>
                      <m:r>
                        <a:rPr lang="en-IN" b="0"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𝟏𝟔𝟔𝟏</m:t>
                      </m:r>
                      <m:r>
                        <a:rPr lang="en-IN" b="0" i="1" smtClean="0">
                          <a:latin typeface="Cambria Math" panose="02040503050406030204" pitchFamily="18" charset="0"/>
                          <a:cs typeface="Times New Roman" panose="02020603050405020304" pitchFamily="18" charset="0"/>
                        </a:rPr>
                        <m:t> </m:t>
                      </m:r>
                    </m:oMath>
                  </m:oMathPara>
                </a14:m>
                <a:endParaRPr lang="en-IN"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5741" y="1127766"/>
                <a:ext cx="10515600" cy="5363185"/>
              </a:xfrm>
              <a:blipFill>
                <a:blip r:embed="rId2"/>
                <a:stretch>
                  <a:fillRect l="-1333" t="-2273"/>
                </a:stretch>
              </a:blipFill>
            </p:spPr>
            <p:txBody>
              <a:bodyPr/>
              <a:lstStyle/>
              <a:p>
                <a:r>
                  <a:rPr lang="en-IN">
                    <a:noFill/>
                  </a:rPr>
                  <a:t> </a:t>
                </a:r>
              </a:p>
            </p:txBody>
          </p:sp>
        </mc:Fallback>
      </mc:AlternateContent>
    </p:spTree>
    <p:extLst>
      <p:ext uri="{BB962C8B-B14F-4D97-AF65-F5344CB8AC3E}">
        <p14:creationId xmlns:p14="http://schemas.microsoft.com/office/powerpoint/2010/main" val="16412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9638"/>
                <a:ext cx="10876128" cy="5876712"/>
              </a:xfrm>
            </p:spPr>
            <p:txBody>
              <a:bodyPr/>
              <a:lstStyle/>
              <a:p>
                <a:pPr marL="0" indent="0">
                  <a:buNone/>
                </a:pPr>
                <a:r>
                  <a:rPr lang="en-IN" b="1" dirty="0">
                    <a:latin typeface="Times New Roman" panose="02020603050405020304" pitchFamily="18" charset="0"/>
                    <a:cs typeface="Times New Roman" panose="02020603050405020304" pitchFamily="18" charset="0"/>
                  </a:rPr>
                  <a:t>A.M.  For Discrete Series:</a:t>
                </a:r>
              </a:p>
              <a:p>
                <a:pPr marL="0" indent="0">
                  <a:buNone/>
                </a:pPr>
                <a:r>
                  <a:rPr lang="en-IN" dirty="0">
                    <a:latin typeface="Times New Roman" panose="02020603050405020304" pitchFamily="18" charset="0"/>
                    <a:cs typeface="Times New Roman" panose="02020603050405020304" pitchFamily="18" charset="0"/>
                  </a:rPr>
                  <a:t>Direct Method: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 </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𝑓</m:t>
                                    </m:r>
                                  </m:e>
                                  <m:sub>
                                    <m:r>
                                      <a:rPr lang="en-IN" b="0" i="1" smtClean="0">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𝑁</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 -  Frequency of  the given set of observations</a:t>
                </a:r>
              </a:p>
              <a:p>
                <a:pPr marL="0" indent="0">
                  <a:buNone/>
                </a:pPr>
                <a14:m>
                  <m:oMath xmlns:m="http://schemas.openxmlformats.org/officeDocument/2006/math">
                    <m:r>
                      <a:rPr lang="en-IN" i="1" dirty="0" smtClean="0">
                        <a:latin typeface="Cambria Math" panose="02040503050406030204" pitchFamily="18" charset="0"/>
                        <a:cs typeface="Times New Roman" panose="02020603050405020304" pitchFamily="18" charset="0"/>
                      </a:rPr>
                      <m:t>𝑁</m:t>
                    </m:r>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𝑓</m:t>
                            </m:r>
                          </m:e>
                          <m:sub>
                            <m:r>
                              <a:rPr lang="en-IN" b="0" i="1" smtClean="0">
                                <a:latin typeface="Cambria Math" panose="02040503050406030204" pitchFamily="18" charset="0"/>
                                <a:cs typeface="Times New Roman" panose="02020603050405020304" pitchFamily="18" charset="0"/>
                              </a:rPr>
                              <m:t>𝑖</m:t>
                            </m:r>
                          </m:sub>
                        </m:sSub>
                      </m:e>
                    </m:nary>
                  </m:oMath>
                </a14:m>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Total 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The following data represents the marks obtained </a:t>
                </a:r>
              </a:p>
              <a:p>
                <a:pPr marL="0" indent="0">
                  <a:buNone/>
                </a:pPr>
                <a:r>
                  <a:rPr lang="en-IN" dirty="0">
                    <a:latin typeface="Times New Roman" panose="02020603050405020304" pitchFamily="18" charset="0"/>
                    <a:cs typeface="Times New Roman" panose="02020603050405020304" pitchFamily="18" charset="0"/>
                  </a:rPr>
                  <a:t> by 60 students of a class. Obtain the average marks.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9638"/>
                <a:ext cx="10876128" cy="5876712"/>
              </a:xfrm>
              <a:blipFill>
                <a:blip r:embed="rId2"/>
                <a:stretch>
                  <a:fillRect l="-1177" t="-1867"/>
                </a:stretch>
              </a:blipFill>
            </p:spPr>
            <p:txBody>
              <a:bodyPr/>
              <a:lstStyle/>
              <a:p>
                <a:r>
                  <a:rPr lang="en-IN">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01788923"/>
              </p:ext>
            </p:extLst>
          </p:nvPr>
        </p:nvGraphicFramePr>
        <p:xfrm>
          <a:off x="2570328" y="4643920"/>
          <a:ext cx="8325513" cy="1097280"/>
        </p:xfrm>
        <a:graphic>
          <a:graphicData uri="http://schemas.openxmlformats.org/drawingml/2006/table">
            <a:tbl>
              <a:tblPr>
                <a:tableStyleId>{073A0DAA-6AF3-43AB-8588-CEC1D06C72B9}</a:tableStyleId>
              </a:tblPr>
              <a:tblGrid>
                <a:gridCol w="1189359">
                  <a:extLst>
                    <a:ext uri="{9D8B030D-6E8A-4147-A177-3AD203B41FA5}">
                      <a16:colId xmlns:a16="http://schemas.microsoft.com/office/drawing/2014/main" val="20000"/>
                    </a:ext>
                  </a:extLst>
                </a:gridCol>
                <a:gridCol w="1189359">
                  <a:extLst>
                    <a:ext uri="{9D8B030D-6E8A-4147-A177-3AD203B41FA5}">
                      <a16:colId xmlns:a16="http://schemas.microsoft.com/office/drawing/2014/main" val="20001"/>
                    </a:ext>
                  </a:extLst>
                </a:gridCol>
                <a:gridCol w="1189359">
                  <a:extLst>
                    <a:ext uri="{9D8B030D-6E8A-4147-A177-3AD203B41FA5}">
                      <a16:colId xmlns:a16="http://schemas.microsoft.com/office/drawing/2014/main" val="20002"/>
                    </a:ext>
                  </a:extLst>
                </a:gridCol>
                <a:gridCol w="1189359">
                  <a:extLst>
                    <a:ext uri="{9D8B030D-6E8A-4147-A177-3AD203B41FA5}">
                      <a16:colId xmlns:a16="http://schemas.microsoft.com/office/drawing/2014/main" val="20003"/>
                    </a:ext>
                  </a:extLst>
                </a:gridCol>
                <a:gridCol w="1189359">
                  <a:extLst>
                    <a:ext uri="{9D8B030D-6E8A-4147-A177-3AD203B41FA5}">
                      <a16:colId xmlns:a16="http://schemas.microsoft.com/office/drawing/2014/main" val="20004"/>
                    </a:ext>
                  </a:extLst>
                </a:gridCol>
                <a:gridCol w="1189359">
                  <a:extLst>
                    <a:ext uri="{9D8B030D-6E8A-4147-A177-3AD203B41FA5}">
                      <a16:colId xmlns:a16="http://schemas.microsoft.com/office/drawing/2014/main" val="20005"/>
                    </a:ext>
                  </a:extLst>
                </a:gridCol>
                <a:gridCol w="1189359">
                  <a:extLst>
                    <a:ext uri="{9D8B030D-6E8A-4147-A177-3AD203B41FA5}">
                      <a16:colId xmlns:a16="http://schemas.microsoft.com/office/drawing/2014/main" val="20006"/>
                    </a:ext>
                  </a:extLst>
                </a:gridCol>
              </a:tblGrid>
              <a:tr h="389562">
                <a:tc>
                  <a:txBody>
                    <a:bodyPr/>
                    <a:lstStyle/>
                    <a:p>
                      <a:r>
                        <a:rPr lang="en-IN" sz="20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9224">
                <a:tc>
                  <a:txBody>
                    <a:bodyPr/>
                    <a:lstStyle/>
                    <a:p>
                      <a:r>
                        <a:rPr lang="en-IN" sz="2000" b="1" dirty="0">
                          <a:latin typeface="Times New Roman" panose="02020603050405020304" pitchFamily="18" charset="0"/>
                          <a:cs typeface="Times New Roman" panose="02020603050405020304" pitchFamily="18" charset="0"/>
                        </a:rPr>
                        <a:t>No.</a:t>
                      </a:r>
                      <a:r>
                        <a:rPr lang="en-IN" sz="2000" b="1" baseline="0" dirty="0">
                          <a:latin typeface="Times New Roman" panose="02020603050405020304" pitchFamily="18" charset="0"/>
                          <a:cs typeface="Times New Roman" panose="02020603050405020304" pitchFamily="18" charset="0"/>
                        </a:rPr>
                        <a:t> of Students</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861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91806383"/>
                  </p:ext>
                </p:extLst>
              </p:nvPr>
            </p:nvGraphicFramePr>
            <p:xfrm>
              <a:off x="1826526" y="174853"/>
              <a:ext cx="8155674" cy="4561397"/>
            </p:xfrm>
            <a:graphic>
              <a:graphicData uri="http://schemas.openxmlformats.org/drawingml/2006/table">
                <a:tbl>
                  <a:tblPr>
                    <a:tableStyleId>{5C22544A-7EE6-4342-B048-85BDC9FD1C3A}</a:tableStyleId>
                  </a:tblPr>
                  <a:tblGrid>
                    <a:gridCol w="2718558">
                      <a:extLst>
                        <a:ext uri="{9D8B030D-6E8A-4147-A177-3AD203B41FA5}">
                          <a16:colId xmlns:a16="http://schemas.microsoft.com/office/drawing/2014/main" val="20000"/>
                        </a:ext>
                      </a:extLst>
                    </a:gridCol>
                    <a:gridCol w="2718558">
                      <a:extLst>
                        <a:ext uri="{9D8B030D-6E8A-4147-A177-3AD203B41FA5}">
                          <a16:colId xmlns:a16="http://schemas.microsoft.com/office/drawing/2014/main" val="20001"/>
                        </a:ext>
                      </a:extLst>
                    </a:gridCol>
                    <a:gridCol w="2718558">
                      <a:extLst>
                        <a:ext uri="{9D8B030D-6E8A-4147-A177-3AD203B41FA5}">
                          <a16:colId xmlns:a16="http://schemas.microsoft.com/office/drawing/2014/main" val="20002"/>
                        </a:ext>
                      </a:extLst>
                    </a:gridCol>
                  </a:tblGrid>
                  <a:tr h="512037">
                    <a:tc>
                      <a:txBody>
                        <a:bodyPr/>
                        <a:lstStyle/>
                        <a:p>
                          <a:pPr algn="ctr"/>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 of Students ( </a:t>
                          </a:r>
                          <a:r>
                            <a:rPr lang="en-IN" sz="2400" b="1" i="1" dirty="0">
                              <a:latin typeface="Times New Roman" panose="02020603050405020304" pitchFamily="18" charset="0"/>
                              <a:cs typeface="Times New Roman" panose="02020603050405020304" pitchFamily="18" charset="0"/>
                            </a:rPr>
                            <a:t>f </a:t>
                          </a:r>
                          <a:r>
                            <a:rPr lang="en-IN" sz="2400" b="1" i="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2037">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2037">
                    <a:tc>
                      <a:txBody>
                        <a:bodyPr/>
                        <a:lstStyle/>
                        <a:p>
                          <a:pPr algn="ctr"/>
                          <a:r>
                            <a:rPr lang="en-IN" sz="24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2037">
                    <a:tc>
                      <a:txBody>
                        <a:bodyPr/>
                        <a:lstStyle/>
                        <a:p>
                          <a:pPr algn="ctr"/>
                          <a:r>
                            <a:rPr lang="en-IN" sz="2400"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2037">
                    <a:tc>
                      <a:txBody>
                        <a:bodyPr/>
                        <a:lstStyle/>
                        <a:p>
                          <a:pPr algn="ctr"/>
                          <a:r>
                            <a:rPr lang="en-IN" sz="24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2037">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2037">
                    <a:tc>
                      <a:txBody>
                        <a:bodyPr/>
                        <a:lstStyle/>
                        <a:p>
                          <a:pPr algn="ctr"/>
                          <a:r>
                            <a:rPr lang="en-IN" sz="2400"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2037">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r>
                                <a:rPr lang="en-IN" sz="2400" i="1" dirty="0" smtClean="0">
                                  <a:latin typeface="Cambria Math" panose="02040503050406030204" pitchFamily="18" charset="0"/>
                                  <a:cs typeface="Times New Roman" panose="02020603050405020304" pitchFamily="18" charset="0"/>
                                </a:rPr>
                                <m:t>𝑁</m:t>
                              </m:r>
                            </m:oMath>
                          </a14:m>
                          <a:r>
                            <a:rPr lang="en-IN" sz="2400" dirty="0">
                              <a:latin typeface="Times New Roman" panose="02020603050405020304" pitchFamily="18" charset="0"/>
                              <a:cs typeface="Times New Roman" panose="02020603050405020304" pitchFamily="18" charset="0"/>
                            </a:rPr>
                            <a:t> = 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IN" sz="2400" i="1" smtClean="0">
                                        <a:latin typeface="Cambria Math" panose="02040503050406030204" pitchFamily="18" charset="0"/>
                                      </a:rPr>
                                    </m:ctrlPr>
                                  </m:naryPr>
                                  <m:sub/>
                                  <m:sup/>
                                  <m:e>
                                    <m:r>
                                      <a:rPr lang="en-IN" sz="2400" b="0" i="1" smtClean="0">
                                        <a:latin typeface="Cambria Math" panose="02040503050406030204" pitchFamily="18" charset="0"/>
                                      </a:rPr>
                                      <m:t> </m:t>
                                    </m:r>
                                    <m:r>
                                      <a:rPr lang="en-IN" sz="2400" b="0" i="1" smtClean="0">
                                        <a:latin typeface="Cambria Math" panose="02040503050406030204" pitchFamily="18" charset="0"/>
                                      </a:rPr>
                                      <m:t>𝑓𝑥</m:t>
                                    </m:r>
                                  </m:e>
                                </m:nary>
                                <m:r>
                                  <a:rPr lang="en-IN" sz="2400" b="0" i="1" smtClean="0">
                                    <a:latin typeface="Cambria Math" panose="02040503050406030204" pitchFamily="18" charset="0"/>
                                  </a:rPr>
                                  <m:t>  =2460</m:t>
                                </m:r>
                              </m:oMath>
                            </m:oMathPara>
                          </a14:m>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91806383"/>
                  </p:ext>
                </p:extLst>
              </p:nvPr>
            </p:nvGraphicFramePr>
            <p:xfrm>
              <a:off x="1826526" y="174853"/>
              <a:ext cx="8155674" cy="4561397"/>
            </p:xfrm>
            <a:graphic>
              <a:graphicData uri="http://schemas.openxmlformats.org/drawingml/2006/table">
                <a:tbl>
                  <a:tblPr>
                    <a:tableStyleId>{5C22544A-7EE6-4342-B048-85BDC9FD1C3A}</a:tableStyleId>
                  </a:tblPr>
                  <a:tblGrid>
                    <a:gridCol w="2718558">
                      <a:extLst>
                        <a:ext uri="{9D8B030D-6E8A-4147-A177-3AD203B41FA5}">
                          <a16:colId xmlns:a16="http://schemas.microsoft.com/office/drawing/2014/main" val="20000"/>
                        </a:ext>
                      </a:extLst>
                    </a:gridCol>
                    <a:gridCol w="2718558">
                      <a:extLst>
                        <a:ext uri="{9D8B030D-6E8A-4147-A177-3AD203B41FA5}">
                          <a16:colId xmlns:a16="http://schemas.microsoft.com/office/drawing/2014/main" val="20001"/>
                        </a:ext>
                      </a:extLst>
                    </a:gridCol>
                    <a:gridCol w="2718558">
                      <a:extLst>
                        <a:ext uri="{9D8B030D-6E8A-4147-A177-3AD203B41FA5}">
                          <a16:colId xmlns:a16="http://schemas.microsoft.com/office/drawing/2014/main" val="20002"/>
                        </a:ext>
                      </a:extLst>
                    </a:gridCol>
                  </a:tblGrid>
                  <a:tr h="512037">
                    <a:tc>
                      <a:txBody>
                        <a:bodyPr/>
                        <a:lstStyle/>
                        <a:p>
                          <a:pPr algn="ctr"/>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 of Students ( </a:t>
                          </a:r>
                          <a:r>
                            <a:rPr lang="en-IN" sz="2400" b="1" i="1" dirty="0">
                              <a:latin typeface="Times New Roman" panose="02020603050405020304" pitchFamily="18" charset="0"/>
                              <a:cs typeface="Times New Roman" panose="02020603050405020304" pitchFamily="18" charset="0"/>
                            </a:rPr>
                            <a:t>f </a:t>
                          </a:r>
                          <a:r>
                            <a:rPr lang="en-IN" sz="2400" b="1" i="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2037">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2037">
                    <a:tc>
                      <a:txBody>
                        <a:bodyPr/>
                        <a:lstStyle/>
                        <a:p>
                          <a:pPr algn="ctr"/>
                          <a:r>
                            <a:rPr lang="en-IN" sz="24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2037">
                    <a:tc>
                      <a:txBody>
                        <a:bodyPr/>
                        <a:lstStyle/>
                        <a:p>
                          <a:pPr algn="ctr"/>
                          <a:r>
                            <a:rPr lang="en-IN" sz="2400"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2037">
                    <a:tc>
                      <a:txBody>
                        <a:bodyPr/>
                        <a:lstStyle/>
                        <a:p>
                          <a:pPr algn="ctr"/>
                          <a:r>
                            <a:rPr lang="en-IN" sz="24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2037">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2037">
                    <a:tc>
                      <a:txBody>
                        <a:bodyPr/>
                        <a:lstStyle/>
                        <a:p>
                          <a:pPr algn="ctr"/>
                          <a:r>
                            <a:rPr lang="en-IN" sz="2400"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977138">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372500" r="-100224" b="-18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8" t="-372500" r="-448" b="-1875"/>
                          </a:stretch>
                        </a:blipFill>
                      </a:tcPr>
                    </a:tc>
                    <a:extLst>
                      <a:ext uri="{0D108BD9-81ED-4DB2-BD59-A6C34878D82A}">
                        <a16:rowId xmlns:a16="http://schemas.microsoft.com/office/drawing/2014/main" val="10007"/>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2950123" y="4736250"/>
                <a:ext cx="5158855" cy="19466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3600" i="1" smtClean="0">
                              <a:latin typeface="Cambria Math" panose="02040503050406030204" pitchFamily="18" charset="0"/>
                              <a:cs typeface="Times New Roman" panose="02020603050405020304" pitchFamily="18" charset="0"/>
                            </a:rPr>
                          </m:ctrlPr>
                        </m:accPr>
                        <m:e>
                          <m:r>
                            <a:rPr lang="en-IN" sz="3600" i="1">
                              <a:latin typeface="Cambria Math" panose="02040503050406030204" pitchFamily="18" charset="0"/>
                              <a:cs typeface="Times New Roman" panose="02020603050405020304" pitchFamily="18" charset="0"/>
                            </a:rPr>
                            <m:t>𝑋</m:t>
                          </m:r>
                        </m:e>
                      </m:acc>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nary>
                            <m:naryPr>
                              <m:chr m:val="∑"/>
                              <m:subHide m:val="on"/>
                              <m:supHide m:val="on"/>
                              <m:ctrlPr>
                                <a:rPr lang="en-IN" sz="3600" i="1">
                                  <a:latin typeface="Cambria Math" panose="02040503050406030204" pitchFamily="18" charset="0"/>
                                  <a:cs typeface="Times New Roman" panose="02020603050405020304" pitchFamily="18" charset="0"/>
                                </a:rPr>
                              </m:ctrlPr>
                            </m:naryPr>
                            <m:sub/>
                            <m:sup/>
                            <m:e>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 </m:t>
                                  </m:r>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𝑓</m:t>
                                      </m:r>
                                    </m:e>
                                    <m:sub>
                                      <m:r>
                                        <a:rPr lang="en-IN" sz="3600" i="1">
                                          <a:latin typeface="Cambria Math" panose="02040503050406030204" pitchFamily="18" charset="0"/>
                                          <a:cs typeface="Times New Roman" panose="02020603050405020304" pitchFamily="18" charset="0"/>
                                        </a:rPr>
                                        <m:t>𝑖</m:t>
                                      </m:r>
                                    </m:sub>
                                  </m:sSub>
                                  <m:r>
                                    <a:rPr lang="en-IN" sz="3600" i="1">
                                      <a:latin typeface="Cambria Math" panose="02040503050406030204" pitchFamily="18" charset="0"/>
                                      <a:cs typeface="Times New Roman" panose="02020603050405020304" pitchFamily="18" charset="0"/>
                                    </a:rPr>
                                    <m:t>𝑥</m:t>
                                  </m:r>
                                </m:e>
                                <m:sub>
                                  <m:r>
                                    <a:rPr lang="en-IN" sz="3600" i="1">
                                      <a:latin typeface="Cambria Math" panose="02040503050406030204" pitchFamily="18" charset="0"/>
                                      <a:cs typeface="Times New Roman" panose="02020603050405020304" pitchFamily="18" charset="0"/>
                                    </a:rPr>
                                    <m:t>𝑖</m:t>
                                  </m:r>
                                </m:sub>
                              </m:sSub>
                            </m:e>
                          </m:nary>
                        </m:num>
                        <m:den>
                          <m:r>
                            <a:rPr lang="en-IN" sz="3600" b="0" i="1" smtClean="0">
                              <a:latin typeface="Cambria Math" panose="02040503050406030204" pitchFamily="18" charset="0"/>
                              <a:cs typeface="Times New Roman" panose="02020603050405020304" pitchFamily="18" charset="0"/>
                            </a:rPr>
                            <m:t>𝑁</m:t>
                          </m:r>
                        </m:den>
                      </m:f>
                      <m:r>
                        <a:rPr lang="en-IN" sz="3600" b="0" i="1" smtClean="0">
                          <a:latin typeface="Cambria Math" panose="02040503050406030204" pitchFamily="18" charset="0"/>
                          <a:cs typeface="Times New Roman" panose="02020603050405020304" pitchFamily="18" charset="0"/>
                        </a:rPr>
                        <m:t> </m:t>
                      </m:r>
                    </m:oMath>
                  </m:oMathPara>
                </a14:m>
                <a:endParaRPr lang="en-IN" sz="3600" b="0" i="1" dirty="0">
                  <a:latin typeface="Cambria Math" panose="02040503050406030204" pitchFamily="18" charset="0"/>
                  <a:cs typeface="Times New Roman" panose="02020603050405020304" pitchFamily="18" charset="0"/>
                </a:endParaRPr>
              </a:p>
              <a:p>
                <a:r>
                  <a:rPr lang="en-IN" sz="3600" b="0" dirty="0">
                    <a:cs typeface="Times New Roman" panose="02020603050405020304" pitchFamily="18" charset="0"/>
                  </a:rPr>
                  <a:t>		</a:t>
                </a:r>
                <a14:m>
                  <m:oMath xmlns:m="http://schemas.openxmlformats.org/officeDocument/2006/math">
                    <m:r>
                      <a:rPr lang="en-IN" sz="3600" b="0" i="1" smtClean="0">
                        <a:latin typeface="Cambria Math" panose="02040503050406030204" pitchFamily="18" charset="0"/>
                        <a:cs typeface="Times New Roman" panose="02020603050405020304" pitchFamily="18" charset="0"/>
                      </a:rPr>
                      <m:t>=</m:t>
                    </m:r>
                    <m:f>
                      <m:fPr>
                        <m:ctrlPr>
                          <a:rPr lang="en-IN" sz="3600" b="0" i="1" smtClean="0">
                            <a:latin typeface="Cambria Math" panose="02040503050406030204" pitchFamily="18" charset="0"/>
                            <a:cs typeface="Times New Roman" panose="02020603050405020304" pitchFamily="18" charset="0"/>
                          </a:rPr>
                        </m:ctrlPr>
                      </m:fPr>
                      <m:num>
                        <m:r>
                          <a:rPr lang="en-IN" sz="3600" b="0" i="1" smtClean="0">
                            <a:latin typeface="Cambria Math" panose="02040503050406030204" pitchFamily="18" charset="0"/>
                            <a:cs typeface="Times New Roman" panose="02020603050405020304" pitchFamily="18" charset="0"/>
                          </a:rPr>
                          <m:t>2460</m:t>
                        </m:r>
                      </m:num>
                      <m:den>
                        <m:r>
                          <a:rPr lang="en-IN" sz="3600" b="0" i="1" smtClean="0">
                            <a:latin typeface="Cambria Math" panose="02040503050406030204" pitchFamily="18" charset="0"/>
                            <a:cs typeface="Times New Roman" panose="02020603050405020304" pitchFamily="18" charset="0"/>
                          </a:rPr>
                          <m:t>60</m:t>
                        </m:r>
                      </m:den>
                    </m:f>
                    <m:r>
                      <a:rPr lang="en-IN" sz="3600" b="0"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𝟒𝟏</m:t>
                    </m:r>
                  </m:oMath>
                </a14:m>
                <a:endParaRPr lang="en-IN" sz="3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50123" y="4736250"/>
                <a:ext cx="5158855" cy="1946687"/>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0640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355" y="313899"/>
                <a:ext cx="10930719" cy="5863064"/>
              </a:xfrm>
            </p:spPr>
            <p:txBody>
              <a:bodyPr/>
              <a:lstStyle/>
              <a:p>
                <a:pPr marL="0" indent="0">
                  <a:buNone/>
                </a:pPr>
                <a:r>
                  <a:rPr lang="en-IN" b="1" dirty="0">
                    <a:latin typeface="Times New Roman" panose="02020603050405020304" pitchFamily="18" charset="0"/>
                    <a:cs typeface="Times New Roman" panose="02020603050405020304" pitchFamily="18" charset="0"/>
                  </a:rPr>
                  <a:t>A.M.  For Continuous Series:    </a:t>
                </a:r>
              </a:p>
              <a:p>
                <a:pPr marL="0" indent="0">
                  <a:buNone/>
                </a:pPr>
                <a:r>
                  <a:rPr lang="en-IN" dirty="0">
                    <a:latin typeface="Times New Roman" panose="02020603050405020304" pitchFamily="18" charset="0"/>
                    <a:cs typeface="Times New Roman" panose="02020603050405020304" pitchFamily="18" charset="0"/>
                  </a:rPr>
                  <a:t>Direct Method: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i="1">
                            <a:latin typeface="Cambria Math" panose="02040503050406030204" pitchFamily="18" charset="0"/>
                            <a:cs typeface="Times New Roman" panose="02020603050405020304" pitchFamily="18" charset="0"/>
                          </a:rPr>
                          <m:t>𝑁</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 -  Frequency of  the given set of observations</a:t>
                </a:r>
              </a:p>
              <a:p>
                <a:pPr marL="0" indent="0">
                  <a:buNone/>
                </a:pPr>
                <a:r>
                  <a:rPr lang="en-IN" i="1" dirty="0">
                    <a:latin typeface="Times New Roman" panose="02020603050405020304" pitchFamily="18" charset="0"/>
                    <a:cs typeface="Times New Roman" panose="02020603050405020304" pitchFamily="18" charset="0"/>
                  </a:rPr>
                  <a:t>x - </a:t>
                </a:r>
                <a:r>
                  <a:rPr lang="en-IN" dirty="0">
                    <a:latin typeface="Times New Roman" panose="02020603050405020304" pitchFamily="18" charset="0"/>
                    <a:cs typeface="Times New Roman" panose="02020603050405020304" pitchFamily="18" charset="0"/>
                  </a:rPr>
                  <a:t> mid-point of each class</a:t>
                </a:r>
              </a:p>
              <a:p>
                <a:pPr marL="0" indent="0">
                  <a:buNone/>
                </a:pPr>
                <a14:m>
                  <m:oMath xmlns:m="http://schemas.openxmlformats.org/officeDocument/2006/math">
                    <m:r>
                      <a:rPr lang="en-IN" i="1">
                        <a:latin typeface="Cambria Math" panose="02040503050406030204" pitchFamily="18" charset="0"/>
                        <a:cs typeface="Times New Roman" panose="02020603050405020304" pitchFamily="18" charset="0"/>
                      </a:rPr>
                      <m:t>𝑁</m:t>
                    </m:r>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e>
                    </m:nary>
                  </m:oMath>
                </a14:m>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Total 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Obtain the Arithmetic mean for the following data.</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355" y="313899"/>
                <a:ext cx="10930719" cy="5863064"/>
              </a:xfrm>
              <a:blipFill>
                <a:blip r:embed="rId2"/>
                <a:stretch>
                  <a:fillRect l="-1115" t="-1767"/>
                </a:stretch>
              </a:blipFill>
            </p:spPr>
            <p:txBody>
              <a:bodyPr/>
              <a:lstStyle/>
              <a:p>
                <a:r>
                  <a:rPr lang="en-IN">
                    <a:noFill/>
                  </a:rPr>
                  <a:t> </a:t>
                </a:r>
              </a:p>
            </p:txBody>
          </p:sp>
        </mc:Fallback>
      </mc:AlternateContent>
      <p:graphicFrame>
        <p:nvGraphicFramePr>
          <p:cNvPr id="7" name="Table 6"/>
          <p:cNvGraphicFramePr>
            <a:graphicFrameLocks noGrp="1"/>
          </p:cNvGraphicFramePr>
          <p:nvPr/>
        </p:nvGraphicFramePr>
        <p:xfrm>
          <a:off x="1624713" y="4346417"/>
          <a:ext cx="8435833" cy="1280160"/>
        </p:xfrm>
        <a:graphic>
          <a:graphicData uri="http://schemas.openxmlformats.org/drawingml/2006/table">
            <a:tbl>
              <a:tblPr>
                <a:tableStyleId>{5C22544A-7EE6-4342-B048-85BDC9FD1C3A}</a:tableStyleId>
              </a:tblPr>
              <a:tblGrid>
                <a:gridCol w="1325349">
                  <a:extLst>
                    <a:ext uri="{9D8B030D-6E8A-4147-A177-3AD203B41FA5}">
                      <a16:colId xmlns:a16="http://schemas.microsoft.com/office/drawing/2014/main" val="20000"/>
                    </a:ext>
                  </a:extLst>
                </a:gridCol>
                <a:gridCol w="1084889">
                  <a:extLst>
                    <a:ext uri="{9D8B030D-6E8A-4147-A177-3AD203B41FA5}">
                      <a16:colId xmlns:a16="http://schemas.microsoft.com/office/drawing/2014/main" val="20001"/>
                    </a:ext>
                  </a:extLst>
                </a:gridCol>
                <a:gridCol w="1205119">
                  <a:extLst>
                    <a:ext uri="{9D8B030D-6E8A-4147-A177-3AD203B41FA5}">
                      <a16:colId xmlns:a16="http://schemas.microsoft.com/office/drawing/2014/main" val="20002"/>
                    </a:ext>
                  </a:extLst>
                </a:gridCol>
                <a:gridCol w="1205119">
                  <a:extLst>
                    <a:ext uri="{9D8B030D-6E8A-4147-A177-3AD203B41FA5}">
                      <a16:colId xmlns:a16="http://schemas.microsoft.com/office/drawing/2014/main" val="20003"/>
                    </a:ext>
                  </a:extLst>
                </a:gridCol>
                <a:gridCol w="1205119">
                  <a:extLst>
                    <a:ext uri="{9D8B030D-6E8A-4147-A177-3AD203B41FA5}">
                      <a16:colId xmlns:a16="http://schemas.microsoft.com/office/drawing/2014/main" val="20004"/>
                    </a:ext>
                  </a:extLst>
                </a:gridCol>
                <a:gridCol w="1205119">
                  <a:extLst>
                    <a:ext uri="{9D8B030D-6E8A-4147-A177-3AD203B41FA5}">
                      <a16:colId xmlns:a16="http://schemas.microsoft.com/office/drawing/2014/main" val="20005"/>
                    </a:ext>
                  </a:extLst>
                </a:gridCol>
                <a:gridCol w="1205119">
                  <a:extLst>
                    <a:ext uri="{9D8B030D-6E8A-4147-A177-3AD203B41FA5}">
                      <a16:colId xmlns:a16="http://schemas.microsoft.com/office/drawing/2014/main" val="20006"/>
                    </a:ext>
                  </a:extLst>
                </a:gridCol>
              </a:tblGrid>
              <a:tr h="370840">
                <a:tc>
                  <a:txBody>
                    <a:bodyPr/>
                    <a:lstStyle/>
                    <a:p>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IN" sz="2400" b="1" dirty="0">
                          <a:latin typeface="Times New Roman" panose="02020603050405020304" pitchFamily="18" charset="0"/>
                          <a:cs typeface="Times New Roman" panose="02020603050405020304" pitchFamily="18" charset="0"/>
                        </a:rPr>
                        <a:t>No.</a:t>
                      </a:r>
                      <a:r>
                        <a:rPr lang="en-IN" sz="2400" b="1" baseline="0" dirty="0">
                          <a:latin typeface="Times New Roman" panose="02020603050405020304" pitchFamily="18" charset="0"/>
                          <a:cs typeface="Times New Roman" panose="02020603050405020304" pitchFamily="18" charset="0"/>
                        </a:rPr>
                        <a:t> of Students</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96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nvPr>
            </p:nvGraphicFramePr>
            <p:xfrm>
              <a:off x="1546537" y="324562"/>
              <a:ext cx="8350497" cy="3642319"/>
            </p:xfrm>
            <a:graphic>
              <a:graphicData uri="http://schemas.openxmlformats.org/drawingml/2006/table">
                <a:tbl>
                  <a:tblPr>
                    <a:tableStyleId>{5C22544A-7EE6-4342-B048-85BDC9FD1C3A}</a:tableStyleId>
                  </a:tblPr>
                  <a:tblGrid>
                    <a:gridCol w="1788334">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53235">
                      <a:extLst>
                        <a:ext uri="{9D8B030D-6E8A-4147-A177-3AD203B41FA5}">
                          <a16:colId xmlns:a16="http://schemas.microsoft.com/office/drawing/2014/main" val="20002"/>
                        </a:ext>
                      </a:extLst>
                    </a:gridCol>
                    <a:gridCol w="1922928">
                      <a:extLst>
                        <a:ext uri="{9D8B030D-6E8A-4147-A177-3AD203B41FA5}">
                          <a16:colId xmlns:a16="http://schemas.microsoft.com/office/drawing/2014/main" val="20003"/>
                        </a:ext>
                      </a:extLst>
                    </a:gridCol>
                  </a:tblGrid>
                  <a:tr h="831013">
                    <a:tc>
                      <a:txBody>
                        <a:bodyPr/>
                        <a:lstStyle/>
                        <a:p>
                          <a:pPr algn="ctr"/>
                          <a:r>
                            <a:rPr lang="en-IN" sz="2400" b="1" dirty="0">
                              <a:latin typeface="Times New Roman" panose="02020603050405020304" pitchFamily="18" charset="0"/>
                              <a:cs typeface="Times New Roman" panose="02020603050405020304" pitchFamily="18" charset="0"/>
                            </a:rPr>
                            <a:t>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a:t>
                          </a:r>
                          <a:r>
                            <a:rPr lang="en-IN" sz="2400" b="1" baseline="0" dirty="0">
                              <a:latin typeface="Times New Roman" panose="02020603050405020304" pitchFamily="18" charset="0"/>
                              <a:cs typeface="Times New Roman" panose="02020603050405020304" pitchFamily="18" charset="0"/>
                            </a:rPr>
                            <a:t> of Students </a:t>
                          </a:r>
                        </a:p>
                        <a:p>
                          <a:pPr algn="ctr"/>
                          <a:r>
                            <a:rPr lang="en-IN" sz="2400" b="1" baseline="0" dirty="0">
                              <a:latin typeface="Times New Roman" panose="02020603050405020304" pitchFamily="18" charset="0"/>
                              <a:cs typeface="Times New Roman" panose="02020603050405020304" pitchFamily="18" charset="0"/>
                            </a:rPr>
                            <a:t>(</a:t>
                          </a:r>
                          <a14:m>
                            <m:oMath xmlns:m="http://schemas.openxmlformats.org/officeDocument/2006/math">
                              <m:r>
                                <a:rPr lang="en-IN" sz="2400" b="1" i="1" baseline="0" dirty="0" smtClean="0">
                                  <a:latin typeface="Cambria Math" panose="02040503050406030204" pitchFamily="18" charset="0"/>
                                  <a:cs typeface="Times New Roman" panose="02020603050405020304" pitchFamily="18" charset="0"/>
                                </a:rPr>
                                <m:t>𝒇</m:t>
                              </m:r>
                            </m:oMath>
                          </a14:m>
                          <a:r>
                            <a:rPr lang="en-IN" sz="2400" b="1" baseline="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Mid-point </a:t>
                          </a:r>
                        </a:p>
                        <a:p>
                          <a:pPr algn="ctr"/>
                          <a:r>
                            <a:rPr lang="en-IN" sz="2400" b="1" dirty="0">
                              <a:latin typeface="Times New Roman" panose="02020603050405020304" pitchFamily="18" charset="0"/>
                              <a:cs typeface="Times New Roman" panose="02020603050405020304" pitchFamily="18" charset="0"/>
                            </a:rPr>
                            <a:t>(</a:t>
                          </a:r>
                          <a14:m>
                            <m:oMath xmlns:m="http://schemas.openxmlformats.org/officeDocument/2006/math">
                              <m:r>
                                <a:rPr lang="en-IN" sz="2400" b="1" i="1" smtClean="0">
                                  <a:latin typeface="Cambria Math" panose="02040503050406030204" pitchFamily="18" charset="0"/>
                                  <a:cs typeface="Times New Roman" panose="02020603050405020304" pitchFamily="18" charset="0"/>
                                </a:rPr>
                                <m:t>𝒙</m:t>
                              </m:r>
                            </m:oMath>
                          </a14:m>
                          <a:r>
                            <a:rPr lang="en-IN" sz="24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 f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551">
                    <a:tc>
                      <a:txBody>
                        <a:bodyPr/>
                        <a:lstStyle/>
                        <a:p>
                          <a:pPr algn="ctr"/>
                          <a:r>
                            <a:rPr lang="en-IN" sz="2400" dirty="0">
                              <a:latin typeface="Times New Roman" panose="02020603050405020304" pitchFamily="18" charset="0"/>
                              <a:cs typeface="Times New Roman" panose="02020603050405020304" pitchFamily="18"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551">
                    <a:tc>
                      <a:txBody>
                        <a:bodyPr/>
                        <a:lstStyle/>
                        <a:p>
                          <a:pPr algn="ctr"/>
                          <a:r>
                            <a:rPr lang="en-IN" sz="24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551">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551">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551">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551">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a14="http://schemas.microsoft.com/office/drawing/2010/main" xmlns="" xmlns:p14="http://schemas.microsoft.com/office/powerpoint/2010/main" val="1954849752"/>
                  </p:ext>
                </p:extLst>
              </p:nvPr>
            </p:nvGraphicFramePr>
            <p:xfrm>
              <a:off x="1546537" y="324562"/>
              <a:ext cx="8350497" cy="3642319"/>
            </p:xfrm>
            <a:graphic>
              <a:graphicData uri="http://schemas.openxmlformats.org/drawingml/2006/table">
                <a:tbl>
                  <a:tblPr>
                    <a:tableStyleId>{5C22544A-7EE6-4342-B048-85BDC9FD1C3A}</a:tableStyleId>
                  </a:tblPr>
                  <a:tblGrid>
                    <a:gridCol w="1788334"/>
                    <a:gridCol w="2286000"/>
                    <a:gridCol w="2353235"/>
                    <a:gridCol w="1922928"/>
                  </a:tblGrid>
                  <a:tr h="831013">
                    <a:tc>
                      <a:txBody>
                        <a:bodyPr/>
                        <a:lstStyle/>
                        <a:p>
                          <a:pPr algn="ctr"/>
                          <a:r>
                            <a:rPr lang="en-IN" sz="2400" b="1" dirty="0" smtClean="0">
                              <a:latin typeface="Times New Roman" panose="02020603050405020304" pitchFamily="18" charset="0"/>
                              <a:cs typeface="Times New Roman" panose="02020603050405020304" pitchFamily="18" charset="0"/>
                            </a:rPr>
                            <a:t>Marks</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8667" t="-5147" r="-187733" b="-35514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3575" t="-5147" r="-82383" b="-355147"/>
                          </a:stretch>
                        </a:blipFill>
                      </a:tcPr>
                    </a:tc>
                    <a:tc>
                      <a:txBody>
                        <a:bodyPr/>
                        <a:lstStyle/>
                        <a:p>
                          <a:pPr algn="ctr"/>
                          <a:r>
                            <a:rPr lang="en-IN" sz="2400" b="1" i="1" dirty="0" smtClean="0">
                              <a:latin typeface="Times New Roman" panose="02020603050405020304" pitchFamily="18" charset="0"/>
                              <a:cs typeface="Times New Roman" panose="02020603050405020304" pitchFamily="18" charset="0"/>
                            </a:rPr>
                            <a:t> f x</a:t>
                          </a:r>
                          <a:endParaRPr lang="en-IN" sz="24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0-10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12</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10-20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18</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270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20-30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27</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675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30-40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35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700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40-50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17</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45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765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50-60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55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330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029418" y="4409247"/>
                <a:ext cx="5322627" cy="2500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3600" i="1" smtClean="0">
                              <a:latin typeface="Cambria Math" panose="02040503050406030204" pitchFamily="18" charset="0"/>
                              <a:cs typeface="Times New Roman" panose="02020603050405020304" pitchFamily="18" charset="0"/>
                            </a:rPr>
                          </m:ctrlPr>
                        </m:accPr>
                        <m:e>
                          <m:r>
                            <a:rPr lang="en-IN" sz="3600" i="1">
                              <a:latin typeface="Cambria Math" panose="02040503050406030204" pitchFamily="18" charset="0"/>
                              <a:cs typeface="Times New Roman" panose="02020603050405020304" pitchFamily="18" charset="0"/>
                            </a:rPr>
                            <m:t>𝑋</m:t>
                          </m:r>
                        </m:e>
                      </m:acc>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nary>
                            <m:naryPr>
                              <m:chr m:val="∑"/>
                              <m:subHide m:val="on"/>
                              <m:supHide m:val="on"/>
                              <m:ctrlPr>
                                <a:rPr lang="en-IN" sz="3600" i="1">
                                  <a:latin typeface="Cambria Math" panose="02040503050406030204" pitchFamily="18" charset="0"/>
                                  <a:cs typeface="Times New Roman" panose="02020603050405020304" pitchFamily="18" charset="0"/>
                                </a:rPr>
                              </m:ctrlPr>
                            </m:naryPr>
                            <m:sub/>
                            <m:sup/>
                            <m:e>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 </m:t>
                                  </m:r>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𝑓</m:t>
                                      </m:r>
                                    </m:e>
                                    <m:sub>
                                      <m:r>
                                        <a:rPr lang="en-IN" sz="3600" i="1">
                                          <a:latin typeface="Cambria Math" panose="02040503050406030204" pitchFamily="18" charset="0"/>
                                          <a:cs typeface="Times New Roman" panose="02020603050405020304" pitchFamily="18" charset="0"/>
                                        </a:rPr>
                                        <m:t>𝑖</m:t>
                                      </m:r>
                                    </m:sub>
                                  </m:sSub>
                                  <m:r>
                                    <a:rPr lang="en-IN" sz="3600" i="1">
                                      <a:latin typeface="Cambria Math" panose="02040503050406030204" pitchFamily="18" charset="0"/>
                                      <a:cs typeface="Times New Roman" panose="02020603050405020304" pitchFamily="18" charset="0"/>
                                    </a:rPr>
                                    <m:t>𝑥</m:t>
                                  </m:r>
                                </m:e>
                                <m:sub>
                                  <m:r>
                                    <a:rPr lang="en-IN" sz="3600" i="1">
                                      <a:latin typeface="Cambria Math" panose="02040503050406030204" pitchFamily="18" charset="0"/>
                                      <a:cs typeface="Times New Roman" panose="02020603050405020304" pitchFamily="18" charset="0"/>
                                    </a:rPr>
                                    <m:t>𝑖</m:t>
                                  </m:r>
                                </m:sub>
                              </m:sSub>
                            </m:e>
                          </m:nary>
                        </m:num>
                        <m:den>
                          <m:r>
                            <a:rPr lang="en-IN" sz="3600" b="0" i="1" smtClean="0">
                              <a:latin typeface="Cambria Math" panose="02040503050406030204" pitchFamily="18" charset="0"/>
                              <a:cs typeface="Times New Roman" panose="02020603050405020304" pitchFamily="18" charset="0"/>
                            </a:rPr>
                            <m:t>𝑁</m:t>
                          </m:r>
                        </m:den>
                      </m:f>
                      <m:r>
                        <a:rPr lang="en-IN" sz="3600" i="1">
                          <a:latin typeface="Cambria Math" panose="02040503050406030204" pitchFamily="18" charset="0"/>
                          <a:cs typeface="Times New Roman" panose="02020603050405020304" pitchFamily="18" charset="0"/>
                        </a:rPr>
                        <m:t> </m:t>
                      </m:r>
                    </m:oMath>
                  </m:oMathPara>
                </a14:m>
                <a:endParaRPr lang="en-IN" sz="3600" i="1" dirty="0">
                  <a:latin typeface="Cambria Math" panose="02040503050406030204" pitchFamily="18" charset="0"/>
                  <a:cs typeface="Times New Roman" panose="02020603050405020304" pitchFamily="18" charset="0"/>
                </a:endParaRPr>
              </a:p>
              <a:p>
                <a:r>
                  <a:rPr lang="en-IN" sz="3600" dirty="0">
                    <a:cs typeface="Times New Roman" panose="02020603050405020304" pitchFamily="18" charset="0"/>
                  </a:rPr>
                  <a:t>		 </a:t>
                </a:r>
                <a14:m>
                  <m:oMath xmlns:m="http://schemas.openxmlformats.org/officeDocument/2006/math">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r>
                          <a:rPr lang="en-IN" sz="3600" b="0" i="1" smtClean="0">
                            <a:latin typeface="Cambria Math" panose="02040503050406030204" pitchFamily="18" charset="0"/>
                            <a:cs typeface="Times New Roman" panose="02020603050405020304" pitchFamily="18" charset="0"/>
                          </a:rPr>
                          <m:t>2800</m:t>
                        </m:r>
                      </m:num>
                      <m:den>
                        <m:r>
                          <a:rPr lang="en-IN" sz="3600" b="0" i="1" smtClean="0">
                            <a:latin typeface="Cambria Math" panose="02040503050406030204" pitchFamily="18" charset="0"/>
                            <a:cs typeface="Times New Roman" panose="02020603050405020304" pitchFamily="18" charset="0"/>
                          </a:rPr>
                          <m:t>100</m:t>
                        </m:r>
                      </m:den>
                    </m:f>
                    <m:r>
                      <a:rPr lang="en-IN" sz="3600" i="1">
                        <a:latin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cs typeface="Times New Roman" panose="02020603050405020304" pitchFamily="18" charset="0"/>
                      </a:rPr>
                      <m:t>28</m:t>
                    </m:r>
                  </m:oMath>
                </a14:m>
                <a:endParaRPr lang="en-IN" sz="3600" b="1" dirty="0"/>
              </a:p>
              <a:p>
                <a:endParaRPr lang="en-IN"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3029418" y="4409247"/>
                <a:ext cx="5322627" cy="250068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770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7" y="136526"/>
            <a:ext cx="4258235" cy="374462"/>
          </a:xfrm>
        </p:spPr>
        <p:txBody>
          <a:bodyPr>
            <a:noAutofit/>
          </a:bodyPr>
          <a:lstStyle/>
          <a:p>
            <a:r>
              <a:rPr lang="en-IN" sz="3200" b="1" dirty="0">
                <a:latin typeface="Calisto MT" panose="02040603050505030304" pitchFamily="18" charset="0"/>
              </a:rPr>
              <a:t>Using the Deviation</a:t>
            </a:r>
            <a:r>
              <a:rPr lang="en-IN" sz="3200" dirty="0">
                <a:latin typeface="Calisto MT" panose="02040603050505030304" pitchFamily="18"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2603" y="651279"/>
                <a:ext cx="10515600" cy="4866778"/>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If the values of </a:t>
                </a:r>
                <a:r>
                  <a:rPr lang="en-IN" b="1" i="1" dirty="0">
                    <a:latin typeface="Times New Roman" panose="02020603050405020304" pitchFamily="18" charset="0"/>
                    <a:cs typeface="Times New Roman" panose="02020603050405020304" pitchFamily="18" charset="0"/>
                  </a:rPr>
                  <a:t>x </a:t>
                </a:r>
                <a:r>
                  <a:rPr lang="en-IN" dirty="0">
                    <a:latin typeface="Times New Roman" panose="02020603050405020304" pitchFamily="18" charset="0"/>
                    <a:cs typeface="Times New Roman" panose="02020603050405020304" pitchFamily="18" charset="0"/>
                  </a:rPr>
                  <a:t>or </a:t>
                </a:r>
                <a:r>
                  <a:rPr lang="en-IN" b="1"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are large, the calculation of A.M. by above formula is quite time-consuming and tedious.</a:t>
                </a:r>
              </a:p>
              <a:p>
                <a:pPr marL="0" indent="0">
                  <a:buNone/>
                </a:pPr>
                <a:r>
                  <a:rPr lang="en-IN" dirty="0">
                    <a:latin typeface="Times New Roman" panose="02020603050405020304" pitchFamily="18" charset="0"/>
                    <a:cs typeface="Times New Roman" panose="02020603050405020304" pitchFamily="18" charset="0"/>
                  </a:rPr>
                  <a:t>The A.M. is reduced to a great extent by taking the deviations </a:t>
                </a:r>
              </a:p>
              <a:p>
                <a:pPr marL="0" indent="0">
                  <a:buNone/>
                </a:pPr>
                <a:r>
                  <a:rPr lang="en-IN" dirty="0">
                    <a:latin typeface="Times New Roman" panose="02020603050405020304" pitchFamily="18" charset="0"/>
                    <a:cs typeface="Times New Roman" panose="02020603050405020304" pitchFamily="18" charset="0"/>
                  </a:rPr>
                  <a:t>of the given values from any arbitrary  point  ‘A’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r>
                          <a:rPr lang="en-IN" b="0" i="1" smtClean="0">
                            <a:latin typeface="Cambria Math" panose="02040503050406030204" pitchFamily="18" charset="0"/>
                          </a:rPr>
                          <m:t> </m:t>
                        </m:r>
                      </m:sub>
                    </m:sSub>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𝐴</m:t>
                        </m:r>
                      </m:e>
                    </m:d>
                  </m:oMath>
                </a14:m>
                <a:endParaRPr lang="en-IN" b="0" i="1" dirty="0">
                  <a:latin typeface="Times New Roman" panose="02020603050405020304" pitchFamily="18" charset="0"/>
                  <a:cs typeface="Times New Roman" panose="02020603050405020304" pitchFamily="18" charset="0"/>
                </a:endParaRPr>
              </a:p>
              <a:p>
                <a:pPr marL="0" indent="0">
                  <a:buNone/>
                </a:pPr>
                <a:endParaRPr lang="en-IN"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𝐴</m:t>
                      </m:r>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h</m:t>
                          </m:r>
                        </m:num>
                        <m:den>
                          <m:r>
                            <a:rPr lang="en-IN" i="1">
                              <a:latin typeface="Cambria Math" panose="02040503050406030204" pitchFamily="18" charset="0"/>
                              <a:cs typeface="Times New Roman" panose="02020603050405020304" pitchFamily="18" charset="0"/>
                            </a:rPr>
                            <m:t>𝑁</m:t>
                          </m:r>
                        </m:den>
                      </m:f>
                      <m:r>
                        <a:rPr lang="en-IN" i="1">
                          <a:latin typeface="Cambria Math" panose="02040503050406030204" pitchFamily="18" charset="0"/>
                          <a:cs typeface="Times New Roman" panose="02020603050405020304" pitchFamily="18" charset="0"/>
                        </a:rPr>
                        <m:t>  </m:t>
                      </m:r>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𝑁</m:t>
                          </m:r>
                        </m:sup>
                        <m:e>
                          <m:sSub>
                            <m:sSubPr>
                              <m:ctrlPr>
                                <a:rPr lang="en-IN" i="1">
                                  <a:latin typeface="Cambria Math" panose="02040503050406030204" pitchFamily="18" charset="0"/>
                                  <a:cs typeface="Times New Roman" panose="02020603050405020304" pitchFamily="18" charset="0"/>
                                </a:rPr>
                              </m:ctrlPr>
                            </m:sSubPr>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𝑑</m:t>
                              </m:r>
                            </m:e>
                            <m:sub>
                              <m:r>
                                <a:rPr lang="en-IN"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e>
                      </m:nary>
                    </m:oMath>
                  </m:oMathPara>
                </a14:m>
                <a:endParaRPr lang="en-US" i="1" dirty="0">
                  <a:latin typeface="Cambria Math" panose="02040503050406030204" pitchFamily="18" charset="0"/>
                  <a:cs typeface="Times New Roman" panose="02020603050405020304" pitchFamily="18" charset="0"/>
                </a:endParaRPr>
              </a:p>
              <a:p>
                <a:pPr marL="0" indent="0">
                  <a:buNone/>
                </a:pPr>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𝑤h𝑒𝑟𝑒</m:t>
                    </m:r>
                    <m:r>
                      <a:rPr lang="en-US" b="0" i="1" smtClean="0">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US" b="0" i="1" smtClean="0">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IN" b="0" i="0" dirty="0">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2603" y="651279"/>
                <a:ext cx="10515600" cy="4866778"/>
              </a:xfrm>
              <a:blipFill>
                <a:blip r:embed="rId2"/>
                <a:stretch>
                  <a:fillRect l="-1217" t="-3133"/>
                </a:stretch>
              </a:blipFill>
            </p:spPr>
            <p:txBody>
              <a:bodyPr/>
              <a:lstStyle/>
              <a:p>
                <a:r>
                  <a:rPr lang="en-IN">
                    <a:noFill/>
                  </a:rPr>
                  <a:t> </a:t>
                </a:r>
              </a:p>
            </p:txBody>
          </p:sp>
        </mc:Fallback>
      </mc:AlternateContent>
    </p:spTree>
    <p:extLst>
      <p:ext uri="{BB962C8B-B14F-4D97-AF65-F5344CB8AC3E}">
        <p14:creationId xmlns:p14="http://schemas.microsoft.com/office/powerpoint/2010/main" val="66107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477672"/>
            <a:ext cx="11053549" cy="5699291"/>
          </a:xfrm>
        </p:spPr>
        <p:txBody>
          <a:bodyPr/>
          <a:lstStyle/>
          <a:p>
            <a:pPr marL="0" indent="0">
              <a:buNone/>
            </a:pPr>
            <a:r>
              <a:rPr lang="en-IN" b="1" dirty="0">
                <a:latin typeface="Calisto MT" panose="02040603050505030304" pitchFamily="18" charset="0"/>
              </a:rPr>
              <a:t>Ex:   </a:t>
            </a:r>
          </a:p>
        </p:txBody>
      </p:sp>
      <p:graphicFrame>
        <p:nvGraphicFramePr>
          <p:cNvPr id="6" name="Table 5"/>
          <p:cNvGraphicFramePr>
            <a:graphicFrameLocks noGrp="1"/>
          </p:cNvGraphicFramePr>
          <p:nvPr/>
        </p:nvGraphicFramePr>
        <p:xfrm>
          <a:off x="1545946" y="145111"/>
          <a:ext cx="8655942" cy="1296720"/>
        </p:xfrm>
        <a:graphic>
          <a:graphicData uri="http://schemas.openxmlformats.org/drawingml/2006/table">
            <a:tbl>
              <a:tblPr>
                <a:tableStyleId>{5C22544A-7EE6-4342-B048-85BDC9FD1C3A}</a:tableStyleId>
              </a:tblPr>
              <a:tblGrid>
                <a:gridCol w="1675343">
                  <a:extLst>
                    <a:ext uri="{9D8B030D-6E8A-4147-A177-3AD203B41FA5}">
                      <a16:colId xmlns:a16="http://schemas.microsoft.com/office/drawing/2014/main" val="20000"/>
                    </a:ext>
                  </a:extLst>
                </a:gridCol>
                <a:gridCol w="977284">
                  <a:extLst>
                    <a:ext uri="{9D8B030D-6E8A-4147-A177-3AD203B41FA5}">
                      <a16:colId xmlns:a16="http://schemas.microsoft.com/office/drawing/2014/main" val="20001"/>
                    </a:ext>
                  </a:extLst>
                </a:gridCol>
                <a:gridCol w="1057063">
                  <a:extLst>
                    <a:ext uri="{9D8B030D-6E8A-4147-A177-3AD203B41FA5}">
                      <a16:colId xmlns:a16="http://schemas.microsoft.com/office/drawing/2014/main" val="20002"/>
                    </a:ext>
                  </a:extLst>
                </a:gridCol>
                <a:gridCol w="1236563">
                  <a:extLst>
                    <a:ext uri="{9D8B030D-6E8A-4147-A177-3AD203B41FA5}">
                      <a16:colId xmlns:a16="http://schemas.microsoft.com/office/drawing/2014/main" val="20003"/>
                    </a:ext>
                  </a:extLst>
                </a:gridCol>
                <a:gridCol w="1236563">
                  <a:extLst>
                    <a:ext uri="{9D8B030D-6E8A-4147-A177-3AD203B41FA5}">
                      <a16:colId xmlns:a16="http://schemas.microsoft.com/office/drawing/2014/main" val="20004"/>
                    </a:ext>
                  </a:extLst>
                </a:gridCol>
                <a:gridCol w="1236563">
                  <a:extLst>
                    <a:ext uri="{9D8B030D-6E8A-4147-A177-3AD203B41FA5}">
                      <a16:colId xmlns:a16="http://schemas.microsoft.com/office/drawing/2014/main" val="20005"/>
                    </a:ext>
                  </a:extLst>
                </a:gridCol>
                <a:gridCol w="1236563">
                  <a:extLst>
                    <a:ext uri="{9D8B030D-6E8A-4147-A177-3AD203B41FA5}">
                      <a16:colId xmlns:a16="http://schemas.microsoft.com/office/drawing/2014/main" val="20006"/>
                    </a:ext>
                  </a:extLst>
                </a:gridCol>
              </a:tblGrid>
              <a:tr h="648360">
                <a:tc>
                  <a:txBody>
                    <a:bodyPr/>
                    <a:lstStyle/>
                    <a:p>
                      <a:pPr algn="ctr"/>
                      <a:r>
                        <a:rPr lang="en-IN" sz="2400" b="1" dirty="0">
                          <a:latin typeface="Times New Roman" panose="02020603050405020304" pitchFamily="18" charset="0"/>
                          <a:cs typeface="Times New Roman" panose="02020603050405020304" pitchFamily="18" charset="0"/>
                        </a:rPr>
                        <a:t>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8360">
                <a:tc>
                  <a:txBody>
                    <a:bodyPr/>
                    <a:lstStyle/>
                    <a:p>
                      <a:pPr algn="ctr"/>
                      <a:r>
                        <a:rPr lang="en-IN" sz="2400" b="1" dirty="0">
                          <a:latin typeface="Times New Roman" panose="02020603050405020304" pitchFamily="18" charset="0"/>
                          <a:cs typeface="Times New Roman" panose="02020603050405020304" pitchFamily="18"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1452160" y="1621218"/>
              <a:ext cx="8749730" cy="3550984"/>
            </p:xfrm>
            <a:graphic>
              <a:graphicData uri="http://schemas.openxmlformats.org/drawingml/2006/table">
                <a:tbl>
                  <a:tblPr>
                    <a:tableStyleId>{5C22544A-7EE6-4342-B048-85BDC9FD1C3A}</a:tableStyleId>
                  </a:tblPr>
                  <a:tblGrid>
                    <a:gridCol w="1749946">
                      <a:extLst>
                        <a:ext uri="{9D8B030D-6E8A-4147-A177-3AD203B41FA5}">
                          <a16:colId xmlns:a16="http://schemas.microsoft.com/office/drawing/2014/main" val="20000"/>
                        </a:ext>
                      </a:extLst>
                    </a:gridCol>
                    <a:gridCol w="1749946">
                      <a:extLst>
                        <a:ext uri="{9D8B030D-6E8A-4147-A177-3AD203B41FA5}">
                          <a16:colId xmlns:a16="http://schemas.microsoft.com/office/drawing/2014/main" val="20001"/>
                        </a:ext>
                      </a:extLst>
                    </a:gridCol>
                    <a:gridCol w="2013524">
                      <a:extLst>
                        <a:ext uri="{9D8B030D-6E8A-4147-A177-3AD203B41FA5}">
                          <a16:colId xmlns:a16="http://schemas.microsoft.com/office/drawing/2014/main" val="20002"/>
                        </a:ext>
                      </a:extLst>
                    </a:gridCol>
                    <a:gridCol w="1815353">
                      <a:extLst>
                        <a:ext uri="{9D8B030D-6E8A-4147-A177-3AD203B41FA5}">
                          <a16:colId xmlns:a16="http://schemas.microsoft.com/office/drawing/2014/main" val="20003"/>
                        </a:ext>
                      </a:extLst>
                    </a:gridCol>
                    <a:gridCol w="1420961">
                      <a:extLst>
                        <a:ext uri="{9D8B030D-6E8A-4147-A177-3AD203B41FA5}">
                          <a16:colId xmlns:a16="http://schemas.microsoft.com/office/drawing/2014/main" val="20004"/>
                        </a:ext>
                      </a:extLst>
                    </a:gridCol>
                  </a:tblGrid>
                  <a:tr h="618704">
                    <a:tc>
                      <a:txBody>
                        <a:bodyPr/>
                        <a:lstStyle/>
                        <a:p>
                          <a:pPr algn="ctr"/>
                          <a:r>
                            <a:rPr lang="en-IN" sz="2400" b="1" dirty="0">
                              <a:latin typeface="Times New Roman" panose="02020603050405020304" pitchFamily="18" charset="0"/>
                              <a:cs typeface="Times New Roman" panose="02020603050405020304" pitchFamily="18" charset="0"/>
                            </a:rPr>
                            <a:t>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Mid-Value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Frequency (</a:t>
                          </a:r>
                          <a:r>
                            <a:rPr lang="en-IN" sz="2400" b="1" i="1" dirty="0">
                              <a:latin typeface="Times New Roman" panose="02020603050405020304" pitchFamily="18" charset="0"/>
                              <a:cs typeface="Times New Roman" panose="02020603050405020304" pitchFamily="18" charset="0"/>
                            </a:rPr>
                            <a:t>f</a:t>
                          </a:r>
                          <a:r>
                            <a:rPr lang="en-IN" sz="24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𝒅</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𝒙</m:t>
                                    </m:r>
                                    <m:r>
                                      <a:rPr lang="en-IN" sz="2400" b="1" i="1" smtClean="0">
                                        <a:latin typeface="Cambria Math" panose="02040503050406030204" pitchFamily="18" charset="0"/>
                                      </a:rPr>
                                      <m:t>−</m:t>
                                    </m:r>
                                    <m:r>
                                      <a:rPr lang="en-IN" sz="2400" b="1" i="1" smtClean="0">
                                        <a:latin typeface="Cambria Math" panose="02040503050406030204" pitchFamily="18" charset="0"/>
                                      </a:rPr>
                                      <m:t>𝑨</m:t>
                                    </m:r>
                                  </m:num>
                                  <m:den>
                                    <m:r>
                                      <a:rPr lang="en-IN" sz="2400" b="1" i="1" smtClean="0">
                                        <a:latin typeface="Cambria Math" panose="02040503050406030204" pitchFamily="18" charset="0"/>
                                      </a:rPr>
                                      <m:t>𝒉</m:t>
                                    </m:r>
                                  </m:den>
                                </m:f>
                              </m:oMath>
                            </m:oMathPara>
                          </a14:m>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111">
                    <a:tc>
                      <a:txBody>
                        <a:bodyPr/>
                        <a:lstStyle/>
                        <a:p>
                          <a:pPr algn="ctr"/>
                          <a:r>
                            <a:rPr lang="en-IN" sz="20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8111">
                    <a:tc>
                      <a:txBody>
                        <a:bodyPr/>
                        <a:lstStyle/>
                        <a:p>
                          <a:pPr algn="ctr"/>
                          <a:r>
                            <a:rPr lang="en-IN" sz="2000" dirty="0">
                              <a:latin typeface="Times New Roman" panose="02020603050405020304" pitchFamily="18" charset="0"/>
                              <a:cs typeface="Times New Roman" panose="02020603050405020304" pitchFamily="18" charset="0"/>
                            </a:rPr>
                            <a:t>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111">
                    <a:tc>
                      <a:txBody>
                        <a:bodyPr/>
                        <a:lstStyle/>
                        <a:p>
                          <a:pPr algn="ctr"/>
                          <a:r>
                            <a:rPr lang="en-IN" sz="2000" dirty="0">
                              <a:latin typeface="Times New Roman" panose="02020603050405020304" pitchFamily="18" charset="0"/>
                              <a:cs typeface="Times New Roman" panose="02020603050405020304" pitchFamily="18" charset="0"/>
                            </a:rPr>
                            <a:t>16-24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8111">
                    <a:tc>
                      <a:txBody>
                        <a:bodyPr/>
                        <a:lstStyle/>
                        <a:p>
                          <a:pPr algn="ctr"/>
                          <a:r>
                            <a:rPr lang="en-IN" sz="2000" dirty="0">
                              <a:latin typeface="Times New Roman" panose="02020603050405020304" pitchFamily="18" charset="0"/>
                              <a:cs typeface="Times New Roman" panose="02020603050405020304" pitchFamily="18" charset="0"/>
                            </a:rPr>
                            <a:t>24-32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8111">
                    <a:tc>
                      <a:txBody>
                        <a:bodyPr/>
                        <a:lstStyle/>
                        <a:p>
                          <a:pPr algn="ctr"/>
                          <a:r>
                            <a:rPr lang="en-IN" sz="2000" dirty="0">
                              <a:latin typeface="Times New Roman" panose="02020603050405020304" pitchFamily="18" charset="0"/>
                              <a:cs typeface="Times New Roman" panose="02020603050405020304" pitchFamily="18" charset="0"/>
                            </a:rPr>
                            <a:t>32-40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8111">
                    <a:tc>
                      <a:txBody>
                        <a:bodyPr/>
                        <a:lstStyle/>
                        <a:p>
                          <a:pPr algn="ctr"/>
                          <a:r>
                            <a:rPr lang="en-IN" sz="2000" dirty="0">
                              <a:latin typeface="Times New Roman" panose="02020603050405020304" pitchFamily="18" charset="0"/>
                              <a:cs typeface="Times New Roman" panose="02020603050405020304" pitchFamily="18" charset="0"/>
                            </a:rPr>
                            <a:t>40-48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8111">
                    <a:tc>
                      <a:txBody>
                        <a:bodyPr/>
                        <a:lstStyle/>
                        <a:p>
                          <a:pPr algn="ctr"/>
                          <a:r>
                            <a:rPr lang="en-IN" sz="2000" dirty="0">
                              <a:latin typeface="Times New Roman" panose="02020603050405020304" pitchFamily="18" charset="0"/>
                              <a:cs typeface="Times New Roman" panose="02020603050405020304"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8" name="Table 7"/>
              <p:cNvGraphicFramePr>
                <a:graphicFrameLocks noGrp="1"/>
              </p:cNvGraphicFramePr>
              <p:nvPr>
                <p:extLst>
                  <p:ext uri="{D42A27DB-BD31-4B8C-83A1-F6EECF244321}">
                    <p14:modId xmlns:a14="http://schemas.microsoft.com/office/drawing/2010/main" xmlns="" xmlns:p14="http://schemas.microsoft.com/office/powerpoint/2010/main" val="1028177450"/>
                  </p:ext>
                </p:extLst>
              </p:nvPr>
            </p:nvGraphicFramePr>
            <p:xfrm>
              <a:off x="1452160" y="1621218"/>
              <a:ext cx="8749730" cy="3550984"/>
            </p:xfrm>
            <a:graphic>
              <a:graphicData uri="http://schemas.openxmlformats.org/drawingml/2006/table">
                <a:tbl>
                  <a:tblPr>
                    <a:tableStyleId>{5C22544A-7EE6-4342-B048-85BDC9FD1C3A}</a:tableStyleId>
                  </a:tblPr>
                  <a:tblGrid>
                    <a:gridCol w="1749946"/>
                    <a:gridCol w="1749946"/>
                    <a:gridCol w="2013524"/>
                    <a:gridCol w="1815353"/>
                    <a:gridCol w="1420961"/>
                  </a:tblGrid>
                  <a:tr h="777304">
                    <a:tc>
                      <a:txBody>
                        <a:bodyPr/>
                        <a:lstStyle/>
                        <a:p>
                          <a:pPr algn="ctr"/>
                          <a:r>
                            <a:rPr lang="en-IN" sz="2400" b="1" dirty="0" smtClean="0">
                              <a:latin typeface="Times New Roman" panose="02020603050405020304" pitchFamily="18" charset="0"/>
                              <a:cs typeface="Times New Roman" panose="02020603050405020304" pitchFamily="18" charset="0"/>
                            </a:rPr>
                            <a:t>C.I.</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smtClean="0">
                              <a:latin typeface="Times New Roman" panose="02020603050405020304" pitchFamily="18" charset="0"/>
                              <a:cs typeface="Times New Roman" panose="02020603050405020304" pitchFamily="18" charset="0"/>
                            </a:rPr>
                            <a:t>Mid-Value</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smtClean="0">
                              <a:latin typeface="Times New Roman" panose="02020603050405020304" pitchFamily="18" charset="0"/>
                              <a:cs typeface="Times New Roman" panose="02020603050405020304" pitchFamily="18" charset="0"/>
                            </a:rPr>
                            <a:t>Frequency (</a:t>
                          </a:r>
                          <a:r>
                            <a:rPr lang="en-IN" sz="2400" b="1" i="1" dirty="0" smtClean="0">
                              <a:latin typeface="Times New Roman" panose="02020603050405020304" pitchFamily="18" charset="0"/>
                              <a:cs typeface="Times New Roman" panose="02020603050405020304" pitchFamily="18" charset="0"/>
                            </a:rPr>
                            <a:t>f</a:t>
                          </a:r>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4027" t="-781" r="-78859" b="-369531"/>
                          </a:stretch>
                        </a:blipFill>
                      </a:tcPr>
                    </a:tc>
                    <a:tc>
                      <a:txBody>
                        <a:bodyPr/>
                        <a:lstStyle/>
                        <a:p>
                          <a:pPr algn="ctr"/>
                          <a:r>
                            <a:rPr lang="en-IN" sz="2400" b="1" i="1" dirty="0" smtClean="0">
                              <a:latin typeface="Times New Roman" panose="02020603050405020304" pitchFamily="18" charset="0"/>
                              <a:cs typeface="Times New Roman" panose="02020603050405020304" pitchFamily="18" charset="0"/>
                            </a:rPr>
                            <a:t>fd</a:t>
                          </a:r>
                          <a:endParaRPr lang="en-IN" sz="24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0-8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8-16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16-24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24-32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32-40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36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40-48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44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Total</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10" name="TextBox 9"/>
              <p:cNvSpPr txBox="1"/>
              <p:nvPr/>
            </p:nvSpPr>
            <p:spPr>
              <a:xfrm>
                <a:off x="2209800" y="5255792"/>
                <a:ext cx="6940559"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cs typeface="Times New Roman" panose="02020603050405020304" pitchFamily="18" charset="0"/>
                            </a:rPr>
                          </m:ctrlPr>
                        </m:accPr>
                        <m:e>
                          <m:r>
                            <a:rPr lang="en-IN" sz="2400" i="1">
                              <a:latin typeface="Cambria Math" panose="02040503050406030204" pitchFamily="18" charset="0"/>
                              <a:cs typeface="Times New Roman" panose="02020603050405020304" pitchFamily="18" charset="0"/>
                            </a:rPr>
                            <m:t>𝑋</m:t>
                          </m:r>
                        </m:e>
                      </m:acc>
                      <m:r>
                        <a:rPr lang="en-IN" sz="2400" i="1">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𝐴</m:t>
                      </m:r>
                      <m:r>
                        <a:rPr lang="en-IN" sz="2400" i="1">
                          <a:latin typeface="Cambria Math" panose="02040503050406030204" pitchFamily="18" charset="0"/>
                          <a:cs typeface="Times New Roman" panose="02020603050405020304" pitchFamily="18" charset="0"/>
                        </a:rPr>
                        <m:t>+</m:t>
                      </m:r>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h</m:t>
                          </m:r>
                        </m:num>
                        <m:den>
                          <m:r>
                            <a:rPr lang="en-IN" sz="2400" b="0" i="1" smtClean="0">
                              <a:latin typeface="Cambria Math" panose="02040503050406030204" pitchFamily="18" charset="0"/>
                              <a:cs typeface="Times New Roman" panose="02020603050405020304" pitchFamily="18" charset="0"/>
                            </a:rPr>
                            <m:t>𝑁</m:t>
                          </m:r>
                        </m:den>
                      </m:f>
                      <m:r>
                        <a:rPr lang="en-IN" sz="2400" i="1">
                          <a:latin typeface="Cambria Math" panose="02040503050406030204" pitchFamily="18" charset="0"/>
                          <a:cs typeface="Times New Roman" panose="02020603050405020304" pitchFamily="18" charset="0"/>
                        </a:rPr>
                        <m:t>  </m:t>
                      </m:r>
                      <m:nary>
                        <m:naryPr>
                          <m:chr m:val="∑"/>
                          <m:ctrlPr>
                            <a:rPr lang="en-IN" sz="2400" i="1">
                              <a:latin typeface="Cambria Math" panose="02040503050406030204" pitchFamily="18" charset="0"/>
                              <a:cs typeface="Times New Roman" panose="02020603050405020304" pitchFamily="18" charset="0"/>
                            </a:rPr>
                          </m:ctrlPr>
                        </m:naryPr>
                        <m:sub>
                          <m:r>
                            <m:rPr>
                              <m:brk m:alnAt="23"/>
                            </m:rPr>
                            <a:rPr lang="en-IN" sz="2400" i="1">
                              <a:latin typeface="Cambria Math" panose="02040503050406030204" pitchFamily="18" charset="0"/>
                              <a:cs typeface="Times New Roman" panose="02020603050405020304" pitchFamily="18" charset="0"/>
                            </a:rPr>
                            <m:t>𝑖</m:t>
                          </m:r>
                          <m:r>
                            <a:rPr lang="en-IN" sz="2400" i="1">
                              <a:latin typeface="Cambria Math" panose="02040503050406030204" pitchFamily="18" charset="0"/>
                              <a:cs typeface="Times New Roman" panose="02020603050405020304" pitchFamily="18" charset="0"/>
                            </a:rPr>
                            <m:t>=1</m:t>
                          </m:r>
                        </m:sub>
                        <m:sup>
                          <m:r>
                            <a:rPr lang="en-IN" sz="2400" i="1">
                              <a:latin typeface="Cambria Math" panose="02040503050406030204" pitchFamily="18" charset="0"/>
                              <a:cs typeface="Times New Roman" panose="02020603050405020304" pitchFamily="18" charset="0"/>
                            </a:rPr>
                            <m:t>𝑛</m:t>
                          </m:r>
                        </m:sup>
                        <m:e>
                          <m:sSub>
                            <m:sSubPr>
                              <m:ctrlPr>
                                <a:rPr lang="en-IN" sz="2400" i="1">
                                  <a:latin typeface="Cambria Math" panose="02040503050406030204" pitchFamily="18" charset="0"/>
                                  <a:cs typeface="Times New Roman" panose="02020603050405020304" pitchFamily="18" charset="0"/>
                                </a:rPr>
                              </m:ctrlPr>
                            </m:sSubPr>
                            <m:e>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𝑓</m:t>
                                  </m:r>
                                </m:e>
                                <m:sub>
                                  <m:r>
                                    <a:rPr lang="en-IN" sz="2400" i="1">
                                      <a:latin typeface="Cambria Math" panose="02040503050406030204" pitchFamily="18" charset="0"/>
                                      <a:cs typeface="Times New Roman" panose="02020603050405020304" pitchFamily="18" charset="0"/>
                                    </a:rPr>
                                    <m:t>𝑖</m:t>
                                  </m:r>
                                </m:sub>
                              </m:sSub>
                              <m:r>
                                <a:rPr lang="en-IN" sz="2400" i="1">
                                  <a:latin typeface="Cambria Math" panose="02040503050406030204" pitchFamily="18" charset="0"/>
                                  <a:cs typeface="Times New Roman" panose="02020603050405020304" pitchFamily="18" charset="0"/>
                                </a:rPr>
                                <m:t>𝑑</m:t>
                              </m:r>
                            </m:e>
                            <m:sub>
                              <m:r>
                                <a:rPr lang="en-IN" sz="2400" i="1">
                                  <a:latin typeface="Cambria Math" panose="02040503050406030204" pitchFamily="18" charset="0"/>
                                  <a:cs typeface="Times New Roman" panose="02020603050405020304" pitchFamily="18" charset="0"/>
                                </a:rPr>
                                <m:t>𝑖</m:t>
                              </m:r>
                            </m:sub>
                          </m:sSub>
                        </m:e>
                      </m:nary>
                      <m:r>
                        <a:rPr lang="en-IN" sz="2400" b="0" i="0" smtClean="0">
                          <a:latin typeface="Cambria Math" panose="02040503050406030204" pitchFamily="18" charset="0"/>
                          <a:cs typeface="Times New Roman" panose="02020603050405020304" pitchFamily="18" charset="0"/>
                        </a:rPr>
                        <m:t>=28+</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8</m:t>
                          </m:r>
                          <m:r>
                            <a:rPr lang="en-IN" sz="2400" b="0" i="0" smtClean="0">
                              <a:latin typeface="Cambria Math" panose="02040503050406030204" pitchFamily="18" charset="0"/>
                              <a:cs typeface="Times New Roman" panose="02020603050405020304" pitchFamily="18" charset="0"/>
                            </a:rPr>
                            <m:t> </m:t>
                          </m:r>
                          <m:r>
                            <m:rPr>
                              <m:sty m:val="p"/>
                            </m:rPr>
                            <a:rPr lang="en-IN" sz="2400" b="0" i="0" smtClean="0">
                              <a:latin typeface="Cambria Math" panose="02040503050406030204" pitchFamily="18" charset="0"/>
                              <a:cs typeface="Times New Roman" panose="02020603050405020304" pitchFamily="18" charset="0"/>
                            </a:rPr>
                            <m:t>x</m:t>
                          </m:r>
                          <m:r>
                            <a:rPr lang="en-IN" sz="2400" b="0" i="0" smtClean="0">
                              <a:latin typeface="Cambria Math" panose="02040503050406030204" pitchFamily="18" charset="0"/>
                              <a:cs typeface="Times New Roman" panose="02020603050405020304" pitchFamily="18" charset="0"/>
                            </a:rPr>
                            <m:t> (−25)</m:t>
                          </m:r>
                        </m:num>
                        <m:den>
                          <m:r>
                            <a:rPr lang="en-IN" sz="2400" b="0" i="1" smtClean="0">
                              <a:latin typeface="Cambria Math" panose="02040503050406030204" pitchFamily="18" charset="0"/>
                              <a:cs typeface="Times New Roman" panose="02020603050405020304" pitchFamily="18" charset="0"/>
                            </a:rPr>
                            <m:t>77</m:t>
                          </m:r>
                        </m:den>
                      </m:f>
                      <m:r>
                        <a:rPr lang="en-IN" sz="2400" b="0" i="1" smtClean="0">
                          <a:latin typeface="Cambria Math" panose="02040503050406030204" pitchFamily="18" charset="0"/>
                          <a:cs typeface="Times New Roman" panose="02020603050405020304" pitchFamily="18" charset="0"/>
                        </a:rPr>
                        <m:t>=25.404</m:t>
                      </m:r>
                    </m:oMath>
                  </m:oMathPara>
                </a14:m>
                <a:endParaRPr lang="en-IN"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209800" y="5255792"/>
                <a:ext cx="6940559" cy="110055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202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55AE1-0A23-29DC-9C49-DD73FD6C71B2}"/>
              </a:ext>
            </a:extLst>
          </p:cNvPr>
          <p:cNvSpPr txBox="1"/>
          <p:nvPr/>
        </p:nvSpPr>
        <p:spPr>
          <a:xfrm>
            <a:off x="1135183" y="102741"/>
            <a:ext cx="9945384" cy="6555641"/>
          </a:xfrm>
          <a:prstGeom prst="rect">
            <a:avLst/>
          </a:prstGeom>
          <a:noFill/>
        </p:spPr>
        <p:txBody>
          <a:bodyPr wrap="square">
            <a:spAutoFit/>
          </a:bodyPr>
          <a:lstStyle/>
          <a:p>
            <a:pPr algn="l"/>
            <a:r>
              <a:rPr lang="en-US" sz="2800" b="1" dirty="0">
                <a:latin typeface="Times New Roman" panose="02020603050405020304" pitchFamily="18" charset="0"/>
              </a:rPr>
              <a:t>Exercise Problems</a:t>
            </a:r>
            <a:endParaRPr lang="en-US" sz="2800" b="1" i="0" u="none" strike="noStrike" baseline="0" dirty="0">
              <a:latin typeface="Times New Roman" panose="02020603050405020304" pitchFamily="18" charset="0"/>
            </a:endParaRPr>
          </a:p>
          <a:p>
            <a:pPr marL="514350" indent="-514350" algn="l">
              <a:buFont typeface="+mj-lt"/>
              <a:buAutoNum type="arabicPeriod"/>
            </a:pPr>
            <a:r>
              <a:rPr lang="en-US" sz="2800" b="0" i="0" u="none" strike="noStrike" baseline="0" dirty="0">
                <a:latin typeface="Times New Roman" panose="02020603050405020304" pitchFamily="18" charset="0"/>
              </a:rPr>
              <a:t>Calculate the mean height of the following 10 measurements Height (in </a:t>
            </a:r>
            <a:r>
              <a:rPr lang="en-US" sz="2800" b="0" i="0" u="none" strike="noStrike" baseline="0" dirty="0" err="1">
                <a:latin typeface="Times New Roman" panose="02020603050405020304" pitchFamily="18" charset="0"/>
              </a:rPr>
              <a:t>cms</a:t>
            </a:r>
            <a:r>
              <a:rPr lang="en-US" sz="2800" b="0" i="0" u="none" strike="noStrike" baseline="0" dirty="0">
                <a:latin typeface="Times New Roman" panose="02020603050405020304" pitchFamily="18" charset="0"/>
              </a:rPr>
              <a:t>)</a:t>
            </a:r>
            <a:r>
              <a:rPr lang="en-US" sz="2800" b="1" i="0" u="none" strike="noStrike" baseline="0" dirty="0">
                <a:latin typeface="Times New Roman" panose="02020603050405020304" pitchFamily="18" charset="0"/>
              </a:rPr>
              <a:t>: </a:t>
            </a:r>
            <a:r>
              <a:rPr lang="en-US" sz="2800" b="0" i="0" u="none" strike="noStrike" baseline="0" dirty="0">
                <a:latin typeface="Times New Roman" panose="02020603050405020304" pitchFamily="18" charset="0"/>
              </a:rPr>
              <a:t>120, 115, 140, 141, 125, 124, 127, 130, 130, 133.  </a:t>
            </a:r>
            <a:r>
              <a:rPr lang="en-US" sz="2800" b="0" i="0" u="none" strike="noStrike" baseline="0" dirty="0">
                <a:solidFill>
                  <a:srgbClr val="00B050"/>
                </a:solidFill>
                <a:latin typeface="Times New Roman" panose="02020603050405020304" pitchFamily="18" charset="0"/>
              </a:rPr>
              <a:t>Ans:</a:t>
            </a:r>
            <a:r>
              <a:rPr lang="en-IN" sz="2800" b="0" i="0" u="none" strike="noStrike" baseline="0" dirty="0">
                <a:solidFill>
                  <a:srgbClr val="00B050"/>
                </a:solidFill>
                <a:latin typeface="Times New Roman" panose="02020603050405020304" pitchFamily="18" charset="0"/>
              </a:rPr>
              <a:t>128.5 </a:t>
            </a:r>
            <a:r>
              <a:rPr lang="en-IN" sz="2800" b="0" i="0" u="none" strike="noStrike" baseline="0" dirty="0" err="1">
                <a:solidFill>
                  <a:srgbClr val="00B050"/>
                </a:solidFill>
                <a:latin typeface="Times New Roman" panose="02020603050405020304" pitchFamily="18" charset="0"/>
              </a:rPr>
              <a:t>cms</a:t>
            </a:r>
            <a:endParaRPr lang="en-US" sz="2800" b="0" i="0" u="none" strike="noStrike" baseline="0" dirty="0">
              <a:solidFill>
                <a:srgbClr val="00B050"/>
              </a:solidFill>
              <a:latin typeface="Times New Roman" panose="02020603050405020304" pitchFamily="18" charset="0"/>
            </a:endParaRPr>
          </a:p>
          <a:p>
            <a:pPr marL="514350" indent="-514350" algn="l">
              <a:buFont typeface="+mj-lt"/>
              <a:buAutoNum type="arabicPeriod"/>
            </a:pPr>
            <a:r>
              <a:rPr lang="en-US" sz="2800" b="0" i="0" u="none" strike="noStrike" baseline="0" dirty="0">
                <a:latin typeface="Times New Roman" panose="02020603050405020304" pitchFamily="18" charset="0"/>
              </a:rPr>
              <a:t>Compute the arithmetic mean of daily wages of workers in a factory. </a:t>
            </a:r>
          </a:p>
          <a:p>
            <a:pPr marL="514350" indent="-514350" algn="l">
              <a:buFont typeface="+mj-lt"/>
              <a:buAutoNum type="arabicPeriod"/>
            </a:pPr>
            <a:endParaRPr lang="en-US" sz="2800" dirty="0">
              <a:latin typeface="Times New Roman" panose="02020603050405020304" pitchFamily="18" charset="0"/>
            </a:endParaRPr>
          </a:p>
          <a:p>
            <a:pPr marL="514350" indent="-514350" algn="l">
              <a:buFont typeface="+mj-lt"/>
              <a:buAutoNum type="arabicPeriod"/>
            </a:pPr>
            <a:endParaRPr lang="en-US" sz="2800" b="0" i="0" u="none" strike="noStrike" baseline="0" dirty="0">
              <a:latin typeface="Times New Roman" panose="02020603050405020304" pitchFamily="18" charset="0"/>
            </a:endParaRPr>
          </a:p>
          <a:p>
            <a:pPr algn="l"/>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	</a:t>
            </a:r>
            <a:r>
              <a:rPr lang="en-US" sz="2800" b="0" i="0" u="none" strike="noStrike" baseline="0" dirty="0">
                <a:solidFill>
                  <a:srgbClr val="00B050"/>
                </a:solidFill>
                <a:latin typeface="Times New Roman" panose="02020603050405020304" pitchFamily="18" charset="0"/>
              </a:rPr>
              <a:t>Ans: </a:t>
            </a:r>
            <a:r>
              <a:rPr lang="en-IN" sz="2800" b="0" i="0" u="none" strike="noStrike" baseline="0" dirty="0">
                <a:solidFill>
                  <a:srgbClr val="00B050"/>
                </a:solidFill>
                <a:latin typeface="Times New Roman" panose="02020603050405020304" pitchFamily="18" charset="0"/>
              </a:rPr>
              <a:t>Rs. 73.33</a:t>
            </a:r>
            <a:r>
              <a:rPr lang="en-IN" sz="2800" b="0" i="0" u="none" strike="noStrike" baseline="0" dirty="0">
                <a:latin typeface="Times New Roman" panose="02020603050405020304" pitchFamily="18" charset="0"/>
              </a:rPr>
              <a:t>.</a:t>
            </a:r>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3. </a:t>
            </a:r>
            <a:r>
              <a:rPr lang="en-US" sz="2800" b="0" i="0" u="none" strike="noStrike" baseline="0" dirty="0">
                <a:latin typeface="Times New Roman" panose="02020603050405020304" pitchFamily="18" charset="0"/>
              </a:rPr>
              <a:t>The following data relates to the marks of 100 students in statistics. Calculate the A.M. marks of students.</a:t>
            </a:r>
          </a:p>
          <a:p>
            <a:pPr algn="l"/>
            <a:endParaRPr lang="en-US" sz="2800" b="0" i="0" u="none" strike="noStrike" baseline="0" dirty="0">
              <a:latin typeface="Times New Roman" panose="02020603050405020304" pitchFamily="18" charset="0"/>
            </a:endParaRPr>
          </a:p>
          <a:p>
            <a:pPr marL="514350" indent="-514350" algn="l">
              <a:buFont typeface="+mj-lt"/>
              <a:buAutoNum type="arabicPeriod"/>
            </a:pPr>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	</a:t>
            </a:r>
            <a:r>
              <a:rPr lang="en-US" sz="2800" dirty="0">
                <a:solidFill>
                  <a:srgbClr val="00B050"/>
                </a:solidFill>
                <a:latin typeface="Times New Roman" panose="02020603050405020304" pitchFamily="18" charset="0"/>
              </a:rPr>
              <a:t>Ans: </a:t>
            </a:r>
            <a:r>
              <a:rPr lang="en-IN" sz="2800" b="0" i="0" u="none" strike="noStrike" baseline="0" dirty="0">
                <a:solidFill>
                  <a:srgbClr val="00B050"/>
                </a:solidFill>
                <a:latin typeface="Times New Roman" panose="02020603050405020304" pitchFamily="18" charset="0"/>
              </a:rPr>
              <a:t>52.5</a:t>
            </a:r>
            <a:endParaRPr lang="en-US" sz="2800" dirty="0">
              <a:solidFill>
                <a:srgbClr val="00B050"/>
              </a:solidFill>
              <a:latin typeface="Times New Roman" panose="02020603050405020304" pitchFamily="18" charset="0"/>
            </a:endParaRPr>
          </a:p>
        </p:txBody>
      </p:sp>
      <p:pic>
        <p:nvPicPr>
          <p:cNvPr id="5" name="Picture 4">
            <a:extLst>
              <a:ext uri="{FF2B5EF4-FFF2-40B4-BE49-F238E27FC236}">
                <a16:creationId xmlns:a16="http://schemas.microsoft.com/office/drawing/2014/main" id="{463E56D7-5109-AD8D-6FC7-4E22E3D22425}"/>
              </a:ext>
            </a:extLst>
          </p:cNvPr>
          <p:cNvPicPr>
            <a:picLocks noChangeAspect="1"/>
          </p:cNvPicPr>
          <p:nvPr/>
        </p:nvPicPr>
        <p:blipFill>
          <a:blip r:embed="rId2"/>
          <a:srcRect b="57425"/>
          <a:stretch/>
        </p:blipFill>
        <p:spPr>
          <a:xfrm>
            <a:off x="2024009" y="2676679"/>
            <a:ext cx="8471042" cy="1340643"/>
          </a:xfrm>
          <a:prstGeom prst="rect">
            <a:avLst/>
          </a:prstGeom>
        </p:spPr>
      </p:pic>
      <p:pic>
        <p:nvPicPr>
          <p:cNvPr id="13" name="Picture 12">
            <a:extLst>
              <a:ext uri="{FF2B5EF4-FFF2-40B4-BE49-F238E27FC236}">
                <a16:creationId xmlns:a16="http://schemas.microsoft.com/office/drawing/2014/main" id="{2A8A0A52-4DB9-B76C-A9FC-714D6ED92CD0}"/>
              </a:ext>
            </a:extLst>
          </p:cNvPr>
          <p:cNvPicPr>
            <a:picLocks noChangeAspect="1"/>
          </p:cNvPicPr>
          <p:nvPr/>
        </p:nvPicPr>
        <p:blipFill>
          <a:blip r:embed="rId3"/>
          <a:stretch>
            <a:fillRect/>
          </a:stretch>
        </p:blipFill>
        <p:spPr>
          <a:xfrm>
            <a:off x="2309973" y="4874492"/>
            <a:ext cx="7572054" cy="1146503"/>
          </a:xfrm>
          <a:prstGeom prst="rect">
            <a:avLst/>
          </a:prstGeom>
        </p:spPr>
      </p:pic>
    </p:spTree>
    <p:extLst>
      <p:ext uri="{BB962C8B-B14F-4D97-AF65-F5344CB8AC3E}">
        <p14:creationId xmlns:p14="http://schemas.microsoft.com/office/powerpoint/2010/main" val="33976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29C39C-2FAE-1333-4828-F80006A1DEDB}"/>
                  </a:ext>
                </a:extLst>
              </p:cNvPr>
              <p:cNvSpPr txBox="1"/>
              <p:nvPr/>
            </p:nvSpPr>
            <p:spPr>
              <a:xfrm>
                <a:off x="1078787" y="708918"/>
                <a:ext cx="9965932" cy="1815882"/>
              </a:xfrm>
              <a:prstGeom prst="rect">
                <a:avLst/>
              </a:prstGeom>
              <a:noFill/>
            </p:spPr>
            <p:txBody>
              <a:bodyPr wrap="square">
                <a:spAutoFit/>
              </a:bodyPr>
              <a:lstStyle/>
              <a:p>
                <a:pPr algn="l"/>
                <a:r>
                  <a:rPr lang="en-IN" sz="2800" b="1" i="0" u="none" strike="noStrike" baseline="0" dirty="0">
                    <a:latin typeface="Times New Roman" panose="02020603050405020304" pitchFamily="18" charset="0"/>
                    <a:cs typeface="Times New Roman" panose="02020603050405020304" pitchFamily="18" charset="0"/>
                  </a:rPr>
                  <a:t>COMBINED ARITHMETIC MEAN</a:t>
                </a:r>
              </a:p>
              <a:p>
                <a:pPr algn="just"/>
                <a:r>
                  <a:rPr lang="en-US" sz="2800" b="0" i="0" u="none" strike="noStrike" baseline="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𝑋</m:t>
                        </m:r>
                      </m:e>
                      <m:sub>
                        <m:r>
                          <a:rPr lang="en-US" sz="2800" b="0" i="1" u="none" strike="noStrike" baseline="0" smtClean="0">
                            <a:latin typeface="Cambria Math" panose="02040503050406030204" pitchFamily="18" charset="0"/>
                          </a:rPr>
                          <m:t>1</m:t>
                        </m:r>
                      </m:sub>
                    </m:sSub>
                  </m:oMath>
                </a14:m>
                <a:r>
                  <a:rPr lang="en-US" sz="2800" b="0" i="0" u="none" strike="noStrike" baseline="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𝑋</m:t>
                        </m:r>
                      </m:e>
                      <m:sub>
                        <m:r>
                          <a:rPr lang="en-US"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cs typeface="Times New Roman" panose="02020603050405020304" pitchFamily="18" charset="0"/>
                  </a:rPr>
                  <a:t>be arithmetic means of two series of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𝑛</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and</a:t>
                </a:r>
                <a14:m>
                  <m:oMath xmlns:m="http://schemas.openxmlformats.org/officeDocument/2006/math">
                    <m:r>
                      <a:rPr lang="en-US" sz="2800" b="0" i="0"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𝑛</m:t>
                        </m:r>
                      </m:e>
                      <m:sub>
                        <m:r>
                          <a:rPr lang="en-US" sz="2800" i="1">
                            <a:latin typeface="Cambria Math" panose="02040503050406030204" pitchFamily="18" charset="0"/>
                          </a:rPr>
                          <m:t>2</m:t>
                        </m:r>
                      </m:sub>
                    </m:sSub>
                    <m:r>
                      <a:rPr lang="en-US" sz="2800" i="1">
                        <a:latin typeface="Cambria Math" panose="02040503050406030204" pitchFamily="18" charset="0"/>
                      </a:rPr>
                      <m:t> </m:t>
                    </m:r>
                  </m:oMath>
                </a14:m>
                <a:r>
                  <a:rPr lang="en-US" sz="2800" b="0" i="0" u="none" strike="noStrike" baseline="0" dirty="0">
                    <a:latin typeface="Times New Roman" panose="02020603050405020304" pitchFamily="18" charset="0"/>
                    <a:cs typeface="Times New Roman" panose="02020603050405020304" pitchFamily="18" charset="0"/>
                  </a:rPr>
                  <a:t>observations respectively, then the arithmetic mean of combined data is as follows</a:t>
                </a:r>
                <a:r>
                  <a:rPr lang="en-US" sz="1800" b="0" i="0" u="none" strike="noStrike" baseline="0" dirty="0">
                    <a:latin typeface="Times New Roman" panose="02020603050405020304" pitchFamily="18" charset="0"/>
                  </a:rPr>
                  <a:t>.</a:t>
                </a:r>
                <a:endParaRPr lang="en-IN" dirty="0"/>
              </a:p>
            </p:txBody>
          </p:sp>
        </mc:Choice>
        <mc:Fallback xmlns="">
          <p:sp>
            <p:nvSpPr>
              <p:cNvPr id="3" name="TextBox 2">
                <a:extLst>
                  <a:ext uri="{FF2B5EF4-FFF2-40B4-BE49-F238E27FC236}">
                    <a16:creationId xmlns:a16="http://schemas.microsoft.com/office/drawing/2014/main" id="{6229C39C-2FAE-1333-4828-F80006A1DEDB}"/>
                  </a:ext>
                </a:extLst>
              </p:cNvPr>
              <p:cNvSpPr txBox="1">
                <a:spLocks noRot="1" noChangeAspect="1" noMove="1" noResize="1" noEditPoints="1" noAdjustHandles="1" noChangeArrowheads="1" noChangeShapeType="1" noTextEdit="1"/>
              </p:cNvSpPr>
              <p:nvPr/>
            </p:nvSpPr>
            <p:spPr>
              <a:xfrm>
                <a:off x="1078787" y="708918"/>
                <a:ext cx="9965932" cy="1815882"/>
              </a:xfrm>
              <a:prstGeom prst="rect">
                <a:avLst/>
              </a:prstGeom>
              <a:blipFill>
                <a:blip r:embed="rId2"/>
                <a:stretch>
                  <a:fillRect l="-1284" t="-3356" r="-1223" b="-838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CA1A3A0-0EF4-0F86-61D6-AD29C354E9CD}"/>
              </a:ext>
            </a:extLst>
          </p:cNvPr>
          <p:cNvPicPr>
            <a:picLocks noChangeAspect="1"/>
          </p:cNvPicPr>
          <p:nvPr/>
        </p:nvPicPr>
        <p:blipFill>
          <a:blip r:embed="rId3"/>
          <a:srcRect r="23927"/>
          <a:stretch/>
        </p:blipFill>
        <p:spPr>
          <a:xfrm>
            <a:off x="3717435" y="2697523"/>
            <a:ext cx="3854619" cy="185393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6AD795-BDB3-6518-7A1B-0D0C93DF4971}"/>
                  </a:ext>
                </a:extLst>
              </p:cNvPr>
              <p:cNvSpPr txBox="1"/>
              <p:nvPr/>
            </p:nvSpPr>
            <p:spPr>
              <a:xfrm>
                <a:off x="1191802" y="4896106"/>
                <a:ext cx="9852917" cy="523220"/>
              </a:xfrm>
              <a:prstGeom prst="rect">
                <a:avLst/>
              </a:prstGeom>
              <a:noFill/>
            </p:spPr>
            <p:txBody>
              <a:bodyPr wrap="square">
                <a:spAutoFit/>
              </a:bodyPr>
              <a:lstStyle/>
              <a:p>
                <a:pPr algn="l"/>
                <a:r>
                  <a:rPr lang="en-US" sz="2800" b="0" i="0" u="none" strike="noStrike" baseline="0" dirty="0">
                    <a:latin typeface="Times New Roman" panose="02020603050405020304" pitchFamily="18" charset="0"/>
                  </a:rPr>
                  <a:t>This formula can be generalized for many number of groups say </a:t>
                </a:r>
                <a14:m>
                  <m:oMath xmlns:m="http://schemas.openxmlformats.org/officeDocument/2006/math">
                    <m:r>
                      <a:rPr lang="en-US" sz="2800" b="0" i="1" u="none" strike="noStrike" baseline="0" dirty="0" smtClean="0">
                        <a:latin typeface="Cambria Math" panose="02040503050406030204" pitchFamily="18" charset="0"/>
                      </a:rPr>
                      <m:t>𝑘</m:t>
                    </m:r>
                  </m:oMath>
                </a14:m>
                <a:endParaRPr lang="en-IN" sz="2800" dirty="0"/>
              </a:p>
            </p:txBody>
          </p:sp>
        </mc:Choice>
        <mc:Fallback xmlns="">
          <p:sp>
            <p:nvSpPr>
              <p:cNvPr id="7" name="TextBox 6">
                <a:extLst>
                  <a:ext uri="{FF2B5EF4-FFF2-40B4-BE49-F238E27FC236}">
                    <a16:creationId xmlns:a16="http://schemas.microsoft.com/office/drawing/2014/main" id="{2F6AD795-BDB3-6518-7A1B-0D0C93DF4971}"/>
                  </a:ext>
                </a:extLst>
              </p:cNvPr>
              <p:cNvSpPr txBox="1">
                <a:spLocks noRot="1" noChangeAspect="1" noMove="1" noResize="1" noEditPoints="1" noAdjustHandles="1" noChangeArrowheads="1" noChangeShapeType="1" noTextEdit="1"/>
              </p:cNvSpPr>
              <p:nvPr/>
            </p:nvSpPr>
            <p:spPr>
              <a:xfrm>
                <a:off x="1191802" y="4896106"/>
                <a:ext cx="9852917" cy="523220"/>
              </a:xfrm>
              <a:prstGeom prst="rect">
                <a:avLst/>
              </a:prstGeom>
              <a:blipFill>
                <a:blip r:embed="rId4"/>
                <a:stretch>
                  <a:fillRect l="-1300" t="-12791" b="-302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77AF8624-C33D-2E93-72CB-85ACFE5E80B6}"/>
              </a:ext>
            </a:extLst>
          </p:cNvPr>
          <p:cNvPicPr>
            <a:picLocks noChangeAspect="1"/>
          </p:cNvPicPr>
          <p:nvPr/>
        </p:nvPicPr>
        <p:blipFill>
          <a:blip r:embed="rId5"/>
          <a:stretch>
            <a:fillRect/>
          </a:stretch>
        </p:blipFill>
        <p:spPr>
          <a:xfrm>
            <a:off x="3717435" y="5419326"/>
            <a:ext cx="3854619" cy="1074941"/>
          </a:xfrm>
          <a:prstGeom prst="rect">
            <a:avLst/>
          </a:prstGeom>
        </p:spPr>
      </p:pic>
    </p:spTree>
    <p:extLst>
      <p:ext uri="{BB962C8B-B14F-4D97-AF65-F5344CB8AC3E}">
        <p14:creationId xmlns:p14="http://schemas.microsoft.com/office/powerpoint/2010/main" val="31925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A772310F-3743-061A-0016-B2EB7FEAD5EB}"/>
              </a:ext>
            </a:extLst>
          </p:cNvPr>
          <p:cNvGraphicFramePr>
            <a:graphicFrameLocks noChangeAspect="1"/>
          </p:cNvGraphicFramePr>
          <p:nvPr>
            <p:extLst>
              <p:ext uri="{D42A27DB-BD31-4B8C-83A1-F6EECF244321}">
                <p14:modId xmlns:p14="http://schemas.microsoft.com/office/powerpoint/2010/main" val="3963604331"/>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Acrobat Document" r:id="rId3" imgW="0" imgH="0" progId="Acrobat.Document.DC">
                  <p:embed/>
                </p:oleObj>
              </mc:Choice>
              <mc:Fallback>
                <p:oleObj name="Acrobat Document" r:id="rId3" imgW="0" imgH="0" progId="Acrobat.Document.DC">
                  <p:embed/>
                  <p:pic>
                    <p:nvPicPr>
                      <p:cNvPr id="0" name=""/>
                      <p:cNvPicPr/>
                      <p:nvPr/>
                    </p:nvPicPr>
                    <p:blipFill/>
                    <p:spPr>
                      <a:xfrm>
                        <a:off x="2032000" y="719138"/>
                        <a:ext cx="8128000" cy="5418137"/>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39A1B48-7663-109F-53CD-3EF6D7BFAE79}"/>
              </a:ext>
            </a:extLst>
          </p:cNvPr>
          <p:cNvPicPr>
            <a:picLocks noChangeAspect="1"/>
          </p:cNvPicPr>
          <p:nvPr/>
        </p:nvPicPr>
        <p:blipFill>
          <a:blip r:embed="rId4"/>
          <a:srcRect l="4410" t="2386" b="5113"/>
          <a:stretch/>
        </p:blipFill>
        <p:spPr>
          <a:xfrm>
            <a:off x="558801" y="478499"/>
            <a:ext cx="4780602" cy="6036468"/>
          </a:xfrm>
          <a:prstGeom prst="rect">
            <a:avLst/>
          </a:prstGeom>
        </p:spPr>
      </p:pic>
      <p:pic>
        <p:nvPicPr>
          <p:cNvPr id="10" name="Picture 9">
            <a:extLst>
              <a:ext uri="{FF2B5EF4-FFF2-40B4-BE49-F238E27FC236}">
                <a16:creationId xmlns:a16="http://schemas.microsoft.com/office/drawing/2014/main" id="{1C921838-B7E4-8E82-4836-87DAE25867C0}"/>
              </a:ext>
            </a:extLst>
          </p:cNvPr>
          <p:cNvPicPr>
            <a:picLocks noChangeAspect="1"/>
          </p:cNvPicPr>
          <p:nvPr/>
        </p:nvPicPr>
        <p:blipFill>
          <a:blip r:embed="rId5"/>
          <a:stretch>
            <a:fillRect/>
          </a:stretch>
        </p:blipFill>
        <p:spPr>
          <a:xfrm>
            <a:off x="5977467" y="478499"/>
            <a:ext cx="4256711" cy="6036468"/>
          </a:xfrm>
          <a:prstGeom prst="rect">
            <a:avLst/>
          </a:prstGeom>
        </p:spPr>
      </p:pic>
    </p:spTree>
    <p:extLst>
      <p:ext uri="{BB962C8B-B14F-4D97-AF65-F5344CB8AC3E}">
        <p14:creationId xmlns:p14="http://schemas.microsoft.com/office/powerpoint/2010/main" val="326290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FB7C5-0831-CDBE-A758-91AD5CBDABAD}"/>
              </a:ext>
            </a:extLst>
          </p:cNvPr>
          <p:cNvSpPr txBox="1"/>
          <p:nvPr/>
        </p:nvSpPr>
        <p:spPr>
          <a:xfrm>
            <a:off x="901556" y="145962"/>
            <a:ext cx="10841805" cy="1384995"/>
          </a:xfrm>
          <a:prstGeom prst="rect">
            <a:avLst/>
          </a:prstGeom>
          <a:noFill/>
        </p:spPr>
        <p:txBody>
          <a:bodyPr wrap="square">
            <a:spAutoFit/>
          </a:bodyPr>
          <a:lstStyle/>
          <a:p>
            <a:pPr algn="just"/>
            <a:r>
              <a:rPr lang="en-US" sz="2800" b="1" i="1" u="none" strike="noStrike" baseline="0" dirty="0">
                <a:latin typeface="Times New Roman" panose="02020603050405020304" pitchFamily="18" charset="0"/>
              </a:rPr>
              <a:t>Ex: </a:t>
            </a:r>
            <a:r>
              <a:rPr lang="en-US" sz="2800" b="0" i="0" u="none" strike="noStrike" baseline="0" dirty="0">
                <a:latin typeface="Times New Roman" panose="02020603050405020304" pitchFamily="18" charset="0"/>
              </a:rPr>
              <a:t>The mean wage of workers in a factory running two shifts of 60 and 40 workers are Rs.40 and Rs.35 respectively. Find the mean wages of all the 100 workers put </a:t>
            </a:r>
            <a:r>
              <a:rPr lang="en-IN" sz="2800" b="0" i="0" u="none" strike="noStrike" baseline="0" dirty="0">
                <a:latin typeface="Times New Roman" panose="02020603050405020304" pitchFamily="18" charset="0"/>
              </a:rPr>
              <a:t>together.</a:t>
            </a:r>
            <a:endParaRPr lang="en-IN" sz="2800" dirty="0"/>
          </a:p>
        </p:txBody>
      </p:sp>
      <p:pic>
        <p:nvPicPr>
          <p:cNvPr id="5" name="Picture 4">
            <a:extLst>
              <a:ext uri="{FF2B5EF4-FFF2-40B4-BE49-F238E27FC236}">
                <a16:creationId xmlns:a16="http://schemas.microsoft.com/office/drawing/2014/main" id="{B0DAA066-875E-E813-E818-A87FCAB037BB}"/>
              </a:ext>
            </a:extLst>
          </p:cNvPr>
          <p:cNvPicPr>
            <a:picLocks noChangeAspect="1"/>
          </p:cNvPicPr>
          <p:nvPr/>
        </p:nvPicPr>
        <p:blipFill>
          <a:blip r:embed="rId2"/>
          <a:stretch>
            <a:fillRect/>
          </a:stretch>
        </p:blipFill>
        <p:spPr>
          <a:xfrm>
            <a:off x="2367829" y="1663917"/>
            <a:ext cx="6704251" cy="4914557"/>
          </a:xfrm>
          <a:prstGeom prst="rect">
            <a:avLst/>
          </a:prstGeom>
        </p:spPr>
      </p:pic>
    </p:spTree>
    <p:extLst>
      <p:ext uri="{BB962C8B-B14F-4D97-AF65-F5344CB8AC3E}">
        <p14:creationId xmlns:p14="http://schemas.microsoft.com/office/powerpoint/2010/main" val="16549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2E5D4-15DC-70C8-C607-BD97FAF5EEEA}"/>
              </a:ext>
            </a:extLst>
          </p:cNvPr>
          <p:cNvSpPr txBox="1"/>
          <p:nvPr/>
        </p:nvSpPr>
        <p:spPr>
          <a:xfrm>
            <a:off x="1230330" y="257122"/>
            <a:ext cx="6097712" cy="523220"/>
          </a:xfrm>
          <a:prstGeom prst="rect">
            <a:avLst/>
          </a:prstGeom>
          <a:noFill/>
        </p:spPr>
        <p:txBody>
          <a:bodyPr wrap="square">
            <a:spAutoFit/>
          </a:bodyPr>
          <a:lstStyle/>
          <a:p>
            <a:r>
              <a:rPr lang="en-IN" sz="2800" b="1" i="0" u="none" strike="noStrike" baseline="0" dirty="0">
                <a:latin typeface="Times New Roman" panose="02020603050405020304" pitchFamily="18" charset="0"/>
              </a:rPr>
              <a:t>Weighted Arithmetic Mean</a:t>
            </a:r>
            <a:endParaRPr lang="en-IN" sz="2800" dirty="0"/>
          </a:p>
        </p:txBody>
      </p:sp>
      <p:pic>
        <p:nvPicPr>
          <p:cNvPr id="5" name="Picture 4">
            <a:extLst>
              <a:ext uri="{FF2B5EF4-FFF2-40B4-BE49-F238E27FC236}">
                <a16:creationId xmlns:a16="http://schemas.microsoft.com/office/drawing/2014/main" id="{39FC0CE7-40F5-56BA-C824-9263768078F2}"/>
              </a:ext>
            </a:extLst>
          </p:cNvPr>
          <p:cNvPicPr>
            <a:picLocks noChangeAspect="1"/>
          </p:cNvPicPr>
          <p:nvPr/>
        </p:nvPicPr>
        <p:blipFill>
          <a:blip r:embed="rId2"/>
          <a:stretch>
            <a:fillRect/>
          </a:stretch>
        </p:blipFill>
        <p:spPr>
          <a:xfrm>
            <a:off x="289081" y="883084"/>
            <a:ext cx="11613838" cy="2967742"/>
          </a:xfrm>
          <a:prstGeom prst="rect">
            <a:avLst/>
          </a:prstGeom>
        </p:spPr>
      </p:pic>
      <p:sp>
        <p:nvSpPr>
          <p:cNvPr id="7" name="TextBox 6">
            <a:extLst>
              <a:ext uri="{FF2B5EF4-FFF2-40B4-BE49-F238E27FC236}">
                <a16:creationId xmlns:a16="http://schemas.microsoft.com/office/drawing/2014/main" id="{A40DC00E-AB49-ABE3-3827-B1BCEEBF4685}"/>
              </a:ext>
            </a:extLst>
          </p:cNvPr>
          <p:cNvSpPr txBox="1"/>
          <p:nvPr/>
        </p:nvSpPr>
        <p:spPr>
          <a:xfrm>
            <a:off x="809089" y="3850826"/>
            <a:ext cx="6097712" cy="369332"/>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Ex</a:t>
            </a:r>
            <a:endParaRPr lang="en-IN" dirty="0"/>
          </a:p>
        </p:txBody>
      </p:sp>
      <p:pic>
        <p:nvPicPr>
          <p:cNvPr id="8" name="Picture 7">
            <a:extLst>
              <a:ext uri="{FF2B5EF4-FFF2-40B4-BE49-F238E27FC236}">
                <a16:creationId xmlns:a16="http://schemas.microsoft.com/office/drawing/2014/main" id="{7F5C9042-DCB7-4817-AD4F-58B7B7C10050}"/>
              </a:ext>
            </a:extLst>
          </p:cNvPr>
          <p:cNvPicPr>
            <a:picLocks noChangeAspect="1"/>
          </p:cNvPicPr>
          <p:nvPr/>
        </p:nvPicPr>
        <p:blipFill>
          <a:blip r:embed="rId3"/>
          <a:stretch>
            <a:fillRect/>
          </a:stretch>
        </p:blipFill>
        <p:spPr>
          <a:xfrm>
            <a:off x="1646733" y="3668142"/>
            <a:ext cx="8099976" cy="2741530"/>
          </a:xfrm>
          <a:prstGeom prst="rect">
            <a:avLst/>
          </a:prstGeom>
        </p:spPr>
      </p:pic>
    </p:spTree>
    <p:extLst>
      <p:ext uri="{BB962C8B-B14F-4D97-AF65-F5344CB8AC3E}">
        <p14:creationId xmlns:p14="http://schemas.microsoft.com/office/powerpoint/2010/main" val="132533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743119-7D3F-5BB0-2323-EB1AA4D3659D}"/>
              </a:ext>
            </a:extLst>
          </p:cNvPr>
          <p:cNvPicPr>
            <a:picLocks noChangeAspect="1"/>
          </p:cNvPicPr>
          <p:nvPr/>
        </p:nvPicPr>
        <p:blipFill>
          <a:blip r:embed="rId2"/>
          <a:stretch>
            <a:fillRect/>
          </a:stretch>
        </p:blipFill>
        <p:spPr>
          <a:xfrm>
            <a:off x="986756" y="513707"/>
            <a:ext cx="9605899" cy="5468223"/>
          </a:xfrm>
          <a:prstGeom prst="rect">
            <a:avLst/>
          </a:prstGeom>
        </p:spPr>
      </p:pic>
    </p:spTree>
    <p:extLst>
      <p:ext uri="{BB962C8B-B14F-4D97-AF65-F5344CB8AC3E}">
        <p14:creationId xmlns:p14="http://schemas.microsoft.com/office/powerpoint/2010/main" val="176289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11833-EF6B-89DE-7970-69AF6487A7F2}"/>
              </a:ext>
            </a:extLst>
          </p:cNvPr>
          <p:cNvSpPr txBox="1"/>
          <p:nvPr/>
        </p:nvSpPr>
        <p:spPr>
          <a:xfrm>
            <a:off x="791110" y="688368"/>
            <a:ext cx="10438544" cy="1815882"/>
          </a:xfrm>
          <a:prstGeom prst="rect">
            <a:avLst/>
          </a:prstGeom>
          <a:noFill/>
        </p:spPr>
        <p:txBody>
          <a:bodyPr wrap="square">
            <a:spAutoFit/>
          </a:bodyPr>
          <a:lstStyle/>
          <a:p>
            <a:r>
              <a:rPr lang="en-US" sz="2800" b="0" i="1" u="none" strike="noStrike" baseline="0" dirty="0">
                <a:latin typeface="Times New Roman" panose="02020603050405020304" pitchFamily="18" charset="0"/>
              </a:rPr>
              <a:t>Ex:</a:t>
            </a:r>
            <a:r>
              <a:rPr lang="en-US" sz="2800" b="0" i="0" u="none" strike="noStrike" baseline="0" dirty="0">
                <a:latin typeface="Times New Roman" panose="02020603050405020304" pitchFamily="18" charset="0"/>
              </a:rPr>
              <a:t> Calculate the average salary paid in the whole industry, using the data given below:</a:t>
            </a:r>
          </a:p>
          <a:p>
            <a:endParaRPr lang="en-US" sz="2800" b="0" i="0" u="none" strike="noStrike" baseline="0" dirty="0">
              <a:latin typeface="Times New Roman" panose="02020603050405020304" pitchFamily="18" charset="0"/>
            </a:endParaRPr>
          </a:p>
          <a:p>
            <a:endParaRPr lang="en-IN" sz="2800" dirty="0"/>
          </a:p>
        </p:txBody>
      </p:sp>
      <p:pic>
        <p:nvPicPr>
          <p:cNvPr id="5" name="Picture 4">
            <a:extLst>
              <a:ext uri="{FF2B5EF4-FFF2-40B4-BE49-F238E27FC236}">
                <a16:creationId xmlns:a16="http://schemas.microsoft.com/office/drawing/2014/main" id="{F0757673-C6EB-B99D-F5D3-459FDF43AE6B}"/>
              </a:ext>
            </a:extLst>
          </p:cNvPr>
          <p:cNvPicPr>
            <a:picLocks noChangeAspect="1"/>
          </p:cNvPicPr>
          <p:nvPr/>
        </p:nvPicPr>
        <p:blipFill>
          <a:blip r:embed="rId2"/>
          <a:stretch>
            <a:fillRect/>
          </a:stretch>
        </p:blipFill>
        <p:spPr>
          <a:xfrm>
            <a:off x="2271860" y="3600912"/>
            <a:ext cx="8629021" cy="2882081"/>
          </a:xfrm>
          <a:prstGeom prst="rect">
            <a:avLst/>
          </a:prstGeom>
        </p:spPr>
      </p:pic>
      <p:pic>
        <p:nvPicPr>
          <p:cNvPr id="7" name="Picture 6">
            <a:extLst>
              <a:ext uri="{FF2B5EF4-FFF2-40B4-BE49-F238E27FC236}">
                <a16:creationId xmlns:a16="http://schemas.microsoft.com/office/drawing/2014/main" id="{1A3E9FE0-48F9-B424-AEC7-9909F7E26E91}"/>
              </a:ext>
            </a:extLst>
          </p:cNvPr>
          <p:cNvPicPr>
            <a:picLocks noChangeAspect="1"/>
          </p:cNvPicPr>
          <p:nvPr/>
        </p:nvPicPr>
        <p:blipFill>
          <a:blip r:embed="rId3"/>
          <a:stretch>
            <a:fillRect/>
          </a:stretch>
        </p:blipFill>
        <p:spPr>
          <a:xfrm>
            <a:off x="2271860" y="1641546"/>
            <a:ext cx="8629021" cy="1613409"/>
          </a:xfrm>
          <a:prstGeom prst="rect">
            <a:avLst/>
          </a:prstGeom>
        </p:spPr>
      </p:pic>
      <p:sp>
        <p:nvSpPr>
          <p:cNvPr id="9" name="TextBox 8">
            <a:extLst>
              <a:ext uri="{FF2B5EF4-FFF2-40B4-BE49-F238E27FC236}">
                <a16:creationId xmlns:a16="http://schemas.microsoft.com/office/drawing/2014/main" id="{384BC2F1-0AB6-9553-DB31-1D4A54E9A9B7}"/>
              </a:ext>
            </a:extLst>
          </p:cNvPr>
          <p:cNvSpPr txBox="1"/>
          <p:nvPr/>
        </p:nvSpPr>
        <p:spPr>
          <a:xfrm>
            <a:off x="891283" y="3231580"/>
            <a:ext cx="6097712" cy="369332"/>
          </a:xfrm>
          <a:prstGeom prst="rect">
            <a:avLst/>
          </a:prstGeom>
          <a:noFill/>
        </p:spPr>
        <p:txBody>
          <a:bodyPr wrap="square">
            <a:spAutoFit/>
          </a:bodyPr>
          <a:lstStyle/>
          <a:p>
            <a:r>
              <a:rPr lang="en-IN" sz="1800" b="1" i="0" u="none" strike="noStrike" baseline="0" dirty="0">
                <a:latin typeface="Times New Roman" panose="02020603050405020304" pitchFamily="18" charset="0"/>
              </a:rPr>
              <a:t>Solution :</a:t>
            </a:r>
            <a:endParaRPr lang="en-IN" dirty="0"/>
          </a:p>
        </p:txBody>
      </p:sp>
    </p:spTree>
    <p:extLst>
      <p:ext uri="{BB962C8B-B14F-4D97-AF65-F5344CB8AC3E}">
        <p14:creationId xmlns:p14="http://schemas.microsoft.com/office/powerpoint/2010/main" val="4431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5FFE64-59CB-FCE1-D90A-2734107D8C43}"/>
              </a:ext>
            </a:extLst>
          </p:cNvPr>
          <p:cNvPicPr>
            <a:picLocks noChangeAspect="1"/>
          </p:cNvPicPr>
          <p:nvPr/>
        </p:nvPicPr>
        <p:blipFill>
          <a:blip r:embed="rId2"/>
          <a:stretch>
            <a:fillRect/>
          </a:stretch>
        </p:blipFill>
        <p:spPr>
          <a:xfrm>
            <a:off x="1104604" y="319159"/>
            <a:ext cx="10393545" cy="1571286"/>
          </a:xfrm>
          <a:prstGeom prst="rect">
            <a:avLst/>
          </a:prstGeom>
        </p:spPr>
      </p:pic>
      <p:pic>
        <p:nvPicPr>
          <p:cNvPr id="5" name="Picture 4">
            <a:extLst>
              <a:ext uri="{FF2B5EF4-FFF2-40B4-BE49-F238E27FC236}">
                <a16:creationId xmlns:a16="http://schemas.microsoft.com/office/drawing/2014/main" id="{A8B8B34A-28EA-77E6-3596-27C38F398F47}"/>
              </a:ext>
            </a:extLst>
          </p:cNvPr>
          <p:cNvPicPr>
            <a:picLocks noChangeAspect="1"/>
          </p:cNvPicPr>
          <p:nvPr/>
        </p:nvPicPr>
        <p:blipFill>
          <a:blip r:embed="rId3"/>
          <a:stretch>
            <a:fillRect/>
          </a:stretch>
        </p:blipFill>
        <p:spPr>
          <a:xfrm>
            <a:off x="2399768" y="3349780"/>
            <a:ext cx="6877795" cy="2882665"/>
          </a:xfrm>
          <a:prstGeom prst="rect">
            <a:avLst/>
          </a:prstGeom>
        </p:spPr>
      </p:pic>
      <p:sp>
        <p:nvSpPr>
          <p:cNvPr id="6" name="TextBox 5">
            <a:extLst>
              <a:ext uri="{FF2B5EF4-FFF2-40B4-BE49-F238E27FC236}">
                <a16:creationId xmlns:a16="http://schemas.microsoft.com/office/drawing/2014/main" id="{72F5BA01-6DF2-28FF-F86A-1A60242F75B7}"/>
              </a:ext>
            </a:extLst>
          </p:cNvPr>
          <p:cNvSpPr txBox="1"/>
          <p:nvPr/>
        </p:nvSpPr>
        <p:spPr>
          <a:xfrm>
            <a:off x="1243173" y="2358503"/>
            <a:ext cx="438706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Missing Frequency problem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14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C86E7-E86D-83E2-8AA6-91AEAA187473}"/>
              </a:ext>
            </a:extLst>
          </p:cNvPr>
          <p:cNvPicPr>
            <a:picLocks noChangeAspect="1"/>
          </p:cNvPicPr>
          <p:nvPr/>
        </p:nvPicPr>
        <p:blipFill>
          <a:blip r:embed="rId2"/>
          <a:stretch>
            <a:fillRect/>
          </a:stretch>
        </p:blipFill>
        <p:spPr>
          <a:xfrm>
            <a:off x="2256345" y="403098"/>
            <a:ext cx="7750683" cy="2822215"/>
          </a:xfrm>
          <a:prstGeom prst="rect">
            <a:avLst/>
          </a:prstGeom>
        </p:spPr>
      </p:pic>
      <p:pic>
        <p:nvPicPr>
          <p:cNvPr id="5" name="Picture 4">
            <a:extLst>
              <a:ext uri="{FF2B5EF4-FFF2-40B4-BE49-F238E27FC236}">
                <a16:creationId xmlns:a16="http://schemas.microsoft.com/office/drawing/2014/main" id="{9AFEBC30-3649-FFD0-37C9-EE2B338E74B5}"/>
              </a:ext>
            </a:extLst>
          </p:cNvPr>
          <p:cNvPicPr>
            <a:picLocks noChangeAspect="1"/>
          </p:cNvPicPr>
          <p:nvPr/>
        </p:nvPicPr>
        <p:blipFill>
          <a:blip r:embed="rId3"/>
          <a:stretch>
            <a:fillRect/>
          </a:stretch>
        </p:blipFill>
        <p:spPr>
          <a:xfrm>
            <a:off x="3195262" y="3429000"/>
            <a:ext cx="5611363" cy="316623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846B1A5-3E1F-532F-99DD-513322CC37FF}"/>
                  </a:ext>
                </a:extLst>
              </p14:cNvPr>
              <p14:cNvContentPartPr/>
              <p14:nvPr/>
            </p14:nvContentPartPr>
            <p14:xfrm>
              <a:off x="9174369" y="2609304"/>
              <a:ext cx="153720" cy="134640"/>
            </p14:xfrm>
          </p:contentPart>
        </mc:Choice>
        <mc:Fallback xmlns="">
          <p:pic>
            <p:nvPicPr>
              <p:cNvPr id="4" name="Ink 3">
                <a:extLst>
                  <a:ext uri="{FF2B5EF4-FFF2-40B4-BE49-F238E27FC236}">
                    <a16:creationId xmlns:a16="http://schemas.microsoft.com/office/drawing/2014/main" id="{8846B1A5-3E1F-532F-99DD-513322CC37FF}"/>
                  </a:ext>
                </a:extLst>
              </p:cNvPr>
              <p:cNvPicPr/>
              <p:nvPr/>
            </p:nvPicPr>
            <p:blipFill>
              <a:blip r:embed="rId5"/>
              <a:stretch>
                <a:fillRect/>
              </a:stretch>
            </p:blipFill>
            <p:spPr>
              <a:xfrm>
                <a:off x="9165369" y="2600664"/>
                <a:ext cx="1713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F529D4A-06DF-D03E-B87E-584CE1533426}"/>
                  </a:ext>
                </a:extLst>
              </p14:cNvPr>
              <p14:cNvContentPartPr/>
              <p14:nvPr/>
            </p14:nvContentPartPr>
            <p14:xfrm>
              <a:off x="10427889" y="2732424"/>
              <a:ext cx="360" cy="360"/>
            </p14:xfrm>
          </p:contentPart>
        </mc:Choice>
        <mc:Fallback xmlns="">
          <p:pic>
            <p:nvPicPr>
              <p:cNvPr id="6" name="Ink 5">
                <a:extLst>
                  <a:ext uri="{FF2B5EF4-FFF2-40B4-BE49-F238E27FC236}">
                    <a16:creationId xmlns:a16="http://schemas.microsoft.com/office/drawing/2014/main" id="{9F529D4A-06DF-D03E-B87E-584CE1533426}"/>
                  </a:ext>
                </a:extLst>
              </p:cNvPr>
              <p:cNvPicPr/>
              <p:nvPr/>
            </p:nvPicPr>
            <p:blipFill>
              <a:blip r:embed="rId7"/>
              <a:stretch>
                <a:fillRect/>
              </a:stretch>
            </p:blipFill>
            <p:spPr>
              <a:xfrm>
                <a:off x="10418889" y="27237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AF073A7-EAAF-FFD7-6A4C-C9D360154A95}"/>
                  </a:ext>
                </a:extLst>
              </p14:cNvPr>
              <p14:cNvContentPartPr/>
              <p14:nvPr/>
            </p14:nvContentPartPr>
            <p14:xfrm>
              <a:off x="-71871" y="842424"/>
              <a:ext cx="360" cy="360"/>
            </p14:xfrm>
          </p:contentPart>
        </mc:Choice>
        <mc:Fallback xmlns="">
          <p:pic>
            <p:nvPicPr>
              <p:cNvPr id="7" name="Ink 6">
                <a:extLst>
                  <a:ext uri="{FF2B5EF4-FFF2-40B4-BE49-F238E27FC236}">
                    <a16:creationId xmlns:a16="http://schemas.microsoft.com/office/drawing/2014/main" id="{CAF073A7-EAAF-FFD7-6A4C-C9D360154A95}"/>
                  </a:ext>
                </a:extLst>
              </p:cNvPr>
              <p:cNvPicPr/>
              <p:nvPr/>
            </p:nvPicPr>
            <p:blipFill>
              <a:blip r:embed="rId7"/>
              <a:stretch>
                <a:fillRect/>
              </a:stretch>
            </p:blipFill>
            <p:spPr>
              <a:xfrm>
                <a:off x="-80871" y="833424"/>
                <a:ext cx="18000" cy="18000"/>
              </a:xfrm>
              <a:prstGeom prst="rect">
                <a:avLst/>
              </a:prstGeom>
            </p:spPr>
          </p:pic>
        </mc:Fallback>
      </mc:AlternateContent>
    </p:spTree>
    <p:extLst>
      <p:ext uri="{BB962C8B-B14F-4D97-AF65-F5344CB8AC3E}">
        <p14:creationId xmlns:p14="http://schemas.microsoft.com/office/powerpoint/2010/main" val="268212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F8947-9FA6-E4F8-AD60-2C8CEFBC361A}"/>
              </a:ext>
            </a:extLst>
          </p:cNvPr>
          <p:cNvSpPr txBox="1"/>
          <p:nvPr/>
        </p:nvSpPr>
        <p:spPr>
          <a:xfrm>
            <a:off x="226031" y="195209"/>
            <a:ext cx="11763911" cy="5016758"/>
          </a:xfrm>
          <a:prstGeom prst="rect">
            <a:avLst/>
          </a:prstGeom>
          <a:noFill/>
        </p:spPr>
        <p:txBody>
          <a:bodyPr wrap="square">
            <a:spAutoFit/>
          </a:bodyPr>
          <a:lstStyle/>
          <a:p>
            <a:pPr algn="l"/>
            <a:r>
              <a:rPr lang="en-US" sz="3200" b="1" i="0" u="none" strike="noStrike" baseline="0" dirty="0">
                <a:latin typeface="Times New Roman" panose="02020603050405020304" pitchFamily="18" charset="0"/>
              </a:rPr>
              <a:t>Geometric Mean: </a:t>
            </a:r>
            <a:r>
              <a:rPr lang="en-US" sz="3200" b="0" i="0" u="none" strike="noStrike" baseline="0" dirty="0">
                <a:latin typeface="Times New Roman" panose="02020603050405020304" pitchFamily="18" charset="0"/>
              </a:rPr>
              <a:t>The geometric mean of a set of </a:t>
            </a:r>
            <a:r>
              <a:rPr lang="en-US" sz="3200" b="0" i="1" u="none" strike="noStrike" baseline="0" dirty="0">
                <a:latin typeface="Times New Roman" panose="02020603050405020304" pitchFamily="18" charset="0"/>
              </a:rPr>
              <a:t>n </a:t>
            </a:r>
            <a:r>
              <a:rPr lang="en-US" sz="3200" b="0" i="0" u="none" strike="noStrike" baseline="0" dirty="0">
                <a:latin typeface="Times New Roman" panose="02020603050405020304" pitchFamily="18" charset="0"/>
              </a:rPr>
              <a:t>observations is the </a:t>
            </a:r>
            <a:r>
              <a:rPr lang="en-US" sz="2800" b="0" i="1" u="none" strike="noStrike" baseline="0" dirty="0">
                <a:latin typeface="Times New Roman" panose="02020603050405020304" pitchFamily="18" charset="0"/>
              </a:rPr>
              <a:t>nth </a:t>
            </a:r>
            <a:r>
              <a:rPr lang="en-US" sz="3200" b="0" i="0" u="none" strike="noStrike" baseline="0" dirty="0">
                <a:latin typeface="Times New Roman" panose="02020603050405020304" pitchFamily="18" charset="0"/>
              </a:rPr>
              <a:t>root of their product</a:t>
            </a:r>
          </a:p>
          <a:p>
            <a:pPr algn="l"/>
            <a:endParaRPr lang="en-US" sz="3200" b="0" i="0" u="none" strike="noStrike" baseline="0" dirty="0">
              <a:latin typeface="Times New Roman" panose="02020603050405020304" pitchFamily="18" charset="0"/>
            </a:endParaRPr>
          </a:p>
          <a:p>
            <a:pPr algn="l"/>
            <a:r>
              <a:rPr lang="en-US" sz="3200" dirty="0">
                <a:latin typeface="Times New Roman" panose="02020603050405020304" pitchFamily="18" charset="0"/>
              </a:rPr>
              <a:t>Ungrouped data:</a:t>
            </a:r>
          </a:p>
          <a:p>
            <a:pPr algn="l"/>
            <a:endParaRPr lang="en-US" sz="3200" b="0" i="0" u="none" strike="noStrike" baseline="0" dirty="0">
              <a:latin typeface="Times New Roman" panose="02020603050405020304" pitchFamily="18" charset="0"/>
            </a:endParaRPr>
          </a:p>
          <a:p>
            <a:pPr algn="l"/>
            <a:endParaRPr lang="en-US" sz="3200" dirty="0">
              <a:latin typeface="Times New Roman" panose="02020603050405020304" pitchFamily="18" charset="0"/>
            </a:endParaRPr>
          </a:p>
          <a:p>
            <a:r>
              <a:rPr lang="en-US" sz="3200" dirty="0">
                <a:latin typeface="Times New Roman" panose="02020603050405020304" pitchFamily="18" charset="0"/>
              </a:rPr>
              <a:t>Grouped data:</a:t>
            </a:r>
          </a:p>
          <a:p>
            <a:pPr algn="l"/>
            <a:endParaRPr lang="en-US" sz="3200" b="0" i="0" u="none" strike="noStrike" baseline="0" dirty="0">
              <a:latin typeface="Times New Roman" panose="02020603050405020304" pitchFamily="18" charset="0"/>
            </a:endParaRPr>
          </a:p>
          <a:p>
            <a:pPr algn="l"/>
            <a:endParaRPr lang="en-US" sz="3200" b="0" i="0" u="none" strike="noStrike" baseline="0" dirty="0">
              <a:latin typeface="Times New Roman" panose="02020603050405020304" pitchFamily="18" charset="0"/>
            </a:endParaRPr>
          </a:p>
          <a:p>
            <a:pPr algn="l"/>
            <a:endParaRPr lang="en-IN" sz="3200" dirty="0"/>
          </a:p>
        </p:txBody>
      </p:sp>
      <p:graphicFrame>
        <p:nvGraphicFramePr>
          <p:cNvPr id="4" name="Object 3">
            <a:extLst>
              <a:ext uri="{FF2B5EF4-FFF2-40B4-BE49-F238E27FC236}">
                <a16:creationId xmlns:a16="http://schemas.microsoft.com/office/drawing/2014/main" id="{D91309D4-DD62-FDB5-7425-80E3855CB210}"/>
              </a:ext>
            </a:extLst>
          </p:cNvPr>
          <p:cNvGraphicFramePr>
            <a:graphicFrameLocks noChangeAspect="1"/>
          </p:cNvGraphicFramePr>
          <p:nvPr>
            <p:extLst>
              <p:ext uri="{D42A27DB-BD31-4B8C-83A1-F6EECF244321}">
                <p14:modId xmlns:p14="http://schemas.microsoft.com/office/powerpoint/2010/main" val="2741478595"/>
              </p:ext>
            </p:extLst>
          </p:nvPr>
        </p:nvGraphicFramePr>
        <p:xfrm>
          <a:off x="4107926" y="1794084"/>
          <a:ext cx="3381268" cy="1026904"/>
        </p:xfrm>
        <a:graphic>
          <a:graphicData uri="http://schemas.openxmlformats.org/presentationml/2006/ole">
            <mc:AlternateContent xmlns:mc="http://schemas.openxmlformats.org/markup-compatibility/2006">
              <mc:Choice xmlns:v="urn:schemas-microsoft-com:vml" Requires="v">
                <p:oleObj name="Equation" r:id="rId2" imgW="1714320" imgH="520560" progId="Equation.DSMT4">
                  <p:embed/>
                </p:oleObj>
              </mc:Choice>
              <mc:Fallback>
                <p:oleObj name="Equation" r:id="rId2" imgW="1714320" imgH="520560" progId="Equation.DSMT4">
                  <p:embed/>
                  <p:pic>
                    <p:nvPicPr>
                      <p:cNvPr id="0" name=""/>
                      <p:cNvPicPr/>
                      <p:nvPr/>
                    </p:nvPicPr>
                    <p:blipFill>
                      <a:blip r:embed="rId3"/>
                      <a:stretch>
                        <a:fillRect/>
                      </a:stretch>
                    </p:blipFill>
                    <p:spPr>
                      <a:xfrm>
                        <a:off x="4107926" y="1794084"/>
                        <a:ext cx="3381268" cy="102690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B8087ED-D6CD-CC3D-955A-C3D972D68220}"/>
              </a:ext>
            </a:extLst>
          </p:cNvPr>
          <p:cNvGraphicFramePr>
            <a:graphicFrameLocks noChangeAspect="1"/>
          </p:cNvGraphicFramePr>
          <p:nvPr>
            <p:extLst>
              <p:ext uri="{D42A27DB-BD31-4B8C-83A1-F6EECF244321}">
                <p14:modId xmlns:p14="http://schemas.microsoft.com/office/powerpoint/2010/main" val="3737339199"/>
              </p:ext>
            </p:extLst>
          </p:nvPr>
        </p:nvGraphicFramePr>
        <p:xfrm>
          <a:off x="2588224" y="3682469"/>
          <a:ext cx="8367712" cy="1474787"/>
        </p:xfrm>
        <a:graphic>
          <a:graphicData uri="http://schemas.openxmlformats.org/presentationml/2006/ole">
            <mc:AlternateContent xmlns:mc="http://schemas.openxmlformats.org/markup-compatibility/2006">
              <mc:Choice xmlns:v="urn:schemas-microsoft-com:vml" Requires="v">
                <p:oleObj name="Equation" r:id="rId4" imgW="4038480" imgH="711000" progId="Equation.DSMT4">
                  <p:embed/>
                </p:oleObj>
              </mc:Choice>
              <mc:Fallback>
                <p:oleObj name="Equation" r:id="rId4" imgW="4038480" imgH="711000" progId="Equation.DSMT4">
                  <p:embed/>
                  <p:pic>
                    <p:nvPicPr>
                      <p:cNvPr id="0" name=""/>
                      <p:cNvPicPr/>
                      <p:nvPr/>
                    </p:nvPicPr>
                    <p:blipFill>
                      <a:blip r:embed="rId5"/>
                      <a:stretch>
                        <a:fillRect/>
                      </a:stretch>
                    </p:blipFill>
                    <p:spPr>
                      <a:xfrm>
                        <a:off x="2588224" y="3682469"/>
                        <a:ext cx="8367712" cy="1474787"/>
                      </a:xfrm>
                      <a:prstGeom prst="rect">
                        <a:avLst/>
                      </a:prstGeom>
                    </p:spPr>
                  </p:pic>
                </p:oleObj>
              </mc:Fallback>
            </mc:AlternateContent>
          </a:graphicData>
        </a:graphic>
      </p:graphicFrame>
    </p:spTree>
    <p:extLst>
      <p:ext uri="{BB962C8B-B14F-4D97-AF65-F5344CB8AC3E}">
        <p14:creationId xmlns:p14="http://schemas.microsoft.com/office/powerpoint/2010/main" val="250780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5DE77-4EEB-0950-4E07-48B740595DF7}"/>
              </a:ext>
            </a:extLst>
          </p:cNvPr>
          <p:cNvSpPr txBox="1"/>
          <p:nvPr/>
        </p:nvSpPr>
        <p:spPr>
          <a:xfrm>
            <a:off x="297951" y="226031"/>
            <a:ext cx="11763909" cy="6801862"/>
          </a:xfrm>
          <a:prstGeom prst="rect">
            <a:avLst/>
          </a:prstGeom>
          <a:noFill/>
        </p:spPr>
        <p:txBody>
          <a:bodyPr wrap="square">
            <a:spAutoFit/>
          </a:bodyPr>
          <a:lstStyle/>
          <a:p>
            <a:pPr algn="l"/>
            <a:r>
              <a:rPr lang="en-US" sz="3200" b="1" i="0" u="none" strike="noStrike" baseline="0" dirty="0">
                <a:latin typeface="Times New Roman" panose="02020603050405020304" pitchFamily="18" charset="0"/>
              </a:rPr>
              <a:t>Harmonic mean:</a:t>
            </a:r>
            <a:r>
              <a:rPr lang="en-US" sz="3200" b="0" i="0" u="none" strike="noStrike" baseline="0" dirty="0">
                <a:latin typeface="Times New Roman" panose="02020603050405020304" pitchFamily="18" charset="0"/>
              </a:rPr>
              <a:t> The harmonic mean of </a:t>
            </a:r>
            <a:r>
              <a:rPr lang="en-US" sz="3200" dirty="0">
                <a:latin typeface="Times New Roman" panose="02020603050405020304" pitchFamily="18" charset="0"/>
              </a:rPr>
              <a:t>a number of </a:t>
            </a:r>
            <a:r>
              <a:rPr lang="en-US" sz="3200" b="0" i="0" u="none" strike="noStrike" baseline="0" dirty="0">
                <a:latin typeface="Times New Roman" panose="02020603050405020304" pitchFamily="18" charset="0"/>
              </a:rPr>
              <a:t>observations is the reciprocal of the arithmetic mean</a:t>
            </a:r>
            <a:r>
              <a:rPr lang="en-US" sz="2800" b="0" i="0" u="none" strike="noStrike" baseline="0" dirty="0">
                <a:latin typeface="HiddenHorzOCR"/>
              </a:rPr>
              <a:t> </a:t>
            </a:r>
            <a:r>
              <a:rPr lang="en-US" sz="3200" b="0" i="0" u="none" strike="noStrike" baseline="0" dirty="0">
                <a:latin typeface="Times New Roman" panose="02020603050405020304" pitchFamily="18" charset="0"/>
              </a:rPr>
              <a:t>of the reciprocals </a:t>
            </a:r>
            <a:r>
              <a:rPr lang="en-US" sz="2800" b="0" i="0" u="none" strike="noStrike" baseline="0" dirty="0">
                <a:latin typeface="HiddenHorzOCR"/>
              </a:rPr>
              <a:t>o</a:t>
            </a:r>
            <a:r>
              <a:rPr lang="en-US" sz="2800" dirty="0">
                <a:latin typeface="HiddenHorzOCR"/>
              </a:rPr>
              <a:t>f </a:t>
            </a:r>
            <a:r>
              <a:rPr lang="en-US" sz="3200" b="0" i="0" u="none" strike="noStrike" baseline="0" dirty="0">
                <a:latin typeface="Times New Roman" panose="02020603050405020304" pitchFamily="18" charset="0"/>
              </a:rPr>
              <a:t>the given values</a:t>
            </a:r>
            <a:r>
              <a:rPr lang="en-US" sz="3200" dirty="0">
                <a:latin typeface="Times New Roman" panose="02020603050405020304" pitchFamily="18" charset="0"/>
              </a:rPr>
              <a:t>.</a:t>
            </a:r>
            <a:endParaRPr lang="en-US" sz="3200" b="0" i="0" u="none" strike="noStrike" baseline="0" dirty="0">
              <a:latin typeface="Times New Roman" panose="02020603050405020304" pitchFamily="18" charset="0"/>
            </a:endParaRPr>
          </a:p>
          <a:p>
            <a:pPr marL="571500" indent="-571500" algn="l">
              <a:buFont typeface="+mj-lt"/>
              <a:buAutoNum type="romanLcPeriod"/>
            </a:pPr>
            <a:r>
              <a:rPr lang="en-US" sz="3200" dirty="0">
                <a:latin typeface="Times New Roman" panose="02020603050405020304" pitchFamily="18" charset="0"/>
              </a:rPr>
              <a:t>Ungrouped data:</a:t>
            </a:r>
          </a:p>
          <a:p>
            <a:pPr marL="571500" indent="-571500" algn="l">
              <a:buFont typeface="+mj-lt"/>
              <a:buAutoNum type="romanLcPeriod"/>
            </a:pPr>
            <a:endParaRPr lang="en-US" sz="3200" b="0" i="0" u="none" strike="noStrike" baseline="0" dirty="0">
              <a:latin typeface="Times New Roman" panose="02020603050405020304" pitchFamily="18" charset="0"/>
            </a:endParaRPr>
          </a:p>
          <a:p>
            <a:pPr marL="571500" indent="-571500" algn="l">
              <a:buFont typeface="+mj-lt"/>
              <a:buAutoNum type="romanLcPeriod"/>
            </a:pPr>
            <a:endParaRPr lang="en-US" sz="3200" dirty="0">
              <a:latin typeface="Times New Roman" panose="02020603050405020304" pitchFamily="18" charset="0"/>
            </a:endParaRPr>
          </a:p>
          <a:p>
            <a:pPr marL="571500" indent="-571500" algn="l">
              <a:buFont typeface="+mj-lt"/>
              <a:buAutoNum type="romanLcPeriod"/>
            </a:pPr>
            <a:endParaRPr lang="en-US" sz="3200" b="0" i="0" u="none" strike="noStrike" baseline="0" dirty="0">
              <a:latin typeface="Times New Roman" panose="02020603050405020304" pitchFamily="18" charset="0"/>
            </a:endParaRPr>
          </a:p>
          <a:p>
            <a:pPr marL="571500" indent="-571500" algn="l">
              <a:buFont typeface="+mj-lt"/>
              <a:buAutoNum type="romanLcPeriod"/>
            </a:pPr>
            <a:r>
              <a:rPr lang="en-US" sz="3200" dirty="0">
                <a:latin typeface="Times New Roman" panose="02020603050405020304" pitchFamily="18" charset="0"/>
              </a:rPr>
              <a:t>Grouped data</a:t>
            </a:r>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graphicFrame>
        <p:nvGraphicFramePr>
          <p:cNvPr id="4" name="Object 3">
            <a:extLst>
              <a:ext uri="{FF2B5EF4-FFF2-40B4-BE49-F238E27FC236}">
                <a16:creationId xmlns:a16="http://schemas.microsoft.com/office/drawing/2014/main" id="{93F38CE1-3798-BC36-630C-D98D0DEF7024}"/>
              </a:ext>
            </a:extLst>
          </p:cNvPr>
          <p:cNvGraphicFramePr>
            <a:graphicFrameLocks noChangeAspect="1"/>
          </p:cNvGraphicFramePr>
          <p:nvPr>
            <p:extLst>
              <p:ext uri="{D42A27DB-BD31-4B8C-83A1-F6EECF244321}">
                <p14:modId xmlns:p14="http://schemas.microsoft.com/office/powerpoint/2010/main" val="3858645917"/>
              </p:ext>
            </p:extLst>
          </p:nvPr>
        </p:nvGraphicFramePr>
        <p:xfrm>
          <a:off x="5048931" y="1569748"/>
          <a:ext cx="2540568" cy="1992602"/>
        </p:xfrm>
        <a:graphic>
          <a:graphicData uri="http://schemas.openxmlformats.org/presentationml/2006/ole">
            <mc:AlternateContent xmlns:mc="http://schemas.openxmlformats.org/markup-compatibility/2006">
              <mc:Choice xmlns:v="urn:schemas-microsoft-com:vml" Requires="v">
                <p:oleObj name="Equation" r:id="rId2" imgW="1295280" imgH="1015920" progId="Equation.DSMT4">
                  <p:embed/>
                </p:oleObj>
              </mc:Choice>
              <mc:Fallback>
                <p:oleObj name="Equation" r:id="rId2" imgW="1295280" imgH="1015920" progId="Equation.DSMT4">
                  <p:embed/>
                  <p:pic>
                    <p:nvPicPr>
                      <p:cNvPr id="0" name=""/>
                      <p:cNvPicPr/>
                      <p:nvPr/>
                    </p:nvPicPr>
                    <p:blipFill>
                      <a:blip r:embed="rId3"/>
                      <a:stretch>
                        <a:fillRect/>
                      </a:stretch>
                    </p:blipFill>
                    <p:spPr>
                      <a:xfrm>
                        <a:off x="5048931" y="1569748"/>
                        <a:ext cx="2540568" cy="199260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1B65ACE-82BB-5690-FC4C-89C59D6EF1CB}"/>
              </a:ext>
            </a:extLst>
          </p:cNvPr>
          <p:cNvGraphicFramePr>
            <a:graphicFrameLocks noChangeAspect="1"/>
          </p:cNvGraphicFramePr>
          <p:nvPr>
            <p:extLst>
              <p:ext uri="{D42A27DB-BD31-4B8C-83A1-F6EECF244321}">
                <p14:modId xmlns:p14="http://schemas.microsoft.com/office/powerpoint/2010/main" val="3149740300"/>
              </p:ext>
            </p:extLst>
          </p:nvPr>
        </p:nvGraphicFramePr>
        <p:xfrm>
          <a:off x="5638800" y="3294063"/>
          <a:ext cx="914400" cy="268287"/>
        </p:xfrm>
        <a:graphic>
          <a:graphicData uri="http://schemas.openxmlformats.org/presentationml/2006/ole">
            <mc:AlternateContent xmlns:mc="http://schemas.openxmlformats.org/markup-compatibility/2006">
              <mc:Choice xmlns:v="urn:schemas-microsoft-com:vml" Requires="v">
                <p:oleObj name="Equation" r:id="rId4" imgW="914400" imgH="267840" progId="Equation.DSMT4">
                  <p:embed/>
                </p:oleObj>
              </mc:Choice>
              <mc:Fallback>
                <p:oleObj name="Equation" r:id="rId4" imgW="914400" imgH="267840" progId="Equation.DSMT4">
                  <p:embed/>
                  <p:pic>
                    <p:nvPicPr>
                      <p:cNvPr id="0" name=""/>
                      <p:cNvPicPr/>
                      <p:nvPr/>
                    </p:nvPicPr>
                    <p:blipFill>
                      <a:blip r:embed="rId5"/>
                      <a:stretch>
                        <a:fillRect/>
                      </a:stretch>
                    </p:blipFill>
                    <p:spPr>
                      <a:xfrm>
                        <a:off x="5638800" y="3294063"/>
                        <a:ext cx="914400" cy="26828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1823202-73AD-82C0-76B4-926705295184}"/>
              </a:ext>
            </a:extLst>
          </p:cNvPr>
          <p:cNvGraphicFramePr>
            <a:graphicFrameLocks noChangeAspect="1"/>
          </p:cNvGraphicFramePr>
          <p:nvPr>
            <p:extLst>
              <p:ext uri="{D42A27DB-BD31-4B8C-83A1-F6EECF244321}">
                <p14:modId xmlns:p14="http://schemas.microsoft.com/office/powerpoint/2010/main" val="2924427319"/>
              </p:ext>
            </p:extLst>
          </p:nvPr>
        </p:nvGraphicFramePr>
        <p:xfrm>
          <a:off x="5048931" y="3660583"/>
          <a:ext cx="4983348" cy="1634538"/>
        </p:xfrm>
        <a:graphic>
          <a:graphicData uri="http://schemas.openxmlformats.org/presentationml/2006/ole">
            <mc:AlternateContent xmlns:mc="http://schemas.openxmlformats.org/markup-compatibility/2006">
              <mc:Choice xmlns:v="urn:schemas-microsoft-com:vml" Requires="v">
                <p:oleObj name="Equation" r:id="rId6" imgW="3174840" imgH="1041120" progId="Equation.DSMT4">
                  <p:embed/>
                </p:oleObj>
              </mc:Choice>
              <mc:Fallback>
                <p:oleObj name="Equation" r:id="rId6" imgW="3174840" imgH="1041120" progId="Equation.DSMT4">
                  <p:embed/>
                  <p:pic>
                    <p:nvPicPr>
                      <p:cNvPr id="0" name=""/>
                      <p:cNvPicPr/>
                      <p:nvPr/>
                    </p:nvPicPr>
                    <p:blipFill>
                      <a:blip r:embed="rId7"/>
                      <a:stretch>
                        <a:fillRect/>
                      </a:stretch>
                    </p:blipFill>
                    <p:spPr>
                      <a:xfrm>
                        <a:off x="5048931" y="3660583"/>
                        <a:ext cx="4983348" cy="1634538"/>
                      </a:xfrm>
                      <a:prstGeom prst="rect">
                        <a:avLst/>
                      </a:prstGeom>
                    </p:spPr>
                  </p:pic>
                </p:oleObj>
              </mc:Fallback>
            </mc:AlternateContent>
          </a:graphicData>
        </a:graphic>
      </p:graphicFrame>
    </p:spTree>
    <p:extLst>
      <p:ext uri="{BB962C8B-B14F-4D97-AF65-F5344CB8AC3E}">
        <p14:creationId xmlns:p14="http://schemas.microsoft.com/office/powerpoint/2010/main" val="267045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213EE-069C-38C6-AE31-9C2B9B4D94A3}"/>
              </a:ext>
            </a:extLst>
          </p:cNvPr>
          <p:cNvSpPr txBox="1"/>
          <p:nvPr/>
        </p:nvSpPr>
        <p:spPr>
          <a:xfrm>
            <a:off x="606175" y="267128"/>
            <a:ext cx="11116638" cy="5965416"/>
          </a:xfrm>
          <a:prstGeom prst="rect">
            <a:avLst/>
          </a:prstGeom>
          <a:noFill/>
        </p:spPr>
        <p:txBody>
          <a:bodyPr wrap="square">
            <a:spAutoFit/>
          </a:bodyPr>
          <a:lstStyle/>
          <a:p>
            <a:pPr algn="just">
              <a:lnSpc>
                <a:spcPct val="107000"/>
              </a:lnSpc>
              <a:spcAft>
                <a:spcPts val="800"/>
              </a:spcAft>
            </a:pPr>
            <a:r>
              <a:rPr lang="en-IN" sz="2800" dirty="0">
                <a:solidFill>
                  <a:srgbClr val="FF0000"/>
                </a:solidFill>
                <a:effectLst/>
                <a:latin typeface="Times New Roman" panose="02020603050405020304" pitchFamily="18" charset="0"/>
                <a:ea typeface="Cambria" panose="02040503050406030204" pitchFamily="18" charset="0"/>
                <a:cs typeface="Times New Roman" panose="02020603050405020304" pitchFamily="18" charset="0"/>
              </a:rPr>
              <a:t>Calculate the geometric mean and harmonic mean of the following distribution</a:t>
            </a: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F9A360C-38FC-2DC8-F064-B1BB49A5FD7A}"/>
                  </a:ext>
                </a:extLst>
              </p:cNvPr>
              <p:cNvGraphicFramePr>
                <a:graphicFrameLocks noGrp="1"/>
              </p:cNvGraphicFramePr>
              <p:nvPr>
                <p:extLst>
                  <p:ext uri="{D42A27DB-BD31-4B8C-83A1-F6EECF244321}">
                    <p14:modId xmlns:p14="http://schemas.microsoft.com/office/powerpoint/2010/main" val="1496589250"/>
                  </p:ext>
                </p:extLst>
              </p:nvPr>
            </p:nvGraphicFramePr>
            <p:xfrm>
              <a:off x="2695361" y="1349197"/>
              <a:ext cx="5308206" cy="1352906"/>
            </p:xfrm>
            <a:graphic>
              <a:graphicData uri="http://schemas.openxmlformats.org/drawingml/2006/table">
                <a:tbl>
                  <a:tblPr>
                    <a:tableStyleId>{5C22544A-7EE6-4342-B048-85BDC9FD1C3A}</a:tableStyleId>
                  </a:tblPr>
                  <a:tblGrid>
                    <a:gridCol w="884701">
                      <a:extLst>
                        <a:ext uri="{9D8B030D-6E8A-4147-A177-3AD203B41FA5}">
                          <a16:colId xmlns:a16="http://schemas.microsoft.com/office/drawing/2014/main" val="2452078619"/>
                        </a:ext>
                      </a:extLst>
                    </a:gridCol>
                    <a:gridCol w="884701">
                      <a:extLst>
                        <a:ext uri="{9D8B030D-6E8A-4147-A177-3AD203B41FA5}">
                          <a16:colId xmlns:a16="http://schemas.microsoft.com/office/drawing/2014/main" val="1042118024"/>
                        </a:ext>
                      </a:extLst>
                    </a:gridCol>
                    <a:gridCol w="884701">
                      <a:extLst>
                        <a:ext uri="{9D8B030D-6E8A-4147-A177-3AD203B41FA5}">
                          <a16:colId xmlns:a16="http://schemas.microsoft.com/office/drawing/2014/main" val="3652219040"/>
                        </a:ext>
                      </a:extLst>
                    </a:gridCol>
                    <a:gridCol w="884701">
                      <a:extLst>
                        <a:ext uri="{9D8B030D-6E8A-4147-A177-3AD203B41FA5}">
                          <a16:colId xmlns:a16="http://schemas.microsoft.com/office/drawing/2014/main" val="1226633721"/>
                        </a:ext>
                      </a:extLst>
                    </a:gridCol>
                    <a:gridCol w="884701">
                      <a:extLst>
                        <a:ext uri="{9D8B030D-6E8A-4147-A177-3AD203B41FA5}">
                          <a16:colId xmlns:a16="http://schemas.microsoft.com/office/drawing/2014/main" val="208366578"/>
                        </a:ext>
                      </a:extLst>
                    </a:gridCol>
                    <a:gridCol w="884701">
                      <a:extLst>
                        <a:ext uri="{9D8B030D-6E8A-4147-A177-3AD203B41FA5}">
                          <a16:colId xmlns:a16="http://schemas.microsoft.com/office/drawing/2014/main" val="2562726650"/>
                        </a:ext>
                      </a:extLst>
                    </a:gridCol>
                  </a:tblGrid>
                  <a:tr h="67645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dirty="0" smtClean="0">
                                    <a:effectLst/>
                                    <a:latin typeface="Cambria Math" panose="02040503050406030204" pitchFamily="18" charset="0"/>
                                    <a:cs typeface="Times New Roman" panose="02020603050405020304" pitchFamily="18" charset="0"/>
                                  </a:rPr>
                                  <m:t>𝑥</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44811425"/>
                      </a:ext>
                    </a:extLst>
                  </a:tr>
                  <a:tr h="67645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dirty="0" smtClean="0">
                                    <a:effectLst/>
                                    <a:latin typeface="Cambria Math" panose="02040503050406030204" pitchFamily="18" charset="0"/>
                                    <a:cs typeface="Times New Roman" panose="02020603050405020304" pitchFamily="18" charset="0"/>
                                  </a:rPr>
                                  <m:t>𝑓</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33642124"/>
                      </a:ext>
                    </a:extLst>
                  </a:tr>
                </a:tbl>
              </a:graphicData>
            </a:graphic>
          </p:graphicFrame>
        </mc:Choice>
        <mc:Fallback xmlns="">
          <p:graphicFrame>
            <p:nvGraphicFramePr>
              <p:cNvPr id="4" name="Table 3">
                <a:extLst>
                  <a:ext uri="{FF2B5EF4-FFF2-40B4-BE49-F238E27FC236}">
                    <a16:creationId xmlns:a16="http://schemas.microsoft.com/office/drawing/2014/main" id="{6F9A360C-38FC-2DC8-F064-B1BB49A5FD7A}"/>
                  </a:ext>
                </a:extLst>
              </p:cNvPr>
              <p:cNvGraphicFramePr>
                <a:graphicFrameLocks noGrp="1"/>
              </p:cNvGraphicFramePr>
              <p:nvPr>
                <p:extLst>
                  <p:ext uri="{D42A27DB-BD31-4B8C-83A1-F6EECF244321}">
                    <p14:modId xmlns:p14="http://schemas.microsoft.com/office/powerpoint/2010/main" val="1496589250"/>
                  </p:ext>
                </p:extLst>
              </p:nvPr>
            </p:nvGraphicFramePr>
            <p:xfrm>
              <a:off x="2695361" y="1349197"/>
              <a:ext cx="5308206" cy="1352906"/>
            </p:xfrm>
            <a:graphic>
              <a:graphicData uri="http://schemas.openxmlformats.org/drawingml/2006/table">
                <a:tbl>
                  <a:tblPr>
                    <a:tableStyleId>{5C22544A-7EE6-4342-B048-85BDC9FD1C3A}</a:tableStyleId>
                  </a:tblPr>
                  <a:tblGrid>
                    <a:gridCol w="884701">
                      <a:extLst>
                        <a:ext uri="{9D8B030D-6E8A-4147-A177-3AD203B41FA5}">
                          <a16:colId xmlns:a16="http://schemas.microsoft.com/office/drawing/2014/main" val="2452078619"/>
                        </a:ext>
                      </a:extLst>
                    </a:gridCol>
                    <a:gridCol w="884701">
                      <a:extLst>
                        <a:ext uri="{9D8B030D-6E8A-4147-A177-3AD203B41FA5}">
                          <a16:colId xmlns:a16="http://schemas.microsoft.com/office/drawing/2014/main" val="1042118024"/>
                        </a:ext>
                      </a:extLst>
                    </a:gridCol>
                    <a:gridCol w="884701">
                      <a:extLst>
                        <a:ext uri="{9D8B030D-6E8A-4147-A177-3AD203B41FA5}">
                          <a16:colId xmlns:a16="http://schemas.microsoft.com/office/drawing/2014/main" val="3652219040"/>
                        </a:ext>
                      </a:extLst>
                    </a:gridCol>
                    <a:gridCol w="884701">
                      <a:extLst>
                        <a:ext uri="{9D8B030D-6E8A-4147-A177-3AD203B41FA5}">
                          <a16:colId xmlns:a16="http://schemas.microsoft.com/office/drawing/2014/main" val="1226633721"/>
                        </a:ext>
                      </a:extLst>
                    </a:gridCol>
                    <a:gridCol w="884701">
                      <a:extLst>
                        <a:ext uri="{9D8B030D-6E8A-4147-A177-3AD203B41FA5}">
                          <a16:colId xmlns:a16="http://schemas.microsoft.com/office/drawing/2014/main" val="208366578"/>
                        </a:ext>
                      </a:extLst>
                    </a:gridCol>
                    <a:gridCol w="884701">
                      <a:extLst>
                        <a:ext uri="{9D8B030D-6E8A-4147-A177-3AD203B41FA5}">
                          <a16:colId xmlns:a16="http://schemas.microsoft.com/office/drawing/2014/main" val="2562726650"/>
                        </a:ext>
                      </a:extLst>
                    </a:gridCol>
                  </a:tblGrid>
                  <a:tr h="676453">
                    <a:tc>
                      <a:txBody>
                        <a:bodyPr/>
                        <a:lstStyle/>
                        <a:p>
                          <a:endParaRPr lang="en-US"/>
                        </a:p>
                      </a:txBody>
                      <a:tcPr>
                        <a:blipFill>
                          <a:blip r:embed="rId2"/>
                          <a:stretch>
                            <a:fillRect l="-690" t="-4464" r="-502759" b="-100893"/>
                          </a:stretch>
                        </a:blipFill>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44811425"/>
                      </a:ext>
                    </a:extLst>
                  </a:tr>
                  <a:tr h="676453">
                    <a:tc>
                      <a:txBody>
                        <a:bodyPr/>
                        <a:lstStyle/>
                        <a:p>
                          <a:endParaRPr lang="en-US"/>
                        </a:p>
                      </a:txBody>
                      <a:tcPr>
                        <a:blipFill>
                          <a:blip r:embed="rId2"/>
                          <a:stretch>
                            <a:fillRect l="-690" t="-105405" r="-502759" b="-1802"/>
                          </a:stretch>
                        </a:blipFill>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33642124"/>
                      </a:ext>
                    </a:extLst>
                  </a:tr>
                </a:tbl>
              </a:graphicData>
            </a:graphic>
          </p:graphicFrame>
        </mc:Fallback>
      </mc:AlternateContent>
      <p:graphicFrame>
        <p:nvGraphicFramePr>
          <p:cNvPr id="9" name="Object 8">
            <a:extLst>
              <a:ext uri="{FF2B5EF4-FFF2-40B4-BE49-F238E27FC236}">
                <a16:creationId xmlns:a16="http://schemas.microsoft.com/office/drawing/2014/main" id="{572E625F-4F2A-C436-FA99-52647F1189F7}"/>
              </a:ext>
            </a:extLst>
          </p:cNvPr>
          <p:cNvGraphicFramePr>
            <a:graphicFrameLocks noChangeAspect="1"/>
          </p:cNvGraphicFramePr>
          <p:nvPr>
            <p:extLst>
              <p:ext uri="{D42A27DB-BD31-4B8C-83A1-F6EECF244321}">
                <p14:modId xmlns:p14="http://schemas.microsoft.com/office/powerpoint/2010/main" val="3637123090"/>
              </p:ext>
            </p:extLst>
          </p:nvPr>
        </p:nvGraphicFramePr>
        <p:xfrm>
          <a:off x="756149" y="2702103"/>
          <a:ext cx="10134600" cy="1816100"/>
        </p:xfrm>
        <a:graphic>
          <a:graphicData uri="http://schemas.openxmlformats.org/presentationml/2006/ole">
            <mc:AlternateContent xmlns:mc="http://schemas.openxmlformats.org/markup-compatibility/2006">
              <mc:Choice xmlns:v="urn:schemas-microsoft-com:vml" Requires="v">
                <p:oleObj name="Equation" r:id="rId3" imgW="5105160" imgH="914400" progId="Equation.DSMT4">
                  <p:embed/>
                </p:oleObj>
              </mc:Choice>
              <mc:Fallback>
                <p:oleObj name="Equation" r:id="rId3" imgW="5105160" imgH="914400" progId="Equation.DSMT4">
                  <p:embed/>
                  <p:pic>
                    <p:nvPicPr>
                      <p:cNvPr id="5" name="Object 4">
                        <a:extLst>
                          <a:ext uri="{FF2B5EF4-FFF2-40B4-BE49-F238E27FC236}">
                            <a16:creationId xmlns:a16="http://schemas.microsoft.com/office/drawing/2014/main" id="{8B8087ED-D6CD-CC3D-955A-C3D972D68220}"/>
                          </a:ext>
                        </a:extLst>
                      </p:cNvPr>
                      <p:cNvPicPr/>
                      <p:nvPr/>
                    </p:nvPicPr>
                    <p:blipFill>
                      <a:blip r:embed="rId4"/>
                      <a:stretch>
                        <a:fillRect/>
                      </a:stretch>
                    </p:blipFill>
                    <p:spPr>
                      <a:xfrm>
                        <a:off x="756149" y="2702103"/>
                        <a:ext cx="10134600" cy="18161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58CDC02-1122-4841-EEB7-7EE30967AA81}"/>
              </a:ext>
            </a:extLst>
          </p:cNvPr>
          <p:cNvGraphicFramePr>
            <a:graphicFrameLocks noChangeAspect="1"/>
          </p:cNvGraphicFramePr>
          <p:nvPr>
            <p:extLst>
              <p:ext uri="{D42A27DB-BD31-4B8C-83A1-F6EECF244321}">
                <p14:modId xmlns:p14="http://schemas.microsoft.com/office/powerpoint/2010/main" val="1943714765"/>
              </p:ext>
            </p:extLst>
          </p:nvPr>
        </p:nvGraphicFramePr>
        <p:xfrm>
          <a:off x="1103695" y="4578448"/>
          <a:ext cx="8491537" cy="1593850"/>
        </p:xfrm>
        <a:graphic>
          <a:graphicData uri="http://schemas.openxmlformats.org/presentationml/2006/ole">
            <mc:AlternateContent xmlns:mc="http://schemas.openxmlformats.org/markup-compatibility/2006">
              <mc:Choice xmlns:v="urn:schemas-microsoft-com:vml" Requires="v">
                <p:oleObj name="Equation" r:id="rId5" imgW="5410080" imgH="1015920" progId="Equation.DSMT4">
                  <p:embed/>
                </p:oleObj>
              </mc:Choice>
              <mc:Fallback>
                <p:oleObj name="Equation" r:id="rId5" imgW="5410080" imgH="1015920" progId="Equation.DSMT4">
                  <p:embed/>
                  <p:pic>
                    <p:nvPicPr>
                      <p:cNvPr id="6" name="Object 5">
                        <a:extLst>
                          <a:ext uri="{FF2B5EF4-FFF2-40B4-BE49-F238E27FC236}">
                            <a16:creationId xmlns:a16="http://schemas.microsoft.com/office/drawing/2014/main" id="{91823202-73AD-82C0-76B4-926705295184}"/>
                          </a:ext>
                        </a:extLst>
                      </p:cNvPr>
                      <p:cNvPicPr/>
                      <p:nvPr/>
                    </p:nvPicPr>
                    <p:blipFill>
                      <a:blip r:embed="rId6"/>
                      <a:stretch>
                        <a:fillRect/>
                      </a:stretch>
                    </p:blipFill>
                    <p:spPr>
                      <a:xfrm>
                        <a:off x="1103695" y="4578448"/>
                        <a:ext cx="8491537" cy="1593850"/>
                      </a:xfrm>
                      <a:prstGeom prst="rect">
                        <a:avLst/>
                      </a:prstGeom>
                    </p:spPr>
                  </p:pic>
                </p:oleObj>
              </mc:Fallback>
            </mc:AlternateContent>
          </a:graphicData>
        </a:graphic>
      </p:graphicFrame>
    </p:spTree>
    <p:extLst>
      <p:ext uri="{BB962C8B-B14F-4D97-AF65-F5344CB8AC3E}">
        <p14:creationId xmlns:p14="http://schemas.microsoft.com/office/powerpoint/2010/main" val="214389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561" y="883578"/>
            <a:ext cx="10603787" cy="5293386"/>
          </a:xfrm>
        </p:spPr>
        <p:txBody>
          <a:bodyPr>
            <a:normAutofit fontScale="25000" lnSpcReduction="20000"/>
          </a:bodyPr>
          <a:lstStyle/>
          <a:p>
            <a:pPr marL="0" indent="0" algn="just">
              <a:buNone/>
            </a:pPr>
            <a:r>
              <a:rPr lang="en-IN" sz="8000" dirty="0">
                <a:latin typeface="Times New Roman" panose="02020603050405020304" pitchFamily="18" charset="0"/>
                <a:cs typeface="Times New Roman" panose="02020603050405020304" pitchFamily="18" charset="0"/>
              </a:rPr>
              <a:t>Median of a distribution is the value of the variable which divides it into two equal parts. It is the value which exceeds and is exceeded by the same number of observations. Thus the median is called as a </a:t>
            </a:r>
            <a:r>
              <a:rPr lang="en-IN" sz="8000" i="1" dirty="0">
                <a:latin typeface="Times New Roman" panose="02020603050405020304" pitchFamily="18" charset="0"/>
                <a:cs typeface="Times New Roman" panose="02020603050405020304" pitchFamily="18" charset="0"/>
              </a:rPr>
              <a:t>“</a:t>
            </a:r>
            <a:r>
              <a:rPr lang="en-IN" sz="8000" b="1" i="1" dirty="0">
                <a:latin typeface="Times New Roman" panose="02020603050405020304" pitchFamily="18" charset="0"/>
                <a:cs typeface="Times New Roman" panose="02020603050405020304" pitchFamily="18" charset="0"/>
              </a:rPr>
              <a:t>positional average</a:t>
            </a:r>
            <a:r>
              <a:rPr lang="en-IN" sz="8000" i="1" dirty="0">
                <a:latin typeface="Times New Roman" panose="02020603050405020304" pitchFamily="18" charset="0"/>
                <a:cs typeface="Times New Roman" panose="02020603050405020304" pitchFamily="18" charset="0"/>
              </a:rPr>
              <a:t>”.</a:t>
            </a:r>
          </a:p>
          <a:p>
            <a:pPr marL="0" indent="0" algn="just">
              <a:buNone/>
            </a:pPr>
            <a:r>
              <a:rPr lang="en-IN" sz="8000" b="1" i="1" u="sng" dirty="0">
                <a:latin typeface="Times New Roman" panose="02020603050405020304" pitchFamily="18" charset="0"/>
                <a:cs typeface="Times New Roman" panose="02020603050405020304" pitchFamily="18" charset="0"/>
              </a:rPr>
              <a:t>Evaluation of Median:</a:t>
            </a:r>
            <a:r>
              <a:rPr lang="en-IN" sz="8000" i="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For ungrouped data,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Odd number of observations.</a:t>
            </a:r>
          </a:p>
          <a:p>
            <a:pPr marL="0" indent="0" algn="just">
              <a:buNone/>
            </a:pPr>
            <a:r>
              <a:rPr lang="en-IN" sz="8000" b="1" i="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(ii) Even number of observations.</a:t>
            </a:r>
          </a:p>
          <a:p>
            <a:pPr marL="0" indent="0">
              <a:buNone/>
            </a:pPr>
            <a:endParaRPr lang="en-IN" sz="5900" dirty="0">
              <a:latin typeface="Times New Roman" panose="02020603050405020304" pitchFamily="18" charset="0"/>
              <a:cs typeface="Times New Roman" panose="02020603050405020304" pitchFamily="18" charset="0"/>
            </a:endParaRPr>
          </a:p>
          <a:p>
            <a:pPr marL="0" indent="0">
              <a:buNone/>
            </a:pPr>
            <a:r>
              <a:rPr lang="en-IN" sz="8600" b="1" i="1" dirty="0">
                <a:latin typeface="Calisto MT" panose="02040603050505030304" pitchFamily="18" charset="0"/>
              </a:rPr>
              <a:t>Ex:  </a:t>
            </a:r>
            <a:r>
              <a:rPr lang="en-US" sz="8600" b="0" i="0" u="none" strike="noStrike" baseline="0" dirty="0">
                <a:solidFill>
                  <a:srgbClr val="C00000"/>
                </a:solidFill>
                <a:latin typeface="Times New Roman" panose="02020603050405020304" pitchFamily="18" charset="0"/>
                <a:cs typeface="Times New Roman" panose="02020603050405020304" pitchFamily="18" charset="0"/>
              </a:rPr>
              <a:t>Find the median of the values </a:t>
            </a:r>
            <a:r>
              <a:rPr lang="en-IN" sz="8600" dirty="0">
                <a:solidFill>
                  <a:srgbClr val="C00000"/>
                </a:solidFill>
                <a:latin typeface="Times New Roman" panose="02020603050405020304" pitchFamily="18" charset="0"/>
                <a:cs typeface="Times New Roman" panose="02020603050405020304" pitchFamily="18" charset="0"/>
              </a:rPr>
              <a:t>18, 25, 20, 15, 35.  </a:t>
            </a:r>
          </a:p>
          <a:p>
            <a:pPr marL="0" indent="0">
              <a:buNone/>
            </a:pPr>
            <a:r>
              <a:rPr lang="en-US" sz="8600" b="0" i="0" u="none" strike="noStrike" baseline="0" dirty="0">
                <a:latin typeface="Times New Roman" panose="02020603050405020304" pitchFamily="18" charset="0"/>
                <a:cs typeface="Times New Roman" panose="02020603050405020304" pitchFamily="18" charset="0"/>
              </a:rPr>
              <a:t>Ascending order: </a:t>
            </a:r>
            <a:r>
              <a:rPr lang="en-IN" sz="8600" b="0" i="0" u="none" strike="noStrike" baseline="0" dirty="0">
                <a:latin typeface="Times New Roman" panose="02020603050405020304" pitchFamily="18" charset="0"/>
                <a:cs typeface="Times New Roman" panose="02020603050405020304" pitchFamily="18" charset="0"/>
              </a:rPr>
              <a:t>15, 18, 20, 25, 35.  </a:t>
            </a:r>
          </a:p>
          <a:p>
            <a:pPr marL="0" indent="0">
              <a:buNone/>
            </a:pPr>
            <a:r>
              <a:rPr lang="en-IN" sz="8600" dirty="0">
                <a:latin typeface="Times New Roman" panose="02020603050405020304" pitchFamily="18" charset="0"/>
                <a:cs typeface="Times New Roman" panose="02020603050405020304" pitchFamily="18" charset="0"/>
              </a:rPr>
              <a:t>Median = 20</a:t>
            </a:r>
          </a:p>
          <a:p>
            <a:pPr marL="0" indent="0">
              <a:buNone/>
            </a:pPr>
            <a:endParaRPr lang="en-IN" sz="8600" b="0" i="0" u="none" strike="noStrike" baseline="0" dirty="0">
              <a:latin typeface="Times New Roman" panose="02020603050405020304" pitchFamily="18" charset="0"/>
              <a:cs typeface="Times New Roman" panose="02020603050405020304" pitchFamily="18" charset="0"/>
            </a:endParaRPr>
          </a:p>
          <a:p>
            <a:pPr marL="0" indent="0">
              <a:buNone/>
            </a:pPr>
            <a:r>
              <a:rPr lang="en-US" sz="8600" b="0" i="0" u="none" strike="noStrike" baseline="0" dirty="0">
                <a:solidFill>
                  <a:srgbClr val="C00000"/>
                </a:solidFill>
                <a:latin typeface="Times New Roman" panose="02020603050405020304" pitchFamily="18" charset="0"/>
                <a:cs typeface="Times New Roman" panose="02020603050405020304" pitchFamily="18" charset="0"/>
              </a:rPr>
              <a:t>Find the median of the values </a:t>
            </a:r>
            <a:r>
              <a:rPr lang="en-IN" sz="8600" b="0" i="0" u="none" strike="noStrike" baseline="0" dirty="0">
                <a:solidFill>
                  <a:srgbClr val="C00000"/>
                </a:solidFill>
                <a:latin typeface="Times New Roman" panose="02020603050405020304" pitchFamily="18" charset="0"/>
                <a:cs typeface="Times New Roman" panose="02020603050405020304" pitchFamily="18" charset="0"/>
              </a:rPr>
              <a:t>8, 20, 50, 25, 15, 30.</a:t>
            </a:r>
          </a:p>
          <a:p>
            <a:pPr marL="0" indent="0">
              <a:buNone/>
            </a:pPr>
            <a:r>
              <a:rPr lang="en-US" sz="8600" b="0" i="0" u="none" strike="noStrike" baseline="0" dirty="0">
                <a:latin typeface="Times New Roman" panose="02020603050405020304" pitchFamily="18" charset="0"/>
                <a:cs typeface="Times New Roman" panose="02020603050405020304" pitchFamily="18" charset="0"/>
              </a:rPr>
              <a:t>Ascending order: </a:t>
            </a:r>
            <a:r>
              <a:rPr lang="en-IN" sz="8600" b="0" i="0" u="none" strike="noStrike" baseline="0" dirty="0">
                <a:latin typeface="Times New Roman" panose="02020603050405020304" pitchFamily="18" charset="0"/>
                <a:cs typeface="Times New Roman" panose="02020603050405020304" pitchFamily="18" charset="0"/>
              </a:rPr>
              <a:t>8, 15, 20, 25, 30, 50</a:t>
            </a:r>
          </a:p>
          <a:p>
            <a:pPr marL="0" indent="0">
              <a:buNone/>
            </a:pPr>
            <a:r>
              <a:rPr lang="en-IN" sz="8600" dirty="0">
                <a:latin typeface="Times New Roman" panose="02020603050405020304" pitchFamily="18" charset="0"/>
                <a:cs typeface="Times New Roman" panose="02020603050405020304" pitchFamily="18" charset="0"/>
              </a:rPr>
              <a:t>Median  = ½(20+25) </a:t>
            </a:r>
            <a:r>
              <a:rPr lang="en-IN" sz="8600" b="0" i="0" u="none" strike="noStrike" baseline="0" dirty="0">
                <a:latin typeface="Times New Roman" panose="02020603050405020304" pitchFamily="18" charset="0"/>
                <a:cs typeface="Times New Roman" panose="02020603050405020304" pitchFamily="18" charset="0"/>
              </a:rPr>
              <a:t>=  22·5</a:t>
            </a:r>
            <a:endParaRPr lang="en-IN" sz="8600" dirty="0">
              <a:latin typeface="Times New Roman" panose="02020603050405020304" pitchFamily="18" charset="0"/>
              <a:cs typeface="Times New Roman" panose="02020603050405020304" pitchFamily="18" charset="0"/>
            </a:endParaRPr>
          </a:p>
          <a:p>
            <a:pPr marL="0" indent="0">
              <a:buNone/>
            </a:pPr>
            <a:endParaRPr lang="en-IN" sz="3400" b="0" i="0" u="none" strike="noStrike" baseline="0" dirty="0">
              <a:latin typeface="HiddenHorzOCR"/>
            </a:endParaRPr>
          </a:p>
          <a:p>
            <a:pPr marL="0" indent="0">
              <a:buNone/>
            </a:pPr>
            <a:endParaRPr lang="en-IN" dirty="0">
              <a:latin typeface="Calisto MT" panose="02040603050505030304" pitchFamily="18" charset="0"/>
            </a:endParaRPr>
          </a:p>
          <a:p>
            <a:pPr marL="0" indent="0">
              <a:buNone/>
            </a:pPr>
            <a:endParaRPr lang="en-IN" dirty="0">
              <a:latin typeface="Calisto MT" panose="02040603050505030304" pitchFamily="18" charset="0"/>
            </a:endParaRPr>
          </a:p>
          <a:p>
            <a:pPr marL="0" indent="0">
              <a:buNone/>
            </a:pPr>
            <a:endParaRPr lang="en-IN" dirty="0"/>
          </a:p>
        </p:txBody>
      </p:sp>
      <p:sp>
        <p:nvSpPr>
          <p:cNvPr id="6" name="Title 1"/>
          <p:cNvSpPr>
            <a:spLocks noGrp="1"/>
          </p:cNvSpPr>
          <p:nvPr>
            <p:ph type="title"/>
          </p:nvPr>
        </p:nvSpPr>
        <p:spPr>
          <a:xfrm>
            <a:off x="838200" y="73711"/>
            <a:ext cx="2164307" cy="72669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b="1" dirty="0">
                <a:latin typeface="Calisto MT" panose="02040603050505030304" pitchFamily="18" charset="0"/>
                <a:cs typeface="Times New Roman" panose="02020603050405020304" pitchFamily="18" charset="0"/>
              </a:rPr>
              <a:t>Median:</a:t>
            </a:r>
            <a:endParaRPr lang="en-IN" b="1" dirty="0">
              <a:latin typeface="Calisto MT" panose="02040603050505030304" pitchFamily="18" charset="0"/>
            </a:endParaRPr>
          </a:p>
        </p:txBody>
      </p:sp>
    </p:spTree>
    <p:extLst>
      <p:ext uri="{BB962C8B-B14F-4D97-AF65-F5344CB8AC3E}">
        <p14:creationId xmlns:p14="http://schemas.microsoft.com/office/powerpoint/2010/main" val="334831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8BB9A-7A9C-EC03-BDD6-193999E4002E}"/>
              </a:ext>
            </a:extLst>
          </p:cNvPr>
          <p:cNvPicPr>
            <a:picLocks noChangeAspect="1"/>
          </p:cNvPicPr>
          <p:nvPr/>
        </p:nvPicPr>
        <p:blipFill>
          <a:blip r:embed="rId2"/>
          <a:stretch>
            <a:fillRect/>
          </a:stretch>
        </p:blipFill>
        <p:spPr>
          <a:xfrm>
            <a:off x="2894305" y="1046653"/>
            <a:ext cx="5439522" cy="4764693"/>
          </a:xfrm>
          <a:prstGeom prst="rect">
            <a:avLst/>
          </a:prstGeom>
        </p:spPr>
      </p:pic>
    </p:spTree>
    <p:extLst>
      <p:ext uri="{BB962C8B-B14F-4D97-AF65-F5344CB8AC3E}">
        <p14:creationId xmlns:p14="http://schemas.microsoft.com/office/powerpoint/2010/main" val="1443713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4575" y="372333"/>
                <a:ext cx="11446988" cy="5740235"/>
              </a:xfrm>
            </p:spPr>
            <p:txBody>
              <a:bodyPr/>
              <a:lstStyle/>
              <a:p>
                <a:pPr marL="0" indent="0">
                  <a:lnSpc>
                    <a:spcPct val="100000"/>
                  </a:lnSpc>
                  <a:buNone/>
                </a:pPr>
                <a:r>
                  <a:rPr lang="en-IN" b="1" i="1" dirty="0">
                    <a:latin typeface="Times New Roman" panose="02020603050405020304" pitchFamily="18" charset="0"/>
                    <a:cs typeface="Times New Roman" panose="02020603050405020304" pitchFamily="18" charset="0"/>
                  </a:rPr>
                  <a:t>For Grouped data</a:t>
                </a:r>
                <a:r>
                  <a:rPr lang="en-IN" i="1"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Discrete Frequency distribution:</a:t>
                </a:r>
              </a:p>
              <a:p>
                <a:pPr marL="0" indent="0">
                  <a:buNone/>
                </a:pPr>
                <a:r>
                  <a:rPr lang="en-IN" dirty="0">
                    <a:latin typeface="Times New Roman" panose="02020603050405020304" pitchFamily="18" charset="0"/>
                    <a:cs typeface="Times New Roman" panose="02020603050405020304" pitchFamily="18" charset="0"/>
                  </a:rPr>
                  <a:t>a)  Find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𝑁</m:t>
                        </m:r>
                      </m:num>
                      <m:den>
                        <m:r>
                          <a:rPr lang="en-IN" b="0" i="1" smtClean="0">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where </a:t>
                </a:r>
                <a:r>
                  <a:rPr lang="en-IN" b="1"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 Total Frequency = </a:t>
                </a:r>
                <a14:m>
                  <m:oMath xmlns:m="http://schemas.openxmlformats.org/officeDocument/2006/math">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𝑁</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e>
                    </m:nary>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b)  See the (less than) cumulative frequency (c.f.) just greater than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𝑁</m:t>
                        </m:r>
                      </m:num>
                      <m:den>
                        <m:r>
                          <a:rPr lang="en-IN" i="1">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m:t>
                    </m:r>
                  </m:oMath>
                </a14:m>
                <a:endParaRPr lang="en-IN" b="0" i="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  The corresponding value of </a:t>
                </a:r>
                <a:r>
                  <a:rPr lang="en-IN" b="1"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is median.</a:t>
                </a:r>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cs typeface="Times New Roman" panose="02020603050405020304" pitchFamily="18" charset="0"/>
                        </a:rPr>
                        <m:t> </m:t>
                      </m:r>
                    </m:oMath>
                  </m:oMathPara>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  </a:t>
                </a:r>
              </a:p>
              <a:p>
                <a:pPr marL="0" indent="0">
                  <a:buNone/>
                </a:pPr>
                <a:endParaRPr lang="en-IN" i="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Calculate the Median of the distribution.</a:t>
                </a:r>
                <a:endParaRPr lang="en-IN"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4575" y="372333"/>
                <a:ext cx="11446988" cy="5740235"/>
              </a:xfrm>
              <a:blipFill>
                <a:blip r:embed="rId2"/>
                <a:stretch>
                  <a:fillRect l="-1065" t="-1062"/>
                </a:stretch>
              </a:blipFill>
            </p:spPr>
            <p:txBody>
              <a:bodyPr/>
              <a:lstStyle/>
              <a:p>
                <a:r>
                  <a:rPr lang="en-IN">
                    <a:noFill/>
                  </a:rPr>
                  <a:t> </a:t>
                </a:r>
              </a:p>
            </p:txBody>
          </p:sp>
        </mc:Fallback>
      </mc:AlternateContent>
      <p:graphicFrame>
        <p:nvGraphicFramePr>
          <p:cNvPr id="6" name="Table 5"/>
          <p:cNvGraphicFramePr>
            <a:graphicFrameLocks noGrp="1"/>
          </p:cNvGraphicFramePr>
          <p:nvPr/>
        </p:nvGraphicFramePr>
        <p:xfrm>
          <a:off x="1310590" y="3915549"/>
          <a:ext cx="8128000" cy="9144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IN" sz="2400" b="1" i="1" dirty="0">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sz="24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366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68339" y="450850"/>
          <a:ext cx="5063721" cy="5151120"/>
        </p:xfrm>
        <a:graphic>
          <a:graphicData uri="http://schemas.openxmlformats.org/drawingml/2006/table">
            <a:tbl>
              <a:tblPr>
                <a:tableStyleId>{5C22544A-7EE6-4342-B048-85BDC9FD1C3A}</a:tableStyleId>
              </a:tblPr>
              <a:tblGrid>
                <a:gridCol w="1687907">
                  <a:extLst>
                    <a:ext uri="{9D8B030D-6E8A-4147-A177-3AD203B41FA5}">
                      <a16:colId xmlns:a16="http://schemas.microsoft.com/office/drawing/2014/main" val="20000"/>
                    </a:ext>
                  </a:extLst>
                </a:gridCol>
                <a:gridCol w="1687907">
                  <a:extLst>
                    <a:ext uri="{9D8B030D-6E8A-4147-A177-3AD203B41FA5}">
                      <a16:colId xmlns:a16="http://schemas.microsoft.com/office/drawing/2014/main" val="20001"/>
                    </a:ext>
                  </a:extLst>
                </a:gridCol>
                <a:gridCol w="1687907">
                  <a:extLst>
                    <a:ext uri="{9D8B030D-6E8A-4147-A177-3AD203B41FA5}">
                      <a16:colId xmlns:a16="http://schemas.microsoft.com/office/drawing/2014/main" val="20002"/>
                    </a:ext>
                  </a:extLst>
                </a:gridCol>
              </a:tblGrid>
              <a:tr h="361618">
                <a:tc>
                  <a:txBody>
                    <a:bodyPr/>
                    <a:lstStyle/>
                    <a:p>
                      <a:pPr algn="ctr"/>
                      <a:r>
                        <a:rPr lang="en-IN" sz="3200" b="1" i="1" dirty="0">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32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3200" b="1" i="1" dirty="0">
                          <a:latin typeface="Times New Roman" panose="02020603050405020304" pitchFamily="18" charset="0"/>
                          <a:cs typeface="Times New Roman" panose="02020603050405020304" pitchFamily="18" charset="0"/>
                        </a:rPr>
                        <a:t>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1618">
                <a:tc>
                  <a:txBody>
                    <a:bodyPr/>
                    <a:lstStyle/>
                    <a:p>
                      <a:pPr algn="ctr"/>
                      <a:r>
                        <a:rPr lang="en-IN" sz="2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1618">
                <a:tc>
                  <a:txBody>
                    <a:bodyPr/>
                    <a:lstStyle/>
                    <a:p>
                      <a:pPr algn="ctr"/>
                      <a:r>
                        <a:rPr lang="en-IN" sz="2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1618">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1618">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1618">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1618">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1618">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1618">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1618">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1618">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N = 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133485" y="964168"/>
                <a:ext cx="1402884"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𝑁</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=60</m:t>
                      </m:r>
                    </m:oMath>
                  </m:oMathPara>
                </a14:m>
                <a:endParaRPr lang="en-IN"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133485" y="964168"/>
                <a:ext cx="1402884" cy="89614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291620" y="2447555"/>
                <a:ext cx="5786650" cy="2425408"/>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The cumulative frequency (c.f.) just greater than </a:t>
                </a:r>
                <a14:m>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is  65 and value corresponding to 65 is 5.</a:t>
                </a:r>
              </a:p>
              <a:p>
                <a:endParaRPr lang="en-IN" sz="2800" dirty="0"/>
              </a:p>
              <a:p>
                <a:pPr/>
                <a14:m>
                  <m:oMathPara xmlns:m="http://schemas.openxmlformats.org/officeDocument/2006/math">
                    <m:oMathParaPr>
                      <m:jc m:val="centerGroup"/>
                    </m:oMathParaPr>
                    <m:oMath xmlns:m="http://schemas.openxmlformats.org/officeDocument/2006/math">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𝑴𝒆𝒅𝒊𝒂𝒏</m:t>
                      </m:r>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𝒊𝒔</m:t>
                      </m:r>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𝟓</m:t>
                      </m:r>
                      <m:r>
                        <a:rPr lang="en-IN" sz="2800" b="1" i="1" smtClean="0">
                          <a:latin typeface="Cambria Math" panose="02040503050406030204" pitchFamily="18" charset="0"/>
                          <a:ea typeface="Cambria Math" panose="02040503050406030204" pitchFamily="18" charset="0"/>
                        </a:rPr>
                        <m:t>.</m:t>
                      </m:r>
                    </m:oMath>
                  </m:oMathPara>
                </a14:m>
                <a:endParaRPr lang="en-IN"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291620" y="2447555"/>
                <a:ext cx="5786650" cy="2425408"/>
              </a:xfrm>
              <a:prstGeom prst="rect">
                <a:avLst/>
              </a:prstGeom>
              <a:blipFill>
                <a:blip r:embed="rId3"/>
                <a:stretch>
                  <a:fillRect l="-2107" t="-2771"/>
                </a:stretch>
              </a:blipFill>
            </p:spPr>
            <p:txBody>
              <a:bodyPr/>
              <a:lstStyle/>
              <a:p>
                <a:r>
                  <a:rPr lang="en-IN">
                    <a:noFill/>
                  </a:rPr>
                  <a:t> </a:t>
                </a:r>
              </a:p>
            </p:txBody>
          </p:sp>
        </mc:Fallback>
      </mc:AlternateContent>
    </p:spTree>
    <p:extLst>
      <p:ext uri="{BB962C8B-B14F-4D97-AF65-F5344CB8AC3E}">
        <p14:creationId xmlns:p14="http://schemas.microsoft.com/office/powerpoint/2010/main" val="381176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2" y="71749"/>
            <a:ext cx="8578755" cy="726696"/>
          </a:xfrm>
        </p:spPr>
        <p:txBody>
          <a:bodyPr>
            <a:normAutofit/>
          </a:bodyPr>
          <a:lstStyle/>
          <a:p>
            <a:r>
              <a:rPr lang="en-IN" sz="3600" dirty="0">
                <a:latin typeface="Calisto MT" panose="02040603050505030304" pitchFamily="18" charset="0"/>
              </a:rPr>
              <a:t>(ii) Continuous Frequency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4164" y="705455"/>
                <a:ext cx="6412345" cy="5447090"/>
              </a:xfrm>
              <a:solidFill>
                <a:schemeClr val="bg2"/>
              </a:solidFill>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In case of continuous frequency distribution, the class corresponding to the </a:t>
                </a:r>
                <a:r>
                  <a:rPr lang="en-IN" i="1" dirty="0">
                    <a:latin typeface="Times New Roman" panose="02020603050405020304" pitchFamily="18" charset="0"/>
                    <a:cs typeface="Times New Roman" panose="02020603050405020304" pitchFamily="18" charset="0"/>
                  </a:rPr>
                  <a:t>c.f.</a:t>
                </a:r>
                <a:r>
                  <a:rPr lang="en-IN" dirty="0">
                    <a:latin typeface="Times New Roman" panose="02020603050405020304" pitchFamily="18" charset="0"/>
                    <a:cs typeface="Times New Roman" panose="02020603050405020304" pitchFamily="18" charset="0"/>
                  </a:rPr>
                  <a:t> just greater than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𝑵</m:t>
                        </m:r>
                      </m:num>
                      <m:den>
                        <m:r>
                          <a:rPr lang="en-IN" b="1" i="1">
                            <a:latin typeface="Cambria Math" panose="02040503050406030204" pitchFamily="18" charset="0"/>
                          </a:rPr>
                          <m:t>𝟐</m:t>
                        </m:r>
                      </m:den>
                    </m:f>
                  </m:oMath>
                </a14:m>
                <a:r>
                  <a:rPr lang="en-IN" dirty="0">
                    <a:latin typeface="Times New Roman" panose="02020603050405020304" pitchFamily="18" charset="0"/>
                    <a:cs typeface="Times New Roman" panose="02020603050405020304" pitchFamily="18" charset="0"/>
                  </a:rPr>
                  <a:t> is called the </a:t>
                </a:r>
                <a:r>
                  <a:rPr lang="en-IN" i="1" dirty="0">
                    <a:latin typeface="Times New Roman" panose="02020603050405020304" pitchFamily="18" charset="0"/>
                    <a:cs typeface="Times New Roman" panose="02020603050405020304" pitchFamily="18" charset="0"/>
                  </a:rPr>
                  <a:t>median class </a:t>
                </a:r>
                <a:r>
                  <a:rPr lang="en-IN" dirty="0">
                    <a:latin typeface="Times New Roman" panose="02020603050405020304" pitchFamily="18" charset="0"/>
                    <a:cs typeface="Times New Roman" panose="02020603050405020304" pitchFamily="18" charset="0"/>
                  </a:rPr>
                  <a:t>and the value of median is obtained by the following formula:</a:t>
                </a:r>
              </a:p>
              <a:p>
                <a:pPr marL="0" indent="0" algn="just">
                  <a:buNone/>
                </a:pPr>
                <a:r>
                  <a:rPr lang="en-IN" sz="3200" i="1" dirty="0">
                    <a:latin typeface="Times New Roman" panose="02020603050405020304" pitchFamily="18" charset="0"/>
                    <a:cs typeface="Times New Roman" panose="02020603050405020304" pitchFamily="18" charset="0"/>
                  </a:rPr>
                  <a:t>Median</a:t>
                </a:r>
                <a:r>
                  <a:rPr lang="en-IN" sz="3200" dirty="0">
                    <a:latin typeface="Times New Roman" panose="02020603050405020304" pitchFamily="18" charset="0"/>
                    <a:cs typeface="Times New Roman" panose="02020603050405020304" pitchFamily="18" charset="0"/>
                  </a:rPr>
                  <a:t> = </a:t>
                </a:r>
                <a14:m>
                  <m:oMath xmlns:m="http://schemas.openxmlformats.org/officeDocument/2006/math">
                    <m:r>
                      <a:rPr lang="en-IN" sz="3200" b="0" i="1" smtClean="0">
                        <a:latin typeface="Cambria Math" panose="02040503050406030204" pitchFamily="18" charset="0"/>
                        <a:cs typeface="Times New Roman" panose="02020603050405020304" pitchFamily="18" charset="0"/>
                      </a:rPr>
                      <m:t>𝑙</m:t>
                    </m:r>
                    <m:r>
                      <a:rPr lang="en-IN" sz="3200" b="0" i="1" smtClean="0">
                        <a:latin typeface="Cambria Math" panose="02040503050406030204" pitchFamily="18" charset="0"/>
                        <a:cs typeface="Times New Roman" panose="02020603050405020304" pitchFamily="18" charset="0"/>
                      </a:rPr>
                      <m:t>+</m:t>
                    </m:r>
                    <m:f>
                      <m:fPr>
                        <m:ctrlPr>
                          <a:rPr lang="en-IN" sz="3200" b="0" i="1" smtClean="0">
                            <a:latin typeface="Cambria Math" panose="02040503050406030204" pitchFamily="18" charset="0"/>
                            <a:cs typeface="Times New Roman" panose="02020603050405020304" pitchFamily="18" charset="0"/>
                          </a:rPr>
                        </m:ctrlPr>
                      </m:fPr>
                      <m:num>
                        <m:r>
                          <a:rPr lang="en-IN" sz="3200" b="0" i="1" smtClean="0">
                            <a:latin typeface="Cambria Math" panose="02040503050406030204" pitchFamily="18" charset="0"/>
                            <a:cs typeface="Times New Roman" panose="02020603050405020304" pitchFamily="18" charset="0"/>
                          </a:rPr>
                          <m:t>h</m:t>
                        </m:r>
                      </m:num>
                      <m:den>
                        <m:r>
                          <a:rPr lang="en-IN" sz="3200" b="0" i="1" smtClean="0">
                            <a:latin typeface="Cambria Math" panose="02040503050406030204" pitchFamily="18" charset="0"/>
                            <a:cs typeface="Times New Roman" panose="02020603050405020304" pitchFamily="18" charset="0"/>
                          </a:rPr>
                          <m:t>𝑓</m:t>
                        </m:r>
                      </m:den>
                    </m:f>
                    <m:r>
                      <a:rPr lang="en-IN" sz="3200" b="0" i="1" smtClean="0">
                        <a:latin typeface="Cambria Math" panose="02040503050406030204" pitchFamily="18" charset="0"/>
                        <a:cs typeface="Times New Roman" panose="02020603050405020304" pitchFamily="18" charset="0"/>
                      </a:rPr>
                      <m:t> ( </m:t>
                    </m:r>
                    <m:f>
                      <m:fPr>
                        <m:ctrlPr>
                          <a:rPr lang="en-IN" sz="3200" i="1">
                            <a:latin typeface="Cambria Math" panose="02040503050406030204" pitchFamily="18" charset="0"/>
                          </a:rPr>
                        </m:ctrlPr>
                      </m:fPr>
                      <m:num>
                        <m:r>
                          <a:rPr lang="en-IN" sz="3200" i="1">
                            <a:latin typeface="Cambria Math" panose="02040503050406030204" pitchFamily="18" charset="0"/>
                          </a:rPr>
                          <m:t>𝑁</m:t>
                        </m:r>
                      </m:num>
                      <m:den>
                        <m:r>
                          <a:rPr lang="en-IN" sz="3200" i="1">
                            <a:latin typeface="Cambria Math" panose="02040503050406030204" pitchFamily="18" charset="0"/>
                          </a:rPr>
                          <m:t>2</m:t>
                        </m:r>
                      </m:den>
                    </m:f>
                    <m:r>
                      <a:rPr lang="en-IN" sz="3200" b="0" i="1" smtClean="0">
                        <a:latin typeface="Cambria Math" panose="02040503050406030204" pitchFamily="18" charset="0"/>
                      </a:rPr>
                      <m:t>−</m:t>
                    </m:r>
                    <m:r>
                      <a:rPr lang="en-IN" sz="3200" b="0" i="1" smtClean="0">
                        <a:latin typeface="Cambria Math" panose="02040503050406030204" pitchFamily="18" charset="0"/>
                      </a:rPr>
                      <m:t>𝑐</m:t>
                    </m:r>
                    <m:r>
                      <a:rPr lang="en-IN" sz="3200" b="0" i="1" smtClean="0">
                        <a:latin typeface="Cambria Math" panose="02040503050406030204" pitchFamily="18" charset="0"/>
                        <a:cs typeface="Times New Roman" panose="02020603050405020304" pitchFamily="18" charset="0"/>
                      </a:rPr>
                      <m:t>)</m:t>
                    </m:r>
                  </m:oMath>
                </a14:m>
                <a:endParaRPr lang="en-IN" sz="3200"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is the lower limit of the median class,</a:t>
                </a:r>
              </a:p>
              <a:p>
                <a:pPr marL="0" indent="0" algn="just">
                  <a:buNone/>
                </a:pPr>
                <a:r>
                  <a:rPr lang="en-IN" i="1"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 -  is the frequency of the median class,</a:t>
                </a:r>
              </a:p>
              <a:p>
                <a:pPr marL="0" indent="0" algn="just">
                  <a:buNone/>
                </a:pPr>
                <a:r>
                  <a:rPr lang="en-IN" i="1" dirty="0">
                    <a:latin typeface="Times New Roman" panose="02020603050405020304" pitchFamily="18" charset="0"/>
                    <a:cs typeface="Times New Roman" panose="02020603050405020304" pitchFamily="18" charset="0"/>
                  </a:rPr>
                  <a:t>h -</a:t>
                </a:r>
                <a:r>
                  <a:rPr lang="en-IN" dirty="0">
                    <a:latin typeface="Times New Roman" panose="02020603050405020304" pitchFamily="18" charset="0"/>
                    <a:cs typeface="Times New Roman" panose="02020603050405020304" pitchFamily="18" charset="0"/>
                  </a:rPr>
                  <a:t> is the magnitude of the median class,</a:t>
                </a:r>
              </a:p>
              <a:p>
                <a:pPr marL="0" indent="0" algn="just">
                  <a:buNone/>
                </a:pPr>
                <a:r>
                  <a:rPr lang="en-IN" i="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 is the </a:t>
                </a:r>
                <a:r>
                  <a:rPr lang="en-IN" i="1" dirty="0">
                    <a:latin typeface="Times New Roman" panose="02020603050405020304" pitchFamily="18" charset="0"/>
                    <a:cs typeface="Times New Roman" panose="02020603050405020304" pitchFamily="18" charset="0"/>
                  </a:rPr>
                  <a:t>c.f.</a:t>
                </a:r>
                <a:r>
                  <a:rPr lang="en-IN" dirty="0">
                    <a:latin typeface="Times New Roman" panose="02020603050405020304" pitchFamily="18" charset="0"/>
                    <a:cs typeface="Times New Roman" panose="02020603050405020304" pitchFamily="18" charset="0"/>
                  </a:rPr>
                  <a:t> of the class preceding the median class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4164" y="705455"/>
                <a:ext cx="6412345" cy="5447090"/>
              </a:xfrm>
              <a:blipFill>
                <a:blip r:embed="rId2"/>
                <a:stretch>
                  <a:fillRect l="-2471" t="-2800" r="-1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FC5892-67BD-EEC9-8731-BC465BF77013}"/>
                  </a:ext>
                </a:extLst>
              </p:cNvPr>
              <p:cNvSpPr txBox="1"/>
              <p:nvPr/>
            </p:nvSpPr>
            <p:spPr>
              <a:xfrm>
                <a:off x="7435273" y="705455"/>
                <a:ext cx="4378036" cy="4485587"/>
              </a:xfrm>
              <a:prstGeom prst="rect">
                <a:avLst/>
              </a:prstGeom>
              <a:solidFill>
                <a:schemeClr val="bg1">
                  <a:lumMod val="85000"/>
                </a:schemeClr>
              </a:solidFill>
            </p:spPr>
            <p:txBody>
              <a:bodyPr wrap="square" rtlCol="0">
                <a:spAutoFit/>
              </a:bodyPr>
              <a:lstStyle/>
              <a:p>
                <a:pPr algn="just"/>
                <a:r>
                  <a:rPr lang="en-US" sz="2800" b="0" i="0" u="none" strike="noStrike" baseline="0" dirty="0">
                    <a:latin typeface="Times New Roman" panose="02020603050405020304" pitchFamily="18" charset="0"/>
                  </a:rPr>
                  <a:t>When the class intervals are in descending order, the median can be </a:t>
                </a:r>
                <a:r>
                  <a:rPr lang="en-IN" sz="2800" b="0" i="0" u="none" strike="noStrike" baseline="0" dirty="0">
                    <a:latin typeface="Times New Roman" panose="02020603050405020304" pitchFamily="18" charset="0"/>
                  </a:rPr>
                  <a:t>found </a:t>
                </a:r>
                <a:r>
                  <a:rPr lang="en-US" sz="2800" b="0" i="0" u="none" strike="noStrike" baseline="0" dirty="0">
                    <a:latin typeface="Times New Roman" panose="02020603050405020304" pitchFamily="18" charset="0"/>
                  </a:rPr>
                  <a:t>by using the following formula</a:t>
                </a:r>
              </a:p>
              <a:p>
                <a:pPr algn="just"/>
                <a:endParaRPr lang="en-US" sz="2800" b="0" i="0" u="none" strike="noStrike" baseline="0" dirty="0">
                  <a:latin typeface="Times New Roman" panose="02020603050405020304" pitchFamily="18" charset="0"/>
                </a:endParaRPr>
              </a:p>
              <a:p>
                <a:pPr marL="0" indent="0" algn="just">
                  <a:buNone/>
                </a:pPr>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US" sz="2800" b="0" i="1" dirty="0" smtClean="0">
                        <a:latin typeface="Cambria Math" panose="02040503050406030204" pitchFamily="18" charset="0"/>
                        <a:cs typeface="Times New Roman" panose="02020603050405020304" pitchFamily="18" charset="0"/>
                      </a:rPr>
                      <m:t>𝑢</m:t>
                    </m:r>
                    <m:r>
                      <a:rPr lang="en-US" sz="2800" b="0" i="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h</m:t>
                        </m:r>
                      </m:num>
                      <m:den>
                        <m:r>
                          <a:rPr lang="en-IN" sz="2800" b="0" i="1" smtClean="0">
                            <a:latin typeface="Cambria Math" panose="02040503050406030204" pitchFamily="18" charset="0"/>
                            <a:cs typeface="Times New Roman" panose="02020603050405020304" pitchFamily="18" charset="0"/>
                          </a:rPr>
                          <m:t>𝑓</m:t>
                        </m:r>
                      </m:den>
                    </m:f>
                    <m:r>
                      <a:rPr lang="en-IN" sz="2800" b="0" i="1" smtClean="0">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b="0" i="1" smtClean="0">
                        <a:latin typeface="Cambria Math" panose="02040503050406030204" pitchFamily="18" charset="0"/>
                      </a:rPr>
                      <m:t>−</m:t>
                    </m:r>
                    <m:r>
                      <a:rPr lang="en-IN" sz="2800" b="0" i="1" smtClean="0">
                        <a:latin typeface="Cambria Math" panose="02040503050406030204" pitchFamily="18" charset="0"/>
                      </a:rPr>
                      <m:t>𝑐</m:t>
                    </m:r>
                    <m:r>
                      <a:rPr lang="en-IN" sz="2800" b="0" i="1" smtClean="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where  </a:t>
                </a:r>
                <a:r>
                  <a:rPr lang="en-IN" sz="2800" i="1" dirty="0">
                    <a:latin typeface="Times New Roman" panose="02020603050405020304" pitchFamily="18" charset="0"/>
                    <a:cs typeface="Times New Roman" panose="02020603050405020304" pitchFamily="18" charset="0"/>
                  </a:rPr>
                  <a:t>u -</a:t>
                </a:r>
                <a:r>
                  <a:rPr lang="en-IN" sz="2800" dirty="0">
                    <a:latin typeface="Times New Roman" panose="02020603050405020304" pitchFamily="18" charset="0"/>
                    <a:cs typeface="Times New Roman" panose="02020603050405020304" pitchFamily="18" charset="0"/>
                  </a:rPr>
                  <a:t>  is the upper limit of the median class</a:t>
                </a:r>
              </a:p>
              <a:p>
                <a:pPr algn="l"/>
                <a:endParaRPr lang="en-IN" dirty="0"/>
              </a:p>
            </p:txBody>
          </p:sp>
        </mc:Choice>
        <mc:Fallback xmlns="">
          <p:sp>
            <p:nvSpPr>
              <p:cNvPr id="6" name="TextBox 5">
                <a:extLst>
                  <a:ext uri="{FF2B5EF4-FFF2-40B4-BE49-F238E27FC236}">
                    <a16:creationId xmlns:a16="http://schemas.microsoft.com/office/drawing/2014/main" id="{8DFC5892-67BD-EEC9-8731-BC465BF77013}"/>
                  </a:ext>
                </a:extLst>
              </p:cNvPr>
              <p:cNvSpPr txBox="1">
                <a:spLocks noRot="1" noChangeAspect="1" noMove="1" noResize="1" noEditPoints="1" noAdjustHandles="1" noChangeArrowheads="1" noChangeShapeType="1" noTextEdit="1"/>
              </p:cNvSpPr>
              <p:nvPr/>
            </p:nvSpPr>
            <p:spPr>
              <a:xfrm>
                <a:off x="7435273" y="705455"/>
                <a:ext cx="4378036" cy="4485587"/>
              </a:xfrm>
              <a:prstGeom prst="rect">
                <a:avLst/>
              </a:prstGeom>
              <a:blipFill>
                <a:blip r:embed="rId3"/>
                <a:stretch>
                  <a:fillRect l="-2925" t="-1495" r="-2786"/>
                </a:stretch>
              </a:blipFill>
            </p:spPr>
            <p:txBody>
              <a:bodyPr/>
              <a:lstStyle/>
              <a:p>
                <a:r>
                  <a:rPr lang="en-IN">
                    <a:noFill/>
                  </a:rPr>
                  <a:t> </a:t>
                </a:r>
              </a:p>
            </p:txBody>
          </p:sp>
        </mc:Fallback>
      </mc:AlternateContent>
    </p:spTree>
    <p:extLst>
      <p:ext uri="{BB962C8B-B14F-4D97-AF65-F5344CB8AC3E}">
        <p14:creationId xmlns:p14="http://schemas.microsoft.com/office/powerpoint/2010/main" val="159276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464024"/>
            <a:ext cx="11012606" cy="5712939"/>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  Find  the median of the following data:</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029434461"/>
              </p:ext>
            </p:extLst>
          </p:nvPr>
        </p:nvGraphicFramePr>
        <p:xfrm>
          <a:off x="1362635" y="1910632"/>
          <a:ext cx="10003812" cy="1645920"/>
        </p:xfrm>
        <a:graphic>
          <a:graphicData uri="http://schemas.openxmlformats.org/drawingml/2006/table">
            <a:tbl>
              <a:tblPr>
                <a:tableStyleId>{5C22544A-7EE6-4342-B048-85BDC9FD1C3A}</a:tableStyleId>
              </a:tblPr>
              <a:tblGrid>
                <a:gridCol w="1667302">
                  <a:extLst>
                    <a:ext uri="{9D8B030D-6E8A-4147-A177-3AD203B41FA5}">
                      <a16:colId xmlns:a16="http://schemas.microsoft.com/office/drawing/2014/main" val="20000"/>
                    </a:ext>
                  </a:extLst>
                </a:gridCol>
                <a:gridCol w="1667302">
                  <a:extLst>
                    <a:ext uri="{9D8B030D-6E8A-4147-A177-3AD203B41FA5}">
                      <a16:colId xmlns:a16="http://schemas.microsoft.com/office/drawing/2014/main" val="20001"/>
                    </a:ext>
                  </a:extLst>
                </a:gridCol>
                <a:gridCol w="1667302">
                  <a:extLst>
                    <a:ext uri="{9D8B030D-6E8A-4147-A177-3AD203B41FA5}">
                      <a16:colId xmlns:a16="http://schemas.microsoft.com/office/drawing/2014/main" val="20002"/>
                    </a:ext>
                  </a:extLst>
                </a:gridCol>
                <a:gridCol w="1667302">
                  <a:extLst>
                    <a:ext uri="{9D8B030D-6E8A-4147-A177-3AD203B41FA5}">
                      <a16:colId xmlns:a16="http://schemas.microsoft.com/office/drawing/2014/main" val="20003"/>
                    </a:ext>
                  </a:extLst>
                </a:gridCol>
                <a:gridCol w="1667302">
                  <a:extLst>
                    <a:ext uri="{9D8B030D-6E8A-4147-A177-3AD203B41FA5}">
                      <a16:colId xmlns:a16="http://schemas.microsoft.com/office/drawing/2014/main" val="20004"/>
                    </a:ext>
                  </a:extLst>
                </a:gridCol>
                <a:gridCol w="1667302">
                  <a:extLst>
                    <a:ext uri="{9D8B030D-6E8A-4147-A177-3AD203B41FA5}">
                      <a16:colId xmlns:a16="http://schemas.microsoft.com/office/drawing/2014/main" val="20005"/>
                    </a:ext>
                  </a:extLst>
                </a:gridCol>
              </a:tblGrid>
              <a:tr h="527272">
                <a:tc>
                  <a:txBody>
                    <a:bodyPr/>
                    <a:lstStyle/>
                    <a:p>
                      <a:pPr algn="ctr"/>
                      <a:r>
                        <a:rPr lang="en-IN" sz="2400" b="1" dirty="0">
                          <a:latin typeface="Times New Roman" panose="02020603050405020304" pitchFamily="18" charset="0"/>
                          <a:cs typeface="Times New Roman" panose="02020603050405020304" pitchFamily="18" charset="0"/>
                        </a:rPr>
                        <a:t>Wages</a:t>
                      </a:r>
                      <a:r>
                        <a:rPr lang="en-IN" sz="2400" b="1" baseline="0" dirty="0">
                          <a:latin typeface="Times New Roman" panose="02020603050405020304" pitchFamily="18" charset="0"/>
                          <a:cs typeface="Times New Roman" panose="02020603050405020304" pitchFamily="18" charset="0"/>
                        </a:rPr>
                        <a:t> </a:t>
                      </a:r>
                    </a:p>
                    <a:p>
                      <a:pPr algn="ctr"/>
                      <a:r>
                        <a:rPr lang="en-IN" sz="2400" b="1" baseline="0" dirty="0">
                          <a:latin typeface="Times New Roman" panose="02020603050405020304" pitchFamily="18" charset="0"/>
                          <a:cs typeface="Times New Roman" panose="02020603050405020304" pitchFamily="18" charset="0"/>
                        </a:rPr>
                        <a:t>(in Rs.)</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7272">
                <a:tc>
                  <a:txBody>
                    <a:bodyPr/>
                    <a:lstStyle/>
                    <a:p>
                      <a:pPr algn="ctr"/>
                      <a:r>
                        <a:rPr lang="en-IN" sz="2400" b="1" dirty="0">
                          <a:latin typeface="Times New Roman" panose="02020603050405020304" pitchFamily="18" charset="0"/>
                          <a:cs typeface="Times New Roman" panose="02020603050405020304" pitchFamily="18" charset="0"/>
                        </a:rPr>
                        <a:t>No. of workers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33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5" y="354842"/>
            <a:ext cx="11229030" cy="6196083"/>
          </a:xfrm>
        </p:spPr>
        <p:txBody>
          <a:bodyPr>
            <a:normAutofit/>
          </a:bodyPr>
          <a:lstStyle/>
          <a:p>
            <a:pPr marL="0" indent="0">
              <a:buNone/>
            </a:pPr>
            <a:r>
              <a:rPr lang="en-IN" i="1" u="sng" dirty="0">
                <a:latin typeface="Times New Roman" panose="02020603050405020304" pitchFamily="18" charset="0"/>
                <a:cs typeface="Times New Roman" panose="02020603050405020304" pitchFamily="18" charset="0"/>
              </a:rPr>
              <a:t>Solution:</a:t>
            </a:r>
          </a:p>
          <a:p>
            <a:pPr marL="0" indent="0">
              <a:buNone/>
            </a:pPr>
            <a:r>
              <a:rPr lang="en-IN" sz="3300" dirty="0"/>
              <a:t>						</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49509526"/>
              </p:ext>
            </p:extLst>
          </p:nvPr>
        </p:nvGraphicFramePr>
        <p:xfrm>
          <a:off x="254000" y="952500"/>
          <a:ext cx="4996596" cy="3603234"/>
        </p:xfrm>
        <a:graphic>
          <a:graphicData uri="http://schemas.openxmlformats.org/drawingml/2006/table">
            <a:tbl>
              <a:tblPr>
                <a:tableStyleId>{5C22544A-7EE6-4342-B048-85BDC9FD1C3A}</a:tableStyleId>
              </a:tblPr>
              <a:tblGrid>
                <a:gridCol w="1665532">
                  <a:extLst>
                    <a:ext uri="{9D8B030D-6E8A-4147-A177-3AD203B41FA5}">
                      <a16:colId xmlns:a16="http://schemas.microsoft.com/office/drawing/2014/main" val="20000"/>
                    </a:ext>
                  </a:extLst>
                </a:gridCol>
                <a:gridCol w="1665532">
                  <a:extLst>
                    <a:ext uri="{9D8B030D-6E8A-4147-A177-3AD203B41FA5}">
                      <a16:colId xmlns:a16="http://schemas.microsoft.com/office/drawing/2014/main" val="20001"/>
                    </a:ext>
                  </a:extLst>
                </a:gridCol>
                <a:gridCol w="1665532">
                  <a:extLst>
                    <a:ext uri="{9D8B030D-6E8A-4147-A177-3AD203B41FA5}">
                      <a16:colId xmlns:a16="http://schemas.microsoft.com/office/drawing/2014/main" val="20002"/>
                    </a:ext>
                  </a:extLst>
                </a:gridCol>
              </a:tblGrid>
              <a:tr h="0">
                <a:tc>
                  <a:txBody>
                    <a:bodyPr/>
                    <a:lstStyle/>
                    <a:p>
                      <a:pPr algn="ctr"/>
                      <a:r>
                        <a:rPr lang="en-IN" sz="2400" b="1" i="1" dirty="0">
                          <a:latin typeface="Times New Roman" panose="02020603050405020304" pitchFamily="18" charset="0"/>
                          <a:cs typeface="Times New Roman" panose="02020603050405020304" pitchFamily="18" charset="0"/>
                        </a:rPr>
                        <a:t>Wages </a:t>
                      </a:r>
                    </a:p>
                    <a:p>
                      <a:pPr algn="ctr"/>
                      <a:r>
                        <a:rPr lang="en-IN" sz="2400" b="1" i="1" dirty="0">
                          <a:latin typeface="Times New Roman" panose="02020603050405020304" pitchFamily="18" charset="0"/>
                          <a:cs typeface="Times New Roman" panose="02020603050405020304" pitchFamily="18" charset="0"/>
                        </a:rPr>
                        <a:t>(in</a:t>
                      </a:r>
                      <a:r>
                        <a:rPr lang="en-IN" sz="2400" b="1" i="1" baseline="0" dirty="0">
                          <a:latin typeface="Times New Roman" panose="02020603050405020304" pitchFamily="18" charset="0"/>
                          <a:cs typeface="Times New Roman" panose="02020603050405020304" pitchFamily="18" charset="0"/>
                        </a:rPr>
                        <a:t> Rs.)</a:t>
                      </a:r>
                      <a:endParaRPr lang="en-IN" sz="2400" b="1"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No.</a:t>
                      </a:r>
                      <a:r>
                        <a:rPr lang="en-IN" sz="2400" b="1" i="1" baseline="0" dirty="0">
                          <a:latin typeface="Times New Roman" panose="02020603050405020304" pitchFamily="18" charset="0"/>
                          <a:cs typeface="Times New Roman" panose="02020603050405020304" pitchFamily="18" charset="0"/>
                        </a:rPr>
                        <a:t> of Employees</a:t>
                      </a:r>
                      <a:endParaRPr lang="en-IN" sz="2400" b="1"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3379">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3379">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3379">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3379">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3379">
                <a:tc>
                  <a:txBody>
                    <a:bodyPr/>
                    <a:lstStyle/>
                    <a:p>
                      <a:pPr algn="ctr"/>
                      <a:r>
                        <a:rPr lang="en-IN" sz="2400" dirty="0">
                          <a:latin typeface="Times New Roman" panose="02020603050405020304" pitchFamily="18" charset="0"/>
                          <a:cs typeface="Times New Roman" panose="02020603050405020304" pitchFamily="18" charset="0"/>
                        </a:rPr>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3379">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N = 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F32281-18F4-9A0C-8605-E27B86E9937A}"/>
                  </a:ext>
                </a:extLst>
              </p:cNvPr>
              <p:cNvSpPr txBox="1"/>
              <p:nvPr/>
            </p:nvSpPr>
            <p:spPr>
              <a:xfrm>
                <a:off x="5640512" y="307075"/>
                <a:ext cx="6297488" cy="1630511"/>
              </a:xfrm>
              <a:prstGeom prst="rect">
                <a:avLst/>
              </a:prstGeom>
              <a:noFill/>
            </p:spPr>
            <p:txBody>
              <a:bodyPr wrap="square" rtlCol="0">
                <a:spAutoFit/>
              </a:bodyPr>
              <a:lstStyle/>
              <a:p>
                <a:pPr marL="0" indent="0" algn="ctr">
                  <a:buNone/>
                </a:pPr>
                <a14:m>
                  <m:oMath xmlns:m="http://schemas.openxmlformats.org/officeDocument/2006/math">
                    <m:f>
                      <m:fPr>
                        <m:ctrlPr>
                          <a:rPr lang="en-IN" sz="2400" i="1" smtClean="0">
                            <a:latin typeface="Cambria Math" panose="02040503050406030204" pitchFamily="18" charset="0"/>
                          </a:rPr>
                        </m:ctrlPr>
                      </m:fPr>
                      <m:num>
                        <m:r>
                          <a:rPr lang="en-IN" sz="2400" i="1">
                            <a:latin typeface="Cambria Math" panose="02040503050406030204" pitchFamily="18" charset="0"/>
                          </a:rPr>
                          <m:t>𝑁</m:t>
                        </m:r>
                      </m:num>
                      <m:den>
                        <m:r>
                          <a:rPr lang="en-IN" sz="2400" i="1">
                            <a:latin typeface="Cambria Math" panose="02040503050406030204" pitchFamily="18" charset="0"/>
                          </a:rPr>
                          <m:t>2</m:t>
                        </m:r>
                      </m:den>
                    </m:f>
                  </m:oMath>
                </a14:m>
                <a:r>
                  <a:rPr lang="en-IN"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43</m:t>
                        </m:r>
                      </m:num>
                      <m:den>
                        <m:r>
                          <a:rPr lang="en-IN" sz="2400" b="0" i="1" smtClean="0">
                            <a:latin typeface="Cambria Math" panose="02040503050406030204" pitchFamily="18" charset="0"/>
                            <a:cs typeface="Times New Roman" panose="02020603050405020304" pitchFamily="18" charset="0"/>
                          </a:rPr>
                          <m:t>2</m:t>
                        </m:r>
                      </m:den>
                    </m:f>
                    <m:r>
                      <a:rPr lang="en-IN" sz="2400" b="0" i="1" smtClean="0">
                        <a:latin typeface="Cambria Math" panose="02040503050406030204" pitchFamily="18" charset="0"/>
                        <a:cs typeface="Times New Roman" panose="02020603050405020304" pitchFamily="18" charset="0"/>
                      </a:rPr>
                      <m:t>=21.5</m:t>
                    </m:r>
                  </m:oMath>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Cumulative frequency just greater than 21.5 is 28  and the corresponding class is 40-50.</a:t>
                </a:r>
              </a:p>
              <a:p>
                <a:pPr marL="0" indent="0">
                  <a:buNone/>
                </a:pPr>
                <a:r>
                  <a:rPr lang="en-IN" dirty="0">
                    <a:latin typeface="Times New Roman" panose="02020603050405020304" pitchFamily="18" charset="0"/>
                    <a:cs typeface="Times New Roman" panose="02020603050405020304" pitchFamily="18" charset="0"/>
                  </a:rPr>
                  <a:t>	</a:t>
                </a:r>
                <a:endParaRPr lang="en-IN" dirty="0"/>
              </a:p>
            </p:txBody>
          </p:sp>
        </mc:Choice>
        <mc:Fallback xmlns="">
          <p:sp>
            <p:nvSpPr>
              <p:cNvPr id="7" name="TextBox 6">
                <a:extLst>
                  <a:ext uri="{FF2B5EF4-FFF2-40B4-BE49-F238E27FC236}">
                    <a16:creationId xmlns:a16="http://schemas.microsoft.com/office/drawing/2014/main" id="{75F32281-18F4-9A0C-8605-E27B86E9937A}"/>
                  </a:ext>
                </a:extLst>
              </p:cNvPr>
              <p:cNvSpPr txBox="1">
                <a:spLocks noRot="1" noChangeAspect="1" noMove="1" noResize="1" noEditPoints="1" noAdjustHandles="1" noChangeArrowheads="1" noChangeShapeType="1" noTextEdit="1"/>
              </p:cNvSpPr>
              <p:nvPr/>
            </p:nvSpPr>
            <p:spPr>
              <a:xfrm>
                <a:off x="5640512" y="307075"/>
                <a:ext cx="6297488" cy="1630511"/>
              </a:xfrm>
              <a:prstGeom prst="rect">
                <a:avLst/>
              </a:prstGeom>
              <a:blipFill>
                <a:blip r:embed="rId2"/>
                <a:stretch>
                  <a:fillRect l="-1452" r="-242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BC67E5C-F069-BFB0-1856-4E36F391281A}"/>
              </a:ext>
            </a:extLst>
          </p:cNvPr>
          <p:cNvSpPr txBox="1"/>
          <p:nvPr/>
        </p:nvSpPr>
        <p:spPr>
          <a:xfrm>
            <a:off x="5568630" y="2053920"/>
            <a:ext cx="6041205" cy="1100429"/>
          </a:xfrm>
          <a:prstGeom prst="rect">
            <a:avLst/>
          </a:prstGeom>
          <a:noFill/>
        </p:spPr>
        <p:txBody>
          <a:bodyPr wrap="square" rtlCol="0">
            <a:spAutoFit/>
          </a:bodyPr>
          <a:lstStyle/>
          <a:p>
            <a:pPr marL="0" indent="0">
              <a:buNone/>
            </a:pPr>
            <a:r>
              <a:rPr lang="en-IN" sz="2800" dirty="0">
                <a:latin typeface="Times New Roman" panose="02020603050405020304" pitchFamily="18" charset="0"/>
                <a:cs typeface="Times New Roman" panose="02020603050405020304" pitchFamily="18" charset="0"/>
              </a:rPr>
              <a:t>Thus the median class is 40-50.</a:t>
            </a:r>
          </a:p>
          <a:p>
            <a:pPr marL="0" indent="0">
              <a:lnSpc>
                <a:spcPct val="150000"/>
              </a:lnSpc>
              <a:buNone/>
            </a:pPr>
            <a:r>
              <a:rPr lang="en-IN" sz="2800" i="1" dirty="0">
                <a:latin typeface="Times New Roman" panose="02020603050405020304" pitchFamily="18" charset="0"/>
                <a:cs typeface="Times New Roman" panose="02020603050405020304" pitchFamily="18" charset="0"/>
              </a:rPr>
              <a:t>l </a:t>
            </a:r>
            <a:r>
              <a:rPr lang="en-IN" sz="2800" dirty="0">
                <a:latin typeface="Times New Roman" panose="02020603050405020304" pitchFamily="18" charset="0"/>
                <a:cs typeface="Times New Roman" panose="02020603050405020304" pitchFamily="18" charset="0"/>
              </a:rPr>
              <a:t>= 40;  </a:t>
            </a:r>
            <a:r>
              <a:rPr lang="en-IN" sz="2800" i="1" dirty="0">
                <a:latin typeface="Times New Roman" panose="02020603050405020304" pitchFamily="18" charset="0"/>
                <a:cs typeface="Times New Roman" panose="02020603050405020304" pitchFamily="18" charset="0"/>
              </a:rPr>
              <a:t>h</a:t>
            </a:r>
            <a:r>
              <a:rPr lang="en-IN" sz="2800" dirty="0">
                <a:latin typeface="Times New Roman" panose="02020603050405020304" pitchFamily="18" charset="0"/>
                <a:cs typeface="Times New Roman" panose="02020603050405020304" pitchFamily="18" charset="0"/>
              </a:rPr>
              <a:t> = 10; </a:t>
            </a:r>
            <a:r>
              <a:rPr lang="en-IN" sz="2800" i="1" dirty="0">
                <a:latin typeface="Times New Roman" panose="02020603050405020304" pitchFamily="18" charset="0"/>
                <a:cs typeface="Times New Roman" panose="02020603050405020304" pitchFamily="18" charset="0"/>
              </a:rPr>
              <a:t>f </a:t>
            </a:r>
            <a:r>
              <a:rPr lang="en-IN" sz="2800" dirty="0">
                <a:latin typeface="Times New Roman" panose="02020603050405020304" pitchFamily="18" charset="0"/>
                <a:cs typeface="Times New Roman" panose="02020603050405020304" pitchFamily="18" charset="0"/>
              </a:rPr>
              <a:t>= 20; </a:t>
            </a:r>
            <a:r>
              <a:rPr lang="en-IN" sz="2800" i="1" dirty="0">
                <a:latin typeface="Times New Roman" panose="02020603050405020304" pitchFamily="18" charset="0"/>
                <a:cs typeface="Times New Roman" panose="02020603050405020304" pitchFamily="18" charset="0"/>
              </a:rPr>
              <a:t>c </a:t>
            </a:r>
            <a:r>
              <a:rPr lang="en-IN" sz="2800" dirty="0">
                <a:latin typeface="Times New Roman" panose="02020603050405020304" pitchFamily="18" charset="0"/>
                <a:cs typeface="Times New Roman" panose="02020603050405020304" pitchFamily="18" charset="0"/>
              </a:rPr>
              <a:t>= 8	</a:t>
            </a:r>
            <a:endParaRPr lang="en-IN"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F8B7F6-7885-1BA9-326B-FD0D2F6A6152}"/>
                  </a:ext>
                </a:extLst>
              </p:cNvPr>
              <p:cNvSpPr txBox="1"/>
              <p:nvPr/>
            </p:nvSpPr>
            <p:spPr>
              <a:xfrm>
                <a:off x="5568630" y="3429000"/>
                <a:ext cx="5913685" cy="2049151"/>
              </a:xfrm>
              <a:prstGeom prst="rect">
                <a:avLst/>
              </a:prstGeom>
              <a:noFill/>
            </p:spPr>
            <p:txBody>
              <a:bodyPr wrap="square" rtlCol="0">
                <a:spAutoFit/>
              </a:bodyPr>
              <a:lstStyle/>
              <a:p>
                <a:r>
                  <a:rPr lang="en-IN" sz="3200" i="1" dirty="0">
                    <a:latin typeface="Times New Roman" panose="02020603050405020304" pitchFamily="18" charset="0"/>
                    <a:cs typeface="Times New Roman" panose="02020603050405020304" pitchFamily="18" charset="0"/>
                  </a:rPr>
                  <a:t>Median</a:t>
                </a:r>
                <a:r>
                  <a:rPr lang="en-IN" sz="3200" dirty="0">
                    <a:latin typeface="Times New Roman" panose="02020603050405020304" pitchFamily="18" charset="0"/>
                    <a:cs typeface="Times New Roman" panose="02020603050405020304" pitchFamily="18" charset="0"/>
                  </a:rPr>
                  <a:t> = </a:t>
                </a:r>
                <a14:m>
                  <m:oMath xmlns:m="http://schemas.openxmlformats.org/officeDocument/2006/math">
                    <m:r>
                      <a:rPr lang="en-IN" sz="3200" i="1">
                        <a:latin typeface="Cambria Math" panose="02040503050406030204" pitchFamily="18" charset="0"/>
                        <a:cs typeface="Times New Roman" panose="02020603050405020304" pitchFamily="18" charset="0"/>
                      </a:rPr>
                      <m:t>𝑙</m:t>
                    </m:r>
                    <m:r>
                      <a:rPr lang="en-IN" sz="3200" i="1">
                        <a:latin typeface="Cambria Math" panose="02040503050406030204" pitchFamily="18" charset="0"/>
                        <a:cs typeface="Times New Roman" panose="02020603050405020304" pitchFamily="18" charset="0"/>
                      </a:rPr>
                      <m:t>+</m:t>
                    </m:r>
                    <m:f>
                      <m:fPr>
                        <m:ctrlPr>
                          <a:rPr lang="en-IN" sz="3200" i="1">
                            <a:latin typeface="Cambria Math" panose="02040503050406030204" pitchFamily="18" charset="0"/>
                            <a:cs typeface="Times New Roman" panose="02020603050405020304" pitchFamily="18" charset="0"/>
                          </a:rPr>
                        </m:ctrlPr>
                      </m:fPr>
                      <m:num>
                        <m:r>
                          <a:rPr lang="en-IN" sz="3200" i="1">
                            <a:latin typeface="Cambria Math" panose="02040503050406030204" pitchFamily="18" charset="0"/>
                            <a:cs typeface="Times New Roman" panose="02020603050405020304" pitchFamily="18" charset="0"/>
                          </a:rPr>
                          <m:t>h</m:t>
                        </m:r>
                      </m:num>
                      <m:den>
                        <m:r>
                          <a:rPr lang="en-IN" sz="3200" i="1">
                            <a:latin typeface="Cambria Math" panose="02040503050406030204" pitchFamily="18" charset="0"/>
                            <a:cs typeface="Times New Roman" panose="02020603050405020304" pitchFamily="18" charset="0"/>
                          </a:rPr>
                          <m:t>𝑓</m:t>
                        </m:r>
                      </m:den>
                    </m:f>
                    <m:r>
                      <a:rPr lang="en-IN" sz="3200" i="1">
                        <a:latin typeface="Cambria Math" panose="02040503050406030204" pitchFamily="18" charset="0"/>
                        <a:cs typeface="Times New Roman" panose="02020603050405020304" pitchFamily="18" charset="0"/>
                      </a:rPr>
                      <m:t> ( </m:t>
                    </m:r>
                    <m:f>
                      <m:fPr>
                        <m:ctrlPr>
                          <a:rPr lang="en-IN" sz="3200" i="1">
                            <a:latin typeface="Cambria Math" panose="02040503050406030204" pitchFamily="18" charset="0"/>
                          </a:rPr>
                        </m:ctrlPr>
                      </m:fPr>
                      <m:num>
                        <m:r>
                          <a:rPr lang="en-IN" sz="3200" i="1">
                            <a:latin typeface="Cambria Math" panose="02040503050406030204" pitchFamily="18" charset="0"/>
                          </a:rPr>
                          <m:t>𝑁</m:t>
                        </m:r>
                      </m:num>
                      <m:den>
                        <m:r>
                          <a:rPr lang="en-IN" sz="3200" i="1">
                            <a:latin typeface="Cambria Math" panose="02040503050406030204" pitchFamily="18" charset="0"/>
                          </a:rPr>
                          <m:t>2</m:t>
                        </m:r>
                      </m:den>
                    </m:f>
                    <m:r>
                      <a:rPr lang="en-IN" sz="3200" i="1">
                        <a:latin typeface="Cambria Math" panose="02040503050406030204" pitchFamily="18" charset="0"/>
                      </a:rPr>
                      <m:t>−</m:t>
                    </m:r>
                    <m:r>
                      <a:rPr lang="en-IN" sz="3200" i="1">
                        <a:latin typeface="Cambria Math" panose="02040503050406030204" pitchFamily="18" charset="0"/>
                      </a:rPr>
                      <m:t>𝑐</m:t>
                    </m:r>
                    <m:r>
                      <a:rPr lang="en-IN" sz="3200" i="1">
                        <a:latin typeface="Cambria Math" panose="02040503050406030204" pitchFamily="18" charset="0"/>
                        <a:cs typeface="Times New Roman" panose="02020603050405020304" pitchFamily="18" charset="0"/>
                      </a:rPr>
                      <m:t>)</m:t>
                    </m:r>
                  </m:oMath>
                </a14:m>
                <a:endParaRPr lang="en-IN"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Median = </a:t>
                </a:r>
                <a14:m>
                  <m:oMath xmlns:m="http://schemas.openxmlformats.org/officeDocument/2006/math">
                    <m:r>
                      <a:rPr lang="en-IN" sz="3200" i="1">
                        <a:latin typeface="Cambria Math" panose="02040503050406030204" pitchFamily="18" charset="0"/>
                        <a:cs typeface="Times New Roman" panose="02020603050405020304" pitchFamily="18" charset="0"/>
                      </a:rPr>
                      <m:t>40+</m:t>
                    </m:r>
                    <m:f>
                      <m:fPr>
                        <m:ctrlPr>
                          <a:rPr lang="en-IN" sz="3200" i="1">
                            <a:latin typeface="Cambria Math" panose="02040503050406030204" pitchFamily="18" charset="0"/>
                            <a:cs typeface="Times New Roman" panose="02020603050405020304" pitchFamily="18" charset="0"/>
                          </a:rPr>
                        </m:ctrlPr>
                      </m:fPr>
                      <m:num>
                        <m:r>
                          <a:rPr lang="en-IN" sz="3200" i="1">
                            <a:latin typeface="Cambria Math" panose="02040503050406030204" pitchFamily="18" charset="0"/>
                            <a:cs typeface="Times New Roman" panose="02020603050405020304" pitchFamily="18" charset="0"/>
                          </a:rPr>
                          <m:t>10</m:t>
                        </m:r>
                      </m:num>
                      <m:den>
                        <m:r>
                          <a:rPr lang="en-IN" sz="3200" i="1">
                            <a:latin typeface="Cambria Math" panose="02040503050406030204" pitchFamily="18" charset="0"/>
                            <a:cs typeface="Times New Roman" panose="02020603050405020304" pitchFamily="18" charset="0"/>
                          </a:rPr>
                          <m:t>20</m:t>
                        </m:r>
                      </m:den>
                    </m:f>
                    <m:r>
                      <a:rPr lang="en-IN" sz="3200" i="1">
                        <a:latin typeface="Cambria Math" panose="02040503050406030204" pitchFamily="18" charset="0"/>
                        <a:cs typeface="Times New Roman" panose="02020603050405020304" pitchFamily="18" charset="0"/>
                      </a:rPr>
                      <m:t>(21.5−8)</m:t>
                    </m:r>
                  </m:oMath>
                </a14:m>
                <a:endParaRPr lang="en-IN" sz="32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3200" b="1" i="1">
                        <a:latin typeface="Cambria Math" panose="02040503050406030204" pitchFamily="18" charset="0"/>
                        <a:ea typeface="Cambria Math" panose="02040503050406030204" pitchFamily="18" charset="0"/>
                      </a:rPr>
                      <m:t>∴ </m:t>
                    </m:r>
                  </m:oMath>
                </a14:m>
                <a:r>
                  <a:rPr lang="en-IN" sz="3200" b="1" i="1" dirty="0">
                    <a:latin typeface="Times New Roman" panose="02020603050405020304" pitchFamily="18" charset="0"/>
                    <a:cs typeface="Times New Roman" panose="02020603050405020304" pitchFamily="18" charset="0"/>
                  </a:rPr>
                  <a:t>Median =   </a:t>
                </a:r>
                <a:r>
                  <a:rPr lang="en-IN" sz="3200" b="1" dirty="0">
                    <a:latin typeface="Times New Roman" panose="02020603050405020304" pitchFamily="18" charset="0"/>
                    <a:cs typeface="Times New Roman" panose="02020603050405020304" pitchFamily="18" charset="0"/>
                  </a:rPr>
                  <a:t>46.75</a:t>
                </a:r>
                <a:r>
                  <a:rPr lang="en-IN" sz="3200" dirty="0">
                    <a:latin typeface="Times New Roman" panose="02020603050405020304" pitchFamily="18" charset="0"/>
                    <a:cs typeface="Times New Roman" panose="02020603050405020304" pitchFamily="18" charset="0"/>
                  </a:rPr>
                  <a:t>.</a:t>
                </a:r>
                <a:endParaRPr lang="en-IN" sz="3200" dirty="0"/>
              </a:p>
            </p:txBody>
          </p:sp>
        </mc:Choice>
        <mc:Fallback xmlns="">
          <p:sp>
            <p:nvSpPr>
              <p:cNvPr id="10" name="TextBox 9">
                <a:extLst>
                  <a:ext uri="{FF2B5EF4-FFF2-40B4-BE49-F238E27FC236}">
                    <a16:creationId xmlns:a16="http://schemas.microsoft.com/office/drawing/2014/main" id="{55F8B7F6-7885-1BA9-326B-FD0D2F6A6152}"/>
                  </a:ext>
                </a:extLst>
              </p:cNvPr>
              <p:cNvSpPr txBox="1">
                <a:spLocks noRot="1" noChangeAspect="1" noMove="1" noResize="1" noEditPoints="1" noAdjustHandles="1" noChangeArrowheads="1" noChangeShapeType="1" noTextEdit="1"/>
              </p:cNvSpPr>
              <p:nvPr/>
            </p:nvSpPr>
            <p:spPr>
              <a:xfrm>
                <a:off x="5568630" y="3429000"/>
                <a:ext cx="5913685" cy="2049151"/>
              </a:xfrm>
              <a:prstGeom prst="rect">
                <a:avLst/>
              </a:prstGeom>
              <a:blipFill>
                <a:blip r:embed="rId3"/>
                <a:stretch>
                  <a:fillRect l="-2575" b="-8036"/>
                </a:stretch>
              </a:blipFill>
            </p:spPr>
            <p:txBody>
              <a:bodyPr/>
              <a:lstStyle/>
              <a:p>
                <a:r>
                  <a:rPr lang="en-IN">
                    <a:noFill/>
                  </a:rPr>
                  <a:t> </a:t>
                </a:r>
              </a:p>
            </p:txBody>
          </p:sp>
        </mc:Fallback>
      </mc:AlternateContent>
    </p:spTree>
    <p:extLst>
      <p:ext uri="{BB962C8B-B14F-4D97-AF65-F5344CB8AC3E}">
        <p14:creationId xmlns:p14="http://schemas.microsoft.com/office/powerpoint/2010/main" val="37346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500"/>
                                        <p:tgtEl>
                                          <p:spTgt spid="1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CA684-3892-CE72-1F95-31A5A5E33426}"/>
              </a:ext>
            </a:extLst>
          </p:cNvPr>
          <p:cNvSpPr txBox="1"/>
          <p:nvPr/>
        </p:nvSpPr>
        <p:spPr>
          <a:xfrm>
            <a:off x="826654" y="240284"/>
            <a:ext cx="10427854" cy="954107"/>
          </a:xfrm>
          <a:prstGeom prst="rect">
            <a:avLst/>
          </a:prstGeom>
          <a:noFill/>
        </p:spPr>
        <p:txBody>
          <a:bodyPr wrap="square">
            <a:spAutoFit/>
          </a:bodyPr>
          <a:lstStyle/>
          <a:p>
            <a:pPr algn="l"/>
            <a:r>
              <a:rPr lang="en-US" sz="2800" b="0" i="0" u="none" strike="noStrike" dirty="0">
                <a:latin typeface="Times New Roman" panose="02020603050405020304" pitchFamily="18" charset="0"/>
              </a:rPr>
              <a:t>The weight of 30 students are given in the following frequency distribution. Determine the median weight of the students.</a:t>
            </a:r>
            <a:endParaRPr lang="en-IN" sz="2800" dirty="0"/>
          </a:p>
        </p:txBody>
      </p:sp>
      <p:graphicFrame>
        <p:nvGraphicFramePr>
          <p:cNvPr id="5" name="Table 4">
            <a:extLst>
              <a:ext uri="{FF2B5EF4-FFF2-40B4-BE49-F238E27FC236}">
                <a16:creationId xmlns:a16="http://schemas.microsoft.com/office/drawing/2014/main" id="{2DE8FFE4-458B-12C5-22F5-77D8FCFDE9E1}"/>
              </a:ext>
            </a:extLst>
          </p:cNvPr>
          <p:cNvGraphicFramePr>
            <a:graphicFrameLocks noGrp="1"/>
          </p:cNvGraphicFramePr>
          <p:nvPr>
            <p:extLst>
              <p:ext uri="{D42A27DB-BD31-4B8C-83A1-F6EECF244321}">
                <p14:modId xmlns:p14="http://schemas.microsoft.com/office/powerpoint/2010/main" val="2712658421"/>
              </p:ext>
            </p:extLst>
          </p:nvPr>
        </p:nvGraphicFramePr>
        <p:xfrm>
          <a:off x="2012488" y="1269071"/>
          <a:ext cx="8841672" cy="1156278"/>
        </p:xfrm>
        <a:graphic>
          <a:graphicData uri="http://schemas.openxmlformats.org/drawingml/2006/table">
            <a:tbl>
              <a:tblPr>
                <a:tableStyleId>{5C22544A-7EE6-4342-B048-85BDC9FD1C3A}</a:tableStyleId>
              </a:tblPr>
              <a:tblGrid>
                <a:gridCol w="1467262">
                  <a:extLst>
                    <a:ext uri="{9D8B030D-6E8A-4147-A177-3AD203B41FA5}">
                      <a16:colId xmlns:a16="http://schemas.microsoft.com/office/drawing/2014/main" val="481920606"/>
                    </a:ext>
                  </a:extLst>
                </a:gridCol>
                <a:gridCol w="1467262">
                  <a:extLst>
                    <a:ext uri="{9D8B030D-6E8A-4147-A177-3AD203B41FA5}">
                      <a16:colId xmlns:a16="http://schemas.microsoft.com/office/drawing/2014/main" val="593982621"/>
                    </a:ext>
                  </a:extLst>
                </a:gridCol>
                <a:gridCol w="1467262">
                  <a:extLst>
                    <a:ext uri="{9D8B030D-6E8A-4147-A177-3AD203B41FA5}">
                      <a16:colId xmlns:a16="http://schemas.microsoft.com/office/drawing/2014/main" val="2161533408"/>
                    </a:ext>
                  </a:extLst>
                </a:gridCol>
                <a:gridCol w="1467262">
                  <a:extLst>
                    <a:ext uri="{9D8B030D-6E8A-4147-A177-3AD203B41FA5}">
                      <a16:colId xmlns:a16="http://schemas.microsoft.com/office/drawing/2014/main" val="588687871"/>
                    </a:ext>
                  </a:extLst>
                </a:gridCol>
                <a:gridCol w="1467262">
                  <a:extLst>
                    <a:ext uri="{9D8B030D-6E8A-4147-A177-3AD203B41FA5}">
                      <a16:colId xmlns:a16="http://schemas.microsoft.com/office/drawing/2014/main" val="3298947672"/>
                    </a:ext>
                  </a:extLst>
                </a:gridCol>
                <a:gridCol w="1467262">
                  <a:extLst>
                    <a:ext uri="{9D8B030D-6E8A-4147-A177-3AD203B41FA5}">
                      <a16:colId xmlns:a16="http://schemas.microsoft.com/office/drawing/2014/main" val="3867179300"/>
                    </a:ext>
                  </a:extLst>
                </a:gridCol>
                <a:gridCol w="38100">
                  <a:extLst>
                    <a:ext uri="{9D8B030D-6E8A-4147-A177-3AD203B41FA5}">
                      <a16:colId xmlns:a16="http://schemas.microsoft.com/office/drawing/2014/main" val="1596906560"/>
                    </a:ext>
                  </a:extLst>
                </a:gridCol>
              </a:tblGrid>
              <a:tr h="540328">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Weight in kgs</a:t>
                      </a: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60-64</a:t>
                      </a: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65-69</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70-74</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75-79</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80-84</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extLst>
                  <a:ext uri="{0D108BD9-81ED-4DB2-BD59-A6C34878D82A}">
                    <a16:rowId xmlns:a16="http://schemas.microsoft.com/office/drawing/2014/main" val="1172140027"/>
                  </a:ext>
                </a:extLst>
              </a:tr>
              <a:tr h="540328">
                <a:tc>
                  <a:txBody>
                    <a:bodyPr/>
                    <a:lstStyle/>
                    <a:p>
                      <a:pPr algn="l" fontAlgn="ctr"/>
                      <a:r>
                        <a:rPr lang="en-IN" sz="2000" u="none" strike="noStrike" baseline="0">
                          <a:effectLst/>
                          <a:latin typeface="Times New Roman" panose="02020603050405020304" pitchFamily="18" charset="0"/>
                          <a:cs typeface="Times New Roman" panose="02020603050405020304" pitchFamily="18" charset="0"/>
                        </a:rPr>
                        <a:t>No. of students</a:t>
                      </a:r>
                      <a:endParaRPr lang="en-IN" sz="2000" b="0"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2</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8</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12</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5</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3</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extLst>
                  <a:ext uri="{0D108BD9-81ED-4DB2-BD59-A6C34878D82A}">
                    <a16:rowId xmlns:a16="http://schemas.microsoft.com/office/drawing/2014/main" val="1565089998"/>
                  </a:ext>
                </a:extLst>
              </a:tr>
            </a:tbl>
          </a:graphicData>
        </a:graphic>
      </p:graphicFrame>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419BB2E-5AB6-4D49-4D77-CCFF4911B7A5}"/>
                  </a:ext>
                </a:extLst>
              </p:cNvPr>
              <p:cNvGraphicFramePr>
                <a:graphicFrameLocks noGrp="1"/>
              </p:cNvGraphicFramePr>
              <p:nvPr>
                <p:extLst>
                  <p:ext uri="{D42A27DB-BD31-4B8C-83A1-F6EECF244321}">
                    <p14:modId xmlns:p14="http://schemas.microsoft.com/office/powerpoint/2010/main" val="759443732"/>
                  </p:ext>
                </p:extLst>
              </p:nvPr>
            </p:nvGraphicFramePr>
            <p:xfrm>
              <a:off x="672541" y="2917863"/>
              <a:ext cx="6034977" cy="2671066"/>
            </p:xfrm>
            <a:graphic>
              <a:graphicData uri="http://schemas.openxmlformats.org/drawingml/2006/table">
                <a:tbl>
                  <a:tblPr firstRow="1" firstCol="1">
                    <a:tableStyleId>{1FECB4D8-DB02-4DC6-A0A2-4F2EBAE1DC90}</a:tableStyleId>
                  </a:tblPr>
                  <a:tblGrid>
                    <a:gridCol w="2011659">
                      <a:extLst>
                        <a:ext uri="{9D8B030D-6E8A-4147-A177-3AD203B41FA5}">
                          <a16:colId xmlns:a16="http://schemas.microsoft.com/office/drawing/2014/main" val="234037245"/>
                        </a:ext>
                      </a:extLst>
                    </a:gridCol>
                    <a:gridCol w="2011659">
                      <a:extLst>
                        <a:ext uri="{9D8B030D-6E8A-4147-A177-3AD203B41FA5}">
                          <a16:colId xmlns:a16="http://schemas.microsoft.com/office/drawing/2014/main" val="129632121"/>
                        </a:ext>
                      </a:extLst>
                    </a:gridCol>
                    <a:gridCol w="2011659">
                      <a:extLst>
                        <a:ext uri="{9D8B030D-6E8A-4147-A177-3AD203B41FA5}">
                          <a16:colId xmlns:a16="http://schemas.microsoft.com/office/drawing/2014/main" val="2816590784"/>
                        </a:ext>
                      </a:extLst>
                    </a:gridCol>
                  </a:tblGrid>
                  <a:tr h="595899">
                    <a:tc>
                      <a:txBody>
                        <a:bodyPr/>
                        <a:lstStyle/>
                        <a:p>
                          <a:pPr algn="ctr" rtl="0" fontAlgn="b"/>
                          <a:r>
                            <a:rPr lang="en-IN" sz="2000" u="none" strike="noStrike" dirty="0">
                              <a:solidFill>
                                <a:schemeClr val="tx1"/>
                              </a:solidFill>
                              <a:effectLst/>
                              <a:latin typeface="Times New Roman" panose="02020603050405020304" pitchFamily="18" charset="0"/>
                              <a:cs typeface="Times New Roman" panose="02020603050405020304" pitchFamily="18" charset="0"/>
                            </a:rPr>
                            <a:t>Class Boundaries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US" sz="2000" b="0" u="none" strike="noStrike" dirty="0" smtClean="0">
                                    <a:solidFill>
                                      <a:srgbClr val="000000"/>
                                    </a:solidFill>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US" sz="2000" b="0" u="none" strike="noStrike" dirty="0" smtClean="0">
                                    <a:solidFill>
                                      <a:srgbClr val="000000"/>
                                    </a:solidFill>
                                    <a:effectLst/>
                                    <a:latin typeface="Cambria Math" panose="02040503050406030204" pitchFamily="18" charset="0"/>
                                  </a:rPr>
                                  <m:t>𝑐</m:t>
                                </m:r>
                                <m:r>
                                  <a:rPr lang="en-IN" sz="2000" b="0" u="none" strike="noStrike" dirty="0" smtClean="0">
                                    <a:solidFill>
                                      <a:srgbClr val="000000"/>
                                    </a:solidFill>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415634916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59.5-64.5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113850537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673624341"/>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69.5-74.5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342881290"/>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74.5-79.5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61663925"/>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79.5-84.5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547202353"/>
                      </a:ext>
                    </a:extLst>
                  </a:tr>
                  <a:tr h="348682">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𝑁</m:t>
                                </m:r>
                                <m:r>
                                  <a:rPr lang="en-IN" sz="2000" i="1" u="none" strike="noStrike" dirty="0" smtClean="0">
                                    <a:effectLst/>
                                    <a:latin typeface="Cambria Math" panose="02040503050406030204" pitchFamily="18" charset="0"/>
                                    <a:cs typeface="Times New Roman" panose="02020603050405020304" pitchFamily="18" charset="0"/>
                                  </a:rPr>
                                  <m:t> = 30</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96926516"/>
                      </a:ext>
                    </a:extLst>
                  </a:tr>
                </a:tbl>
              </a:graphicData>
            </a:graphic>
          </p:graphicFrame>
        </mc:Choice>
        <mc:Fallback xmlns="">
          <p:graphicFrame>
            <p:nvGraphicFramePr>
              <p:cNvPr id="2" name="Table 1">
                <a:extLst>
                  <a:ext uri="{FF2B5EF4-FFF2-40B4-BE49-F238E27FC236}">
                    <a16:creationId xmlns:a16="http://schemas.microsoft.com/office/drawing/2014/main" id="{7419BB2E-5AB6-4D49-4D77-CCFF4911B7A5}"/>
                  </a:ext>
                </a:extLst>
              </p:cNvPr>
              <p:cNvGraphicFramePr>
                <a:graphicFrameLocks noGrp="1"/>
              </p:cNvGraphicFramePr>
              <p:nvPr>
                <p:extLst>
                  <p:ext uri="{D42A27DB-BD31-4B8C-83A1-F6EECF244321}">
                    <p14:modId xmlns:p14="http://schemas.microsoft.com/office/powerpoint/2010/main" val="759443732"/>
                  </p:ext>
                </p:extLst>
              </p:nvPr>
            </p:nvGraphicFramePr>
            <p:xfrm>
              <a:off x="672541" y="2917863"/>
              <a:ext cx="6034977" cy="2671066"/>
            </p:xfrm>
            <a:graphic>
              <a:graphicData uri="http://schemas.openxmlformats.org/drawingml/2006/table">
                <a:tbl>
                  <a:tblPr firstRow="1" firstCol="1">
                    <a:tableStyleId>{1FECB4D8-DB02-4DC6-A0A2-4F2EBAE1DC90}</a:tableStyleId>
                  </a:tblPr>
                  <a:tblGrid>
                    <a:gridCol w="2011659">
                      <a:extLst>
                        <a:ext uri="{9D8B030D-6E8A-4147-A177-3AD203B41FA5}">
                          <a16:colId xmlns:a16="http://schemas.microsoft.com/office/drawing/2014/main" val="234037245"/>
                        </a:ext>
                      </a:extLst>
                    </a:gridCol>
                    <a:gridCol w="2011659">
                      <a:extLst>
                        <a:ext uri="{9D8B030D-6E8A-4147-A177-3AD203B41FA5}">
                          <a16:colId xmlns:a16="http://schemas.microsoft.com/office/drawing/2014/main" val="129632121"/>
                        </a:ext>
                      </a:extLst>
                    </a:gridCol>
                    <a:gridCol w="2011659">
                      <a:extLst>
                        <a:ext uri="{9D8B030D-6E8A-4147-A177-3AD203B41FA5}">
                          <a16:colId xmlns:a16="http://schemas.microsoft.com/office/drawing/2014/main" val="2816590784"/>
                        </a:ext>
                      </a:extLst>
                    </a:gridCol>
                  </a:tblGrid>
                  <a:tr h="595899">
                    <a:tc>
                      <a:txBody>
                        <a:bodyPr/>
                        <a:lstStyle/>
                        <a:p>
                          <a:pPr algn="ctr" rtl="0" fontAlgn="b"/>
                          <a:r>
                            <a:rPr lang="en-IN" sz="2000" u="none" strike="noStrike" dirty="0">
                              <a:solidFill>
                                <a:schemeClr val="tx1"/>
                              </a:solidFill>
                              <a:effectLst/>
                              <a:latin typeface="Times New Roman" panose="02020603050405020304" pitchFamily="18" charset="0"/>
                              <a:cs typeface="Times New Roman" panose="02020603050405020304" pitchFamily="18" charset="0"/>
                            </a:rPr>
                            <a:t>Class Boundaries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endParaRPr lang="en-US"/>
                        </a:p>
                      </a:txBody>
                      <a:tcPr marL="5013" marR="5013" marT="5013" marB="0" anchor="b">
                        <a:blipFill>
                          <a:blip r:embed="rId2"/>
                          <a:stretch>
                            <a:fillRect l="-100000" t="-1020" r="-100302" b="-373469"/>
                          </a:stretch>
                        </a:blipFill>
                      </a:tcPr>
                    </a:tc>
                    <a:tc>
                      <a:txBody>
                        <a:bodyPr/>
                        <a:lstStyle/>
                        <a:p>
                          <a:endParaRPr lang="en-US"/>
                        </a:p>
                      </a:txBody>
                      <a:tcPr marL="5013" marR="5013" marT="5013" marB="0" anchor="b">
                        <a:blipFill>
                          <a:blip r:embed="rId2"/>
                          <a:stretch>
                            <a:fillRect l="-200606" t="-1020" r="-606" b="-373469"/>
                          </a:stretch>
                        </a:blipFill>
                      </a:tcPr>
                    </a:tc>
                    <a:extLst>
                      <a:ext uri="{0D108BD9-81ED-4DB2-BD59-A6C34878D82A}">
                        <a16:rowId xmlns:a16="http://schemas.microsoft.com/office/drawing/2014/main" val="415634916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59.5-64.5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113850537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673624341"/>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69.5-74.5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342881290"/>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74.5-79.5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61663925"/>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79.5-84.5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547202353"/>
                      </a:ext>
                    </a:extLst>
                  </a:tr>
                  <a:tr h="348682">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endParaRPr lang="en-US"/>
                        </a:p>
                      </a:txBody>
                      <a:tcPr marL="5013" marR="5013" marT="5013" marB="0" anchor="b">
                        <a:blipFill>
                          <a:blip r:embed="rId2"/>
                          <a:stretch>
                            <a:fillRect l="-100000" t="-671930" r="-100302" b="-43860"/>
                          </a:stretch>
                        </a:blipFill>
                      </a:tcPr>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9692651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E23302-98AD-4593-105C-8895D11B9694}"/>
                  </a:ext>
                </a:extLst>
              </p:cNvPr>
              <p:cNvSpPr txBox="1"/>
              <p:nvPr/>
            </p:nvSpPr>
            <p:spPr>
              <a:xfrm>
                <a:off x="6972728" y="2527445"/>
                <a:ext cx="5219272" cy="2848216"/>
              </a:xfrm>
              <a:prstGeom prst="rect">
                <a:avLst/>
              </a:prstGeom>
              <a:noFill/>
            </p:spPr>
            <p:txBody>
              <a:bodyPr wrap="square">
                <a:spAutoFit/>
              </a:bodyPr>
              <a:lstStyle/>
              <a:p>
                <a:pPr algn="l"/>
                <a14:m>
                  <m:oMath xmlns:m="http://schemas.openxmlformats.org/officeDocument/2006/math">
                    <m:f>
                      <m:fPr>
                        <m:ctrlPr>
                          <a:rPr lang="en-IN" sz="2800" b="0" i="1" u="none" strike="noStrike" baseline="0" dirty="0" smtClean="0">
                            <a:latin typeface="Cambria Math" panose="02040503050406030204" pitchFamily="18" charset="0"/>
                          </a:rPr>
                        </m:ctrlPr>
                      </m:fPr>
                      <m:num>
                        <m:r>
                          <a:rPr lang="en-IN" sz="2800" b="0" i="1" u="none" strike="noStrike" baseline="0" dirty="0" smtClean="0">
                            <a:latin typeface="Cambria Math" panose="02040503050406030204" pitchFamily="18" charset="0"/>
                          </a:rPr>
                          <m:t>𝑁</m:t>
                        </m:r>
                      </m:num>
                      <m:den>
                        <m:r>
                          <a:rPr lang="en-IN" sz="2800" b="0" i="1" u="none" strike="noStrike" baseline="0" dirty="0">
                            <a:latin typeface="Cambria Math" panose="02040503050406030204" pitchFamily="18" charset="0"/>
                          </a:rPr>
                          <m:t>2</m:t>
                        </m:r>
                      </m:den>
                    </m:f>
                  </m:oMath>
                </a14:m>
                <a:r>
                  <a:rPr lang="en-IN" sz="2800" b="0" i="0" u="none" strike="noStrike" baseline="0" dirty="0">
                    <a:latin typeface="Times New Roman" panose="02020603050405020304" pitchFamily="18" charset="0"/>
                    <a:cs typeface="Times New Roman" panose="02020603050405020304" pitchFamily="18" charset="0"/>
                  </a:rPr>
                  <a:t> = 15</a:t>
                </a:r>
                <a14:m>
                  <m:oMath xmlns:m="http://schemas.openxmlformats.org/officeDocument/2006/math">
                    <m:r>
                      <a:rPr lang="en-US" sz="2800" b="0" i="0" u="none" strike="noStrike" baseline="0" dirty="0" smtClean="0">
                        <a:latin typeface="Cambria Math" panose="02040503050406030204" pitchFamily="18" charset="0"/>
                      </a:rPr>
                      <m:t>, </m:t>
                    </m:r>
                    <m:r>
                      <a:rPr lang="en-US" sz="2800" b="0" i="1" u="none" strike="noStrike" baseline="0" dirty="0" smtClean="0">
                        <a:latin typeface="Cambria Math" panose="02040503050406030204" pitchFamily="18" charset="0"/>
                      </a:rPr>
                      <m:t>𝑙</m:t>
                    </m:r>
                    <m:r>
                      <a:rPr lang="en-US" sz="2800" b="0" i="1" u="none" strike="noStrike" baseline="0" dirty="0" smtClean="0">
                        <a:latin typeface="Cambria Math" panose="02040503050406030204" pitchFamily="18" charset="0"/>
                      </a:rPr>
                      <m:t>= 69.5; </m:t>
                    </m:r>
                    <m:r>
                      <a:rPr lang="en-US" sz="2800" b="0" i="1" u="none" strike="noStrike" baseline="0" dirty="0" smtClean="0">
                        <a:latin typeface="Cambria Math" panose="02040503050406030204" pitchFamily="18" charset="0"/>
                      </a:rPr>
                      <m:t>𝑐</m:t>
                    </m:r>
                    <m:r>
                      <a:rPr lang="en-US" sz="2800" b="0" i="1" u="none" strike="noStrike" baseline="0" dirty="0" smtClean="0">
                        <a:latin typeface="Cambria Math" panose="02040503050406030204" pitchFamily="18" charset="0"/>
                      </a:rPr>
                      <m:t> = 10; </m:t>
                    </m:r>
                    <m:r>
                      <a:rPr lang="en-US" sz="2800" b="0" i="1" u="none" strike="noStrike" baseline="0" dirty="0" smtClean="0">
                        <a:latin typeface="Cambria Math" panose="02040503050406030204" pitchFamily="18" charset="0"/>
                      </a:rPr>
                      <m:t>𝑓</m:t>
                    </m:r>
                    <m:r>
                      <a:rPr lang="en-US" sz="2800" b="0" i="1" u="none" strike="noStrike" baseline="0" dirty="0" smtClean="0">
                        <a:latin typeface="Cambria Math" panose="02040503050406030204" pitchFamily="18" charset="0"/>
                      </a:rPr>
                      <m:t> = 12; </m:t>
                    </m:r>
                    <m:r>
                      <a:rPr lang="en-US" sz="2800" b="0" i="1" u="none" strike="noStrike" baseline="0" dirty="0" smtClean="0">
                        <a:latin typeface="Cambria Math" panose="02040503050406030204" pitchFamily="18" charset="0"/>
                      </a:rPr>
                      <m:t>𝑎𝑛𝑑</m:t>
                    </m:r>
                    <m:r>
                      <a:rPr lang="en-US" sz="2800" b="0" i="1" u="none" strike="noStrike" baseline="0" dirty="0" smtClean="0">
                        <a:latin typeface="Cambria Math" panose="02040503050406030204" pitchFamily="18" charset="0"/>
                      </a:rPr>
                      <m:t> </m:t>
                    </m:r>
                    <m:r>
                      <a:rPr lang="en-US" sz="2800" b="0" i="1" u="none" strike="noStrike" baseline="0" dirty="0" smtClean="0">
                        <a:latin typeface="Cambria Math" panose="02040503050406030204" pitchFamily="18" charset="0"/>
                      </a:rPr>
                      <m:t>h</m:t>
                    </m:r>
                    <m:r>
                      <a:rPr lang="en-US" sz="2800" b="0" i="1" u="none" strike="noStrike" baseline="0" dirty="0" smtClean="0">
                        <a:latin typeface="Cambria Math" panose="02040503050406030204" pitchFamily="18" charset="0"/>
                      </a:rPr>
                      <m:t> = 5</m:t>
                    </m:r>
                  </m:oMath>
                </a14:m>
                <a:endParaRPr lang="en-IN" sz="2800" dirty="0">
                  <a:latin typeface="Times New Roman" panose="02020603050405020304" pitchFamily="18" charset="0"/>
                  <a:cs typeface="Times New Roman" panose="02020603050405020304" pitchFamily="18" charset="0"/>
                </a:endParaRPr>
              </a:p>
              <a:p>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a:latin typeface="Cambria Math" panose="02040503050406030204" pitchFamily="18" charset="0"/>
                        <a:cs typeface="Times New Roman" panose="02020603050405020304" pitchFamily="18" charset="0"/>
                      </a:rPr>
                      <m:t>𝑙</m:t>
                    </m:r>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h</m:t>
                        </m:r>
                      </m:num>
                      <m:den>
                        <m:r>
                          <a:rPr lang="en-IN" sz="2800" i="1">
                            <a:latin typeface="Cambria Math" panose="02040503050406030204" pitchFamily="18" charset="0"/>
                            <a:cs typeface="Times New Roman" panose="02020603050405020304" pitchFamily="18" charset="0"/>
                          </a:rPr>
                          <m:t>𝑓</m:t>
                        </m:r>
                      </m:den>
                    </m:f>
                    <m:r>
                      <a:rPr lang="en-IN" sz="2800" i="1">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i="1">
                        <a:latin typeface="Cambria Math" panose="02040503050406030204" pitchFamily="18" charset="0"/>
                      </a:rPr>
                      <m:t>−</m:t>
                    </m:r>
                    <m:r>
                      <a:rPr lang="en-IN" sz="2800" i="1">
                        <a:latin typeface="Cambria Math" panose="02040503050406030204" pitchFamily="18" charset="0"/>
                      </a:rPr>
                      <m:t>𝑐</m:t>
                    </m:r>
                    <m:r>
                      <a:rPr lang="en-IN" sz="2800" i="1">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rPr>
                      <m:t>=69.5+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(15−10)</m:t>
                    </m:r>
                  </m:oMath>
                </a14:m>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Median weight  = 71.58 kg.</a:t>
                </a:r>
                <a:endParaRPr lang="en-IN"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CE23302-98AD-4593-105C-8895D11B9694}"/>
                  </a:ext>
                </a:extLst>
              </p:cNvPr>
              <p:cNvSpPr txBox="1">
                <a:spLocks noRot="1" noChangeAspect="1" noMove="1" noResize="1" noEditPoints="1" noAdjustHandles="1" noChangeArrowheads="1" noChangeShapeType="1" noTextEdit="1"/>
              </p:cNvSpPr>
              <p:nvPr/>
            </p:nvSpPr>
            <p:spPr>
              <a:xfrm>
                <a:off x="6972728" y="2527445"/>
                <a:ext cx="5219272" cy="2848216"/>
              </a:xfrm>
              <a:prstGeom prst="rect">
                <a:avLst/>
              </a:prstGeom>
              <a:blipFill>
                <a:blip r:embed="rId3"/>
                <a:stretch>
                  <a:fillRect l="-2453" b="-5139"/>
                </a:stretch>
              </a:blipFill>
            </p:spPr>
            <p:txBody>
              <a:bodyPr/>
              <a:lstStyle/>
              <a:p>
                <a:r>
                  <a:rPr lang="en-IN">
                    <a:noFill/>
                  </a:rPr>
                  <a:t> </a:t>
                </a:r>
              </a:p>
            </p:txBody>
          </p:sp>
        </mc:Fallback>
      </mc:AlternateContent>
    </p:spTree>
    <p:extLst>
      <p:ext uri="{BB962C8B-B14F-4D97-AF65-F5344CB8AC3E}">
        <p14:creationId xmlns:p14="http://schemas.microsoft.com/office/powerpoint/2010/main" val="422675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1DD61-86AE-502D-5278-466FBEBF91B7}"/>
              </a:ext>
            </a:extLst>
          </p:cNvPr>
          <p:cNvSpPr txBox="1"/>
          <p:nvPr/>
        </p:nvSpPr>
        <p:spPr>
          <a:xfrm>
            <a:off x="1137863" y="246848"/>
            <a:ext cx="10677418" cy="523220"/>
          </a:xfrm>
          <a:prstGeom prst="rect">
            <a:avLst/>
          </a:prstGeom>
          <a:noFill/>
        </p:spPr>
        <p:txBody>
          <a:bodyPr wrap="square">
            <a:spAutoFit/>
          </a:bodyPr>
          <a:lstStyle/>
          <a:p>
            <a:r>
              <a:rPr lang="en-US" sz="2800" b="0" i="0" u="none" strike="noStrike" baseline="0" dirty="0">
                <a:latin typeface="Times New Roman" panose="02020603050405020304" pitchFamily="18" charset="0"/>
                <a:cs typeface="Times New Roman" panose="02020603050405020304" pitchFamily="18" charset="0"/>
              </a:rPr>
              <a:t>Find the median weight for the following table:</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09DBFDD-0B7E-E971-2AED-D37D375AD554}"/>
              </a:ext>
            </a:extLst>
          </p:cNvPr>
          <p:cNvGraphicFramePr>
            <a:graphicFrameLocks noGrp="1"/>
          </p:cNvGraphicFramePr>
          <p:nvPr>
            <p:extLst>
              <p:ext uri="{D42A27DB-BD31-4B8C-83A1-F6EECF244321}">
                <p14:modId xmlns:p14="http://schemas.microsoft.com/office/powerpoint/2010/main" val="3984528918"/>
              </p:ext>
            </p:extLst>
          </p:nvPr>
        </p:nvGraphicFramePr>
        <p:xfrm>
          <a:off x="1065944" y="778800"/>
          <a:ext cx="9239040" cy="1121393"/>
        </p:xfrm>
        <a:graphic>
          <a:graphicData uri="http://schemas.openxmlformats.org/drawingml/2006/table">
            <a:tbl>
              <a:tblPr firstRow="1" firstCol="1">
                <a:tableStyleId>{2D5ABB26-0587-4C30-8999-92F81FD0307C}</a:tableStyleId>
              </a:tblPr>
              <a:tblGrid>
                <a:gridCol w="1539840">
                  <a:extLst>
                    <a:ext uri="{9D8B030D-6E8A-4147-A177-3AD203B41FA5}">
                      <a16:colId xmlns:a16="http://schemas.microsoft.com/office/drawing/2014/main" val="2183945741"/>
                    </a:ext>
                  </a:extLst>
                </a:gridCol>
                <a:gridCol w="1539840">
                  <a:extLst>
                    <a:ext uri="{9D8B030D-6E8A-4147-A177-3AD203B41FA5}">
                      <a16:colId xmlns:a16="http://schemas.microsoft.com/office/drawing/2014/main" val="2369394521"/>
                    </a:ext>
                  </a:extLst>
                </a:gridCol>
                <a:gridCol w="1539840">
                  <a:extLst>
                    <a:ext uri="{9D8B030D-6E8A-4147-A177-3AD203B41FA5}">
                      <a16:colId xmlns:a16="http://schemas.microsoft.com/office/drawing/2014/main" val="1676222242"/>
                    </a:ext>
                  </a:extLst>
                </a:gridCol>
                <a:gridCol w="1539840">
                  <a:extLst>
                    <a:ext uri="{9D8B030D-6E8A-4147-A177-3AD203B41FA5}">
                      <a16:colId xmlns:a16="http://schemas.microsoft.com/office/drawing/2014/main" val="4009589882"/>
                    </a:ext>
                  </a:extLst>
                </a:gridCol>
                <a:gridCol w="1539840">
                  <a:extLst>
                    <a:ext uri="{9D8B030D-6E8A-4147-A177-3AD203B41FA5}">
                      <a16:colId xmlns:a16="http://schemas.microsoft.com/office/drawing/2014/main" val="3505602908"/>
                    </a:ext>
                  </a:extLst>
                </a:gridCol>
                <a:gridCol w="1539840">
                  <a:extLst>
                    <a:ext uri="{9D8B030D-6E8A-4147-A177-3AD203B41FA5}">
                      <a16:colId xmlns:a16="http://schemas.microsoft.com/office/drawing/2014/main" val="1507141522"/>
                    </a:ext>
                  </a:extLst>
                </a:gridCol>
              </a:tblGrid>
              <a:tr h="505443">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Weight in kgs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74-70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64-60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3345415"/>
                  </a:ext>
                </a:extLst>
              </a:tr>
              <a:tr h="505443">
                <a:tc>
                  <a:txBody>
                    <a:bodyPr/>
                    <a:lstStyle/>
                    <a:p>
                      <a:pPr algn="ctr" fontAlgn="b"/>
                      <a:r>
                        <a:rPr lang="en-IN" sz="2000" u="none" strike="noStrike">
                          <a:effectLst/>
                          <a:latin typeface="Times New Roman" panose="02020603050405020304" pitchFamily="18" charset="0"/>
                          <a:cs typeface="Times New Roman" panose="02020603050405020304" pitchFamily="18" charset="0"/>
                        </a:rPr>
                        <a:t>No. of students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7179150"/>
                  </a:ext>
                </a:extLst>
              </a:tr>
            </a:tbl>
          </a:graphicData>
        </a:graphic>
      </p:graphicFrame>
      <p:sp>
        <p:nvSpPr>
          <p:cNvPr id="6" name="TextBox 5">
            <a:extLst>
              <a:ext uri="{FF2B5EF4-FFF2-40B4-BE49-F238E27FC236}">
                <a16:creationId xmlns:a16="http://schemas.microsoft.com/office/drawing/2014/main" id="{F017114D-8A9A-76F3-2902-23C85971F13A}"/>
              </a:ext>
            </a:extLst>
          </p:cNvPr>
          <p:cNvSpPr txBox="1"/>
          <p:nvPr/>
        </p:nvSpPr>
        <p:spPr>
          <a:xfrm>
            <a:off x="1065944" y="1908925"/>
            <a:ext cx="10430838" cy="523220"/>
          </a:xfrm>
          <a:prstGeom prst="rect">
            <a:avLst/>
          </a:prstGeom>
          <a:noFill/>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Solution: </a:t>
            </a:r>
            <a:r>
              <a:rPr lang="en-US" sz="2800" b="0" i="0" u="none" strike="noStrike" baseline="0" dirty="0">
                <a:latin typeface="Times New Roman" panose="02020603050405020304" pitchFamily="18" charset="0"/>
                <a:cs typeface="Times New Roman" panose="02020603050405020304" pitchFamily="18" charset="0"/>
              </a:rPr>
              <a:t>The class intervals are given in the descending order:</a:t>
            </a: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03828C80-47DE-1D48-F62B-C1B80FFC63D3}"/>
                  </a:ext>
                </a:extLst>
              </p:cNvPr>
              <p:cNvGraphicFramePr>
                <a:graphicFrameLocks noGrp="1"/>
              </p:cNvGraphicFramePr>
              <p:nvPr>
                <p:extLst>
                  <p:ext uri="{D42A27DB-BD31-4B8C-83A1-F6EECF244321}">
                    <p14:modId xmlns:p14="http://schemas.microsoft.com/office/powerpoint/2010/main" val="2024170011"/>
                  </p:ext>
                </p:extLst>
              </p:nvPr>
            </p:nvGraphicFramePr>
            <p:xfrm>
              <a:off x="1065944" y="2837965"/>
              <a:ext cx="3710682" cy="3773187"/>
            </p:xfrm>
            <a:graphic>
              <a:graphicData uri="http://schemas.openxmlformats.org/drawingml/2006/table">
                <a:tbl>
                  <a:tblPr firstRow="1" firstCol="1">
                    <a:tableStyleId>{2D5ABB26-0587-4C30-8999-92F81FD0307C}</a:tableStyleId>
                  </a:tblPr>
                  <a:tblGrid>
                    <a:gridCol w="1236894">
                      <a:extLst>
                        <a:ext uri="{9D8B030D-6E8A-4147-A177-3AD203B41FA5}">
                          <a16:colId xmlns:a16="http://schemas.microsoft.com/office/drawing/2014/main" val="3406931346"/>
                        </a:ext>
                      </a:extLst>
                    </a:gridCol>
                    <a:gridCol w="1236894">
                      <a:extLst>
                        <a:ext uri="{9D8B030D-6E8A-4147-A177-3AD203B41FA5}">
                          <a16:colId xmlns:a16="http://schemas.microsoft.com/office/drawing/2014/main" val="4037751005"/>
                        </a:ext>
                      </a:extLst>
                    </a:gridCol>
                    <a:gridCol w="1236894">
                      <a:extLst>
                        <a:ext uri="{9D8B030D-6E8A-4147-A177-3AD203B41FA5}">
                          <a16:colId xmlns:a16="http://schemas.microsoft.com/office/drawing/2014/main" val="1997481233"/>
                        </a:ext>
                      </a:extLst>
                    </a:gridCol>
                  </a:tblGrid>
                  <a:tr h="1190439">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Class Boundaries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055721"/>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84.5-79.5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87190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79.5-74.5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775335"/>
                      </a:ext>
                    </a:extLst>
                  </a:tr>
                  <a:tr h="43045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92207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69.5-64.5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84558"/>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64.5-59.5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21880"/>
                      </a:ext>
                    </a:extLst>
                  </a:tr>
                  <a:tr h="430458">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06020"/>
                      </a:ext>
                    </a:extLst>
                  </a:tr>
                </a:tbl>
              </a:graphicData>
            </a:graphic>
          </p:graphicFrame>
        </mc:Choice>
        <mc:Fallback xmlns="">
          <p:graphicFrame>
            <p:nvGraphicFramePr>
              <p:cNvPr id="7" name="Table 6">
                <a:extLst>
                  <a:ext uri="{FF2B5EF4-FFF2-40B4-BE49-F238E27FC236}">
                    <a16:creationId xmlns:a16="http://schemas.microsoft.com/office/drawing/2014/main" id="{03828C80-47DE-1D48-F62B-C1B80FFC63D3}"/>
                  </a:ext>
                </a:extLst>
              </p:cNvPr>
              <p:cNvGraphicFramePr>
                <a:graphicFrameLocks noGrp="1"/>
              </p:cNvGraphicFramePr>
              <p:nvPr>
                <p:extLst>
                  <p:ext uri="{D42A27DB-BD31-4B8C-83A1-F6EECF244321}">
                    <p14:modId xmlns:p14="http://schemas.microsoft.com/office/powerpoint/2010/main" val="2024170011"/>
                  </p:ext>
                </p:extLst>
              </p:nvPr>
            </p:nvGraphicFramePr>
            <p:xfrm>
              <a:off x="1065944" y="2837965"/>
              <a:ext cx="3710682" cy="3773187"/>
            </p:xfrm>
            <a:graphic>
              <a:graphicData uri="http://schemas.openxmlformats.org/drawingml/2006/table">
                <a:tbl>
                  <a:tblPr firstRow="1" firstCol="1">
                    <a:tableStyleId>{2D5ABB26-0587-4C30-8999-92F81FD0307C}</a:tableStyleId>
                  </a:tblPr>
                  <a:tblGrid>
                    <a:gridCol w="1236894">
                      <a:extLst>
                        <a:ext uri="{9D8B030D-6E8A-4147-A177-3AD203B41FA5}">
                          <a16:colId xmlns:a16="http://schemas.microsoft.com/office/drawing/2014/main" val="3406931346"/>
                        </a:ext>
                      </a:extLst>
                    </a:gridCol>
                    <a:gridCol w="1236894">
                      <a:extLst>
                        <a:ext uri="{9D8B030D-6E8A-4147-A177-3AD203B41FA5}">
                          <a16:colId xmlns:a16="http://schemas.microsoft.com/office/drawing/2014/main" val="4037751005"/>
                        </a:ext>
                      </a:extLst>
                    </a:gridCol>
                    <a:gridCol w="1236894">
                      <a:extLst>
                        <a:ext uri="{9D8B030D-6E8A-4147-A177-3AD203B41FA5}">
                          <a16:colId xmlns:a16="http://schemas.microsoft.com/office/drawing/2014/main" val="1997481233"/>
                        </a:ext>
                      </a:extLst>
                    </a:gridCol>
                  </a:tblGrid>
                  <a:tr h="1190439">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Class Boundaries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510" r="-100490" b="-229082"/>
                          </a:stretch>
                        </a:blipFill>
                      </a:tcPr>
                    </a:tc>
                    <a:tc>
                      <a:txBody>
                        <a:bodyPr/>
                        <a:lstStyle/>
                        <a:p>
                          <a:endParaRPr lang="en-US"/>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985" t="-510" r="-985" b="-229082"/>
                          </a:stretch>
                        </a:blipFill>
                      </a:tcPr>
                    </a:tc>
                    <a:extLst>
                      <a:ext uri="{0D108BD9-81ED-4DB2-BD59-A6C34878D82A}">
                        <a16:rowId xmlns:a16="http://schemas.microsoft.com/office/drawing/2014/main" val="1803055721"/>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84.5-79.5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87190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79.5-74.5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775335"/>
                      </a:ext>
                    </a:extLst>
                  </a:tr>
                  <a:tr h="43045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92207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69.5-64.5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84558"/>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64.5-59.5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21880"/>
                      </a:ext>
                    </a:extLst>
                  </a:tr>
                  <a:tr h="430458">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06020"/>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7A673E-A04C-A22A-2C14-2A9F38E4566F}"/>
                  </a:ext>
                </a:extLst>
              </p:cNvPr>
              <p:cNvSpPr txBox="1"/>
              <p:nvPr/>
            </p:nvSpPr>
            <p:spPr>
              <a:xfrm>
                <a:off x="5011220" y="2355080"/>
                <a:ext cx="6732141" cy="6295313"/>
              </a:xfrm>
              <a:prstGeom prst="rect">
                <a:avLst/>
              </a:prstGeom>
              <a:noFill/>
            </p:spPr>
            <p:txBody>
              <a:bodyPr wrap="square">
                <a:spAutoFit/>
              </a:bodyPr>
              <a:lstStyle/>
              <a:p>
                <a:pPr marL="0" indent="0" algn="ctr">
                  <a:buNone/>
                </a:pPr>
                <a14:m>
                  <m:oMath xmlns:m="http://schemas.openxmlformats.org/officeDocument/2006/math">
                    <m:f>
                      <m:fPr>
                        <m:ctrlPr>
                          <a:rPr lang="en-IN" sz="2800" i="1" smtClean="0">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30</m:t>
                        </m:r>
                      </m:num>
                      <m:den>
                        <m:r>
                          <a:rPr lang="en-IN" sz="2800" b="0" i="1" smtClean="0">
                            <a:latin typeface="Cambria Math" panose="02040503050406030204" pitchFamily="18" charset="0"/>
                            <a:cs typeface="Times New Roman" panose="02020603050405020304" pitchFamily="18" charset="0"/>
                          </a:rPr>
                          <m:t>2</m:t>
                        </m:r>
                      </m:den>
                    </m:f>
                    <m:r>
                      <a:rPr lang="en-IN" sz="2800" b="0" i="1" smtClean="0">
                        <a:latin typeface="Cambria Math" panose="02040503050406030204" pitchFamily="18" charset="0"/>
                        <a:cs typeface="Times New Roman" panose="02020603050405020304" pitchFamily="18" charset="0"/>
                      </a:rPr>
                      <m:t>=15</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Cumulative frequency just greater than 15 is 20  and the corresponding class is </a:t>
                </a:r>
                <a:r>
                  <a:rPr lang="en-IN" sz="2800" u="none" strike="noStrike" dirty="0">
                    <a:effectLst/>
                    <a:latin typeface="Times New Roman" panose="02020603050405020304" pitchFamily="18" charset="0"/>
                    <a:cs typeface="Times New Roman" panose="02020603050405020304" pitchFamily="18" charset="0"/>
                  </a:rPr>
                  <a:t>74.5-69.5 and the frequency is 12.  </a:t>
                </a:r>
              </a:p>
              <a:p>
                <a:pPr/>
                <a14:m>
                  <m:oMathPara xmlns:m="http://schemas.openxmlformats.org/officeDocument/2006/math">
                    <m:oMathParaPr>
                      <m:jc m:val="centerGroup"/>
                    </m:oMathParaPr>
                    <m:oMath xmlns:m="http://schemas.openxmlformats.org/officeDocument/2006/math">
                      <m:r>
                        <a:rPr lang="en-IN" sz="2800" b="0" i="1" u="none" strike="noStrike" smtClean="0">
                          <a:solidFill>
                            <a:srgbClr val="000000"/>
                          </a:solidFill>
                          <a:effectLst/>
                          <a:latin typeface="Cambria Math" panose="02040503050406030204" pitchFamily="18" charset="0"/>
                        </a:rPr>
                        <m:t>𝑢</m:t>
                      </m:r>
                      <m:r>
                        <a:rPr lang="en-IN" sz="2800" b="0" i="1" u="none" strike="noStrike" smtClean="0">
                          <a:solidFill>
                            <a:srgbClr val="000000"/>
                          </a:solidFill>
                          <a:effectLst/>
                          <a:latin typeface="Cambria Math" panose="02040503050406030204" pitchFamily="18" charset="0"/>
                        </a:rPr>
                        <m:t>=74.5, </m:t>
                      </m:r>
                      <m:r>
                        <a:rPr lang="en-IN" sz="2800" b="0" i="1" u="none" strike="noStrike" smtClean="0">
                          <a:solidFill>
                            <a:srgbClr val="000000"/>
                          </a:solidFill>
                          <a:effectLst/>
                          <a:latin typeface="Cambria Math" panose="02040503050406030204" pitchFamily="18" charset="0"/>
                        </a:rPr>
                        <m:t>𝑓</m:t>
                      </m:r>
                      <m:r>
                        <a:rPr lang="en-IN" sz="2800" b="0" i="1" u="none" strike="noStrike" smtClean="0">
                          <a:solidFill>
                            <a:srgbClr val="000000"/>
                          </a:solidFill>
                          <a:effectLst/>
                          <a:latin typeface="Cambria Math" panose="02040503050406030204" pitchFamily="18" charset="0"/>
                        </a:rPr>
                        <m:t>=12, </m:t>
                      </m:r>
                      <m:r>
                        <a:rPr lang="en-IN" sz="2800" b="0" i="1" u="none" strike="noStrike" smtClean="0">
                          <a:solidFill>
                            <a:srgbClr val="000000"/>
                          </a:solidFill>
                          <a:effectLst/>
                          <a:latin typeface="Cambria Math" panose="02040503050406030204" pitchFamily="18" charset="0"/>
                        </a:rPr>
                        <m:t>h</m:t>
                      </m:r>
                      <m:r>
                        <a:rPr lang="en-IN" sz="2800" b="0" i="1" u="none" strike="noStrike" smtClean="0">
                          <a:solidFill>
                            <a:srgbClr val="000000"/>
                          </a:solidFill>
                          <a:effectLst/>
                          <a:latin typeface="Cambria Math" panose="02040503050406030204" pitchFamily="18" charset="0"/>
                        </a:rPr>
                        <m:t>=5,  </m:t>
                      </m:r>
                      <m:r>
                        <a:rPr lang="en-IN" sz="2800" b="0" i="1" u="none" strike="noStrike" smtClean="0">
                          <a:solidFill>
                            <a:srgbClr val="000000"/>
                          </a:solidFill>
                          <a:effectLst/>
                          <a:latin typeface="Cambria Math" panose="02040503050406030204" pitchFamily="18" charset="0"/>
                        </a:rPr>
                        <m:t>𝑐</m:t>
                      </m:r>
                      <m:r>
                        <a:rPr lang="en-IN" sz="2800" b="0" i="1" u="none" strike="noStrike" smtClean="0">
                          <a:solidFill>
                            <a:srgbClr val="000000"/>
                          </a:solidFill>
                          <a:effectLst/>
                          <a:latin typeface="Cambria Math" panose="02040503050406030204" pitchFamily="18" charset="0"/>
                        </a:rPr>
                        <m:t>=8</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2800" i="1" dirty="0">
                    <a:latin typeface="Times New Roman" panose="02020603050405020304" pitchFamily="18" charset="0"/>
                    <a:cs typeface="Times New Roman" panose="02020603050405020304" pitchFamily="18" charset="0"/>
                  </a:rPr>
                  <a:t> 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US" sz="2800" b="0" i="1" dirty="0" smtClean="0">
                        <a:latin typeface="Cambria Math" panose="02040503050406030204" pitchFamily="18" charset="0"/>
                        <a:cs typeface="Times New Roman" panose="02020603050405020304" pitchFamily="18" charset="0"/>
                      </a:rPr>
                      <m:t>𝑢</m:t>
                    </m:r>
                    <m:r>
                      <a:rPr lang="en-US" sz="2800" b="0" i="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h</m:t>
                        </m:r>
                      </m:num>
                      <m:den>
                        <m:r>
                          <a:rPr lang="en-IN" sz="2800" b="0" i="1" smtClean="0">
                            <a:latin typeface="Cambria Math" panose="02040503050406030204" pitchFamily="18" charset="0"/>
                            <a:cs typeface="Times New Roman" panose="02020603050405020304" pitchFamily="18" charset="0"/>
                          </a:rPr>
                          <m:t>𝑓</m:t>
                        </m:r>
                      </m:den>
                    </m:f>
                    <m:r>
                      <a:rPr lang="en-IN" sz="2800" b="0" i="1" smtClean="0">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b="0" i="1" smtClean="0">
                        <a:latin typeface="Cambria Math" panose="02040503050406030204" pitchFamily="18" charset="0"/>
                      </a:rPr>
                      <m:t>−</m:t>
                    </m:r>
                    <m:r>
                      <a:rPr lang="en-IN" sz="2800" b="0" i="1" smtClean="0">
                        <a:latin typeface="Cambria Math" panose="02040503050406030204" pitchFamily="18" charset="0"/>
                      </a:rPr>
                      <m:t>𝑐</m:t>
                    </m:r>
                    <m:r>
                      <a:rPr lang="en-IN" sz="2800" b="0" i="1" smtClean="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74.5</m:t>
                    </m:r>
                    <m:r>
                      <a:rPr lang="en-IN" sz="2800" i="1" dirty="0">
                        <a:latin typeface="Cambria Math" panose="02040503050406030204" pitchFamily="18" charset="0"/>
                        <a:cs typeface="Times New Roman" panose="02020603050405020304" pitchFamily="18" charset="0"/>
                      </a:rPr>
                      <m:t>−</m:t>
                    </m:r>
                    <m:f>
                      <m:fPr>
                        <m:ctrlPr>
                          <a:rPr lang="en-IN" sz="2800" b="0" i="1" dirty="0" smtClean="0">
                            <a:latin typeface="Cambria Math" panose="02040503050406030204" pitchFamily="18" charset="0"/>
                            <a:cs typeface="Times New Roman" panose="02020603050405020304" pitchFamily="18" charset="0"/>
                          </a:rPr>
                        </m:ctrlPr>
                      </m:fPr>
                      <m:num>
                        <m:r>
                          <a:rPr lang="en-IN" sz="2800" b="0" i="1" dirty="0" smtClean="0">
                            <a:latin typeface="Cambria Math" panose="02040503050406030204" pitchFamily="18" charset="0"/>
                            <a:cs typeface="Times New Roman" panose="02020603050405020304" pitchFamily="18" charset="0"/>
                          </a:rPr>
                          <m:t>5</m:t>
                        </m:r>
                      </m:num>
                      <m:den>
                        <m:r>
                          <a:rPr lang="en-IN" sz="2800" b="0" i="1" dirty="0" smtClean="0">
                            <a:latin typeface="Cambria Math" panose="02040503050406030204" pitchFamily="18" charset="0"/>
                            <a:cs typeface="Times New Roman" panose="02020603050405020304" pitchFamily="18" charset="0"/>
                          </a:rPr>
                          <m:t>12</m:t>
                        </m:r>
                      </m:den>
                    </m:f>
                    <m:d>
                      <m:dPr>
                        <m:ctrlPr>
                          <a:rPr lang="en-IN" sz="2800" b="0" i="1" dirty="0" smtClean="0">
                            <a:latin typeface="Cambria Math" panose="02040503050406030204" pitchFamily="18" charset="0"/>
                            <a:cs typeface="Times New Roman" panose="02020603050405020304" pitchFamily="18" charset="0"/>
                          </a:rPr>
                        </m:ctrlPr>
                      </m:dPr>
                      <m:e>
                        <m:r>
                          <a:rPr lang="en-IN" sz="2800" b="0" i="1" dirty="0" smtClean="0">
                            <a:latin typeface="Cambria Math" panose="02040503050406030204" pitchFamily="18" charset="0"/>
                            <a:cs typeface="Times New Roman" panose="02020603050405020304" pitchFamily="18" charset="0"/>
                          </a:rPr>
                          <m:t>15−8</m:t>
                        </m:r>
                      </m:e>
                    </m:d>
                  </m:oMath>
                </a14:m>
                <a:endParaRPr lang="en-IN" sz="2800" b="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smtClean="0">
                        <a:latin typeface="Cambria Math" panose="02040503050406030204" pitchFamily="18" charset="0"/>
                        <a:cs typeface="Times New Roman" panose="02020603050405020304" pitchFamily="18" charset="0"/>
                      </a:rPr>
                      <m:t>74.5−2.92</m:t>
                    </m:r>
                    <m:r>
                      <a:rPr lang="en-IN" sz="2800" b="0" i="0" smtClean="0">
                        <a:latin typeface="Cambria Math" panose="02040503050406030204" pitchFamily="18" charset="0"/>
                        <a:cs typeface="Times New Roman" panose="02020603050405020304" pitchFamily="18" charset="0"/>
                      </a:rPr>
                      <m:t> </m:t>
                    </m:r>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71.58 </m:t>
                    </m:r>
                  </m:oMath>
                </a14:m>
                <a:endParaRPr lang="en-IN" sz="2800" b="0" dirty="0">
                  <a:latin typeface="Times New Roman" panose="02020603050405020304" pitchFamily="18" charset="0"/>
                  <a:cs typeface="Times New Roman" panose="02020603050405020304" pitchFamily="18" charset="0"/>
                </a:endParaRPr>
              </a:p>
              <a:p>
                <a:r>
                  <a:rPr lang="en-IN" sz="2800" b="0" i="0" u="none" strike="noStrike" baseline="0" dirty="0">
                    <a:latin typeface="Times New Roman" panose="02020603050405020304" pitchFamily="18" charset="0"/>
                    <a:cs typeface="Times New Roman" panose="02020603050405020304" pitchFamily="18" charset="0"/>
                  </a:rPr>
                  <a:t>Median weight = 71.58 kg.</a:t>
                </a:r>
                <a:endParaRPr lang="en-IN" sz="2800" b="0" dirty="0">
                  <a:latin typeface="Times New Roman" panose="02020603050405020304" pitchFamily="18" charset="0"/>
                  <a:cs typeface="Times New Roman" panose="02020603050405020304" pitchFamily="18" charset="0"/>
                </a:endParaRPr>
              </a:p>
              <a:p>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707A673E-A04C-A22A-2C14-2A9F38E4566F}"/>
                  </a:ext>
                </a:extLst>
              </p:cNvPr>
              <p:cNvSpPr txBox="1">
                <a:spLocks noRot="1" noChangeAspect="1" noMove="1" noResize="1" noEditPoints="1" noAdjustHandles="1" noChangeArrowheads="1" noChangeShapeType="1" noTextEdit="1"/>
              </p:cNvSpPr>
              <p:nvPr/>
            </p:nvSpPr>
            <p:spPr>
              <a:xfrm>
                <a:off x="5011220" y="2355080"/>
                <a:ext cx="6732141" cy="6295313"/>
              </a:xfrm>
              <a:prstGeom prst="rect">
                <a:avLst/>
              </a:prstGeom>
              <a:blipFill>
                <a:blip r:embed="rId3"/>
                <a:stretch>
                  <a:fillRect l="-1812"/>
                </a:stretch>
              </a:blipFill>
            </p:spPr>
            <p:txBody>
              <a:bodyPr/>
              <a:lstStyle/>
              <a:p>
                <a:r>
                  <a:rPr lang="en-IN">
                    <a:noFill/>
                  </a:rPr>
                  <a:t> </a:t>
                </a:r>
              </a:p>
            </p:txBody>
          </p:sp>
        </mc:Fallback>
      </mc:AlternateContent>
    </p:spTree>
    <p:extLst>
      <p:ext uri="{BB962C8B-B14F-4D97-AF65-F5344CB8AC3E}">
        <p14:creationId xmlns:p14="http://schemas.microsoft.com/office/powerpoint/2010/main" val="14852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fade">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500"/>
                                        <p:tgtEl>
                                          <p:spTgt spid="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fade">
                                      <p:cBhvr>
                                        <p:cTn id="5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6425D-994C-AE8D-2822-BCC7A279ED7E}"/>
              </a:ext>
            </a:extLst>
          </p:cNvPr>
          <p:cNvSpPr txBox="1"/>
          <p:nvPr/>
        </p:nvSpPr>
        <p:spPr>
          <a:xfrm>
            <a:off x="337334" y="88608"/>
            <a:ext cx="11640621" cy="1384995"/>
          </a:xfrm>
          <a:prstGeom prst="rect">
            <a:avLst/>
          </a:prstGeom>
          <a:noFill/>
        </p:spPr>
        <p:txBody>
          <a:bodyPr wrap="square">
            <a:spAutoFit/>
          </a:bodyPr>
          <a:lstStyle/>
          <a:p>
            <a:pPr algn="l"/>
            <a:r>
              <a:rPr lang="en-US" sz="2800" b="0" i="0" u="none" strike="noStrike" baseline="0" dirty="0">
                <a:latin typeface="Times New Roman" panose="02020603050405020304" pitchFamily="18" charset="0"/>
                <a:cs typeface="Times New Roman" panose="02020603050405020304" pitchFamily="18" charset="0"/>
              </a:rPr>
              <a:t>In the frequency distribution of 170 families given below, the number of families corresponding to expenditure groups 20-30 and 40-50 are missing in the table. However, the median is known to be 35. Find the missing frequencies.</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D113441-8C88-7761-BB03-4B8166A07431}"/>
              </a:ext>
            </a:extLst>
          </p:cNvPr>
          <p:cNvGraphicFramePr>
            <a:graphicFrameLocks noGrp="1"/>
          </p:cNvGraphicFramePr>
          <p:nvPr>
            <p:extLst>
              <p:ext uri="{D42A27DB-BD31-4B8C-83A1-F6EECF244321}">
                <p14:modId xmlns:p14="http://schemas.microsoft.com/office/powerpoint/2010/main" val="624033205"/>
              </p:ext>
            </p:extLst>
          </p:nvPr>
        </p:nvGraphicFramePr>
        <p:xfrm>
          <a:off x="708917" y="1473603"/>
          <a:ext cx="10448817" cy="1129658"/>
        </p:xfrm>
        <a:graphic>
          <a:graphicData uri="http://schemas.openxmlformats.org/drawingml/2006/table">
            <a:tbl>
              <a:tblPr firstRow="1" firstCol="1">
                <a:tableStyleId>{2D5ABB26-0587-4C30-8999-92F81FD0307C}</a:tableStyleId>
              </a:tblPr>
              <a:tblGrid>
                <a:gridCol w="1286008">
                  <a:extLst>
                    <a:ext uri="{9D8B030D-6E8A-4147-A177-3AD203B41FA5}">
                      <a16:colId xmlns:a16="http://schemas.microsoft.com/office/drawing/2014/main" val="2918474143"/>
                    </a:ext>
                  </a:extLst>
                </a:gridCol>
                <a:gridCol w="1286008">
                  <a:extLst>
                    <a:ext uri="{9D8B030D-6E8A-4147-A177-3AD203B41FA5}">
                      <a16:colId xmlns:a16="http://schemas.microsoft.com/office/drawing/2014/main" val="1711695942"/>
                    </a:ext>
                  </a:extLst>
                </a:gridCol>
                <a:gridCol w="1446761">
                  <a:extLst>
                    <a:ext uri="{9D8B030D-6E8A-4147-A177-3AD203B41FA5}">
                      <a16:colId xmlns:a16="http://schemas.microsoft.com/office/drawing/2014/main" val="1642957476"/>
                    </a:ext>
                  </a:extLst>
                </a:gridCol>
                <a:gridCol w="1286008">
                  <a:extLst>
                    <a:ext uri="{9D8B030D-6E8A-4147-A177-3AD203B41FA5}">
                      <a16:colId xmlns:a16="http://schemas.microsoft.com/office/drawing/2014/main" val="1904660202"/>
                    </a:ext>
                  </a:extLst>
                </a:gridCol>
                <a:gridCol w="1286008">
                  <a:extLst>
                    <a:ext uri="{9D8B030D-6E8A-4147-A177-3AD203B41FA5}">
                      <a16:colId xmlns:a16="http://schemas.microsoft.com/office/drawing/2014/main" val="3699792547"/>
                    </a:ext>
                  </a:extLst>
                </a:gridCol>
                <a:gridCol w="1286008">
                  <a:extLst>
                    <a:ext uri="{9D8B030D-6E8A-4147-A177-3AD203B41FA5}">
                      <a16:colId xmlns:a16="http://schemas.microsoft.com/office/drawing/2014/main" val="1099418844"/>
                    </a:ext>
                  </a:extLst>
                </a:gridCol>
                <a:gridCol w="1286008">
                  <a:extLst>
                    <a:ext uri="{9D8B030D-6E8A-4147-A177-3AD203B41FA5}">
                      <a16:colId xmlns:a16="http://schemas.microsoft.com/office/drawing/2014/main" val="2402787975"/>
                    </a:ext>
                  </a:extLst>
                </a:gridCol>
                <a:gridCol w="1286008">
                  <a:extLst>
                    <a:ext uri="{9D8B030D-6E8A-4147-A177-3AD203B41FA5}">
                      <a16:colId xmlns:a16="http://schemas.microsoft.com/office/drawing/2014/main" val="286610073"/>
                    </a:ext>
                  </a:extLst>
                </a:gridCol>
              </a:tblGrid>
              <a:tr h="51370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Expenditure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53183"/>
                  </a:ext>
                </a:extLst>
              </a:tr>
              <a:tr h="51370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No. of families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237252"/>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B6A048-A5E9-A617-3E3D-8E4E313FA124}"/>
                  </a:ext>
                </a:extLst>
              </p:cNvPr>
              <p:cNvGraphicFramePr>
                <a:graphicFrameLocks noGrp="1"/>
              </p:cNvGraphicFramePr>
              <p:nvPr>
                <p:extLst>
                  <p:ext uri="{D42A27DB-BD31-4B8C-83A1-F6EECF244321}">
                    <p14:modId xmlns:p14="http://schemas.microsoft.com/office/powerpoint/2010/main" val="597793026"/>
                  </p:ext>
                </p:extLst>
              </p:nvPr>
            </p:nvGraphicFramePr>
            <p:xfrm>
              <a:off x="708916" y="3051424"/>
              <a:ext cx="10448818" cy="3606237"/>
            </p:xfrm>
            <a:graphic>
              <a:graphicData uri="http://schemas.openxmlformats.org/drawingml/2006/table">
                <a:tbl>
                  <a:tblPr firstRow="1" bandRow="1">
                    <a:tableStyleId>{5C22544A-7EE6-4342-B048-85BDC9FD1C3A}</a:tableStyleId>
                  </a:tblPr>
                  <a:tblGrid>
                    <a:gridCol w="2704675">
                      <a:extLst>
                        <a:ext uri="{9D8B030D-6E8A-4147-A177-3AD203B41FA5}">
                          <a16:colId xmlns:a16="http://schemas.microsoft.com/office/drawing/2014/main" val="1522781806"/>
                        </a:ext>
                      </a:extLst>
                    </a:gridCol>
                    <a:gridCol w="2242333">
                      <a:extLst>
                        <a:ext uri="{9D8B030D-6E8A-4147-A177-3AD203B41FA5}">
                          <a16:colId xmlns:a16="http://schemas.microsoft.com/office/drawing/2014/main" val="925064281"/>
                        </a:ext>
                      </a:extLst>
                    </a:gridCol>
                    <a:gridCol w="5501810">
                      <a:extLst>
                        <a:ext uri="{9D8B030D-6E8A-4147-A177-3AD203B41FA5}">
                          <a16:colId xmlns:a16="http://schemas.microsoft.com/office/drawing/2014/main" val="4237672651"/>
                        </a:ext>
                      </a:extLst>
                    </a:gridCol>
                  </a:tblGrid>
                  <a:tr h="400693">
                    <a:tc>
                      <a:txBody>
                        <a:bodyPr/>
                        <a:lstStyle/>
                        <a:p>
                          <a:pPr algn="ctr"/>
                          <a:r>
                            <a:rPr lang="en-IN" sz="2000" b="0" i="0" u="none" strike="noStrike" kern="1200" baseline="0" dirty="0">
                              <a:solidFill>
                                <a:schemeClr val="lt1"/>
                              </a:solidFill>
                              <a:latin typeface="Times New Roman" panose="02020603050405020304" pitchFamily="18" charset="0"/>
                              <a:ea typeface="+mn-ea"/>
                              <a:cs typeface="Times New Roman" panose="02020603050405020304" pitchFamily="18" charset="0"/>
                            </a:rPr>
                            <a:t>Class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1" i="1" dirty="0" smtClean="0">
                                    <a:latin typeface="Cambria Math" panose="02040503050406030204" pitchFamily="18" charset="0"/>
                                  </a:rPr>
                                  <m:t>𝒇</m:t>
                                </m:r>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i="1" dirty="0" smtClean="0">
                                    <a:latin typeface="Cambria Math" panose="02040503050406030204" pitchFamily="18" charset="0"/>
                                  </a:rPr>
                                  <m:t>𝑐𝑓</m:t>
                                </m:r>
                              </m:oMath>
                            </m:oMathPara>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7794754"/>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314412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92046506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7808882"/>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tc>
                    <a:tc>
                      <a:txBody>
                        <a:bodyPr/>
                        <a:lstStyle/>
                        <a:p>
                          <a:pPr algn="ctr"/>
                          <a:r>
                            <a:rPr lang="en-IN" sz="2000" dirty="0">
                              <a:latin typeface="Times New Roman" panose="02020603050405020304" pitchFamily="18" charset="0"/>
                              <a:cs typeface="Times New Roman" panose="02020603050405020304" pitchFamily="18" charset="0"/>
                            </a:rPr>
                            <a:t>70+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0244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70+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823635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tc>
                    <a:tc>
                      <a:txBody>
                        <a:bodyPr/>
                        <a:lstStyle/>
                        <a:p>
                          <a:pPr algn="ctr"/>
                          <a:r>
                            <a:rPr lang="en-IN" sz="2000" dirty="0">
                              <a:latin typeface="Times New Roman" panose="02020603050405020304" pitchFamily="18" charset="0"/>
                              <a:cs typeface="Times New Roman" panose="02020603050405020304" pitchFamily="18" charset="0"/>
                            </a:rPr>
                            <a:t>95+</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026483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tc>
                    <a:tc>
                      <a:txBody>
                        <a:bodyPr/>
                        <a:lstStyle/>
                        <a:p>
                          <a:pPr algn="ctr"/>
                          <a:r>
                            <a:rPr lang="en-IN" sz="2000" dirty="0">
                              <a:latin typeface="Times New Roman" panose="02020603050405020304" pitchFamily="18" charset="0"/>
                              <a:cs typeface="Times New Roman" panose="02020603050405020304" pitchFamily="18" charset="0"/>
                            </a:rPr>
                            <a:t>110+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775119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170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058742"/>
                      </a:ext>
                    </a:extLst>
                  </a:tr>
                </a:tbl>
              </a:graphicData>
            </a:graphic>
          </p:graphicFrame>
        </mc:Choice>
        <mc:Fallback xmlns="">
          <p:graphicFrame>
            <p:nvGraphicFramePr>
              <p:cNvPr id="5" name="Table 4">
                <a:extLst>
                  <a:ext uri="{FF2B5EF4-FFF2-40B4-BE49-F238E27FC236}">
                    <a16:creationId xmlns:a16="http://schemas.microsoft.com/office/drawing/2014/main" id="{2BB6A048-A5E9-A617-3E3D-8E4E313FA124}"/>
                  </a:ext>
                </a:extLst>
              </p:cNvPr>
              <p:cNvGraphicFramePr>
                <a:graphicFrameLocks noGrp="1"/>
              </p:cNvGraphicFramePr>
              <p:nvPr>
                <p:extLst>
                  <p:ext uri="{D42A27DB-BD31-4B8C-83A1-F6EECF244321}">
                    <p14:modId xmlns:p14="http://schemas.microsoft.com/office/powerpoint/2010/main" val="597793026"/>
                  </p:ext>
                </p:extLst>
              </p:nvPr>
            </p:nvGraphicFramePr>
            <p:xfrm>
              <a:off x="708916" y="3051424"/>
              <a:ext cx="10448818" cy="3606237"/>
            </p:xfrm>
            <a:graphic>
              <a:graphicData uri="http://schemas.openxmlformats.org/drawingml/2006/table">
                <a:tbl>
                  <a:tblPr firstRow="1" bandRow="1">
                    <a:tableStyleId>{5C22544A-7EE6-4342-B048-85BDC9FD1C3A}</a:tableStyleId>
                  </a:tblPr>
                  <a:tblGrid>
                    <a:gridCol w="2704675">
                      <a:extLst>
                        <a:ext uri="{9D8B030D-6E8A-4147-A177-3AD203B41FA5}">
                          <a16:colId xmlns:a16="http://schemas.microsoft.com/office/drawing/2014/main" val="1522781806"/>
                        </a:ext>
                      </a:extLst>
                    </a:gridCol>
                    <a:gridCol w="2242333">
                      <a:extLst>
                        <a:ext uri="{9D8B030D-6E8A-4147-A177-3AD203B41FA5}">
                          <a16:colId xmlns:a16="http://schemas.microsoft.com/office/drawing/2014/main" val="925064281"/>
                        </a:ext>
                      </a:extLst>
                    </a:gridCol>
                    <a:gridCol w="5501810">
                      <a:extLst>
                        <a:ext uri="{9D8B030D-6E8A-4147-A177-3AD203B41FA5}">
                          <a16:colId xmlns:a16="http://schemas.microsoft.com/office/drawing/2014/main" val="4237672651"/>
                        </a:ext>
                      </a:extLst>
                    </a:gridCol>
                  </a:tblGrid>
                  <a:tr h="400693">
                    <a:tc>
                      <a:txBody>
                        <a:bodyPr/>
                        <a:lstStyle/>
                        <a:p>
                          <a:pPr algn="ctr"/>
                          <a:r>
                            <a:rPr lang="en-IN" sz="2000" b="0" i="0" u="none" strike="noStrike" kern="1200" baseline="0" dirty="0">
                              <a:solidFill>
                                <a:schemeClr val="lt1"/>
                              </a:solidFill>
                              <a:latin typeface="Times New Roman" panose="02020603050405020304" pitchFamily="18" charset="0"/>
                              <a:ea typeface="+mn-ea"/>
                              <a:cs typeface="Times New Roman" panose="02020603050405020304" pitchFamily="18" charset="0"/>
                            </a:rPr>
                            <a:t>Class</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7576" r="-246467" b="-822727"/>
                          </a:stretch>
                        </a:blipFill>
                      </a:tcPr>
                    </a:tc>
                    <a:tc>
                      <a:txBody>
                        <a:bodyPr/>
                        <a:lstStyle/>
                        <a:p>
                          <a:endParaRPr lang="en-US"/>
                        </a:p>
                      </a:txBody>
                      <a:tcPr>
                        <a:blipFill>
                          <a:blip r:embed="rId2"/>
                          <a:stretch>
                            <a:fillRect l="-90033" t="-7576" r="-443" b="-822727"/>
                          </a:stretch>
                        </a:blipFill>
                      </a:tcPr>
                    </a:tc>
                    <a:extLst>
                      <a:ext uri="{0D108BD9-81ED-4DB2-BD59-A6C34878D82A}">
                        <a16:rowId xmlns:a16="http://schemas.microsoft.com/office/drawing/2014/main" val="2727794754"/>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314412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92046506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307576" r="-246467" b="-522727"/>
                          </a:stretch>
                        </a:blipFill>
                      </a:tcPr>
                    </a:tc>
                    <a:tc>
                      <a:txBody>
                        <a:bodyPr/>
                        <a:lstStyle/>
                        <a:p>
                          <a:endParaRPr lang="en-US"/>
                        </a:p>
                      </a:txBody>
                      <a:tcPr>
                        <a:blipFill>
                          <a:blip r:embed="rId2"/>
                          <a:stretch>
                            <a:fillRect l="-90033" t="-307576" r="-443" b="-522727"/>
                          </a:stretch>
                        </a:blipFill>
                      </a:tcPr>
                    </a:tc>
                    <a:extLst>
                      <a:ext uri="{0D108BD9-81ED-4DB2-BD59-A6C34878D82A}">
                        <a16:rowId xmlns:a16="http://schemas.microsoft.com/office/drawing/2014/main" val="4017808882"/>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tc>
                    <a:tc>
                      <a:txBody>
                        <a:bodyPr/>
                        <a:lstStyle/>
                        <a:p>
                          <a:endParaRPr lang="en-US"/>
                        </a:p>
                      </a:txBody>
                      <a:tcPr>
                        <a:blipFill>
                          <a:blip r:embed="rId2"/>
                          <a:stretch>
                            <a:fillRect l="-90033" t="-413846" r="-443" b="-430769"/>
                          </a:stretch>
                        </a:blipFill>
                      </a:tcPr>
                    </a:tc>
                    <a:extLst>
                      <a:ext uri="{0D108BD9-81ED-4DB2-BD59-A6C34878D82A}">
                        <a16:rowId xmlns:a16="http://schemas.microsoft.com/office/drawing/2014/main" val="168930244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506061" r="-246467" b="-324242"/>
                          </a:stretch>
                        </a:blipFill>
                      </a:tcPr>
                    </a:tc>
                    <a:tc>
                      <a:txBody>
                        <a:bodyPr/>
                        <a:lstStyle/>
                        <a:p>
                          <a:endParaRPr lang="en-US"/>
                        </a:p>
                      </a:txBody>
                      <a:tcPr>
                        <a:blipFill>
                          <a:blip r:embed="rId2"/>
                          <a:stretch>
                            <a:fillRect l="-90033" t="-506061" r="-443" b="-324242"/>
                          </a:stretch>
                        </a:blipFill>
                      </a:tcPr>
                    </a:tc>
                    <a:extLst>
                      <a:ext uri="{0D108BD9-81ED-4DB2-BD59-A6C34878D82A}">
                        <a16:rowId xmlns:a16="http://schemas.microsoft.com/office/drawing/2014/main" val="250823635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tc>
                    <a:tc>
                      <a:txBody>
                        <a:bodyPr/>
                        <a:lstStyle/>
                        <a:p>
                          <a:endParaRPr lang="en-US"/>
                        </a:p>
                      </a:txBody>
                      <a:tcPr>
                        <a:blipFill>
                          <a:blip r:embed="rId2"/>
                          <a:stretch>
                            <a:fillRect l="-90033" t="-606061" r="-443" b="-224242"/>
                          </a:stretch>
                        </a:blipFill>
                      </a:tcPr>
                    </a:tc>
                    <a:extLst>
                      <a:ext uri="{0D108BD9-81ED-4DB2-BD59-A6C34878D82A}">
                        <a16:rowId xmlns:a16="http://schemas.microsoft.com/office/drawing/2014/main" val="310026483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tc>
                    <a:tc>
                      <a:txBody>
                        <a:bodyPr/>
                        <a:lstStyle/>
                        <a:p>
                          <a:endParaRPr lang="en-US"/>
                        </a:p>
                      </a:txBody>
                      <a:tcPr>
                        <a:blipFill>
                          <a:blip r:embed="rId2"/>
                          <a:stretch>
                            <a:fillRect l="-90033" t="-706061" r="-443" b="-124242"/>
                          </a:stretch>
                        </a:blipFill>
                      </a:tcPr>
                    </a:tc>
                    <a:extLst>
                      <a:ext uri="{0D108BD9-81ED-4DB2-BD59-A6C34878D82A}">
                        <a16:rowId xmlns:a16="http://schemas.microsoft.com/office/drawing/2014/main" val="235775119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170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058742"/>
                      </a:ext>
                    </a:extLst>
                  </a:tr>
                </a:tbl>
              </a:graphicData>
            </a:graphic>
          </p:graphicFrame>
        </mc:Fallback>
      </mc:AlternateContent>
    </p:spTree>
    <p:extLst>
      <p:ext uri="{BB962C8B-B14F-4D97-AF65-F5344CB8AC3E}">
        <p14:creationId xmlns:p14="http://schemas.microsoft.com/office/powerpoint/2010/main" val="55655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2AE717-9497-8DA8-178F-D1926C11412F}"/>
                  </a:ext>
                </a:extLst>
              </p:cNvPr>
              <p:cNvSpPr txBox="1"/>
              <p:nvPr/>
            </p:nvSpPr>
            <p:spPr>
              <a:xfrm>
                <a:off x="2126751" y="1150706"/>
                <a:ext cx="9020710" cy="5012783"/>
              </a:xfrm>
              <a:prstGeom prst="rect">
                <a:avLst/>
              </a:prstGeom>
              <a:noFill/>
            </p:spPr>
            <p:txBody>
              <a:bodyPr wrap="square" rtlCol="0">
                <a:spAutoFit/>
              </a:bodyPr>
              <a:lstStyle/>
              <a:p>
                <a:pPr algn="l"/>
                <a:r>
                  <a:rPr lang="en-US" sz="2800" b="0" i="0" u="none" strike="noStrike" baseline="0" dirty="0">
                    <a:latin typeface="Times New Roman" panose="02020603050405020304" pitchFamily="18" charset="0"/>
                    <a:cs typeface="Times New Roman" panose="02020603050405020304" pitchFamily="18" charset="0"/>
                  </a:rPr>
                  <a:t>Since, the median = 35, the median class is given by 30-40. From the table, we have</a:t>
                </a:r>
              </a:p>
              <a:p>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𝑙</m:t>
                    </m:r>
                    <m:r>
                      <a:rPr lang="en-IN" sz="2800" b="0" i="1" u="none" strike="noStrike" baseline="0" dirty="0" smtClean="0">
                        <a:latin typeface="Cambria Math" panose="02040503050406030204" pitchFamily="18" charset="0"/>
                      </a:rPr>
                      <m:t> = 30, </m:t>
                    </m:r>
                    <m:r>
                      <a:rPr lang="en-IN" sz="2800" b="0" i="1" u="none" strike="noStrike" baseline="0" dirty="0" smtClean="0">
                        <a:latin typeface="Cambria Math" panose="02040503050406030204" pitchFamily="18" charset="0"/>
                      </a:rPr>
                      <m:t>𝑓</m:t>
                    </m:r>
                    <m:r>
                      <a:rPr lang="en-IN" sz="2800" b="0" i="1" u="none" strike="noStrike" baseline="0" dirty="0" smtClean="0">
                        <a:latin typeface="Cambria Math" panose="02040503050406030204" pitchFamily="18" charset="0"/>
                      </a:rPr>
                      <m:t> = 40, </m:t>
                    </m:r>
                    <m:r>
                      <a:rPr lang="en-IN" sz="2800" b="0" i="1" u="none" strike="noStrike" baseline="0" dirty="0" smtClean="0">
                        <a:latin typeface="Cambria Math" panose="02040503050406030204" pitchFamily="18" charset="0"/>
                      </a:rPr>
                      <m:t>𝑐</m:t>
                    </m:r>
                    <m:r>
                      <a:rPr lang="en-IN" sz="2800" b="0" i="1" u="none" strike="noStrike" baseline="0" dirty="0" smtClean="0">
                        <a:latin typeface="Cambria Math" panose="02040503050406030204" pitchFamily="18" charset="0"/>
                      </a:rPr>
                      <m:t> = 30+</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 , </m:t>
                    </m:r>
                    <m:r>
                      <a:rPr lang="en-IN" sz="2800" b="0" i="1" smtClean="0">
                        <a:latin typeface="Cambria Math" panose="02040503050406030204" pitchFamily="18" charset="0"/>
                      </a:rPr>
                      <m:t>h</m:t>
                    </m:r>
                    <m:r>
                      <a:rPr lang="en-IN" sz="2800" b="0" i="1" smtClean="0">
                        <a:latin typeface="Cambria Math" panose="02040503050406030204" pitchFamily="18" charset="0"/>
                      </a:rPr>
                      <m:t>=10,</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𝑁</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170</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=85</m:t>
                    </m:r>
                  </m:oMath>
                </a14:m>
                <a:r>
                  <a:rPr lang="en-IN" sz="2800" i="1" dirty="0">
                    <a:latin typeface="Times New Roman" panose="02020603050405020304" pitchFamily="18" charset="0"/>
                    <a:cs typeface="Times New Roman" panose="02020603050405020304" pitchFamily="18" charset="0"/>
                  </a:rPr>
                  <a:t> </a:t>
                </a:r>
              </a:p>
              <a:p>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a:latin typeface="Cambria Math" panose="02040503050406030204" pitchFamily="18" charset="0"/>
                        <a:cs typeface="Times New Roman" panose="02020603050405020304" pitchFamily="18" charset="0"/>
                      </a:rPr>
                      <m:t>𝑙</m:t>
                    </m:r>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h</m:t>
                        </m:r>
                      </m:num>
                      <m:den>
                        <m:r>
                          <a:rPr lang="en-IN" sz="2800" i="1">
                            <a:latin typeface="Cambria Math" panose="02040503050406030204" pitchFamily="18" charset="0"/>
                            <a:cs typeface="Times New Roman" panose="02020603050405020304" pitchFamily="18" charset="0"/>
                          </a:rPr>
                          <m:t>𝑓</m:t>
                        </m:r>
                      </m:den>
                    </m:f>
                    <m:r>
                      <a:rPr lang="en-IN" sz="2800" i="1">
                        <a:latin typeface="Cambria Math" panose="02040503050406030204" pitchFamily="18" charset="0"/>
                        <a:cs typeface="Times New Roman" panose="02020603050405020304" pitchFamily="18" charset="0"/>
                      </a:rPr>
                      <m:t> </m:t>
                    </m:r>
                    <m:d>
                      <m:dPr>
                        <m:ctrlPr>
                          <a:rPr lang="en-IN" sz="2800" i="1">
                            <a:latin typeface="Cambria Math" panose="02040503050406030204" pitchFamily="18" charset="0"/>
                            <a:cs typeface="Times New Roman" panose="02020603050405020304" pitchFamily="18" charset="0"/>
                          </a:rPr>
                        </m:ctrlPr>
                      </m:dPr>
                      <m:e>
                        <m:r>
                          <a:rPr lang="en-IN" sz="2800" i="1">
                            <a:latin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i="1">
                            <a:latin typeface="Cambria Math" panose="02040503050406030204" pitchFamily="18" charset="0"/>
                          </a:rPr>
                          <m:t>−</m:t>
                        </m:r>
                        <m:r>
                          <a:rPr lang="en-IN" sz="2800" i="1">
                            <a:latin typeface="Cambria Math" panose="02040503050406030204" pitchFamily="18" charset="0"/>
                          </a:rPr>
                          <m:t>𝑐</m:t>
                        </m:r>
                      </m:e>
                    </m:d>
                  </m:oMath>
                </a14:m>
                <a:endParaRPr lang="en-IN" sz="2800" i="1" dirty="0">
                  <a:latin typeface="Times New Roman" panose="02020603050405020304" pitchFamily="18" charset="0"/>
                  <a:cs typeface="Times New Roman" panose="02020603050405020304" pitchFamily="18" charset="0"/>
                </a:endParaRPr>
              </a:p>
              <a:p>
                <a:r>
                  <a:rPr lang="en-IN" sz="2800" b="0" dirty="0">
                    <a:latin typeface="Times New Roman" panose="02020603050405020304" pitchFamily="18" charset="0"/>
                    <a:cs typeface="Times New Roman" panose="02020603050405020304" pitchFamily="18" charset="0"/>
                  </a:rPr>
                  <a:t>35</a:t>
                </a:r>
                <a14:m>
                  <m:oMath xmlns:m="http://schemas.openxmlformats.org/officeDocument/2006/math">
                    <m:r>
                      <a:rPr lang="en-IN" sz="2800" b="0" i="1" smtClean="0">
                        <a:latin typeface="Cambria Math" panose="02040503050406030204" pitchFamily="18" charset="0"/>
                        <a:cs typeface="Times New Roman" panose="02020603050405020304" pitchFamily="18" charset="0"/>
                      </a:rPr>
                      <m:t>=30+</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10</m:t>
                        </m:r>
                      </m:num>
                      <m:den>
                        <m:r>
                          <a:rPr lang="en-IN" sz="2800" b="0" i="1" smtClean="0">
                            <a:latin typeface="Cambria Math" panose="02040503050406030204" pitchFamily="18" charset="0"/>
                            <a:cs typeface="Times New Roman" panose="02020603050405020304" pitchFamily="18" charset="0"/>
                          </a:rPr>
                          <m:t>40</m:t>
                        </m:r>
                      </m:den>
                    </m:f>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85−</m:t>
                        </m:r>
                        <m:r>
                          <m:rPr>
                            <m:nor/>
                          </m:rPr>
                          <a:rPr lang="en-IN" sz="2800" dirty="0">
                            <a:latin typeface="Times New Roman" panose="02020603050405020304" pitchFamily="18" charset="0"/>
                            <a:cs typeface="Times New Roman" panose="02020603050405020304" pitchFamily="18" charset="0"/>
                          </a:rPr>
                          <m:t>30</m:t>
                        </m:r>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1</m:t>
                            </m:r>
                          </m:sub>
                        </m:sSub>
                      </m:e>
                    </m:d>
                  </m:oMath>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𝑓</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=35</m:t>
                      </m:r>
                    </m:oMath>
                  </m:oMathPara>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sz="2800" dirty="0">
                          <a:latin typeface="Times New Roman" panose="02020603050405020304" pitchFamily="18" charset="0"/>
                          <a:cs typeface="Times New Roman" panose="02020603050405020304" pitchFamily="18" charset="0"/>
                        </a:rPr>
                        <m:t>110+</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1</m:t>
                          </m:r>
                        </m:sub>
                      </m:sSub>
                      <m:r>
                        <m:rPr>
                          <m:nor/>
                        </m:rPr>
                        <a:rPr lang="en-IN" sz="2800" dirty="0">
                          <a:latin typeface="Times New Roman" panose="020206030504050203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2</m:t>
                          </m:r>
                        </m:sub>
                      </m:sSub>
                      <m:r>
                        <a:rPr lang="en-IN" sz="2800" b="0" i="1" smtClean="0">
                          <a:latin typeface="Cambria Math" panose="02040503050406030204" pitchFamily="18" charset="0"/>
                        </a:rPr>
                        <m:t>=170</m:t>
                      </m:r>
                    </m:oMath>
                  </m:oMathPara>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sz="2800" dirty="0">
                          <a:latin typeface="Times New Roman" panose="02020603050405020304" pitchFamily="18" charset="0"/>
                          <a:cs typeface="Times New Roman" panose="02020603050405020304" pitchFamily="18" charset="0"/>
                        </a:rPr>
                        <m:t>110+</m:t>
                      </m:r>
                      <m:r>
                        <a:rPr lang="en-IN" sz="2800" b="0" i="1" smtClean="0">
                          <a:latin typeface="Cambria Math" panose="02040503050406030204" pitchFamily="18" charset="0"/>
                        </a:rPr>
                        <m:t>35</m:t>
                      </m:r>
                      <m:r>
                        <m:rPr>
                          <m:nor/>
                        </m:rPr>
                        <a:rPr lang="en-IN" sz="2800" dirty="0">
                          <a:latin typeface="Times New Roman" panose="020206030504050203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2</m:t>
                          </m:r>
                        </m:sub>
                      </m:sSub>
                      <m:r>
                        <a:rPr lang="en-IN" sz="2800" i="1">
                          <a:latin typeface="Cambria Math" panose="02040503050406030204" pitchFamily="18" charset="0"/>
                        </a:rPr>
                        <m:t>=170</m:t>
                      </m:r>
                    </m:oMath>
                  </m:oMathPara>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=25</m:t>
                      </m:r>
                    </m:oMath>
                  </m:oMathPara>
                </a14:m>
                <a:endParaRPr lang="en-IN" sz="2800" dirty="0">
                  <a:latin typeface="Times New Roman" panose="02020603050405020304" pitchFamily="18" charset="0"/>
                  <a:cs typeface="Times New Roman" panose="02020603050405020304" pitchFamily="18" charset="0"/>
                </a:endParaRPr>
              </a:p>
              <a:p>
                <a:endParaRPr lang="en-IN" sz="2800" b="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422AE717-9497-8DA8-178F-D1926C11412F}"/>
                  </a:ext>
                </a:extLst>
              </p:cNvPr>
              <p:cNvSpPr txBox="1">
                <a:spLocks noRot="1" noChangeAspect="1" noMove="1" noResize="1" noEditPoints="1" noAdjustHandles="1" noChangeArrowheads="1" noChangeShapeType="1" noTextEdit="1"/>
              </p:cNvSpPr>
              <p:nvPr/>
            </p:nvSpPr>
            <p:spPr>
              <a:xfrm>
                <a:off x="2126751" y="1150706"/>
                <a:ext cx="9020710" cy="5012783"/>
              </a:xfrm>
              <a:prstGeom prst="rect">
                <a:avLst/>
              </a:prstGeom>
              <a:blipFill>
                <a:blip r:embed="rId2"/>
                <a:stretch>
                  <a:fillRect l="-1419" t="-1338"/>
                </a:stretch>
              </a:blipFill>
            </p:spPr>
            <p:txBody>
              <a:bodyPr/>
              <a:lstStyle/>
              <a:p>
                <a:r>
                  <a:rPr lang="en-IN">
                    <a:noFill/>
                  </a:rPr>
                  <a:t> </a:t>
                </a:r>
              </a:p>
            </p:txBody>
          </p:sp>
        </mc:Fallback>
      </mc:AlternateContent>
    </p:spTree>
    <p:extLst>
      <p:ext uri="{BB962C8B-B14F-4D97-AF65-F5344CB8AC3E}">
        <p14:creationId xmlns:p14="http://schemas.microsoft.com/office/powerpoint/2010/main" val="6487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500"/>
                                        <p:tgtEl>
                                          <p:spTgt spid="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749E5-9C52-1D14-76BA-484EFE2FABA6}"/>
              </a:ext>
            </a:extLst>
          </p:cNvPr>
          <p:cNvSpPr txBox="1"/>
          <p:nvPr/>
        </p:nvSpPr>
        <p:spPr>
          <a:xfrm>
            <a:off x="1335563" y="1031862"/>
            <a:ext cx="8743385" cy="3970318"/>
          </a:xfrm>
          <a:prstGeom prst="rect">
            <a:avLst/>
          </a:prstGeom>
          <a:noFill/>
        </p:spPr>
        <p:txBody>
          <a:bodyPr wrap="square">
            <a:spAutoFit/>
          </a:bodyPr>
          <a:lstStyle/>
          <a:p>
            <a:pPr marL="342900" indent="-342900">
              <a:buFont typeface="+mj-lt"/>
              <a:buAutoNum type="arabicPeriod"/>
            </a:pPr>
            <a:r>
              <a:rPr lang="en-US" sz="2800" b="0" i="0" u="none" strike="noStrike" baseline="0" dirty="0">
                <a:latin typeface="Times New Roman" panose="02020603050405020304" pitchFamily="18" charset="0"/>
                <a:cs typeface="Times New Roman" panose="02020603050405020304" pitchFamily="18" charset="0"/>
              </a:rPr>
              <a:t>Calculate the median for the following frequency distribution.</a:t>
            </a:r>
          </a:p>
          <a:p>
            <a:pPr marL="342900" indent="-342900">
              <a:buFont typeface="+mj-lt"/>
              <a:buAutoNum type="arabicPeriod"/>
            </a:pPr>
            <a:endParaRPr lang="en-US" sz="2800" b="0" i="0" u="none" strike="noStrike" baseline="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AD4B9DB-A341-B473-6919-3967882ADAD2}"/>
              </a:ext>
            </a:extLst>
          </p:cNvPr>
          <p:cNvGraphicFramePr>
            <a:graphicFrameLocks noGrp="1"/>
          </p:cNvGraphicFramePr>
          <p:nvPr>
            <p:extLst>
              <p:ext uri="{D42A27DB-BD31-4B8C-83A1-F6EECF244321}">
                <p14:modId xmlns:p14="http://schemas.microsoft.com/office/powerpoint/2010/main" val="3547839212"/>
              </p:ext>
            </p:extLst>
          </p:nvPr>
        </p:nvGraphicFramePr>
        <p:xfrm>
          <a:off x="1335563" y="2112895"/>
          <a:ext cx="10551561" cy="1808251"/>
        </p:xfrm>
        <a:graphic>
          <a:graphicData uri="http://schemas.openxmlformats.org/drawingml/2006/table">
            <a:tbl>
              <a:tblPr>
                <a:tableStyleId>{2D5ABB26-0587-4C30-8999-92F81FD0307C}</a:tableStyleId>
              </a:tblPr>
              <a:tblGrid>
                <a:gridCol w="2474593">
                  <a:extLst>
                    <a:ext uri="{9D8B030D-6E8A-4147-A177-3AD203B41FA5}">
                      <a16:colId xmlns:a16="http://schemas.microsoft.com/office/drawing/2014/main" val="489901220"/>
                    </a:ext>
                  </a:extLst>
                </a:gridCol>
                <a:gridCol w="936505">
                  <a:extLst>
                    <a:ext uri="{9D8B030D-6E8A-4147-A177-3AD203B41FA5}">
                      <a16:colId xmlns:a16="http://schemas.microsoft.com/office/drawing/2014/main" val="3008682079"/>
                    </a:ext>
                  </a:extLst>
                </a:gridCol>
                <a:gridCol w="1110999">
                  <a:extLst>
                    <a:ext uri="{9D8B030D-6E8A-4147-A177-3AD203B41FA5}">
                      <a16:colId xmlns:a16="http://schemas.microsoft.com/office/drawing/2014/main" val="381534725"/>
                    </a:ext>
                  </a:extLst>
                </a:gridCol>
                <a:gridCol w="1507366">
                  <a:extLst>
                    <a:ext uri="{9D8B030D-6E8A-4147-A177-3AD203B41FA5}">
                      <a16:colId xmlns:a16="http://schemas.microsoft.com/office/drawing/2014/main" val="742817829"/>
                    </a:ext>
                  </a:extLst>
                </a:gridCol>
                <a:gridCol w="1507366">
                  <a:extLst>
                    <a:ext uri="{9D8B030D-6E8A-4147-A177-3AD203B41FA5}">
                      <a16:colId xmlns:a16="http://schemas.microsoft.com/office/drawing/2014/main" val="2455498677"/>
                    </a:ext>
                  </a:extLst>
                </a:gridCol>
                <a:gridCol w="1507366">
                  <a:extLst>
                    <a:ext uri="{9D8B030D-6E8A-4147-A177-3AD203B41FA5}">
                      <a16:colId xmlns:a16="http://schemas.microsoft.com/office/drawing/2014/main" val="1191864892"/>
                    </a:ext>
                  </a:extLst>
                </a:gridCol>
                <a:gridCol w="1507366">
                  <a:extLst>
                    <a:ext uri="{9D8B030D-6E8A-4147-A177-3AD203B41FA5}">
                      <a16:colId xmlns:a16="http://schemas.microsoft.com/office/drawing/2014/main" val="3471047216"/>
                    </a:ext>
                  </a:extLst>
                </a:gridCol>
              </a:tblGrid>
              <a:tr h="775511">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Variable X</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961491"/>
                  </a:ext>
                </a:extLst>
              </a:tr>
              <a:tr h="1032740">
                <a:tc>
                  <a:txBody>
                    <a:bodyPr/>
                    <a:lstStyle/>
                    <a:p>
                      <a:pPr algn="ctr" fontAlgn="b"/>
                      <a:r>
                        <a:rPr lang="en-IN" sz="2800" u="none" strike="noStrike">
                          <a:effectLst/>
                          <a:latin typeface="Times New Roman" panose="02020603050405020304" pitchFamily="18" charset="0"/>
                          <a:cs typeface="Times New Roman" panose="02020603050405020304" pitchFamily="18" charset="0"/>
                        </a:rPr>
                        <a:t>Frequency (f)</a:t>
                      </a:r>
                      <a:endParaRPr lang="en-IN"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7</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16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677663"/>
                  </a:ext>
                </a:extLst>
              </a:tr>
            </a:tbl>
          </a:graphicData>
        </a:graphic>
      </p:graphicFrame>
      <p:sp>
        <p:nvSpPr>
          <p:cNvPr id="8" name="TextBox 7">
            <a:extLst>
              <a:ext uri="{FF2B5EF4-FFF2-40B4-BE49-F238E27FC236}">
                <a16:creationId xmlns:a16="http://schemas.microsoft.com/office/drawing/2014/main" id="{5C482831-6C00-EAD2-08B5-28F3B5325D4C}"/>
              </a:ext>
            </a:extLst>
          </p:cNvPr>
          <p:cNvSpPr txBox="1"/>
          <p:nvPr/>
        </p:nvSpPr>
        <p:spPr>
          <a:xfrm>
            <a:off x="2113052" y="4817513"/>
            <a:ext cx="6097712" cy="523220"/>
          </a:xfrm>
          <a:prstGeom prst="rect">
            <a:avLst/>
          </a:prstGeom>
          <a:noFill/>
        </p:spPr>
        <p:txBody>
          <a:bodyPr wrap="square">
            <a:spAutoFit/>
          </a:bodyPr>
          <a:lstStyle/>
          <a:p>
            <a:r>
              <a:rPr lang="en-IN" sz="2800" dirty="0">
                <a:solidFill>
                  <a:srgbClr val="00B050"/>
                </a:solidFill>
                <a:latin typeface="Times New Roman" panose="02020603050405020304" pitchFamily="18" charset="0"/>
                <a:cs typeface="Times New Roman" panose="02020603050405020304" pitchFamily="18" charset="0"/>
              </a:rPr>
              <a:t>Ans: 7</a:t>
            </a:r>
            <a:endParaRPr lang="en-IN" sz="2800" dirty="0">
              <a:solidFill>
                <a:srgbClr val="00B050"/>
              </a:solidFill>
            </a:endParaRPr>
          </a:p>
        </p:txBody>
      </p:sp>
    </p:spTree>
    <p:extLst>
      <p:ext uri="{BB962C8B-B14F-4D97-AF65-F5344CB8AC3E}">
        <p14:creationId xmlns:p14="http://schemas.microsoft.com/office/powerpoint/2010/main" val="359349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C143-0BCF-E9B0-2F88-3AA956150431}"/>
              </a:ext>
            </a:extLst>
          </p:cNvPr>
          <p:cNvSpPr>
            <a:spLocks noGrp="1"/>
          </p:cNvSpPr>
          <p:nvPr>
            <p:ph type="ctrTitle"/>
          </p:nvPr>
        </p:nvSpPr>
        <p:spPr/>
        <p:txBody>
          <a:bodyPr>
            <a:normAutofit fontScale="90000"/>
          </a:bodyPr>
          <a:lstStyle/>
          <a:p>
            <a:r>
              <a:rPr lang="en-IN" b="1" dirty="0">
                <a:solidFill>
                  <a:srgbClr val="FF0000"/>
                </a:solidFill>
              </a:rPr>
              <a:t>Module 1</a:t>
            </a:r>
            <a:br>
              <a:rPr lang="en-IN" b="1" dirty="0"/>
            </a:br>
            <a:br>
              <a:rPr lang="en-IN" sz="1800" b="0" i="0" u="none" strike="noStrike" baseline="0" dirty="0">
                <a:solidFill>
                  <a:srgbClr val="000000"/>
                </a:solidFill>
                <a:latin typeface="Cambria" panose="02040503050406030204" pitchFamily="18" charset="0"/>
              </a:rPr>
            </a:br>
            <a:r>
              <a:rPr lang="en-IN" sz="5300" b="1" i="0" u="none" strike="noStrike" baseline="0" dirty="0">
                <a:solidFill>
                  <a:schemeClr val="accent1">
                    <a:lumMod val="50000"/>
                  </a:schemeClr>
                </a:solidFill>
                <a:latin typeface="Cambria" panose="02040503050406030204" pitchFamily="18" charset="0"/>
              </a:rPr>
              <a:t> Introduction to Statistics </a:t>
            </a:r>
            <a:r>
              <a:rPr lang="en-IN" sz="5300" b="1" i="0" u="none" strike="noStrike" baseline="0" dirty="0">
                <a:solidFill>
                  <a:srgbClr val="000000"/>
                </a:solidFill>
                <a:latin typeface="Cambria" panose="02040503050406030204" pitchFamily="18" charset="0"/>
              </a:rPr>
              <a:t>	</a:t>
            </a:r>
            <a:br>
              <a:rPr lang="en-IN" sz="5300" b="1" i="0" u="none" strike="noStrike" baseline="0" dirty="0">
                <a:solidFill>
                  <a:srgbClr val="000000"/>
                </a:solidFill>
                <a:latin typeface="Cambria" panose="02040503050406030204" pitchFamily="18" charset="0"/>
              </a:rPr>
            </a:br>
            <a:endParaRPr lang="en-IN" b="1" dirty="0"/>
          </a:p>
        </p:txBody>
      </p:sp>
      <p:sp>
        <p:nvSpPr>
          <p:cNvPr id="3" name="Subtitle 2">
            <a:extLst>
              <a:ext uri="{FF2B5EF4-FFF2-40B4-BE49-F238E27FC236}">
                <a16:creationId xmlns:a16="http://schemas.microsoft.com/office/drawing/2014/main" id="{2A941DE4-846A-B5F5-022B-B6A815A929F0}"/>
              </a:ext>
            </a:extLst>
          </p:cNvPr>
          <p:cNvSpPr>
            <a:spLocks noGrp="1"/>
          </p:cNvSpPr>
          <p:nvPr>
            <p:ph type="subTitle" idx="1"/>
          </p:nvPr>
        </p:nvSpPr>
        <p:spPr>
          <a:xfrm>
            <a:off x="1524000" y="3602037"/>
            <a:ext cx="9144000" cy="2133599"/>
          </a:xfrm>
        </p:spPr>
        <p:txBody>
          <a:bodyPr>
            <a:normAutofit fontScale="25000" lnSpcReduction="20000"/>
          </a:bodyPr>
          <a:lstStyle/>
          <a:p>
            <a:pPr algn="l"/>
            <a:endParaRPr lang="en-IN" sz="1800" b="0" i="0" u="none" strike="noStrike" baseline="0" dirty="0">
              <a:solidFill>
                <a:srgbClr val="000000"/>
              </a:solidFill>
              <a:latin typeface="Cambria" panose="02040503050406030204" pitchFamily="18" charset="0"/>
            </a:endParaRP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Introduction to statistics and data analysis</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Measures of central tendency </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Measures of variability</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Moments, Skewness, Kurtosis 	</a:t>
            </a:r>
          </a:p>
          <a:p>
            <a:endParaRPr lang="en-IN" dirty="0"/>
          </a:p>
        </p:txBody>
      </p:sp>
    </p:spTree>
    <p:extLst>
      <p:ext uri="{BB962C8B-B14F-4D97-AF65-F5344CB8AC3E}">
        <p14:creationId xmlns:p14="http://schemas.microsoft.com/office/powerpoint/2010/main" val="1982731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753" y="197700"/>
            <a:ext cx="2560093" cy="740344"/>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4800" b="1" dirty="0">
                <a:latin typeface="Calisto MT" panose="02040603050505030304" pitchFamily="18" charset="0"/>
              </a:rPr>
              <a:t>MODE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8474" y="1255594"/>
                <a:ext cx="10211874" cy="4921369"/>
              </a:xfrm>
            </p:spPr>
            <p:txBody>
              <a:bodyPr>
                <a:normAutofit/>
              </a:bodyPr>
              <a:lstStyle/>
              <a:p>
                <a:pPr marL="0" indent="0">
                  <a:lnSpc>
                    <a:spcPct val="100000"/>
                  </a:lnSpc>
                  <a:buNone/>
                </a:pPr>
                <a:r>
                  <a:rPr lang="en-IN" b="1" i="1" dirty="0">
                    <a:latin typeface="Times New Roman" panose="02020603050405020304" pitchFamily="18" charset="0"/>
                    <a:cs typeface="Times New Roman" panose="02020603050405020304" pitchFamily="18" charset="0"/>
                  </a:rPr>
                  <a:t>Definition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rPr>
                  <a:t>Mode is the value of the variable, which occurs most frequently in the measurements.   </a:t>
                </a:r>
                <a:r>
                  <a:rPr lang="en-US" dirty="0">
                    <a:latin typeface="Times New Roman" panose="02020603050405020304" pitchFamily="18" charset="0"/>
                  </a:rPr>
                  <a:t>or</a:t>
                </a:r>
                <a:endParaRPr lang="en-US" b="0" i="0" u="none" strike="noStrike" baseline="0" dirty="0">
                  <a:latin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Mode is the value of the variable which is predominant in the series.</a:t>
                </a:r>
              </a:p>
              <a:p>
                <a:pPr marL="0" indent="0" algn="just">
                  <a:buNone/>
                </a:pPr>
                <a:r>
                  <a:rPr lang="en-US" sz="3000" b="1" i="0" u="none" strike="noStrike" baseline="0" dirty="0">
                    <a:latin typeface="Times New Roman" panose="02020603050405020304" pitchFamily="18" charset="0"/>
                  </a:rPr>
                  <a:t>Empirical Relationship between A.M. Median and Mode</a:t>
                </a:r>
              </a:p>
              <a:p>
                <a:pPr marL="0" indent="0" algn="just">
                  <a:buNone/>
                </a:pPr>
                <a:r>
                  <a:rPr lang="en-US" sz="3000" b="0" i="0" u="none" strike="noStrike" baseline="0" dirty="0">
                    <a:latin typeface="Times New Roman" panose="02020603050405020304" pitchFamily="18" charset="0"/>
                  </a:rPr>
                  <a:t>If mean, median and mode are equal for a frequency distribution, then the distribution is called symmetrical distribution. In a moderately asymmetrical distribution, mean, median, and mode approximately satisfy the following empirical relationship:</a:t>
                </a:r>
              </a:p>
              <a:p>
                <a:pPr marL="0" indent="0" algn="ctr">
                  <a:buNone/>
                </a:pPr>
                <a14:m>
                  <m:oMath xmlns:m="http://schemas.openxmlformats.org/officeDocument/2006/math">
                    <m:r>
                      <a:rPr lang="en-US" sz="3000" b="0" i="1" u="none" strike="noStrike" baseline="0" dirty="0" smtClean="0">
                        <a:latin typeface="Cambria Math" panose="02040503050406030204" pitchFamily="18" charset="0"/>
                      </a:rPr>
                      <m:t>(</m:t>
                    </m:r>
                    <m:r>
                      <m:rPr>
                        <m:nor/>
                      </m:rPr>
                      <a:rPr lang="en-IN" i="1" dirty="0">
                        <a:latin typeface="Times New Roman" panose="02020603050405020304" pitchFamily="18" charset="0"/>
                        <a:cs typeface="Times New Roman" panose="02020603050405020304" pitchFamily="18" charset="0"/>
                      </a:rPr>
                      <m:t>Mean</m:t>
                    </m:r>
                    <m:r>
                      <a:rPr lang="en-US" sz="3000" b="0" i="1" u="none" strike="noStrike" baseline="0" dirty="0" smtClean="0">
                        <a:latin typeface="Cambria Math" panose="02040503050406030204" pitchFamily="18" charset="0"/>
                      </a:rPr>
                      <m:t>−</m:t>
                    </m:r>
                    <m:r>
                      <m:rPr>
                        <m:nor/>
                      </m:rPr>
                      <a:rPr lang="en-IN" i="1" dirty="0">
                        <a:latin typeface="Times New Roman" panose="02020603050405020304" pitchFamily="18" charset="0"/>
                        <a:cs typeface="Times New Roman" panose="02020603050405020304" pitchFamily="18" charset="0"/>
                      </a:rPr>
                      <m:t>Mode</m:t>
                    </m:r>
                    <m:r>
                      <a:rPr lang="en-US" sz="3000" b="0" i="1" u="none" strike="noStrike" baseline="0" dirty="0" smtClean="0">
                        <a:latin typeface="Cambria Math" panose="02040503050406030204" pitchFamily="18" charset="0"/>
                      </a:rPr>
                      <m:t>) = 3 (</m:t>
                    </m:r>
                    <m:r>
                      <m:rPr>
                        <m:nor/>
                      </m:rPr>
                      <a:rPr lang="en-IN" i="1" dirty="0">
                        <a:latin typeface="Times New Roman" panose="02020603050405020304" pitchFamily="18" charset="0"/>
                        <a:cs typeface="Times New Roman" panose="02020603050405020304" pitchFamily="18" charset="0"/>
                      </a:rPr>
                      <m:t>Mean</m:t>
                    </m:r>
                    <m:r>
                      <a:rPr lang="en-US" sz="3000" b="0" i="1" u="none" strike="noStrike" baseline="0" dirty="0" smtClean="0">
                        <a:latin typeface="Cambria Math" panose="02040503050406030204" pitchFamily="18" charset="0"/>
                      </a:rPr>
                      <m:t> −</m:t>
                    </m:r>
                    <m:r>
                      <m:rPr>
                        <m:nor/>
                      </m:rPr>
                      <a:rPr lang="en-IN" i="1" dirty="0">
                        <a:latin typeface="Times New Roman" panose="02020603050405020304" pitchFamily="18" charset="0"/>
                        <a:cs typeface="Times New Roman" panose="02020603050405020304" pitchFamily="18" charset="0"/>
                      </a:rPr>
                      <m:t>Median</m:t>
                    </m:r>
                    <m:r>
                      <a:rPr lang="en-US" sz="3000" b="0" i="1" u="none" strike="noStrike" baseline="0" dirty="0" smtClean="0">
                        <a:latin typeface="Cambria Math" panose="02040503050406030204" pitchFamily="18" charset="0"/>
                      </a:rPr>
                      <m:t>)</m:t>
                    </m:r>
                  </m:oMath>
                </a14:m>
                <a:r>
                  <a:rPr lang="en-US" sz="3000" i="0" u="none" strike="noStrike" baseline="0" dirty="0">
                    <a:latin typeface="Times New Roman" panose="02020603050405020304" pitchFamily="18" charset="0"/>
                  </a:rPr>
                  <a:t>   (or)</a:t>
                </a:r>
              </a:p>
              <a:p>
                <a:pPr marL="0" indent="0" algn="ctr">
                  <a:buNone/>
                </a:pPr>
                <a:r>
                  <a:rPr lang="en-IN" i="1" dirty="0">
                    <a:latin typeface="Times New Roman" panose="02020603050405020304" pitchFamily="18" charset="0"/>
                    <a:cs typeface="Times New Roman" panose="02020603050405020304" pitchFamily="18" charset="0"/>
                  </a:rPr>
                  <a:t>Mode = 3 Median – 2 Mean</a:t>
                </a:r>
              </a:p>
              <a:p>
                <a:pPr marL="0" indent="0" algn="ctr">
                  <a:buNone/>
                </a:pPr>
                <a:endParaRPr lang="en-US" sz="3000" b="0" i="0" u="none" strike="noStrike" baseline="0" dirty="0">
                  <a:latin typeface="Times New Roman" panose="02020603050405020304" pitchFamily="18" charset="0"/>
                </a:endParaRPr>
              </a:p>
              <a:p>
                <a:pPr marL="0" indent="0" algn="ctr">
                  <a:buNone/>
                </a:pPr>
                <a:endParaRPr lang="en-IN" sz="4300"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8474" y="1255594"/>
                <a:ext cx="10211874" cy="4921369"/>
              </a:xfrm>
              <a:blipFill>
                <a:blip r:embed="rId2"/>
                <a:stretch>
                  <a:fillRect l="-1373" t="-1363" r="-1433" b="-2354"/>
                </a:stretch>
              </a:blipFill>
            </p:spPr>
            <p:txBody>
              <a:bodyPr/>
              <a:lstStyle/>
              <a:p>
                <a:r>
                  <a:rPr lang="en-IN">
                    <a:noFill/>
                  </a:rPr>
                  <a:t> </a:t>
                </a:r>
              </a:p>
            </p:txBody>
          </p:sp>
        </mc:Fallback>
      </mc:AlternateContent>
      <p:sp>
        <p:nvSpPr>
          <p:cNvPr id="6" name="AutoShape 2">
            <a:extLst>
              <a:ext uri="{FF2B5EF4-FFF2-40B4-BE49-F238E27FC236}">
                <a16:creationId xmlns:a16="http://schemas.microsoft.com/office/drawing/2014/main" id="{82555614-D645-C993-1494-D66DC2B2BBAA}"/>
              </a:ext>
            </a:extLst>
          </p:cNvPr>
          <p:cNvSpPr>
            <a:spLocks noChangeAspect="1" noChangeArrowheads="1"/>
          </p:cNvSpPr>
          <p:nvPr/>
        </p:nvSpPr>
        <p:spPr bwMode="auto">
          <a:xfrm>
            <a:off x="4304872" y="3276600"/>
            <a:ext cx="1943528" cy="19435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85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A93C18-7667-59EC-C9E1-FE2C450680C6}"/>
              </a:ext>
            </a:extLst>
          </p:cNvPr>
          <p:cNvSpPr txBox="1"/>
          <p:nvPr/>
        </p:nvSpPr>
        <p:spPr>
          <a:xfrm>
            <a:off x="455488" y="4439376"/>
            <a:ext cx="11397465" cy="1815882"/>
          </a:xfrm>
          <a:prstGeom prst="rect">
            <a:avLst/>
          </a:prstGeom>
          <a:noFill/>
        </p:spPr>
        <p:txBody>
          <a:bodyPr wrap="square" rtlCol="0">
            <a:spAutoFit/>
          </a:bodyPr>
          <a:lstStyle/>
          <a:p>
            <a:pPr algn="l"/>
            <a:r>
              <a:rPr lang="en-US" sz="2800" b="0" i="1" u="none" strike="noStrike" baseline="0" dirty="0">
                <a:solidFill>
                  <a:srgbClr val="FF0000"/>
                </a:solidFill>
                <a:latin typeface="Times New Roman" panose="02020603050405020304" pitchFamily="18" charset="0"/>
              </a:rPr>
              <a:t>Find the mode of the following frequency distribution</a:t>
            </a:r>
          </a:p>
          <a:p>
            <a:pPr algn="l"/>
            <a:endParaRPr lang="en-US" sz="2800" i="1" dirty="0">
              <a:solidFill>
                <a:srgbClr val="FF0000"/>
              </a:solidFill>
              <a:latin typeface="Times New Roman" panose="02020603050405020304" pitchFamily="18" charset="0"/>
            </a:endParaRPr>
          </a:p>
          <a:p>
            <a:pPr algn="l"/>
            <a:endParaRPr lang="en-US" sz="2800" i="1" dirty="0">
              <a:solidFill>
                <a:srgbClr val="FF0000"/>
              </a:solidFill>
              <a:latin typeface="Times New Roman" panose="02020603050405020304" pitchFamily="18" charset="0"/>
            </a:endParaRPr>
          </a:p>
          <a:p>
            <a:pPr algn="l"/>
            <a:endParaRPr lang="en-US" sz="2800" i="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26D88C-2018-8368-806E-1504E1FF4EDD}"/>
                  </a:ext>
                </a:extLst>
              </p:cNvPr>
              <p:cNvSpPr txBox="1"/>
              <p:nvPr/>
            </p:nvSpPr>
            <p:spPr>
              <a:xfrm>
                <a:off x="339047" y="277402"/>
                <a:ext cx="11191982" cy="4379660"/>
              </a:xfrm>
              <a:prstGeom prst="rect">
                <a:avLst/>
              </a:prstGeom>
              <a:noFill/>
            </p:spPr>
            <p:txBody>
              <a:bodyPr wrap="square">
                <a:spAutoFit/>
              </a:bodyPr>
              <a:lstStyle/>
              <a:p>
                <a:r>
                  <a:rPr lang="en-US" sz="2800" b="0" i="0" u="none" strike="noStrike" baseline="0" dirty="0">
                    <a:solidFill>
                      <a:srgbClr val="FF0000"/>
                    </a:solidFill>
                    <a:latin typeface="Times New Roman" panose="02020603050405020304" pitchFamily="18" charset="0"/>
                  </a:rPr>
                  <a:t>Find the mode for the following set of values of a variable:</a:t>
                </a:r>
              </a:p>
              <a:p>
                <a:r>
                  <a:rPr lang="en-US" sz="2800" b="0" i="0" u="none" strike="noStrike" baseline="0" dirty="0">
                    <a:solidFill>
                      <a:srgbClr val="FF0000"/>
                    </a:solidFill>
                    <a:latin typeface="Times New Roman" panose="02020603050405020304" pitchFamily="18" charset="0"/>
                  </a:rPr>
                  <a:t> </a:t>
                </a:r>
                <a:r>
                  <a:rPr lang="en-IN" sz="2800" b="0" i="0" u="none" strike="noStrike" baseline="0" dirty="0">
                    <a:solidFill>
                      <a:srgbClr val="FF0000"/>
                    </a:solidFill>
                    <a:latin typeface="Times New Roman" panose="02020603050405020304" pitchFamily="18" charset="0"/>
                  </a:rPr>
                  <a:t>2, 7, 3, 2, 1, 3, 2, 2, 5</a:t>
                </a:r>
              </a:p>
              <a:p>
                <a:pPr algn="l"/>
                <a:r>
                  <a:rPr lang="en-US" sz="2800" b="0" i="0" u="none" strike="noStrike" baseline="0" dirty="0">
                    <a:latin typeface="Times New Roman" panose="02020603050405020304" pitchFamily="18" charset="0"/>
                  </a:rPr>
                  <a:t>In the given data the value 2 occurs most frequently than the other values.</a:t>
                </a:r>
              </a:p>
              <a:p>
                <a:pPr algn="l"/>
                <a:r>
                  <a:rPr lang="en-IN" sz="2800" b="0" i="0" u="none" strike="noStrike" baseline="0" dirty="0">
                    <a:latin typeface="Times New Roman" panose="02020603050405020304" pitchFamily="18" charset="0"/>
                  </a:rPr>
                  <a:t>Hence, </a:t>
                </a:r>
                <a:r>
                  <a:rPr lang="en-US" sz="2800" b="0" i="0" u="none" strike="noStrike" baseline="0" dirty="0">
                    <a:latin typeface="Times New Roman" panose="02020603050405020304" pitchFamily="18" charset="0"/>
                  </a:rPr>
                  <a:t>mode of the given data is 2.</a:t>
                </a:r>
              </a:p>
              <a:p>
                <a:pPr algn="l"/>
                <a:r>
                  <a:rPr lang="en-US" sz="2800" b="0" i="0" u="none" strike="noStrike" baseline="0" dirty="0">
                    <a:solidFill>
                      <a:srgbClr val="FF0000"/>
                    </a:solidFill>
                    <a:latin typeface="Times New Roman" panose="02020603050405020304" pitchFamily="18" charset="0"/>
                  </a:rPr>
                  <a:t>In a moderately skewed distribution (Asymmetrical distribution) A.M. = 15 and Mode = 12. Find the value of the Median of the given distribution.</a:t>
                </a:r>
              </a:p>
              <a:p>
                <a:pPr algn="ctr"/>
                <a14:m>
                  <m:oMath xmlns:m="http://schemas.openxmlformats.org/officeDocument/2006/math">
                    <m:r>
                      <a:rPr lang="en-US" sz="3000" i="1" dirty="0">
                        <a:latin typeface="Cambria Math" panose="02040503050406030204" pitchFamily="18" charset="0"/>
                      </a:rPr>
                      <m:t>(</m:t>
                    </m:r>
                    <m:r>
                      <m:rPr>
                        <m:nor/>
                      </m:rPr>
                      <a:rPr lang="en-IN" sz="2800" i="1" dirty="0">
                        <a:latin typeface="Times New Roman" panose="02020603050405020304" pitchFamily="18" charset="0"/>
                        <a:cs typeface="Times New Roman" panose="02020603050405020304" pitchFamily="18" charset="0"/>
                      </a:rPr>
                      <m:t>Mean</m:t>
                    </m:r>
                    <m:r>
                      <a:rPr lang="en-US" sz="3000" i="1" dirty="0">
                        <a:latin typeface="Cambria Math" panose="02040503050406030204" pitchFamily="18" charset="0"/>
                      </a:rPr>
                      <m:t>−</m:t>
                    </m:r>
                    <m:r>
                      <m:rPr>
                        <m:nor/>
                      </m:rPr>
                      <a:rPr lang="en-IN" sz="2800" i="1" dirty="0">
                        <a:latin typeface="Times New Roman" panose="02020603050405020304" pitchFamily="18" charset="0"/>
                        <a:cs typeface="Times New Roman" panose="02020603050405020304" pitchFamily="18" charset="0"/>
                      </a:rPr>
                      <m:t>Mode</m:t>
                    </m:r>
                    <m:r>
                      <a:rPr lang="en-US" sz="3000" i="1" dirty="0">
                        <a:latin typeface="Cambria Math" panose="02040503050406030204" pitchFamily="18" charset="0"/>
                      </a:rPr>
                      <m:t>) = 3 (</m:t>
                    </m:r>
                    <m:r>
                      <m:rPr>
                        <m:nor/>
                      </m:rPr>
                      <a:rPr lang="en-IN" sz="2800" i="1" dirty="0">
                        <a:latin typeface="Times New Roman" panose="02020603050405020304" pitchFamily="18" charset="0"/>
                        <a:cs typeface="Times New Roman" panose="02020603050405020304" pitchFamily="18" charset="0"/>
                      </a:rPr>
                      <m:t>Mean</m:t>
                    </m:r>
                    <m:r>
                      <a:rPr lang="en-US" sz="3000" i="1" dirty="0">
                        <a:latin typeface="Cambria Math" panose="02040503050406030204" pitchFamily="18" charset="0"/>
                      </a:rPr>
                      <m:t> −</m:t>
                    </m:r>
                    <m:r>
                      <m:rPr>
                        <m:nor/>
                      </m:rPr>
                      <a:rPr lang="en-IN" sz="2800" i="1" dirty="0">
                        <a:latin typeface="Times New Roman" panose="02020603050405020304" pitchFamily="18" charset="0"/>
                        <a:cs typeface="Times New Roman" panose="02020603050405020304" pitchFamily="18" charset="0"/>
                      </a:rPr>
                      <m:t>Median</m:t>
                    </m:r>
                    <m:r>
                      <a:rPr lang="en-US" sz="3000" i="1" dirty="0">
                        <a:latin typeface="Cambria Math" panose="02040503050406030204" pitchFamily="18" charset="0"/>
                      </a:rPr>
                      <m:t>)</m:t>
                    </m:r>
                  </m:oMath>
                </a14:m>
                <a:r>
                  <a:rPr lang="en-US" sz="3000" dirty="0">
                    <a:latin typeface="Times New Roman" panose="02020603050405020304" pitchFamily="18" charset="0"/>
                  </a:rPr>
                  <a:t> </a:t>
                </a:r>
                <a:endParaRPr lang="en-US" sz="2800" b="0" i="1" u="none" strike="noStrike" baseline="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800" b="0" i="1" u="none" strike="noStrike" baseline="0" dirty="0" smtClean="0">
                          <a:latin typeface="Cambria Math" panose="02040503050406030204" pitchFamily="18" charset="0"/>
                        </a:rPr>
                        <m:t>15 − 12 = 3 (15 − </m:t>
                      </m:r>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3</m:t>
                      </m:r>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45 – 3 = 42</m:t>
                      </m:r>
                    </m:oMath>
                  </m:oMathPara>
                </a14:m>
                <a:endParaRPr lang="en-IN" sz="2800" b="0" i="0" u="none" strike="noStrike" baseline="0" dirty="0">
                  <a:latin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m:t>
                      </m:r>
                      <m:f>
                        <m:fPr>
                          <m:ctrlPr>
                            <a:rPr lang="en-US" sz="2800" b="0" i="1" u="none" strike="noStrike" baseline="0" smtClean="0">
                              <a:latin typeface="Cambria Math" panose="02040503050406030204" pitchFamily="18" charset="0"/>
                            </a:rPr>
                          </m:ctrlPr>
                        </m:fPr>
                        <m:num>
                          <m:r>
                            <a:rPr lang="en-US" sz="2800" b="0" i="1" u="none" strike="noStrike" baseline="0" smtClean="0">
                              <a:latin typeface="Cambria Math" panose="02040503050406030204" pitchFamily="18" charset="0"/>
                            </a:rPr>
                            <m:t>42</m:t>
                          </m:r>
                        </m:num>
                        <m:den>
                          <m:r>
                            <a:rPr lang="en-US" sz="2800" b="0" i="1" u="none" strike="noStrike" baseline="0" smtClean="0">
                              <a:latin typeface="Cambria Math" panose="02040503050406030204" pitchFamily="18" charset="0"/>
                            </a:rPr>
                            <m:t>3</m:t>
                          </m:r>
                        </m:den>
                      </m:f>
                      <m:r>
                        <a:rPr lang="en-US" sz="2800" b="0" i="1" u="none" strike="noStrike" baseline="0" smtClean="0">
                          <a:latin typeface="Cambria Math" panose="02040503050406030204" pitchFamily="18" charset="0"/>
                        </a:rPr>
                        <m:t>=</m:t>
                      </m:r>
                      <m:r>
                        <a:rPr lang="en-IN" sz="2800" b="0" i="1" u="none" strike="noStrike" baseline="0" dirty="0" smtClean="0">
                          <a:latin typeface="Cambria Math" panose="02040503050406030204" pitchFamily="18" charset="0"/>
                        </a:rPr>
                        <m:t> 14</m:t>
                      </m:r>
                    </m:oMath>
                  </m:oMathPara>
                </a14:m>
                <a:endParaRPr lang="en-IN" dirty="0"/>
              </a:p>
            </p:txBody>
          </p:sp>
        </mc:Choice>
        <mc:Fallback xmlns="">
          <p:sp>
            <p:nvSpPr>
              <p:cNvPr id="5" name="TextBox 4">
                <a:extLst>
                  <a:ext uri="{FF2B5EF4-FFF2-40B4-BE49-F238E27FC236}">
                    <a16:creationId xmlns:a16="http://schemas.microsoft.com/office/drawing/2014/main" id="{E726D88C-2018-8368-806E-1504E1FF4EDD}"/>
                  </a:ext>
                </a:extLst>
              </p:cNvPr>
              <p:cNvSpPr txBox="1">
                <a:spLocks noRot="1" noChangeAspect="1" noMove="1" noResize="1" noEditPoints="1" noAdjustHandles="1" noChangeArrowheads="1" noChangeShapeType="1" noTextEdit="1"/>
              </p:cNvSpPr>
              <p:nvPr/>
            </p:nvSpPr>
            <p:spPr>
              <a:xfrm>
                <a:off x="339047" y="277402"/>
                <a:ext cx="11191982" cy="4379660"/>
              </a:xfrm>
              <a:prstGeom prst="rect">
                <a:avLst/>
              </a:prstGeom>
              <a:blipFill>
                <a:blip r:embed="rId2"/>
                <a:stretch>
                  <a:fillRect l="-1144" t="-1532"/>
                </a:stretch>
              </a:blipFill>
            </p:spPr>
            <p:txBody>
              <a:bodyPr/>
              <a:lstStyle/>
              <a:p>
                <a:r>
                  <a:rPr lang="en-IN">
                    <a:noFill/>
                  </a:rPr>
                  <a:t> </a:t>
                </a:r>
              </a:p>
            </p:txBody>
          </p:sp>
        </mc:Fallback>
      </mc:AlternateContent>
      <p:graphicFrame>
        <p:nvGraphicFramePr>
          <p:cNvPr id="16" name="Object 15">
            <a:extLst>
              <a:ext uri="{FF2B5EF4-FFF2-40B4-BE49-F238E27FC236}">
                <a16:creationId xmlns:a16="http://schemas.microsoft.com/office/drawing/2014/main" id="{46BBD941-76FD-5DF7-F165-ED843880293F}"/>
              </a:ext>
            </a:extLst>
          </p:cNvPr>
          <p:cNvGraphicFramePr>
            <a:graphicFrameLocks noChangeAspect="1"/>
          </p:cNvGraphicFramePr>
          <p:nvPr>
            <p:extLst>
              <p:ext uri="{D42A27DB-BD31-4B8C-83A1-F6EECF244321}">
                <p14:modId xmlns:p14="http://schemas.microsoft.com/office/powerpoint/2010/main" val="918438839"/>
              </p:ext>
            </p:extLst>
          </p:nvPr>
        </p:nvGraphicFramePr>
        <p:xfrm>
          <a:off x="1440951" y="4894677"/>
          <a:ext cx="9653488" cy="1167075"/>
        </p:xfrm>
        <a:graphic>
          <a:graphicData uri="http://schemas.openxmlformats.org/presentationml/2006/ole">
            <mc:AlternateContent xmlns:mc="http://schemas.openxmlformats.org/markup-compatibility/2006">
              <mc:Choice xmlns:v="urn:schemas-microsoft-com:vml" Requires="v">
                <p:oleObj name="Worksheet" r:id="rId3" imgW="7931113" imgH="958931" progId="Excel.Sheet.8">
                  <p:embed/>
                </p:oleObj>
              </mc:Choice>
              <mc:Fallback>
                <p:oleObj name="Worksheet" r:id="rId3" imgW="7931113" imgH="958931" progId="Excel.Sheet.8">
                  <p:embed/>
                  <p:pic>
                    <p:nvPicPr>
                      <p:cNvPr id="0" name=""/>
                      <p:cNvPicPr/>
                      <p:nvPr/>
                    </p:nvPicPr>
                    <p:blipFill>
                      <a:blip r:embed="rId4"/>
                      <a:stretch>
                        <a:fillRect/>
                      </a:stretch>
                    </p:blipFill>
                    <p:spPr>
                      <a:xfrm>
                        <a:off x="1440951" y="4894677"/>
                        <a:ext cx="9653488" cy="1167075"/>
                      </a:xfrm>
                      <a:prstGeom prst="rect">
                        <a:avLst/>
                      </a:prstGeom>
                    </p:spPr>
                  </p:pic>
                </p:oleObj>
              </mc:Fallback>
            </mc:AlternateContent>
          </a:graphicData>
        </a:graphic>
      </p:graphicFrame>
    </p:spTree>
    <p:extLst>
      <p:ext uri="{BB962C8B-B14F-4D97-AF65-F5344CB8AC3E}">
        <p14:creationId xmlns:p14="http://schemas.microsoft.com/office/powerpoint/2010/main" val="263506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A63B4-DF23-71BD-571B-7C944A414F2E}"/>
              </a:ext>
            </a:extLst>
          </p:cNvPr>
          <p:cNvSpPr txBox="1"/>
          <p:nvPr/>
        </p:nvSpPr>
        <p:spPr>
          <a:xfrm>
            <a:off x="301598" y="197346"/>
            <a:ext cx="3141324" cy="6186309"/>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The frequencies in column </a:t>
            </a:r>
            <a:r>
              <a:rPr lang="en-US" b="0" i="1" u="none" strike="noStrike" baseline="0" dirty="0">
                <a:latin typeface="Times New Roman" panose="02020603050405020304" pitchFamily="18" charset="0"/>
                <a:cs typeface="Times New Roman" panose="02020603050405020304" pitchFamily="18" charset="0"/>
              </a:rPr>
              <a:t>(</a:t>
            </a:r>
            <a:r>
              <a:rPr lang="en-US" b="0" i="1" u="none" strike="noStrike" baseline="0" dirty="0" err="1">
                <a:latin typeface="Times New Roman" panose="02020603050405020304" pitchFamily="18" charset="0"/>
                <a:cs typeface="Times New Roman" panose="02020603050405020304" pitchFamily="18" charset="0"/>
              </a:rPr>
              <a:t>i</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are the original frequencies. Column </a:t>
            </a:r>
            <a:r>
              <a:rPr lang="en-US" b="0" i="1" u="none" strike="noStrike" baseline="0" dirty="0">
                <a:latin typeface="Times New Roman" panose="02020603050405020304" pitchFamily="18" charset="0"/>
                <a:cs typeface="Times New Roman" panose="02020603050405020304" pitchFamily="18" charset="0"/>
              </a:rPr>
              <a:t>(ii) </a:t>
            </a:r>
            <a:r>
              <a:rPr lang="en-US" b="0" i="0" u="none" strike="noStrike" baseline="0" dirty="0">
                <a:latin typeface="Times New Roman" panose="02020603050405020304" pitchFamily="18" charset="0"/>
                <a:cs typeface="Times New Roman" panose="02020603050405020304" pitchFamily="18" charset="0"/>
              </a:rPr>
              <a:t>is obtained by combining the frequencies two by two. </a:t>
            </a:r>
          </a:p>
          <a:p>
            <a:pPr algn="just"/>
            <a:r>
              <a:rPr lang="en-US" b="0" i="0" u="none" strike="noStrike" baseline="0" dirty="0">
                <a:latin typeface="Times New Roman" panose="02020603050405020304" pitchFamily="18" charset="0"/>
                <a:cs typeface="Times New Roman" panose="02020603050405020304" pitchFamily="18" charset="0"/>
              </a:rPr>
              <a:t>If we leave the first frequency</a:t>
            </a:r>
          </a:p>
          <a:p>
            <a:pPr algn="just"/>
            <a:r>
              <a:rPr lang="en-US" b="0" i="0" u="none" strike="noStrike" baseline="0" dirty="0">
                <a:latin typeface="Times New Roman" panose="02020603050405020304" pitchFamily="18" charset="0"/>
                <a:cs typeface="Times New Roman" panose="02020603050405020304" pitchFamily="18" charset="0"/>
              </a:rPr>
              <a:t>and combine the remaining frequencies two by two we get column </a:t>
            </a:r>
            <a:r>
              <a:rPr lang="en-US" b="0" i="1" u="none" strike="noStrike" baseline="0" dirty="0">
                <a:latin typeface="Times New Roman" panose="02020603050405020304" pitchFamily="18" charset="0"/>
                <a:cs typeface="Times New Roman" panose="02020603050405020304" pitchFamily="18" charset="0"/>
              </a:rPr>
              <a:t>(iii). </a:t>
            </a:r>
          </a:p>
          <a:p>
            <a:pPr algn="just"/>
            <a:r>
              <a:rPr lang="en-US" b="0" i="0" u="none" strike="noStrike" baseline="0" dirty="0">
                <a:latin typeface="Times New Roman" panose="02020603050405020304" pitchFamily="18" charset="0"/>
                <a:cs typeface="Times New Roman" panose="02020603050405020304" pitchFamily="18" charset="0"/>
              </a:rPr>
              <a:t>Combining the frequencies two by two after leaving the first two frequencies results in a repetition of column </a:t>
            </a:r>
            <a:r>
              <a:rPr lang="en-US" b="0" i="1" u="none" strike="noStrike" baseline="0" dirty="0">
                <a:latin typeface="Times New Roman" panose="02020603050405020304" pitchFamily="18" charset="0"/>
                <a:cs typeface="Times New Roman" panose="02020603050405020304" pitchFamily="18" charset="0"/>
              </a:rPr>
              <a:t>(ii). </a:t>
            </a:r>
          </a:p>
          <a:p>
            <a:pPr algn="just"/>
            <a:r>
              <a:rPr lang="en-US" b="0" i="0" u="none" strike="noStrike" baseline="0" dirty="0">
                <a:latin typeface="Times New Roman" panose="02020603050405020304" pitchFamily="18" charset="0"/>
                <a:cs typeface="Times New Roman" panose="02020603050405020304" pitchFamily="18" charset="0"/>
              </a:rPr>
              <a:t>We combine the frequencies three by </a:t>
            </a:r>
            <a:r>
              <a:rPr lang="en-US" dirty="0">
                <a:latin typeface="Times New Roman" panose="02020603050405020304" pitchFamily="18" charset="0"/>
                <a:cs typeface="Times New Roman" panose="02020603050405020304" pitchFamily="18" charset="0"/>
              </a:rPr>
              <a:t>t</a:t>
            </a:r>
            <a:r>
              <a:rPr lang="en-US" b="0" i="0" u="none" strike="noStrike" baseline="0" dirty="0">
                <a:latin typeface="Times New Roman" panose="02020603050405020304" pitchFamily="18" charset="0"/>
                <a:cs typeface="Times New Roman" panose="02020603050405020304" pitchFamily="18" charset="0"/>
              </a:rPr>
              <a:t>hree thus getting column </a:t>
            </a:r>
            <a:r>
              <a:rPr lang="en-US" b="0" i="1" u="none" strike="noStrike" baseline="0" dirty="0">
                <a:latin typeface="Times New Roman" panose="02020603050405020304" pitchFamily="18" charset="0"/>
                <a:cs typeface="Times New Roman" panose="02020603050405020304" pitchFamily="18" charset="0"/>
              </a:rPr>
              <a:t>(iv). </a:t>
            </a:r>
          </a:p>
          <a:p>
            <a:pPr algn="just"/>
            <a:r>
              <a:rPr lang="en-US" b="0" i="0" u="none" strike="noStrike" baseline="0" dirty="0">
                <a:latin typeface="Times New Roman" panose="02020603050405020304" pitchFamily="18" charset="0"/>
                <a:cs typeface="Times New Roman" panose="02020603050405020304" pitchFamily="18" charset="0"/>
              </a:rPr>
              <a:t>The combination of frequencies three by three after leaving the first frequency results in column </a:t>
            </a:r>
            <a:r>
              <a:rPr lang="en-US" b="0" i="1" u="none" strike="noStrike" baseline="0" dirty="0">
                <a:latin typeface="Times New Roman" panose="02020603050405020304" pitchFamily="18" charset="0"/>
                <a:cs typeface="Times New Roman" panose="02020603050405020304" pitchFamily="18" charset="0"/>
              </a:rPr>
              <a:t>(v) </a:t>
            </a:r>
            <a:r>
              <a:rPr lang="en-US" b="0" i="0" u="none" strike="noStrike" baseline="0" dirty="0">
                <a:latin typeface="Times New Roman" panose="02020603050405020304" pitchFamily="18" charset="0"/>
                <a:cs typeface="Times New Roman" panose="02020603050405020304" pitchFamily="18" charset="0"/>
              </a:rPr>
              <a:t>and after leaving the first two frequencies results in column </a:t>
            </a:r>
            <a:r>
              <a:rPr lang="en-US" b="0" i="1" u="none" strike="noStrike" baseline="0" dirty="0">
                <a:latin typeface="Times New Roman" panose="02020603050405020304" pitchFamily="18" charset="0"/>
                <a:cs typeface="Times New Roman" panose="02020603050405020304" pitchFamily="18" charset="0"/>
              </a:rPr>
              <a:t>(vi).</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4E1E452-BFE0-83B6-B320-7CEE521261A6}"/>
                  </a:ext>
                </a:extLst>
              </p:cNvPr>
              <p:cNvGraphicFramePr>
                <a:graphicFrameLocks noGrp="1"/>
              </p:cNvGraphicFramePr>
              <p:nvPr>
                <p:extLst>
                  <p:ext uri="{D42A27DB-BD31-4B8C-83A1-F6EECF244321}">
                    <p14:modId xmlns:p14="http://schemas.microsoft.com/office/powerpoint/2010/main" val="2411870797"/>
                  </p:ext>
                </p:extLst>
              </p:nvPr>
            </p:nvGraphicFramePr>
            <p:xfrm>
              <a:off x="3833091" y="197346"/>
              <a:ext cx="7327862" cy="6186306"/>
            </p:xfrm>
            <a:graphic>
              <a:graphicData uri="http://schemas.openxmlformats.org/drawingml/2006/table">
                <a:tbl>
                  <a:tblPr>
                    <a:tableStyleId>{5C22544A-7EE6-4342-B048-85BDC9FD1C3A}</a:tableStyleId>
                  </a:tblPr>
                  <a:tblGrid>
                    <a:gridCol w="1227169">
                      <a:extLst>
                        <a:ext uri="{9D8B030D-6E8A-4147-A177-3AD203B41FA5}">
                          <a16:colId xmlns:a16="http://schemas.microsoft.com/office/drawing/2014/main" val="1555183762"/>
                        </a:ext>
                      </a:extLst>
                    </a:gridCol>
                    <a:gridCol w="926886">
                      <a:extLst>
                        <a:ext uri="{9D8B030D-6E8A-4147-A177-3AD203B41FA5}">
                          <a16:colId xmlns:a16="http://schemas.microsoft.com/office/drawing/2014/main" val="358537734"/>
                        </a:ext>
                      </a:extLst>
                    </a:gridCol>
                    <a:gridCol w="710079">
                      <a:extLst>
                        <a:ext uri="{9D8B030D-6E8A-4147-A177-3AD203B41FA5}">
                          <a16:colId xmlns:a16="http://schemas.microsoft.com/office/drawing/2014/main" val="1659004045"/>
                        </a:ext>
                      </a:extLst>
                    </a:gridCol>
                    <a:gridCol w="1115932">
                      <a:extLst>
                        <a:ext uri="{9D8B030D-6E8A-4147-A177-3AD203B41FA5}">
                          <a16:colId xmlns:a16="http://schemas.microsoft.com/office/drawing/2014/main" val="2660808337"/>
                        </a:ext>
                      </a:extLst>
                    </a:gridCol>
                    <a:gridCol w="1115932">
                      <a:extLst>
                        <a:ext uri="{9D8B030D-6E8A-4147-A177-3AD203B41FA5}">
                          <a16:colId xmlns:a16="http://schemas.microsoft.com/office/drawing/2014/main" val="1850782478"/>
                        </a:ext>
                      </a:extLst>
                    </a:gridCol>
                    <a:gridCol w="1115932">
                      <a:extLst>
                        <a:ext uri="{9D8B030D-6E8A-4147-A177-3AD203B41FA5}">
                          <a16:colId xmlns:a16="http://schemas.microsoft.com/office/drawing/2014/main" val="1170836322"/>
                        </a:ext>
                      </a:extLst>
                    </a:gridCol>
                    <a:gridCol w="1115932">
                      <a:extLst>
                        <a:ext uri="{9D8B030D-6E8A-4147-A177-3AD203B41FA5}">
                          <a16:colId xmlns:a16="http://schemas.microsoft.com/office/drawing/2014/main" val="3272701410"/>
                        </a:ext>
                      </a:extLst>
                    </a:gridCol>
                  </a:tblGrid>
                  <a:tr h="441879">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Size </a:t>
                          </a:r>
                          <a14:m>
                            <m:oMath xmlns:m="http://schemas.openxmlformats.org/officeDocument/2006/math">
                              <m:r>
                                <a:rPr lang="en-IN" sz="2800" i="1" u="none" strike="noStrike" dirty="0" smtClean="0">
                                  <a:effectLst/>
                                  <a:latin typeface="Cambria Math" panose="02040503050406030204" pitchFamily="18" charset="0"/>
                                </a:rPr>
                                <m:t>(</m:t>
                              </m:r>
                              <m:r>
                                <a:rPr lang="en-IN" sz="2800" i="1" u="none" strike="noStrike" dirty="0" smtClean="0">
                                  <a:effectLst/>
                                  <a:latin typeface="Cambria Math" panose="02040503050406030204" pitchFamily="18" charset="0"/>
                                </a:rPr>
                                <m:t>𝑥</m:t>
                              </m:r>
                              <m:r>
                                <a:rPr lang="en-IN" sz="2800" i="1" u="none" strike="noStrike" dirty="0" smtClean="0">
                                  <a:effectLst/>
                                  <a:latin typeface="Cambria Math" panose="02040503050406030204" pitchFamily="18" charset="0"/>
                                </a:rPr>
                                <m:t>)</m:t>
                              </m:r>
                            </m:oMath>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Frequency</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111996"/>
                      </a:ext>
                    </a:extLst>
                  </a:tr>
                  <a:tr h="441879">
                    <a:tc vMerge="1">
                      <a:txBody>
                        <a:bodyPr/>
                        <a:lstStyle/>
                        <a:p>
                          <a:pPr algn="ctr" fontAlgn="ctr"/>
                          <a:endParaRPr lang="en-IN" sz="28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 xmlns:m="http://schemas.openxmlformats.org/officeDocument/2006/math">
                              <m:r>
                                <a:rPr lang="en-IN" sz="2800" i="1" u="none" strike="noStrike" dirty="0" smtClean="0">
                                  <a:effectLst/>
                                  <a:latin typeface="Cambria Math" panose="02040503050406030204" pitchFamily="18" charset="0"/>
                                </a:rPr>
                                <m:t>𝑖</m:t>
                              </m:r>
                            </m:oMath>
                          </a14:m>
                          <a:r>
                            <a:rPr lang="en-IN" sz="28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𝑖𝑖𝑖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𝑖𝑣</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𝑣</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𝑣𝑖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708168"/>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838522"/>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a:effectLst/>
                              <a:latin typeface="Times New Roman" panose="02020603050405020304" pitchFamily="18" charset="0"/>
                              <a:cs typeface="Times New Roman" panose="02020603050405020304" pitchFamily="18" charset="0"/>
                            </a:rPr>
                            <a:t>46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185771"/>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385581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98</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1273489"/>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107</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100</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1929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72</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2185472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80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851209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48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93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16943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6507867"/>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45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3904739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11</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124466"/>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4589421"/>
                      </a:ext>
                    </a:extLst>
                  </a:tr>
                </a:tbl>
              </a:graphicData>
            </a:graphic>
          </p:graphicFrame>
        </mc:Choice>
        <mc:Fallback xmlns="">
          <p:graphicFrame>
            <p:nvGraphicFramePr>
              <p:cNvPr id="4" name="Table 3">
                <a:extLst>
                  <a:ext uri="{FF2B5EF4-FFF2-40B4-BE49-F238E27FC236}">
                    <a16:creationId xmlns:a16="http://schemas.microsoft.com/office/drawing/2014/main" id="{14E1E452-BFE0-83B6-B320-7CEE521261A6}"/>
                  </a:ext>
                </a:extLst>
              </p:cNvPr>
              <p:cNvGraphicFramePr>
                <a:graphicFrameLocks noGrp="1"/>
              </p:cNvGraphicFramePr>
              <p:nvPr>
                <p:extLst>
                  <p:ext uri="{D42A27DB-BD31-4B8C-83A1-F6EECF244321}">
                    <p14:modId xmlns:p14="http://schemas.microsoft.com/office/powerpoint/2010/main" val="2411870797"/>
                  </p:ext>
                </p:extLst>
              </p:nvPr>
            </p:nvGraphicFramePr>
            <p:xfrm>
              <a:off x="3833091" y="197346"/>
              <a:ext cx="7327862" cy="6186306"/>
            </p:xfrm>
            <a:graphic>
              <a:graphicData uri="http://schemas.openxmlformats.org/drawingml/2006/table">
                <a:tbl>
                  <a:tblPr>
                    <a:tableStyleId>{5C22544A-7EE6-4342-B048-85BDC9FD1C3A}</a:tableStyleId>
                  </a:tblPr>
                  <a:tblGrid>
                    <a:gridCol w="1227169">
                      <a:extLst>
                        <a:ext uri="{9D8B030D-6E8A-4147-A177-3AD203B41FA5}">
                          <a16:colId xmlns:a16="http://schemas.microsoft.com/office/drawing/2014/main" val="1555183762"/>
                        </a:ext>
                      </a:extLst>
                    </a:gridCol>
                    <a:gridCol w="926886">
                      <a:extLst>
                        <a:ext uri="{9D8B030D-6E8A-4147-A177-3AD203B41FA5}">
                          <a16:colId xmlns:a16="http://schemas.microsoft.com/office/drawing/2014/main" val="358537734"/>
                        </a:ext>
                      </a:extLst>
                    </a:gridCol>
                    <a:gridCol w="710079">
                      <a:extLst>
                        <a:ext uri="{9D8B030D-6E8A-4147-A177-3AD203B41FA5}">
                          <a16:colId xmlns:a16="http://schemas.microsoft.com/office/drawing/2014/main" val="1659004045"/>
                        </a:ext>
                      </a:extLst>
                    </a:gridCol>
                    <a:gridCol w="1115932">
                      <a:extLst>
                        <a:ext uri="{9D8B030D-6E8A-4147-A177-3AD203B41FA5}">
                          <a16:colId xmlns:a16="http://schemas.microsoft.com/office/drawing/2014/main" val="2660808337"/>
                        </a:ext>
                      </a:extLst>
                    </a:gridCol>
                    <a:gridCol w="1115932">
                      <a:extLst>
                        <a:ext uri="{9D8B030D-6E8A-4147-A177-3AD203B41FA5}">
                          <a16:colId xmlns:a16="http://schemas.microsoft.com/office/drawing/2014/main" val="1850782478"/>
                        </a:ext>
                      </a:extLst>
                    </a:gridCol>
                    <a:gridCol w="1115932">
                      <a:extLst>
                        <a:ext uri="{9D8B030D-6E8A-4147-A177-3AD203B41FA5}">
                          <a16:colId xmlns:a16="http://schemas.microsoft.com/office/drawing/2014/main" val="1170836322"/>
                        </a:ext>
                      </a:extLst>
                    </a:gridCol>
                    <a:gridCol w="1115932">
                      <a:extLst>
                        <a:ext uri="{9D8B030D-6E8A-4147-A177-3AD203B41FA5}">
                          <a16:colId xmlns:a16="http://schemas.microsoft.com/office/drawing/2014/main" val="3272701410"/>
                        </a:ext>
                      </a:extLst>
                    </a:gridCol>
                  </a:tblGrid>
                  <a:tr h="441879">
                    <a:tc rowSpan="2">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98" t="-11724" r="-499502" b="-623448"/>
                          </a:stretch>
                        </a:blipFill>
                      </a:tcPr>
                    </a:tc>
                    <a:tc gridSpan="6">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Frequency</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111996"/>
                      </a:ext>
                    </a:extLst>
                  </a:tr>
                  <a:tr h="441879">
                    <a:tc vMerge="1">
                      <a:txBody>
                        <a:bodyPr/>
                        <a:lstStyle/>
                        <a:p>
                          <a:pPr algn="ctr" fontAlgn="ctr"/>
                          <a:endParaRPr lang="en-IN" sz="28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32026" t="-125000" r="-556209"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6034" t="-125000" r="-633621"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7377" t="-125000" r="-301639"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55435" t="-125000" r="-200000"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57923" t="-125000" r="-101093"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57923" t="-125000" r="-1093" b="-1255556"/>
                          </a:stretch>
                        </a:blipFill>
                      </a:tcPr>
                    </a:tc>
                    <a:extLst>
                      <a:ext uri="{0D108BD9-81ED-4DB2-BD59-A6C34878D82A}">
                        <a16:rowId xmlns:a16="http://schemas.microsoft.com/office/drawing/2014/main" val="3268708168"/>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838522"/>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a:effectLst/>
                              <a:latin typeface="Times New Roman" panose="02020603050405020304" pitchFamily="18" charset="0"/>
                              <a:cs typeface="Times New Roman" panose="02020603050405020304" pitchFamily="18" charset="0"/>
                            </a:rPr>
                            <a:t>46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185771"/>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385581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98</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1273489"/>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107</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100</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1929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72</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2185472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80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851209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48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93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16943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6507867"/>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45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3904739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11</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124466"/>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4589421"/>
                      </a:ext>
                    </a:extLst>
                  </a:tr>
                </a:tbl>
              </a:graphicData>
            </a:graphic>
          </p:graphicFrame>
        </mc:Fallback>
      </mc:AlternateContent>
    </p:spTree>
    <p:extLst>
      <p:ext uri="{BB962C8B-B14F-4D97-AF65-F5344CB8AC3E}">
        <p14:creationId xmlns:p14="http://schemas.microsoft.com/office/powerpoint/2010/main" val="1903922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6AEED1-5512-0E33-445B-8A63D0189E82}"/>
              </a:ext>
            </a:extLst>
          </p:cNvPr>
          <p:cNvSpPr txBox="1"/>
          <p:nvPr/>
        </p:nvSpPr>
        <p:spPr>
          <a:xfrm>
            <a:off x="1199191" y="4397339"/>
            <a:ext cx="8692386" cy="1384995"/>
          </a:xfrm>
          <a:prstGeom prst="rect">
            <a:avLst/>
          </a:prstGeom>
          <a:noFill/>
        </p:spPr>
        <p:txBody>
          <a:bodyPr wrap="square" rtlCol="0">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we find that the value 6 is repeated the maximum number of times and hence the value of mode is 6 and not 10 which is an irregular item.</a:t>
            </a:r>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F776C74-C58D-BA44-5E0C-C7866E77DF69}"/>
              </a:ext>
            </a:extLst>
          </p:cNvPr>
          <p:cNvPicPr>
            <a:picLocks noChangeAspect="1"/>
          </p:cNvPicPr>
          <p:nvPr/>
        </p:nvPicPr>
        <p:blipFill>
          <a:blip r:embed="rId3">
            <a:extLst>
              <a:ext uri="{28A0092B-C50C-407E-A947-70E740481C1C}">
                <a14:useLocalDpi xmlns:a14="http://schemas.microsoft.com/office/drawing/2010/main" val="0"/>
              </a:ext>
            </a:extLst>
          </a:blip>
          <a:srcRect t="16305" b="9897"/>
          <a:stretch/>
        </p:blipFill>
        <p:spPr>
          <a:xfrm>
            <a:off x="6668090" y="1191801"/>
            <a:ext cx="5445141" cy="2671281"/>
          </a:xfrm>
          <a:prstGeom prst="rect">
            <a:avLst/>
          </a:prstGeom>
        </p:spPr>
      </p:pic>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B1DB30-B249-B932-A47F-4D809E9EB42F}"/>
                  </a:ext>
                </a:extLst>
              </p:cNvPr>
              <p:cNvGraphicFramePr>
                <a:graphicFrameLocks noGrp="1"/>
              </p:cNvGraphicFramePr>
              <p:nvPr>
                <p:extLst>
                  <p:ext uri="{D42A27DB-BD31-4B8C-83A1-F6EECF244321}">
                    <p14:modId xmlns:p14="http://schemas.microsoft.com/office/powerpoint/2010/main" val="513746361"/>
                  </p:ext>
                </p:extLst>
              </p:nvPr>
            </p:nvGraphicFramePr>
            <p:xfrm>
              <a:off x="626724" y="749786"/>
              <a:ext cx="5938891" cy="3360974"/>
            </p:xfrm>
            <a:graphic>
              <a:graphicData uri="http://schemas.openxmlformats.org/drawingml/2006/table">
                <a:tbl>
                  <a:tblPr>
                    <a:tableStyleId>{5C22544A-7EE6-4342-B048-85BDC9FD1C3A}</a:tableStyleId>
                  </a:tblPr>
                  <a:tblGrid>
                    <a:gridCol w="1900445">
                      <a:extLst>
                        <a:ext uri="{9D8B030D-6E8A-4147-A177-3AD203B41FA5}">
                          <a16:colId xmlns:a16="http://schemas.microsoft.com/office/drawing/2014/main" val="984909086"/>
                        </a:ext>
                      </a:extLst>
                    </a:gridCol>
                    <a:gridCol w="1900445">
                      <a:extLst>
                        <a:ext uri="{9D8B030D-6E8A-4147-A177-3AD203B41FA5}">
                          <a16:colId xmlns:a16="http://schemas.microsoft.com/office/drawing/2014/main" val="515448963"/>
                        </a:ext>
                      </a:extLst>
                    </a:gridCol>
                    <a:gridCol w="2138001">
                      <a:extLst>
                        <a:ext uri="{9D8B030D-6E8A-4147-A177-3AD203B41FA5}">
                          <a16:colId xmlns:a16="http://schemas.microsoft.com/office/drawing/2014/main" val="3340385361"/>
                        </a:ext>
                      </a:extLst>
                    </a:gridCol>
                  </a:tblGrid>
                  <a:tr h="496705">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Column number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maximum frequency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value or combination of values of </a:t>
                          </a:r>
                          <a14:m>
                            <m:oMath xmlns:m="http://schemas.openxmlformats.org/officeDocument/2006/math">
                              <m:r>
                                <a:rPr lang="en-US" sz="2000" i="1" u="none" strike="noStrike" dirty="0" smtClean="0">
                                  <a:effectLst/>
                                  <a:latin typeface="Cambria Math" panose="02040503050406030204" pitchFamily="18" charset="0"/>
                                  <a:cs typeface="Times New Roman" panose="02020603050405020304" pitchFamily="18" charset="0"/>
                                </a:rPr>
                                <m:t>𝑥</m:t>
                              </m:r>
                            </m:oMath>
                          </a14:m>
                          <a:r>
                            <a:rPr lang="en-US" sz="2000" u="none" strike="noStrike" dirty="0">
                              <a:effectLst/>
                              <a:latin typeface="Times New Roman" panose="02020603050405020304" pitchFamily="18" charset="0"/>
                              <a:cs typeface="Times New Roman" panose="02020603050405020304" pitchFamily="18" charset="0"/>
                            </a:rPr>
                            <a:t> giving max frequency</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extLst>
                      <a:ext uri="{0D108BD9-81ED-4DB2-BD59-A6C34878D82A}">
                        <a16:rowId xmlns:a16="http://schemas.microsoft.com/office/drawing/2014/main" val="604761984"/>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b="0" i="1" u="none" strike="noStrike" dirty="0" smtClean="0">
                                    <a:solidFill>
                                      <a:srgbClr val="000000"/>
                                    </a:solidFill>
                                    <a:effectLst/>
                                    <a:latin typeface="Cambria Math" panose="02040503050406030204" pitchFamily="18" charset="0"/>
                                    <a:cs typeface="Times New Roman" panose="02020603050405020304" pitchFamily="18" charset="0"/>
                                  </a:rPr>
                                  <m:t>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5320288"/>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53250838"/>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𝑖𝑖𝑖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6, 7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33118135"/>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𝑖𝑣</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4, 5, 6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2998926"/>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𝑣</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5, 6, 7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58260745"/>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𝑣𝑖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6, 7, 8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92927889"/>
                      </a:ext>
                    </a:extLst>
                  </a:tr>
                </a:tbl>
              </a:graphicData>
            </a:graphic>
          </p:graphicFrame>
        </mc:Choice>
        <mc:Fallback xmlns="">
          <p:graphicFrame>
            <p:nvGraphicFramePr>
              <p:cNvPr id="2" name="Table 1">
                <a:extLst>
                  <a:ext uri="{FF2B5EF4-FFF2-40B4-BE49-F238E27FC236}">
                    <a16:creationId xmlns:a16="http://schemas.microsoft.com/office/drawing/2014/main" id="{09B1DB30-B249-B932-A47F-4D809E9EB42F}"/>
                  </a:ext>
                </a:extLst>
              </p:cNvPr>
              <p:cNvGraphicFramePr>
                <a:graphicFrameLocks noGrp="1"/>
              </p:cNvGraphicFramePr>
              <p:nvPr>
                <p:extLst>
                  <p:ext uri="{D42A27DB-BD31-4B8C-83A1-F6EECF244321}">
                    <p14:modId xmlns:p14="http://schemas.microsoft.com/office/powerpoint/2010/main" val="513746361"/>
                  </p:ext>
                </p:extLst>
              </p:nvPr>
            </p:nvGraphicFramePr>
            <p:xfrm>
              <a:off x="626724" y="749786"/>
              <a:ext cx="5938891" cy="3360974"/>
            </p:xfrm>
            <a:graphic>
              <a:graphicData uri="http://schemas.openxmlformats.org/drawingml/2006/table">
                <a:tbl>
                  <a:tblPr>
                    <a:tableStyleId>{5C22544A-7EE6-4342-B048-85BDC9FD1C3A}</a:tableStyleId>
                  </a:tblPr>
                  <a:tblGrid>
                    <a:gridCol w="1900445">
                      <a:extLst>
                        <a:ext uri="{9D8B030D-6E8A-4147-A177-3AD203B41FA5}">
                          <a16:colId xmlns:a16="http://schemas.microsoft.com/office/drawing/2014/main" val="984909086"/>
                        </a:ext>
                      </a:extLst>
                    </a:gridCol>
                    <a:gridCol w="1900445">
                      <a:extLst>
                        <a:ext uri="{9D8B030D-6E8A-4147-A177-3AD203B41FA5}">
                          <a16:colId xmlns:a16="http://schemas.microsoft.com/office/drawing/2014/main" val="515448963"/>
                        </a:ext>
                      </a:extLst>
                    </a:gridCol>
                    <a:gridCol w="2138001">
                      <a:extLst>
                        <a:ext uri="{9D8B030D-6E8A-4147-A177-3AD203B41FA5}">
                          <a16:colId xmlns:a16="http://schemas.microsoft.com/office/drawing/2014/main" val="3340385361"/>
                        </a:ext>
                      </a:extLst>
                    </a:gridCol>
                  </a:tblGrid>
                  <a:tr h="122555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Column number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maximum frequency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endParaRPr lang="en-US"/>
                        </a:p>
                      </a:txBody>
                      <a:tcPr marL="6350" marR="6350" marT="6350" marB="0">
                        <a:blipFill>
                          <a:blip r:embed="rId4"/>
                          <a:stretch>
                            <a:fillRect l="-178348" t="-5446" r="-570" b="-186139"/>
                          </a:stretch>
                        </a:blipFill>
                      </a:tcPr>
                    </a:tc>
                    <a:extLst>
                      <a:ext uri="{0D108BD9-81ED-4DB2-BD59-A6C34878D82A}">
                        <a16:rowId xmlns:a16="http://schemas.microsoft.com/office/drawing/2014/main" val="604761984"/>
                      </a:ext>
                    </a:extLst>
                  </a:tr>
                  <a:tr h="355904">
                    <a:tc>
                      <a:txBody>
                        <a:bodyPr/>
                        <a:lstStyle/>
                        <a:p>
                          <a:endParaRPr lang="en-US"/>
                        </a:p>
                      </a:txBody>
                      <a:tcPr marL="6350" marR="6350" marT="6350" marB="0" anchor="b">
                        <a:blipFill>
                          <a:blip r:embed="rId4"/>
                          <a:stretch>
                            <a:fillRect l="-321" t="-367241" r="-213462" b="-548276"/>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5320288"/>
                      </a:ext>
                    </a:extLst>
                  </a:tr>
                  <a:tr h="355904">
                    <a:tc>
                      <a:txBody>
                        <a:bodyPr/>
                        <a:lstStyle/>
                        <a:p>
                          <a:endParaRPr lang="en-US"/>
                        </a:p>
                      </a:txBody>
                      <a:tcPr marL="6350" marR="6350" marT="6350" marB="0" anchor="b">
                        <a:blipFill>
                          <a:blip r:embed="rId4"/>
                          <a:stretch>
                            <a:fillRect l="-321" t="-459322" r="-213462" b="-438983"/>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53250838"/>
                      </a:ext>
                    </a:extLst>
                  </a:tr>
                  <a:tr h="355904">
                    <a:tc>
                      <a:txBody>
                        <a:bodyPr/>
                        <a:lstStyle/>
                        <a:p>
                          <a:endParaRPr lang="en-US"/>
                        </a:p>
                      </a:txBody>
                      <a:tcPr marL="6350" marR="6350" marT="6350" marB="0" anchor="b">
                        <a:blipFill>
                          <a:blip r:embed="rId4"/>
                          <a:stretch>
                            <a:fillRect l="-321" t="-568966" r="-213462" b="-346552"/>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6, 7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33118135"/>
                      </a:ext>
                    </a:extLst>
                  </a:tr>
                  <a:tr h="355904">
                    <a:tc>
                      <a:txBody>
                        <a:bodyPr/>
                        <a:lstStyle/>
                        <a:p>
                          <a:endParaRPr lang="en-US"/>
                        </a:p>
                      </a:txBody>
                      <a:tcPr marL="6350" marR="6350" marT="6350" marB="0" anchor="b">
                        <a:blipFill>
                          <a:blip r:embed="rId4"/>
                          <a:stretch>
                            <a:fillRect l="-321" t="-657627" r="-213462" b="-240678"/>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4, 5, 6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2998926"/>
                      </a:ext>
                    </a:extLst>
                  </a:tr>
                  <a:tr h="355904">
                    <a:tc>
                      <a:txBody>
                        <a:bodyPr/>
                        <a:lstStyle/>
                        <a:p>
                          <a:endParaRPr lang="en-US"/>
                        </a:p>
                      </a:txBody>
                      <a:tcPr marL="6350" marR="6350" marT="6350" marB="0" anchor="b">
                        <a:blipFill>
                          <a:blip r:embed="rId4"/>
                          <a:stretch>
                            <a:fillRect l="-321" t="-770690" r="-213462" b="-144828"/>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5, 6, 7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58260745"/>
                      </a:ext>
                    </a:extLst>
                  </a:tr>
                  <a:tr h="355904">
                    <a:tc>
                      <a:txBody>
                        <a:bodyPr/>
                        <a:lstStyle/>
                        <a:p>
                          <a:endParaRPr lang="en-US"/>
                        </a:p>
                      </a:txBody>
                      <a:tcPr marL="6350" marR="6350" marT="6350" marB="0" anchor="b">
                        <a:blipFill>
                          <a:blip r:embed="rId4"/>
                          <a:stretch>
                            <a:fillRect l="-321" t="-855932" r="-213462" b="-42373"/>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6, 7, 8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92927889"/>
                      </a:ext>
                    </a:extLst>
                  </a:tr>
                </a:tbl>
              </a:graphicData>
            </a:graphic>
          </p:graphicFrame>
        </mc:Fallback>
      </mc:AlternateContent>
    </p:spTree>
    <p:extLst>
      <p:ext uri="{BB962C8B-B14F-4D97-AF65-F5344CB8AC3E}">
        <p14:creationId xmlns:p14="http://schemas.microsoft.com/office/powerpoint/2010/main" val="6090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2206"/>
            <a:ext cx="9144000" cy="654922"/>
          </a:xfrm>
        </p:spPr>
        <p:txBody>
          <a:bodyPr>
            <a:noAutofit/>
          </a:bodyPr>
          <a:lstStyle/>
          <a:p>
            <a:r>
              <a:rPr lang="en-IN" sz="4000" dirty="0">
                <a:latin typeface="Calisto MT" panose="02040603050505030304" pitchFamily="18" charset="0"/>
              </a:rPr>
              <a:t>For Continuous Frequency distribution: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43189" y="1004552"/>
                <a:ext cx="9624811" cy="4253248"/>
              </a:xfrm>
            </p:spPr>
            <p:txBody>
              <a:bodyPr/>
              <a:lstStyle/>
              <a:p>
                <a:endParaRPr lang="en-IN" dirty="0"/>
              </a:p>
              <a:p>
                <a:r>
                  <a:rPr lang="en-IN" sz="3200" dirty="0">
                    <a:latin typeface="Times New Roman" panose="02020603050405020304" pitchFamily="18" charset="0"/>
                    <a:cs typeface="Times New Roman" panose="02020603050405020304" pitchFamily="18" charset="0"/>
                  </a:rPr>
                  <a:t>Mode = </a:t>
                </a:r>
                <a14:m>
                  <m:oMath xmlns:m="http://schemas.openxmlformats.org/officeDocument/2006/math">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h</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𝑓</m:t>
                            </m:r>
                          </m:e>
                          <m:sub>
                            <m:r>
                              <a:rPr lang="en-IN" sz="3200" b="0" i="1" smtClean="0">
                                <a:latin typeface="Cambria Math" panose="02040503050406030204" pitchFamily="18" charset="0"/>
                              </a:rPr>
                              <m:t>1</m:t>
                            </m:r>
                          </m:sub>
                        </m:sSub>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𝑓</m:t>
                            </m:r>
                          </m:e>
                          <m:sub>
                            <m:r>
                              <a:rPr lang="en-IN" sz="3200" b="0" i="1" smtClean="0">
                                <a:latin typeface="Cambria Math" panose="02040503050406030204" pitchFamily="18" charset="0"/>
                              </a:rPr>
                              <m:t>0</m:t>
                            </m:r>
                          </m:sub>
                        </m:sSub>
                        <m:r>
                          <a:rPr lang="en-IN" sz="3200" b="0" i="1" smtClean="0">
                            <a:latin typeface="Cambria Math" panose="02040503050406030204" pitchFamily="18" charset="0"/>
                          </a:rPr>
                          <m:t>)</m:t>
                        </m:r>
                      </m:num>
                      <m:den>
                        <m:d>
                          <m:dPr>
                            <m:ctrlPr>
                              <a:rPr lang="en-IN" sz="3200" b="0" i="1" smtClean="0">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e>
                        </m:d>
                        <m:r>
                          <a:rPr lang="en-IN" sz="3200" b="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b="0" i="1" smtClean="0">
                                <a:latin typeface="Cambria Math" panose="02040503050406030204" pitchFamily="18" charset="0"/>
                              </a:rPr>
                              <m:t>2</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b="0" i="1" smtClean="0">
                                <a:latin typeface="Cambria Math" panose="02040503050406030204" pitchFamily="18" charset="0"/>
                              </a:rPr>
                              <m:t>1</m:t>
                            </m:r>
                          </m:sub>
                        </m:sSub>
                        <m:r>
                          <a:rPr lang="en-IN" sz="3200" b="0" i="1" smtClean="0">
                            <a:latin typeface="Cambria Math" panose="02040503050406030204" pitchFamily="18" charset="0"/>
                          </a:rPr>
                          <m:t>)</m:t>
                        </m:r>
                      </m:den>
                    </m:f>
                    <m:r>
                      <a:rPr lang="en-IN" sz="3200" b="0" i="1" smtClean="0">
                        <a:latin typeface="Cambria Math" panose="02040503050406030204" pitchFamily="18" charset="0"/>
                      </a:rPr>
                      <m:t>=</m:t>
                    </m:r>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i="1">
                            <a:latin typeface="Cambria Math" panose="02040503050406030204" pitchFamily="18" charset="0"/>
                          </a:rPr>
                        </m:ctrlPr>
                      </m:fPr>
                      <m:num>
                        <m:r>
                          <a:rPr lang="en-IN" sz="3200" i="1">
                            <a:latin typeface="Cambria Math" panose="02040503050406030204" pitchFamily="18" charset="0"/>
                          </a:rPr>
                          <m:t>h</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num>
                      <m:den>
                        <m:r>
                          <a:rPr lang="en-IN" sz="3200" b="0" i="1" smtClean="0">
                            <a:latin typeface="Cambria Math" panose="02040503050406030204" pitchFamily="18" charset="0"/>
                          </a:rPr>
                          <m:t>2</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2</m:t>
                            </m:r>
                          </m:sub>
                        </m:sSub>
                      </m:den>
                    </m:f>
                  </m:oMath>
                </a14:m>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i="1"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 – lower limit of the modal class</a:t>
                </a:r>
              </a:p>
              <a:p>
                <a:pPr algn="l"/>
                <a14:m>
                  <m:oMath xmlns:m="http://schemas.openxmlformats.org/officeDocument/2006/math">
                    <m:r>
                      <a:rPr lang="en-IN" i="1" dirty="0" smtClean="0">
                        <a:latin typeface="Cambria Math" panose="02040503050406030204" pitchFamily="18" charset="0"/>
                        <a:cs typeface="Times New Roman" panose="02020603050405020304" pitchFamily="18" charset="0"/>
                      </a:rPr>
                      <m:t>h</m:t>
                    </m:r>
                  </m:oMath>
                </a14:m>
                <a:r>
                  <a:rPr lang="en-IN" dirty="0">
                    <a:latin typeface="Times New Roman" panose="02020603050405020304" pitchFamily="18" charset="0"/>
                    <a:cs typeface="Times New Roman" panose="02020603050405020304" pitchFamily="18" charset="0"/>
                  </a:rPr>
                  <a:t> – magnitude of the modal class</a:t>
                </a:r>
              </a:p>
              <a:p>
                <a:pPr algn="l"/>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  frequency of the modal class</a:t>
                </a:r>
              </a:p>
              <a:p>
                <a:pPr algn="l"/>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b="0" i="1" smtClean="0">
                            <a:latin typeface="Cambria Math" panose="02040503050406030204" pitchFamily="18" charset="0"/>
                          </a:rPr>
                          <m:t>0 </m:t>
                        </m:r>
                      </m:sub>
                    </m:sSub>
                    <m:r>
                      <a:rPr lang="en-IN" b="0" i="1" smtClean="0">
                        <a:latin typeface="Cambria Math" panose="02040503050406030204" pitchFamily="18" charset="0"/>
                      </a:rPr>
                      <m:t>𝑎𝑛𝑑</m:t>
                    </m:r>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𝑓</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 frequencies of the class preceding and succeeding the modal class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43189" y="1004552"/>
                <a:ext cx="9624811" cy="4253248"/>
              </a:xfrm>
              <a:blipFill>
                <a:blip r:embed="rId2"/>
                <a:stretch>
                  <a:fillRect l="-950"/>
                </a:stretch>
              </a:blipFill>
            </p:spPr>
            <p:txBody>
              <a:bodyPr/>
              <a:lstStyle/>
              <a:p>
                <a:r>
                  <a:rPr lang="en-IN">
                    <a:noFill/>
                  </a:rPr>
                  <a:t> </a:t>
                </a:r>
              </a:p>
            </p:txBody>
          </p:sp>
        </mc:Fallback>
      </mc:AlternateContent>
    </p:spTree>
    <p:extLst>
      <p:ext uri="{BB962C8B-B14F-4D97-AF65-F5344CB8AC3E}">
        <p14:creationId xmlns:p14="http://schemas.microsoft.com/office/powerpoint/2010/main" val="431703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160089953"/>
              </p:ext>
            </p:extLst>
          </p:nvPr>
        </p:nvGraphicFramePr>
        <p:xfrm>
          <a:off x="631063" y="355598"/>
          <a:ext cx="11065067" cy="1432258"/>
        </p:xfrm>
        <a:graphic>
          <a:graphicData uri="http://schemas.openxmlformats.org/drawingml/2006/table">
            <a:tbl>
              <a:tblPr>
                <a:tableStyleId>{5C22544A-7EE6-4342-B048-85BDC9FD1C3A}</a:tableStyleId>
              </a:tblPr>
              <a:tblGrid>
                <a:gridCol w="1565824">
                  <a:extLst>
                    <a:ext uri="{9D8B030D-6E8A-4147-A177-3AD203B41FA5}">
                      <a16:colId xmlns:a16="http://schemas.microsoft.com/office/drawing/2014/main" val="20000"/>
                    </a:ext>
                  </a:extLst>
                </a:gridCol>
                <a:gridCol w="893079">
                  <a:extLst>
                    <a:ext uri="{9D8B030D-6E8A-4147-A177-3AD203B41FA5}">
                      <a16:colId xmlns:a16="http://schemas.microsoft.com/office/drawing/2014/main" val="20001"/>
                    </a:ext>
                  </a:extLst>
                </a:gridCol>
                <a:gridCol w="1229452">
                  <a:extLst>
                    <a:ext uri="{9D8B030D-6E8A-4147-A177-3AD203B41FA5}">
                      <a16:colId xmlns:a16="http://schemas.microsoft.com/office/drawing/2014/main" val="20002"/>
                    </a:ext>
                  </a:extLst>
                </a:gridCol>
                <a:gridCol w="1229452">
                  <a:extLst>
                    <a:ext uri="{9D8B030D-6E8A-4147-A177-3AD203B41FA5}">
                      <a16:colId xmlns:a16="http://schemas.microsoft.com/office/drawing/2014/main" val="20003"/>
                    </a:ext>
                  </a:extLst>
                </a:gridCol>
                <a:gridCol w="1229452">
                  <a:extLst>
                    <a:ext uri="{9D8B030D-6E8A-4147-A177-3AD203B41FA5}">
                      <a16:colId xmlns:a16="http://schemas.microsoft.com/office/drawing/2014/main" val="20004"/>
                    </a:ext>
                  </a:extLst>
                </a:gridCol>
                <a:gridCol w="1229452">
                  <a:extLst>
                    <a:ext uri="{9D8B030D-6E8A-4147-A177-3AD203B41FA5}">
                      <a16:colId xmlns:a16="http://schemas.microsoft.com/office/drawing/2014/main" val="20005"/>
                    </a:ext>
                  </a:extLst>
                </a:gridCol>
                <a:gridCol w="1229452">
                  <a:extLst>
                    <a:ext uri="{9D8B030D-6E8A-4147-A177-3AD203B41FA5}">
                      <a16:colId xmlns:a16="http://schemas.microsoft.com/office/drawing/2014/main" val="20006"/>
                    </a:ext>
                  </a:extLst>
                </a:gridCol>
                <a:gridCol w="1229452">
                  <a:extLst>
                    <a:ext uri="{9D8B030D-6E8A-4147-A177-3AD203B41FA5}">
                      <a16:colId xmlns:a16="http://schemas.microsoft.com/office/drawing/2014/main" val="20007"/>
                    </a:ext>
                  </a:extLst>
                </a:gridCol>
                <a:gridCol w="1229452">
                  <a:extLst>
                    <a:ext uri="{9D8B030D-6E8A-4147-A177-3AD203B41FA5}">
                      <a16:colId xmlns:a16="http://schemas.microsoft.com/office/drawing/2014/main" val="20008"/>
                    </a:ext>
                  </a:extLst>
                </a:gridCol>
              </a:tblGrid>
              <a:tr h="716129">
                <a:tc>
                  <a:txBody>
                    <a:bodyPr/>
                    <a:lstStyle/>
                    <a:p>
                      <a:pPr algn="ctr"/>
                      <a:r>
                        <a:rPr lang="en-IN" sz="2400" b="1" i="1" dirty="0">
                          <a:solidFill>
                            <a:srgbClr val="FF0000"/>
                          </a:solidFill>
                          <a:latin typeface="Times New Roman" panose="02020603050405020304" pitchFamily="18" charset="0"/>
                          <a:cs typeface="Times New Roman" panose="02020603050405020304" pitchFamily="18" charset="0"/>
                        </a:rPr>
                        <a:t>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70-80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6129">
                <a:tc>
                  <a:txBody>
                    <a:bodyPr/>
                    <a:lstStyle/>
                    <a:p>
                      <a:pPr algn="ctr"/>
                      <a:r>
                        <a:rPr lang="en-IN" sz="2400" b="1" i="1" dirty="0">
                          <a:solidFill>
                            <a:srgbClr val="FF0000"/>
                          </a:solidFill>
                          <a:latin typeface="Times New Roman" panose="02020603050405020304" pitchFamily="18" charset="0"/>
                          <a:cs typeface="Times New Roman" panose="02020603050405020304" pitchFamily="18" charset="0"/>
                        </a:rPr>
                        <a:t>Frequency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2470244" y="2224585"/>
                <a:ext cx="8529851" cy="4058483"/>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Mode </a:t>
                </a:r>
                <a14:m>
                  <m:oMath xmlns:m="http://schemas.openxmlformats.org/officeDocument/2006/math">
                    <m:r>
                      <a:rPr lang="en-IN" sz="3200" b="0" i="1" smtClean="0">
                        <a:latin typeface="Cambria Math" panose="02040503050406030204" pitchFamily="18" charset="0"/>
                      </a:rPr>
                      <m:t>=</m:t>
                    </m:r>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i="1">
                            <a:latin typeface="Cambria Math" panose="02040503050406030204" pitchFamily="18" charset="0"/>
                          </a:rPr>
                        </m:ctrlPr>
                      </m:fPr>
                      <m:num>
                        <m:r>
                          <a:rPr lang="en-IN" sz="3200" i="1">
                            <a:latin typeface="Cambria Math" panose="02040503050406030204" pitchFamily="18" charset="0"/>
                          </a:rPr>
                          <m:t>h</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num>
                      <m:den>
                        <m:r>
                          <a:rPr lang="en-IN" sz="3200" b="0" i="1" smtClean="0">
                            <a:latin typeface="Cambria Math" panose="02040503050406030204" pitchFamily="18" charset="0"/>
                          </a:rPr>
                          <m:t>2</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2</m:t>
                            </m:r>
                          </m:sub>
                        </m:sSub>
                      </m:den>
                    </m:f>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Hence the maximum frequency is  28. </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Thus the modal class is 40-50.</a:t>
                </a:r>
              </a:p>
              <a:p>
                <a:r>
                  <a:rPr lang="en-IN" sz="3200" dirty="0">
                    <a:latin typeface="Times New Roman" panose="02020603050405020304" pitchFamily="18" charset="0"/>
                    <a:cs typeface="Times New Roman" panose="02020603050405020304" pitchFamily="18" charset="0"/>
                  </a:rPr>
                  <a:t> </a:t>
                </a:r>
                <a14:m>
                  <m:oMath xmlns:m="http://schemas.openxmlformats.org/officeDocument/2006/math">
                    <m:r>
                      <a:rPr lang="en-US" sz="3200" i="1">
                        <a:latin typeface="Cambria Math" panose="02040503050406030204" pitchFamily="18" charset="0"/>
                        <a:cs typeface="Times New Roman" panose="02020603050405020304" pitchFamily="18" charset="0"/>
                      </a:rPr>
                      <m:t>𝑙</m:t>
                    </m:r>
                    <m:r>
                      <a:rPr lang="en-US" sz="3200" i="1">
                        <a:latin typeface="Cambria Math" panose="02040503050406030204" pitchFamily="18" charset="0"/>
                        <a:cs typeface="Times New Roman" panose="02020603050405020304" pitchFamily="18" charset="0"/>
                      </a:rPr>
                      <m:t>=40, </m:t>
                    </m:r>
                    <m:r>
                      <a:rPr lang="en-US" sz="3200" b="0" i="1" smtClean="0">
                        <a:latin typeface="Cambria Math" panose="02040503050406030204" pitchFamily="18" charset="0"/>
                        <a:cs typeface="Times New Roman" panose="02020603050405020304" pitchFamily="18" charset="0"/>
                      </a:rPr>
                      <m:t>h</m:t>
                    </m:r>
                    <m:r>
                      <a:rPr lang="en-US" sz="3200" b="0" i="1" smtClean="0">
                        <a:latin typeface="Cambria Math" panose="02040503050406030204" pitchFamily="18" charset="0"/>
                        <a:cs typeface="Times New Roman" panose="02020603050405020304" pitchFamily="18" charset="0"/>
                      </a:rPr>
                      <m:t>=10,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1</m:t>
                        </m:r>
                      </m:sub>
                    </m:sSub>
                    <m:r>
                      <a:rPr lang="en-US" sz="3200" b="0" i="1" smtClean="0">
                        <a:latin typeface="Cambria Math" panose="02040503050406030204" pitchFamily="18" charset="0"/>
                        <a:cs typeface="Times New Roman" panose="02020603050405020304" pitchFamily="18" charset="0"/>
                      </a:rPr>
                      <m:t>=28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0</m:t>
                        </m:r>
                      </m:sub>
                    </m:sSub>
                    <m:r>
                      <a:rPr lang="en-US" sz="3200" b="0" i="1" smtClean="0">
                        <a:latin typeface="Cambria Math" panose="02040503050406030204" pitchFamily="18" charset="0"/>
                        <a:cs typeface="Times New Roman" panose="02020603050405020304" pitchFamily="18" charset="0"/>
                      </a:rPr>
                      <m:t>=12,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2</m:t>
                        </m:r>
                      </m:sub>
                    </m:sSub>
                    <m:r>
                      <a:rPr lang="en-US" sz="3200" b="0" i="1" smtClean="0">
                        <a:latin typeface="Cambria Math" panose="02040503050406030204" pitchFamily="18" charset="0"/>
                        <a:cs typeface="Times New Roman" panose="02020603050405020304" pitchFamily="18" charset="0"/>
                      </a:rPr>
                      <m:t>=20 </m:t>
                    </m:r>
                  </m:oMath>
                </a14:m>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Mode = </a:t>
                </a:r>
                <a14:m>
                  <m:oMath xmlns:m="http://schemas.openxmlformats.org/officeDocument/2006/math">
                    <m:r>
                      <a:rPr lang="en-IN" sz="3200" b="0" i="1" smtClean="0">
                        <a:latin typeface="Cambria Math" panose="02040503050406030204" pitchFamily="18" charset="0"/>
                      </a:rPr>
                      <m:t>40+</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10(28−12)</m:t>
                        </m:r>
                      </m:num>
                      <m:den>
                        <m:r>
                          <a:rPr lang="en-IN" sz="3200" b="0" i="1" smtClean="0">
                            <a:latin typeface="Cambria Math" panose="02040503050406030204" pitchFamily="18" charset="0"/>
                          </a:rPr>
                          <m:t>2</m:t>
                        </m:r>
                        <m:r>
                          <m:rPr>
                            <m:sty m:val="p"/>
                          </m:rPr>
                          <a:rPr lang="en-IN" sz="3200" b="0" i="0" smtClean="0">
                            <a:latin typeface="Cambria Math" panose="02040503050406030204" pitchFamily="18" charset="0"/>
                          </a:rPr>
                          <m:t>x</m:t>
                        </m:r>
                        <m:r>
                          <a:rPr lang="en-IN" sz="3200" b="0" i="1" smtClean="0">
                            <a:latin typeface="Cambria Math" panose="02040503050406030204" pitchFamily="18" charset="0"/>
                          </a:rPr>
                          <m:t>28−12−20</m:t>
                        </m:r>
                      </m:den>
                    </m:f>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46.67</m:t>
                    </m:r>
                  </m:oMath>
                </a14:m>
                <a:endParaRPr lang="en-IN" sz="2800" i="1"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70244" y="2224585"/>
                <a:ext cx="8529851" cy="4058483"/>
              </a:xfrm>
              <a:prstGeom prst="rect">
                <a:avLst/>
              </a:prstGeom>
              <a:blipFill>
                <a:blip r:embed="rId2"/>
                <a:stretch>
                  <a:fillRect l="-1787" b="-1051"/>
                </a:stretch>
              </a:blipFill>
            </p:spPr>
            <p:txBody>
              <a:bodyPr/>
              <a:lstStyle/>
              <a:p>
                <a:r>
                  <a:rPr lang="en-IN">
                    <a:noFill/>
                  </a:rPr>
                  <a:t> </a:t>
                </a:r>
              </a:p>
            </p:txBody>
          </p:sp>
        </mc:Fallback>
      </mc:AlternateContent>
    </p:spTree>
    <p:extLst>
      <p:ext uri="{BB962C8B-B14F-4D97-AF65-F5344CB8AC3E}">
        <p14:creationId xmlns:p14="http://schemas.microsoft.com/office/powerpoint/2010/main" val="39461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9C19E1-A117-39B9-3BBF-672BA06A2800}"/>
              </a:ext>
            </a:extLst>
          </p:cNvPr>
          <p:cNvSpPr txBox="1"/>
          <p:nvPr/>
        </p:nvSpPr>
        <p:spPr>
          <a:xfrm>
            <a:off x="838199" y="166674"/>
            <a:ext cx="10515599" cy="7694414"/>
          </a:xfrm>
          <a:prstGeom prst="rect">
            <a:avLst/>
          </a:prstGeom>
          <a:noFill/>
        </p:spPr>
        <p:txBody>
          <a:bodyPr wrap="square">
            <a:spAutoFit/>
          </a:bodyPr>
          <a:lstStyle/>
          <a:p>
            <a:r>
              <a:rPr lang="en-US" sz="2800" b="0" i="0" u="none" strike="noStrike" baseline="0" dirty="0">
                <a:solidFill>
                  <a:srgbClr val="FF0000"/>
                </a:solidFill>
                <a:latin typeface="Times New Roman" panose="02020603050405020304" pitchFamily="18" charset="0"/>
              </a:rPr>
              <a:t>Compute Mode for the following data :</a:t>
            </a:r>
          </a:p>
          <a:p>
            <a:endParaRPr lang="en-US" sz="2800" dirty="0">
              <a:solidFill>
                <a:srgbClr val="FF0000"/>
              </a:solidFill>
              <a:latin typeface="Times New Roman" panose="02020603050405020304" pitchFamily="18" charset="0"/>
            </a:endParaRPr>
          </a:p>
          <a:p>
            <a:endParaRPr lang="en-US" sz="2800" b="0" i="0" u="none" strike="noStrike" baseline="0" dirty="0">
              <a:solidFill>
                <a:srgbClr val="FF0000"/>
              </a:solidFill>
              <a:latin typeface="Times New Roman" panose="02020603050405020304" pitchFamily="18" charset="0"/>
            </a:endParaRPr>
          </a:p>
          <a:p>
            <a:endParaRPr lang="en-US" sz="2800" dirty="0">
              <a:solidFill>
                <a:srgbClr val="FF0000"/>
              </a:solidFill>
              <a:latin typeface="Times New Roman" panose="02020603050405020304" pitchFamily="18" charset="0"/>
            </a:endParaRPr>
          </a:p>
          <a:p>
            <a:pPr algn="just"/>
            <a:r>
              <a:rPr lang="en-US" sz="2800" i="1" dirty="0">
                <a:latin typeface="Times New Roman" panose="02020603050405020304" pitchFamily="18" charset="0"/>
                <a:cs typeface="Times New Roman" panose="02020603050405020304" pitchFamily="18" charset="0"/>
              </a:rPr>
              <a:t>Solution:</a:t>
            </a:r>
            <a:r>
              <a:rPr lang="en-US" sz="2800" dirty="0">
                <a:latin typeface="Times New Roman" panose="02020603050405020304" pitchFamily="18" charset="0"/>
                <a:cs typeface="Times New Roman" panose="02020603050405020304" pitchFamily="18" charset="0"/>
              </a:rPr>
              <a:t> The highest frequency is 35 and it corresponds the two bottom most class intervals </a:t>
            </a:r>
            <a:r>
              <a:rPr lang="en-IN" sz="2800" dirty="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frequency table. Hence, the given distributions is a bimodal. In this case, we use </a:t>
            </a:r>
            <a:r>
              <a:rPr lang="en-IN"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empirical relationship between A.M., Median and Mode.</a:t>
            </a:r>
          </a:p>
          <a:p>
            <a:pPr algn="just"/>
            <a:endParaRPr lang="en-US" sz="2800" dirty="0">
              <a:latin typeface="Times New Roman" panose="02020603050405020304" pitchFamily="18" charset="0"/>
              <a:cs typeface="Times New Roman" panose="02020603050405020304" pitchFamily="18" charset="0"/>
            </a:endParaRPr>
          </a:p>
          <a:p>
            <a:endParaRPr lang="en-US" sz="2800" b="0" i="0" u="none" strike="noStrike" baseline="0" dirty="0">
              <a:solidFill>
                <a:srgbClr val="FF0000"/>
              </a:solidFill>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IN" dirty="0"/>
          </a:p>
        </p:txBody>
      </p:sp>
      <p:graphicFrame>
        <p:nvGraphicFramePr>
          <p:cNvPr id="8" name="Object 7">
            <a:extLst>
              <a:ext uri="{FF2B5EF4-FFF2-40B4-BE49-F238E27FC236}">
                <a16:creationId xmlns:a16="http://schemas.microsoft.com/office/drawing/2014/main" id="{BD45B592-1228-8EE4-12DE-E43306C09C9A}"/>
              </a:ext>
            </a:extLst>
          </p:cNvPr>
          <p:cNvGraphicFramePr>
            <a:graphicFrameLocks noChangeAspect="1"/>
          </p:cNvGraphicFramePr>
          <p:nvPr>
            <p:extLst>
              <p:ext uri="{D42A27DB-BD31-4B8C-83A1-F6EECF244321}">
                <p14:modId xmlns:p14="http://schemas.microsoft.com/office/powerpoint/2010/main" val="3498647363"/>
              </p:ext>
            </p:extLst>
          </p:nvPr>
        </p:nvGraphicFramePr>
        <p:xfrm>
          <a:off x="838200" y="681038"/>
          <a:ext cx="10258425" cy="877887"/>
        </p:xfrm>
        <a:graphic>
          <a:graphicData uri="http://schemas.openxmlformats.org/presentationml/2006/ole">
            <mc:AlternateContent xmlns:mc="http://schemas.openxmlformats.org/markup-compatibility/2006">
              <mc:Choice xmlns:v="urn:schemas-microsoft-com:vml" Requires="v">
                <p:oleObj name="Worksheet" r:id="rId2" imgW="4591136" imgH="399984" progId="Excel.Sheet.8">
                  <p:embed/>
                </p:oleObj>
              </mc:Choice>
              <mc:Fallback>
                <p:oleObj name="Worksheet" r:id="rId2" imgW="4591136" imgH="399984" progId="Excel.Sheet.8">
                  <p:embed/>
                  <p:pic>
                    <p:nvPicPr>
                      <p:cNvPr id="0" name=""/>
                      <p:cNvPicPr/>
                      <p:nvPr/>
                    </p:nvPicPr>
                    <p:blipFill>
                      <a:blip r:embed="rId3"/>
                      <a:stretch>
                        <a:fillRect/>
                      </a:stretch>
                    </p:blipFill>
                    <p:spPr>
                      <a:xfrm>
                        <a:off x="838200" y="681038"/>
                        <a:ext cx="10258425" cy="8778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70A90ED-7425-F681-D33C-18CD27A0A140}"/>
              </a:ext>
            </a:extLst>
          </p:cNvPr>
          <p:cNvGraphicFramePr>
            <a:graphicFrameLocks noChangeAspect="1"/>
          </p:cNvGraphicFramePr>
          <p:nvPr>
            <p:extLst>
              <p:ext uri="{D42A27DB-BD31-4B8C-83A1-F6EECF244321}">
                <p14:modId xmlns:p14="http://schemas.microsoft.com/office/powerpoint/2010/main" val="2786142967"/>
              </p:ext>
            </p:extLst>
          </p:nvPr>
        </p:nvGraphicFramePr>
        <p:xfrm>
          <a:off x="1858963" y="4005263"/>
          <a:ext cx="11112" cy="1709737"/>
        </p:xfrm>
        <a:graphic>
          <a:graphicData uri="http://schemas.openxmlformats.org/presentationml/2006/ole">
            <mc:AlternateContent xmlns:mc="http://schemas.openxmlformats.org/markup-compatibility/2006">
              <mc:Choice xmlns:v="urn:schemas-microsoft-com:vml" Requires="v">
                <p:oleObj name="Worksheet" r:id="rId4" imgW="6313" imgH="2032029" progId="Excel.Sheet.8">
                  <p:embed/>
                </p:oleObj>
              </mc:Choice>
              <mc:Fallback>
                <p:oleObj name="Worksheet" r:id="rId4" imgW="6313" imgH="2032029" progId="Excel.Sheet.8">
                  <p:embed/>
                  <p:pic>
                    <p:nvPicPr>
                      <p:cNvPr id="0" name=""/>
                      <p:cNvPicPr/>
                      <p:nvPr/>
                    </p:nvPicPr>
                    <p:blipFill>
                      <a:blip r:embed="rId5"/>
                      <a:stretch>
                        <a:fillRect/>
                      </a:stretch>
                    </p:blipFill>
                    <p:spPr>
                      <a:xfrm>
                        <a:off x="1858963" y="4005263"/>
                        <a:ext cx="11112" cy="17097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ED1F701-4293-FF1F-FC97-A3C745B4712A}"/>
                  </a:ext>
                </a:extLst>
              </p:cNvPr>
              <p:cNvGraphicFramePr>
                <a:graphicFrameLocks noGrp="1"/>
              </p:cNvGraphicFramePr>
              <p:nvPr>
                <p:extLst>
                  <p:ext uri="{D42A27DB-BD31-4B8C-83A1-F6EECF244321}">
                    <p14:modId xmlns:p14="http://schemas.microsoft.com/office/powerpoint/2010/main" val="624315816"/>
                  </p:ext>
                </p:extLst>
              </p:nvPr>
            </p:nvGraphicFramePr>
            <p:xfrm>
              <a:off x="2178282" y="3594181"/>
              <a:ext cx="7803918" cy="2955248"/>
            </p:xfrm>
            <a:graphic>
              <a:graphicData uri="http://schemas.openxmlformats.org/drawingml/2006/table">
                <a:tbl>
                  <a:tblPr>
                    <a:tableStyleId>{5C22544A-7EE6-4342-B048-85BDC9FD1C3A}</a:tableStyleId>
                  </a:tblPr>
                  <a:tblGrid>
                    <a:gridCol w="1522716">
                      <a:extLst>
                        <a:ext uri="{9D8B030D-6E8A-4147-A177-3AD203B41FA5}">
                          <a16:colId xmlns:a16="http://schemas.microsoft.com/office/drawing/2014/main" val="1031175943"/>
                        </a:ext>
                      </a:extLst>
                    </a:gridCol>
                    <a:gridCol w="1522716">
                      <a:extLst>
                        <a:ext uri="{9D8B030D-6E8A-4147-A177-3AD203B41FA5}">
                          <a16:colId xmlns:a16="http://schemas.microsoft.com/office/drawing/2014/main" val="3592986176"/>
                        </a:ext>
                      </a:extLst>
                    </a:gridCol>
                    <a:gridCol w="1713054">
                      <a:extLst>
                        <a:ext uri="{9D8B030D-6E8A-4147-A177-3AD203B41FA5}">
                          <a16:colId xmlns:a16="http://schemas.microsoft.com/office/drawing/2014/main" val="743976815"/>
                        </a:ext>
                      </a:extLst>
                    </a:gridCol>
                    <a:gridCol w="1522716">
                      <a:extLst>
                        <a:ext uri="{9D8B030D-6E8A-4147-A177-3AD203B41FA5}">
                          <a16:colId xmlns:a16="http://schemas.microsoft.com/office/drawing/2014/main" val="3306216567"/>
                        </a:ext>
                      </a:extLst>
                    </a:gridCol>
                    <a:gridCol w="1522716">
                      <a:extLst>
                        <a:ext uri="{9D8B030D-6E8A-4147-A177-3AD203B41FA5}">
                          <a16:colId xmlns:a16="http://schemas.microsoft.com/office/drawing/2014/main" val="1784575809"/>
                        </a:ext>
                      </a:extLst>
                    </a:gridCol>
                  </a:tblGrid>
                  <a:tr h="109030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Class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Mid values </a:t>
                          </a:r>
                          <a14:m>
                            <m:oMath xmlns:m="http://schemas.openxmlformats.org/officeDocument/2006/math">
                              <m:r>
                                <a:rPr lang="en-IN" sz="2000" i="1" u="none" strike="noStrike" dirty="0" smtClean="0">
                                  <a:effectLst/>
                                  <a:latin typeface="Cambria Math" panose="02040503050406030204" pitchFamily="18" charset="0"/>
                                </a:rPr>
                                <m:t>𝑥</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𝑓𝑥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147815026"/>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69037332"/>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2310759126"/>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8-12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60 =</a:t>
                          </a:r>
                          <a14:m>
                            <m:oMath xmlns:m="http://schemas.openxmlformats.org/officeDocument/2006/math">
                              <m:r>
                                <a:rPr lang="en-IN" sz="2000" b="0" i="1" u="none" strike="noStrike" smtClean="0">
                                  <a:effectLst/>
                                  <a:latin typeface="Cambria Math" panose="02040503050406030204" pitchFamily="18" charset="0"/>
                                  <a:cs typeface="Times New Roman" panose="02020603050405020304" pitchFamily="18" charset="0"/>
                                </a:rPr>
                                <m:t>𝑐</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14653173"/>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35 </a:t>
                          </a:r>
                          <a14:m>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 </m:t>
                              </m:r>
                              <m:r>
                                <a:rPr lang="en-IN" sz="2000" i="1" u="none" strike="noStrike" dirty="0" smtClean="0">
                                  <a:effectLst/>
                                  <a:latin typeface="Cambria Math" panose="02040503050406030204" pitchFamily="18" charset="0"/>
                                  <a:cs typeface="Times New Roman" panose="02020603050405020304" pitchFamily="18" charset="0"/>
                                </a:rPr>
                                <m:t>𝑓</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241641692"/>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16-20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630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553132885"/>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Total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1560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690698585"/>
                      </a:ext>
                    </a:extLst>
                  </a:tr>
                </a:tbl>
              </a:graphicData>
            </a:graphic>
          </p:graphicFrame>
        </mc:Choice>
        <mc:Fallback xmlns="">
          <p:graphicFrame>
            <p:nvGraphicFramePr>
              <p:cNvPr id="11" name="Table 10">
                <a:extLst>
                  <a:ext uri="{FF2B5EF4-FFF2-40B4-BE49-F238E27FC236}">
                    <a16:creationId xmlns:a16="http://schemas.microsoft.com/office/drawing/2014/main" id="{EED1F701-4293-FF1F-FC97-A3C745B4712A}"/>
                  </a:ext>
                </a:extLst>
              </p:cNvPr>
              <p:cNvGraphicFramePr>
                <a:graphicFrameLocks noGrp="1"/>
              </p:cNvGraphicFramePr>
              <p:nvPr>
                <p:extLst>
                  <p:ext uri="{D42A27DB-BD31-4B8C-83A1-F6EECF244321}">
                    <p14:modId xmlns:p14="http://schemas.microsoft.com/office/powerpoint/2010/main" val="624315816"/>
                  </p:ext>
                </p:extLst>
              </p:nvPr>
            </p:nvGraphicFramePr>
            <p:xfrm>
              <a:off x="2178282" y="3594181"/>
              <a:ext cx="7803918" cy="2955248"/>
            </p:xfrm>
            <a:graphic>
              <a:graphicData uri="http://schemas.openxmlformats.org/drawingml/2006/table">
                <a:tbl>
                  <a:tblPr>
                    <a:tableStyleId>{5C22544A-7EE6-4342-B048-85BDC9FD1C3A}</a:tableStyleId>
                  </a:tblPr>
                  <a:tblGrid>
                    <a:gridCol w="1522716">
                      <a:extLst>
                        <a:ext uri="{9D8B030D-6E8A-4147-A177-3AD203B41FA5}">
                          <a16:colId xmlns:a16="http://schemas.microsoft.com/office/drawing/2014/main" val="1031175943"/>
                        </a:ext>
                      </a:extLst>
                    </a:gridCol>
                    <a:gridCol w="1522716">
                      <a:extLst>
                        <a:ext uri="{9D8B030D-6E8A-4147-A177-3AD203B41FA5}">
                          <a16:colId xmlns:a16="http://schemas.microsoft.com/office/drawing/2014/main" val="3592986176"/>
                        </a:ext>
                      </a:extLst>
                    </a:gridCol>
                    <a:gridCol w="1713054">
                      <a:extLst>
                        <a:ext uri="{9D8B030D-6E8A-4147-A177-3AD203B41FA5}">
                          <a16:colId xmlns:a16="http://schemas.microsoft.com/office/drawing/2014/main" val="743976815"/>
                        </a:ext>
                      </a:extLst>
                    </a:gridCol>
                    <a:gridCol w="1522716">
                      <a:extLst>
                        <a:ext uri="{9D8B030D-6E8A-4147-A177-3AD203B41FA5}">
                          <a16:colId xmlns:a16="http://schemas.microsoft.com/office/drawing/2014/main" val="3306216567"/>
                        </a:ext>
                      </a:extLst>
                    </a:gridCol>
                    <a:gridCol w="1522716">
                      <a:extLst>
                        <a:ext uri="{9D8B030D-6E8A-4147-A177-3AD203B41FA5}">
                          <a16:colId xmlns:a16="http://schemas.microsoft.com/office/drawing/2014/main" val="1784575809"/>
                        </a:ext>
                      </a:extLst>
                    </a:gridCol>
                  </a:tblGrid>
                  <a:tr h="109030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Class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178292" t="-559" r="-178648" b="-185475"/>
                          </a:stretch>
                        </a:blipFill>
                      </a:tcPr>
                    </a:tc>
                    <a:tc>
                      <a:txBody>
                        <a:bodyPr/>
                        <a:lstStyle/>
                        <a:p>
                          <a:endParaRPr lang="en-US"/>
                        </a:p>
                      </a:txBody>
                      <a:tcPr marL="5333" marR="5333" marT="5333" marB="0" anchor="ctr">
                        <a:blipFill>
                          <a:blip r:embed="rId6"/>
                          <a:stretch>
                            <a:fillRect l="-312800" t="-559" r="-100800" b="-185475"/>
                          </a:stretch>
                        </a:blipFill>
                      </a:tcPr>
                    </a:tc>
                    <a:tc>
                      <a:txBody>
                        <a:bodyPr/>
                        <a:lstStyle/>
                        <a:p>
                          <a:endParaRPr lang="en-US"/>
                        </a:p>
                      </a:txBody>
                      <a:tcPr marL="5333" marR="5333" marT="5333" marB="0" anchor="ctr">
                        <a:blipFill>
                          <a:blip r:embed="rId6"/>
                          <a:stretch>
                            <a:fillRect l="-412800" t="-559" r="-800" b="-185475"/>
                          </a:stretch>
                        </a:blipFill>
                      </a:tcPr>
                    </a:tc>
                    <a:extLst>
                      <a:ext uri="{0D108BD9-81ED-4DB2-BD59-A6C34878D82A}">
                        <a16:rowId xmlns:a16="http://schemas.microsoft.com/office/drawing/2014/main" val="1147815026"/>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69037332"/>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2310759126"/>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8-12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412800" t="-542308" r="-800" b="-342308"/>
                          </a:stretch>
                        </a:blipFill>
                      </a:tcPr>
                    </a:tc>
                    <a:extLst>
                      <a:ext uri="{0D108BD9-81ED-4DB2-BD59-A6C34878D82A}">
                        <a16:rowId xmlns:a16="http://schemas.microsoft.com/office/drawing/2014/main" val="3614653173"/>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100400" t="-654902" r="-313200" b="-249020"/>
                          </a:stretch>
                        </a:blip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241641692"/>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16-20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630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553132885"/>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Total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1560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690698585"/>
                      </a:ext>
                    </a:extLst>
                  </a:tr>
                </a:tbl>
              </a:graphicData>
            </a:graphic>
          </p:graphicFrame>
        </mc:Fallback>
      </mc:AlternateContent>
    </p:spTree>
    <p:extLst>
      <p:ext uri="{BB962C8B-B14F-4D97-AF65-F5344CB8AC3E}">
        <p14:creationId xmlns:p14="http://schemas.microsoft.com/office/powerpoint/2010/main" val="2884659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C5F9E36-DF30-902D-D02F-95AC8E79205D}"/>
              </a:ext>
            </a:extLst>
          </p:cNvPr>
          <p:cNvGraphicFramePr>
            <a:graphicFrameLocks noChangeAspect="1"/>
          </p:cNvGraphicFramePr>
          <p:nvPr>
            <p:extLst>
              <p:ext uri="{D42A27DB-BD31-4B8C-83A1-F6EECF244321}">
                <p14:modId xmlns:p14="http://schemas.microsoft.com/office/powerpoint/2010/main" val="2329297381"/>
              </p:ext>
            </p:extLst>
          </p:nvPr>
        </p:nvGraphicFramePr>
        <p:xfrm>
          <a:off x="2614863" y="1113511"/>
          <a:ext cx="4748463" cy="1356308"/>
        </p:xfrm>
        <a:graphic>
          <a:graphicData uri="http://schemas.openxmlformats.org/presentationml/2006/ole">
            <mc:AlternateContent xmlns:mc="http://schemas.openxmlformats.org/markup-compatibility/2006">
              <mc:Choice xmlns:v="urn:schemas-microsoft-com:vml" Requires="v">
                <p:oleObj name="Equation" r:id="rId2" imgW="1396800" imgH="431640" progId="Equation.DSMT4">
                  <p:embed/>
                </p:oleObj>
              </mc:Choice>
              <mc:Fallback>
                <p:oleObj name="Equation" r:id="rId2" imgW="1396800" imgH="431640" progId="Equation.DSMT4">
                  <p:embed/>
                  <p:pic>
                    <p:nvPicPr>
                      <p:cNvPr id="0" name=""/>
                      <p:cNvPicPr/>
                      <p:nvPr/>
                    </p:nvPicPr>
                    <p:blipFill>
                      <a:blip r:embed="rId3"/>
                      <a:stretch>
                        <a:fillRect/>
                      </a:stretch>
                    </p:blipFill>
                    <p:spPr>
                      <a:xfrm>
                        <a:off x="2614863" y="1113511"/>
                        <a:ext cx="4748463" cy="135630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0F86FC-528C-6090-9E63-F96432BD75B3}"/>
                  </a:ext>
                </a:extLst>
              </p:cNvPr>
              <p:cNvSpPr txBox="1"/>
              <p:nvPr/>
            </p:nvSpPr>
            <p:spPr>
              <a:xfrm>
                <a:off x="1251284" y="328681"/>
                <a:ext cx="9689432" cy="1569660"/>
              </a:xfrm>
              <a:prstGeom prst="rect">
                <a:avLst/>
              </a:prstGeom>
              <a:noFill/>
            </p:spPr>
            <p:txBody>
              <a:bodyPr wrap="square">
                <a:spAutoFit/>
              </a:bodyPr>
              <a:lstStyle/>
              <a:p>
                <a14:m>
                  <m:oMath xmlns:m="http://schemas.openxmlformats.org/officeDocument/2006/math">
                    <m:r>
                      <a:rPr lang="pt-BR" sz="3200" b="0" i="1" u="none" strike="noStrike" baseline="0" dirty="0" smtClean="0">
                        <a:latin typeface="Cambria Math" panose="02040503050406030204" pitchFamily="18" charset="0"/>
                      </a:rPr>
                      <m:t>𝑙</m:t>
                    </m:r>
                  </m:oMath>
                </a14:m>
                <a:r>
                  <a:rPr lang="pt-BR" sz="3200" b="0" i="0" u="none" strike="noStrike" baseline="0" dirty="0">
                    <a:latin typeface="+mj-lt"/>
                  </a:rPr>
                  <a:t>=</a:t>
                </a:r>
                <a14:m>
                  <m:oMath xmlns:m="http://schemas.openxmlformats.org/officeDocument/2006/math">
                    <m:r>
                      <a:rPr lang="pt-BR" sz="3200" b="0" i="1" u="none" strike="noStrike" baseline="0" dirty="0" smtClean="0">
                        <a:latin typeface="Cambria Math" panose="02040503050406030204" pitchFamily="18" charset="0"/>
                      </a:rPr>
                      <m:t>12, </m:t>
                    </m:r>
                    <m:r>
                      <a:rPr lang="en-IN" sz="3200" b="0" i="1" u="none" strike="noStrike" baseline="0" dirty="0" smtClean="0">
                        <a:latin typeface="Cambria Math" panose="02040503050406030204" pitchFamily="18" charset="0"/>
                      </a:rPr>
                      <m:t>𝑐</m:t>
                    </m:r>
                    <m:r>
                      <a:rPr lang="pt-BR" sz="3200" b="0" i="1" u="none" strike="noStrike" baseline="0" dirty="0" smtClean="0">
                        <a:latin typeface="Cambria Math" panose="02040503050406030204" pitchFamily="18" charset="0"/>
                      </a:rPr>
                      <m:t> = 60, </m:t>
                    </m:r>
                    <m:r>
                      <a:rPr lang="pt-BR" sz="3200" b="0" i="1" u="none" strike="noStrike" baseline="0" dirty="0" smtClean="0">
                        <a:latin typeface="Cambria Math" panose="02040503050406030204" pitchFamily="18" charset="0"/>
                      </a:rPr>
                      <m:t>𝑓</m:t>
                    </m:r>
                    <m:r>
                      <a:rPr lang="pt-BR" sz="3200" b="0" i="1" u="none" strike="noStrike" baseline="0" dirty="0" smtClean="0">
                        <a:latin typeface="Cambria Math" panose="02040503050406030204" pitchFamily="18" charset="0"/>
                      </a:rPr>
                      <m:t> = 35, </m:t>
                    </m:r>
                    <m:r>
                      <a:rPr lang="pt-BR" sz="3200" b="0" i="1" u="none" strike="noStrike" baseline="0" dirty="0" smtClean="0">
                        <a:latin typeface="Cambria Math" panose="02040503050406030204" pitchFamily="18" charset="0"/>
                      </a:rPr>
                      <m:t>𝑁</m:t>
                    </m:r>
                    <m:r>
                      <a:rPr lang="pt-BR" sz="3200" b="0" i="1" u="none" strike="noStrike" baseline="0" dirty="0" smtClean="0">
                        <a:latin typeface="Cambria Math" panose="02040503050406030204" pitchFamily="18" charset="0"/>
                      </a:rPr>
                      <m:t> = 130, </m:t>
                    </m:r>
                    <m:r>
                      <a:rPr lang="en-IN" sz="3200" b="0" i="1" u="none" strike="noStrike" baseline="0" dirty="0" smtClean="0">
                        <a:latin typeface="Cambria Math" panose="02040503050406030204" pitchFamily="18" charset="0"/>
                      </a:rPr>
                      <m:t>h</m:t>
                    </m:r>
                    <m:r>
                      <a:rPr lang="pt-BR" sz="3200" b="0" i="1" u="none" strike="noStrike" baseline="0" dirty="0" smtClean="0">
                        <a:latin typeface="Cambria Math" panose="02040503050406030204" pitchFamily="18" charset="0"/>
                      </a:rPr>
                      <m:t> = 4</m:t>
                    </m:r>
                  </m:oMath>
                </a14:m>
                <a:endParaRPr lang="en-IN" sz="3200" b="0" u="none" strike="noStrike" baseline="0" dirty="0"/>
              </a:p>
              <a:p>
                <a:endParaRPr lang="en-IN" sz="3200" b="0" u="none" strike="noStrike" baseline="0" dirty="0"/>
              </a:p>
              <a:p>
                <a:endParaRPr lang="en-IN" sz="3200" dirty="0"/>
              </a:p>
            </p:txBody>
          </p:sp>
        </mc:Choice>
        <mc:Fallback xmlns="">
          <p:sp>
            <p:nvSpPr>
              <p:cNvPr id="8" name="TextBox 7">
                <a:extLst>
                  <a:ext uri="{FF2B5EF4-FFF2-40B4-BE49-F238E27FC236}">
                    <a16:creationId xmlns:a16="http://schemas.microsoft.com/office/drawing/2014/main" id="{110F86FC-528C-6090-9E63-F96432BD75B3}"/>
                  </a:ext>
                </a:extLst>
              </p:cNvPr>
              <p:cNvSpPr txBox="1">
                <a:spLocks noRot="1" noChangeAspect="1" noMove="1" noResize="1" noEditPoints="1" noAdjustHandles="1" noChangeArrowheads="1" noChangeShapeType="1" noTextEdit="1"/>
              </p:cNvSpPr>
              <p:nvPr/>
            </p:nvSpPr>
            <p:spPr>
              <a:xfrm>
                <a:off x="1251284" y="328681"/>
                <a:ext cx="9689432" cy="1569660"/>
              </a:xfrm>
              <a:prstGeom prst="rect">
                <a:avLst/>
              </a:prstGeom>
              <a:blipFill>
                <a:blip r:embed="rId4"/>
                <a:stretch>
                  <a:fillRect l="-126" t="-4669"/>
                </a:stretch>
              </a:blipFill>
            </p:spPr>
            <p:txBody>
              <a:bodyPr/>
              <a:lstStyle/>
              <a:p>
                <a:r>
                  <a:rPr lang="en-IN">
                    <a:noFill/>
                  </a:rPr>
                  <a:t> </a:t>
                </a:r>
              </a:p>
            </p:txBody>
          </p:sp>
        </mc:Fallback>
      </mc:AlternateContent>
      <p:graphicFrame>
        <p:nvGraphicFramePr>
          <p:cNvPr id="9" name="Object 8">
            <a:extLst>
              <a:ext uri="{FF2B5EF4-FFF2-40B4-BE49-F238E27FC236}">
                <a16:creationId xmlns:a16="http://schemas.microsoft.com/office/drawing/2014/main" id="{FCD6335F-C2F6-1CD6-06C6-63FCDCEF9883}"/>
              </a:ext>
            </a:extLst>
          </p:cNvPr>
          <p:cNvGraphicFramePr>
            <a:graphicFrameLocks noChangeAspect="1"/>
          </p:cNvGraphicFramePr>
          <p:nvPr>
            <p:extLst>
              <p:ext uri="{D42A27DB-BD31-4B8C-83A1-F6EECF244321}">
                <p14:modId xmlns:p14="http://schemas.microsoft.com/office/powerpoint/2010/main" val="436684744"/>
              </p:ext>
            </p:extLst>
          </p:nvPr>
        </p:nvGraphicFramePr>
        <p:xfrm>
          <a:off x="2470484" y="2337735"/>
          <a:ext cx="6015790" cy="1091265"/>
        </p:xfrm>
        <a:graphic>
          <a:graphicData uri="http://schemas.openxmlformats.org/presentationml/2006/ole">
            <mc:AlternateContent xmlns:mc="http://schemas.openxmlformats.org/markup-compatibility/2006">
              <mc:Choice xmlns:v="urn:schemas-microsoft-com:vml" Requires="v">
                <p:oleObj name="Equation" r:id="rId5" imgW="2133360" imgH="431640" progId="Equation.DSMT4">
                  <p:embed/>
                </p:oleObj>
              </mc:Choice>
              <mc:Fallback>
                <p:oleObj name="Equation" r:id="rId5" imgW="2133360" imgH="431640" progId="Equation.DSMT4">
                  <p:embed/>
                  <p:pic>
                    <p:nvPicPr>
                      <p:cNvPr id="0" name=""/>
                      <p:cNvPicPr/>
                      <p:nvPr/>
                    </p:nvPicPr>
                    <p:blipFill>
                      <a:blip r:embed="rId6"/>
                      <a:stretch>
                        <a:fillRect/>
                      </a:stretch>
                    </p:blipFill>
                    <p:spPr>
                      <a:xfrm>
                        <a:off x="2470484" y="2337735"/>
                        <a:ext cx="6015790" cy="109126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78506D-46BD-2055-1D96-CE2F68318427}"/>
                  </a:ext>
                </a:extLst>
              </p:cNvPr>
              <p:cNvSpPr txBox="1"/>
              <p:nvPr/>
            </p:nvSpPr>
            <p:spPr>
              <a:xfrm>
                <a:off x="1931586" y="3415108"/>
                <a:ext cx="8614611" cy="3077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3600" b="0" i="1" u="none" strike="noStrike" baseline="0" dirty="0" smtClean="0">
                              <a:latin typeface="Cambria Math" panose="02040503050406030204" pitchFamily="18" charset="0"/>
                              <a:cs typeface="Times New Roman" panose="02020603050405020304" pitchFamily="18" charset="0"/>
                            </a:rPr>
                          </m:ctrlPr>
                        </m:dPr>
                        <m:e>
                          <m:r>
                            <m:rPr>
                              <m:nor/>
                            </m:rPr>
                            <a:rPr lang="en-IN" sz="3200" i="1" dirty="0">
                              <a:latin typeface="Times New Roman" panose="02020603050405020304" pitchFamily="18" charset="0"/>
                              <a:cs typeface="Times New Roman" panose="02020603050405020304" pitchFamily="18" charset="0"/>
                            </a:rPr>
                            <m:t>Mean</m:t>
                          </m:r>
                          <m:r>
                            <a:rPr lang="en-US" sz="3600" b="0" i="1" u="none" strike="noStrike" baseline="0" dirty="0" smtClean="0">
                              <a:latin typeface="Cambria Math" panose="02040503050406030204" pitchFamily="18" charset="0"/>
                            </a:rPr>
                            <m:t>−</m:t>
                          </m:r>
                          <m:r>
                            <m:rPr>
                              <m:nor/>
                            </m:rPr>
                            <a:rPr lang="en-IN" sz="3200" i="1" dirty="0">
                              <a:latin typeface="Times New Roman" panose="02020603050405020304" pitchFamily="18" charset="0"/>
                              <a:cs typeface="Times New Roman" panose="02020603050405020304" pitchFamily="18" charset="0"/>
                            </a:rPr>
                            <m:t>Mode</m:t>
                          </m:r>
                        </m:e>
                      </m:d>
                      <m:r>
                        <a:rPr lang="en-US" sz="3600" b="0" i="1" u="none" strike="noStrike" baseline="0" dirty="0" smtClean="0">
                          <a:latin typeface="Cambria Math" panose="02040503050406030204" pitchFamily="18" charset="0"/>
                        </a:rPr>
                        <m:t>= 3 </m:t>
                      </m:r>
                      <m:d>
                        <m:dPr>
                          <m:ctrlPr>
                            <a:rPr lang="en-US" sz="3600" b="0" i="1" u="none" strike="noStrike" baseline="0" dirty="0" smtClean="0">
                              <a:latin typeface="Cambria Math" panose="02040503050406030204" pitchFamily="18" charset="0"/>
                            </a:rPr>
                          </m:ctrlPr>
                        </m:dPr>
                        <m:e>
                          <m:r>
                            <m:rPr>
                              <m:nor/>
                            </m:rPr>
                            <a:rPr lang="en-IN" sz="3200" i="1" dirty="0">
                              <a:latin typeface="Times New Roman" panose="02020603050405020304" pitchFamily="18" charset="0"/>
                              <a:cs typeface="Times New Roman" panose="02020603050405020304" pitchFamily="18" charset="0"/>
                            </a:rPr>
                            <m:t>Mean</m:t>
                          </m:r>
                          <m:r>
                            <a:rPr lang="en-US" sz="3600" b="0" i="1" u="none" strike="noStrike" baseline="0" dirty="0" smtClean="0">
                              <a:latin typeface="Cambria Math" panose="02040503050406030204" pitchFamily="18" charset="0"/>
                            </a:rPr>
                            <m:t> −</m:t>
                          </m:r>
                          <m:r>
                            <m:rPr>
                              <m:nor/>
                            </m:rPr>
                            <a:rPr lang="en-IN" sz="3200" i="1" dirty="0">
                              <a:latin typeface="Times New Roman" panose="02020603050405020304" pitchFamily="18" charset="0"/>
                              <a:cs typeface="Times New Roman" panose="02020603050405020304" pitchFamily="18" charset="0"/>
                            </a:rPr>
                            <m:t>Median</m:t>
                          </m:r>
                        </m:e>
                      </m:d>
                    </m:oMath>
                  </m:oMathPara>
                </a14:m>
                <a:endParaRPr lang="en-IN" sz="3600" b="0" u="none" strike="noStrike" baseline="0" dirty="0"/>
              </a:p>
              <a:p>
                <a:pPr lvl="2"/>
                <a:r>
                  <a:rPr lang="fr-FR"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fr-FR" sz="2800" b="0" i="1" u="none" strike="noStrike" baseline="0" dirty="0" smtClean="0">
                        <a:latin typeface="Cambria Math" panose="02040503050406030204" pitchFamily="18" charset="0"/>
                        <a:cs typeface="Times New Roman" panose="02020603050405020304" pitchFamily="18" charset="0"/>
                      </a:rPr>
                      <m:t>𝑀𝑜𝑑𝑒</m:t>
                    </m:r>
                  </m:oMath>
                </a14:m>
                <a:r>
                  <a:rPr lang="fr-FR" sz="2800" b="0" i="0" u="none" strike="noStrike" baseline="0" dirty="0">
                    <a:latin typeface="Times New Roman" panose="02020603050405020304" pitchFamily="18" charset="0"/>
                    <a:cs typeface="Times New Roman" panose="02020603050405020304" pitchFamily="18" charset="0"/>
                  </a:rPr>
                  <a:t> = 3 (12 – 12.5714)</a:t>
                </a:r>
                <a:endParaRPr lang="en-IN" sz="2800" b="0" i="1" u="none" strike="noStrike" baseline="0" dirty="0">
                  <a:latin typeface="Times New Roman" panose="02020603050405020304" pitchFamily="18" charset="0"/>
                  <a:cs typeface="Times New Roman" panose="02020603050405020304" pitchFamily="18" charset="0"/>
                </a:endParaRPr>
              </a:p>
              <a:p>
                <a:pPr lvl="2"/>
                <a:r>
                  <a:rPr lang="en-IN"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3 (- 0.5714)</a:t>
                </a:r>
              </a:p>
              <a:p>
                <a:pPr lvl="2"/>
                <a:r>
                  <a:rPr lang="en-IN"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- 1.7142</a:t>
                </a:r>
              </a:p>
              <a:p>
                <a:pPr lvl="2"/>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12 + 1.7142</a:t>
                </a:r>
              </a:p>
              <a:p>
                <a:pPr lvl="2"/>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13.7142</a:t>
                </a:r>
                <a:endParaRPr lang="en-IN" sz="2800" b="0" u="none" strike="noStrike" baseline="0" dirty="0">
                  <a:latin typeface="Times New Roman" panose="02020603050405020304" pitchFamily="18" charset="0"/>
                  <a:cs typeface="Times New Roman" panose="02020603050405020304" pitchFamily="18" charset="0"/>
                </a:endParaRPr>
              </a:p>
              <a:p>
                <a:endParaRPr lang="en-IN" dirty="0"/>
              </a:p>
            </p:txBody>
          </p:sp>
        </mc:Choice>
        <mc:Fallback xmlns="">
          <p:sp>
            <p:nvSpPr>
              <p:cNvPr id="11" name="TextBox 10">
                <a:extLst>
                  <a:ext uri="{FF2B5EF4-FFF2-40B4-BE49-F238E27FC236}">
                    <a16:creationId xmlns:a16="http://schemas.microsoft.com/office/drawing/2014/main" id="{5578506D-46BD-2055-1D96-CE2F68318427}"/>
                  </a:ext>
                </a:extLst>
              </p:cNvPr>
              <p:cNvSpPr txBox="1">
                <a:spLocks noRot="1" noChangeAspect="1" noMove="1" noResize="1" noEditPoints="1" noAdjustHandles="1" noChangeArrowheads="1" noChangeShapeType="1" noTextEdit="1"/>
              </p:cNvSpPr>
              <p:nvPr/>
            </p:nvSpPr>
            <p:spPr>
              <a:xfrm>
                <a:off x="1931586" y="3415108"/>
                <a:ext cx="8614611" cy="3077766"/>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8388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7B158E-E15F-1BAA-D6C7-13D2F026E748}"/>
              </a:ext>
            </a:extLst>
          </p:cNvPr>
          <p:cNvSpPr txBox="1"/>
          <p:nvPr/>
        </p:nvSpPr>
        <p:spPr>
          <a:xfrm>
            <a:off x="401053" y="385011"/>
            <a:ext cx="11245515" cy="1661993"/>
          </a:xfrm>
          <a:prstGeom prst="rect">
            <a:avLst/>
          </a:prstGeom>
          <a:noFill/>
        </p:spPr>
        <p:txBody>
          <a:bodyPr wrap="square">
            <a:spAutoFit/>
          </a:bodyPr>
          <a:lstStyle/>
          <a:p>
            <a:pPr algn="l"/>
            <a:r>
              <a:rPr lang="en-US" sz="2800" b="0" i="0" u="none" strike="noStrike" baseline="0" dirty="0">
                <a:solidFill>
                  <a:srgbClr val="FF0000"/>
                </a:solidFill>
                <a:latin typeface="Times New Roman" panose="02020603050405020304" pitchFamily="18" charset="0"/>
              </a:rPr>
              <a:t>The median and mode of the following wage distribution are known to be Rs. 335 and Rs. 340 respectively. Find the three missing frequencies in the frequency </a:t>
            </a:r>
            <a:r>
              <a:rPr lang="en-IN" sz="2800" b="0" i="0" u="none" strike="noStrike" baseline="0" dirty="0">
                <a:solidFill>
                  <a:srgbClr val="FF0000"/>
                </a:solidFill>
                <a:latin typeface="Times New Roman" panose="02020603050405020304" pitchFamily="18" charset="0"/>
              </a:rPr>
              <a:t>distribution given below.</a:t>
            </a:r>
          </a:p>
          <a:p>
            <a:pPr algn="l"/>
            <a:endParaRPr lang="en-IN" dirty="0"/>
          </a:p>
        </p:txBody>
      </p:sp>
      <p:graphicFrame>
        <p:nvGraphicFramePr>
          <p:cNvPr id="6" name="Table 5">
            <a:extLst>
              <a:ext uri="{FF2B5EF4-FFF2-40B4-BE49-F238E27FC236}">
                <a16:creationId xmlns:a16="http://schemas.microsoft.com/office/drawing/2014/main" id="{71A70076-653B-4420-016E-F0ACE39B0FF6}"/>
              </a:ext>
            </a:extLst>
          </p:cNvPr>
          <p:cNvGraphicFramePr>
            <a:graphicFrameLocks noGrp="1"/>
          </p:cNvGraphicFramePr>
          <p:nvPr>
            <p:extLst>
              <p:ext uri="{D42A27DB-BD31-4B8C-83A1-F6EECF244321}">
                <p14:modId xmlns:p14="http://schemas.microsoft.com/office/powerpoint/2010/main" val="1390150855"/>
              </p:ext>
            </p:extLst>
          </p:nvPr>
        </p:nvGraphicFramePr>
        <p:xfrm>
          <a:off x="2625498" y="1787462"/>
          <a:ext cx="7104129" cy="3688666"/>
        </p:xfrm>
        <a:graphic>
          <a:graphicData uri="http://schemas.openxmlformats.org/drawingml/2006/table">
            <a:tbl>
              <a:tblPr>
                <a:tableStyleId>{5C22544A-7EE6-4342-B048-85BDC9FD1C3A}</a:tableStyleId>
              </a:tblPr>
              <a:tblGrid>
                <a:gridCol w="2513011">
                  <a:extLst>
                    <a:ext uri="{9D8B030D-6E8A-4147-A177-3AD203B41FA5}">
                      <a16:colId xmlns:a16="http://schemas.microsoft.com/office/drawing/2014/main" val="1184760144"/>
                    </a:ext>
                  </a:extLst>
                </a:gridCol>
                <a:gridCol w="4591118">
                  <a:extLst>
                    <a:ext uri="{9D8B030D-6E8A-4147-A177-3AD203B41FA5}">
                      <a16:colId xmlns:a16="http://schemas.microsoft.com/office/drawing/2014/main" val="3883805496"/>
                    </a:ext>
                  </a:extLst>
                </a:gridCol>
              </a:tblGrid>
              <a:tr h="522802">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Wages (in Rs.)</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Frequency</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116546306"/>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0-100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288706237"/>
                  </a:ext>
                </a:extLst>
              </a:tr>
              <a:tr h="395733">
                <a:tc>
                  <a:txBody>
                    <a:bodyPr/>
                    <a:lstStyle/>
                    <a:p>
                      <a:pPr algn="ctr" fontAlgn="b"/>
                      <a:r>
                        <a:rPr lang="en-IN" sz="2000" u="none" strike="noStrike" dirty="0">
                          <a:solidFill>
                            <a:srgbClr val="FF0000"/>
                          </a:solidFill>
                          <a:effectLst/>
                          <a:latin typeface="Times New Roman" panose="02020603050405020304" pitchFamily="18" charset="0"/>
                          <a:cs typeface="Times New Roman" panose="02020603050405020304" pitchFamily="18" charset="0"/>
                        </a:rPr>
                        <a:t>100-200</a:t>
                      </a:r>
                      <a:endParaRPr lang="en-IN"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16</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320716309"/>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200-300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60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64560414"/>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300-400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5336747"/>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400-500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91080975"/>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500-600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77611642"/>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600-700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64778027"/>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Total</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solidFill>
                            <a:srgbClr val="FF0000"/>
                          </a:solidFill>
                          <a:effectLst/>
                          <a:latin typeface="Times New Roman" panose="02020603050405020304" pitchFamily="18" charset="0"/>
                          <a:cs typeface="Times New Roman" panose="02020603050405020304" pitchFamily="18" charset="0"/>
                        </a:rPr>
                        <a:t>230</a:t>
                      </a:r>
                      <a:endParaRPr lang="en-IN"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09604843"/>
                  </a:ext>
                </a:extLst>
              </a:tr>
            </a:tbl>
          </a:graphicData>
        </a:graphic>
      </p:graphicFrame>
    </p:spTree>
    <p:extLst>
      <p:ext uri="{BB962C8B-B14F-4D97-AF65-F5344CB8AC3E}">
        <p14:creationId xmlns:p14="http://schemas.microsoft.com/office/powerpoint/2010/main" val="1720218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FBFA70-E89D-3565-6312-58303C203CAE}"/>
                  </a:ext>
                </a:extLst>
              </p:cNvPr>
              <p:cNvSpPr txBox="1"/>
              <p:nvPr/>
            </p:nvSpPr>
            <p:spPr>
              <a:xfrm>
                <a:off x="811657" y="431514"/>
                <a:ext cx="10664577" cy="621708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Solution</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b="0" i="0" u="none" strike="noStrike" baseline="0" dirty="0">
                    <a:latin typeface="Times New Roman" panose="02020603050405020304" pitchFamily="18" charset="0"/>
                    <a:cs typeface="Times New Roman" panose="02020603050405020304" pitchFamily="18" charset="0"/>
                  </a:rPr>
                  <a:t>230 = 84 + </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i="1" u="none" strike="noStrike" dirty="0" smtClean="0">
                            <a:effectLst/>
                            <a:latin typeface="Cambria Math" panose="02040503050406030204" pitchFamily="18" charset="0"/>
                            <a:cs typeface="Times New Roman" panose="02020603050405020304" pitchFamily="18" charset="0"/>
                          </a:rPr>
                          <m:t>1</m:t>
                        </m:r>
                      </m:sub>
                    </m:sSub>
                  </m:oMath>
                </a14:m>
                <a:r>
                  <a:rPr lang="en-IN" sz="28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b="0" i="1" u="none" strike="noStrike" dirty="0" smtClean="0">
                            <a:effectLst/>
                            <a:latin typeface="Cambria Math" panose="02040503050406030204" pitchFamily="18" charset="0"/>
                            <a:cs typeface="Times New Roman" panose="02020603050405020304" pitchFamily="18" charset="0"/>
                          </a:rPr>
                          <m:t>2</m:t>
                        </m:r>
                      </m:sub>
                    </m:sSub>
                  </m:oMath>
                </a14:m>
                <a:r>
                  <a:rPr lang="en-IN" sz="28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b="0" i="1" u="none" strike="noStrike" dirty="0" smtClean="0">
                            <a:effectLst/>
                            <a:latin typeface="Cambria Math" panose="02040503050406030204" pitchFamily="18" charset="0"/>
                            <a:cs typeface="Times New Roman" panose="02020603050405020304" pitchFamily="18" charset="0"/>
                          </a:rPr>
                          <m:t>3</m:t>
                        </m:r>
                      </m:sub>
                    </m:sSub>
                  </m:oMath>
                </a14:m>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3</m:t>
                        </m:r>
                      </m:sub>
                    </m:sSub>
                  </m:oMath>
                </a14:m>
                <a:r>
                  <a:rPr lang="en-IN" sz="2800" dirty="0">
                    <a:latin typeface="Times New Roman" panose="02020603050405020304" pitchFamily="18" charset="0"/>
                    <a:cs typeface="Times New Roman" panose="02020603050405020304" pitchFamily="18" charset="0"/>
                  </a:rPr>
                  <a:t> = 230 – 84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sym typeface="Wingdings" panose="05000000000000000000" pitchFamily="2" charset="2"/>
                  </a:rPr>
                  <a:t> </a:t>
                </a:r>
                <a:r>
                  <a:rPr lang="en-IN" sz="2800" dirty="0">
                    <a:latin typeface="Times New Roman" panose="02020603050405020304" pitchFamily="18" charset="0"/>
                    <a:cs typeface="Times New Roman" panose="02020603050405020304" pitchFamily="18" charset="0"/>
                  </a:rPr>
                  <a:t>= 146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dirty="0" smtClean="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2</m:t>
                        </m:r>
                      </m:sub>
                    </m:sSub>
                    <m:r>
                      <a:rPr lang="en-IN" sz="2800" b="0" i="1" dirty="0" smtClean="0">
                        <a:latin typeface="Cambria Math" panose="02040503050406030204" pitchFamily="18" charset="0"/>
                        <a:cs typeface="Times New Roman" panose="02020603050405020304" pitchFamily="18" charset="0"/>
                      </a:rPr>
                      <m:t>)</m:t>
                    </m:r>
                  </m:oMath>
                </a14:m>
                <a:endParaRPr lang="en-IN" sz="28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rPr>
                  <a:t>Since the median and mode are 355 and 340,</a:t>
                </a:r>
              </a:p>
              <a:p>
                <a:pPr algn="l"/>
                <a:endParaRPr lang="en-IN" sz="2400" dirty="0"/>
              </a:p>
              <a:p>
                <a:endParaRPr lang="en-IN" sz="2400" dirty="0"/>
              </a:p>
              <a:p>
                <a:endParaRPr lang="en-IN" dirty="0"/>
              </a:p>
              <a:p>
                <a:endParaRPr lang="en-IN" dirty="0"/>
              </a:p>
              <a:p>
                <a:endParaRPr lang="en-IN" dirty="0"/>
              </a:p>
            </p:txBody>
          </p:sp>
        </mc:Choice>
        <mc:Fallback xmlns="">
          <p:sp>
            <p:nvSpPr>
              <p:cNvPr id="5" name="TextBox 4">
                <a:extLst>
                  <a:ext uri="{FF2B5EF4-FFF2-40B4-BE49-F238E27FC236}">
                    <a16:creationId xmlns:a16="http://schemas.microsoft.com/office/drawing/2014/main" id="{D3FBFA70-E89D-3565-6312-58303C203CAE}"/>
                  </a:ext>
                </a:extLst>
              </p:cNvPr>
              <p:cNvSpPr txBox="1">
                <a:spLocks noRot="1" noChangeAspect="1" noMove="1" noResize="1" noEditPoints="1" noAdjustHandles="1" noChangeArrowheads="1" noChangeShapeType="1" noTextEdit="1"/>
              </p:cNvSpPr>
              <p:nvPr/>
            </p:nvSpPr>
            <p:spPr>
              <a:xfrm>
                <a:off x="811657" y="431514"/>
                <a:ext cx="10664577" cy="6217087"/>
              </a:xfrm>
              <a:prstGeom prst="rect">
                <a:avLst/>
              </a:prstGeom>
              <a:blipFill>
                <a:blip r:embed="rId2"/>
                <a:stretch>
                  <a:fillRect l="-1143" t="-10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212C9AA-35EA-F531-1035-E97AB9283B10}"/>
                  </a:ext>
                </a:extLst>
              </p:cNvPr>
              <p:cNvGraphicFramePr>
                <a:graphicFrameLocks noGrp="1"/>
              </p:cNvGraphicFramePr>
              <p:nvPr>
                <p:extLst>
                  <p:ext uri="{D42A27DB-BD31-4B8C-83A1-F6EECF244321}">
                    <p14:modId xmlns:p14="http://schemas.microsoft.com/office/powerpoint/2010/main" val="2032391223"/>
                  </p:ext>
                </p:extLst>
              </p:nvPr>
            </p:nvGraphicFramePr>
            <p:xfrm>
              <a:off x="2799707" y="431514"/>
              <a:ext cx="6688475" cy="3647328"/>
            </p:xfrm>
            <a:graphic>
              <a:graphicData uri="http://schemas.openxmlformats.org/drawingml/2006/table">
                <a:tbl>
                  <a:tblPr>
                    <a:tableStyleId>{5C22544A-7EE6-4342-B048-85BDC9FD1C3A}</a:tableStyleId>
                  </a:tblPr>
                  <a:tblGrid>
                    <a:gridCol w="2140312">
                      <a:extLst>
                        <a:ext uri="{9D8B030D-6E8A-4147-A177-3AD203B41FA5}">
                          <a16:colId xmlns:a16="http://schemas.microsoft.com/office/drawing/2014/main" val="2340484766"/>
                        </a:ext>
                      </a:extLst>
                    </a:gridCol>
                    <a:gridCol w="2140312">
                      <a:extLst>
                        <a:ext uri="{9D8B030D-6E8A-4147-A177-3AD203B41FA5}">
                          <a16:colId xmlns:a16="http://schemas.microsoft.com/office/drawing/2014/main" val="1079343312"/>
                        </a:ext>
                      </a:extLst>
                    </a:gridCol>
                    <a:gridCol w="2407851">
                      <a:extLst>
                        <a:ext uri="{9D8B030D-6E8A-4147-A177-3AD203B41FA5}">
                          <a16:colId xmlns:a16="http://schemas.microsoft.com/office/drawing/2014/main" val="1280874453"/>
                        </a:ext>
                      </a:extLst>
                    </a:gridCol>
                  </a:tblGrid>
                  <a:tr h="55755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Wages (in 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66025832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6515675"/>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100-200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8145477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200-300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67848944"/>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300-400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50198452"/>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400-500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12757760"/>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500-600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r>
                            <a:rPr lang="en-IN" sz="20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13506701"/>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600-700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84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r>
                            <a:rPr lang="en-IN" sz="20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243046887"/>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52242350"/>
                      </a:ext>
                    </a:extLst>
                  </a:tr>
                </a:tbl>
              </a:graphicData>
            </a:graphic>
          </p:graphicFrame>
        </mc:Choice>
        <mc:Fallback xmlns="">
          <p:graphicFrame>
            <p:nvGraphicFramePr>
              <p:cNvPr id="4" name="Table 3">
                <a:extLst>
                  <a:ext uri="{FF2B5EF4-FFF2-40B4-BE49-F238E27FC236}">
                    <a16:creationId xmlns:a16="http://schemas.microsoft.com/office/drawing/2014/main" id="{2212C9AA-35EA-F531-1035-E97AB9283B10}"/>
                  </a:ext>
                </a:extLst>
              </p:cNvPr>
              <p:cNvGraphicFramePr>
                <a:graphicFrameLocks noGrp="1"/>
              </p:cNvGraphicFramePr>
              <p:nvPr>
                <p:extLst>
                  <p:ext uri="{D42A27DB-BD31-4B8C-83A1-F6EECF244321}">
                    <p14:modId xmlns:p14="http://schemas.microsoft.com/office/powerpoint/2010/main" val="2032391223"/>
                  </p:ext>
                </p:extLst>
              </p:nvPr>
            </p:nvGraphicFramePr>
            <p:xfrm>
              <a:off x="2799707" y="431514"/>
              <a:ext cx="6688475" cy="3647328"/>
            </p:xfrm>
            <a:graphic>
              <a:graphicData uri="http://schemas.openxmlformats.org/drawingml/2006/table">
                <a:tbl>
                  <a:tblPr>
                    <a:tableStyleId>{5C22544A-7EE6-4342-B048-85BDC9FD1C3A}</a:tableStyleId>
                  </a:tblPr>
                  <a:tblGrid>
                    <a:gridCol w="2140312">
                      <a:extLst>
                        <a:ext uri="{9D8B030D-6E8A-4147-A177-3AD203B41FA5}">
                          <a16:colId xmlns:a16="http://schemas.microsoft.com/office/drawing/2014/main" val="2340484766"/>
                        </a:ext>
                      </a:extLst>
                    </a:gridCol>
                    <a:gridCol w="2140312">
                      <a:extLst>
                        <a:ext uri="{9D8B030D-6E8A-4147-A177-3AD203B41FA5}">
                          <a16:colId xmlns:a16="http://schemas.microsoft.com/office/drawing/2014/main" val="1079343312"/>
                        </a:ext>
                      </a:extLst>
                    </a:gridCol>
                    <a:gridCol w="2407851">
                      <a:extLst>
                        <a:ext uri="{9D8B030D-6E8A-4147-A177-3AD203B41FA5}">
                          <a16:colId xmlns:a16="http://schemas.microsoft.com/office/drawing/2014/main" val="1280874453"/>
                        </a:ext>
                      </a:extLst>
                    </a:gridCol>
                  </a:tblGrid>
                  <a:tr h="55755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Wages (in 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78228" t="-1087" r="-506" b="-579348"/>
                          </a:stretch>
                        </a:blipFill>
                      </a:tcPr>
                    </a:tc>
                    <a:extLst>
                      <a:ext uri="{0D108BD9-81ED-4DB2-BD59-A6C34878D82A}">
                        <a16:rowId xmlns:a16="http://schemas.microsoft.com/office/drawing/2014/main" val="166025832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6515675"/>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100-200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8145477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200-300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67848944"/>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300-400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472222" r="-112784" b="-587037"/>
                          </a:stretch>
                        </a:blipFill>
                      </a:tcPr>
                    </a:tc>
                    <a:tc>
                      <a:txBody>
                        <a:bodyPr/>
                        <a:lstStyle/>
                        <a:p>
                          <a:endParaRPr lang="en-US"/>
                        </a:p>
                      </a:txBody>
                      <a:tcPr marL="6350" marR="6350" marT="6350" marB="0" anchor="b">
                        <a:blipFill>
                          <a:blip r:embed="rId3"/>
                          <a:stretch>
                            <a:fillRect l="-178228" t="-472222" r="-506" b="-587037"/>
                          </a:stretch>
                        </a:blipFill>
                      </a:tcPr>
                    </a:tc>
                    <a:extLst>
                      <a:ext uri="{0D108BD9-81ED-4DB2-BD59-A6C34878D82A}">
                        <a16:rowId xmlns:a16="http://schemas.microsoft.com/office/drawing/2014/main" val="850198452"/>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400-500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572222" r="-112784" b="-487037"/>
                          </a:stretch>
                        </a:blipFill>
                      </a:tcPr>
                    </a:tc>
                    <a:tc>
                      <a:txBody>
                        <a:bodyPr/>
                        <a:lstStyle/>
                        <a:p>
                          <a:endParaRPr lang="en-US"/>
                        </a:p>
                      </a:txBody>
                      <a:tcPr marL="6350" marR="6350" marT="6350" marB="0" anchor="b">
                        <a:blipFill>
                          <a:blip r:embed="rId3"/>
                          <a:stretch>
                            <a:fillRect l="-178228" t="-572222" r="-506" b="-487037"/>
                          </a:stretch>
                        </a:blipFill>
                      </a:tcPr>
                    </a:tc>
                    <a:extLst>
                      <a:ext uri="{0D108BD9-81ED-4DB2-BD59-A6C34878D82A}">
                        <a16:rowId xmlns:a16="http://schemas.microsoft.com/office/drawing/2014/main" val="712757760"/>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500-600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394565" r="-112784" b="-185870"/>
                          </a:stretch>
                        </a:blipFill>
                      </a:tcPr>
                    </a:tc>
                    <a:tc>
                      <a:txBody>
                        <a:bodyPr/>
                        <a:lstStyle/>
                        <a:p>
                          <a:endParaRPr lang="en-US"/>
                        </a:p>
                      </a:txBody>
                      <a:tcPr marL="6350" marR="6350" marT="6350" marB="0" anchor="b">
                        <a:blipFill>
                          <a:blip r:embed="rId3"/>
                          <a:stretch>
                            <a:fillRect l="-178228" t="-394565" r="-506" b="-185870"/>
                          </a:stretch>
                        </a:blipFill>
                      </a:tcPr>
                    </a:tc>
                    <a:extLst>
                      <a:ext uri="{0D108BD9-81ED-4DB2-BD59-A6C34878D82A}">
                        <a16:rowId xmlns:a16="http://schemas.microsoft.com/office/drawing/2014/main" val="413506701"/>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600-700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78228" t="-494565" r="-506" b="-85870"/>
                          </a:stretch>
                        </a:blipFill>
                      </a:tcPr>
                    </a:tc>
                    <a:extLst>
                      <a:ext uri="{0D108BD9-81ED-4DB2-BD59-A6C34878D82A}">
                        <a16:rowId xmlns:a16="http://schemas.microsoft.com/office/drawing/2014/main" val="1243046887"/>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52242350"/>
                      </a:ext>
                    </a:extLst>
                  </a:tr>
                </a:tbl>
              </a:graphicData>
            </a:graphic>
          </p:graphicFrame>
        </mc:Fallback>
      </mc:AlternateContent>
      <p:graphicFrame>
        <p:nvGraphicFramePr>
          <p:cNvPr id="6" name="Object 5">
            <a:extLst>
              <a:ext uri="{FF2B5EF4-FFF2-40B4-BE49-F238E27FC236}">
                <a16:creationId xmlns:a16="http://schemas.microsoft.com/office/drawing/2014/main" id="{3CF34BE7-0D5E-EF41-7A4E-3B3D300D8281}"/>
              </a:ext>
            </a:extLst>
          </p:cNvPr>
          <p:cNvGraphicFramePr>
            <a:graphicFrameLocks noChangeAspect="1"/>
          </p:cNvGraphicFramePr>
          <p:nvPr>
            <p:extLst>
              <p:ext uri="{D42A27DB-BD31-4B8C-83A1-F6EECF244321}">
                <p14:modId xmlns:p14="http://schemas.microsoft.com/office/powerpoint/2010/main" val="972052847"/>
              </p:ext>
            </p:extLst>
          </p:nvPr>
        </p:nvGraphicFramePr>
        <p:xfrm>
          <a:off x="4331538" y="5021930"/>
          <a:ext cx="3918609" cy="1470944"/>
        </p:xfrm>
        <a:graphic>
          <a:graphicData uri="http://schemas.openxmlformats.org/presentationml/2006/ole">
            <mc:AlternateContent xmlns:mc="http://schemas.openxmlformats.org/markup-compatibility/2006">
              <mc:Choice xmlns:v="urn:schemas-microsoft-com:vml" Requires="v">
                <p:oleObj name="Equation" r:id="rId4" imgW="2298600" imgH="863280" progId="Equation.DSMT4">
                  <p:embed/>
                </p:oleObj>
              </mc:Choice>
              <mc:Fallback>
                <p:oleObj name="Equation" r:id="rId4" imgW="2298600" imgH="863280" progId="Equation.DSMT4">
                  <p:embed/>
                  <p:pic>
                    <p:nvPicPr>
                      <p:cNvPr id="0" name=""/>
                      <p:cNvPicPr/>
                      <p:nvPr/>
                    </p:nvPicPr>
                    <p:blipFill>
                      <a:blip r:embed="rId5"/>
                      <a:stretch>
                        <a:fillRect/>
                      </a:stretch>
                    </p:blipFill>
                    <p:spPr>
                      <a:xfrm>
                        <a:off x="4331538" y="5021930"/>
                        <a:ext cx="3918609" cy="1470944"/>
                      </a:xfrm>
                      <a:prstGeom prst="rect">
                        <a:avLst/>
                      </a:prstGeom>
                    </p:spPr>
                  </p:pic>
                </p:oleObj>
              </mc:Fallback>
            </mc:AlternateContent>
          </a:graphicData>
        </a:graphic>
      </p:graphicFrame>
    </p:spTree>
    <p:extLst>
      <p:ext uri="{BB962C8B-B14F-4D97-AF65-F5344CB8AC3E}">
        <p14:creationId xmlns:p14="http://schemas.microsoft.com/office/powerpoint/2010/main" val="38730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CC58B3-9DC7-235F-4388-F0F559B0F490}"/>
              </a:ext>
            </a:extLst>
          </p:cNvPr>
          <p:cNvSpPr txBox="1"/>
          <p:nvPr/>
        </p:nvSpPr>
        <p:spPr>
          <a:xfrm>
            <a:off x="908607" y="990882"/>
            <a:ext cx="6319966" cy="5570756"/>
          </a:xfrm>
          <a:prstGeom prst="rect">
            <a:avLst/>
          </a:prstGeom>
          <a:noFill/>
        </p:spPr>
        <p:txBody>
          <a:bodyPr wrap="square">
            <a:spAutoFit/>
          </a:bodyPr>
          <a:lstStyle/>
          <a:p>
            <a:pPr algn="just"/>
            <a:r>
              <a:rPr lang="en-US" sz="3600" b="1" dirty="0">
                <a:solidFill>
                  <a:srgbClr val="FF0000"/>
                </a:solidFill>
              </a:rPr>
              <a:t>Statistics:</a:t>
            </a:r>
          </a:p>
          <a:p>
            <a:pPr marL="457200" indent="-457200" algn="just">
              <a:buFont typeface="Arial" panose="020B0604020202020204" pitchFamily="34" charset="0"/>
              <a:buChar char="•"/>
            </a:pPr>
            <a:r>
              <a:rPr lang="en-US" sz="3200" dirty="0"/>
              <a:t>Statistics is the branch of mathematics that involves collecting, analyzing, interpreting, presenting, and organizing data. </a:t>
            </a:r>
          </a:p>
          <a:p>
            <a:pPr algn="just"/>
            <a:endParaRPr lang="en-US" sz="3200" dirty="0"/>
          </a:p>
          <a:p>
            <a:pPr marL="457200" indent="-457200" algn="just">
              <a:buFont typeface="Arial" panose="020B0604020202020204" pitchFamily="34" charset="0"/>
              <a:buChar char="•"/>
            </a:pPr>
            <a:r>
              <a:rPr lang="en-US" sz="3200" dirty="0"/>
              <a:t>It provides methods for making inferences and decisions based on data and helps understand and quantify patterns, relationships, and trends. </a:t>
            </a:r>
            <a:endParaRPr lang="en-IN" sz="3200" dirty="0"/>
          </a:p>
        </p:txBody>
      </p:sp>
      <p:pic>
        <p:nvPicPr>
          <p:cNvPr id="6" name="Picture 5">
            <a:extLst>
              <a:ext uri="{FF2B5EF4-FFF2-40B4-BE49-F238E27FC236}">
                <a16:creationId xmlns:a16="http://schemas.microsoft.com/office/drawing/2014/main" id="{6CECF93A-462E-4A3B-CA55-BE1F9746A4C7}"/>
              </a:ext>
            </a:extLst>
          </p:cNvPr>
          <p:cNvPicPr>
            <a:picLocks noChangeAspect="1"/>
          </p:cNvPicPr>
          <p:nvPr/>
        </p:nvPicPr>
        <p:blipFill>
          <a:blip r:embed="rId2"/>
          <a:stretch>
            <a:fillRect/>
          </a:stretch>
        </p:blipFill>
        <p:spPr>
          <a:xfrm>
            <a:off x="7709835" y="990882"/>
            <a:ext cx="3888721" cy="4876235"/>
          </a:xfrm>
          <a:prstGeom prst="rect">
            <a:avLst/>
          </a:prstGeom>
        </p:spPr>
      </p:pic>
      <p:sp>
        <p:nvSpPr>
          <p:cNvPr id="5" name="TextBox 4">
            <a:extLst>
              <a:ext uri="{FF2B5EF4-FFF2-40B4-BE49-F238E27FC236}">
                <a16:creationId xmlns:a16="http://schemas.microsoft.com/office/drawing/2014/main" id="{52FB1549-CF49-10A4-FE27-6B268AF45453}"/>
              </a:ext>
            </a:extLst>
          </p:cNvPr>
          <p:cNvSpPr txBox="1"/>
          <p:nvPr/>
        </p:nvSpPr>
        <p:spPr>
          <a:xfrm>
            <a:off x="1448656" y="271268"/>
            <a:ext cx="9020711" cy="584775"/>
          </a:xfrm>
          <a:prstGeom prst="rect">
            <a:avLst/>
          </a:prstGeom>
          <a:noFill/>
        </p:spPr>
        <p:txBody>
          <a:bodyPr wrap="square" rtlCol="0">
            <a:spAutoFit/>
          </a:bodyPr>
          <a:lstStyle/>
          <a:p>
            <a:r>
              <a:rPr lang="en-US" sz="1800" b="0" i="0" u="none" strike="noStrike" baseline="0" dirty="0">
                <a:solidFill>
                  <a:srgbClr val="000000"/>
                </a:solidFill>
                <a:latin typeface="Cambria" panose="02040503050406030204" pitchFamily="18" charset="0"/>
              </a:rPr>
              <a:t> </a:t>
            </a:r>
            <a:r>
              <a:rPr lang="en-US" sz="3200" b="1" i="0" u="none" strike="noStrike" baseline="0" dirty="0">
                <a:solidFill>
                  <a:srgbClr val="000000"/>
                </a:solidFill>
                <a:latin typeface="Cambria" panose="02040503050406030204" pitchFamily="18" charset="0"/>
              </a:rPr>
              <a:t>Introduction to statistics and data analysis</a:t>
            </a:r>
            <a:r>
              <a:rPr lang="en-US" sz="1800" b="0" i="0" u="none" strike="noStrike" baseline="0" dirty="0">
                <a:solidFill>
                  <a:srgbClr val="000000"/>
                </a:solidFill>
                <a:latin typeface="Cambria" panose="02040503050406030204" pitchFamily="18" charset="0"/>
              </a:rPr>
              <a:t>	</a:t>
            </a:r>
          </a:p>
        </p:txBody>
      </p:sp>
    </p:spTree>
    <p:extLst>
      <p:ext uri="{BB962C8B-B14F-4D97-AF65-F5344CB8AC3E}">
        <p14:creationId xmlns:p14="http://schemas.microsoft.com/office/powerpoint/2010/main" val="243793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F96698F-636C-9767-B502-38D33961A3CF}"/>
              </a:ext>
            </a:extLst>
          </p:cNvPr>
          <p:cNvGraphicFramePr>
            <a:graphicFrameLocks noChangeAspect="1"/>
          </p:cNvGraphicFramePr>
          <p:nvPr>
            <p:extLst>
              <p:ext uri="{D42A27DB-BD31-4B8C-83A1-F6EECF244321}">
                <p14:modId xmlns:p14="http://schemas.microsoft.com/office/powerpoint/2010/main" val="1192086973"/>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5638800" y="3328988"/>
                        <a:ext cx="914400" cy="1984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CFAAC97-098E-BB5E-BDA1-7F8B4EFF5819}"/>
              </a:ext>
            </a:extLst>
          </p:cNvPr>
          <p:cNvGraphicFramePr>
            <a:graphicFrameLocks noChangeAspect="1"/>
          </p:cNvGraphicFramePr>
          <p:nvPr>
            <p:extLst>
              <p:ext uri="{D42A27DB-BD31-4B8C-83A1-F6EECF244321}">
                <p14:modId xmlns:p14="http://schemas.microsoft.com/office/powerpoint/2010/main" val="3008896315"/>
              </p:ext>
            </p:extLst>
          </p:nvPr>
        </p:nvGraphicFramePr>
        <p:xfrm>
          <a:off x="3094589" y="366640"/>
          <a:ext cx="5905671" cy="2408458"/>
        </p:xfrm>
        <a:graphic>
          <a:graphicData uri="http://schemas.openxmlformats.org/presentationml/2006/ole">
            <mc:AlternateContent xmlns:mc="http://schemas.openxmlformats.org/markup-compatibility/2006">
              <mc:Choice xmlns:v="urn:schemas-microsoft-com:vml" Requires="v">
                <p:oleObj name="Equation" r:id="rId4" imgW="2273040" imgH="927000" progId="Equation.DSMT4">
                  <p:embed/>
                </p:oleObj>
              </mc:Choice>
              <mc:Fallback>
                <p:oleObj name="Equation" r:id="rId4" imgW="2273040" imgH="927000" progId="Equation.DSMT4">
                  <p:embed/>
                  <p:pic>
                    <p:nvPicPr>
                      <p:cNvPr id="0" name=""/>
                      <p:cNvPicPr/>
                      <p:nvPr/>
                    </p:nvPicPr>
                    <p:blipFill>
                      <a:blip r:embed="rId5"/>
                      <a:stretch>
                        <a:fillRect/>
                      </a:stretch>
                    </p:blipFill>
                    <p:spPr>
                      <a:xfrm>
                        <a:off x="3094589" y="366640"/>
                        <a:ext cx="5905671" cy="240845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3439301-AC41-F759-DC67-C83F88DBF9F3}"/>
              </a:ext>
            </a:extLst>
          </p:cNvPr>
          <p:cNvGraphicFramePr>
            <a:graphicFrameLocks noChangeAspect="1"/>
          </p:cNvGraphicFramePr>
          <p:nvPr>
            <p:extLst>
              <p:ext uri="{D42A27DB-BD31-4B8C-83A1-F6EECF244321}">
                <p14:modId xmlns:p14="http://schemas.microsoft.com/office/powerpoint/2010/main" val="3644304959"/>
              </p:ext>
            </p:extLst>
          </p:nvPr>
        </p:nvGraphicFramePr>
        <p:xfrm>
          <a:off x="4025696" y="2857184"/>
          <a:ext cx="4043455" cy="611615"/>
        </p:xfrm>
        <a:graphic>
          <a:graphicData uri="http://schemas.openxmlformats.org/presentationml/2006/ole">
            <mc:AlternateContent xmlns:mc="http://schemas.openxmlformats.org/markup-compatibility/2006">
              <mc:Choice xmlns:v="urn:schemas-microsoft-com:vml" Requires="v">
                <p:oleObj name="Equation" r:id="rId6" imgW="1511280" imgH="228600" progId="Equation.DSMT4">
                  <p:embed/>
                </p:oleObj>
              </mc:Choice>
              <mc:Fallback>
                <p:oleObj name="Equation" r:id="rId6" imgW="1511280" imgH="228600" progId="Equation.DSMT4">
                  <p:embed/>
                  <p:pic>
                    <p:nvPicPr>
                      <p:cNvPr id="0" name=""/>
                      <p:cNvPicPr/>
                      <p:nvPr/>
                    </p:nvPicPr>
                    <p:blipFill>
                      <a:blip r:embed="rId7"/>
                      <a:stretch>
                        <a:fillRect/>
                      </a:stretch>
                    </p:blipFill>
                    <p:spPr>
                      <a:xfrm>
                        <a:off x="4025696" y="2857184"/>
                        <a:ext cx="4043455" cy="61161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0A79ABD7-72E2-EFED-48DE-E7AFB6EB0C9F}"/>
              </a:ext>
            </a:extLst>
          </p:cNvPr>
          <p:cNvSpPr txBox="1"/>
          <p:nvPr/>
        </p:nvSpPr>
        <p:spPr>
          <a:xfrm>
            <a:off x="1008660" y="3849156"/>
            <a:ext cx="10592655" cy="523220"/>
          </a:xfrm>
          <a:prstGeom prst="rect">
            <a:avLst/>
          </a:prstGeom>
          <a:noFill/>
        </p:spPr>
        <p:txBody>
          <a:bodyPr wrap="square">
            <a:spAutoFit/>
          </a:bodyPr>
          <a:lstStyle/>
          <a:p>
            <a:r>
              <a:rPr lang="en-US" sz="2800" b="0" i="0" u="none" strike="noStrike" baseline="0" dirty="0">
                <a:latin typeface="Times New Roman" panose="02020603050405020304" pitchFamily="18" charset="0"/>
              </a:rPr>
              <a:t>Hence, the missing frequencies are 100, 40 and 6 respectively</a:t>
            </a:r>
            <a:endParaRPr lang="en-IN" sz="2800" dirty="0"/>
          </a:p>
        </p:txBody>
      </p:sp>
    </p:spTree>
    <p:extLst>
      <p:ext uri="{BB962C8B-B14F-4D97-AF65-F5344CB8AC3E}">
        <p14:creationId xmlns:p14="http://schemas.microsoft.com/office/powerpoint/2010/main" val="4057788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D24E8-6573-E373-1DD3-709BCF1B358D}"/>
              </a:ext>
            </a:extLst>
          </p:cNvPr>
          <p:cNvSpPr txBox="1"/>
          <p:nvPr/>
        </p:nvSpPr>
        <p:spPr>
          <a:xfrm>
            <a:off x="656559" y="128994"/>
            <a:ext cx="11220007" cy="6469528"/>
          </a:xfrm>
          <a:prstGeom prst="rect">
            <a:avLst/>
          </a:prstGeom>
          <a:noFill/>
        </p:spPr>
        <p:txBody>
          <a:bodyPr wrap="square">
            <a:spAutoFit/>
          </a:bodyPr>
          <a:lstStyle/>
          <a:p>
            <a:r>
              <a:rPr lang="en-US" sz="2000" b="0" i="0" u="none" strike="noStrike" baseline="0" dirty="0">
                <a:solidFill>
                  <a:srgbClr val="FF0000"/>
                </a:solidFill>
                <a:latin typeface="Times New Roman" panose="02020603050405020304" pitchFamily="18" charset="0"/>
              </a:rPr>
              <a:t>Calculate the mode for the following data :</a:t>
            </a:r>
          </a:p>
          <a:p>
            <a:endParaRPr lang="en-US" sz="2000" dirty="0">
              <a:solidFill>
                <a:srgbClr val="FF0000"/>
              </a:solidFill>
              <a:latin typeface="Times New Roman" panose="02020603050405020304" pitchFamily="18" charset="0"/>
            </a:endParaRPr>
          </a:p>
          <a:p>
            <a:endParaRPr lang="en-US" sz="2000" dirty="0">
              <a:latin typeface="Times New Roman" panose="02020603050405020304" pitchFamily="18" charset="0"/>
            </a:endParaRPr>
          </a:p>
          <a:p>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dirty="0">
                <a:solidFill>
                  <a:srgbClr val="00B050"/>
                </a:solidFill>
                <a:latin typeface="Times New Roman" panose="02020603050405020304" pitchFamily="18" charset="0"/>
              </a:rPr>
              <a:t>Ans: Mode = 1</a:t>
            </a:r>
            <a:r>
              <a:rPr lang="en-IN" sz="2000" b="0" i="0" u="none" strike="noStrike" baseline="0" dirty="0">
                <a:solidFill>
                  <a:srgbClr val="00B050"/>
                </a:solidFill>
                <a:latin typeface="Times New Roman" panose="02020603050405020304" pitchFamily="18" charset="0"/>
              </a:rPr>
              <a:t>43.3235</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Calculate the mean, median and mode for the following data.</a:t>
            </a:r>
          </a:p>
          <a:p>
            <a:pPr marL="0" indent="0">
              <a:buNone/>
            </a:pPr>
            <a:endParaRPr lang="en-IN" sz="2000" b="0" i="0" u="none" strike="noStrike" baseline="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pPr marL="0" indent="0">
              <a:lnSpc>
                <a:spcPct val="150000"/>
              </a:lnSpc>
              <a:buNone/>
            </a:pPr>
            <a:endParaRPr lang="en-IN" sz="2000" dirty="0">
              <a:solidFill>
                <a:srgbClr val="00B050"/>
              </a:solidFill>
              <a:latin typeface="Times New Roman" panose="02020603050405020304" pitchFamily="18" charset="0"/>
              <a:cs typeface="Times New Roman" panose="02020603050405020304" pitchFamily="18" charset="0"/>
            </a:endParaRPr>
          </a:p>
          <a:p>
            <a:pPr marL="0" indent="0">
              <a:lnSpc>
                <a:spcPct val="150000"/>
              </a:lnSpc>
              <a:buNone/>
            </a:pPr>
            <a:r>
              <a:rPr lang="en-IN" sz="2000" dirty="0" err="1">
                <a:solidFill>
                  <a:srgbClr val="00B050"/>
                </a:solidFill>
                <a:latin typeface="Times New Roman" panose="02020603050405020304" pitchFamily="18" charset="0"/>
                <a:cs typeface="Times New Roman" panose="02020603050405020304" pitchFamily="18" charset="0"/>
              </a:rPr>
              <a:t>Ans:Mean</a:t>
            </a:r>
            <a:r>
              <a:rPr lang="en-IN" sz="2000" dirty="0">
                <a:solidFill>
                  <a:srgbClr val="00B050"/>
                </a:solidFill>
                <a:latin typeface="Times New Roman" panose="02020603050405020304" pitchFamily="18" charset="0"/>
                <a:cs typeface="Times New Roman" panose="02020603050405020304" pitchFamily="18" charset="0"/>
              </a:rPr>
              <a:t>  =39.52  Median=39.77  Mode =40.6</a:t>
            </a:r>
          </a:p>
          <a:p>
            <a:pPr marL="0" indent="0">
              <a:lnSpc>
                <a:spcPct val="150000"/>
              </a:lnSpc>
              <a:buNone/>
            </a:pPr>
            <a:r>
              <a:rPr lang="en-IN" sz="2000" dirty="0">
                <a:solidFill>
                  <a:srgbClr val="FF0000"/>
                </a:solidFill>
                <a:latin typeface="Times New Roman" panose="02020603050405020304" pitchFamily="18" charset="0"/>
                <a:cs typeface="Times New Roman" panose="02020603050405020304" pitchFamily="18" charset="0"/>
              </a:rPr>
              <a:t>Calculate the Mean, Median and Mode for the following data</a:t>
            </a:r>
            <a:endParaRPr lang="en-IN" sz="2800" dirty="0">
              <a:solidFill>
                <a:srgbClr val="FF0000"/>
              </a:solidFill>
              <a:latin typeface="Times New Roman" panose="02020603050405020304" pitchFamily="18" charset="0"/>
            </a:endParaRPr>
          </a:p>
          <a:p>
            <a:endParaRPr lang="en-IN" sz="2800" dirty="0">
              <a:solidFill>
                <a:srgbClr val="00B050"/>
              </a:solidFill>
              <a:latin typeface="Times New Roman" panose="02020603050405020304" pitchFamily="18" charset="0"/>
            </a:endParaRPr>
          </a:p>
          <a:p>
            <a:pPr algn="just">
              <a:lnSpc>
                <a:spcPct val="150000"/>
              </a:lnSpc>
            </a:pPr>
            <a:endParaRPr lang="en-IN" sz="2000" dirty="0">
              <a:solidFill>
                <a:srgbClr val="00B050"/>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rgbClr val="00B050"/>
                </a:solidFill>
                <a:latin typeface="Times New Roman" panose="02020603050405020304" pitchFamily="18" charset="0"/>
                <a:cs typeface="Times New Roman" panose="02020603050405020304" pitchFamily="18" charset="0"/>
              </a:rPr>
              <a:t>Ans:  Mean  =	24.19 Median = 23.96 Mode =23.6</a:t>
            </a:r>
          </a:p>
        </p:txBody>
      </p:sp>
      <p:graphicFrame>
        <p:nvGraphicFramePr>
          <p:cNvPr id="6" name="Table 5">
            <a:extLst>
              <a:ext uri="{FF2B5EF4-FFF2-40B4-BE49-F238E27FC236}">
                <a16:creationId xmlns:a16="http://schemas.microsoft.com/office/drawing/2014/main" id="{3590FA77-07E6-50DC-E33F-B9888833B6A1}"/>
              </a:ext>
            </a:extLst>
          </p:cNvPr>
          <p:cNvGraphicFramePr>
            <a:graphicFrameLocks noGrp="1"/>
          </p:cNvGraphicFramePr>
          <p:nvPr>
            <p:extLst>
              <p:ext uri="{D42A27DB-BD31-4B8C-83A1-F6EECF244321}">
                <p14:modId xmlns:p14="http://schemas.microsoft.com/office/powerpoint/2010/main" val="2362591547"/>
              </p:ext>
            </p:extLst>
          </p:nvPr>
        </p:nvGraphicFramePr>
        <p:xfrm>
          <a:off x="1285657" y="482332"/>
          <a:ext cx="9155517" cy="1176347"/>
        </p:xfrm>
        <a:graphic>
          <a:graphicData uri="http://schemas.openxmlformats.org/drawingml/2006/table">
            <a:tbl>
              <a:tblPr>
                <a:tableStyleId>{5C22544A-7EE6-4342-B048-85BDC9FD1C3A}</a:tableStyleId>
              </a:tblPr>
              <a:tblGrid>
                <a:gridCol w="1126833">
                  <a:extLst>
                    <a:ext uri="{9D8B030D-6E8A-4147-A177-3AD203B41FA5}">
                      <a16:colId xmlns:a16="http://schemas.microsoft.com/office/drawing/2014/main" val="2619888922"/>
                    </a:ext>
                  </a:extLst>
                </a:gridCol>
                <a:gridCol w="1126833">
                  <a:extLst>
                    <a:ext uri="{9D8B030D-6E8A-4147-A177-3AD203B41FA5}">
                      <a16:colId xmlns:a16="http://schemas.microsoft.com/office/drawing/2014/main" val="3519433608"/>
                    </a:ext>
                  </a:extLst>
                </a:gridCol>
                <a:gridCol w="1267686">
                  <a:extLst>
                    <a:ext uri="{9D8B030D-6E8A-4147-A177-3AD203B41FA5}">
                      <a16:colId xmlns:a16="http://schemas.microsoft.com/office/drawing/2014/main" val="1970733844"/>
                    </a:ext>
                  </a:extLst>
                </a:gridCol>
                <a:gridCol w="1126833">
                  <a:extLst>
                    <a:ext uri="{9D8B030D-6E8A-4147-A177-3AD203B41FA5}">
                      <a16:colId xmlns:a16="http://schemas.microsoft.com/office/drawing/2014/main" val="3923251479"/>
                    </a:ext>
                  </a:extLst>
                </a:gridCol>
                <a:gridCol w="1126833">
                  <a:extLst>
                    <a:ext uri="{9D8B030D-6E8A-4147-A177-3AD203B41FA5}">
                      <a16:colId xmlns:a16="http://schemas.microsoft.com/office/drawing/2014/main" val="517211497"/>
                    </a:ext>
                  </a:extLst>
                </a:gridCol>
                <a:gridCol w="1126833">
                  <a:extLst>
                    <a:ext uri="{9D8B030D-6E8A-4147-A177-3AD203B41FA5}">
                      <a16:colId xmlns:a16="http://schemas.microsoft.com/office/drawing/2014/main" val="3390215843"/>
                    </a:ext>
                  </a:extLst>
                </a:gridCol>
                <a:gridCol w="1126833">
                  <a:extLst>
                    <a:ext uri="{9D8B030D-6E8A-4147-A177-3AD203B41FA5}">
                      <a16:colId xmlns:a16="http://schemas.microsoft.com/office/drawing/2014/main" val="4171520164"/>
                    </a:ext>
                  </a:extLst>
                </a:gridCol>
                <a:gridCol w="1126833">
                  <a:extLst>
                    <a:ext uri="{9D8B030D-6E8A-4147-A177-3AD203B41FA5}">
                      <a16:colId xmlns:a16="http://schemas.microsoft.com/office/drawing/2014/main" val="1558774681"/>
                    </a:ext>
                  </a:extLst>
                </a:gridCol>
              </a:tblGrid>
              <a:tr h="766640">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Class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130-134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135-139</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140-144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145-149</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150-154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155-159</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160-164</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692462058"/>
                  </a:ext>
                </a:extLst>
              </a:tr>
              <a:tr h="409707">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Frequency</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5</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15</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28</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24</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17</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10</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798006958"/>
                  </a:ext>
                </a:extLst>
              </a:tr>
            </a:tbl>
          </a:graphicData>
        </a:graphic>
      </p:graphicFrame>
      <p:graphicFrame>
        <p:nvGraphicFramePr>
          <p:cNvPr id="7" name="Table 6">
            <a:extLst>
              <a:ext uri="{FF2B5EF4-FFF2-40B4-BE49-F238E27FC236}">
                <a16:creationId xmlns:a16="http://schemas.microsoft.com/office/drawing/2014/main" id="{C824E4D0-477B-ED05-0B03-953C41097B40}"/>
              </a:ext>
            </a:extLst>
          </p:cNvPr>
          <p:cNvGraphicFramePr>
            <a:graphicFrameLocks noGrp="1"/>
          </p:cNvGraphicFramePr>
          <p:nvPr>
            <p:extLst>
              <p:ext uri="{D42A27DB-BD31-4B8C-83A1-F6EECF244321}">
                <p14:modId xmlns:p14="http://schemas.microsoft.com/office/powerpoint/2010/main" val="47112789"/>
              </p:ext>
            </p:extLst>
          </p:nvPr>
        </p:nvGraphicFramePr>
        <p:xfrm>
          <a:off x="982105" y="2357918"/>
          <a:ext cx="10298922" cy="2011680"/>
        </p:xfrm>
        <a:graphic>
          <a:graphicData uri="http://schemas.openxmlformats.org/drawingml/2006/table">
            <a:tbl>
              <a:tblPr>
                <a:tableStyleId>{5C22544A-7EE6-4342-B048-85BDC9FD1C3A}</a:tableStyleId>
              </a:tblPr>
              <a:tblGrid>
                <a:gridCol w="994617">
                  <a:extLst>
                    <a:ext uri="{9D8B030D-6E8A-4147-A177-3AD203B41FA5}">
                      <a16:colId xmlns:a16="http://schemas.microsoft.com/office/drawing/2014/main" val="20000"/>
                    </a:ext>
                  </a:extLst>
                </a:gridCol>
                <a:gridCol w="957235">
                  <a:extLst>
                    <a:ext uri="{9D8B030D-6E8A-4147-A177-3AD203B41FA5}">
                      <a16:colId xmlns:a16="http://schemas.microsoft.com/office/drawing/2014/main" val="20001"/>
                    </a:ext>
                  </a:extLst>
                </a:gridCol>
                <a:gridCol w="856942">
                  <a:extLst>
                    <a:ext uri="{9D8B030D-6E8A-4147-A177-3AD203B41FA5}">
                      <a16:colId xmlns:a16="http://schemas.microsoft.com/office/drawing/2014/main" val="20002"/>
                    </a:ext>
                  </a:extLst>
                </a:gridCol>
                <a:gridCol w="936266">
                  <a:extLst>
                    <a:ext uri="{9D8B030D-6E8A-4147-A177-3AD203B41FA5}">
                      <a16:colId xmlns:a16="http://schemas.microsoft.com/office/drawing/2014/main" val="20003"/>
                    </a:ext>
                  </a:extLst>
                </a:gridCol>
                <a:gridCol w="936266">
                  <a:extLst>
                    <a:ext uri="{9D8B030D-6E8A-4147-A177-3AD203B41FA5}">
                      <a16:colId xmlns:a16="http://schemas.microsoft.com/office/drawing/2014/main" val="20004"/>
                    </a:ext>
                  </a:extLst>
                </a:gridCol>
                <a:gridCol w="936266">
                  <a:extLst>
                    <a:ext uri="{9D8B030D-6E8A-4147-A177-3AD203B41FA5}">
                      <a16:colId xmlns:a16="http://schemas.microsoft.com/office/drawing/2014/main" val="20005"/>
                    </a:ext>
                  </a:extLst>
                </a:gridCol>
                <a:gridCol w="936266">
                  <a:extLst>
                    <a:ext uri="{9D8B030D-6E8A-4147-A177-3AD203B41FA5}">
                      <a16:colId xmlns:a16="http://schemas.microsoft.com/office/drawing/2014/main" val="20006"/>
                    </a:ext>
                  </a:extLst>
                </a:gridCol>
                <a:gridCol w="936266">
                  <a:extLst>
                    <a:ext uri="{9D8B030D-6E8A-4147-A177-3AD203B41FA5}">
                      <a16:colId xmlns:a16="http://schemas.microsoft.com/office/drawing/2014/main" val="20007"/>
                    </a:ext>
                  </a:extLst>
                </a:gridCol>
                <a:gridCol w="936266">
                  <a:extLst>
                    <a:ext uri="{9D8B030D-6E8A-4147-A177-3AD203B41FA5}">
                      <a16:colId xmlns:a16="http://schemas.microsoft.com/office/drawing/2014/main" val="20008"/>
                    </a:ext>
                  </a:extLst>
                </a:gridCol>
                <a:gridCol w="936266">
                  <a:extLst>
                    <a:ext uri="{9D8B030D-6E8A-4147-A177-3AD203B41FA5}">
                      <a16:colId xmlns:a16="http://schemas.microsoft.com/office/drawing/2014/main" val="20009"/>
                    </a:ext>
                  </a:extLst>
                </a:gridCol>
                <a:gridCol w="936266">
                  <a:extLst>
                    <a:ext uri="{9D8B030D-6E8A-4147-A177-3AD203B41FA5}">
                      <a16:colId xmlns:a16="http://schemas.microsoft.com/office/drawing/2014/main" val="20010"/>
                    </a:ext>
                  </a:extLst>
                </a:gridCol>
              </a:tblGrid>
              <a:tr h="593011">
                <a:tc>
                  <a:txBody>
                    <a:bodyPr/>
                    <a:lstStyle/>
                    <a:p>
                      <a:pPr algn="ctr"/>
                      <a:r>
                        <a:rPr lang="en-IN" sz="2000" b="1" i="1" dirty="0">
                          <a:latin typeface="Times New Roman" panose="02020603050405020304" pitchFamily="18" charset="0"/>
                          <a:cs typeface="Times New Roman" panose="02020603050405020304" pitchFamily="18" charset="0"/>
                        </a:rPr>
                        <a:t>Wages</a:t>
                      </a:r>
                    </a:p>
                    <a:p>
                      <a:pPr algn="ctr"/>
                      <a:r>
                        <a:rPr lang="en-IN" sz="2000" b="1" i="1" dirty="0">
                          <a:latin typeface="Times New Roman" panose="02020603050405020304" pitchFamily="18" charset="0"/>
                          <a:cs typeface="Times New Roman" panose="02020603050405020304" pitchFamily="18" charset="0"/>
                        </a:rPr>
                        <a:t>(in lakhs.)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15-19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30-34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35-39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40-44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55-59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60-64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79530">
                <a:tc>
                  <a:txBody>
                    <a:bodyPr/>
                    <a:lstStyle/>
                    <a:p>
                      <a:pPr algn="ctr"/>
                      <a:r>
                        <a:rPr lang="en-IN" sz="2000" b="1" i="1" dirty="0">
                          <a:latin typeface="Times New Roman" panose="02020603050405020304" pitchFamily="18" charset="0"/>
                          <a:cs typeface="Times New Roman" panose="02020603050405020304" pitchFamily="18" charset="0"/>
                        </a:rPr>
                        <a:t>No.</a:t>
                      </a:r>
                      <a:r>
                        <a:rPr lang="en-IN" sz="2000" b="1" i="1" baseline="0" dirty="0">
                          <a:latin typeface="Times New Roman" panose="02020603050405020304" pitchFamily="18" charset="0"/>
                          <a:cs typeface="Times New Roman" panose="02020603050405020304" pitchFamily="18" charset="0"/>
                        </a:rPr>
                        <a:t> of workers</a:t>
                      </a:r>
                      <a:endParaRPr lang="en-IN" sz="20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783601775"/>
              </p:ext>
            </p:extLst>
          </p:nvPr>
        </p:nvGraphicFramePr>
        <p:xfrm>
          <a:off x="982105" y="5128058"/>
          <a:ext cx="10150186" cy="1097280"/>
        </p:xfrm>
        <a:graphic>
          <a:graphicData uri="http://schemas.openxmlformats.org/drawingml/2006/table">
            <a:tbl>
              <a:tblPr>
                <a:tableStyleId>{5C22544A-7EE6-4342-B048-85BDC9FD1C3A}</a:tableStyleId>
              </a:tblPr>
              <a:tblGrid>
                <a:gridCol w="1527182">
                  <a:extLst>
                    <a:ext uri="{9D8B030D-6E8A-4147-A177-3AD203B41FA5}">
                      <a16:colId xmlns:a16="http://schemas.microsoft.com/office/drawing/2014/main" val="20000"/>
                    </a:ext>
                  </a:extLst>
                </a:gridCol>
                <a:gridCol w="556173">
                  <a:extLst>
                    <a:ext uri="{9D8B030D-6E8A-4147-A177-3AD203B41FA5}">
                      <a16:colId xmlns:a16="http://schemas.microsoft.com/office/drawing/2014/main" val="20001"/>
                    </a:ext>
                  </a:extLst>
                </a:gridCol>
                <a:gridCol w="798621">
                  <a:extLst>
                    <a:ext uri="{9D8B030D-6E8A-4147-A177-3AD203B41FA5}">
                      <a16:colId xmlns:a16="http://schemas.microsoft.com/office/drawing/2014/main" val="20002"/>
                    </a:ext>
                  </a:extLst>
                </a:gridCol>
                <a:gridCol w="809002">
                  <a:extLst>
                    <a:ext uri="{9D8B030D-6E8A-4147-A177-3AD203B41FA5}">
                      <a16:colId xmlns:a16="http://schemas.microsoft.com/office/drawing/2014/main" val="20003"/>
                    </a:ext>
                  </a:extLst>
                </a:gridCol>
                <a:gridCol w="922744">
                  <a:extLst>
                    <a:ext uri="{9D8B030D-6E8A-4147-A177-3AD203B41FA5}">
                      <a16:colId xmlns:a16="http://schemas.microsoft.com/office/drawing/2014/main" val="20004"/>
                    </a:ext>
                  </a:extLst>
                </a:gridCol>
                <a:gridCol w="922744">
                  <a:extLst>
                    <a:ext uri="{9D8B030D-6E8A-4147-A177-3AD203B41FA5}">
                      <a16:colId xmlns:a16="http://schemas.microsoft.com/office/drawing/2014/main" val="20005"/>
                    </a:ext>
                  </a:extLst>
                </a:gridCol>
                <a:gridCol w="922744">
                  <a:extLst>
                    <a:ext uri="{9D8B030D-6E8A-4147-A177-3AD203B41FA5}">
                      <a16:colId xmlns:a16="http://schemas.microsoft.com/office/drawing/2014/main" val="20006"/>
                    </a:ext>
                  </a:extLst>
                </a:gridCol>
                <a:gridCol w="922744">
                  <a:extLst>
                    <a:ext uri="{9D8B030D-6E8A-4147-A177-3AD203B41FA5}">
                      <a16:colId xmlns:a16="http://schemas.microsoft.com/office/drawing/2014/main" val="20007"/>
                    </a:ext>
                  </a:extLst>
                </a:gridCol>
                <a:gridCol w="922744">
                  <a:extLst>
                    <a:ext uri="{9D8B030D-6E8A-4147-A177-3AD203B41FA5}">
                      <a16:colId xmlns:a16="http://schemas.microsoft.com/office/drawing/2014/main" val="20008"/>
                    </a:ext>
                  </a:extLst>
                </a:gridCol>
                <a:gridCol w="922744">
                  <a:extLst>
                    <a:ext uri="{9D8B030D-6E8A-4147-A177-3AD203B41FA5}">
                      <a16:colId xmlns:a16="http://schemas.microsoft.com/office/drawing/2014/main" val="20009"/>
                    </a:ext>
                  </a:extLst>
                </a:gridCol>
                <a:gridCol w="922744">
                  <a:extLst>
                    <a:ext uri="{9D8B030D-6E8A-4147-A177-3AD203B41FA5}">
                      <a16:colId xmlns:a16="http://schemas.microsoft.com/office/drawing/2014/main" val="20010"/>
                    </a:ext>
                  </a:extLst>
                </a:gridCol>
              </a:tblGrid>
              <a:tr h="0">
                <a:tc>
                  <a:txBody>
                    <a:bodyPr/>
                    <a:lstStyle/>
                    <a:p>
                      <a:pPr algn="ctr"/>
                      <a:r>
                        <a:rPr lang="en-IN" sz="2000" b="1" i="1" dirty="0">
                          <a:latin typeface="Times New Roman" panose="02020603050405020304" pitchFamily="18" charset="0"/>
                          <a:cs typeface="Times New Roman" panose="02020603050405020304" pitchFamily="18" charset="0"/>
                        </a:rPr>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13-16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28-31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34-37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37-40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6005">
                <a:tc>
                  <a:txBody>
                    <a:bodyPr/>
                    <a:lstStyle/>
                    <a:p>
                      <a:pPr algn="ctr"/>
                      <a:r>
                        <a:rPr lang="en-IN" sz="2000" b="1" i="1" dirty="0">
                          <a:latin typeface="Times New Roman" panose="02020603050405020304" pitchFamily="18" charset="0"/>
                          <a:cs typeface="Times New Roman" panose="02020603050405020304" pitchFamily="18" charset="0"/>
                        </a:rPr>
                        <a:t>Frequency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398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6000483" cy="58791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b="1" dirty="0">
                <a:latin typeface="Calisto MT" panose="02040603050505030304" pitchFamily="18" charset="0"/>
              </a:rPr>
              <a:t>Measure of Dispersion</a:t>
            </a:r>
          </a:p>
        </p:txBody>
      </p:sp>
      <p:sp>
        <p:nvSpPr>
          <p:cNvPr id="3" name="Content Placeholder 2"/>
          <p:cNvSpPr>
            <a:spLocks noGrp="1"/>
          </p:cNvSpPr>
          <p:nvPr>
            <p:ph idx="1"/>
          </p:nvPr>
        </p:nvSpPr>
        <p:spPr>
          <a:xfrm>
            <a:off x="838200" y="1275008"/>
            <a:ext cx="10515600" cy="4554225"/>
          </a:xfrm>
        </p:spPr>
        <p:txBody>
          <a:bodyPr>
            <a:normAutofit/>
          </a:bodyPr>
          <a:lstStyle/>
          <a:p>
            <a:pPr>
              <a:buFont typeface="Wingdings" panose="05000000000000000000" pitchFamily="2" charset="2"/>
              <a:buChar char="v"/>
            </a:pPr>
            <a:r>
              <a:rPr lang="en-IN" i="1" dirty="0">
                <a:latin typeface="Times New Roman" panose="02020603050405020304" pitchFamily="18" charset="0"/>
                <a:cs typeface="Times New Roman" panose="02020603050405020304" pitchFamily="18" charset="0"/>
              </a:rPr>
              <a:t>  Scatteredness </a:t>
            </a:r>
            <a:r>
              <a:rPr lang="en-IN"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homogeneity or heterogeneity</a:t>
            </a:r>
            <a:r>
              <a:rPr lang="en-IN" dirty="0">
                <a:latin typeface="Times New Roman" panose="02020603050405020304" pitchFamily="18" charset="0"/>
                <a:cs typeface="Times New Roman" panose="02020603050405020304" pitchFamily="18" charset="0"/>
              </a:rPr>
              <a:t>)</a:t>
            </a:r>
          </a:p>
          <a:p>
            <a:pPr marL="0" indent="0">
              <a:buNone/>
            </a:pPr>
            <a:endParaRPr lang="en-IN" i="1" dirty="0">
              <a:latin typeface="Times New Roman" panose="02020603050405020304" pitchFamily="18" charset="0"/>
              <a:cs typeface="Times New Roman" panose="02020603050405020304" pitchFamily="18" charset="0"/>
            </a:endParaRPr>
          </a:p>
          <a:p>
            <a:pPr marL="0" indent="0" algn="ctr">
              <a:buNone/>
            </a:pPr>
            <a:r>
              <a:rPr lang="en-IN" i="1" dirty="0">
                <a:latin typeface="Times New Roman" panose="02020603050405020304" pitchFamily="18" charset="0"/>
                <a:cs typeface="Times New Roman" panose="02020603050405020304" pitchFamily="18" charset="0"/>
              </a:rPr>
              <a:t>          	The degree to which numerical data tend to spread about an average value is called variation or dispersion of data.</a:t>
            </a:r>
          </a:p>
          <a:p>
            <a:pPr marL="0" indent="0" algn="ctr">
              <a:buNone/>
            </a:pPr>
            <a:endParaRPr lang="en-IN" i="1" dirty="0">
              <a:latin typeface="Times New Roman" panose="02020603050405020304" pitchFamily="18" charset="0"/>
              <a:cs typeface="Times New Roman" panose="02020603050405020304" pitchFamily="18" charset="0"/>
            </a:endParaRPr>
          </a:p>
          <a:p>
            <a:pPr marL="0" indent="0">
              <a:buNone/>
            </a:pPr>
            <a:r>
              <a:rPr lang="en-IN" b="1" i="1" dirty="0">
                <a:latin typeface="Times New Roman" panose="02020603050405020304" pitchFamily="18" charset="0"/>
                <a:cs typeface="Times New Roman" panose="02020603050405020304" pitchFamily="18" charset="0"/>
              </a:rPr>
              <a:t>Measures of Dispersion</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Range</a:t>
            </a:r>
          </a:p>
          <a:p>
            <a:pPr marL="0" indent="0">
              <a:buNone/>
            </a:pPr>
            <a:r>
              <a:rPr lang="en-IN" dirty="0">
                <a:latin typeface="Times New Roman" panose="02020603050405020304" pitchFamily="18" charset="0"/>
                <a:cs typeface="Times New Roman" panose="02020603050405020304" pitchFamily="18" charset="0"/>
              </a:rPr>
              <a:t>				   Quartile Deviation</a:t>
            </a:r>
          </a:p>
          <a:p>
            <a:pPr marL="0" indent="0">
              <a:buNone/>
            </a:pPr>
            <a:r>
              <a:rPr lang="en-IN" dirty="0">
                <a:latin typeface="Times New Roman" panose="02020603050405020304" pitchFamily="18" charset="0"/>
                <a:cs typeface="Times New Roman" panose="02020603050405020304" pitchFamily="18" charset="0"/>
              </a:rPr>
              <a:t>				   Mean Deviation</a:t>
            </a:r>
          </a:p>
          <a:p>
            <a:pPr marL="0" indent="0">
              <a:buNone/>
            </a:pPr>
            <a:r>
              <a:rPr lang="en-IN" dirty="0">
                <a:latin typeface="Times New Roman" panose="02020603050405020304" pitchFamily="18" charset="0"/>
                <a:cs typeface="Times New Roman" panose="02020603050405020304" pitchFamily="18" charset="0"/>
              </a:rPr>
              <a:t>				   Standard Deviation</a:t>
            </a:r>
          </a:p>
          <a:p>
            <a:pPr marL="0" indent="0" algn="ctr">
              <a:buNone/>
            </a:pPr>
            <a:endParaRPr lang="en-IN" i="1" dirty="0">
              <a:latin typeface="Times New Roman" panose="02020603050405020304" pitchFamily="18" charset="0"/>
              <a:cs typeface="Times New Roman" panose="02020603050405020304" pitchFamily="18" charset="0"/>
            </a:endParaRPr>
          </a:p>
          <a:p>
            <a:pPr marL="0" indent="0">
              <a:buNone/>
            </a:pP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489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647423" cy="536396"/>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b="1" dirty="0">
                <a:latin typeface="Calisto MT" panose="02040603050505030304" pitchFamily="18" charset="0"/>
              </a:rPr>
              <a:t>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107584"/>
                <a:ext cx="10515601" cy="5069380"/>
              </a:xfrm>
            </p:spPr>
            <p:txBody>
              <a:bodyPr/>
              <a:lstStyle/>
              <a:p>
                <a:pPr marL="0" indent="0" algn="just">
                  <a:buNone/>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Difference between the value of the smallest item and the 		value of the largest item in the distribution.</a:t>
                </a:r>
              </a:p>
              <a:p>
                <a:pPr marL="0" indent="0" algn="just">
                  <a:buNone/>
                </a:pPr>
                <a:r>
                  <a:rPr lang="en-IN" b="1" dirty="0">
                    <a:latin typeface="Times New Roman" panose="02020603050405020304" pitchFamily="18" charset="0"/>
                    <a:cs typeface="Times New Roman" panose="02020603050405020304" pitchFamily="18" charset="0"/>
                  </a:rPr>
                  <a:t>Range = </a:t>
                </a:r>
                <a14:m>
                  <m:oMath xmlns:m="http://schemas.openxmlformats.org/officeDocument/2006/math">
                    <m:r>
                      <a:rPr lang="en-IN" b="1" i="1" dirty="0" smtClean="0">
                        <a:latin typeface="Cambria Math" panose="02040503050406030204" pitchFamily="18" charset="0"/>
                        <a:cs typeface="Times New Roman" panose="02020603050405020304" pitchFamily="18" charset="0"/>
                      </a:rPr>
                      <m:t>𝑳</m:t>
                    </m:r>
                    <m:r>
                      <a:rPr lang="en-IN" b="1" i="1" dirty="0" smtClean="0">
                        <a:latin typeface="Cambria Math" panose="02040503050406030204" pitchFamily="18" charset="0"/>
                        <a:cs typeface="Times New Roman" panose="02020603050405020304" pitchFamily="18" charset="0"/>
                      </a:rPr>
                      <m:t>−</m:t>
                    </m:r>
                    <m:r>
                      <a:rPr lang="en-IN" b="1" i="1" dirty="0" smtClean="0">
                        <a:latin typeface="Cambria Math" panose="02040503050406030204" pitchFamily="18" charset="0"/>
                        <a:cs typeface="Times New Roman" panose="02020603050405020304" pitchFamily="18" charset="0"/>
                      </a:rPr>
                      <m:t>𝑺</m:t>
                    </m:r>
                  </m:oMath>
                </a14:m>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	L </a:t>
                </a:r>
                <a:r>
                  <a:rPr lang="en-IN" dirty="0">
                    <a:latin typeface="Times New Roman" panose="02020603050405020304" pitchFamily="18" charset="0"/>
                    <a:cs typeface="Times New Roman" panose="02020603050405020304" pitchFamily="18" charset="0"/>
                  </a:rPr>
                  <a:t>– Largest Value,  S- Smallest Value</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relative measure </a:t>
                </a:r>
                <a:r>
                  <a:rPr lang="en-IN" dirty="0">
                    <a:latin typeface="Times New Roman" panose="02020603050405020304" pitchFamily="18" charset="0"/>
                    <a:cs typeface="Times New Roman" panose="02020603050405020304" pitchFamily="18" charset="0"/>
                  </a:rPr>
                  <a:t>corresponding to range is called the </a:t>
                </a:r>
                <a:r>
                  <a:rPr lang="en-IN" b="1" i="1" dirty="0">
                    <a:latin typeface="Times New Roman" panose="02020603050405020304" pitchFamily="18" charset="0"/>
                    <a:cs typeface="Times New Roman" panose="02020603050405020304" pitchFamily="18" charset="0"/>
                  </a:rPr>
                  <a:t>coefficient of range</a:t>
                </a:r>
                <a:r>
                  <a:rPr lang="en-IN"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b="1" i="1" smtClean="0">
                            <a:latin typeface="Cambria Math" panose="02040503050406030204" pitchFamily="18" charset="0"/>
                            <a:cs typeface="Times New Roman" panose="02020603050405020304" pitchFamily="18" charset="0"/>
                          </a:rPr>
                        </m:ctrlPr>
                      </m:fPr>
                      <m:num>
                        <m:r>
                          <a:rPr lang="en-IN" sz="3600" b="1" i="1" smtClean="0">
                            <a:latin typeface="Cambria Math" panose="02040503050406030204" pitchFamily="18" charset="0"/>
                            <a:cs typeface="Times New Roman" panose="02020603050405020304" pitchFamily="18" charset="0"/>
                          </a:rPr>
                          <m:t>𝑳</m:t>
                        </m:r>
                        <m:r>
                          <a:rPr lang="en-IN" sz="3600" b="1"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𝑺</m:t>
                        </m:r>
                      </m:num>
                      <m:den>
                        <m:r>
                          <a:rPr lang="en-IN" sz="3600" b="1" i="1" smtClean="0">
                            <a:latin typeface="Cambria Math" panose="02040503050406030204" pitchFamily="18" charset="0"/>
                            <a:cs typeface="Times New Roman" panose="02020603050405020304" pitchFamily="18" charset="0"/>
                          </a:rPr>
                          <m:t>𝑳</m:t>
                        </m:r>
                        <m:r>
                          <a:rPr lang="en-IN" sz="3600" b="1"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𝑺</m:t>
                        </m:r>
                      </m:den>
                    </m:f>
                  </m:oMath>
                </a14:m>
                <a:endParaRPr lang="en-IN"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107584"/>
                <a:ext cx="10515601" cy="5069380"/>
              </a:xfrm>
              <a:blipFill rotWithShape="0">
                <a:blip r:embed="rId2"/>
                <a:stretch>
                  <a:fillRect l="-1159" t="-2166" r="-115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28-01-2025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53</a:t>
            </a:fld>
            <a:endParaRPr lang="en-IN"/>
          </a:p>
        </p:txBody>
      </p:sp>
    </p:spTree>
    <p:extLst>
      <p:ext uri="{BB962C8B-B14F-4D97-AF65-F5344CB8AC3E}">
        <p14:creationId xmlns:p14="http://schemas.microsoft.com/office/powerpoint/2010/main" val="1020735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6518"/>
                <a:ext cx="10515600" cy="5700445"/>
              </a:xfrm>
            </p:spPr>
            <p:txBody>
              <a:bodyPr>
                <a:normAutofit/>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The following are the prices of shares of  a company from 	         Monday to Saturday: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Calculate the range and its coefficient.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Range =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   =  </a:t>
                </a:r>
                <a:r>
                  <a:rPr lang="en-IN" dirty="0">
                    <a:latin typeface="Times New Roman" panose="02020603050405020304" pitchFamily="18" charset="0"/>
                    <a:cs typeface="Times New Roman" panose="02020603050405020304" pitchFamily="18" charset="0"/>
                  </a:rPr>
                  <a:t>250 – 160 = 90</a:t>
                </a:r>
              </a:p>
              <a:p>
                <a:pPr marL="0" indent="0">
                  <a:buNone/>
                </a:pPr>
                <a:r>
                  <a:rPr lang="en-IN" i="1" dirty="0">
                    <a:latin typeface="Times New Roman" panose="02020603050405020304" pitchFamily="18" charset="0"/>
                    <a:cs typeface="Times New Roman" panose="02020603050405020304" pitchFamily="18" charset="0"/>
                  </a:rPr>
                  <a:t>	Range = Rs. 90</a:t>
                </a:r>
              </a:p>
              <a:p>
                <a:pPr marL="0" indent="0">
                  <a:buNone/>
                </a:pPr>
                <a:r>
                  <a:rPr lang="en-IN"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i="1">
                            <a:latin typeface="Cambria Math" panose="02040503050406030204" pitchFamily="18" charset="0"/>
                            <a:cs typeface="Times New Roman" panose="02020603050405020304" pitchFamily="18" charset="0"/>
                          </a:rPr>
                        </m:ctrlPr>
                      </m:fPr>
                      <m:num>
                        <m:r>
                          <a:rPr lang="en-IN" sz="3600" b="0" i="1">
                            <a:latin typeface="Cambria Math" panose="02040503050406030204" pitchFamily="18" charset="0"/>
                            <a:cs typeface="Times New Roman" panose="02020603050405020304" pitchFamily="18" charset="0"/>
                          </a:rPr>
                          <m:t>𝐿</m:t>
                        </m:r>
                        <m:r>
                          <a:rPr lang="en-IN" sz="3600" b="0" i="1">
                            <a:latin typeface="Cambria Math" panose="02040503050406030204" pitchFamily="18" charset="0"/>
                            <a:cs typeface="Times New Roman" panose="02020603050405020304" pitchFamily="18" charset="0"/>
                          </a:rPr>
                          <m:t>−</m:t>
                        </m:r>
                        <m:r>
                          <a:rPr lang="en-IN" sz="3600" b="0" i="1">
                            <a:latin typeface="Cambria Math" panose="02040503050406030204" pitchFamily="18" charset="0"/>
                            <a:cs typeface="Times New Roman" panose="02020603050405020304" pitchFamily="18" charset="0"/>
                          </a:rPr>
                          <m:t>𝑆</m:t>
                        </m:r>
                      </m:num>
                      <m:den>
                        <m:r>
                          <a:rPr lang="en-IN" sz="3600" b="0" i="1">
                            <a:latin typeface="Cambria Math" panose="02040503050406030204" pitchFamily="18" charset="0"/>
                            <a:cs typeface="Times New Roman" panose="02020603050405020304" pitchFamily="18" charset="0"/>
                          </a:rPr>
                          <m:t>𝐿</m:t>
                        </m:r>
                        <m:r>
                          <a:rPr lang="en-IN" sz="3600" b="0" i="1">
                            <a:latin typeface="Cambria Math" panose="02040503050406030204" pitchFamily="18" charset="0"/>
                            <a:cs typeface="Times New Roman" panose="02020603050405020304" pitchFamily="18" charset="0"/>
                          </a:rPr>
                          <m:t>+</m:t>
                        </m:r>
                        <m:r>
                          <a:rPr lang="en-IN" sz="3600" b="0" i="1">
                            <a:latin typeface="Cambria Math" panose="02040503050406030204" pitchFamily="18" charset="0"/>
                            <a:cs typeface="Times New Roman" panose="02020603050405020304" pitchFamily="18" charset="0"/>
                          </a:rPr>
                          <m:t>𝑆</m:t>
                        </m:r>
                      </m:den>
                    </m:f>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250−160</m:t>
                        </m:r>
                      </m:num>
                      <m:den>
                        <m:r>
                          <a:rPr lang="en-IN" b="0" i="1" smtClean="0">
                            <a:latin typeface="Cambria Math" panose="02040503050406030204" pitchFamily="18" charset="0"/>
                            <a:cs typeface="Times New Roman" panose="02020603050405020304" pitchFamily="18" charset="0"/>
                          </a:rPr>
                          <m:t>250+160</m:t>
                        </m:r>
                      </m:den>
                    </m:f>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90</m:t>
                        </m:r>
                      </m:num>
                      <m:den>
                        <m:r>
                          <a:rPr lang="en-IN" b="0" i="1" smtClean="0">
                            <a:latin typeface="Cambria Math" panose="02040503050406030204" pitchFamily="18" charset="0"/>
                            <a:cs typeface="Times New Roman" panose="02020603050405020304" pitchFamily="18" charset="0"/>
                          </a:rPr>
                          <m:t>410</m:t>
                        </m:r>
                      </m:den>
                    </m:f>
                    <m:r>
                      <a:rPr lang="en-IN" b="0" i="1" smtClean="0">
                        <a:latin typeface="Cambria Math" panose="02040503050406030204" pitchFamily="18" charset="0"/>
                        <a:cs typeface="Times New Roman" panose="02020603050405020304" pitchFamily="18" charset="0"/>
                      </a:rPr>
                      <m:t>=0.22</m:t>
                    </m:r>
                  </m:oMath>
                </a14:m>
                <a:endParaRPr lang="en-IN" i="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6518"/>
                <a:ext cx="10515600" cy="5700445"/>
              </a:xfrm>
              <a:blipFill>
                <a:blip r:embed="rId2"/>
                <a:stretch>
                  <a:fillRect l="-1217" t="-181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28-01-2025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54</a:t>
            </a:fld>
            <a:endParaRPr lang="en-IN"/>
          </a:p>
        </p:txBody>
      </p:sp>
      <p:graphicFrame>
        <p:nvGraphicFramePr>
          <p:cNvPr id="6" name="Table 5"/>
          <p:cNvGraphicFramePr>
            <a:graphicFrameLocks noGrp="1"/>
          </p:cNvGraphicFramePr>
          <p:nvPr/>
        </p:nvGraphicFramePr>
        <p:xfrm>
          <a:off x="1452451" y="1505275"/>
          <a:ext cx="9069587" cy="954588"/>
        </p:xfrm>
        <a:graphic>
          <a:graphicData uri="http://schemas.openxmlformats.org/drawingml/2006/table">
            <a:tbl>
              <a:tblPr>
                <a:tableStyleId>{5C22544A-7EE6-4342-B048-85BDC9FD1C3A}</a:tableStyleId>
              </a:tblPr>
              <a:tblGrid>
                <a:gridCol w="1295655">
                  <a:extLst>
                    <a:ext uri="{9D8B030D-6E8A-4147-A177-3AD203B41FA5}">
                      <a16:colId xmlns:a16="http://schemas.microsoft.com/office/drawing/2014/main" val="20000"/>
                    </a:ext>
                  </a:extLst>
                </a:gridCol>
                <a:gridCol w="1295655">
                  <a:extLst>
                    <a:ext uri="{9D8B030D-6E8A-4147-A177-3AD203B41FA5}">
                      <a16:colId xmlns:a16="http://schemas.microsoft.com/office/drawing/2014/main" val="20001"/>
                    </a:ext>
                  </a:extLst>
                </a:gridCol>
                <a:gridCol w="1062073">
                  <a:extLst>
                    <a:ext uri="{9D8B030D-6E8A-4147-A177-3AD203B41FA5}">
                      <a16:colId xmlns:a16="http://schemas.microsoft.com/office/drawing/2014/main" val="20002"/>
                    </a:ext>
                  </a:extLst>
                </a:gridCol>
                <a:gridCol w="1529239">
                  <a:extLst>
                    <a:ext uri="{9D8B030D-6E8A-4147-A177-3AD203B41FA5}">
                      <a16:colId xmlns:a16="http://schemas.microsoft.com/office/drawing/2014/main" val="20003"/>
                    </a:ext>
                  </a:extLst>
                </a:gridCol>
                <a:gridCol w="1295655">
                  <a:extLst>
                    <a:ext uri="{9D8B030D-6E8A-4147-A177-3AD203B41FA5}">
                      <a16:colId xmlns:a16="http://schemas.microsoft.com/office/drawing/2014/main" val="20004"/>
                    </a:ext>
                  </a:extLst>
                </a:gridCol>
                <a:gridCol w="1295655">
                  <a:extLst>
                    <a:ext uri="{9D8B030D-6E8A-4147-A177-3AD203B41FA5}">
                      <a16:colId xmlns:a16="http://schemas.microsoft.com/office/drawing/2014/main" val="20005"/>
                    </a:ext>
                  </a:extLst>
                </a:gridCol>
                <a:gridCol w="1295655">
                  <a:extLst>
                    <a:ext uri="{9D8B030D-6E8A-4147-A177-3AD203B41FA5}">
                      <a16:colId xmlns:a16="http://schemas.microsoft.com/office/drawing/2014/main" val="20006"/>
                    </a:ext>
                  </a:extLst>
                </a:gridCol>
              </a:tblGrid>
              <a:tr h="477294">
                <a:tc>
                  <a:txBody>
                    <a:bodyPr/>
                    <a:lstStyle/>
                    <a:p>
                      <a:pPr algn="ctr"/>
                      <a:r>
                        <a:rPr lang="en-IN" sz="2000" b="1" dirty="0">
                          <a:latin typeface="Times New Roman" panose="02020603050405020304" pitchFamily="18" charset="0"/>
                          <a:cs typeface="Times New Roman" panose="02020603050405020304" pitchFamily="18" charset="0"/>
                        </a:rPr>
                        <a:t>Days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Monday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Tuesday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Wednesday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Thursday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Friday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Saturday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7294">
                <a:tc>
                  <a:txBody>
                    <a:bodyPr/>
                    <a:lstStyle/>
                    <a:p>
                      <a:pPr algn="ctr"/>
                      <a:r>
                        <a:rPr lang="en-IN" sz="2000" b="1" dirty="0">
                          <a:latin typeface="Times New Roman" panose="02020603050405020304" pitchFamily="18" charset="0"/>
                          <a:cs typeface="Times New Roman" panose="02020603050405020304" pitchFamily="18" charset="0"/>
                        </a:rPr>
                        <a:t>Price(Rs.)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7251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1682" y="262728"/>
                <a:ext cx="10515600" cy="5700445"/>
              </a:xfrm>
            </p:spPr>
            <p:txBody>
              <a:bodyPr/>
              <a:lstStyle/>
              <a:p>
                <a:pPr marL="0" indent="0" algn="just">
                  <a:buNone/>
                </a:pPr>
                <a:r>
                  <a:rPr lang="en-IN" i="1" dirty="0">
                    <a:latin typeface="Times New Roman" panose="02020603050405020304" pitchFamily="18" charset="0"/>
                    <a:cs typeface="Times New Roman" panose="02020603050405020304" pitchFamily="18" charset="0"/>
                  </a:rPr>
                  <a:t>In a frequency distribution, range is calculated by taking the difference between the lower limit of the lowest class and the upper limit of the highest class.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Calculate the range and its coefficient.</a:t>
                </a: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Range =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   =  </a:t>
                </a:r>
                <a:r>
                  <a:rPr lang="en-IN" dirty="0">
                    <a:latin typeface="Times New Roman" panose="02020603050405020304" pitchFamily="18" charset="0"/>
                    <a:cs typeface="Times New Roman" panose="02020603050405020304" pitchFamily="18" charset="0"/>
                  </a:rPr>
                  <a:t>70 – 10 = 60</a:t>
                </a:r>
                <a:endParaRPr lang="en-IN" i="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i="1">
                            <a:latin typeface="Cambria Math" panose="02040503050406030204" pitchFamily="18" charset="0"/>
                            <a:cs typeface="Times New Roman" panose="02020603050405020304" pitchFamily="18" charset="0"/>
                          </a:rPr>
                        </m:ctrlPr>
                      </m:fPr>
                      <m:num>
                        <m:r>
                          <a:rPr lang="en-IN" sz="3600" i="1">
                            <a:latin typeface="Cambria Math" panose="02040503050406030204" pitchFamily="18" charset="0"/>
                            <a:cs typeface="Times New Roman" panose="02020603050405020304" pitchFamily="18" charset="0"/>
                          </a:rPr>
                          <m:t>𝐿</m:t>
                        </m:r>
                        <m:r>
                          <a:rPr lang="en-IN" sz="3600" i="1">
                            <a:latin typeface="Cambria Math" panose="02040503050406030204" pitchFamily="18" charset="0"/>
                            <a:cs typeface="Times New Roman" panose="02020603050405020304" pitchFamily="18" charset="0"/>
                          </a:rPr>
                          <m:t>−</m:t>
                        </m:r>
                        <m:r>
                          <a:rPr lang="en-IN" sz="3600" i="1">
                            <a:latin typeface="Cambria Math" panose="02040503050406030204" pitchFamily="18" charset="0"/>
                            <a:cs typeface="Times New Roman" panose="02020603050405020304" pitchFamily="18" charset="0"/>
                          </a:rPr>
                          <m:t>𝑆</m:t>
                        </m:r>
                      </m:num>
                      <m:den>
                        <m:r>
                          <a:rPr lang="en-IN" sz="3600" i="1">
                            <a:latin typeface="Cambria Math" panose="02040503050406030204" pitchFamily="18" charset="0"/>
                            <a:cs typeface="Times New Roman" panose="02020603050405020304" pitchFamily="18" charset="0"/>
                          </a:rPr>
                          <m:t>𝐿</m:t>
                        </m:r>
                        <m:r>
                          <a:rPr lang="en-IN" sz="3600" i="1">
                            <a:latin typeface="Cambria Math" panose="02040503050406030204" pitchFamily="18" charset="0"/>
                            <a:cs typeface="Times New Roman" panose="02020603050405020304" pitchFamily="18" charset="0"/>
                          </a:rPr>
                          <m:t>+</m:t>
                        </m:r>
                        <m:r>
                          <a:rPr lang="en-IN" sz="3600" i="1">
                            <a:latin typeface="Cambria Math" panose="02040503050406030204" pitchFamily="18" charset="0"/>
                            <a:cs typeface="Times New Roman" panose="02020603050405020304" pitchFamily="18" charset="0"/>
                          </a:rPr>
                          <m:t>𝑆</m:t>
                        </m:r>
                      </m:den>
                    </m:f>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70−10</m:t>
                        </m:r>
                      </m:num>
                      <m:den>
                        <m:r>
                          <a:rPr lang="en-IN" b="0" i="1" smtClean="0">
                            <a:latin typeface="Cambria Math" panose="02040503050406030204" pitchFamily="18" charset="0"/>
                            <a:cs typeface="Times New Roman" panose="02020603050405020304" pitchFamily="18" charset="0"/>
                          </a:rPr>
                          <m:t>7</m:t>
                        </m:r>
                        <m:r>
                          <a:rPr lang="en-IN" i="1">
                            <a:latin typeface="Cambria Math" panose="02040503050406030204" pitchFamily="18" charset="0"/>
                            <a:cs typeface="Times New Roman" panose="02020603050405020304" pitchFamily="18" charset="0"/>
                          </a:rPr>
                          <m:t>0</m:t>
                        </m:r>
                        <m:r>
                          <a:rPr lang="en-IN" b="0" i="1" smtClean="0">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10</m:t>
                        </m:r>
                      </m:den>
                    </m:f>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6</m:t>
                        </m:r>
                        <m:r>
                          <a:rPr lang="en-IN" i="1">
                            <a:latin typeface="Cambria Math" panose="02040503050406030204" pitchFamily="18" charset="0"/>
                            <a:cs typeface="Times New Roman" panose="02020603050405020304" pitchFamily="18" charset="0"/>
                          </a:rPr>
                          <m:t>0</m:t>
                        </m:r>
                      </m:num>
                      <m:den>
                        <m:r>
                          <a:rPr lang="en-IN" b="0" i="1" smtClean="0">
                            <a:latin typeface="Cambria Math" panose="02040503050406030204" pitchFamily="18" charset="0"/>
                            <a:cs typeface="Times New Roman" panose="02020603050405020304" pitchFamily="18" charset="0"/>
                          </a:rPr>
                          <m:t>8</m:t>
                        </m:r>
                        <m:r>
                          <a:rPr lang="en-IN" i="1">
                            <a:latin typeface="Cambria Math" panose="02040503050406030204" pitchFamily="18" charset="0"/>
                            <a:cs typeface="Times New Roman" panose="02020603050405020304" pitchFamily="18" charset="0"/>
                          </a:rPr>
                          <m:t>0</m:t>
                        </m:r>
                      </m:den>
                    </m:f>
                    <m:r>
                      <a:rPr lang="en-IN" b="0" i="1" smtClean="0">
                        <a:latin typeface="Cambria Math" panose="02040503050406030204" pitchFamily="18" charset="0"/>
                        <a:cs typeface="Times New Roman" panose="02020603050405020304" pitchFamily="18" charset="0"/>
                      </a:rPr>
                      <m:t>=0.75</m:t>
                    </m:r>
                  </m:oMath>
                </a14:m>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1682" y="262728"/>
                <a:ext cx="10515600" cy="5700445"/>
              </a:xfrm>
              <a:blipFill>
                <a:blip r:embed="rId2"/>
                <a:stretch>
                  <a:fillRect l="-1159" t="-1818" r="-121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28-01-2025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55</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202428016"/>
              </p:ext>
            </p:extLst>
          </p:nvPr>
        </p:nvGraphicFramePr>
        <p:xfrm>
          <a:off x="838200" y="2058822"/>
          <a:ext cx="9005192" cy="1280160"/>
        </p:xfrm>
        <a:graphic>
          <a:graphicData uri="http://schemas.openxmlformats.org/drawingml/2006/table">
            <a:tbl>
              <a:tblPr>
                <a:tableStyleId>{5C22544A-7EE6-4342-B048-85BDC9FD1C3A}</a:tableStyleId>
              </a:tblPr>
              <a:tblGrid>
                <a:gridCol w="1286456">
                  <a:extLst>
                    <a:ext uri="{9D8B030D-6E8A-4147-A177-3AD203B41FA5}">
                      <a16:colId xmlns:a16="http://schemas.microsoft.com/office/drawing/2014/main" val="20000"/>
                    </a:ext>
                  </a:extLst>
                </a:gridCol>
                <a:gridCol w="1286456">
                  <a:extLst>
                    <a:ext uri="{9D8B030D-6E8A-4147-A177-3AD203B41FA5}">
                      <a16:colId xmlns:a16="http://schemas.microsoft.com/office/drawing/2014/main" val="20001"/>
                    </a:ext>
                  </a:extLst>
                </a:gridCol>
                <a:gridCol w="1286456">
                  <a:extLst>
                    <a:ext uri="{9D8B030D-6E8A-4147-A177-3AD203B41FA5}">
                      <a16:colId xmlns:a16="http://schemas.microsoft.com/office/drawing/2014/main" val="20002"/>
                    </a:ext>
                  </a:extLst>
                </a:gridCol>
                <a:gridCol w="1286456">
                  <a:extLst>
                    <a:ext uri="{9D8B030D-6E8A-4147-A177-3AD203B41FA5}">
                      <a16:colId xmlns:a16="http://schemas.microsoft.com/office/drawing/2014/main" val="20003"/>
                    </a:ext>
                  </a:extLst>
                </a:gridCol>
                <a:gridCol w="1286456">
                  <a:extLst>
                    <a:ext uri="{9D8B030D-6E8A-4147-A177-3AD203B41FA5}">
                      <a16:colId xmlns:a16="http://schemas.microsoft.com/office/drawing/2014/main" val="20004"/>
                    </a:ext>
                  </a:extLst>
                </a:gridCol>
                <a:gridCol w="1286456">
                  <a:extLst>
                    <a:ext uri="{9D8B030D-6E8A-4147-A177-3AD203B41FA5}">
                      <a16:colId xmlns:a16="http://schemas.microsoft.com/office/drawing/2014/main" val="20005"/>
                    </a:ext>
                  </a:extLst>
                </a:gridCol>
                <a:gridCol w="1286456">
                  <a:extLst>
                    <a:ext uri="{9D8B030D-6E8A-4147-A177-3AD203B41FA5}">
                      <a16:colId xmlns:a16="http://schemas.microsoft.com/office/drawing/2014/main" val="20006"/>
                    </a:ext>
                  </a:extLst>
                </a:gridCol>
              </a:tblGrid>
              <a:tr h="437906">
                <a:tc>
                  <a:txBody>
                    <a:bodyPr/>
                    <a:lstStyle/>
                    <a:p>
                      <a:pPr algn="ctr"/>
                      <a:r>
                        <a:rPr lang="en-IN" sz="2400" b="1" i="1" dirty="0">
                          <a:latin typeface="Times New Roman" panose="02020603050405020304" pitchFamily="18" charset="0"/>
                          <a:cs typeface="Times New Roman" panose="02020603050405020304" pitchFamily="18" charset="0"/>
                        </a:rPr>
                        <a:t>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5838">
                <a:tc>
                  <a:txBody>
                    <a:bodyPr/>
                    <a:lstStyle/>
                    <a:p>
                      <a:pPr algn="ctr"/>
                      <a:r>
                        <a:rPr lang="en-IN" sz="2400" b="1" i="1" dirty="0">
                          <a:latin typeface="Times New Roman" panose="02020603050405020304" pitchFamily="18" charset="0"/>
                          <a:cs typeface="Times New Roman" panose="02020603050405020304" pitchFamily="18" charset="0"/>
                        </a:rPr>
                        <a:t>No. of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46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7623122-549A-7C42-069E-6AD45C4455A1}"/>
              </a:ext>
            </a:extLst>
          </p:cNvPr>
          <p:cNvGrpSpPr/>
          <p:nvPr/>
        </p:nvGrpSpPr>
        <p:grpSpPr>
          <a:xfrm>
            <a:off x="738854" y="0"/>
            <a:ext cx="11453146" cy="7109639"/>
            <a:chOff x="738854" y="351100"/>
            <a:chExt cx="11453146" cy="7109639"/>
          </a:xfrm>
        </p:grpSpPr>
        <p:grpSp>
          <p:nvGrpSpPr>
            <p:cNvPr id="7" name="Group 6">
              <a:extLst>
                <a:ext uri="{FF2B5EF4-FFF2-40B4-BE49-F238E27FC236}">
                  <a16:creationId xmlns:a16="http://schemas.microsoft.com/office/drawing/2014/main" id="{49C6295E-E282-FF23-DC28-0D1B47B39765}"/>
                </a:ext>
              </a:extLst>
            </p:cNvPr>
            <p:cNvGrpSpPr/>
            <p:nvPr/>
          </p:nvGrpSpPr>
          <p:grpSpPr>
            <a:xfrm>
              <a:off x="738854" y="351100"/>
              <a:ext cx="11453146" cy="7109639"/>
              <a:chOff x="585628" y="585629"/>
              <a:chExt cx="11453146" cy="710963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304415-1BA5-C4DC-B56A-0232F5A9C47E}"/>
                      </a:ext>
                    </a:extLst>
                  </p:cNvPr>
                  <p:cNvSpPr txBox="1"/>
                  <p:nvPr/>
                </p:nvSpPr>
                <p:spPr>
                  <a:xfrm>
                    <a:off x="585628" y="585629"/>
                    <a:ext cx="11453146" cy="7109639"/>
                  </a:xfrm>
                  <a:prstGeom prst="rect">
                    <a:avLst/>
                  </a:prstGeom>
                  <a:noFill/>
                </p:spPr>
                <p:txBody>
                  <a:bodyPr wrap="square">
                    <a:spAutoFit/>
                  </a:bodyPr>
                  <a:lstStyle/>
                  <a:p>
                    <a:pPr algn="l"/>
                    <a:r>
                      <a:rPr lang="en-IN" sz="2800" b="1" dirty="0">
                        <a:latin typeface="Times New Roman" panose="02020603050405020304" pitchFamily="18" charset="0"/>
                        <a:cs typeface="Times New Roman" panose="02020603050405020304" pitchFamily="18" charset="0"/>
                      </a:rPr>
                      <a:t>Quartiles</a:t>
                    </a:r>
                    <a:r>
                      <a:rPr lang="en-IN" sz="2800" b="1" i="1" dirty="0">
                        <a:latin typeface="Times New Roman" panose="02020603050405020304" pitchFamily="18" charset="0"/>
                        <a:cs typeface="Times New Roman" panose="02020603050405020304" pitchFamily="18" charset="0"/>
                      </a:rPr>
                      <a:t>, </a:t>
                    </a:r>
                    <a:r>
                      <a:rPr lang="en-US" sz="2800" b="1" u="none" strike="noStrike" baseline="0" dirty="0">
                        <a:latin typeface="Times New Roman" panose="02020603050405020304" pitchFamily="18" charset="0"/>
                        <a:cs typeface="Times New Roman" panose="02020603050405020304" pitchFamily="18" charset="0"/>
                      </a:rPr>
                      <a:t>Deciles, Percentiles:</a:t>
                    </a:r>
                    <a:endParaRPr lang="en-IN" sz="2800" b="1" dirty="0">
                      <a:latin typeface="Times New Roman" panose="02020603050405020304" pitchFamily="18" charset="0"/>
                      <a:cs typeface="Times New Roman" panose="02020603050405020304" pitchFamily="18" charset="0"/>
                    </a:endParaRPr>
                  </a:p>
                  <a:p>
                    <a:pPr algn="l"/>
                    <a:r>
                      <a:rPr lang="en-US" sz="2800" b="0" i="0" u="none" strike="noStrike" baseline="0" dirty="0">
                        <a:latin typeface="Times New Roman" panose="02020603050405020304" pitchFamily="18" charset="0"/>
                        <a:cs typeface="Times New Roman" panose="02020603050405020304" pitchFamily="18" charset="0"/>
                      </a:rPr>
                      <a:t>The three points which divide the series into four equal parts are called </a:t>
                    </a:r>
                    <a:r>
                      <a:rPr lang="en-US" sz="2800" b="0" i="1" u="none" strike="noStrike" baseline="0" dirty="0">
                        <a:latin typeface="Times New Roman" panose="02020603050405020304" pitchFamily="18" charset="0"/>
                        <a:cs typeface="Times New Roman" panose="02020603050405020304" pitchFamily="18" charset="0"/>
                      </a:rPr>
                      <a:t>quartiles. </a:t>
                    </a: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first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1</m:t>
                            </m:r>
                          </m:sub>
                        </m:sSub>
                        <m:r>
                          <a:rPr lang="en-US" sz="2800" b="0" i="1" u="none" strike="noStrike" baseline="0" smtClean="0">
                            <a:latin typeface="Cambria Math" panose="02040503050406030204" pitchFamily="18" charset="0"/>
                          </a:rPr>
                          <m:t> </m:t>
                        </m:r>
                      </m:oMath>
                    </a14:m>
                    <a:r>
                      <a:rPr lang="en-US" sz="2800" b="0" i="0" u="none" strike="noStrike" baseline="0" dirty="0">
                        <a:latin typeface="Times New Roman" panose="02020603050405020304" pitchFamily="18" charset="0"/>
                        <a:cs typeface="Times New Roman" panose="02020603050405020304" pitchFamily="18" charset="0"/>
                      </a:rPr>
                      <a:t> is the value which exceed 25% of the </a:t>
                    </a:r>
                    <a:r>
                      <a:rPr lang="en-IN" sz="2800" b="0" i="0" u="none" strike="noStrike" baseline="0" dirty="0">
                        <a:latin typeface="Times New Roman" panose="02020603050405020304" pitchFamily="18" charset="0"/>
                        <a:cs typeface="Times New Roman" panose="02020603050405020304" pitchFamily="18" charset="0"/>
                      </a:rPr>
                      <a:t>observations</a:t>
                    </a: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second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cs typeface="Times New Roman" panose="02020603050405020304" pitchFamily="18" charset="0"/>
                      </a:rPr>
                      <a:t> is the value which exceed 50% of the </a:t>
                    </a:r>
                    <a:r>
                      <a:rPr lang="en-IN" sz="2800" b="0" i="0" u="none" strike="noStrike" baseline="0" dirty="0">
                        <a:latin typeface="Times New Roman" panose="02020603050405020304" pitchFamily="18" charset="0"/>
                        <a:cs typeface="Times New Roman" panose="02020603050405020304" pitchFamily="18" charset="0"/>
                      </a:rPr>
                      <a:t>observations </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i.e</a:t>
                    </a:r>
                    <a:r>
                      <a:rPr lang="en-IN" sz="2800" dirty="0">
                        <a:latin typeface="Times New Roman" panose="02020603050405020304" pitchFamily="18" charset="0"/>
                        <a:cs typeface="Times New Roman" panose="02020603050405020304" pitchFamily="18" charset="0"/>
                      </a:rPr>
                      <a:t>, median) </a:t>
                    </a:r>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third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3</m:t>
                            </m:r>
                          </m:sub>
                        </m:sSub>
                      </m:oMath>
                    </a14:m>
                    <a:r>
                      <a:rPr lang="en-US" sz="2800" b="0" i="0" u="none" strike="noStrike" baseline="0" dirty="0">
                        <a:latin typeface="Times New Roman" panose="02020603050405020304" pitchFamily="18" charset="0"/>
                        <a:cs typeface="Times New Roman" panose="02020603050405020304" pitchFamily="18" charset="0"/>
                      </a:rPr>
                      <a:t> is the value which exceed </a:t>
                    </a:r>
                    <a:r>
                      <a:rPr lang="en-US" sz="2800" dirty="0">
                        <a:latin typeface="Times New Roman" panose="02020603050405020304" pitchFamily="18" charset="0"/>
                        <a:cs typeface="Times New Roman" panose="02020603050405020304" pitchFamily="18" charset="0"/>
                      </a:rPr>
                      <a:t>75</a:t>
                    </a:r>
                    <a:r>
                      <a:rPr lang="en-US" sz="2800" b="0" i="0" u="none" strike="noStrike" baseline="0" dirty="0">
                        <a:latin typeface="Times New Roman" panose="02020603050405020304" pitchFamily="18" charset="0"/>
                        <a:cs typeface="Times New Roman" panose="02020603050405020304" pitchFamily="18" charset="0"/>
                      </a:rPr>
                      <a:t>% of the </a:t>
                    </a:r>
                    <a:r>
                      <a:rPr lang="en-IN" sz="2800" b="0" i="0" u="none" strike="noStrike" baseline="0"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nine points which divide the series into ten equal parts are called </a:t>
                    </a:r>
                    <a:r>
                      <a:rPr lang="en-US" sz="2800" b="0" i="1" u="none" strike="noStrike" baseline="0" dirty="0">
                        <a:latin typeface="Times New Roman" panose="02020603050405020304" pitchFamily="18" charset="0"/>
                        <a:cs typeface="Times New Roman" panose="02020603050405020304" pitchFamily="18" charset="0"/>
                      </a:rPr>
                      <a:t>deciles </a:t>
                    </a:r>
                    <a:r>
                      <a:rPr lang="en-US" sz="2800" b="0" i="0" u="none" strike="noStrike" baseline="0" dirty="0">
                        <a:latin typeface="Times New Roman" panose="02020603050405020304" pitchFamily="18" charset="0"/>
                        <a:cs typeface="Times New Roman" panose="02020603050405020304" pitchFamily="18" charset="0"/>
                      </a:rPr>
                      <a:t>whereas </a:t>
                    </a:r>
                    <a:r>
                      <a:rPr lang="en-US" sz="2800" b="0" i="1" u="none" strike="noStrike" baseline="0" dirty="0">
                        <a:latin typeface="Times New Roman" panose="02020603050405020304" pitchFamily="18" charset="0"/>
                        <a:cs typeface="Times New Roman" panose="02020603050405020304" pitchFamily="18" charset="0"/>
                      </a:rPr>
                      <a:t>percentiles </a:t>
                    </a:r>
                    <a:r>
                      <a:rPr lang="en-US" sz="2800" b="0" i="0" u="none" strike="noStrike" baseline="0" dirty="0">
                        <a:latin typeface="Times New Roman" panose="02020603050405020304" pitchFamily="18" charset="0"/>
                        <a:cs typeface="Times New Roman" panose="02020603050405020304" pitchFamily="18" charset="0"/>
                      </a:rPr>
                      <a:t>are the ninety-nine points which divide the series into hundred </a:t>
                    </a:r>
                    <a:r>
                      <a:rPr lang="en-IN" sz="2800" b="0" i="0" u="none" strike="noStrike" baseline="0" dirty="0">
                        <a:latin typeface="Times New Roman" panose="02020603050405020304" pitchFamily="18" charset="0"/>
                        <a:cs typeface="Times New Roman" panose="02020603050405020304" pitchFamily="18" charset="0"/>
                      </a:rPr>
                      <a:t>equal parts.</a:t>
                    </a:r>
                    <a:endParaRPr lang="en-IN" sz="2800" dirty="0">
                      <a:latin typeface="Times New Roman" panose="02020603050405020304" pitchFamily="18" charset="0"/>
                      <a:cs typeface="Times New Roman" panose="02020603050405020304" pitchFamily="18" charset="0"/>
                    </a:endParaRPr>
                  </a:p>
                  <a:p>
                    <a:endParaRPr lang="en-IN" sz="2800" b="0" i="0" u="none" strike="noStrike" baseline="0" dirty="0">
                      <a:latin typeface="Times New Roman" panose="02020603050405020304" pitchFamily="18" charset="0"/>
                      <a:cs typeface="Times New Roman" panose="02020603050405020304" pitchFamily="18" charset="0"/>
                    </a:endParaRPr>
                  </a:p>
                  <a:p>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p>
                </p:txBody>
              </p:sp>
            </mc:Choice>
            <mc:Fallback xmlns="">
              <p:sp>
                <p:nvSpPr>
                  <p:cNvPr id="3" name="TextBox 2">
                    <a:extLst>
                      <a:ext uri="{FF2B5EF4-FFF2-40B4-BE49-F238E27FC236}">
                        <a16:creationId xmlns:a16="http://schemas.microsoft.com/office/drawing/2014/main" id="{ED304415-1BA5-C4DC-B56A-0232F5A9C47E}"/>
                      </a:ext>
                    </a:extLst>
                  </p:cNvPr>
                  <p:cNvSpPr txBox="1">
                    <a:spLocks noRot="1" noChangeAspect="1" noMove="1" noResize="1" noEditPoints="1" noAdjustHandles="1" noChangeArrowheads="1" noChangeShapeType="1" noTextEdit="1"/>
                  </p:cNvSpPr>
                  <p:nvPr/>
                </p:nvSpPr>
                <p:spPr>
                  <a:xfrm>
                    <a:off x="585628" y="585629"/>
                    <a:ext cx="11453146" cy="7109639"/>
                  </a:xfrm>
                  <a:prstGeom prst="rect">
                    <a:avLst/>
                  </a:prstGeom>
                  <a:blipFill>
                    <a:blip r:embed="rId2"/>
                    <a:stretch>
                      <a:fillRect l="-1064" t="-858" r="-11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Object 3">
                    <a:extLst>
                      <a:ext uri="{FF2B5EF4-FFF2-40B4-BE49-F238E27FC236}">
                        <a16:creationId xmlns:a16="http://schemas.microsoft.com/office/drawing/2014/main" id="{8ED2DF3A-4905-3EC1-41F1-3E4E4C2BABAB}"/>
                      </a:ext>
                    </a:extLst>
                  </p:cNvPr>
                  <p:cNvGraphicFramePr>
                    <a:graphicFrameLocks noChangeAspect="1"/>
                  </p:cNvGraphicFramePr>
                  <p:nvPr>
                    <p:extLst>
                      <p:ext uri="{D42A27DB-BD31-4B8C-83A1-F6EECF244321}">
                        <p14:modId xmlns:p14="http://schemas.microsoft.com/office/powerpoint/2010/main" val="291122408"/>
                      </p:ext>
                    </p:extLst>
                  </p:nvPr>
                </p:nvGraphicFramePr>
                <p:xfrm>
                  <a:off x="4348323" y="2338672"/>
                  <a:ext cx="1173324" cy="932642"/>
                </p:xfrm>
                <a:graphic>
                  <a:graphicData uri="http://schemas.openxmlformats.org/presentationml/2006/ole">
                    <mc:AlternateContent>
                      <mc:Choice xmlns:v="urn:schemas-microsoft-com:vml" Requires="v">
                        <p:oleObj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4348323" y="2338672"/>
                                <a:ext cx="1173324" cy="932642"/>
                              </a:xfrm>
                              <a:prstGeom prst="rect">
                                <a:avLst/>
                              </a:prstGeom>
                            </p:spPr>
                          </p:pic>
                        </p:oleObj>
                      </mc:Fallback>
                    </mc:AlternateContent>
                  </a:graphicData>
                </a:graphic>
              </p:graphicFrame>
            </mc:Choice>
            <mc:Fallback xmlns="">
              <p:graphicFrame>
                <p:nvGraphicFramePr>
                  <p:cNvPr id="4" name="Object 3">
                    <a:extLst>
                      <a:ext uri="{FF2B5EF4-FFF2-40B4-BE49-F238E27FC236}">
                        <a16:creationId xmlns:a16="http://schemas.microsoft.com/office/drawing/2014/main" id="{8ED2DF3A-4905-3EC1-41F1-3E4E4C2BABAB}"/>
                      </a:ext>
                    </a:extLst>
                  </p:cNvPr>
                  <p:cNvGraphicFramePr>
                    <a:graphicFrameLocks noChangeAspect="1"/>
                  </p:cNvGraphicFramePr>
                  <p:nvPr>
                    <p:extLst>
                      <p:ext uri="{D42A27DB-BD31-4B8C-83A1-F6EECF244321}">
                        <p14:modId xmlns:p14="http://schemas.microsoft.com/office/powerpoint/2010/main" val="291122408"/>
                      </p:ext>
                    </p:extLst>
                  </p:nvPr>
                </p:nvGraphicFramePr>
                <p:xfrm>
                  <a:off x="4348323" y="2338672"/>
                  <a:ext cx="1173324" cy="932642"/>
                </p:xfrm>
                <a:graphic>
                  <a:graphicData uri="http://schemas.openxmlformats.org/presentationml/2006/ole">
                    <mc:AlternateContent>
                      <mc:Choice xmlns:v="urn:schemas-microsoft-com:vml" Requires="v">
                        <p:oleObj name="Equation" r:id="rId5" imgW="495000" imgH="393480" progId="Equation.DSMT4">
                          <p:embed/>
                        </p:oleObj>
                      </mc:Choice>
                      <mc:Fallback>
                        <p:oleObj name="Equation" r:id="rId5" imgW="495000" imgH="393480" progId="Equation.DSMT4">
                          <p:embed/>
                          <p:pic>
                            <p:nvPicPr>
                              <p:cNvPr id="0" name=""/>
                              <p:cNvPicPr/>
                              <p:nvPr/>
                            </p:nvPicPr>
                            <p:blipFill>
                              <a:blip r:embed="rId6"/>
                              <a:stretch>
                                <a:fillRect/>
                              </a:stretch>
                            </p:blipFill>
                            <p:spPr>
                              <a:xfrm>
                                <a:off x="4348323" y="2338672"/>
                                <a:ext cx="1173324" cy="93264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 name="Object 4">
                    <a:extLst>
                      <a:ext uri="{FF2B5EF4-FFF2-40B4-BE49-F238E27FC236}">
                        <a16:creationId xmlns:a16="http://schemas.microsoft.com/office/drawing/2014/main" id="{232D46DA-D306-965D-2A46-5021C1346A6F}"/>
                      </a:ext>
                    </a:extLst>
                  </p:cNvPr>
                  <p:cNvGraphicFramePr>
                    <a:graphicFrameLocks noChangeAspect="1"/>
                  </p:cNvGraphicFramePr>
                  <p:nvPr>
                    <p:extLst>
                      <p:ext uri="{D42A27DB-BD31-4B8C-83A1-F6EECF244321}">
                        <p14:modId xmlns:p14="http://schemas.microsoft.com/office/powerpoint/2010/main" val="1770008442"/>
                      </p:ext>
                    </p:extLst>
                  </p:nvPr>
                </p:nvGraphicFramePr>
                <p:xfrm>
                  <a:off x="4612948" y="4452432"/>
                  <a:ext cx="1173324" cy="808291"/>
                </p:xfrm>
                <a:graphic>
                  <a:graphicData uri="http://schemas.openxmlformats.org/presentationml/2006/ole">
                    <mc:AlternateContent>
                      <mc:Choice xmlns:v="urn:schemas-microsoft-com:vml" Requires="v">
                        <p:oleObj name="Equation" r:id="rId7" imgW="571320" imgH="393480" progId="Equation.DSMT4">
                          <p:embed/>
                        </p:oleObj>
                      </mc:Choice>
                      <mc:Fallback>
                        <p:oleObj name="Equation" r:id="rId7" imgW="571320" imgH="393480" progId="Equation.DSMT4">
                          <p:embed/>
                          <p:pic>
                            <p:nvPicPr>
                              <p:cNvPr id="0" name=""/>
                              <p:cNvPicPr/>
                              <p:nvPr/>
                            </p:nvPicPr>
                            <p:blipFill>
                              <a:blip r:embed="rId8"/>
                              <a:stretch>
                                <a:fillRect/>
                              </a:stretch>
                            </p:blipFill>
                            <p:spPr>
                              <a:xfrm>
                                <a:off x="4612948" y="4452432"/>
                                <a:ext cx="1173324" cy="808291"/>
                              </a:xfrm>
                              <a:prstGeom prst="rect">
                                <a:avLst/>
                              </a:prstGeom>
                            </p:spPr>
                          </p:pic>
                        </p:oleObj>
                      </mc:Fallback>
                    </mc:AlternateContent>
                  </a:graphicData>
                </a:graphic>
              </p:graphicFrame>
            </mc:Choice>
            <mc:Fallback xmlns="">
              <p:graphicFrame>
                <p:nvGraphicFramePr>
                  <p:cNvPr id="5" name="Object 4">
                    <a:extLst>
                      <a:ext uri="{FF2B5EF4-FFF2-40B4-BE49-F238E27FC236}">
                        <a16:creationId xmlns:a16="http://schemas.microsoft.com/office/drawing/2014/main" id="{232D46DA-D306-965D-2A46-5021C1346A6F}"/>
                      </a:ext>
                    </a:extLst>
                  </p:cNvPr>
                  <p:cNvGraphicFramePr>
                    <a:graphicFrameLocks noChangeAspect="1"/>
                  </p:cNvGraphicFramePr>
                  <p:nvPr>
                    <p:extLst>
                      <p:ext uri="{D42A27DB-BD31-4B8C-83A1-F6EECF244321}">
                        <p14:modId xmlns:p14="http://schemas.microsoft.com/office/powerpoint/2010/main" val="1770008442"/>
                      </p:ext>
                    </p:extLst>
                  </p:nvPr>
                </p:nvGraphicFramePr>
                <p:xfrm>
                  <a:off x="4612948" y="4452432"/>
                  <a:ext cx="1173324" cy="808291"/>
                </p:xfrm>
                <a:graphic>
                  <a:graphicData uri="http://schemas.openxmlformats.org/presentationml/2006/ole">
                    <mc:AlternateContent>
                      <mc:Choice xmlns:v="urn:schemas-microsoft-com:vml" Requires="v">
                        <p:oleObj name="Equation" r:id="rId9" imgW="571320" imgH="393480" progId="Equation.DSMT4">
                          <p:embed/>
                        </p:oleObj>
                      </mc:Choice>
                      <mc:Fallback>
                        <p:oleObj name="Equation" r:id="rId9" imgW="571320" imgH="393480" progId="Equation.DSMT4">
                          <p:embed/>
                          <p:pic>
                            <p:nvPicPr>
                              <p:cNvPr id="0" name=""/>
                              <p:cNvPicPr/>
                              <p:nvPr/>
                            </p:nvPicPr>
                            <p:blipFill>
                              <a:blip r:embed="rId10"/>
                              <a:stretch>
                                <a:fillRect/>
                              </a:stretch>
                            </p:blipFill>
                            <p:spPr>
                              <a:xfrm>
                                <a:off x="4612948" y="4452432"/>
                                <a:ext cx="1173324" cy="808291"/>
                              </a:xfrm>
                              <a:prstGeom prst="rect">
                                <a:avLst/>
                              </a:prstGeom>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8" name="Object 7">
                  <a:extLst>
                    <a:ext uri="{FF2B5EF4-FFF2-40B4-BE49-F238E27FC236}">
                      <a16:creationId xmlns:a16="http://schemas.microsoft.com/office/drawing/2014/main" id="{672F3307-1B36-0E6D-2333-9DB0884402E6}"/>
                    </a:ext>
                  </a:extLst>
                </p:cNvPr>
                <p:cNvGraphicFramePr>
                  <a:graphicFrameLocks noChangeAspect="1"/>
                </p:cNvGraphicFramePr>
                <p:nvPr>
                  <p:extLst>
                    <p:ext uri="{D42A27DB-BD31-4B8C-83A1-F6EECF244321}">
                      <p14:modId xmlns:p14="http://schemas.microsoft.com/office/powerpoint/2010/main" val="1867107549"/>
                    </p:ext>
                  </p:extLst>
                </p:nvPr>
              </p:nvGraphicFramePr>
              <p:xfrm>
                <a:off x="4501549" y="5825453"/>
                <a:ext cx="3256497" cy="763717"/>
              </p:xfrm>
              <a:graphic>
                <a:graphicData uri="http://schemas.openxmlformats.org/presentationml/2006/ole">
                  <mc:AlternateContent>
                    <mc:Choice xmlns:v="urn:schemas-microsoft-com:vml" Requires="v">
                      <p:oleObj name="Equation" r:id="rId11" imgW="1968480" imgH="571320" progId="Equation.DSMT4">
                        <p:embed/>
                      </p:oleObj>
                    </mc:Choice>
                    <mc:Fallback>
                      <p:oleObj name="Equation" r:id="rId11" imgW="1968480" imgH="571320" progId="Equation.DSMT4">
                        <p:embed/>
                        <p:pic>
                          <p:nvPicPr>
                            <p:cNvPr id="0" name=""/>
                            <p:cNvPicPr/>
                            <p:nvPr/>
                          </p:nvPicPr>
                          <p:blipFill>
                            <a:blip r:embed="rId12"/>
                            <a:stretch>
                              <a:fillRect/>
                            </a:stretch>
                          </p:blipFill>
                          <p:spPr>
                            <a:xfrm>
                              <a:off x="4501549" y="5825453"/>
                              <a:ext cx="3256497" cy="763717"/>
                            </a:xfrm>
                            <a:prstGeom prst="rect">
                              <a:avLst/>
                            </a:prstGeom>
                          </p:spPr>
                        </p:pic>
                      </p:oleObj>
                    </mc:Fallback>
                  </mc:AlternateContent>
                </a:graphicData>
              </a:graphic>
            </p:graphicFrame>
          </mc:Choice>
          <mc:Fallback xmlns="">
            <p:graphicFrame>
              <p:nvGraphicFramePr>
                <p:cNvPr id="8" name="Object 7">
                  <a:extLst>
                    <a:ext uri="{FF2B5EF4-FFF2-40B4-BE49-F238E27FC236}">
                      <a16:creationId xmlns:a16="http://schemas.microsoft.com/office/drawing/2014/main" id="{672F3307-1B36-0E6D-2333-9DB0884402E6}"/>
                    </a:ext>
                  </a:extLst>
                </p:cNvPr>
                <p:cNvGraphicFramePr>
                  <a:graphicFrameLocks noChangeAspect="1"/>
                </p:cNvGraphicFramePr>
                <p:nvPr>
                  <p:extLst>
                    <p:ext uri="{D42A27DB-BD31-4B8C-83A1-F6EECF244321}">
                      <p14:modId xmlns:p14="http://schemas.microsoft.com/office/powerpoint/2010/main" val="1867107549"/>
                    </p:ext>
                  </p:extLst>
                </p:nvPr>
              </p:nvGraphicFramePr>
              <p:xfrm>
                <a:off x="4501549" y="5825453"/>
                <a:ext cx="3256497" cy="763717"/>
              </p:xfrm>
              <a:graphic>
                <a:graphicData uri="http://schemas.openxmlformats.org/presentationml/2006/ole">
                  <mc:AlternateContent>
                    <mc:Choice xmlns:v="urn:schemas-microsoft-com:vml" Requires="v">
                      <p:oleObj name="Equation" r:id="rId13" imgW="1968480" imgH="571320" progId="Equation.DSMT4">
                        <p:embed/>
                      </p:oleObj>
                    </mc:Choice>
                    <mc:Fallback>
                      <p:oleObj name="Equation" r:id="rId13" imgW="1968480" imgH="571320" progId="Equation.DSMT4">
                        <p:embed/>
                        <p:pic>
                          <p:nvPicPr>
                            <p:cNvPr id="0" name=""/>
                            <p:cNvPicPr/>
                            <p:nvPr/>
                          </p:nvPicPr>
                          <p:blipFill>
                            <a:blip r:embed="rId14"/>
                            <a:stretch>
                              <a:fillRect/>
                            </a:stretch>
                          </p:blipFill>
                          <p:spPr>
                            <a:xfrm>
                              <a:off x="4501549" y="5825453"/>
                              <a:ext cx="3256497" cy="763717"/>
                            </a:xfrm>
                            <a:prstGeom prst="rect">
                              <a:avLst/>
                            </a:prstGeom>
                          </p:spPr>
                        </p:pic>
                      </p:oleObj>
                    </mc:Fallback>
                  </mc:AlternateContent>
                </a:graphicData>
              </a:graphic>
            </p:graphicFrame>
          </mc:Fallback>
        </mc:AlternateContent>
      </p:grpSp>
    </p:spTree>
    <p:extLst>
      <p:ext uri="{BB962C8B-B14F-4D97-AF65-F5344CB8AC3E}">
        <p14:creationId xmlns:p14="http://schemas.microsoft.com/office/powerpoint/2010/main" val="2635450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25883-7364-6FE4-6D0F-56AC52233FC8}"/>
                  </a:ext>
                </a:extLst>
              </p:cNvPr>
              <p:cNvSpPr txBox="1"/>
              <p:nvPr/>
            </p:nvSpPr>
            <p:spPr>
              <a:xfrm>
                <a:off x="575353" y="154112"/>
                <a:ext cx="11322121" cy="6740307"/>
              </a:xfrm>
              <a:prstGeom prst="rect">
                <a:avLst/>
              </a:prstGeom>
              <a:noFill/>
            </p:spPr>
            <p:txBody>
              <a:bodyPr wrap="square">
                <a:spAutoFit/>
              </a:bodyPr>
              <a:lstStyle/>
              <a:p>
                <a:pPr algn="l"/>
                <a:r>
                  <a:rPr lang="en-US" sz="2400" b="0" u="none" strike="noStrike" baseline="0" dirty="0">
                    <a:solidFill>
                      <a:srgbClr val="FF0000"/>
                    </a:solidFill>
                    <a:latin typeface="Times New Roman" panose="02020603050405020304" pitchFamily="18" charset="0"/>
                    <a:cs typeface="Times New Roman" panose="02020603050405020304" pitchFamily="18" charset="0"/>
                  </a:rPr>
                  <a:t>Eight coins were tossed together and the number of heads resulting was noted. The operation was repeated 256 times and </a:t>
                </a:r>
                <a:r>
                  <a:rPr lang="en-US" sz="2400" b="0" u="none" strike="noStrike" dirty="0">
                    <a:solidFill>
                      <a:srgbClr val="FF0000"/>
                    </a:solidFill>
                    <a:latin typeface="Times New Roman" panose="02020603050405020304" pitchFamily="18" charset="0"/>
                    <a:cs typeface="Times New Roman" panose="02020603050405020304" pitchFamily="18" charset="0"/>
                  </a:rPr>
                  <a:t> frequencies </a:t>
                </a:r>
                <a:r>
                  <a:rPr lang="en-US" sz="2400" b="0" u="none" strike="noStrike" baseline="0" dirty="0">
                    <a:solidFill>
                      <a:srgbClr val="FF0000"/>
                    </a:solidFill>
                    <a:latin typeface="Times New Roman" panose="02020603050405020304" pitchFamily="18" charset="0"/>
                    <a:cs typeface="Times New Roman" panose="02020603050405020304" pitchFamily="18" charset="0"/>
                  </a:rPr>
                  <a:t>(f) that were obtained</a:t>
                </a:r>
                <a:r>
                  <a:rPr lang="en-US" sz="2400" b="0" u="none" strike="noStrike" dirty="0">
                    <a:solidFill>
                      <a:srgbClr val="FF0000"/>
                    </a:solidFill>
                    <a:latin typeface="Times New Roman" panose="02020603050405020304" pitchFamily="18" charset="0"/>
                    <a:cs typeface="Times New Roman" panose="02020603050405020304" pitchFamily="18" charset="0"/>
                  </a:rPr>
                  <a:t> f</a:t>
                </a:r>
                <a:r>
                  <a:rPr lang="en-US" sz="2400" b="0" u="none" strike="noStrike" baseline="0" dirty="0">
                    <a:solidFill>
                      <a:srgbClr val="FF0000"/>
                    </a:solidFill>
                    <a:latin typeface="Times New Roman" panose="02020603050405020304" pitchFamily="18" charset="0"/>
                    <a:cs typeface="Times New Roman" panose="02020603050405020304" pitchFamily="18" charset="0"/>
                  </a:rPr>
                  <a:t>or different values of</a:t>
                </a:r>
                <a:r>
                  <a:rPr lang="en-US" sz="2400" b="0" u="none" strike="noStrike" dirty="0">
                    <a:solidFill>
                      <a:srgbClr val="FF0000"/>
                    </a:solidFill>
                    <a:latin typeface="Times New Roman" panose="02020603050405020304" pitchFamily="18" charset="0"/>
                    <a:cs typeface="Times New Roman" panose="02020603050405020304" pitchFamily="18" charset="0"/>
                  </a:rPr>
                  <a:t> </a:t>
                </a:r>
                <a:r>
                  <a:rPr lang="en-US" sz="2400" b="0" u="none" strike="noStrike" baseline="0" dirty="0">
                    <a:solidFill>
                      <a:srgbClr val="FF0000"/>
                    </a:solidFill>
                    <a:latin typeface="Times New Roman" panose="02020603050405020304" pitchFamily="18" charset="0"/>
                    <a:cs typeface="Times New Roman" panose="02020603050405020304" pitchFamily="18" charset="0"/>
                  </a:rPr>
                  <a:t>x. the number of heads, are shown in the following </a:t>
                </a:r>
                <a:r>
                  <a:rPr lang="en-US" sz="2400" dirty="0">
                    <a:solidFill>
                      <a:srgbClr val="FF0000"/>
                    </a:solidFill>
                    <a:latin typeface="Times New Roman" panose="02020603050405020304" pitchFamily="18" charset="0"/>
                    <a:cs typeface="Times New Roman" panose="02020603050405020304" pitchFamily="18" charset="0"/>
                  </a:rPr>
                  <a:t>t</a:t>
                </a:r>
                <a:r>
                  <a:rPr lang="en-US" sz="2400" b="0" u="none" strike="noStrike" baseline="0" dirty="0">
                    <a:solidFill>
                      <a:srgbClr val="FF0000"/>
                    </a:solidFill>
                    <a:latin typeface="Times New Roman" panose="02020603050405020304" pitchFamily="18" charset="0"/>
                    <a:cs typeface="Times New Roman" panose="02020603050405020304" pitchFamily="18" charset="0"/>
                  </a:rPr>
                  <a:t>able. Calculate median,</a:t>
                </a:r>
                <a:r>
                  <a:rPr lang="en-US" sz="2400" b="0" u="none" strike="noStrike" dirty="0">
                    <a:solidFill>
                      <a:srgbClr val="FF0000"/>
                    </a:solidFill>
                    <a:latin typeface="Times New Roman" panose="02020603050405020304" pitchFamily="18" charset="0"/>
                    <a:cs typeface="Times New Roman" panose="02020603050405020304" pitchFamily="18" charset="0"/>
                  </a:rPr>
                  <a:t> </a:t>
                </a:r>
                <a:r>
                  <a:rPr lang="en-US" sz="2400" b="0" u="none" strike="noStrike" baseline="0" dirty="0">
                    <a:solidFill>
                      <a:srgbClr val="FF0000"/>
                    </a:solidFill>
                    <a:latin typeface="Times New Roman" panose="02020603050405020304" pitchFamily="18" charset="0"/>
                    <a:cs typeface="Times New Roman" panose="02020603050405020304" pitchFamily="18" charset="0"/>
                  </a:rPr>
                  <a:t>Quartiles,  4th decile and 27th percentile.</a:t>
                </a: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i="1" dirty="0">
                  <a:latin typeface="Times New Roman" panose="02020603050405020304" pitchFamily="18" charset="0"/>
                  <a:cs typeface="Times New Roman" panose="02020603050405020304" pitchFamily="18" charset="0"/>
                </a:endParaRPr>
              </a:p>
              <a:p>
                <a:pPr algn="l"/>
                <a:r>
                  <a:rPr lang="en-US" sz="2400" b="0" i="1" u="none" strike="noStrike" baseline="0" dirty="0">
                    <a:latin typeface="Times New Roman" panose="02020603050405020304" pitchFamily="18" charset="0"/>
                    <a:cs typeface="Times New Roman" panose="02020603050405020304" pitchFamily="18" charset="0"/>
                  </a:rPr>
                  <a:t>Solution</a:t>
                </a: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i="1"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N/2 = </a:t>
                </a:r>
                <a:r>
                  <a:rPr lang="en-US" sz="2400" i="1" dirty="0">
                    <a:latin typeface="Times New Roman" panose="02020603050405020304" pitchFamily="18" charset="0"/>
                    <a:cs typeface="Times New Roman" panose="02020603050405020304" pitchFamily="18" charset="0"/>
                  </a:rPr>
                  <a:t>256/2 </a:t>
                </a:r>
                <a:r>
                  <a:rPr lang="en-US" sz="2400" dirty="0">
                    <a:latin typeface="Times New Roman" panose="02020603050405020304" pitchFamily="18" charset="0"/>
                    <a:cs typeface="Times New Roman" panose="02020603050405020304" pitchFamily="18" charset="0"/>
                  </a:rPr>
                  <a:t>= 128. Cumulative frequency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𝑐𝑓</m:t>
                    </m:r>
                  </m:oMath>
                </a14:m>
                <a:r>
                  <a:rPr lang="en-US" sz="2400" dirty="0">
                    <a:latin typeface="Times New Roman" panose="02020603050405020304" pitchFamily="18" charset="0"/>
                    <a:cs typeface="Times New Roman" panose="02020603050405020304" pitchFamily="18" charset="0"/>
                  </a:rPr>
                  <a:t>  &gt; than 128 is 167. Thus, median = 4).</a:t>
                </a:r>
              </a:p>
              <a:p>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𝑄</m:t>
                        </m:r>
                      </m:e>
                      <m:sub>
                        <m:r>
                          <a:rPr lang="en-US" sz="2400" i="1">
                            <a:latin typeface="Cambria Math" panose="02040503050406030204" pitchFamily="18" charset="0"/>
                            <a:cs typeface="Times New Roman" panose="02020603050405020304" pitchFamily="18" charset="0"/>
                          </a:rPr>
                          <m:t>1</m:t>
                        </m:r>
                      </m:sub>
                    </m:sSub>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Here </a:t>
                </a:r>
                <a:r>
                  <a:rPr lang="en-US" sz="2400" i="1" dirty="0">
                    <a:latin typeface="Times New Roman" panose="02020603050405020304" pitchFamily="18" charset="0"/>
                    <a:cs typeface="Times New Roman" panose="02020603050405020304" pitchFamily="18" charset="0"/>
                  </a:rPr>
                  <a:t>N/4 </a:t>
                </a:r>
                <a:r>
                  <a:rPr lang="en-US" sz="2400" dirty="0">
                    <a:latin typeface="Times New Roman" panose="02020603050405020304" pitchFamily="18" charset="0"/>
                    <a:cs typeface="Times New Roman" panose="02020603050405020304" pitchFamily="18" charset="0"/>
                  </a:rPr>
                  <a:t>= 64.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 64 is 95. Hence.</a:t>
                </a:r>
                <a:r>
                  <a:rPr lang="en-US" sz="24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𝑄</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3.</a:t>
                </a:r>
              </a:p>
              <a:p>
                <a:r>
                  <a:rPr lang="en-US" sz="2400" i="1" dirty="0">
                    <a:latin typeface="Times New Roman" panose="02020603050405020304" pitchFamily="18" charset="0"/>
                    <a:cs typeface="Times New Roman" panose="02020603050405020304" pitchFamily="18" charset="0"/>
                  </a:rPr>
                  <a:t>Q3 </a:t>
                </a:r>
                <a:r>
                  <a:rPr lang="en-US" sz="2400" dirty="0">
                    <a:latin typeface="Times New Roman" panose="02020603050405020304" pitchFamily="18" charset="0"/>
                    <a:cs typeface="Times New Roman" panose="02020603050405020304" pitchFamily="18" charset="0"/>
                  </a:rPr>
                  <a:t>: Here </a:t>
                </a:r>
                <a:r>
                  <a:rPr lang="en-US" sz="2400" i="1" dirty="0">
                    <a:latin typeface="Times New Roman" panose="02020603050405020304" pitchFamily="18" charset="0"/>
                    <a:cs typeface="Times New Roman" panose="02020603050405020304" pitchFamily="18" charset="0"/>
                  </a:rPr>
                  <a:t>3N/4 </a:t>
                </a:r>
                <a:r>
                  <a:rPr lang="en-US" sz="2400" dirty="0">
                    <a:latin typeface="Times New Roman" panose="02020603050405020304" pitchFamily="18" charset="0"/>
                    <a:cs typeface="Times New Roman" panose="02020603050405020304" pitchFamily="18" charset="0"/>
                  </a:rPr>
                  <a:t>= 192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&gt;</a:t>
                </a:r>
                <a:r>
                  <a:rPr lang="en-US" sz="2400" dirty="0">
                    <a:latin typeface="Times New Roman" panose="02020603050405020304" pitchFamily="18" charset="0"/>
                    <a:cs typeface="Times New Roman" panose="02020603050405020304" pitchFamily="18" charset="0"/>
                  </a:rPr>
                  <a:t>192 is 219. Thus </a:t>
                </a:r>
                <a:r>
                  <a:rPr lang="en-US" sz="2400" i="1" dirty="0">
                    <a:latin typeface="Times New Roman" panose="02020603050405020304" pitchFamily="18" charset="0"/>
                    <a:cs typeface="Times New Roman" panose="02020603050405020304" pitchFamily="18" charset="0"/>
                  </a:rPr>
                  <a:t>Q3 </a:t>
                </a:r>
                <a:r>
                  <a:rPr lang="en-US" sz="2400" dirty="0">
                    <a:latin typeface="Times New Roman" panose="02020603050405020304" pitchFamily="18" charset="0"/>
                    <a:cs typeface="Times New Roman" panose="02020603050405020304" pitchFamily="18" charset="0"/>
                  </a:rPr>
                  <a:t>= 5.</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4 x 25.6 = 102·4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&gt;</a:t>
                </a:r>
                <a:r>
                  <a:rPr lang="en-US" sz="2400" dirty="0">
                    <a:latin typeface="Times New Roman" panose="02020603050405020304" pitchFamily="18" charset="0"/>
                    <a:cs typeface="Times New Roman" panose="02020603050405020304" pitchFamily="18" charset="0"/>
                  </a:rPr>
                  <a:t>102· 4 is 167. Hence </a:t>
                </a:r>
                <a:r>
                  <a:rPr lang="en-IN" sz="2400" i="1" dirty="0">
                    <a:latin typeface="Times New Roman" panose="02020603050405020304" pitchFamily="18" charset="0"/>
                    <a:cs typeface="Times New Roman" panose="02020603050405020304" pitchFamily="18" charset="0"/>
                  </a:rPr>
                  <a:t>D=4.</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27</m:t>
                        </m:r>
                      </m:sub>
                    </m:sSub>
                  </m:oMath>
                </a14:m>
                <a:r>
                  <a:rPr lang="en-US" sz="2400" dirty="0">
                    <a:latin typeface="Times New Roman" panose="02020603050405020304" pitchFamily="18" charset="0"/>
                    <a:cs typeface="Times New Roman" panose="02020603050405020304" pitchFamily="18" charset="0"/>
                  </a:rPr>
                  <a:t>= 27 x 2·56 = 69·12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 69·12 is 95. Hence</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27</m:t>
                        </m:r>
                      </m:sub>
                    </m:sSub>
                  </m:oMath>
                </a14:m>
                <a:r>
                  <a:rPr lang="en-US" sz="2400" dirty="0">
                    <a:latin typeface="Times New Roman" panose="02020603050405020304" pitchFamily="18" charset="0"/>
                    <a:cs typeface="Times New Roman" panose="02020603050405020304" pitchFamily="18" charset="0"/>
                  </a:rPr>
                  <a:t>= 3.</a:t>
                </a:r>
                <a:endParaRPr lang="en-US" sz="2400" i="1"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7D25883-7364-6FE4-6D0F-56AC52233FC8}"/>
                  </a:ext>
                </a:extLst>
              </p:cNvPr>
              <p:cNvSpPr txBox="1">
                <a:spLocks noRot="1" noChangeAspect="1" noMove="1" noResize="1" noEditPoints="1" noAdjustHandles="1" noChangeArrowheads="1" noChangeShapeType="1" noTextEdit="1"/>
              </p:cNvSpPr>
              <p:nvPr/>
            </p:nvSpPr>
            <p:spPr>
              <a:xfrm>
                <a:off x="575353" y="154112"/>
                <a:ext cx="11322121" cy="6740307"/>
              </a:xfrm>
              <a:prstGeom prst="rect">
                <a:avLst/>
              </a:prstGeom>
              <a:blipFill>
                <a:blip r:embed="rId2"/>
                <a:stretch>
                  <a:fillRect l="-807" t="-7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3137ADD-772C-5B2A-6ABC-81DEC1104E4D}"/>
                  </a:ext>
                </a:extLst>
              </p:cNvPr>
              <p:cNvGraphicFramePr>
                <a:graphicFrameLocks noGrp="1"/>
              </p:cNvGraphicFramePr>
              <p:nvPr>
                <p:extLst>
                  <p:ext uri="{D42A27DB-BD31-4B8C-83A1-F6EECF244321}">
                    <p14:modId xmlns:p14="http://schemas.microsoft.com/office/powerpoint/2010/main" val="1070366324"/>
                  </p:ext>
                </p:extLst>
              </p:nvPr>
            </p:nvGraphicFramePr>
            <p:xfrm>
              <a:off x="2650733" y="1726057"/>
              <a:ext cx="6976159" cy="761679"/>
            </p:xfrm>
            <a:graphic>
              <a:graphicData uri="http://schemas.openxmlformats.org/drawingml/2006/table">
                <a:tbl>
                  <a:tblPr>
                    <a:tableStyleId>{5C22544A-7EE6-4342-B048-85BDC9FD1C3A}</a:tableStyleId>
                  </a:tblPr>
                  <a:tblGrid>
                    <a:gridCol w="373721">
                      <a:extLst>
                        <a:ext uri="{9D8B030D-6E8A-4147-A177-3AD203B41FA5}">
                          <a16:colId xmlns:a16="http://schemas.microsoft.com/office/drawing/2014/main" val="1463064013"/>
                        </a:ext>
                      </a:extLst>
                    </a:gridCol>
                    <a:gridCol w="505626">
                      <a:extLst>
                        <a:ext uri="{9D8B030D-6E8A-4147-A177-3AD203B41FA5}">
                          <a16:colId xmlns:a16="http://schemas.microsoft.com/office/drawing/2014/main" val="2020392128"/>
                        </a:ext>
                      </a:extLst>
                    </a:gridCol>
                    <a:gridCol w="844173">
                      <a:extLst>
                        <a:ext uri="{9D8B030D-6E8A-4147-A177-3AD203B41FA5}">
                          <a16:colId xmlns:a16="http://schemas.microsoft.com/office/drawing/2014/main" val="2389123166"/>
                        </a:ext>
                      </a:extLst>
                    </a:gridCol>
                    <a:gridCol w="750377">
                      <a:extLst>
                        <a:ext uri="{9D8B030D-6E8A-4147-A177-3AD203B41FA5}">
                          <a16:colId xmlns:a16="http://schemas.microsoft.com/office/drawing/2014/main" val="611028844"/>
                        </a:ext>
                      </a:extLst>
                    </a:gridCol>
                    <a:gridCol w="750377">
                      <a:extLst>
                        <a:ext uri="{9D8B030D-6E8A-4147-A177-3AD203B41FA5}">
                          <a16:colId xmlns:a16="http://schemas.microsoft.com/office/drawing/2014/main" val="1901725727"/>
                        </a:ext>
                      </a:extLst>
                    </a:gridCol>
                    <a:gridCol w="750377">
                      <a:extLst>
                        <a:ext uri="{9D8B030D-6E8A-4147-A177-3AD203B41FA5}">
                          <a16:colId xmlns:a16="http://schemas.microsoft.com/office/drawing/2014/main" val="188886077"/>
                        </a:ext>
                      </a:extLst>
                    </a:gridCol>
                    <a:gridCol w="750377">
                      <a:extLst>
                        <a:ext uri="{9D8B030D-6E8A-4147-A177-3AD203B41FA5}">
                          <a16:colId xmlns:a16="http://schemas.microsoft.com/office/drawing/2014/main" val="3327478249"/>
                        </a:ext>
                      </a:extLst>
                    </a:gridCol>
                    <a:gridCol w="750377">
                      <a:extLst>
                        <a:ext uri="{9D8B030D-6E8A-4147-A177-3AD203B41FA5}">
                          <a16:colId xmlns:a16="http://schemas.microsoft.com/office/drawing/2014/main" val="114439212"/>
                        </a:ext>
                      </a:extLst>
                    </a:gridCol>
                    <a:gridCol w="750377">
                      <a:extLst>
                        <a:ext uri="{9D8B030D-6E8A-4147-A177-3AD203B41FA5}">
                          <a16:colId xmlns:a16="http://schemas.microsoft.com/office/drawing/2014/main" val="3998109689"/>
                        </a:ext>
                      </a:extLst>
                    </a:gridCol>
                    <a:gridCol w="750377">
                      <a:extLst>
                        <a:ext uri="{9D8B030D-6E8A-4147-A177-3AD203B41FA5}">
                          <a16:colId xmlns:a16="http://schemas.microsoft.com/office/drawing/2014/main" val="2147374957"/>
                        </a:ext>
                      </a:extLst>
                    </a:gridCol>
                  </a:tblGrid>
                  <a:tr h="338512">
                    <a:tc>
                      <a:txBody>
                        <a:bodyPr/>
                        <a:lstStyle/>
                        <a:p>
                          <a:pPr algn="ctr" fontAlgn="b"/>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𝑥</m:t>
                                </m:r>
                              </m:oMath>
                            </m:oMathPara>
                          </a14:m>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78966265"/>
                      </a:ext>
                    </a:extLst>
                  </a:tr>
                  <a:tr h="423167">
                    <a:tc>
                      <a:txBody>
                        <a:bodyPr/>
                        <a:lstStyle/>
                        <a:p>
                          <a:pPr algn="ctr" fontAlgn="b"/>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𝑓</m:t>
                                </m:r>
                              </m:oMath>
                            </m:oMathPara>
                          </a14:m>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4757844"/>
                      </a:ext>
                    </a:extLst>
                  </a:tr>
                </a:tbl>
              </a:graphicData>
            </a:graphic>
          </p:graphicFrame>
        </mc:Choice>
        <mc:Fallback xmlns="">
          <p:graphicFrame>
            <p:nvGraphicFramePr>
              <p:cNvPr id="4" name="Table 3">
                <a:extLst>
                  <a:ext uri="{FF2B5EF4-FFF2-40B4-BE49-F238E27FC236}">
                    <a16:creationId xmlns:a16="http://schemas.microsoft.com/office/drawing/2014/main" id="{03137ADD-772C-5B2A-6ABC-81DEC1104E4D}"/>
                  </a:ext>
                </a:extLst>
              </p:cNvPr>
              <p:cNvGraphicFramePr>
                <a:graphicFrameLocks noGrp="1"/>
              </p:cNvGraphicFramePr>
              <p:nvPr>
                <p:extLst>
                  <p:ext uri="{D42A27DB-BD31-4B8C-83A1-F6EECF244321}">
                    <p14:modId xmlns:p14="http://schemas.microsoft.com/office/powerpoint/2010/main" val="1070366324"/>
                  </p:ext>
                </p:extLst>
              </p:nvPr>
            </p:nvGraphicFramePr>
            <p:xfrm>
              <a:off x="2650733" y="1726057"/>
              <a:ext cx="6976159" cy="761679"/>
            </p:xfrm>
            <a:graphic>
              <a:graphicData uri="http://schemas.openxmlformats.org/drawingml/2006/table">
                <a:tbl>
                  <a:tblPr>
                    <a:tableStyleId>{5C22544A-7EE6-4342-B048-85BDC9FD1C3A}</a:tableStyleId>
                  </a:tblPr>
                  <a:tblGrid>
                    <a:gridCol w="373721">
                      <a:extLst>
                        <a:ext uri="{9D8B030D-6E8A-4147-A177-3AD203B41FA5}">
                          <a16:colId xmlns:a16="http://schemas.microsoft.com/office/drawing/2014/main" val="1463064013"/>
                        </a:ext>
                      </a:extLst>
                    </a:gridCol>
                    <a:gridCol w="505626">
                      <a:extLst>
                        <a:ext uri="{9D8B030D-6E8A-4147-A177-3AD203B41FA5}">
                          <a16:colId xmlns:a16="http://schemas.microsoft.com/office/drawing/2014/main" val="2020392128"/>
                        </a:ext>
                      </a:extLst>
                    </a:gridCol>
                    <a:gridCol w="844173">
                      <a:extLst>
                        <a:ext uri="{9D8B030D-6E8A-4147-A177-3AD203B41FA5}">
                          <a16:colId xmlns:a16="http://schemas.microsoft.com/office/drawing/2014/main" val="2389123166"/>
                        </a:ext>
                      </a:extLst>
                    </a:gridCol>
                    <a:gridCol w="750377">
                      <a:extLst>
                        <a:ext uri="{9D8B030D-6E8A-4147-A177-3AD203B41FA5}">
                          <a16:colId xmlns:a16="http://schemas.microsoft.com/office/drawing/2014/main" val="611028844"/>
                        </a:ext>
                      </a:extLst>
                    </a:gridCol>
                    <a:gridCol w="750377">
                      <a:extLst>
                        <a:ext uri="{9D8B030D-6E8A-4147-A177-3AD203B41FA5}">
                          <a16:colId xmlns:a16="http://schemas.microsoft.com/office/drawing/2014/main" val="1901725727"/>
                        </a:ext>
                      </a:extLst>
                    </a:gridCol>
                    <a:gridCol w="750377">
                      <a:extLst>
                        <a:ext uri="{9D8B030D-6E8A-4147-A177-3AD203B41FA5}">
                          <a16:colId xmlns:a16="http://schemas.microsoft.com/office/drawing/2014/main" val="188886077"/>
                        </a:ext>
                      </a:extLst>
                    </a:gridCol>
                    <a:gridCol w="750377">
                      <a:extLst>
                        <a:ext uri="{9D8B030D-6E8A-4147-A177-3AD203B41FA5}">
                          <a16:colId xmlns:a16="http://schemas.microsoft.com/office/drawing/2014/main" val="3327478249"/>
                        </a:ext>
                      </a:extLst>
                    </a:gridCol>
                    <a:gridCol w="750377">
                      <a:extLst>
                        <a:ext uri="{9D8B030D-6E8A-4147-A177-3AD203B41FA5}">
                          <a16:colId xmlns:a16="http://schemas.microsoft.com/office/drawing/2014/main" val="114439212"/>
                        </a:ext>
                      </a:extLst>
                    </a:gridCol>
                    <a:gridCol w="750377">
                      <a:extLst>
                        <a:ext uri="{9D8B030D-6E8A-4147-A177-3AD203B41FA5}">
                          <a16:colId xmlns:a16="http://schemas.microsoft.com/office/drawing/2014/main" val="3998109689"/>
                        </a:ext>
                      </a:extLst>
                    </a:gridCol>
                    <a:gridCol w="750377">
                      <a:extLst>
                        <a:ext uri="{9D8B030D-6E8A-4147-A177-3AD203B41FA5}">
                          <a16:colId xmlns:a16="http://schemas.microsoft.com/office/drawing/2014/main" val="2147374957"/>
                        </a:ext>
                      </a:extLst>
                    </a:gridCol>
                  </a:tblGrid>
                  <a:tr h="338512">
                    <a:tc>
                      <a:txBody>
                        <a:bodyPr/>
                        <a:lstStyle/>
                        <a:p>
                          <a:endParaRPr lang="en-US"/>
                        </a:p>
                      </a:txBody>
                      <a:tcPr marL="6350" marR="6350" marT="6350" marB="0" anchor="b">
                        <a:blipFill>
                          <a:blip r:embed="rId3"/>
                          <a:stretch>
                            <a:fillRect l="-1639" t="-3571" r="-1781967" b="-166071"/>
                          </a:stretch>
                        </a:blip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78966265"/>
                      </a:ext>
                    </a:extLst>
                  </a:tr>
                  <a:tr h="423167">
                    <a:tc>
                      <a:txBody>
                        <a:bodyPr/>
                        <a:lstStyle/>
                        <a:p>
                          <a:endParaRPr lang="en-US"/>
                        </a:p>
                      </a:txBody>
                      <a:tcPr marL="6350" marR="6350" marT="6350" marB="0" anchor="b">
                        <a:blipFill>
                          <a:blip r:embed="rId3"/>
                          <a:stretch>
                            <a:fillRect l="-1639" t="-82857" r="-1781967" b="-32857"/>
                          </a:stretch>
                        </a:blip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47578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00FCC33-C2DC-2BCB-1DD3-CE6BD51F83F7}"/>
                  </a:ext>
                </a:extLst>
              </p:cNvPr>
              <p:cNvGraphicFramePr>
                <a:graphicFrameLocks noGrp="1"/>
              </p:cNvGraphicFramePr>
              <p:nvPr>
                <p:extLst>
                  <p:ext uri="{D42A27DB-BD31-4B8C-83A1-F6EECF244321}">
                    <p14:modId xmlns:p14="http://schemas.microsoft.com/office/powerpoint/2010/main" val="3070948635"/>
                  </p:ext>
                </p:extLst>
              </p:nvPr>
            </p:nvGraphicFramePr>
            <p:xfrm>
              <a:off x="2650733" y="2685301"/>
              <a:ext cx="7222729" cy="1374380"/>
            </p:xfrm>
            <a:graphic>
              <a:graphicData uri="http://schemas.openxmlformats.org/drawingml/2006/table">
                <a:tbl>
                  <a:tblPr>
                    <a:tableStyleId>{5C22544A-7EE6-4342-B048-85BDC9FD1C3A}</a:tableStyleId>
                  </a:tblPr>
                  <a:tblGrid>
                    <a:gridCol w="713356">
                      <a:extLst>
                        <a:ext uri="{9D8B030D-6E8A-4147-A177-3AD203B41FA5}">
                          <a16:colId xmlns:a16="http://schemas.microsoft.com/office/drawing/2014/main" val="2986827570"/>
                        </a:ext>
                      </a:extLst>
                    </a:gridCol>
                    <a:gridCol w="713356">
                      <a:extLst>
                        <a:ext uri="{9D8B030D-6E8A-4147-A177-3AD203B41FA5}">
                          <a16:colId xmlns:a16="http://schemas.microsoft.com/office/drawing/2014/main" val="3990490600"/>
                        </a:ext>
                      </a:extLst>
                    </a:gridCol>
                    <a:gridCol w="802525">
                      <a:extLst>
                        <a:ext uri="{9D8B030D-6E8A-4147-A177-3AD203B41FA5}">
                          <a16:colId xmlns:a16="http://schemas.microsoft.com/office/drawing/2014/main" val="2542235180"/>
                        </a:ext>
                      </a:extLst>
                    </a:gridCol>
                    <a:gridCol w="713356">
                      <a:extLst>
                        <a:ext uri="{9D8B030D-6E8A-4147-A177-3AD203B41FA5}">
                          <a16:colId xmlns:a16="http://schemas.microsoft.com/office/drawing/2014/main" val="556472989"/>
                        </a:ext>
                      </a:extLst>
                    </a:gridCol>
                    <a:gridCol w="713356">
                      <a:extLst>
                        <a:ext uri="{9D8B030D-6E8A-4147-A177-3AD203B41FA5}">
                          <a16:colId xmlns:a16="http://schemas.microsoft.com/office/drawing/2014/main" val="1663075221"/>
                        </a:ext>
                      </a:extLst>
                    </a:gridCol>
                    <a:gridCol w="713356">
                      <a:extLst>
                        <a:ext uri="{9D8B030D-6E8A-4147-A177-3AD203B41FA5}">
                          <a16:colId xmlns:a16="http://schemas.microsoft.com/office/drawing/2014/main" val="728626878"/>
                        </a:ext>
                      </a:extLst>
                    </a:gridCol>
                    <a:gridCol w="713356">
                      <a:extLst>
                        <a:ext uri="{9D8B030D-6E8A-4147-A177-3AD203B41FA5}">
                          <a16:colId xmlns:a16="http://schemas.microsoft.com/office/drawing/2014/main" val="2338461326"/>
                        </a:ext>
                      </a:extLst>
                    </a:gridCol>
                    <a:gridCol w="713356">
                      <a:extLst>
                        <a:ext uri="{9D8B030D-6E8A-4147-A177-3AD203B41FA5}">
                          <a16:colId xmlns:a16="http://schemas.microsoft.com/office/drawing/2014/main" val="480060971"/>
                        </a:ext>
                      </a:extLst>
                    </a:gridCol>
                    <a:gridCol w="713356">
                      <a:extLst>
                        <a:ext uri="{9D8B030D-6E8A-4147-A177-3AD203B41FA5}">
                          <a16:colId xmlns:a16="http://schemas.microsoft.com/office/drawing/2014/main" val="560821900"/>
                        </a:ext>
                      </a:extLst>
                    </a:gridCol>
                    <a:gridCol w="713356">
                      <a:extLst>
                        <a:ext uri="{9D8B030D-6E8A-4147-A177-3AD203B41FA5}">
                          <a16:colId xmlns:a16="http://schemas.microsoft.com/office/drawing/2014/main" val="1940676519"/>
                        </a:ext>
                      </a:extLst>
                    </a:gridCol>
                  </a:tblGrid>
                  <a:tr h="374998">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28388797"/>
                      </a:ext>
                    </a:extLst>
                  </a:tr>
                  <a:tr h="374998">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8608155"/>
                      </a:ext>
                    </a:extLst>
                  </a:tr>
                  <a:tr h="62438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167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219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256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90685269"/>
                      </a:ext>
                    </a:extLst>
                  </a:tr>
                </a:tbl>
              </a:graphicData>
            </a:graphic>
          </p:graphicFrame>
        </mc:Choice>
        <mc:Fallback xmlns="">
          <p:graphicFrame>
            <p:nvGraphicFramePr>
              <p:cNvPr id="5" name="Table 4">
                <a:extLst>
                  <a:ext uri="{FF2B5EF4-FFF2-40B4-BE49-F238E27FC236}">
                    <a16:creationId xmlns:a16="http://schemas.microsoft.com/office/drawing/2014/main" id="{F00FCC33-C2DC-2BCB-1DD3-CE6BD51F83F7}"/>
                  </a:ext>
                </a:extLst>
              </p:cNvPr>
              <p:cNvGraphicFramePr>
                <a:graphicFrameLocks noGrp="1"/>
              </p:cNvGraphicFramePr>
              <p:nvPr>
                <p:extLst>
                  <p:ext uri="{D42A27DB-BD31-4B8C-83A1-F6EECF244321}">
                    <p14:modId xmlns:p14="http://schemas.microsoft.com/office/powerpoint/2010/main" val="3070948635"/>
                  </p:ext>
                </p:extLst>
              </p:nvPr>
            </p:nvGraphicFramePr>
            <p:xfrm>
              <a:off x="2650733" y="2685301"/>
              <a:ext cx="7222729" cy="1374380"/>
            </p:xfrm>
            <a:graphic>
              <a:graphicData uri="http://schemas.openxmlformats.org/drawingml/2006/table">
                <a:tbl>
                  <a:tblPr>
                    <a:tableStyleId>{5C22544A-7EE6-4342-B048-85BDC9FD1C3A}</a:tableStyleId>
                  </a:tblPr>
                  <a:tblGrid>
                    <a:gridCol w="713356">
                      <a:extLst>
                        <a:ext uri="{9D8B030D-6E8A-4147-A177-3AD203B41FA5}">
                          <a16:colId xmlns:a16="http://schemas.microsoft.com/office/drawing/2014/main" val="2986827570"/>
                        </a:ext>
                      </a:extLst>
                    </a:gridCol>
                    <a:gridCol w="713356">
                      <a:extLst>
                        <a:ext uri="{9D8B030D-6E8A-4147-A177-3AD203B41FA5}">
                          <a16:colId xmlns:a16="http://schemas.microsoft.com/office/drawing/2014/main" val="3990490600"/>
                        </a:ext>
                      </a:extLst>
                    </a:gridCol>
                    <a:gridCol w="802525">
                      <a:extLst>
                        <a:ext uri="{9D8B030D-6E8A-4147-A177-3AD203B41FA5}">
                          <a16:colId xmlns:a16="http://schemas.microsoft.com/office/drawing/2014/main" val="2542235180"/>
                        </a:ext>
                      </a:extLst>
                    </a:gridCol>
                    <a:gridCol w="713356">
                      <a:extLst>
                        <a:ext uri="{9D8B030D-6E8A-4147-A177-3AD203B41FA5}">
                          <a16:colId xmlns:a16="http://schemas.microsoft.com/office/drawing/2014/main" val="556472989"/>
                        </a:ext>
                      </a:extLst>
                    </a:gridCol>
                    <a:gridCol w="713356">
                      <a:extLst>
                        <a:ext uri="{9D8B030D-6E8A-4147-A177-3AD203B41FA5}">
                          <a16:colId xmlns:a16="http://schemas.microsoft.com/office/drawing/2014/main" val="1663075221"/>
                        </a:ext>
                      </a:extLst>
                    </a:gridCol>
                    <a:gridCol w="713356">
                      <a:extLst>
                        <a:ext uri="{9D8B030D-6E8A-4147-A177-3AD203B41FA5}">
                          <a16:colId xmlns:a16="http://schemas.microsoft.com/office/drawing/2014/main" val="728626878"/>
                        </a:ext>
                      </a:extLst>
                    </a:gridCol>
                    <a:gridCol w="713356">
                      <a:extLst>
                        <a:ext uri="{9D8B030D-6E8A-4147-A177-3AD203B41FA5}">
                          <a16:colId xmlns:a16="http://schemas.microsoft.com/office/drawing/2014/main" val="2338461326"/>
                        </a:ext>
                      </a:extLst>
                    </a:gridCol>
                    <a:gridCol w="713356">
                      <a:extLst>
                        <a:ext uri="{9D8B030D-6E8A-4147-A177-3AD203B41FA5}">
                          <a16:colId xmlns:a16="http://schemas.microsoft.com/office/drawing/2014/main" val="480060971"/>
                        </a:ext>
                      </a:extLst>
                    </a:gridCol>
                    <a:gridCol w="713356">
                      <a:extLst>
                        <a:ext uri="{9D8B030D-6E8A-4147-A177-3AD203B41FA5}">
                          <a16:colId xmlns:a16="http://schemas.microsoft.com/office/drawing/2014/main" val="560821900"/>
                        </a:ext>
                      </a:extLst>
                    </a:gridCol>
                    <a:gridCol w="713356">
                      <a:extLst>
                        <a:ext uri="{9D8B030D-6E8A-4147-A177-3AD203B41FA5}">
                          <a16:colId xmlns:a16="http://schemas.microsoft.com/office/drawing/2014/main" val="1940676519"/>
                        </a:ext>
                      </a:extLst>
                    </a:gridCol>
                  </a:tblGrid>
                  <a:tr h="374998">
                    <a:tc>
                      <a:txBody>
                        <a:bodyPr/>
                        <a:lstStyle/>
                        <a:p>
                          <a:endParaRPr lang="en-US"/>
                        </a:p>
                      </a:txBody>
                      <a:tcPr marL="6350" marR="6350" marT="6350" marB="0" anchor="b">
                        <a:blipFill>
                          <a:blip r:embed="rId4"/>
                          <a:stretch>
                            <a:fillRect l="-855" t="-1613" r="-915385" b="-304839"/>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28388797"/>
                      </a:ext>
                    </a:extLst>
                  </a:tr>
                  <a:tr h="374998">
                    <a:tc>
                      <a:txBody>
                        <a:bodyPr/>
                        <a:lstStyle/>
                        <a:p>
                          <a:endParaRPr lang="en-US"/>
                        </a:p>
                      </a:txBody>
                      <a:tcPr marL="6350" marR="6350" marT="6350" marB="0" anchor="b">
                        <a:blipFill>
                          <a:blip r:embed="rId4"/>
                          <a:stretch>
                            <a:fillRect l="-855" t="-103279" r="-915385" b="-209836"/>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8608155"/>
                      </a:ext>
                    </a:extLst>
                  </a:tr>
                  <a:tr h="624384">
                    <a:tc>
                      <a:txBody>
                        <a:bodyPr/>
                        <a:lstStyle/>
                        <a:p>
                          <a:endParaRPr lang="en-US"/>
                        </a:p>
                      </a:txBody>
                      <a:tcPr marL="6350" marR="6350" marT="6350" marB="0" anchor="b">
                        <a:blipFill>
                          <a:blip r:embed="rId4"/>
                          <a:stretch>
                            <a:fillRect l="-855" t="-120388" r="-915385" b="-24272"/>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167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219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256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90685269"/>
                      </a:ext>
                    </a:extLst>
                  </a:tr>
                </a:tbl>
              </a:graphicData>
            </a:graphic>
          </p:graphicFrame>
        </mc:Fallback>
      </mc:AlternateContent>
    </p:spTree>
    <p:extLst>
      <p:ext uri="{BB962C8B-B14F-4D97-AF65-F5344CB8AC3E}">
        <p14:creationId xmlns:p14="http://schemas.microsoft.com/office/powerpoint/2010/main" val="40674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fade">
                                      <p:cBhvr>
                                        <p:cTn id="2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6531" y="1043190"/>
                <a:ext cx="10894455" cy="4824682"/>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Quartile Deviation </a:t>
                </a:r>
                <a:r>
                  <a:rPr lang="en-IN" dirty="0">
                    <a:latin typeface="Times New Roman" panose="02020603050405020304" pitchFamily="18" charset="0"/>
                    <a:cs typeface="Times New Roman" panose="02020603050405020304" pitchFamily="18" charset="0"/>
                  </a:rPr>
                  <a:t>: Average amount by which the two quartiles differ from the median.  </a:t>
                </a:r>
              </a:p>
              <a:p>
                <a:pPr marL="0" indent="0" algn="ctr">
                  <a:buNone/>
                </a:pPr>
                <a14:m>
                  <m:oMathPara xmlns:m="http://schemas.openxmlformats.org/officeDocument/2006/math">
                    <m:oMathParaPr>
                      <m:jc m:val="centerGroup"/>
                    </m:oMathParaPr>
                    <m:oMath xmlns:m="http://schemas.openxmlformats.org/officeDocument/2006/math">
                      <m:r>
                        <a:rPr lang="en-IN" b="1" i="1" dirty="0" smtClean="0">
                          <a:latin typeface="Cambria Math" panose="02040503050406030204" pitchFamily="18" charset="0"/>
                          <a:cs typeface="Times New Roman" panose="02020603050405020304" pitchFamily="18" charset="0"/>
                        </a:rPr>
                        <m:t>𝑸</m:t>
                      </m:r>
                      <m:r>
                        <a:rPr lang="en-IN" b="1" i="1" dirty="0">
                          <a:latin typeface="Cambria Math" panose="02040503050406030204" pitchFamily="18" charset="0"/>
                          <a:cs typeface="Times New Roman" panose="02020603050405020304" pitchFamily="18" charset="0"/>
                        </a:rPr>
                        <m:t>.</m:t>
                      </m:r>
                      <m:r>
                        <a:rPr lang="en-IN" b="1" i="1" dirty="0" smtClean="0">
                          <a:latin typeface="Cambria Math" panose="02040503050406030204" pitchFamily="18" charset="0"/>
                          <a:cs typeface="Times New Roman" panose="02020603050405020304" pitchFamily="18" charset="0"/>
                        </a:rPr>
                        <m:t>𝑫</m:t>
                      </m:r>
                      <m:r>
                        <a:rPr lang="en-IN" b="1" i="1" dirty="0" smtClean="0">
                          <a:latin typeface="Cambria Math" panose="02040503050406030204" pitchFamily="18" charset="0"/>
                          <a:cs typeface="Times New Roman" panose="02020603050405020304" pitchFamily="18" charset="0"/>
                        </a:rPr>
                        <m:t> </m:t>
                      </m:r>
                      <m:r>
                        <a:rPr lang="en-IN" i="1" dirty="0">
                          <a:latin typeface="Cambria Math" panose="02040503050406030204" pitchFamily="18" charset="0"/>
                          <a:cs typeface="Times New Roman" panose="02020603050405020304" pitchFamily="18" charset="0"/>
                        </a:rPr>
                        <m:t>= </m:t>
                      </m:r>
                      <m:f>
                        <m:fPr>
                          <m:ctrlPr>
                            <a:rPr lang="en-IN" i="1" smtClean="0">
                              <a:latin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𝑄</m:t>
                              </m:r>
                            </m:e>
                            <m:sub>
                              <m:r>
                                <a:rPr lang="en-IN" b="0" i="1" smtClean="0">
                                  <a:latin typeface="Cambria Math" panose="02040503050406030204" pitchFamily="18" charset="0"/>
                                  <a:cs typeface="Times New Roman" panose="02020603050405020304" pitchFamily="18" charset="0"/>
                                </a:rPr>
                                <m:t>3</m:t>
                              </m:r>
                            </m:sub>
                          </m:sSub>
                          <m:r>
                            <a:rPr lang="en-IN" b="0" i="1" smtClean="0">
                              <a:latin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𝑄</m:t>
                              </m:r>
                            </m:e>
                            <m:sub>
                              <m:r>
                                <a:rPr lang="en-IN" b="0" i="1" smtClean="0">
                                  <a:latin typeface="Cambria Math" panose="02040503050406030204" pitchFamily="18" charset="0"/>
                                  <a:cs typeface="Times New Roman" panose="02020603050405020304" pitchFamily="18" charset="0"/>
                                </a:rPr>
                                <m:t>1</m:t>
                              </m:r>
                            </m:sub>
                          </m:sSub>
                        </m:num>
                        <m:den>
                          <m:r>
                            <a:rPr lang="en-IN" b="0" i="1" smtClean="0">
                              <a:latin typeface="Cambria Math" panose="02040503050406030204" pitchFamily="18" charset="0"/>
                              <a:cs typeface="Times New Roman" panose="02020603050405020304" pitchFamily="18" charset="0"/>
                            </a:rPr>
                            <m:t>2</m:t>
                          </m:r>
                        </m:den>
                      </m:f>
                    </m:oMath>
                  </m:oMathPara>
                </a14:m>
                <a:endParaRPr lang="en-IN"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Median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Q.D. covers exactly 50 per cent of the observations.</a:t>
                </a:r>
              </a:p>
              <a:p>
                <a:r>
                  <a:rPr lang="en-IN" dirty="0">
                    <a:latin typeface="Times New Roman" panose="02020603050405020304" pitchFamily="18" charset="0"/>
                    <a:cs typeface="Times New Roman" panose="02020603050405020304" pitchFamily="18" charset="0"/>
                  </a:rPr>
                  <a:t>When Q.D. is very small, it describes high uniformity or small variation of the central 50% items, and a high Q.D. means that the variation among the central items is large.</a:t>
                </a:r>
              </a:p>
              <a:p>
                <a:r>
                  <a:rPr lang="en-IN" b="1" i="1" dirty="0">
                    <a:latin typeface="Times New Roman" panose="02020603050405020304" pitchFamily="18" charset="0"/>
                    <a:cs typeface="Times New Roman" panose="02020603050405020304" pitchFamily="18" charset="0"/>
                  </a:rPr>
                  <a:t>Coefficient of  Q.D. </a:t>
                </a:r>
                <a:r>
                  <a:rPr lang="en-IN"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3</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1</m:t>
                            </m:r>
                          </m:sub>
                        </m:sSub>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3</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1</m:t>
                            </m:r>
                          </m:sub>
                        </m:sSub>
                      </m:den>
                    </m:f>
                  </m:oMath>
                </a14:m>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6531" y="1043190"/>
                <a:ext cx="10894455" cy="4824682"/>
              </a:xfrm>
              <a:blipFill>
                <a:blip r:embed="rId2"/>
                <a:stretch>
                  <a:fillRect l="-1119" t="-2146" r="-179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28-01-2025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58</a:t>
            </a:fld>
            <a:endParaRPr lang="en-IN"/>
          </a:p>
        </p:txBody>
      </p:sp>
    </p:spTree>
    <p:extLst>
      <p:ext uri="{BB962C8B-B14F-4D97-AF65-F5344CB8AC3E}">
        <p14:creationId xmlns:p14="http://schemas.microsoft.com/office/powerpoint/2010/main" val="17090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6793FC-C5A9-90C5-E50C-850BC63B5309}"/>
                  </a:ext>
                </a:extLst>
              </p:cNvPr>
              <p:cNvSpPr txBox="1"/>
              <p:nvPr/>
            </p:nvSpPr>
            <p:spPr>
              <a:xfrm>
                <a:off x="294527" y="128898"/>
                <a:ext cx="11897473" cy="6302687"/>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Compute the value of Q.D. and coefficient of Q.D. from the following data </a:t>
                </a:r>
              </a:p>
              <a:p>
                <a:endParaRPr lang="en-IN" sz="2400" dirty="0">
                  <a:solidFill>
                    <a:srgbClr val="FF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𝑁</m:t>
                        </m:r>
                      </m:num>
                      <m:den>
                        <m:r>
                          <a:rPr lang="en-IN" sz="2400" i="1">
                            <a:latin typeface="Cambria Math" panose="02040503050406030204" pitchFamily="18" charset="0"/>
                            <a:cs typeface="Times New Roman" panose="02020603050405020304" pitchFamily="18" charset="0"/>
                          </a:rPr>
                          <m:t>4</m:t>
                        </m:r>
                      </m:den>
                    </m:f>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𝑡h</m:t>
                    </m:r>
                    <m:r>
                      <a:rPr lang="en-IN" sz="2400" i="1">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item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67</m:t>
                        </m:r>
                      </m:num>
                      <m:den>
                        <m:r>
                          <a:rPr lang="en-IN" sz="2400" i="1">
                            <a:latin typeface="Cambria Math" panose="02040503050406030204" pitchFamily="18" charset="0"/>
                            <a:cs typeface="Times New Roman" panose="02020603050405020304" pitchFamily="18" charset="0"/>
                          </a:rPr>
                          <m:t>4</m:t>
                        </m:r>
                      </m:den>
                    </m:f>
                  </m:oMath>
                </a14:m>
                <a:r>
                  <a:rPr lang="en-IN" sz="2400" dirty="0">
                    <a:latin typeface="Times New Roman" panose="02020603050405020304" pitchFamily="18" charset="0"/>
                    <a:cs typeface="Times New Roman" panose="02020603050405020304" pitchFamily="18" charset="0"/>
                  </a:rPr>
                  <a:t>  = 16.75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item.   </a:t>
                </a: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 lies in the interval </a:t>
                </a:r>
                <a:r>
                  <a:rPr lang="en-IN" sz="2400" b="1" dirty="0">
                    <a:latin typeface="Times New Roman" panose="02020603050405020304" pitchFamily="18" charset="0"/>
                    <a:cs typeface="Times New Roman" panose="02020603050405020304" pitchFamily="18" charset="0"/>
                  </a:rPr>
                  <a:t>20-30</a:t>
                </a:r>
              </a:p>
              <a:p>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3</m:t>
                        </m:r>
                        <m:r>
                          <a:rPr lang="en-IN" sz="2400" i="1">
                            <a:latin typeface="Cambria Math" panose="02040503050406030204" pitchFamily="18" charset="0"/>
                            <a:cs typeface="Times New Roman" panose="02020603050405020304" pitchFamily="18" charset="0"/>
                          </a:rPr>
                          <m:t>𝑁</m:t>
                        </m:r>
                      </m:num>
                      <m:den>
                        <m:r>
                          <a:rPr lang="en-IN" sz="2400" i="1">
                            <a:latin typeface="Cambria Math" panose="02040503050406030204" pitchFamily="18" charset="0"/>
                            <a:cs typeface="Times New Roman" panose="02020603050405020304" pitchFamily="18" charset="0"/>
                          </a:rPr>
                          <m:t>4</m:t>
                        </m:r>
                      </m:den>
                    </m:f>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𝑡h</m:t>
                    </m:r>
                    <m:r>
                      <a:rPr lang="en-IN" sz="2400" i="1">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item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3</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67</m:t>
                        </m:r>
                      </m:num>
                      <m:den>
                        <m:r>
                          <a:rPr lang="en-IN" sz="2400" i="1">
                            <a:latin typeface="Cambria Math" panose="02040503050406030204" pitchFamily="18" charset="0"/>
                            <a:cs typeface="Times New Roman" panose="02020603050405020304" pitchFamily="18" charset="0"/>
                          </a:rPr>
                          <m:t>4</m:t>
                        </m:r>
                      </m:den>
                    </m:f>
                  </m:oMath>
                </a14:m>
                <a:r>
                  <a:rPr lang="en-IN" sz="2400" dirty="0">
                    <a:latin typeface="Times New Roman" panose="02020603050405020304" pitchFamily="18" charset="0"/>
                    <a:cs typeface="Times New Roman" panose="02020603050405020304" pitchFamily="18" charset="0"/>
                  </a:rPr>
                  <a:t>  = 50.25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item. </a:t>
                </a:r>
              </a:p>
              <a:p>
                <a:pPr marL="0" indent="0">
                  <a:buNone/>
                </a:pPr>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lies in the class </a:t>
                </a:r>
                <a:r>
                  <a:rPr lang="en-IN" sz="2400" b="1" dirty="0">
                    <a:latin typeface="Times New Roman" panose="02020603050405020304" pitchFamily="18" charset="0"/>
                    <a:cs typeface="Times New Roman" panose="02020603050405020304" pitchFamily="18" charset="0"/>
                  </a:rPr>
                  <a:t>50-60</a:t>
                </a:r>
                <a:r>
                  <a:rPr lang="en-IN" sz="240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2400" b="1" i="1">
                        <a:latin typeface="Cambria Math" panose="02040503050406030204" pitchFamily="18" charset="0"/>
                        <a:ea typeface="Cambria Math" panose="02040503050406030204" pitchFamily="18" charset="0"/>
                        <a:cs typeface="Times New Roman" panose="02020603050405020304" pitchFamily="18" charset="0"/>
                      </a:rPr>
                      <m:t>𝑸</m:t>
                    </m:r>
                    <m:r>
                      <a:rPr lang="en-IN" sz="2400" b="1" i="1">
                        <a:latin typeface="Cambria Math" panose="02040503050406030204" pitchFamily="18" charset="0"/>
                        <a:ea typeface="Cambria Math" panose="02040503050406030204" pitchFamily="18" charset="0"/>
                        <a:cs typeface="Times New Roman" panose="02020603050405020304" pitchFamily="18" charset="0"/>
                      </a:rPr>
                      <m:t>.</m:t>
                    </m:r>
                    <m:r>
                      <a:rPr lang="en-IN" sz="2400" b="1" i="1">
                        <a:latin typeface="Cambria Math" panose="02040503050406030204" pitchFamily="18" charset="0"/>
                        <a:ea typeface="Cambria Math" panose="02040503050406030204" pitchFamily="18" charset="0"/>
                        <a:cs typeface="Times New Roman" panose="02020603050405020304" pitchFamily="18" charset="0"/>
                      </a:rPr>
                      <m:t>𝑫</m:t>
                    </m:r>
                    <m:r>
                      <a:rPr lang="en-IN" sz="2400" b="1" i="1">
                        <a:latin typeface="Cambria Math" panose="02040503050406030204" pitchFamily="18" charset="0"/>
                        <a:ea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num>
                      <m:den>
                        <m:r>
                          <a:rPr lang="en-IN" sz="2400" i="1">
                            <a:latin typeface="Cambria Math" panose="02040503050406030204" pitchFamily="18" charset="0"/>
                            <a:cs typeface="Times New Roman" panose="02020603050405020304" pitchFamily="18" charset="0"/>
                          </a:rPr>
                          <m:t>2</m:t>
                        </m:r>
                      </m:den>
                    </m:f>
                    <m:r>
                      <a:rPr lang="en-IN" sz="2400" i="1">
                        <a:latin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54.72</m:t>
                        </m:r>
                        <m:r>
                          <a:rPr lang="en-IN" sz="2400" i="1">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22.5</m:t>
                        </m:r>
                      </m:num>
                      <m:den>
                        <m:r>
                          <a:rPr lang="en-IN" sz="2400" i="1">
                            <a:latin typeface="Cambria Math" panose="02040503050406030204" pitchFamily="18" charset="0"/>
                            <a:cs typeface="Times New Roman" panose="02020603050405020304" pitchFamily="18" charset="0"/>
                          </a:rPr>
                          <m:t>2</m:t>
                        </m:r>
                      </m:den>
                    </m:f>
                  </m:oMath>
                </a14:m>
                <a:r>
                  <a:rPr lang="en-IN" sz="2400" i="1" dirty="0">
                    <a:latin typeface="Times New Roman" panose="02020603050405020304" pitchFamily="18" charset="0"/>
                    <a:cs typeface="Times New Roman" panose="02020603050405020304" pitchFamily="18" charset="0"/>
                  </a:rPr>
                  <a:t> = </a:t>
                </a:r>
                <a:r>
                  <a:rPr lang="en-IN" sz="2400" b="1" i="1" dirty="0">
                    <a:latin typeface="Times New Roman" panose="02020603050405020304" pitchFamily="18" charset="0"/>
                    <a:cs typeface="Times New Roman" panose="02020603050405020304" pitchFamily="18" charset="0"/>
                  </a:rPr>
                  <a:t>16.11    </a:t>
                </a:r>
              </a:p>
              <a:p>
                <a:pPr marL="0" indent="0">
                  <a:buNone/>
                </a:pPr>
                <a:r>
                  <a:rPr lang="en-IN" sz="2400" b="1" i="1" dirty="0">
                    <a:latin typeface="Times New Roman" panose="02020603050405020304" pitchFamily="18" charset="0"/>
                    <a:cs typeface="Times New Roman" panose="02020603050405020304" pitchFamily="18" charset="0"/>
                  </a:rPr>
                  <a:t>Coefficient of  Q.D. </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num>
                      <m:den>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den>
                    </m:f>
                    <m:r>
                      <a:rPr lang="en-IN" sz="2400" i="1">
                        <a:latin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54.72−22.5</m:t>
                        </m:r>
                      </m:num>
                      <m:den>
                        <m:r>
                          <a:rPr lang="en-IN" sz="2400" i="1">
                            <a:latin typeface="Cambria Math" panose="02040503050406030204" pitchFamily="18" charset="0"/>
                            <a:cs typeface="Times New Roman" panose="02020603050405020304" pitchFamily="18" charset="0"/>
                          </a:rPr>
                          <m:t>54.72+22.5</m:t>
                        </m:r>
                      </m:den>
                    </m:f>
                    <m:r>
                      <a:rPr lang="en-IN" sz="2400" i="1">
                        <a:latin typeface="Cambria Math" panose="02040503050406030204" pitchFamily="18" charset="0"/>
                        <a:cs typeface="Times New Roman" panose="02020603050405020304" pitchFamily="18" charset="0"/>
                      </a:rPr>
                      <m:t>=</m:t>
                    </m:r>
                  </m:oMath>
                </a14:m>
                <a:r>
                  <a:rPr lang="en-IN" sz="2400" b="1" i="1" dirty="0">
                    <a:latin typeface="Times New Roman" panose="02020603050405020304" pitchFamily="18" charset="0"/>
                    <a:cs typeface="Times New Roman" panose="02020603050405020304" pitchFamily="18" charset="0"/>
                  </a:rPr>
                  <a:t>0.4172</a:t>
                </a: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96793FC-C5A9-90C5-E50C-850BC63B5309}"/>
                  </a:ext>
                </a:extLst>
              </p:cNvPr>
              <p:cNvSpPr txBox="1">
                <a:spLocks noRot="1" noChangeAspect="1" noMove="1" noResize="1" noEditPoints="1" noAdjustHandles="1" noChangeArrowheads="1" noChangeShapeType="1" noTextEdit="1"/>
              </p:cNvSpPr>
              <p:nvPr/>
            </p:nvSpPr>
            <p:spPr>
              <a:xfrm>
                <a:off x="294527" y="128898"/>
                <a:ext cx="11897473" cy="6302687"/>
              </a:xfrm>
              <a:prstGeom prst="rect">
                <a:avLst/>
              </a:prstGeom>
              <a:blipFill>
                <a:blip r:embed="rId2"/>
                <a:stretch>
                  <a:fillRect l="-768" t="-774"/>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id="{324D06D2-072B-9045-52F5-EA52F91B2D49}"/>
              </a:ext>
            </a:extLst>
          </p:cNvPr>
          <p:cNvGraphicFramePr>
            <a:graphicFrameLocks noGrp="1"/>
          </p:cNvGraphicFramePr>
          <p:nvPr>
            <p:extLst>
              <p:ext uri="{D42A27DB-BD31-4B8C-83A1-F6EECF244321}">
                <p14:modId xmlns:p14="http://schemas.microsoft.com/office/powerpoint/2010/main" val="1640906539"/>
              </p:ext>
            </p:extLst>
          </p:nvPr>
        </p:nvGraphicFramePr>
        <p:xfrm>
          <a:off x="955497" y="667752"/>
          <a:ext cx="10941976" cy="1036320"/>
        </p:xfrm>
        <a:graphic>
          <a:graphicData uri="http://schemas.openxmlformats.org/drawingml/2006/table">
            <a:tbl>
              <a:tblPr>
                <a:tableStyleId>{5C22544A-7EE6-4342-B048-85BDC9FD1C3A}</a:tableStyleId>
              </a:tblPr>
              <a:tblGrid>
                <a:gridCol w="1367747">
                  <a:extLst>
                    <a:ext uri="{9D8B030D-6E8A-4147-A177-3AD203B41FA5}">
                      <a16:colId xmlns:a16="http://schemas.microsoft.com/office/drawing/2014/main" val="20000"/>
                    </a:ext>
                  </a:extLst>
                </a:gridCol>
                <a:gridCol w="1367747">
                  <a:extLst>
                    <a:ext uri="{9D8B030D-6E8A-4147-A177-3AD203B41FA5}">
                      <a16:colId xmlns:a16="http://schemas.microsoft.com/office/drawing/2014/main" val="20001"/>
                    </a:ext>
                  </a:extLst>
                </a:gridCol>
                <a:gridCol w="1367747">
                  <a:extLst>
                    <a:ext uri="{9D8B030D-6E8A-4147-A177-3AD203B41FA5}">
                      <a16:colId xmlns:a16="http://schemas.microsoft.com/office/drawing/2014/main" val="20002"/>
                    </a:ext>
                  </a:extLst>
                </a:gridCol>
                <a:gridCol w="1367747">
                  <a:extLst>
                    <a:ext uri="{9D8B030D-6E8A-4147-A177-3AD203B41FA5}">
                      <a16:colId xmlns:a16="http://schemas.microsoft.com/office/drawing/2014/main" val="20003"/>
                    </a:ext>
                  </a:extLst>
                </a:gridCol>
                <a:gridCol w="1367747">
                  <a:extLst>
                    <a:ext uri="{9D8B030D-6E8A-4147-A177-3AD203B41FA5}">
                      <a16:colId xmlns:a16="http://schemas.microsoft.com/office/drawing/2014/main" val="20004"/>
                    </a:ext>
                  </a:extLst>
                </a:gridCol>
                <a:gridCol w="1367747">
                  <a:extLst>
                    <a:ext uri="{9D8B030D-6E8A-4147-A177-3AD203B41FA5}">
                      <a16:colId xmlns:a16="http://schemas.microsoft.com/office/drawing/2014/main" val="20005"/>
                    </a:ext>
                  </a:extLst>
                </a:gridCol>
                <a:gridCol w="1367747">
                  <a:extLst>
                    <a:ext uri="{9D8B030D-6E8A-4147-A177-3AD203B41FA5}">
                      <a16:colId xmlns:a16="http://schemas.microsoft.com/office/drawing/2014/main" val="20006"/>
                    </a:ext>
                  </a:extLst>
                </a:gridCol>
                <a:gridCol w="1367747">
                  <a:extLst>
                    <a:ext uri="{9D8B030D-6E8A-4147-A177-3AD203B41FA5}">
                      <a16:colId xmlns:a16="http://schemas.microsoft.com/office/drawing/2014/main" val="20007"/>
                    </a:ext>
                  </a:extLst>
                </a:gridCol>
              </a:tblGrid>
              <a:tr h="439785">
                <a:tc>
                  <a:txBody>
                    <a:bodyPr/>
                    <a:lstStyle/>
                    <a:p>
                      <a:pPr algn="ctr"/>
                      <a:r>
                        <a:rPr lang="en-IN" sz="2800" b="1" i="1" dirty="0">
                          <a:latin typeface="Times New Roman" panose="02020603050405020304" pitchFamily="18" charset="0"/>
                          <a:cs typeface="Times New Roman" panose="02020603050405020304" pitchFamily="18" charset="0"/>
                        </a:rPr>
                        <a:t>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70-80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9785">
                <a:tc>
                  <a:txBody>
                    <a:bodyPr/>
                    <a:lstStyle/>
                    <a:p>
                      <a:pPr algn="ctr"/>
                      <a:r>
                        <a:rPr lang="en-IN" sz="28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Object 4">
            <a:extLst>
              <a:ext uri="{FF2B5EF4-FFF2-40B4-BE49-F238E27FC236}">
                <a16:creationId xmlns:a16="http://schemas.microsoft.com/office/drawing/2014/main" id="{81F601A1-CA06-128D-91DF-3F0238FB888A}"/>
              </a:ext>
            </a:extLst>
          </p:cNvPr>
          <p:cNvGraphicFramePr>
            <a:graphicFrameLocks noChangeAspect="1"/>
          </p:cNvGraphicFramePr>
          <p:nvPr>
            <p:extLst>
              <p:ext uri="{D42A27DB-BD31-4B8C-83A1-F6EECF244321}">
                <p14:modId xmlns:p14="http://schemas.microsoft.com/office/powerpoint/2010/main" val="2120033817"/>
              </p:ext>
            </p:extLst>
          </p:nvPr>
        </p:nvGraphicFramePr>
        <p:xfrm>
          <a:off x="6026150" y="3313113"/>
          <a:ext cx="139700" cy="228600"/>
        </p:xfrm>
        <a:graphic>
          <a:graphicData uri="http://schemas.openxmlformats.org/presentationml/2006/ole">
            <mc:AlternateContent xmlns:mc="http://schemas.openxmlformats.org/markup-compatibility/2006">
              <mc:Choice xmlns:v="urn:schemas-microsoft-com:vml" Requires="v">
                <p:oleObj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6026150" y="3313113"/>
                        <a:ext cx="139700" cy="228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51EB0BA-CF5B-3841-7960-5184F3C3AE92}"/>
                  </a:ext>
                </a:extLst>
              </p:cNvPr>
              <p:cNvGraphicFramePr>
                <a:graphicFrameLocks noGrp="1"/>
              </p:cNvGraphicFramePr>
              <p:nvPr>
                <p:extLst>
                  <p:ext uri="{D42A27DB-BD31-4B8C-83A1-F6EECF244321}">
                    <p14:modId xmlns:p14="http://schemas.microsoft.com/office/powerpoint/2010/main" val="1028597818"/>
                  </p:ext>
                </p:extLst>
              </p:nvPr>
            </p:nvGraphicFramePr>
            <p:xfrm>
              <a:off x="6744987" y="2242926"/>
              <a:ext cx="5447013" cy="3315645"/>
            </p:xfrm>
            <a:graphic>
              <a:graphicData uri="http://schemas.openxmlformats.org/drawingml/2006/table">
                <a:tbl>
                  <a:tblPr>
                    <a:tableStyleId>{5C22544A-7EE6-4342-B048-85BDC9FD1C3A}</a:tableStyleId>
                  </a:tblPr>
                  <a:tblGrid>
                    <a:gridCol w="1743043">
                      <a:extLst>
                        <a:ext uri="{9D8B030D-6E8A-4147-A177-3AD203B41FA5}">
                          <a16:colId xmlns:a16="http://schemas.microsoft.com/office/drawing/2014/main" val="2334333046"/>
                        </a:ext>
                      </a:extLst>
                    </a:gridCol>
                    <a:gridCol w="1743043">
                      <a:extLst>
                        <a:ext uri="{9D8B030D-6E8A-4147-A177-3AD203B41FA5}">
                          <a16:colId xmlns:a16="http://schemas.microsoft.com/office/drawing/2014/main" val="3194568094"/>
                        </a:ext>
                      </a:extLst>
                    </a:gridCol>
                    <a:gridCol w="1960927">
                      <a:extLst>
                        <a:ext uri="{9D8B030D-6E8A-4147-A177-3AD203B41FA5}">
                          <a16:colId xmlns:a16="http://schemas.microsoft.com/office/drawing/2014/main" val="2971881499"/>
                        </a:ext>
                      </a:extLst>
                    </a:gridCol>
                  </a:tblGrid>
                  <a:tr h="739740">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Marks</a:t>
                          </a:r>
                        </a:p>
                      </a:txBody>
                      <a:tcPr marL="0" marR="2045" marT="108000" marB="180000" anchorCtr="1"/>
                    </a:tc>
                    <a:tc>
                      <a:txBody>
                        <a:bodyPr/>
                        <a:lstStyle/>
                        <a:p>
                          <a:pPr algn="ctr" rtl="0" fontAlgn="ctr"/>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𝑓</m:t>
                                </m:r>
                              </m:oMath>
                            </m:oMathPara>
                          </a14:m>
                          <a:endParaRPr lang="en-IN" sz="1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0" marR="2045" marT="108000" marB="180000" anchorCtr="1"/>
                    </a:tc>
                    <a:tc>
                      <a:txBody>
                        <a:bodyPr/>
                        <a:lstStyle/>
                        <a:p>
                          <a:pPr algn="ctr" rtl="0" fontAlgn="ctr"/>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𝑐𝑓</m:t>
                                </m:r>
                              </m:oMath>
                            </m:oMathPara>
                          </a14:m>
                          <a:endParaRPr lang="en-IN" sz="1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0" marR="2045" marT="108000" marB="180000" anchorCtr="1"/>
                    </a:tc>
                    <a:extLst>
                      <a:ext uri="{0D108BD9-81ED-4DB2-BD59-A6C34878D82A}">
                        <a16:rowId xmlns:a16="http://schemas.microsoft.com/office/drawing/2014/main" val="1986316692"/>
                      </a:ext>
                    </a:extLst>
                  </a:tr>
                  <a:tr h="147226">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10-20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229755585"/>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20-30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115084866"/>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30-40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305373969"/>
                      </a:ext>
                    </a:extLst>
                  </a:tr>
                  <a:tr h="292407">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40-50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46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347355407"/>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50-60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455789081"/>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60-70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71002400"/>
                      </a:ext>
                    </a:extLst>
                  </a:tr>
                  <a:tr h="423980">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70-80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989136895"/>
                      </a:ext>
                    </a:extLst>
                  </a:tr>
                  <a:tr h="380144">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N = 67</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909317079"/>
                      </a:ext>
                    </a:extLst>
                  </a:tr>
                </a:tbl>
              </a:graphicData>
            </a:graphic>
          </p:graphicFrame>
        </mc:Choice>
        <mc:Fallback xmlns="">
          <p:graphicFrame>
            <p:nvGraphicFramePr>
              <p:cNvPr id="6" name="Table 5">
                <a:extLst>
                  <a:ext uri="{FF2B5EF4-FFF2-40B4-BE49-F238E27FC236}">
                    <a16:creationId xmlns:a16="http://schemas.microsoft.com/office/drawing/2014/main" id="{651EB0BA-CF5B-3841-7960-5184F3C3AE92}"/>
                  </a:ext>
                </a:extLst>
              </p:cNvPr>
              <p:cNvGraphicFramePr>
                <a:graphicFrameLocks noGrp="1"/>
              </p:cNvGraphicFramePr>
              <p:nvPr>
                <p:extLst>
                  <p:ext uri="{D42A27DB-BD31-4B8C-83A1-F6EECF244321}">
                    <p14:modId xmlns:p14="http://schemas.microsoft.com/office/powerpoint/2010/main" val="1028597818"/>
                  </p:ext>
                </p:extLst>
              </p:nvPr>
            </p:nvGraphicFramePr>
            <p:xfrm>
              <a:off x="6744987" y="2242926"/>
              <a:ext cx="5447013" cy="3315645"/>
            </p:xfrm>
            <a:graphic>
              <a:graphicData uri="http://schemas.openxmlformats.org/drawingml/2006/table">
                <a:tbl>
                  <a:tblPr>
                    <a:tableStyleId>{5C22544A-7EE6-4342-B048-85BDC9FD1C3A}</a:tableStyleId>
                  </a:tblPr>
                  <a:tblGrid>
                    <a:gridCol w="1743043">
                      <a:extLst>
                        <a:ext uri="{9D8B030D-6E8A-4147-A177-3AD203B41FA5}">
                          <a16:colId xmlns:a16="http://schemas.microsoft.com/office/drawing/2014/main" val="2334333046"/>
                        </a:ext>
                      </a:extLst>
                    </a:gridCol>
                    <a:gridCol w="1743043">
                      <a:extLst>
                        <a:ext uri="{9D8B030D-6E8A-4147-A177-3AD203B41FA5}">
                          <a16:colId xmlns:a16="http://schemas.microsoft.com/office/drawing/2014/main" val="3194568094"/>
                        </a:ext>
                      </a:extLst>
                    </a:gridCol>
                    <a:gridCol w="1960927">
                      <a:extLst>
                        <a:ext uri="{9D8B030D-6E8A-4147-A177-3AD203B41FA5}">
                          <a16:colId xmlns:a16="http://schemas.microsoft.com/office/drawing/2014/main" val="2971881499"/>
                        </a:ext>
                      </a:extLst>
                    </a:gridCol>
                  </a:tblGrid>
                  <a:tr h="739740">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Marks</a:t>
                          </a:r>
                        </a:p>
                      </a:txBody>
                      <a:tcPr marL="0" marR="2045" marT="108000" marB="180000" anchorCtr="1"/>
                    </a:tc>
                    <a:tc>
                      <a:txBody>
                        <a:bodyPr/>
                        <a:lstStyle/>
                        <a:p>
                          <a:endParaRPr lang="en-US"/>
                        </a:p>
                      </a:txBody>
                      <a:tcPr marL="0" marR="2045" marT="108000" marB="180000" anchorCtr="1">
                        <a:blipFill>
                          <a:blip r:embed="rId5"/>
                          <a:stretch>
                            <a:fillRect l="-100350" t="-820" r="-113636" b="-366393"/>
                          </a:stretch>
                        </a:blipFill>
                      </a:tcPr>
                    </a:tc>
                    <a:tc>
                      <a:txBody>
                        <a:bodyPr/>
                        <a:lstStyle/>
                        <a:p>
                          <a:endParaRPr lang="en-US"/>
                        </a:p>
                      </a:txBody>
                      <a:tcPr marL="0" marR="2045" marT="108000" marB="180000" anchorCtr="1">
                        <a:blipFill>
                          <a:blip r:embed="rId5"/>
                          <a:stretch>
                            <a:fillRect l="-177950" t="-820" r="-932" b="-366393"/>
                          </a:stretch>
                        </a:blipFill>
                      </a:tcPr>
                    </a:tc>
                    <a:extLst>
                      <a:ext uri="{0D108BD9-81ED-4DB2-BD59-A6C34878D82A}">
                        <a16:rowId xmlns:a16="http://schemas.microsoft.com/office/drawing/2014/main" val="1986316692"/>
                      </a:ext>
                    </a:extLst>
                  </a:tr>
                  <a:tr h="276365">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10-20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229755585"/>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20-30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115084866"/>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30-40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305373969"/>
                      </a:ext>
                    </a:extLst>
                  </a:tr>
                  <a:tr h="292407">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40-50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46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347355407"/>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50-60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455789081"/>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60-70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71002400"/>
                      </a:ext>
                    </a:extLst>
                  </a:tr>
                  <a:tr h="423980">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70-80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989136895"/>
                      </a:ext>
                    </a:extLst>
                  </a:tr>
                  <a:tr h="413525">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N = 67</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909317079"/>
                      </a:ext>
                    </a:extLst>
                  </a:tr>
                </a:tbl>
              </a:graphicData>
            </a:graphic>
          </p:graphicFrame>
        </mc:Fallback>
      </mc:AlternateContent>
      <p:graphicFrame>
        <p:nvGraphicFramePr>
          <p:cNvPr id="7" name="Object 6">
            <a:extLst>
              <a:ext uri="{FF2B5EF4-FFF2-40B4-BE49-F238E27FC236}">
                <a16:creationId xmlns:a16="http://schemas.microsoft.com/office/drawing/2014/main" id="{19466B3A-5B12-25B2-6843-9F2D074988B8}"/>
              </a:ext>
            </a:extLst>
          </p:cNvPr>
          <p:cNvGraphicFramePr>
            <a:graphicFrameLocks noChangeAspect="1"/>
          </p:cNvGraphicFramePr>
          <p:nvPr>
            <p:extLst>
              <p:ext uri="{D42A27DB-BD31-4B8C-83A1-F6EECF244321}">
                <p14:modId xmlns:p14="http://schemas.microsoft.com/office/powerpoint/2010/main" val="21907030"/>
              </p:ext>
            </p:extLst>
          </p:nvPr>
        </p:nvGraphicFramePr>
        <p:xfrm>
          <a:off x="1000714" y="3001963"/>
          <a:ext cx="4140200" cy="622300"/>
        </p:xfrm>
        <a:graphic>
          <a:graphicData uri="http://schemas.openxmlformats.org/presentationml/2006/ole">
            <mc:AlternateContent xmlns:mc="http://schemas.openxmlformats.org/markup-compatibility/2006">
              <mc:Choice xmlns:v="urn:schemas-microsoft-com:vml" Requires="v">
                <p:oleObj name="Equation" r:id="rId6" imgW="4140000" imgH="622080" progId="Equation.DSMT4">
                  <p:embed/>
                </p:oleObj>
              </mc:Choice>
              <mc:Fallback>
                <p:oleObj name="Equation" r:id="rId6" imgW="4140000" imgH="622080" progId="Equation.DSMT4">
                  <p:embed/>
                  <p:pic>
                    <p:nvPicPr>
                      <p:cNvPr id="0" name=""/>
                      <p:cNvPicPr/>
                      <p:nvPr/>
                    </p:nvPicPr>
                    <p:blipFill>
                      <a:blip r:embed="rId7"/>
                      <a:stretch>
                        <a:fillRect/>
                      </a:stretch>
                    </p:blipFill>
                    <p:spPr>
                      <a:xfrm>
                        <a:off x="1000714" y="3001963"/>
                        <a:ext cx="4140200" cy="6223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8CC5EA8-786A-7C0E-6BF4-EDEC4641A37D}"/>
              </a:ext>
            </a:extLst>
          </p:cNvPr>
          <p:cNvGraphicFramePr>
            <a:graphicFrameLocks noChangeAspect="1"/>
          </p:cNvGraphicFramePr>
          <p:nvPr>
            <p:extLst>
              <p:ext uri="{D42A27DB-BD31-4B8C-83A1-F6EECF244321}">
                <p14:modId xmlns:p14="http://schemas.microsoft.com/office/powerpoint/2010/main" val="900952550"/>
              </p:ext>
            </p:extLst>
          </p:nvPr>
        </p:nvGraphicFramePr>
        <p:xfrm>
          <a:off x="759414" y="4531736"/>
          <a:ext cx="4622800" cy="622300"/>
        </p:xfrm>
        <a:graphic>
          <a:graphicData uri="http://schemas.openxmlformats.org/presentationml/2006/ole">
            <mc:AlternateContent xmlns:mc="http://schemas.openxmlformats.org/markup-compatibility/2006">
              <mc:Choice xmlns:v="urn:schemas-microsoft-com:vml" Requires="v">
                <p:oleObj name="Equation" r:id="rId8" imgW="4622760" imgH="622080" progId="Equation.DSMT4">
                  <p:embed/>
                </p:oleObj>
              </mc:Choice>
              <mc:Fallback>
                <p:oleObj name="Equation" r:id="rId8" imgW="4622760" imgH="622080" progId="Equation.DSMT4">
                  <p:embed/>
                  <p:pic>
                    <p:nvPicPr>
                      <p:cNvPr id="0" name=""/>
                      <p:cNvPicPr/>
                      <p:nvPr/>
                    </p:nvPicPr>
                    <p:blipFill>
                      <a:blip r:embed="rId9"/>
                      <a:stretch>
                        <a:fillRect/>
                      </a:stretch>
                    </p:blipFill>
                    <p:spPr>
                      <a:xfrm>
                        <a:off x="759414" y="4531736"/>
                        <a:ext cx="4622800" cy="622300"/>
                      </a:xfrm>
                      <a:prstGeom prst="rect">
                        <a:avLst/>
                      </a:prstGeom>
                    </p:spPr>
                  </p:pic>
                </p:oleObj>
              </mc:Fallback>
            </mc:AlternateContent>
          </a:graphicData>
        </a:graphic>
      </p:graphicFrame>
    </p:spTree>
    <p:extLst>
      <p:ext uri="{BB962C8B-B14F-4D97-AF65-F5344CB8AC3E}">
        <p14:creationId xmlns:p14="http://schemas.microsoft.com/office/powerpoint/2010/main" val="314668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9A869-F9E1-EE2B-6E56-ED4B0384F372}"/>
              </a:ext>
            </a:extLst>
          </p:cNvPr>
          <p:cNvSpPr txBox="1"/>
          <p:nvPr/>
        </p:nvSpPr>
        <p:spPr>
          <a:xfrm>
            <a:off x="269506" y="920621"/>
            <a:ext cx="10491537" cy="4031873"/>
          </a:xfrm>
          <a:prstGeom prst="rect">
            <a:avLst/>
          </a:prstGeom>
          <a:noFill/>
        </p:spPr>
        <p:txBody>
          <a:bodyPr wrap="square">
            <a:spAutoFit/>
          </a:bodyPr>
          <a:lstStyle/>
          <a:p>
            <a:pPr algn="just"/>
            <a:r>
              <a:rPr lang="en-US" sz="3200" b="1" dirty="0">
                <a:solidFill>
                  <a:srgbClr val="FF0000"/>
                </a:solidFill>
              </a:rPr>
              <a:t>What is Statistics Engineering? </a:t>
            </a:r>
          </a:p>
          <a:p>
            <a:pPr marL="457200" indent="-457200" algn="just">
              <a:buFont typeface="Arial" panose="020B0604020202020204" pitchFamily="34" charset="0"/>
              <a:buChar char="•"/>
            </a:pPr>
            <a:r>
              <a:rPr lang="en-US" sz="3200" dirty="0"/>
              <a:t>Statistics Engineering refers to the application of statistical principles, methods, and tools within the context of engineering to solve problems, optimize processes, and ensure the quality and reliability of products and systems.</a:t>
            </a:r>
          </a:p>
          <a:p>
            <a:pPr algn="just"/>
            <a:endParaRPr lang="en-US" sz="3200" dirty="0"/>
          </a:p>
          <a:p>
            <a:pPr marL="457200" indent="-457200" algn="just">
              <a:buFont typeface="Arial" panose="020B0604020202020204" pitchFamily="34" charset="0"/>
              <a:buChar char="•"/>
            </a:pPr>
            <a:r>
              <a:rPr lang="en-US" sz="3200" dirty="0"/>
              <a:t> It is an interdisciplinary field that combines statistical techniques with engineering practices to address.</a:t>
            </a:r>
            <a:endParaRPr lang="en-IN" dirty="0"/>
          </a:p>
        </p:txBody>
      </p:sp>
    </p:spTree>
    <p:extLst>
      <p:ext uri="{BB962C8B-B14F-4D97-AF65-F5344CB8AC3E}">
        <p14:creationId xmlns:p14="http://schemas.microsoft.com/office/powerpoint/2010/main" val="377127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EFECBA-1BC0-3EAA-1F1E-A4536B813E5A}"/>
                  </a:ext>
                </a:extLst>
              </p:cNvPr>
              <p:cNvSpPr txBox="1"/>
              <p:nvPr/>
            </p:nvSpPr>
            <p:spPr>
              <a:xfrm>
                <a:off x="472611" y="575353"/>
                <a:ext cx="11219380" cy="5632311"/>
              </a:xfrm>
              <a:prstGeom prst="rect">
                <a:avLst/>
              </a:prstGeom>
              <a:noFill/>
            </p:spPr>
            <p:txBody>
              <a:bodyPr wrap="square">
                <a:spAutoFit/>
              </a:bodyPr>
              <a:lstStyle/>
              <a:p>
                <a:pPr algn="l"/>
                <a:r>
                  <a:rPr lang="en-IN" sz="2800" b="1" i="0" u="none" strike="noStrike" baseline="0" dirty="0">
                    <a:latin typeface="Times New Roman" panose="02020603050405020304" pitchFamily="18" charset="0"/>
                    <a:cs typeface="Times New Roman" panose="02020603050405020304" pitchFamily="18" charset="0"/>
                  </a:rPr>
                  <a:t>Standard deviation (</a:t>
                </a:r>
                <a14:m>
                  <m:oMath xmlns:m="http://schemas.openxmlformats.org/officeDocument/2006/math">
                    <m:r>
                      <a:rPr lang="en-IN" sz="2800" b="1" i="1" u="none" strike="noStrike" baseline="0" smtClean="0">
                        <a:latin typeface="Cambria Math" panose="02040503050406030204" pitchFamily="18" charset="0"/>
                        <a:ea typeface="Cambria Math" panose="02040503050406030204" pitchFamily="18" charset="0"/>
                      </a:rPr>
                      <m:t>𝝈</m:t>
                    </m:r>
                  </m:oMath>
                </a14:m>
                <a:r>
                  <a:rPr lang="en-IN" sz="2800" b="1" i="0"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It is the positive square root of the arithmetic mean of the squares of the deviations of the given values from their arithmetic mean.</a:t>
                </a:r>
              </a:p>
              <a:p>
                <a:pPr marL="571500" indent="-571500" algn="l">
                  <a:buFont typeface="+mj-lt"/>
                  <a:buAutoNum type="romanLcPeriod"/>
                </a:pPr>
                <a:r>
                  <a:rPr lang="en-US" sz="2800" dirty="0">
                    <a:latin typeface="Times New Roman" panose="02020603050405020304" pitchFamily="18" charset="0"/>
                    <a:cs typeface="Times New Roman" panose="02020603050405020304" pitchFamily="18" charset="0"/>
                  </a:rPr>
                  <a:t>Ungrouped data:</a:t>
                </a:r>
              </a:p>
              <a:p>
                <a:pPr marL="571500" indent="-57150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571500" indent="-57150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 Grouped data:</a:t>
                </a:r>
              </a:p>
              <a:p>
                <a:r>
                  <a:rPr lang="en-US" sz="2800" b="0" i="0" u="none" strike="noStrike" baseline="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rPr>
                  <a:t>Mean square deviation is given by </a:t>
                </a:r>
              </a:p>
              <a:p>
                <a:r>
                  <a:rPr lang="en-US" sz="28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3EFECBA-1BC0-3EAA-1F1E-A4536B813E5A}"/>
                  </a:ext>
                </a:extLst>
              </p:cNvPr>
              <p:cNvSpPr txBox="1">
                <a:spLocks noRot="1" noChangeAspect="1" noMove="1" noResize="1" noEditPoints="1" noAdjustHandles="1" noChangeArrowheads="1" noChangeShapeType="1" noTextEdit="1"/>
              </p:cNvSpPr>
              <p:nvPr/>
            </p:nvSpPr>
            <p:spPr>
              <a:xfrm>
                <a:off x="472611" y="575353"/>
                <a:ext cx="11219380" cy="5632311"/>
              </a:xfrm>
              <a:prstGeom prst="rect">
                <a:avLst/>
              </a:prstGeom>
              <a:blipFill>
                <a:blip r:embed="rId2"/>
                <a:stretch>
                  <a:fillRect l="-1141" t="-1082" r="-924"/>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9A801E9C-F09F-FCB8-E0F6-A6FDC26DC3EE}"/>
              </a:ext>
            </a:extLst>
          </p:cNvPr>
          <p:cNvGraphicFramePr>
            <a:graphicFrameLocks noChangeAspect="1"/>
          </p:cNvGraphicFramePr>
          <p:nvPr>
            <p:extLst>
              <p:ext uri="{D42A27DB-BD31-4B8C-83A1-F6EECF244321}">
                <p14:modId xmlns:p14="http://schemas.microsoft.com/office/powerpoint/2010/main" val="3683124997"/>
              </p:ext>
            </p:extLst>
          </p:nvPr>
        </p:nvGraphicFramePr>
        <p:xfrm>
          <a:off x="4171901" y="1477376"/>
          <a:ext cx="1924099" cy="1129746"/>
        </p:xfrm>
        <a:graphic>
          <a:graphicData uri="http://schemas.openxmlformats.org/presentationml/2006/ole">
            <mc:AlternateContent xmlns:mc="http://schemas.openxmlformats.org/markup-compatibility/2006">
              <mc:Choice xmlns:v="urn:schemas-microsoft-com:vml" Requires="v">
                <p:oleObj name="Equation" r:id="rId3" imgW="1384200" imgH="812520" progId="Equation.DSMT4">
                  <p:embed/>
                </p:oleObj>
              </mc:Choice>
              <mc:Fallback>
                <p:oleObj name="Equation" r:id="rId3" imgW="1384200" imgH="812520" progId="Equation.DSMT4">
                  <p:embed/>
                  <p:pic>
                    <p:nvPicPr>
                      <p:cNvPr id="0" name=""/>
                      <p:cNvPicPr/>
                      <p:nvPr/>
                    </p:nvPicPr>
                    <p:blipFill>
                      <a:blip r:embed="rId4"/>
                      <a:stretch>
                        <a:fillRect/>
                      </a:stretch>
                    </p:blipFill>
                    <p:spPr>
                      <a:xfrm>
                        <a:off x="4171901" y="1477376"/>
                        <a:ext cx="1924099" cy="112974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73F5FFA-D04A-0F95-570A-349B7507C49F}"/>
              </a:ext>
            </a:extLst>
          </p:cNvPr>
          <p:cNvGraphicFramePr>
            <a:graphicFrameLocks noChangeAspect="1"/>
          </p:cNvGraphicFramePr>
          <p:nvPr>
            <p:extLst>
              <p:ext uri="{D42A27DB-BD31-4B8C-83A1-F6EECF244321}">
                <p14:modId xmlns:p14="http://schemas.microsoft.com/office/powerpoint/2010/main" val="2589969935"/>
              </p:ext>
            </p:extLst>
          </p:nvPr>
        </p:nvGraphicFramePr>
        <p:xfrm>
          <a:off x="6026150" y="3313113"/>
          <a:ext cx="139700" cy="228600"/>
        </p:xfrm>
        <a:graphic>
          <a:graphicData uri="http://schemas.openxmlformats.org/presentationml/2006/ole">
            <mc:AlternateContent xmlns:mc="http://schemas.openxmlformats.org/markup-compatibility/2006">
              <mc:Choice xmlns:v="urn:schemas-microsoft-com:vml" Requires="v">
                <p:oleObj name="Equation" r:id="rId5" imgW="139680" imgH="228600" progId="Equation.DSMT4">
                  <p:embed/>
                </p:oleObj>
              </mc:Choice>
              <mc:Fallback>
                <p:oleObj name="Equation" r:id="rId5" imgW="139680" imgH="228600" progId="Equation.DSMT4">
                  <p:embed/>
                  <p:pic>
                    <p:nvPicPr>
                      <p:cNvPr id="0" name=""/>
                      <p:cNvPicPr/>
                      <p:nvPr/>
                    </p:nvPicPr>
                    <p:blipFill>
                      <a:blip r:embed="rId6"/>
                      <a:stretch>
                        <a:fillRect/>
                      </a:stretch>
                    </p:blipFill>
                    <p:spPr>
                      <a:xfrm>
                        <a:off x="6026150" y="3313113"/>
                        <a:ext cx="139700" cy="2286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1E81B38-1039-E352-1AEC-E592952792D4}"/>
              </a:ext>
            </a:extLst>
          </p:cNvPr>
          <p:cNvGraphicFramePr>
            <a:graphicFrameLocks noChangeAspect="1"/>
          </p:cNvGraphicFramePr>
          <p:nvPr>
            <p:extLst>
              <p:ext uri="{D42A27DB-BD31-4B8C-83A1-F6EECF244321}">
                <p14:modId xmlns:p14="http://schemas.microsoft.com/office/powerpoint/2010/main" val="2466456815"/>
              </p:ext>
            </p:extLst>
          </p:nvPr>
        </p:nvGraphicFramePr>
        <p:xfrm>
          <a:off x="4092575" y="2578100"/>
          <a:ext cx="3022600" cy="1322388"/>
        </p:xfrm>
        <a:graphic>
          <a:graphicData uri="http://schemas.openxmlformats.org/presentationml/2006/ole">
            <mc:AlternateContent xmlns:mc="http://schemas.openxmlformats.org/markup-compatibility/2006">
              <mc:Choice xmlns:v="urn:schemas-microsoft-com:vml" Requires="v">
                <p:oleObj name="Equation" r:id="rId7" imgW="1942920" imgH="850680" progId="Equation.DSMT4">
                  <p:embed/>
                </p:oleObj>
              </mc:Choice>
              <mc:Fallback>
                <p:oleObj name="Equation" r:id="rId7" imgW="1942920" imgH="850680" progId="Equation.DSMT4">
                  <p:embed/>
                  <p:pic>
                    <p:nvPicPr>
                      <p:cNvPr id="0" name=""/>
                      <p:cNvPicPr/>
                      <p:nvPr/>
                    </p:nvPicPr>
                    <p:blipFill>
                      <a:blip r:embed="rId8"/>
                      <a:stretch>
                        <a:fillRect/>
                      </a:stretch>
                    </p:blipFill>
                    <p:spPr>
                      <a:xfrm>
                        <a:off x="4092575" y="2578100"/>
                        <a:ext cx="3022600" cy="132238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B21D1B7-F6BA-E7EE-4DE1-3034C969A7F7}"/>
              </a:ext>
            </a:extLst>
          </p:cNvPr>
          <p:cNvGraphicFramePr>
            <a:graphicFrameLocks noChangeAspect="1"/>
          </p:cNvGraphicFramePr>
          <p:nvPr>
            <p:extLst>
              <p:ext uri="{D42A27DB-BD31-4B8C-83A1-F6EECF244321}">
                <p14:modId xmlns:p14="http://schemas.microsoft.com/office/powerpoint/2010/main" val="2939869606"/>
              </p:ext>
            </p:extLst>
          </p:nvPr>
        </p:nvGraphicFramePr>
        <p:xfrm>
          <a:off x="4171901" y="4635411"/>
          <a:ext cx="3291925" cy="1044742"/>
        </p:xfrm>
        <a:graphic>
          <a:graphicData uri="http://schemas.openxmlformats.org/presentationml/2006/ole">
            <mc:AlternateContent xmlns:mc="http://schemas.openxmlformats.org/markup-compatibility/2006">
              <mc:Choice xmlns:v="urn:schemas-microsoft-com:vml" Requires="v">
                <p:oleObj name="Equation" r:id="rId9" imgW="2120760" imgH="672840" progId="Equation.DSMT4">
                  <p:embed/>
                </p:oleObj>
              </mc:Choice>
              <mc:Fallback>
                <p:oleObj name="Equation" r:id="rId9" imgW="2120760" imgH="672840" progId="Equation.DSMT4">
                  <p:embed/>
                  <p:pic>
                    <p:nvPicPr>
                      <p:cNvPr id="0" name=""/>
                      <p:cNvPicPr/>
                      <p:nvPr/>
                    </p:nvPicPr>
                    <p:blipFill>
                      <a:blip r:embed="rId10"/>
                      <a:stretch>
                        <a:fillRect/>
                      </a:stretch>
                    </p:blipFill>
                    <p:spPr>
                      <a:xfrm>
                        <a:off x="4171901" y="4635411"/>
                        <a:ext cx="3291925" cy="1044742"/>
                      </a:xfrm>
                      <a:prstGeom prst="rect">
                        <a:avLst/>
                      </a:prstGeom>
                    </p:spPr>
                  </p:pic>
                </p:oleObj>
              </mc:Fallback>
            </mc:AlternateContent>
          </a:graphicData>
        </a:graphic>
      </p:graphicFrame>
    </p:spTree>
    <p:extLst>
      <p:ext uri="{BB962C8B-B14F-4D97-AF65-F5344CB8AC3E}">
        <p14:creationId xmlns:p14="http://schemas.microsoft.com/office/powerpoint/2010/main" val="691224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C7E849-C579-13AC-C062-9B9412ED728F}"/>
                  </a:ext>
                </a:extLst>
              </p:cNvPr>
              <p:cNvSpPr txBox="1"/>
              <p:nvPr/>
            </p:nvSpPr>
            <p:spPr>
              <a:xfrm>
                <a:off x="626724" y="657546"/>
                <a:ext cx="11116638" cy="6999096"/>
              </a:xfrm>
              <a:prstGeom prst="rect">
                <a:avLst/>
              </a:prstGeom>
              <a:noFill/>
            </p:spPr>
            <p:txBody>
              <a:bodyPr wrap="square">
                <a:spAutoFit/>
              </a:bodyPr>
              <a:lstStyle/>
              <a:p>
                <a:pPr algn="l"/>
                <a:r>
                  <a:rPr lang="en-US" sz="3600" b="1" i="1" u="none" strike="noStrike" baseline="0" dirty="0">
                    <a:latin typeface="Times New Roman" panose="02020603050405020304" pitchFamily="18" charset="0"/>
                  </a:rPr>
                  <a:t>Variance </a:t>
                </a:r>
                <a:r>
                  <a:rPr lang="en-IN" sz="3600" b="1" i="0" u="none" strike="noStrike" baseline="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3600" b="1" i="1" u="none" strike="noStrike" baseline="0" smtClean="0">
                            <a:latin typeface="Cambria Math" panose="02040503050406030204" pitchFamily="18" charset="0"/>
                            <a:ea typeface="Cambria Math" panose="02040503050406030204" pitchFamily="18" charset="0"/>
                          </a:rPr>
                        </m:ctrlPr>
                      </m:sSupPr>
                      <m:e>
                        <m:r>
                          <a:rPr lang="en-IN" sz="3600" b="1" i="1" u="none" strike="noStrike" baseline="0" smtClean="0">
                            <a:latin typeface="Cambria Math" panose="02040503050406030204" pitchFamily="18" charset="0"/>
                            <a:ea typeface="Cambria Math" panose="02040503050406030204" pitchFamily="18" charset="0"/>
                          </a:rPr>
                          <m:t>𝝈</m:t>
                        </m:r>
                      </m:e>
                      <m:sup>
                        <m:r>
                          <a:rPr lang="en-IN" sz="3600" b="1" i="1" u="none" strike="noStrike" baseline="0" smtClean="0">
                            <a:latin typeface="Cambria Math" panose="02040503050406030204" pitchFamily="18" charset="0"/>
                            <a:ea typeface="Cambria Math" panose="02040503050406030204" pitchFamily="18" charset="0"/>
                          </a:rPr>
                          <m:t>𝟐</m:t>
                        </m:r>
                      </m:sup>
                    </m:sSup>
                  </m:oMath>
                </a14:m>
                <a:r>
                  <a:rPr lang="en-IN" sz="3600" b="1" i="0" u="none" strike="noStrike" baseline="0" dirty="0">
                    <a:latin typeface="Times New Roman" panose="02020603050405020304" pitchFamily="18" charset="0"/>
                    <a:cs typeface="Times New Roman" panose="02020603050405020304" pitchFamily="18" charset="0"/>
                  </a:rPr>
                  <a:t>)</a:t>
                </a:r>
                <a:r>
                  <a:rPr lang="en-US" sz="3600" b="1" i="1" u="none" strike="noStrike" baseline="0" dirty="0">
                    <a:latin typeface="Times New Roman" panose="02020603050405020304" pitchFamily="18" charset="0"/>
                  </a:rPr>
                  <a:t>: </a:t>
                </a:r>
                <a:r>
                  <a:rPr lang="en-US" sz="3600" b="0" i="0" u="none" strike="noStrike" baseline="0" dirty="0">
                    <a:latin typeface="Times New Roman" panose="02020603050405020304" pitchFamily="18" charset="0"/>
                  </a:rPr>
                  <a:t>The square of standard deviation is called the </a:t>
                </a:r>
                <a:r>
                  <a:rPr lang="en-US" sz="3600" b="0" i="1" u="none" strike="noStrike" baseline="0" dirty="0">
                    <a:latin typeface="Times New Roman" panose="02020603050405020304" pitchFamily="18" charset="0"/>
                  </a:rPr>
                  <a:t>variance </a:t>
                </a:r>
                <a:r>
                  <a:rPr lang="en-US" sz="3600" b="0" i="0" u="none" strike="noStrike" baseline="0" dirty="0">
                    <a:latin typeface="Times New Roman" panose="02020603050405020304" pitchFamily="18" charset="0"/>
                  </a:rPr>
                  <a:t>and is given by</a:t>
                </a:r>
                <a:endParaRPr lang="en-US" sz="4800" b="0" i="0" u="none" strike="noStrike" baseline="0" dirty="0">
                  <a:latin typeface="Times New Roman" panose="02020603050405020304" pitchFamily="18" charset="0"/>
                  <a:cs typeface="Times New Roman" panose="02020603050405020304" pitchFamily="18" charset="0"/>
                </a:endParaRPr>
              </a:p>
              <a:p>
                <a:pPr marL="571500" indent="-571500" algn="l">
                  <a:buFont typeface="+mj-lt"/>
                  <a:buAutoNum type="romanLcPeriod"/>
                </a:pPr>
                <a:r>
                  <a:rPr lang="en-US" sz="3600" dirty="0">
                    <a:latin typeface="Times New Roman" panose="02020603050405020304" pitchFamily="18" charset="0"/>
                    <a:cs typeface="Times New Roman" panose="02020603050405020304" pitchFamily="18" charset="0"/>
                  </a:rPr>
                  <a:t>Ungrouped data:</a:t>
                </a:r>
              </a:p>
              <a:p>
                <a:pPr marL="571500" indent="-571500" algn="l">
                  <a:buFont typeface="+mj-lt"/>
                  <a:buAutoNum type="romanLcPeriod"/>
                </a:pPr>
                <a:endParaRPr lang="en-US" sz="3600" dirty="0">
                  <a:latin typeface="Times New Roman" panose="02020603050405020304" pitchFamily="18" charset="0"/>
                  <a:cs typeface="Times New Roman" panose="02020603050405020304" pitchFamily="18" charset="0"/>
                </a:endParaRPr>
              </a:p>
              <a:p>
                <a:pPr marL="571500" indent="-571500" algn="l">
                  <a:buFont typeface="+mj-lt"/>
                  <a:buAutoNum type="romanLcPeriod"/>
                </a:pPr>
                <a:endParaRPr lang="en-US" sz="36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3600" dirty="0">
                    <a:latin typeface="Times New Roman" panose="02020603050405020304" pitchFamily="18" charset="0"/>
                    <a:cs typeface="Times New Roman" panose="02020603050405020304" pitchFamily="18" charset="0"/>
                  </a:rPr>
                  <a:t> Grouped data:</a:t>
                </a:r>
              </a:p>
              <a:p>
                <a:endParaRPr lang="en-IN" sz="3600" dirty="0">
                  <a:latin typeface="Times New Roman" panose="02020603050405020304" pitchFamily="18" charset="0"/>
                  <a:cs typeface="Times New Roman" panose="02020603050405020304" pitchFamily="18" charset="0"/>
                </a:endParaRPr>
              </a:p>
              <a:p>
                <a:r>
                  <a:rPr lang="en-US" sz="3600" b="1" i="0" u="none" strike="noStrike" baseline="0" dirty="0">
                    <a:latin typeface="Times New Roman" panose="02020603050405020304" pitchFamily="18" charset="0"/>
                  </a:rPr>
                  <a:t>Co-efficient </a:t>
                </a:r>
                <a:r>
                  <a:rPr lang="en-US" sz="3200" b="1" i="0" u="none" strike="noStrike" baseline="0" dirty="0">
                    <a:latin typeface="Times New Roman" panose="02020603050405020304" pitchFamily="18" charset="0"/>
                  </a:rPr>
                  <a:t>of </a:t>
                </a:r>
                <a:r>
                  <a:rPr lang="en-US" sz="3600" b="1" i="0" u="none" strike="noStrike" baseline="0" dirty="0">
                    <a:latin typeface="Times New Roman" panose="02020603050405020304" pitchFamily="18" charset="0"/>
                  </a:rPr>
                  <a:t>Variation:</a:t>
                </a:r>
                <a:r>
                  <a:rPr lang="en-US" sz="3600" b="0" i="0" u="none" strike="noStrike" baseline="0" dirty="0">
                    <a:latin typeface="Times New Roman" panose="02020603050405020304" pitchFamily="18" charset="0"/>
                  </a:rPr>
                  <a:t> </a:t>
                </a:r>
                <a:r>
                  <a:rPr lang="en-US" sz="3200" b="0" i="0" u="none" strike="noStrike" baseline="0" dirty="0">
                    <a:latin typeface="Times New Roman" panose="02020603050405020304" pitchFamily="18" charset="0"/>
                  </a:rPr>
                  <a:t>100  times the </a:t>
                </a:r>
                <a:r>
                  <a:rPr lang="en-US" sz="3200" i="1" dirty="0">
                    <a:latin typeface="Times New Roman" panose="02020603050405020304" pitchFamily="18" charset="0"/>
                  </a:rPr>
                  <a:t>C</a:t>
                </a:r>
                <a:r>
                  <a:rPr lang="en-US" sz="3200" b="0" i="1" u="none" strike="noStrike" baseline="0" dirty="0">
                    <a:latin typeface="Times New Roman" panose="02020603050405020304" pitchFamily="18" charset="0"/>
                  </a:rPr>
                  <a:t>o-efficient of dispersion(C.</a:t>
                </a:r>
                <a:r>
                  <a:rPr lang="en-US" sz="3200" i="1" dirty="0">
                    <a:latin typeface="Times New Roman" panose="02020603050405020304" pitchFamily="18" charset="0"/>
                  </a:rPr>
                  <a:t>D</a:t>
                </a:r>
                <a:r>
                  <a:rPr lang="en-US" sz="3200" b="0" i="1" u="none" strike="noStrike" baseline="0" dirty="0">
                    <a:latin typeface="Times New Roman" panose="02020603050405020304" pitchFamily="18" charset="0"/>
                  </a:rPr>
                  <a:t>)</a:t>
                </a:r>
                <a:r>
                  <a:rPr lang="en-US" sz="3200" b="0" i="0" u="none" strike="noStrike" baseline="0" dirty="0">
                    <a:latin typeface="Times New Roman" panose="02020603050405020304" pitchFamily="18" charset="0"/>
                  </a:rPr>
                  <a:t> based upon standard deviation is called </a:t>
                </a:r>
                <a:r>
                  <a:rPr lang="en-US" sz="3200" b="0" i="1" u="none" strike="noStrike" baseline="0" dirty="0">
                    <a:latin typeface="Times New Roman" panose="02020603050405020304" pitchFamily="18" charset="0"/>
                  </a:rPr>
                  <a:t>Co-efficient </a:t>
                </a:r>
                <a:r>
                  <a:rPr lang="en-US" sz="2800" b="0" i="1" u="none" strike="noStrike" baseline="0" dirty="0">
                    <a:latin typeface="Times New Roman" panose="02020603050405020304" pitchFamily="18" charset="0"/>
                  </a:rPr>
                  <a:t>of </a:t>
                </a:r>
                <a:r>
                  <a:rPr lang="en-US" sz="3200" b="0" i="1" u="none" strike="noStrike" baseline="0" dirty="0">
                    <a:latin typeface="Times New Roman" panose="02020603050405020304" pitchFamily="18" charset="0"/>
                  </a:rPr>
                  <a:t>Variation(C.V)</a:t>
                </a:r>
                <a:endParaRPr lang="en-US" sz="3200" i="1" dirty="0">
                  <a:latin typeface="Times New Roman" panose="02020603050405020304" pitchFamily="18" charset="0"/>
                </a:endParaRPr>
              </a:p>
              <a:p>
                <a:pPr algn="l"/>
                <a:endParaRPr lang="en-US" sz="3200" dirty="0">
                  <a:latin typeface="Times New Roman" panose="02020603050405020304" pitchFamily="18" charset="0"/>
                </a:endParaRPr>
              </a:p>
              <a:p>
                <a:pPr algn="l"/>
                <a:endParaRPr lang="en-US" sz="3200" dirty="0">
                  <a:latin typeface="Times New Roman" panose="02020603050405020304" pitchFamily="18" charset="0"/>
                </a:endParaRPr>
              </a:p>
              <a:p>
                <a:pPr algn="l"/>
                <a:endParaRPr lang="en-IN" sz="3200" dirty="0"/>
              </a:p>
            </p:txBody>
          </p:sp>
        </mc:Choice>
        <mc:Fallback xmlns="">
          <p:sp>
            <p:nvSpPr>
              <p:cNvPr id="5" name="TextBox 4">
                <a:extLst>
                  <a:ext uri="{FF2B5EF4-FFF2-40B4-BE49-F238E27FC236}">
                    <a16:creationId xmlns:a16="http://schemas.microsoft.com/office/drawing/2014/main" id="{31C7E849-C579-13AC-C062-9B9412ED728F}"/>
                  </a:ext>
                </a:extLst>
              </p:cNvPr>
              <p:cNvSpPr txBox="1">
                <a:spLocks noRot="1" noChangeAspect="1" noMove="1" noResize="1" noEditPoints="1" noAdjustHandles="1" noChangeArrowheads="1" noChangeShapeType="1" noTextEdit="1"/>
              </p:cNvSpPr>
              <p:nvPr/>
            </p:nvSpPr>
            <p:spPr>
              <a:xfrm>
                <a:off x="626724" y="657546"/>
                <a:ext cx="11116638" cy="6999096"/>
              </a:xfrm>
              <a:prstGeom prst="rect">
                <a:avLst/>
              </a:prstGeom>
              <a:blipFill>
                <a:blip r:embed="rId2"/>
                <a:stretch>
                  <a:fillRect l="-1700" t="-1220"/>
                </a:stretch>
              </a:blipFill>
            </p:spPr>
            <p:txBody>
              <a:bodyPr/>
              <a:lstStyle/>
              <a:p>
                <a:r>
                  <a:rPr lang="en-IN">
                    <a:noFill/>
                  </a:rPr>
                  <a:t> </a:t>
                </a:r>
              </a:p>
            </p:txBody>
          </p:sp>
        </mc:Fallback>
      </mc:AlternateContent>
      <p:graphicFrame>
        <p:nvGraphicFramePr>
          <p:cNvPr id="6" name="Object 5">
            <a:extLst>
              <a:ext uri="{FF2B5EF4-FFF2-40B4-BE49-F238E27FC236}">
                <a16:creationId xmlns:a16="http://schemas.microsoft.com/office/drawing/2014/main" id="{6FACCA1B-B376-3799-A1B9-AAB5B74430C4}"/>
              </a:ext>
            </a:extLst>
          </p:cNvPr>
          <p:cNvGraphicFramePr>
            <a:graphicFrameLocks noChangeAspect="1"/>
          </p:cNvGraphicFramePr>
          <p:nvPr>
            <p:extLst>
              <p:ext uri="{D42A27DB-BD31-4B8C-83A1-F6EECF244321}">
                <p14:modId xmlns:p14="http://schemas.microsoft.com/office/powerpoint/2010/main" val="4045041460"/>
              </p:ext>
            </p:extLst>
          </p:nvPr>
        </p:nvGraphicFramePr>
        <p:xfrm>
          <a:off x="5265577" y="5585861"/>
          <a:ext cx="4029075" cy="892175"/>
        </p:xfrm>
        <a:graphic>
          <a:graphicData uri="http://schemas.openxmlformats.org/presentationml/2006/ole">
            <mc:AlternateContent xmlns:mc="http://schemas.openxmlformats.org/markup-compatibility/2006">
              <mc:Choice xmlns:v="urn:schemas-microsoft-com:vml" Requires="v">
                <p:oleObj name="Equation" r:id="rId3" imgW="2577960" imgH="571320" progId="Equation.DSMT4">
                  <p:embed/>
                </p:oleObj>
              </mc:Choice>
              <mc:Fallback>
                <p:oleObj name="Equation" r:id="rId3" imgW="2577960" imgH="571320" progId="Equation.DSMT4">
                  <p:embed/>
                  <p:pic>
                    <p:nvPicPr>
                      <p:cNvPr id="0" name=""/>
                      <p:cNvPicPr/>
                      <p:nvPr/>
                    </p:nvPicPr>
                    <p:blipFill>
                      <a:blip r:embed="rId4"/>
                      <a:stretch>
                        <a:fillRect/>
                      </a:stretch>
                    </p:blipFill>
                    <p:spPr>
                      <a:xfrm>
                        <a:off x="5265577" y="5585861"/>
                        <a:ext cx="4029075" cy="8921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BABFFCE-D0D2-6F08-619E-60A57D9C265A}"/>
              </a:ext>
            </a:extLst>
          </p:cNvPr>
          <p:cNvGraphicFramePr>
            <a:graphicFrameLocks noChangeAspect="1"/>
          </p:cNvGraphicFramePr>
          <p:nvPr>
            <p:extLst>
              <p:ext uri="{D42A27DB-BD31-4B8C-83A1-F6EECF244321}">
                <p14:modId xmlns:p14="http://schemas.microsoft.com/office/powerpoint/2010/main" val="2644433848"/>
              </p:ext>
            </p:extLst>
          </p:nvPr>
        </p:nvGraphicFramePr>
        <p:xfrm>
          <a:off x="4748609" y="1969256"/>
          <a:ext cx="1819275" cy="1041400"/>
        </p:xfrm>
        <a:graphic>
          <a:graphicData uri="http://schemas.openxmlformats.org/presentationml/2006/ole">
            <mc:AlternateContent xmlns:mc="http://schemas.openxmlformats.org/markup-compatibility/2006">
              <mc:Choice xmlns:v="urn:schemas-microsoft-com:vml" Requires="v">
                <p:oleObj name="Equation" r:id="rId5" imgW="1307880" imgH="749160" progId="Equation.DSMT4">
                  <p:embed/>
                </p:oleObj>
              </mc:Choice>
              <mc:Fallback>
                <p:oleObj name="Equation" r:id="rId5" imgW="1307880" imgH="749160" progId="Equation.DSMT4">
                  <p:embed/>
                  <p:pic>
                    <p:nvPicPr>
                      <p:cNvPr id="7" name="Object 6">
                        <a:extLst>
                          <a:ext uri="{FF2B5EF4-FFF2-40B4-BE49-F238E27FC236}">
                            <a16:creationId xmlns:a16="http://schemas.microsoft.com/office/drawing/2014/main" id="{FBABFFCE-D0D2-6F08-619E-60A57D9C265A}"/>
                          </a:ext>
                        </a:extLst>
                      </p:cNvPr>
                      <p:cNvPicPr/>
                      <p:nvPr/>
                    </p:nvPicPr>
                    <p:blipFill>
                      <a:blip r:embed="rId6"/>
                      <a:stretch>
                        <a:fillRect/>
                      </a:stretch>
                    </p:blipFill>
                    <p:spPr>
                      <a:xfrm>
                        <a:off x="4748609" y="1969256"/>
                        <a:ext cx="1819275" cy="10414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3FE96C1-F4B3-B837-5B6B-FDBF5CD02598}"/>
              </a:ext>
            </a:extLst>
          </p:cNvPr>
          <p:cNvGraphicFramePr>
            <a:graphicFrameLocks noChangeAspect="1"/>
          </p:cNvGraphicFramePr>
          <p:nvPr>
            <p:extLst>
              <p:ext uri="{D42A27DB-BD31-4B8C-83A1-F6EECF244321}">
                <p14:modId xmlns:p14="http://schemas.microsoft.com/office/powerpoint/2010/main" val="3306487138"/>
              </p:ext>
            </p:extLst>
          </p:nvPr>
        </p:nvGraphicFramePr>
        <p:xfrm>
          <a:off x="4021138" y="2843213"/>
          <a:ext cx="7544138" cy="1420812"/>
        </p:xfrm>
        <a:graphic>
          <a:graphicData uri="http://schemas.openxmlformats.org/presentationml/2006/ole">
            <mc:AlternateContent xmlns:mc="http://schemas.openxmlformats.org/markup-compatibility/2006">
              <mc:Choice xmlns:v="urn:schemas-microsoft-com:vml" Requires="v">
                <p:oleObj name="Equation" r:id="rId7" imgW="5041800" imgH="914400" progId="Equation.DSMT4">
                  <p:embed/>
                </p:oleObj>
              </mc:Choice>
              <mc:Fallback>
                <p:oleObj name="Equation" r:id="rId7" imgW="5041800" imgH="914400" progId="Equation.DSMT4">
                  <p:embed/>
                  <p:pic>
                    <p:nvPicPr>
                      <p:cNvPr id="8" name="Object 7">
                        <a:extLst>
                          <a:ext uri="{FF2B5EF4-FFF2-40B4-BE49-F238E27FC236}">
                            <a16:creationId xmlns:a16="http://schemas.microsoft.com/office/drawing/2014/main" id="{23FE96C1-F4B3-B837-5B6B-FDBF5CD02598}"/>
                          </a:ext>
                        </a:extLst>
                      </p:cNvPr>
                      <p:cNvPicPr/>
                      <p:nvPr/>
                    </p:nvPicPr>
                    <p:blipFill>
                      <a:blip r:embed="rId8"/>
                      <a:stretch>
                        <a:fillRect/>
                      </a:stretch>
                    </p:blipFill>
                    <p:spPr>
                      <a:xfrm>
                        <a:off x="4021138" y="2843213"/>
                        <a:ext cx="7544138" cy="1420812"/>
                      </a:xfrm>
                      <a:prstGeom prst="rect">
                        <a:avLst/>
                      </a:prstGeom>
                    </p:spPr>
                  </p:pic>
                </p:oleObj>
              </mc:Fallback>
            </mc:AlternateContent>
          </a:graphicData>
        </a:graphic>
      </p:graphicFrame>
    </p:spTree>
    <p:extLst>
      <p:ext uri="{BB962C8B-B14F-4D97-AF65-F5344CB8AC3E}">
        <p14:creationId xmlns:p14="http://schemas.microsoft.com/office/powerpoint/2010/main" val="959298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833C36-D850-2885-C6A4-D59BAFA85753}"/>
              </a:ext>
            </a:extLst>
          </p:cNvPr>
          <p:cNvSpPr txBox="1"/>
          <p:nvPr/>
        </p:nvSpPr>
        <p:spPr>
          <a:xfrm>
            <a:off x="328773" y="236307"/>
            <a:ext cx="11863227" cy="6124754"/>
          </a:xfrm>
          <a:prstGeom prst="rect">
            <a:avLst/>
          </a:prstGeom>
          <a:noFill/>
        </p:spPr>
        <p:txBody>
          <a:bodyPr wrap="square">
            <a:spAutoFit/>
          </a:bodyPr>
          <a:lstStyle/>
          <a:p>
            <a:pPr algn="l"/>
            <a:r>
              <a:rPr lang="en-US" sz="2800" b="0" i="1" u="none" strike="noStrike" baseline="0" dirty="0">
                <a:solidFill>
                  <a:srgbClr val="FF0000"/>
                </a:solidFill>
                <a:latin typeface="Times New Roman" panose="02020603050405020304" pitchFamily="18" charset="0"/>
                <a:cs typeface="Times New Roman" panose="02020603050405020304" pitchFamily="18" charset="0"/>
              </a:rPr>
              <a:t>Calculate the mean and standard deviation for the following table giving the age distribution of </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542 </a:t>
            </a:r>
            <a:r>
              <a:rPr lang="en-US" sz="2800" b="0" i="1" u="none" strike="noStrike" baseline="0" dirty="0">
                <a:solidFill>
                  <a:srgbClr val="FF0000"/>
                </a:solidFill>
                <a:latin typeface="Times New Roman" panose="02020603050405020304" pitchFamily="18" charset="0"/>
                <a:cs typeface="Times New Roman" panose="02020603050405020304" pitchFamily="18" charset="0"/>
              </a:rPr>
              <a:t>members. Also find CD and CV.</a:t>
            </a: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r>
              <a:rPr lang="en-US" sz="2800" i="1" dirty="0">
                <a:latin typeface="Times New Roman" panose="02020603050405020304" pitchFamily="18" charset="0"/>
                <a:cs typeface="Times New Roman" panose="02020603050405020304" pitchFamily="18" charset="0"/>
              </a:rPr>
              <a:t>Solution:</a:t>
            </a: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F2F8B82-291C-B047-4662-1936BA3EB471}"/>
              </a:ext>
            </a:extLst>
          </p:cNvPr>
          <p:cNvGraphicFramePr>
            <a:graphicFrameLocks noGrp="1"/>
          </p:cNvGraphicFramePr>
          <p:nvPr>
            <p:extLst>
              <p:ext uri="{D42A27DB-BD31-4B8C-83A1-F6EECF244321}">
                <p14:modId xmlns:p14="http://schemas.microsoft.com/office/powerpoint/2010/main" val="1541877779"/>
              </p:ext>
            </p:extLst>
          </p:nvPr>
        </p:nvGraphicFramePr>
        <p:xfrm>
          <a:off x="2339582" y="1184455"/>
          <a:ext cx="6557841" cy="875088"/>
        </p:xfrm>
        <a:graphic>
          <a:graphicData uri="http://schemas.openxmlformats.org/drawingml/2006/table">
            <a:tbl>
              <a:tblPr>
                <a:tableStyleId>{5C22544A-7EE6-4342-B048-85BDC9FD1C3A}</a:tableStyleId>
              </a:tblPr>
              <a:tblGrid>
                <a:gridCol w="1792626">
                  <a:extLst>
                    <a:ext uri="{9D8B030D-6E8A-4147-A177-3AD203B41FA5}">
                      <a16:colId xmlns:a16="http://schemas.microsoft.com/office/drawing/2014/main" val="1440634941"/>
                    </a:ext>
                  </a:extLst>
                </a:gridCol>
                <a:gridCol w="680745">
                  <a:extLst>
                    <a:ext uri="{9D8B030D-6E8A-4147-A177-3AD203B41FA5}">
                      <a16:colId xmlns:a16="http://schemas.microsoft.com/office/drawing/2014/main" val="2833115604"/>
                    </a:ext>
                  </a:extLst>
                </a:gridCol>
                <a:gridCol w="680745">
                  <a:extLst>
                    <a:ext uri="{9D8B030D-6E8A-4147-A177-3AD203B41FA5}">
                      <a16:colId xmlns:a16="http://schemas.microsoft.com/office/drawing/2014/main" val="523120977"/>
                    </a:ext>
                  </a:extLst>
                </a:gridCol>
                <a:gridCol w="680745">
                  <a:extLst>
                    <a:ext uri="{9D8B030D-6E8A-4147-A177-3AD203B41FA5}">
                      <a16:colId xmlns:a16="http://schemas.microsoft.com/office/drawing/2014/main" val="3488504926"/>
                    </a:ext>
                  </a:extLst>
                </a:gridCol>
                <a:gridCol w="680745">
                  <a:extLst>
                    <a:ext uri="{9D8B030D-6E8A-4147-A177-3AD203B41FA5}">
                      <a16:colId xmlns:a16="http://schemas.microsoft.com/office/drawing/2014/main" val="1661545808"/>
                    </a:ext>
                  </a:extLst>
                </a:gridCol>
                <a:gridCol w="680745">
                  <a:extLst>
                    <a:ext uri="{9D8B030D-6E8A-4147-A177-3AD203B41FA5}">
                      <a16:colId xmlns:a16="http://schemas.microsoft.com/office/drawing/2014/main" val="2166488367"/>
                    </a:ext>
                  </a:extLst>
                </a:gridCol>
                <a:gridCol w="680745">
                  <a:extLst>
                    <a:ext uri="{9D8B030D-6E8A-4147-A177-3AD203B41FA5}">
                      <a16:colId xmlns:a16="http://schemas.microsoft.com/office/drawing/2014/main" val="34620210"/>
                    </a:ext>
                  </a:extLst>
                </a:gridCol>
                <a:gridCol w="680745">
                  <a:extLst>
                    <a:ext uri="{9D8B030D-6E8A-4147-A177-3AD203B41FA5}">
                      <a16:colId xmlns:a16="http://schemas.microsoft.com/office/drawing/2014/main" val="1057697602"/>
                    </a:ext>
                  </a:extLst>
                </a:gridCol>
              </a:tblGrid>
              <a:tr h="43754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40-50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441367561"/>
                  </a:ext>
                </a:extLst>
              </a:tr>
              <a:tr h="43754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No. of members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132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43424811"/>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AC12A94-554D-3A15-4207-FC0D0F2B8F16}"/>
                  </a:ext>
                </a:extLst>
              </p:cNvPr>
              <p:cNvGraphicFramePr>
                <a:graphicFrameLocks noGrp="1"/>
              </p:cNvGraphicFramePr>
              <p:nvPr>
                <p:extLst>
                  <p:ext uri="{D42A27DB-BD31-4B8C-83A1-F6EECF244321}">
                    <p14:modId xmlns:p14="http://schemas.microsoft.com/office/powerpoint/2010/main" val="2366920199"/>
                  </p:ext>
                </p:extLst>
              </p:nvPr>
            </p:nvGraphicFramePr>
            <p:xfrm>
              <a:off x="6214138" y="2355140"/>
              <a:ext cx="5782657" cy="3901824"/>
            </p:xfrm>
            <a:graphic>
              <a:graphicData uri="http://schemas.openxmlformats.org/drawingml/2006/table">
                <a:tbl>
                  <a:tblPr>
                    <a:tableStyleId>{5C22544A-7EE6-4342-B048-85BDC9FD1C3A}</a:tableStyleId>
                  </a:tblPr>
                  <a:tblGrid>
                    <a:gridCol w="1671134">
                      <a:extLst>
                        <a:ext uri="{9D8B030D-6E8A-4147-A177-3AD203B41FA5}">
                          <a16:colId xmlns:a16="http://schemas.microsoft.com/office/drawing/2014/main" val="1857314196"/>
                        </a:ext>
                      </a:extLst>
                    </a:gridCol>
                    <a:gridCol w="424416">
                      <a:extLst>
                        <a:ext uri="{9D8B030D-6E8A-4147-A177-3AD203B41FA5}">
                          <a16:colId xmlns:a16="http://schemas.microsoft.com/office/drawing/2014/main" val="2588107005"/>
                        </a:ext>
                      </a:extLst>
                    </a:gridCol>
                    <a:gridCol w="2095549">
                      <a:extLst>
                        <a:ext uri="{9D8B030D-6E8A-4147-A177-3AD203B41FA5}">
                          <a16:colId xmlns:a16="http://schemas.microsoft.com/office/drawing/2014/main" val="1005848115"/>
                        </a:ext>
                      </a:extLst>
                    </a:gridCol>
                    <a:gridCol w="371363">
                      <a:extLst>
                        <a:ext uri="{9D8B030D-6E8A-4147-A177-3AD203B41FA5}">
                          <a16:colId xmlns:a16="http://schemas.microsoft.com/office/drawing/2014/main" val="454491844"/>
                        </a:ext>
                      </a:extLst>
                    </a:gridCol>
                    <a:gridCol w="663150">
                      <a:extLst>
                        <a:ext uri="{9D8B030D-6E8A-4147-A177-3AD203B41FA5}">
                          <a16:colId xmlns:a16="http://schemas.microsoft.com/office/drawing/2014/main" val="3956342377"/>
                        </a:ext>
                      </a:extLst>
                    </a:gridCol>
                    <a:gridCol w="557045">
                      <a:extLst>
                        <a:ext uri="{9D8B030D-6E8A-4147-A177-3AD203B41FA5}">
                          <a16:colId xmlns:a16="http://schemas.microsoft.com/office/drawing/2014/main" val="1819543080"/>
                        </a:ext>
                      </a:extLst>
                    </a:gridCol>
                  </a:tblGrid>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𝑑</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𝑓𝑑</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sSup>
                                  <m:sSupPr>
                                    <m:ctrlPr>
                                      <a:rPr lang="en-IN" sz="2000" b="0" i="1" u="none" strike="noStrike" dirty="0" smtClean="0">
                                        <a:effectLst/>
                                        <a:latin typeface="Cambria Math" panose="02040503050406030204" pitchFamily="18" charset="0"/>
                                        <a:cs typeface="Times New Roman" panose="02020603050405020304" pitchFamily="18" charset="0"/>
                                      </a:rPr>
                                    </m:ctrlPr>
                                  </m:sSupPr>
                                  <m:e>
                                    <m:r>
                                      <a:rPr lang="en-IN" sz="2000" b="0" i="1" u="none" strike="noStrike" dirty="0" smtClean="0">
                                        <a:effectLst/>
                                        <a:latin typeface="Cambria Math" panose="02040503050406030204" pitchFamily="18" charset="0"/>
                                        <a:cs typeface="Times New Roman" panose="02020603050405020304" pitchFamily="18" charset="0"/>
                                      </a:rPr>
                                      <m:t>𝑑</m:t>
                                    </m:r>
                                  </m:e>
                                  <m:sup>
                                    <m:r>
                                      <a:rPr lang="en-IN" sz="2000" b="0" i="1" u="none" strike="noStrike" dirty="0" smtClean="0">
                                        <a:effectLst/>
                                        <a:latin typeface="Cambria Math" panose="02040503050406030204" pitchFamily="18" charset="0"/>
                                        <a:cs typeface="Times New Roman" panose="02020603050405020304" pitchFamily="18" charset="0"/>
                                      </a:rPr>
                                      <m:t>2</m:t>
                                    </m:r>
                                  </m:sup>
                                </m:sSup>
                              </m:oMath>
                            </m:oMathPara>
                          </a14:m>
                          <a:endParaRPr lang="en-IN" sz="2000" i="0" u="none" strike="noStrike" dirty="0">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96954603"/>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2922670"/>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06302276"/>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94887388"/>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0743208"/>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61257511"/>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07351434"/>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24486621"/>
                      </a:ext>
                    </a:extLst>
                  </a:tr>
                  <a:tr h="433536">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542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765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54904178"/>
                      </a:ext>
                    </a:extLst>
                  </a:tr>
                </a:tbl>
              </a:graphicData>
            </a:graphic>
          </p:graphicFrame>
        </mc:Choice>
        <mc:Fallback xmlns="">
          <p:graphicFrame>
            <p:nvGraphicFramePr>
              <p:cNvPr id="6" name="Table 5">
                <a:extLst>
                  <a:ext uri="{FF2B5EF4-FFF2-40B4-BE49-F238E27FC236}">
                    <a16:creationId xmlns:a16="http://schemas.microsoft.com/office/drawing/2014/main" id="{2AC12A94-554D-3A15-4207-FC0D0F2B8F16}"/>
                  </a:ext>
                </a:extLst>
              </p:cNvPr>
              <p:cNvGraphicFramePr>
                <a:graphicFrameLocks noGrp="1"/>
              </p:cNvGraphicFramePr>
              <p:nvPr>
                <p:extLst>
                  <p:ext uri="{D42A27DB-BD31-4B8C-83A1-F6EECF244321}">
                    <p14:modId xmlns:p14="http://schemas.microsoft.com/office/powerpoint/2010/main" val="2366920199"/>
                  </p:ext>
                </p:extLst>
              </p:nvPr>
            </p:nvGraphicFramePr>
            <p:xfrm>
              <a:off x="6214138" y="2355140"/>
              <a:ext cx="5782657" cy="3901824"/>
            </p:xfrm>
            <a:graphic>
              <a:graphicData uri="http://schemas.openxmlformats.org/drawingml/2006/table">
                <a:tbl>
                  <a:tblPr>
                    <a:tableStyleId>{5C22544A-7EE6-4342-B048-85BDC9FD1C3A}</a:tableStyleId>
                  </a:tblPr>
                  <a:tblGrid>
                    <a:gridCol w="1671134">
                      <a:extLst>
                        <a:ext uri="{9D8B030D-6E8A-4147-A177-3AD203B41FA5}">
                          <a16:colId xmlns:a16="http://schemas.microsoft.com/office/drawing/2014/main" val="1857314196"/>
                        </a:ext>
                      </a:extLst>
                    </a:gridCol>
                    <a:gridCol w="424416">
                      <a:extLst>
                        <a:ext uri="{9D8B030D-6E8A-4147-A177-3AD203B41FA5}">
                          <a16:colId xmlns:a16="http://schemas.microsoft.com/office/drawing/2014/main" val="2588107005"/>
                        </a:ext>
                      </a:extLst>
                    </a:gridCol>
                    <a:gridCol w="2095549">
                      <a:extLst>
                        <a:ext uri="{9D8B030D-6E8A-4147-A177-3AD203B41FA5}">
                          <a16:colId xmlns:a16="http://schemas.microsoft.com/office/drawing/2014/main" val="1005848115"/>
                        </a:ext>
                      </a:extLst>
                    </a:gridCol>
                    <a:gridCol w="371363">
                      <a:extLst>
                        <a:ext uri="{9D8B030D-6E8A-4147-A177-3AD203B41FA5}">
                          <a16:colId xmlns:a16="http://schemas.microsoft.com/office/drawing/2014/main" val="454491844"/>
                        </a:ext>
                      </a:extLst>
                    </a:gridCol>
                    <a:gridCol w="663150">
                      <a:extLst>
                        <a:ext uri="{9D8B030D-6E8A-4147-A177-3AD203B41FA5}">
                          <a16:colId xmlns:a16="http://schemas.microsoft.com/office/drawing/2014/main" val="3956342377"/>
                        </a:ext>
                      </a:extLst>
                    </a:gridCol>
                    <a:gridCol w="557045">
                      <a:extLst>
                        <a:ext uri="{9D8B030D-6E8A-4147-A177-3AD203B41FA5}">
                          <a16:colId xmlns:a16="http://schemas.microsoft.com/office/drawing/2014/main" val="1819543080"/>
                        </a:ext>
                      </a:extLst>
                    </a:gridCol>
                  </a:tblGrid>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2"/>
                          <a:stretch>
                            <a:fillRect l="-392857" t="-1408" r="-868571" b="-838028"/>
                          </a:stretch>
                        </a:blipFill>
                      </a:tcPr>
                    </a:tc>
                    <a:tc>
                      <a:txBody>
                        <a:bodyPr/>
                        <a:lstStyle/>
                        <a:p>
                          <a:endParaRPr lang="en-US"/>
                        </a:p>
                      </a:txBody>
                      <a:tcPr marL="6350" marR="6350" marT="6350" marB="0" anchor="b">
                        <a:blipFill>
                          <a:blip r:embed="rId2"/>
                          <a:stretch>
                            <a:fillRect l="-100291" t="-1408" r="-76744" b="-838028"/>
                          </a:stretch>
                        </a:blipFill>
                      </a:tcPr>
                    </a:tc>
                    <a:tc>
                      <a:txBody>
                        <a:bodyPr/>
                        <a:lstStyle/>
                        <a:p>
                          <a:endParaRPr lang="en-US"/>
                        </a:p>
                      </a:txBody>
                      <a:tcPr marL="6350" marR="6350" marT="6350" marB="0" anchor="b">
                        <a:blipFill>
                          <a:blip r:embed="rId2"/>
                          <a:stretch>
                            <a:fillRect l="-1129508" t="-1408" r="-332787" b="-838028"/>
                          </a:stretch>
                        </a:blipFill>
                      </a:tcPr>
                    </a:tc>
                    <a:tc>
                      <a:txBody>
                        <a:bodyPr/>
                        <a:lstStyle/>
                        <a:p>
                          <a:endParaRPr lang="en-US"/>
                        </a:p>
                      </a:txBody>
                      <a:tcPr marL="6350" marR="6350" marT="6350" marB="0" anchor="b">
                        <a:blipFill>
                          <a:blip r:embed="rId2"/>
                          <a:stretch>
                            <a:fillRect l="-688073" t="-1408" r="-86239" b="-838028"/>
                          </a:stretch>
                        </a:blipFill>
                      </a:tcPr>
                    </a:tc>
                    <a:tc>
                      <a:txBody>
                        <a:bodyPr/>
                        <a:lstStyle/>
                        <a:p>
                          <a:endParaRPr lang="en-US"/>
                        </a:p>
                      </a:txBody>
                      <a:tcPr marL="6350" marR="6350" marT="6350" marB="0" anchor="b">
                        <a:blipFill>
                          <a:blip r:embed="rId2"/>
                          <a:stretch>
                            <a:fillRect l="-943956" t="-1408" r="-3297" b="-838028"/>
                          </a:stretch>
                        </a:blipFill>
                      </a:tcPr>
                    </a:tc>
                    <a:extLst>
                      <a:ext uri="{0D108BD9-81ED-4DB2-BD59-A6C34878D82A}">
                        <a16:rowId xmlns:a16="http://schemas.microsoft.com/office/drawing/2014/main" val="2196954603"/>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2922670"/>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06302276"/>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94887388"/>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0743208"/>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61257511"/>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07351434"/>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24486621"/>
                      </a:ext>
                    </a:extLst>
                  </a:tr>
                  <a:tr h="433536">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542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765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54904178"/>
                      </a:ext>
                    </a:extLst>
                  </a:tr>
                </a:tbl>
              </a:graphicData>
            </a:graphic>
          </p:graphicFrame>
        </mc:Fallback>
      </mc:AlternateContent>
      <p:graphicFrame>
        <p:nvGraphicFramePr>
          <p:cNvPr id="7" name="Object 6">
            <a:extLst>
              <a:ext uri="{FF2B5EF4-FFF2-40B4-BE49-F238E27FC236}">
                <a16:creationId xmlns:a16="http://schemas.microsoft.com/office/drawing/2014/main" id="{3A18B383-C6D2-9960-4849-444973B736A2}"/>
              </a:ext>
            </a:extLst>
          </p:cNvPr>
          <p:cNvGraphicFramePr>
            <a:graphicFrameLocks noChangeAspect="1"/>
          </p:cNvGraphicFramePr>
          <p:nvPr>
            <p:extLst>
              <p:ext uri="{D42A27DB-BD31-4B8C-83A1-F6EECF244321}">
                <p14:modId xmlns:p14="http://schemas.microsoft.com/office/powerpoint/2010/main" val="1404480340"/>
              </p:ext>
            </p:extLst>
          </p:nvPr>
        </p:nvGraphicFramePr>
        <p:xfrm>
          <a:off x="195263" y="2263775"/>
          <a:ext cx="6154737" cy="3992563"/>
        </p:xfrm>
        <a:graphic>
          <a:graphicData uri="http://schemas.openxmlformats.org/presentationml/2006/ole">
            <mc:AlternateContent xmlns:mc="http://schemas.openxmlformats.org/markup-compatibility/2006">
              <mc:Choice xmlns:v="urn:schemas-microsoft-com:vml" Requires="v">
                <p:oleObj name="Equation" r:id="rId3" imgW="4165560" imgH="2666880" progId="Equation.DSMT4">
                  <p:embed/>
                </p:oleObj>
              </mc:Choice>
              <mc:Fallback>
                <p:oleObj name="Equation" r:id="rId3" imgW="4165560" imgH="2666880" progId="Equation.DSMT4">
                  <p:embed/>
                  <p:pic>
                    <p:nvPicPr>
                      <p:cNvPr id="0" name=""/>
                      <p:cNvPicPr/>
                      <p:nvPr/>
                    </p:nvPicPr>
                    <p:blipFill>
                      <a:blip r:embed="rId4"/>
                      <a:stretch>
                        <a:fillRect/>
                      </a:stretch>
                    </p:blipFill>
                    <p:spPr>
                      <a:xfrm>
                        <a:off x="195263" y="2263775"/>
                        <a:ext cx="6154737" cy="3992563"/>
                      </a:xfrm>
                      <a:prstGeom prst="rect">
                        <a:avLst/>
                      </a:prstGeom>
                    </p:spPr>
                  </p:pic>
                </p:oleObj>
              </mc:Fallback>
            </mc:AlternateContent>
          </a:graphicData>
        </a:graphic>
      </p:graphicFrame>
    </p:spTree>
    <p:extLst>
      <p:ext uri="{BB962C8B-B14F-4D97-AF65-F5344CB8AC3E}">
        <p14:creationId xmlns:p14="http://schemas.microsoft.com/office/powerpoint/2010/main" val="1822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E319DF-58EF-503C-B06C-6A049BC52B26}"/>
                  </a:ext>
                </a:extLst>
              </p:cNvPr>
              <p:cNvSpPr txBox="1"/>
              <p:nvPr/>
            </p:nvSpPr>
            <p:spPr>
              <a:xfrm>
                <a:off x="198633" y="468436"/>
                <a:ext cx="11575551" cy="6124754"/>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Moment: </a:t>
                </a:r>
                <a:r>
                  <a:rPr lang="en-US" sz="2800" b="0" i="0" u="none" strike="noStrike" baseline="0" dirty="0">
                    <a:latin typeface="Times New Roman" panose="02020603050405020304" pitchFamily="18" charset="0"/>
                    <a:cs typeface="Times New Roman" panose="02020603050405020304" pitchFamily="18" charset="0"/>
                  </a:rPr>
                  <a:t>The </a:t>
                </a:r>
                <a:r>
                  <a:rPr lang="en-US" sz="2800" b="0" i="1" u="none" strike="noStrike" baseline="0" dirty="0" err="1">
                    <a:latin typeface="Times New Roman" panose="02020603050405020304" pitchFamily="18" charset="0"/>
                    <a:cs typeface="Times New Roman" panose="02020603050405020304" pitchFamily="18" charset="0"/>
                  </a:rPr>
                  <a:t>rth</a:t>
                </a:r>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moment of a variable </a:t>
                </a:r>
                <a14:m>
                  <m:oMath xmlns:m="http://schemas.openxmlformats.org/officeDocument/2006/math">
                    <m:r>
                      <a:rPr lang="en-US" sz="2800" b="0" i="1" u="none" strike="noStrike" baseline="0" dirty="0" smtClean="0">
                        <a:latin typeface="Cambria Math" panose="02040503050406030204" pitchFamily="18" charset="0"/>
                      </a:rPr>
                      <m:t>𝑥</m:t>
                    </m:r>
                  </m:oMath>
                </a14:m>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about any point</a:t>
                </a:r>
                <a:r>
                  <a:rPr lang="en-US" sz="28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𝑥</m:t>
                    </m:r>
                    <m:r>
                      <a:rPr lang="en-IN" sz="2800" b="0" i="1" u="none" strike="noStrike" smtClean="0">
                        <a:latin typeface="Cambria Math" panose="02040503050406030204" pitchFamily="18" charset="0"/>
                      </a:rPr>
                      <m:t>=</m:t>
                    </m:r>
                    <m:r>
                      <a:rPr lang="en-IN" sz="2800" b="0" i="1" u="none" strike="noStrike" smtClean="0">
                        <a:latin typeface="Cambria Math" panose="02040503050406030204" pitchFamily="18" charset="0"/>
                      </a:rPr>
                      <m:t>𝐴</m:t>
                    </m:r>
                  </m:oMath>
                </a14:m>
                <a:r>
                  <a:rPr lang="en-US" sz="2800" b="0" i="0" u="none" strike="noStrike" baseline="0" dirty="0">
                    <a:latin typeface="Times New Roman" panose="02020603050405020304" pitchFamily="18" charset="0"/>
                    <a:cs typeface="Times New Roman" panose="02020603050405020304" pitchFamily="18" charset="0"/>
                  </a:rPr>
                  <a:t> usually denoted by </a:t>
                </a:r>
                <a14:m>
                  <m:oMath xmlns:m="http://schemas.openxmlformats.org/officeDocument/2006/math">
                    <m:sSubSup>
                      <m:sSubSupPr>
                        <m:ctrlPr>
                          <a:rPr lang="en-IN" sz="2800" b="0" i="1" u="none" strike="noStrike" baseline="0" smtClean="0">
                            <a:latin typeface="Cambria Math" panose="02040503050406030204" pitchFamily="18" charset="0"/>
                          </a:rPr>
                        </m:ctrlPr>
                      </m:sSubSupPr>
                      <m:e>
                        <m:r>
                          <a:rPr lang="en-IN" sz="2800" b="0" i="1" u="none" strike="noStrike" baseline="0" smtClean="0">
                            <a:latin typeface="Cambria Math" panose="02040503050406030204" pitchFamily="18" charset="0"/>
                          </a:rPr>
                          <m:t>𝜇</m:t>
                        </m:r>
                      </m:e>
                      <m:sub>
                        <m:r>
                          <a:rPr lang="en-IN" sz="2800" b="0" i="1" u="none" strike="noStrike" baseline="0" smtClean="0">
                            <a:latin typeface="Cambria Math" panose="02040503050406030204" pitchFamily="18" charset="0"/>
                          </a:rPr>
                          <m:t>𝑟</m:t>
                        </m:r>
                      </m:sub>
                      <m:sup>
                        <m:r>
                          <a:rPr lang="en-IN" sz="2800" b="0" i="1" u="none" strike="noStrike" baseline="0" smtClean="0">
                            <a:latin typeface="Cambria Math" panose="02040503050406030204" pitchFamily="18" charset="0"/>
                          </a:rPr>
                          <m:t>′</m:t>
                        </m:r>
                      </m:sup>
                    </m:sSubSup>
                  </m:oMath>
                </a14:m>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FE319DF-58EF-503C-B06C-6A049BC52B26}"/>
                  </a:ext>
                </a:extLst>
              </p:cNvPr>
              <p:cNvSpPr txBox="1">
                <a:spLocks noRot="1" noChangeAspect="1" noMove="1" noResize="1" noEditPoints="1" noAdjustHandles="1" noChangeArrowheads="1" noChangeShapeType="1" noTextEdit="1"/>
              </p:cNvSpPr>
              <p:nvPr/>
            </p:nvSpPr>
            <p:spPr>
              <a:xfrm>
                <a:off x="198633" y="468436"/>
                <a:ext cx="11575551" cy="6124754"/>
              </a:xfrm>
              <a:prstGeom prst="rect">
                <a:avLst/>
              </a:prstGeom>
              <a:blipFill>
                <a:blip r:embed="rId2"/>
                <a:stretch>
                  <a:fillRect l="-1106" t="-1095"/>
                </a:stretch>
              </a:blipFill>
            </p:spPr>
            <p:txBody>
              <a:bodyPr/>
              <a:lstStyle/>
              <a:p>
                <a:r>
                  <a:rPr lang="en-IN">
                    <a:noFill/>
                  </a:rPr>
                  <a:t> </a:t>
                </a:r>
              </a:p>
            </p:txBody>
          </p:sp>
        </mc:Fallback>
      </mc:AlternateContent>
      <p:graphicFrame>
        <p:nvGraphicFramePr>
          <p:cNvPr id="6" name="Object 5">
            <a:extLst>
              <a:ext uri="{FF2B5EF4-FFF2-40B4-BE49-F238E27FC236}">
                <a16:creationId xmlns:a16="http://schemas.microsoft.com/office/drawing/2014/main" id="{85C93B87-9559-84BC-10FE-C5138E906D0D}"/>
              </a:ext>
            </a:extLst>
          </p:cNvPr>
          <p:cNvGraphicFramePr>
            <a:graphicFrameLocks noChangeAspect="1"/>
          </p:cNvGraphicFramePr>
          <p:nvPr>
            <p:extLst>
              <p:ext uri="{D42A27DB-BD31-4B8C-83A1-F6EECF244321}">
                <p14:modId xmlns:p14="http://schemas.microsoft.com/office/powerpoint/2010/main" val="2643374274"/>
              </p:ext>
            </p:extLst>
          </p:nvPr>
        </p:nvGraphicFramePr>
        <p:xfrm>
          <a:off x="1693023" y="1306771"/>
          <a:ext cx="7452032" cy="4844647"/>
        </p:xfrm>
        <a:graphic>
          <a:graphicData uri="http://schemas.openxmlformats.org/presentationml/2006/ole">
            <mc:AlternateContent xmlns:mc="http://schemas.openxmlformats.org/markup-compatibility/2006">
              <mc:Choice xmlns:v="urn:schemas-microsoft-com:vml" Requires="v">
                <p:oleObj name="Equation" r:id="rId3" imgW="3200400" imgH="2082600" progId="Equation.DSMT4">
                  <p:embed/>
                </p:oleObj>
              </mc:Choice>
              <mc:Fallback>
                <p:oleObj name="Equation" r:id="rId3" imgW="3200400" imgH="2082600" progId="Equation.DSMT4">
                  <p:embed/>
                  <p:pic>
                    <p:nvPicPr>
                      <p:cNvPr id="0" name=""/>
                      <p:cNvPicPr/>
                      <p:nvPr/>
                    </p:nvPicPr>
                    <p:blipFill>
                      <a:blip r:embed="rId4"/>
                      <a:stretch>
                        <a:fillRect/>
                      </a:stretch>
                    </p:blipFill>
                    <p:spPr>
                      <a:xfrm>
                        <a:off x="1693023" y="1306771"/>
                        <a:ext cx="7452032" cy="4844647"/>
                      </a:xfrm>
                      <a:prstGeom prst="rect">
                        <a:avLst/>
                      </a:prstGeom>
                    </p:spPr>
                  </p:pic>
                </p:oleObj>
              </mc:Fallback>
            </mc:AlternateContent>
          </a:graphicData>
        </a:graphic>
      </p:graphicFrame>
    </p:spTree>
    <p:extLst>
      <p:ext uri="{BB962C8B-B14F-4D97-AF65-F5344CB8AC3E}">
        <p14:creationId xmlns:p14="http://schemas.microsoft.com/office/powerpoint/2010/main" val="1653289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D2805A-FDDF-648A-FDBD-9BE91358CD0F}"/>
                  </a:ext>
                </a:extLst>
              </p:cNvPr>
              <p:cNvSpPr txBox="1"/>
              <p:nvPr/>
            </p:nvSpPr>
            <p:spPr>
              <a:xfrm>
                <a:off x="554803" y="0"/>
                <a:ext cx="11003623" cy="5693866"/>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Pearson</a:t>
                </a:r>
                <a:r>
                  <a:rPr lang="en-US" sz="2800" b="0" i="0" u="none" strike="noStrike" baseline="0" dirty="0">
                    <a:latin typeface="Times New Roman" panose="02020603050405020304" pitchFamily="18" charset="0"/>
                    <a:cs typeface="Times New Roman" panose="02020603050405020304" pitchFamily="18" charset="0"/>
                  </a:rPr>
                  <a:t> </a:t>
                </a:r>
                <a:r>
                  <a:rPr lang="en-US" sz="2800" b="1" i="0" u="none" strike="noStrike" baseline="0" dirty="0">
                    <a:latin typeface="Times New Roman" panose="02020603050405020304" pitchFamily="18" charset="0"/>
                    <a:cs typeface="Times New Roman" panose="02020603050405020304" pitchFamily="18" charset="0"/>
                  </a:rPr>
                  <a:t>Coefficient</a:t>
                </a:r>
                <a:r>
                  <a:rPr lang="en-US" sz="2800" b="0" i="0" u="none" strike="noStrike" baseline="0" dirty="0">
                    <a:latin typeface="Times New Roman" panose="02020603050405020304" pitchFamily="18" charset="0"/>
                    <a:cs typeface="Times New Roman" panose="02020603050405020304" pitchFamily="18" charset="0"/>
                  </a:rPr>
                  <a:t>: Karl Pearson Coefficient defined by the following four coefficients based on the moment about the mean</a:t>
                </a:r>
              </a:p>
              <a:p>
                <a:pPr algn="l"/>
                <a:endParaRPr lang="en-US" sz="2800" b="0" i="0" u="none" strike="noStrike" baseline="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r>
                  <a:rPr lang="en-US" sz="2800" b="1" i="0" u="none" strike="noStrike" baseline="0" dirty="0">
                    <a:latin typeface="Times New Roman" panose="02020603050405020304" pitchFamily="18" charset="0"/>
                    <a:cs typeface="Times New Roman" panose="02020603050405020304" pitchFamily="18" charset="0"/>
                  </a:rPr>
                  <a:t>Skewness:</a:t>
                </a:r>
                <a:r>
                  <a:rPr lang="en-US" sz="2800" b="0" i="0" u="none" strike="noStrike" baseline="0" dirty="0">
                    <a:latin typeface="Times New Roman" panose="02020603050405020304" pitchFamily="18" charset="0"/>
                    <a:cs typeface="Times New Roman" panose="02020603050405020304" pitchFamily="18" charset="0"/>
                  </a:rPr>
                  <a:t> Literally skewness means </a:t>
                </a:r>
                <a:r>
                  <a:rPr lang="en-US" sz="2800" b="0" i="1" u="none" strike="noStrike" baseline="0" dirty="0">
                    <a:latin typeface="Times New Roman" panose="02020603050405020304" pitchFamily="18" charset="0"/>
                    <a:cs typeface="Times New Roman" panose="02020603050405020304" pitchFamily="18" charset="0"/>
                  </a:rPr>
                  <a:t>lack of symmetry.</a:t>
                </a:r>
                <a:r>
                  <a:rPr lang="en-US" sz="2800" b="0" i="0" u="none" strike="noStrike" baseline="0" dirty="0">
                    <a:latin typeface="Times New Roman" panose="02020603050405020304" pitchFamily="18" charset="0"/>
                    <a:cs typeface="Times New Roman" panose="02020603050405020304" pitchFamily="18" charset="0"/>
                  </a:rPr>
                  <a:t> A distribution is said be skewed if</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Mean median and mode fall at different points. </a:t>
                </a:r>
                <a:r>
                  <a:rPr lang="en-US" sz="2800" b="0" i="1" u="none" strike="noStrike" baseline="0" dirty="0">
                    <a:latin typeface="Times New Roman" panose="02020603050405020304" pitchFamily="18" charset="0"/>
                    <a:cs typeface="Times New Roman" panose="02020603050405020304" pitchFamily="18" charset="0"/>
                  </a:rPr>
                  <a:t>i.e., </a:t>
                </a:r>
                <a:r>
                  <a:rPr lang="en-US" sz="2800" b="0" i="0" u="none" strike="noStrike" baseline="0" dirty="0">
                    <a:latin typeface="Times New Roman" panose="02020603050405020304" pitchFamily="18" charset="0"/>
                    <a:cs typeface="Times New Roman" panose="02020603050405020304" pitchFamily="18" charset="0"/>
                  </a:rPr>
                  <a:t>Mean </a:t>
                </a:r>
                <a14:m>
                  <m:oMath xmlns:m="http://schemas.openxmlformats.org/officeDocument/2006/math">
                    <m:r>
                      <a:rPr lang="en-IN" sz="2800" b="0" i="1" u="none" strike="noStrike" baseline="0" smtClean="0">
                        <a:latin typeface="Cambria Math" panose="02040503050406030204" pitchFamily="18" charset="0"/>
                      </a:rPr>
                      <m:t>≠</m:t>
                    </m:r>
                  </m:oMath>
                </a14:m>
                <a:r>
                  <a:rPr lang="en-US" sz="2800" b="0" i="0" u="none" strike="noStrike" baseline="0" dirty="0">
                    <a:latin typeface="Times New Roman" panose="02020603050405020304" pitchFamily="18" charset="0"/>
                    <a:cs typeface="Times New Roman" panose="02020603050405020304" pitchFamily="18" charset="0"/>
                  </a:rPr>
                  <a:t> Median</a:t>
                </a:r>
                <a:r>
                  <a:rPr lang="en-US" sz="28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m:t>
                    </m:r>
                  </m:oMath>
                </a14:m>
                <a:r>
                  <a:rPr lang="en-US" sz="2800" b="0" i="0" u="none" strike="noStrike" baseline="0" dirty="0">
                    <a:latin typeface="Times New Roman" panose="02020603050405020304" pitchFamily="18" charset="0"/>
                    <a:cs typeface="Times New Roman" panose="02020603050405020304" pitchFamily="18" charset="0"/>
                  </a:rPr>
                  <a:t> Mode</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Quartile are not equidistant from median and</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The curve drawn with the help of the given data is not symmetrical but stretched more to one side than to the other.</a:t>
                </a:r>
                <a:endParaRPr lang="en-US"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5D2805A-FDDF-648A-FDBD-9BE91358CD0F}"/>
                  </a:ext>
                </a:extLst>
              </p:cNvPr>
              <p:cNvSpPr txBox="1">
                <a:spLocks noRot="1" noChangeAspect="1" noMove="1" noResize="1" noEditPoints="1" noAdjustHandles="1" noChangeArrowheads="1" noChangeShapeType="1" noTextEdit="1"/>
              </p:cNvSpPr>
              <p:nvPr/>
            </p:nvSpPr>
            <p:spPr>
              <a:xfrm>
                <a:off x="554803" y="0"/>
                <a:ext cx="11003623" cy="5693866"/>
              </a:xfrm>
              <a:prstGeom prst="rect">
                <a:avLst/>
              </a:prstGeom>
              <a:blipFill>
                <a:blip r:embed="rId2"/>
                <a:stretch>
                  <a:fillRect l="-1108" t="-1071"/>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A0602D94-7CA5-6BB2-35BF-460CF186A031}"/>
              </a:ext>
            </a:extLst>
          </p:cNvPr>
          <p:cNvGraphicFramePr>
            <a:graphicFrameLocks noChangeAspect="1"/>
          </p:cNvGraphicFramePr>
          <p:nvPr>
            <p:extLst>
              <p:ext uri="{D42A27DB-BD31-4B8C-83A1-F6EECF244321}">
                <p14:modId xmlns:p14="http://schemas.microsoft.com/office/powerpoint/2010/main" val="819705660"/>
              </p:ext>
            </p:extLst>
          </p:nvPr>
        </p:nvGraphicFramePr>
        <p:xfrm>
          <a:off x="1254482" y="792336"/>
          <a:ext cx="7016093" cy="1104385"/>
        </p:xfrm>
        <a:graphic>
          <a:graphicData uri="http://schemas.openxmlformats.org/presentationml/2006/ole">
            <mc:AlternateContent xmlns:mc="http://schemas.openxmlformats.org/markup-compatibility/2006">
              <mc:Choice xmlns:v="urn:schemas-microsoft-com:vml" Requires="v">
                <p:oleObj name="Equation" r:id="rId3" imgW="4114800" imgH="647640" progId="Equation.DSMT4">
                  <p:embed/>
                </p:oleObj>
              </mc:Choice>
              <mc:Fallback>
                <p:oleObj name="Equation" r:id="rId3" imgW="4114800" imgH="647640" progId="Equation.DSMT4">
                  <p:embed/>
                  <p:pic>
                    <p:nvPicPr>
                      <p:cNvPr id="0" name=""/>
                      <p:cNvPicPr/>
                      <p:nvPr/>
                    </p:nvPicPr>
                    <p:blipFill>
                      <a:blip r:embed="rId4"/>
                      <a:stretch>
                        <a:fillRect/>
                      </a:stretch>
                    </p:blipFill>
                    <p:spPr>
                      <a:xfrm>
                        <a:off x="1254482" y="792336"/>
                        <a:ext cx="7016093" cy="1104385"/>
                      </a:xfrm>
                      <a:prstGeom prst="rect">
                        <a:avLst/>
                      </a:prstGeom>
                    </p:spPr>
                  </p:pic>
                </p:oleObj>
              </mc:Fallback>
            </mc:AlternateContent>
          </a:graphicData>
        </a:graphic>
      </p:graphicFrame>
    </p:spTree>
    <p:extLst>
      <p:ext uri="{BB962C8B-B14F-4D97-AF65-F5344CB8AC3E}">
        <p14:creationId xmlns:p14="http://schemas.microsoft.com/office/powerpoint/2010/main" val="3257358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31E002-C38D-1CAE-12DE-10D7ED302813}"/>
                  </a:ext>
                </a:extLst>
              </p:cNvPr>
              <p:cNvSpPr txBox="1"/>
              <p:nvPr/>
            </p:nvSpPr>
            <p:spPr>
              <a:xfrm>
                <a:off x="484714" y="130438"/>
                <a:ext cx="8782575" cy="7282506"/>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Measure of Skewness: </a:t>
                </a:r>
                <a:r>
                  <a:rPr lang="en-US" sz="2800" b="0" i="0" u="none" strike="noStrike" baseline="0" dirty="0">
                    <a:latin typeface="Times New Roman" panose="02020603050405020304" pitchFamily="18" charset="0"/>
                    <a:cs typeface="Times New Roman" panose="02020603050405020304" pitchFamily="18" charset="0"/>
                  </a:rPr>
                  <a:t>Various measures of skewness are</a:t>
                </a:r>
              </a:p>
              <a:p>
                <a:pPr marL="400050" indent="-400050" algn="l">
                  <a:buFont typeface="+mj-lt"/>
                  <a:buAutoNum type="romanLcPeriod"/>
                </a:pPr>
                <a:endParaRPr lang="en-US" sz="2800" b="0" i="0" u="none" strike="noStrike" baseline="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 </a:t>
                </a:r>
              </a:p>
              <a:p>
                <a:pPr marL="400050" indent="-40005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 </a:t>
                </a:r>
              </a:p>
              <a:p>
                <a:pPr marL="400050" indent="-40005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400050" indent="-400050" algn="l">
                  <a:buFont typeface="+mj-lt"/>
                  <a:buAutoNum type="romanLcPeriod"/>
                </a:pPr>
                <a:endParaRPr lang="en-US" sz="2800" b="0" i="0" u="none" strike="noStrike" baseline="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algn="l"/>
                <a:r>
                  <a:rPr lang="en-IN" sz="2800" b="1" i="1" dirty="0">
                    <a:latin typeface="Times New Roman" panose="02020603050405020304" pitchFamily="18" charset="0"/>
                    <a:cs typeface="Times New Roman" panose="02020603050405020304" pitchFamily="18" charset="0"/>
                  </a:rPr>
                  <a:t>C</a:t>
                </a:r>
                <a:r>
                  <a:rPr lang="en-IN" sz="2800" b="1" i="1" u="none" strike="noStrike" baseline="0" dirty="0">
                    <a:latin typeface="Times New Roman" panose="02020603050405020304" pitchFamily="18" charset="0"/>
                    <a:cs typeface="Times New Roman" panose="02020603050405020304" pitchFamily="18" charset="0"/>
                  </a:rPr>
                  <a:t>oefficients of Skewness:</a:t>
                </a:r>
              </a:p>
              <a:p>
                <a:pPr marL="400050" indent="-400050">
                  <a:buFont typeface="+mj-lt"/>
                  <a:buAutoNum type="romanLcPeriod"/>
                </a:pPr>
                <a:r>
                  <a:rPr lang="en-US" sz="2800" dirty="0">
                    <a:latin typeface="Times New Roman" panose="02020603050405020304" pitchFamily="18" charset="0"/>
                    <a:cs typeface="Times New Roman" panose="02020603050405020304" pitchFamily="18" charset="0"/>
                  </a:rPr>
                  <a:t>Karl Pearson's Coefficient of skewness</a:t>
                </a:r>
                <a:r>
                  <a:rPr lang="en-US" sz="2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𝑀</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0</m:t>
                            </m:r>
                          </m:sub>
                        </m:sSub>
                      </m:num>
                      <m:den>
                        <m:r>
                          <a:rPr lang="en-IN" sz="2800" b="0" i="1" smtClean="0">
                            <a:latin typeface="Cambria Math" panose="02040503050406030204" pitchFamily="18" charset="0"/>
                          </a:rPr>
                          <m:t>𝜎</m:t>
                        </m:r>
                      </m:den>
                    </m:f>
                  </m:oMath>
                </a14:m>
                <a:endParaRPr lang="en-US" sz="2800" i="1"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800" b="0" u="none" strike="noStrike" baseline="0" dirty="0">
                    <a:latin typeface="Times New Roman" panose="02020603050405020304" pitchFamily="18" charset="0"/>
                    <a:cs typeface="Times New Roman" panose="02020603050405020304" pitchFamily="18" charset="0"/>
                  </a:rPr>
                  <a:t>Bowley's Coefficient of skewness:</a:t>
                </a:r>
                <a:r>
                  <a:rPr lang="en-US" sz="2800" b="0" i="1" u="none" strike="noStrike" baseline="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3</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−2</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𝑑</m:t>
                            </m:r>
                          </m:sub>
                        </m:sSub>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3</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1</m:t>
                            </m:r>
                          </m:sub>
                        </m:sSub>
                      </m:den>
                    </m:f>
                  </m:oMath>
                </a14:m>
                <a:endParaRPr lang="en-US" sz="2800" b="0" i="1" u="none" strike="noStrike" baseline="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Based upon moments, co-efficient of</a:t>
                </a:r>
              </a:p>
              <a:p>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 skewness: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ad>
                          <m:radPr>
                            <m:degHide m:val="on"/>
                            <m:ctrlPr>
                              <a:rPr lang="en-IN" sz="2800" b="0" i="1" smtClean="0">
                                <a:latin typeface="Cambria Math" panose="02040503050406030204" pitchFamily="18" charset="0"/>
                              </a:rPr>
                            </m:ctrlPr>
                          </m:radPr>
                          <m:deg/>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1</m:t>
                                </m:r>
                              </m:sub>
                            </m:sSub>
                          </m:e>
                        </m:rad>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+3)</m:t>
                        </m:r>
                      </m:num>
                      <m:den>
                        <m:r>
                          <a:rPr lang="en-IN" sz="2800" b="0" i="1" smtClean="0">
                            <a:latin typeface="Cambria Math" panose="02040503050406030204" pitchFamily="18" charset="0"/>
                          </a:rPr>
                          <m:t>2(5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−6 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−9)</m:t>
                        </m:r>
                      </m:den>
                    </m:f>
                  </m:oMath>
                </a14:m>
                <a:endParaRPr lang="en-US" sz="2800" b="0" i="1" u="none" strike="noStrike" baseline="0" dirty="0">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IN" b="0" i="1" dirty="0">
                  <a:latin typeface="Cambria Math" panose="02040503050406030204" pitchFamily="18" charset="0"/>
                </a:endParaRPr>
              </a:p>
              <a:p>
                <a:endParaRPr lang="en-IN" b="0" i="1" dirty="0">
                  <a:latin typeface="Times New Roman" panose="02020603050405020304" pitchFamily="18" charset="0"/>
                </a:endParaRPr>
              </a:p>
              <a:p>
                <a:pPr algn="l"/>
                <a:r>
                  <a:rPr lang="en-IN" i="1" dirty="0">
                    <a:latin typeface="Times New Roman" panose="02020603050405020304" pitchFamily="18" charset="0"/>
                  </a:rPr>
                  <a:t> </a:t>
                </a:r>
                <a:endParaRPr lang="en-IN" sz="2800" dirty="0"/>
              </a:p>
            </p:txBody>
          </p:sp>
        </mc:Choice>
        <mc:Fallback xmlns="">
          <p:sp>
            <p:nvSpPr>
              <p:cNvPr id="3" name="TextBox 2">
                <a:extLst>
                  <a:ext uri="{FF2B5EF4-FFF2-40B4-BE49-F238E27FC236}">
                    <a16:creationId xmlns:a16="http://schemas.microsoft.com/office/drawing/2014/main" id="{EF31E002-C38D-1CAE-12DE-10D7ED302813}"/>
                  </a:ext>
                </a:extLst>
              </p:cNvPr>
              <p:cNvSpPr txBox="1">
                <a:spLocks noRot="1" noChangeAspect="1" noMove="1" noResize="1" noEditPoints="1" noAdjustHandles="1" noChangeArrowheads="1" noChangeShapeType="1" noTextEdit="1"/>
              </p:cNvSpPr>
              <p:nvPr/>
            </p:nvSpPr>
            <p:spPr>
              <a:xfrm>
                <a:off x="484714" y="130438"/>
                <a:ext cx="8782575" cy="7282506"/>
              </a:xfrm>
              <a:prstGeom prst="rect">
                <a:avLst/>
              </a:prstGeom>
              <a:blipFill>
                <a:blip r:embed="rId2"/>
                <a:stretch>
                  <a:fillRect l="-1458" t="-837"/>
                </a:stretch>
              </a:blipFill>
            </p:spPr>
            <p:txBody>
              <a:bodyPr/>
              <a:lstStyle/>
              <a:p>
                <a:r>
                  <a:rPr lang="en-IN">
                    <a:noFill/>
                  </a:rPr>
                  <a:t> </a:t>
                </a:r>
              </a:p>
            </p:txBody>
          </p:sp>
        </mc:Fallback>
      </mc:AlternateContent>
      <p:grpSp>
        <p:nvGrpSpPr>
          <p:cNvPr id="8" name="Group 7">
            <a:extLst>
              <a:ext uri="{FF2B5EF4-FFF2-40B4-BE49-F238E27FC236}">
                <a16:creationId xmlns:a16="http://schemas.microsoft.com/office/drawing/2014/main" id="{13ED563E-E950-8463-806B-8E0C00F1F9DA}"/>
              </a:ext>
            </a:extLst>
          </p:cNvPr>
          <p:cNvGrpSpPr/>
          <p:nvPr/>
        </p:nvGrpSpPr>
        <p:grpSpPr>
          <a:xfrm>
            <a:off x="2263571" y="942741"/>
            <a:ext cx="3101632" cy="2283344"/>
            <a:chOff x="1715784" y="4257407"/>
            <a:chExt cx="2540000" cy="1602593"/>
          </a:xfrm>
        </p:grpSpPr>
        <p:graphicFrame>
          <p:nvGraphicFramePr>
            <p:cNvPr id="5" name="Object 4">
              <a:extLst>
                <a:ext uri="{FF2B5EF4-FFF2-40B4-BE49-F238E27FC236}">
                  <a16:creationId xmlns:a16="http://schemas.microsoft.com/office/drawing/2014/main" id="{1E65E9DC-74E3-5E31-420C-71F2550EC24C}"/>
                </a:ext>
              </a:extLst>
            </p:cNvPr>
            <p:cNvGraphicFramePr>
              <a:graphicFrameLocks noChangeAspect="1"/>
            </p:cNvGraphicFramePr>
            <p:nvPr>
              <p:extLst>
                <p:ext uri="{D42A27DB-BD31-4B8C-83A1-F6EECF244321}">
                  <p14:modId xmlns:p14="http://schemas.microsoft.com/office/powerpoint/2010/main" val="663653524"/>
                </p:ext>
              </p:extLst>
            </p:nvPr>
          </p:nvGraphicFramePr>
          <p:xfrm>
            <a:off x="1715784" y="4257407"/>
            <a:ext cx="1219200" cy="292100"/>
          </p:xfrm>
          <a:graphic>
            <a:graphicData uri="http://schemas.openxmlformats.org/presentationml/2006/ole">
              <mc:AlternateContent xmlns:mc="http://schemas.openxmlformats.org/markup-compatibility/2006">
                <mc:Choice xmlns:v="urn:schemas-microsoft-com:vml" Requires="v">
                  <p:oleObj name="Equation" r:id="rId3" imgW="1218960" imgH="291960" progId="Equation.DSMT4">
                    <p:embed/>
                  </p:oleObj>
                </mc:Choice>
                <mc:Fallback>
                  <p:oleObj name="Equation" r:id="rId3" imgW="1218960" imgH="291960" progId="Equation.DSMT4">
                    <p:embed/>
                    <p:pic>
                      <p:nvPicPr>
                        <p:cNvPr id="5" name="Object 4">
                          <a:extLst>
                            <a:ext uri="{FF2B5EF4-FFF2-40B4-BE49-F238E27FC236}">
                              <a16:creationId xmlns:a16="http://schemas.microsoft.com/office/drawing/2014/main" id="{1E65E9DC-74E3-5E31-420C-71F2550EC24C}"/>
                            </a:ext>
                          </a:extLst>
                        </p:cNvPr>
                        <p:cNvPicPr/>
                        <p:nvPr/>
                      </p:nvPicPr>
                      <p:blipFill>
                        <a:blip r:embed="rId4"/>
                        <a:stretch>
                          <a:fillRect/>
                        </a:stretch>
                      </p:blipFill>
                      <p:spPr>
                        <a:xfrm>
                          <a:off x="1715784" y="4257407"/>
                          <a:ext cx="1219200" cy="2921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5C9B604-3A28-1B0F-31EF-0BF52C5CF785}"/>
                </a:ext>
              </a:extLst>
            </p:cNvPr>
            <p:cNvGraphicFramePr>
              <a:graphicFrameLocks noChangeAspect="1"/>
            </p:cNvGraphicFramePr>
            <p:nvPr>
              <p:extLst>
                <p:ext uri="{D42A27DB-BD31-4B8C-83A1-F6EECF244321}">
                  <p14:modId xmlns:p14="http://schemas.microsoft.com/office/powerpoint/2010/main" val="2468355102"/>
                </p:ext>
              </p:extLst>
            </p:nvPr>
          </p:nvGraphicFramePr>
          <p:xfrm>
            <a:off x="1722134" y="4837137"/>
            <a:ext cx="1206500" cy="292100"/>
          </p:xfrm>
          <a:graphic>
            <a:graphicData uri="http://schemas.openxmlformats.org/presentationml/2006/ole">
              <mc:AlternateContent xmlns:mc="http://schemas.openxmlformats.org/markup-compatibility/2006">
                <mc:Choice xmlns:v="urn:schemas-microsoft-com:vml" Requires="v">
                  <p:oleObj name="Equation" r:id="rId5" imgW="1206360" imgH="291960" progId="Equation.DSMT4">
                    <p:embed/>
                  </p:oleObj>
                </mc:Choice>
                <mc:Fallback>
                  <p:oleObj name="Equation" r:id="rId5" imgW="1206360" imgH="291960" progId="Equation.DSMT4">
                    <p:embed/>
                    <p:pic>
                      <p:nvPicPr>
                        <p:cNvPr id="6" name="Object 5">
                          <a:extLst>
                            <a:ext uri="{FF2B5EF4-FFF2-40B4-BE49-F238E27FC236}">
                              <a16:creationId xmlns:a16="http://schemas.microsoft.com/office/drawing/2014/main" id="{65C9B604-3A28-1B0F-31EF-0BF52C5CF785}"/>
                            </a:ext>
                          </a:extLst>
                        </p:cNvPr>
                        <p:cNvPicPr/>
                        <p:nvPr/>
                      </p:nvPicPr>
                      <p:blipFill>
                        <a:blip r:embed="rId6"/>
                        <a:stretch>
                          <a:fillRect/>
                        </a:stretch>
                      </p:blipFill>
                      <p:spPr>
                        <a:xfrm>
                          <a:off x="1722134" y="4837137"/>
                          <a:ext cx="1206500" cy="2921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9A79AC0-61F0-FE8E-B8C1-8112BED03E5C}"/>
                </a:ext>
              </a:extLst>
            </p:cNvPr>
            <p:cNvGraphicFramePr>
              <a:graphicFrameLocks noChangeAspect="1"/>
            </p:cNvGraphicFramePr>
            <p:nvPr>
              <p:extLst>
                <p:ext uri="{D42A27DB-BD31-4B8C-83A1-F6EECF244321}">
                  <p14:modId xmlns:p14="http://schemas.microsoft.com/office/powerpoint/2010/main" val="1708700280"/>
                </p:ext>
              </p:extLst>
            </p:nvPr>
          </p:nvGraphicFramePr>
          <p:xfrm>
            <a:off x="1715784" y="5517100"/>
            <a:ext cx="2540000" cy="342900"/>
          </p:xfrm>
          <a:graphic>
            <a:graphicData uri="http://schemas.openxmlformats.org/presentationml/2006/ole">
              <mc:AlternateContent xmlns:mc="http://schemas.openxmlformats.org/markup-compatibility/2006">
                <mc:Choice xmlns:v="urn:schemas-microsoft-com:vml" Requires="v">
                  <p:oleObj name="Equation" r:id="rId7" imgW="2539800" imgH="342720" progId="Equation.DSMT4">
                    <p:embed/>
                  </p:oleObj>
                </mc:Choice>
                <mc:Fallback>
                  <p:oleObj name="Equation" r:id="rId7" imgW="2539800" imgH="342720" progId="Equation.DSMT4">
                    <p:embed/>
                    <p:pic>
                      <p:nvPicPr>
                        <p:cNvPr id="7" name="Object 6">
                          <a:extLst>
                            <a:ext uri="{FF2B5EF4-FFF2-40B4-BE49-F238E27FC236}">
                              <a16:creationId xmlns:a16="http://schemas.microsoft.com/office/drawing/2014/main" id="{89A79AC0-61F0-FE8E-B8C1-8112BED03E5C}"/>
                            </a:ext>
                          </a:extLst>
                        </p:cNvPr>
                        <p:cNvPicPr/>
                        <p:nvPr/>
                      </p:nvPicPr>
                      <p:blipFill>
                        <a:blip r:embed="rId8"/>
                        <a:stretch>
                          <a:fillRect/>
                        </a:stretch>
                      </p:blipFill>
                      <p:spPr>
                        <a:xfrm>
                          <a:off x="1715784" y="5517100"/>
                          <a:ext cx="2540000" cy="342900"/>
                        </a:xfrm>
                        <a:prstGeom prst="rect">
                          <a:avLst/>
                        </a:prstGeom>
                      </p:spPr>
                    </p:pic>
                  </p:oleObj>
                </mc:Fallback>
              </mc:AlternateContent>
            </a:graphicData>
          </a:graphic>
        </p:graphicFrame>
      </p:grpSp>
      <p:pic>
        <p:nvPicPr>
          <p:cNvPr id="10" name="Picture 9">
            <a:extLst>
              <a:ext uri="{FF2B5EF4-FFF2-40B4-BE49-F238E27FC236}">
                <a16:creationId xmlns:a16="http://schemas.microsoft.com/office/drawing/2014/main" id="{CF7FB559-18BD-07AB-8400-20F6B94FAA06}"/>
              </a:ext>
            </a:extLst>
          </p:cNvPr>
          <p:cNvPicPr>
            <a:picLocks noChangeAspect="1"/>
          </p:cNvPicPr>
          <p:nvPr/>
        </p:nvPicPr>
        <p:blipFill>
          <a:blip r:embed="rId9"/>
          <a:stretch>
            <a:fillRect/>
          </a:stretch>
        </p:blipFill>
        <p:spPr>
          <a:xfrm>
            <a:off x="8722190" y="4342145"/>
            <a:ext cx="3101632" cy="1710672"/>
          </a:xfrm>
          <a:prstGeom prst="rect">
            <a:avLst/>
          </a:prstGeom>
        </p:spPr>
      </p:pic>
      <p:pic>
        <p:nvPicPr>
          <p:cNvPr id="12" name="Picture 11">
            <a:extLst>
              <a:ext uri="{FF2B5EF4-FFF2-40B4-BE49-F238E27FC236}">
                <a16:creationId xmlns:a16="http://schemas.microsoft.com/office/drawing/2014/main" id="{B192F853-DE47-8019-7A33-B7622A6378CC}"/>
              </a:ext>
            </a:extLst>
          </p:cNvPr>
          <p:cNvPicPr>
            <a:picLocks noChangeAspect="1"/>
          </p:cNvPicPr>
          <p:nvPr/>
        </p:nvPicPr>
        <p:blipFill>
          <a:blip r:embed="rId10"/>
          <a:stretch>
            <a:fillRect/>
          </a:stretch>
        </p:blipFill>
        <p:spPr>
          <a:xfrm>
            <a:off x="6096000" y="805183"/>
            <a:ext cx="5816899" cy="2343270"/>
          </a:xfrm>
          <a:prstGeom prst="rect">
            <a:avLst/>
          </a:prstGeom>
        </p:spPr>
      </p:pic>
    </p:spTree>
    <p:extLst>
      <p:ext uri="{BB962C8B-B14F-4D97-AF65-F5344CB8AC3E}">
        <p14:creationId xmlns:p14="http://schemas.microsoft.com/office/powerpoint/2010/main" val="2536141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B3C228-9645-763D-6C9C-682A95F465CC}"/>
                  </a:ext>
                </a:extLst>
              </p:cNvPr>
              <p:cNvSpPr txBox="1"/>
              <p:nvPr/>
            </p:nvSpPr>
            <p:spPr>
              <a:xfrm>
                <a:off x="452063" y="400692"/>
                <a:ext cx="11342670" cy="6986528"/>
              </a:xfrm>
              <a:prstGeom prst="rect">
                <a:avLst/>
              </a:prstGeom>
              <a:noFill/>
            </p:spPr>
            <p:txBody>
              <a:bodyPr wrap="square">
                <a:spAutoFit/>
              </a:bodyPr>
              <a:lstStyle/>
              <a:p>
                <a:pPr algn="l"/>
                <a:r>
                  <a:rPr lang="en-IN" sz="2800" b="1" i="0" u="none" strike="noStrike" baseline="0" dirty="0">
                    <a:latin typeface="Times New Roman" panose="02020603050405020304" pitchFamily="18" charset="0"/>
                  </a:rPr>
                  <a:t>Kurtosis:</a:t>
                </a:r>
                <a:r>
                  <a:rPr lang="en-IN" sz="2800" b="0" i="0" u="none" strike="noStrike" baseline="0" dirty="0">
                    <a:latin typeface="Times New Roman" panose="02020603050405020304" pitchFamily="18" charset="0"/>
                  </a:rPr>
                  <a:t> It enables us </a:t>
                </a:r>
                <a:r>
                  <a:rPr lang="en-US" sz="2800" b="0" i="0" u="none" strike="noStrike" baseline="0" dirty="0">
                    <a:latin typeface="Times New Roman" panose="02020603050405020304" pitchFamily="18" charset="0"/>
                  </a:rPr>
                  <a:t>to have an idea about the flatness or </a:t>
                </a:r>
                <a:r>
                  <a:rPr lang="en-US" sz="2800" b="0" i="0" u="none" strike="noStrike" baseline="0" dirty="0" err="1">
                    <a:latin typeface="Times New Roman" panose="02020603050405020304" pitchFamily="18" charset="0"/>
                  </a:rPr>
                  <a:t>peakedness</a:t>
                </a:r>
                <a:r>
                  <a:rPr lang="en-US" sz="2800" b="0" i="0" u="none" strike="noStrike" baseline="0" dirty="0">
                    <a:latin typeface="Times New Roman" panose="02020603050405020304" pitchFamily="18" charset="0"/>
                  </a:rPr>
                  <a:t> of the curve. </a:t>
                </a:r>
                <a:r>
                  <a:rPr lang="en-US" sz="2800" b="0" i="0" u="none" strike="noStrike" baseline="0" dirty="0">
                    <a:latin typeface="Arial" panose="020B0604020202020204" pitchFamily="34" charset="0"/>
                  </a:rPr>
                  <a:t>It </a:t>
                </a:r>
                <a:r>
                  <a:rPr lang="en-US" sz="2800" b="0" i="0" u="none" strike="noStrike" baseline="0" dirty="0">
                    <a:latin typeface="Times New Roman" panose="02020603050405020304" pitchFamily="18" charset="0"/>
                  </a:rPr>
                  <a:t>is measured-by the</a:t>
                </a:r>
                <a:r>
                  <a:rPr lang="en-US" sz="2800" b="0" i="0" u="none" strike="noStrike" dirty="0">
                    <a:latin typeface="Times New Roman" panose="02020603050405020304" pitchFamily="18" charset="0"/>
                  </a:rPr>
                  <a:t> </a:t>
                </a:r>
                <a:r>
                  <a:rPr lang="en-US" sz="2800" b="0" i="0" u="none" strike="noStrike" baseline="0" dirty="0">
                    <a:latin typeface="Times New Roman" panose="02020603050405020304" pitchFamily="18" charset="0"/>
                  </a:rPr>
                  <a:t>co-efficient </a:t>
                </a:r>
                <a14:m>
                  <m:oMath xmlns:m="http://schemas.openxmlformats.org/officeDocument/2006/math">
                    <m:sSub>
                      <m:sSubPr>
                        <m:ctrlPr>
                          <a:rPr lang="en-IN" sz="2800" b="0" i="1" u="none" strike="noStrike" baseline="0" smtClean="0">
                            <a:latin typeface="Cambria Math" panose="02040503050406030204" pitchFamily="18" charset="0"/>
                          </a:rPr>
                        </m:ctrlPr>
                      </m:sSubPr>
                      <m:e>
                        <m:r>
                          <a:rPr lang="en-IN" sz="2800" b="0" i="1" u="none" strike="noStrike" baseline="0" smtClean="0">
                            <a:latin typeface="Cambria Math" panose="02040503050406030204" pitchFamily="18" charset="0"/>
                          </a:rPr>
                          <m:t>𝛽</m:t>
                        </m:r>
                      </m:e>
                      <m:sub>
                        <m:r>
                          <a:rPr lang="en-IN"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rPr>
                  <a:t> or its derivation</a:t>
                </a:r>
                <a:r>
                  <a:rPr lang="en-US" sz="2800" b="0" i="0" u="none" strike="noStrike" dirty="0">
                    <a:latin typeface="Times New Roman" panose="02020603050405020304" pitchFamily="18" charset="0"/>
                  </a:rPr>
                  <a:t> </a:t>
                </a:r>
                <a14:m>
                  <m:oMath xmlns:m="http://schemas.openxmlformats.org/officeDocument/2006/math">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𝛾</m:t>
                        </m:r>
                      </m:e>
                      <m:sub>
                        <m:r>
                          <a:rPr lang="en-IN" sz="2800" b="0" i="1" u="none" strike="noStrike" smtClean="0">
                            <a:latin typeface="Cambria Math" panose="02040503050406030204" pitchFamily="18" charset="0"/>
                          </a:rPr>
                          <m:t>2</m:t>
                        </m:r>
                      </m:sub>
                    </m:sSub>
                  </m:oMath>
                </a14:m>
                <a:r>
                  <a:rPr lang="en-IN" sz="2800" dirty="0">
                    <a:latin typeface="Times New Roman" panose="02020603050405020304" pitchFamily="18" charset="0"/>
                  </a:rPr>
                  <a:t> </a:t>
                </a:r>
                <a:r>
                  <a:rPr lang="en-US" sz="2800" b="0" i="0" u="none" strike="noStrike" baseline="0" dirty="0">
                    <a:latin typeface="Times New Roman" panose="02020603050405020304" pitchFamily="18" charset="0"/>
                  </a:rPr>
                  <a:t>given by</a:t>
                </a:r>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p:txBody>
          </p:sp>
        </mc:Choice>
        <mc:Fallback xmlns="">
          <p:sp>
            <p:nvSpPr>
              <p:cNvPr id="3" name="TextBox 2">
                <a:extLst>
                  <a:ext uri="{FF2B5EF4-FFF2-40B4-BE49-F238E27FC236}">
                    <a16:creationId xmlns:a16="http://schemas.microsoft.com/office/drawing/2014/main" id="{E0B3C228-9645-763D-6C9C-682A95F465CC}"/>
                  </a:ext>
                </a:extLst>
              </p:cNvPr>
              <p:cNvSpPr txBox="1">
                <a:spLocks noRot="1" noChangeAspect="1" noMove="1" noResize="1" noEditPoints="1" noAdjustHandles="1" noChangeArrowheads="1" noChangeShapeType="1" noTextEdit="1"/>
              </p:cNvSpPr>
              <p:nvPr/>
            </p:nvSpPr>
            <p:spPr>
              <a:xfrm>
                <a:off x="452063" y="400692"/>
                <a:ext cx="11342670" cy="6986528"/>
              </a:xfrm>
              <a:prstGeom prst="rect">
                <a:avLst/>
              </a:prstGeom>
              <a:blipFill>
                <a:blip r:embed="rId2"/>
                <a:stretch>
                  <a:fillRect l="-1075" t="-960" r="-1236"/>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B5177833-5534-980A-2EDC-80C1638C6F5A}"/>
              </a:ext>
            </a:extLst>
          </p:cNvPr>
          <p:cNvGraphicFramePr>
            <a:graphicFrameLocks noChangeAspect="1"/>
          </p:cNvGraphicFramePr>
          <p:nvPr>
            <p:extLst>
              <p:ext uri="{D42A27DB-BD31-4B8C-83A1-F6EECF244321}">
                <p14:modId xmlns:p14="http://schemas.microsoft.com/office/powerpoint/2010/main" val="1790430787"/>
              </p:ext>
            </p:extLst>
          </p:nvPr>
        </p:nvGraphicFramePr>
        <p:xfrm>
          <a:off x="3339101" y="1292119"/>
          <a:ext cx="4478000" cy="988743"/>
        </p:xfrm>
        <a:graphic>
          <a:graphicData uri="http://schemas.openxmlformats.org/presentationml/2006/ole">
            <mc:AlternateContent xmlns:mc="http://schemas.openxmlformats.org/markup-compatibility/2006">
              <mc:Choice xmlns:v="urn:schemas-microsoft-com:vml" Requires="v">
                <p:oleObj name="Equation" r:id="rId3" imgW="2057400" imgH="622080" progId="Equation.DSMT4">
                  <p:embed/>
                </p:oleObj>
              </mc:Choice>
              <mc:Fallback>
                <p:oleObj name="Equation" r:id="rId3" imgW="2057400" imgH="622080" progId="Equation.DSMT4">
                  <p:embed/>
                  <p:pic>
                    <p:nvPicPr>
                      <p:cNvPr id="0" name=""/>
                      <p:cNvPicPr/>
                      <p:nvPr/>
                    </p:nvPicPr>
                    <p:blipFill>
                      <a:blip r:embed="rId4"/>
                      <a:stretch>
                        <a:fillRect/>
                      </a:stretch>
                    </p:blipFill>
                    <p:spPr>
                      <a:xfrm>
                        <a:off x="3339101" y="1292119"/>
                        <a:ext cx="4478000" cy="988743"/>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E3039245-FBEE-E1F5-0501-69225DDA51D9}"/>
              </a:ext>
            </a:extLst>
          </p:cNvPr>
          <p:cNvGrpSpPr/>
          <p:nvPr/>
        </p:nvGrpSpPr>
        <p:grpSpPr>
          <a:xfrm>
            <a:off x="705492" y="2617534"/>
            <a:ext cx="10082373" cy="3574814"/>
            <a:chOff x="397267" y="2915485"/>
            <a:chExt cx="10082373" cy="3574814"/>
          </a:xfrm>
        </p:grpSpPr>
        <p:pic>
          <p:nvPicPr>
            <p:cNvPr id="6" name="Picture 5">
              <a:extLst>
                <a:ext uri="{FF2B5EF4-FFF2-40B4-BE49-F238E27FC236}">
                  <a16:creationId xmlns:a16="http://schemas.microsoft.com/office/drawing/2014/main" id="{E2EE035C-029C-1F79-2D83-A274272E6E8D}"/>
                </a:ext>
              </a:extLst>
            </p:cNvPr>
            <p:cNvPicPr>
              <a:picLocks noChangeAspect="1"/>
            </p:cNvPicPr>
            <p:nvPr/>
          </p:nvPicPr>
          <p:blipFill>
            <a:blip r:embed="rId5"/>
            <a:stretch>
              <a:fillRect/>
            </a:stretch>
          </p:blipFill>
          <p:spPr>
            <a:xfrm>
              <a:off x="397267" y="2915485"/>
              <a:ext cx="9332360" cy="357481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D88BAF-5E2B-0A46-0E0E-F043CC68E2A5}"/>
                    </a:ext>
                  </a:extLst>
                </p:cNvPr>
                <p:cNvSpPr txBox="1"/>
                <p:nvPr/>
              </p:nvSpPr>
              <p:spPr>
                <a:xfrm>
                  <a:off x="5962436" y="2942284"/>
                  <a:ext cx="4517204" cy="2554545"/>
                </a:xfrm>
                <a:prstGeom prst="rect">
                  <a:avLst/>
                </a:prstGeom>
                <a:noFill/>
              </p:spPr>
              <p:txBody>
                <a:bodyPr wrap="square" rtlCol="0">
                  <a:spAutoFit/>
                </a:bodyPr>
                <a:lstStyle/>
                <a:p>
                  <a:r>
                    <a:rPr lang="en-IN" sz="2000" b="0" i="1" u="none" strike="noStrike" baseline="0" dirty="0">
                      <a:solidFill>
                        <a:srgbClr val="00B0F0"/>
                      </a:solidFill>
                      <a:latin typeface="Times New Roman" panose="02020603050405020304" pitchFamily="18" charset="0"/>
                    </a:rPr>
                    <a:t>Lepto</a:t>
                  </a:r>
                  <a:r>
                    <a:rPr lang="en-IN" sz="2000" i="1" dirty="0">
                      <a:solidFill>
                        <a:srgbClr val="00B0F0"/>
                      </a:solidFill>
                      <a:latin typeface="Times New Roman" panose="02020603050405020304" pitchFamily="18" charset="0"/>
                    </a:rPr>
                    <a:t>kurtic</a:t>
                  </a:r>
                  <a:r>
                    <a:rPr lang="en-IN" sz="2000" b="0" i="1" u="none" strike="noStrike" baseline="0" dirty="0">
                      <a:solidFill>
                        <a:srgbClr val="00B0F0"/>
                      </a:solidFill>
                      <a:latin typeface="Times New Roman" panose="02020603050405020304" pitchFamily="18" charset="0"/>
                    </a:rPr>
                    <a:t>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&gt;0</a:t>
                  </a:r>
                  <a:endParaRPr lang="en-IN" sz="2000" b="0" i="1" u="none" strike="noStrike" baseline="0" dirty="0">
                    <a:solidFill>
                      <a:srgbClr val="00B0F0"/>
                    </a:solidFill>
                    <a:latin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endParaRPr lang="en-IN" sz="2000" b="0" i="1" u="none" strike="noStrike" baseline="0" dirty="0">
                    <a:solidFill>
                      <a:srgbClr val="00B0F0"/>
                    </a:solidFill>
                    <a:latin typeface="Times New Roman" panose="02020603050405020304" pitchFamily="18" charset="0"/>
                    <a:cs typeface="Times New Roman" panose="02020603050405020304" pitchFamily="18" charset="0"/>
                  </a:endParaRPr>
                </a:p>
                <a:p>
                  <a:pPr algn="l"/>
                  <a:r>
                    <a:rPr lang="en-IN" sz="2000" b="0" i="1" u="none" strike="noStrike" baseline="0" dirty="0">
                      <a:solidFill>
                        <a:srgbClr val="00B0F0"/>
                      </a:solidFill>
                      <a:latin typeface="Times New Roman" panose="02020603050405020304" pitchFamily="18" charset="0"/>
                    </a:rPr>
                    <a:t>Normal curve or. mesokurtic curve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=0</a:t>
                  </a:r>
                  <a:endParaRPr lang="en-IN" sz="2000" b="0" i="1" u="none" strike="noStrike" baseline="0" dirty="0">
                    <a:solidFill>
                      <a:srgbClr val="00B0F0"/>
                    </a:solidFill>
                    <a:latin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r>
                    <a:rPr lang="en-IN" sz="2000" b="0" i="1" u="none" strike="noStrike" baseline="0" dirty="0">
                      <a:solidFill>
                        <a:srgbClr val="00B0F0"/>
                      </a:solidFill>
                      <a:latin typeface="Times New Roman" panose="02020603050405020304" pitchFamily="18" charset="0"/>
                    </a:rPr>
                    <a:t>           </a:t>
                  </a:r>
                </a:p>
                <a:p>
                  <a:pPr algn="l"/>
                  <a:r>
                    <a:rPr lang="en-IN" sz="2000" i="1" dirty="0">
                      <a:solidFill>
                        <a:srgbClr val="00B0F0"/>
                      </a:solidFill>
                      <a:latin typeface="Times New Roman" panose="02020603050405020304" pitchFamily="18" charset="0"/>
                    </a:rPr>
                    <a:t>                          </a:t>
                  </a:r>
                  <a:r>
                    <a:rPr lang="en-IN" sz="2000" b="0" i="1" u="none" strike="noStrike" baseline="0" dirty="0">
                      <a:solidFill>
                        <a:srgbClr val="00B0F0"/>
                      </a:solidFill>
                      <a:latin typeface="Times New Roman" panose="02020603050405020304" pitchFamily="18" charset="0"/>
                    </a:rPr>
                    <a:t>   platykurtic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&lt;0</a:t>
                  </a:r>
                  <a:endParaRPr lang="en-IN" sz="2000" b="0" i="1" u="none" strike="noStrike" baseline="0" dirty="0">
                    <a:solidFill>
                      <a:srgbClr val="00B0F0"/>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7CD88BAF-5E2B-0A46-0E0E-F043CC68E2A5}"/>
                    </a:ext>
                  </a:extLst>
                </p:cNvPr>
                <p:cNvSpPr txBox="1">
                  <a:spLocks noRot="1" noChangeAspect="1" noMove="1" noResize="1" noEditPoints="1" noAdjustHandles="1" noChangeArrowheads="1" noChangeShapeType="1" noTextEdit="1"/>
                </p:cNvSpPr>
                <p:nvPr/>
              </p:nvSpPr>
              <p:spPr>
                <a:xfrm>
                  <a:off x="5962436" y="2942284"/>
                  <a:ext cx="4517204" cy="2554545"/>
                </a:xfrm>
                <a:prstGeom prst="rect">
                  <a:avLst/>
                </a:prstGeom>
                <a:blipFill>
                  <a:blip r:embed="rId6"/>
                  <a:stretch>
                    <a:fillRect l="-1484" t="-1432" b="-3341"/>
                  </a:stretch>
                </a:blipFill>
              </p:spPr>
              <p:txBody>
                <a:bodyPr/>
                <a:lstStyle/>
                <a:p>
                  <a:r>
                    <a:rPr lang="en-IN">
                      <a:noFill/>
                    </a:rPr>
                    <a:t> </a:t>
                  </a:r>
                </a:p>
              </p:txBody>
            </p:sp>
          </mc:Fallback>
        </mc:AlternateContent>
      </p:grpSp>
    </p:spTree>
    <p:extLst>
      <p:ext uri="{BB962C8B-B14F-4D97-AF65-F5344CB8AC3E}">
        <p14:creationId xmlns:p14="http://schemas.microsoft.com/office/powerpoint/2010/main" val="164103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06E3D-5F27-BA91-2E67-57CF15B177F4}"/>
              </a:ext>
            </a:extLst>
          </p:cNvPr>
          <p:cNvSpPr txBox="1"/>
          <p:nvPr/>
        </p:nvSpPr>
        <p:spPr>
          <a:xfrm>
            <a:off x="1427747" y="1994318"/>
            <a:ext cx="9336506" cy="3754874"/>
          </a:xfrm>
          <a:prstGeom prst="rect">
            <a:avLst/>
          </a:prstGeom>
          <a:noFill/>
        </p:spPr>
        <p:txBody>
          <a:bodyPr wrap="square">
            <a:spAutoFit/>
          </a:bodyPr>
          <a:lstStyle/>
          <a:p>
            <a:r>
              <a:rPr lang="en-US" sz="2800" b="1" dirty="0">
                <a:solidFill>
                  <a:srgbClr val="FF0000"/>
                </a:solidFill>
              </a:rPr>
              <a:t>Why Statistics Engineering? </a:t>
            </a:r>
          </a:p>
          <a:p>
            <a:endParaRPr lang="en-US" b="1" dirty="0">
              <a:solidFill>
                <a:srgbClr val="FF0000"/>
              </a:solidFill>
            </a:endParaRPr>
          </a:p>
          <a:p>
            <a:pPr marL="285750" indent="-285750" algn="just">
              <a:buFont typeface="Arial" panose="020B0604020202020204" pitchFamily="34" charset="0"/>
              <a:buChar char="•"/>
            </a:pPr>
            <a:r>
              <a:rPr lang="en-US" sz="2400" b="1" dirty="0"/>
              <a:t>Data Analysis and Interpretation - </a:t>
            </a:r>
            <a:r>
              <a:rPr lang="en-US" sz="2400" dirty="0"/>
              <a:t>Collecting and analyzing data from experiments</a:t>
            </a:r>
            <a:endParaRPr lang="en-US" sz="2400" b="1" dirty="0"/>
          </a:p>
          <a:p>
            <a:pPr marL="285750" indent="-285750" algn="just">
              <a:buFont typeface="Arial" panose="020B0604020202020204" pitchFamily="34" charset="0"/>
              <a:buChar char="•"/>
            </a:pPr>
            <a:r>
              <a:rPr lang="en-US" sz="2400" b="1" dirty="0"/>
              <a:t>Design of Experiments - </a:t>
            </a:r>
            <a:r>
              <a:rPr lang="en-US" sz="2400" dirty="0"/>
              <a:t>Using statistical methods </a:t>
            </a:r>
            <a:endParaRPr lang="en-US" sz="2400" b="1" dirty="0"/>
          </a:p>
          <a:p>
            <a:pPr marL="285750" indent="-285750" algn="just">
              <a:buFont typeface="Arial" panose="020B0604020202020204" pitchFamily="34" charset="0"/>
              <a:buChar char="•"/>
            </a:pPr>
            <a:r>
              <a:rPr lang="en-US" sz="2400" b="1" dirty="0"/>
              <a:t>Quality Control - </a:t>
            </a:r>
            <a:r>
              <a:rPr lang="en-US" sz="2400" dirty="0"/>
              <a:t>Monitor and improve the quality of products or services </a:t>
            </a:r>
            <a:endParaRPr lang="en-US" sz="2400" b="1" dirty="0"/>
          </a:p>
          <a:p>
            <a:pPr marL="285750" indent="-285750" algn="just">
              <a:buFont typeface="Arial" panose="020B0604020202020204" pitchFamily="34" charset="0"/>
              <a:buChar char="•"/>
            </a:pPr>
            <a:r>
              <a:rPr lang="en-US" sz="2400" b="1" dirty="0"/>
              <a:t>Predictive Modeling - </a:t>
            </a:r>
            <a:r>
              <a:rPr lang="en-US" sz="2400" dirty="0"/>
              <a:t>Developing models to predict </a:t>
            </a:r>
            <a:endParaRPr lang="en-US" sz="2400" b="1" dirty="0"/>
          </a:p>
          <a:p>
            <a:pPr marL="285750" indent="-285750" algn="just">
              <a:buFont typeface="Arial" panose="020B0604020202020204" pitchFamily="34" charset="0"/>
              <a:buChar char="•"/>
            </a:pPr>
            <a:r>
              <a:rPr lang="en-US" sz="2400" b="1" dirty="0"/>
              <a:t>Process Optimization - </a:t>
            </a:r>
            <a:r>
              <a:rPr lang="en-US" sz="2400" dirty="0"/>
              <a:t>Find the best possible solutions </a:t>
            </a:r>
            <a:endParaRPr lang="en-US" sz="2400" b="1" dirty="0"/>
          </a:p>
          <a:p>
            <a:pPr marL="285750" indent="-285750" algn="just">
              <a:buFont typeface="Arial" panose="020B0604020202020204" pitchFamily="34" charset="0"/>
              <a:buChar char="•"/>
            </a:pPr>
            <a:r>
              <a:rPr lang="en-US" sz="2400" b="1" dirty="0"/>
              <a:t>Reliability Engineering - </a:t>
            </a:r>
            <a:r>
              <a:rPr lang="en-US" sz="2400" dirty="0"/>
              <a:t>Applying statistical methods standards.</a:t>
            </a:r>
          </a:p>
        </p:txBody>
      </p:sp>
    </p:spTree>
    <p:extLst>
      <p:ext uri="{BB962C8B-B14F-4D97-AF65-F5344CB8AC3E}">
        <p14:creationId xmlns:p14="http://schemas.microsoft.com/office/powerpoint/2010/main" val="83631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A2C10-7A4A-D6F8-5F89-0C7C90D5DA4F}"/>
              </a:ext>
            </a:extLst>
          </p:cNvPr>
          <p:cNvSpPr txBox="1"/>
          <p:nvPr/>
        </p:nvSpPr>
        <p:spPr>
          <a:xfrm>
            <a:off x="1309035" y="596767"/>
            <a:ext cx="9865895" cy="5324535"/>
          </a:xfrm>
          <a:prstGeom prst="rect">
            <a:avLst/>
          </a:prstGeom>
          <a:noFill/>
        </p:spPr>
        <p:txBody>
          <a:bodyPr wrap="square">
            <a:spAutoFit/>
          </a:bodyPr>
          <a:lstStyle/>
          <a:p>
            <a:pPr algn="l"/>
            <a:r>
              <a:rPr lang="en-US" sz="2800" b="1" i="0" u="none" strike="noStrike" baseline="0" dirty="0">
                <a:solidFill>
                  <a:srgbClr val="FF0000"/>
                </a:solidFill>
                <a:latin typeface="Times New Roman" panose="02020603050405020304" pitchFamily="18" charset="0"/>
              </a:rPr>
              <a:t>Basic Steps in a Statistical Study: </a:t>
            </a:r>
          </a:p>
          <a:p>
            <a:pPr algn="just"/>
            <a:r>
              <a:rPr lang="en-US" sz="2400" b="0" i="0" u="none" strike="noStrike" baseline="0" dirty="0">
                <a:solidFill>
                  <a:srgbClr val="000000"/>
                </a:solidFill>
                <a:latin typeface="Times New Roman" panose="02020603050405020304" pitchFamily="18" charset="0"/>
              </a:rPr>
              <a:t>For any statistical study, there are some basic steps to be followed once we draw a sample. These are: </a:t>
            </a:r>
          </a:p>
          <a:p>
            <a:pPr algn="just"/>
            <a:r>
              <a:rPr lang="en-US" sz="2400" b="1" i="0" u="none" strike="noStrike" baseline="0" dirty="0">
                <a:solidFill>
                  <a:srgbClr val="000000"/>
                </a:solidFill>
                <a:latin typeface="Times New Roman" panose="02020603050405020304" pitchFamily="18" charset="0"/>
              </a:rPr>
              <a:t>Step 1: </a:t>
            </a:r>
            <a:r>
              <a:rPr lang="en-US" sz="2400" b="0" i="0" u="none" strike="noStrike" baseline="0" dirty="0">
                <a:solidFill>
                  <a:srgbClr val="000000"/>
                </a:solidFill>
                <a:latin typeface="Times New Roman" panose="02020603050405020304" pitchFamily="18" charset="0"/>
              </a:rPr>
              <a:t>Gather first-hand information from the sample and this is called the raw data. </a:t>
            </a:r>
          </a:p>
          <a:p>
            <a:pPr algn="just"/>
            <a:r>
              <a:rPr lang="en-US" sz="2400" b="1" i="0" u="none" strike="noStrike" baseline="0" dirty="0">
                <a:solidFill>
                  <a:srgbClr val="000000"/>
                </a:solidFill>
                <a:latin typeface="Times New Roman" panose="02020603050405020304" pitchFamily="18" charset="0"/>
              </a:rPr>
              <a:t>Step 2: </a:t>
            </a:r>
            <a:r>
              <a:rPr lang="en-US" sz="2400" b="0" i="0" u="none" strike="noStrike" baseline="0" dirty="0">
                <a:solidFill>
                  <a:srgbClr val="000000"/>
                </a:solidFill>
                <a:latin typeface="Times New Roman" panose="02020603050405020304" pitchFamily="18" charset="0"/>
              </a:rPr>
              <a:t>Tabular representation of the raw data, i.e., represent the raw data in a table. </a:t>
            </a:r>
          </a:p>
          <a:p>
            <a:pPr algn="just"/>
            <a:r>
              <a:rPr lang="en-US" sz="2400" b="1" i="0" u="none" strike="noStrike" baseline="0" dirty="0">
                <a:solidFill>
                  <a:srgbClr val="000000"/>
                </a:solidFill>
                <a:latin typeface="Times New Roman" panose="02020603050405020304" pitchFamily="18" charset="0"/>
              </a:rPr>
              <a:t>Step 3: </a:t>
            </a:r>
            <a:r>
              <a:rPr lang="en-US" sz="2400" b="0" i="0" u="none" strike="noStrike" baseline="0" dirty="0">
                <a:solidFill>
                  <a:srgbClr val="000000"/>
                </a:solidFill>
                <a:latin typeface="Times New Roman" panose="02020603050405020304" pitchFamily="18" charset="0"/>
              </a:rPr>
              <a:t>Pictorial representation of the data, i.e., draw diagrams with the organized data in a table. </a:t>
            </a:r>
          </a:p>
          <a:p>
            <a:pPr algn="just"/>
            <a:r>
              <a:rPr lang="en-US" sz="2400" b="1" i="0" u="none" strike="noStrike" baseline="0" dirty="0">
                <a:solidFill>
                  <a:srgbClr val="000000"/>
                </a:solidFill>
                <a:latin typeface="Times New Roman" panose="02020603050405020304" pitchFamily="18" charset="0"/>
              </a:rPr>
              <a:t>Step 4: </a:t>
            </a:r>
            <a:r>
              <a:rPr lang="en-US" sz="2400" b="0" i="0" u="none" strike="noStrike" baseline="0" dirty="0">
                <a:solidFill>
                  <a:srgbClr val="000000"/>
                </a:solidFill>
                <a:latin typeface="Times New Roman" panose="02020603050405020304" pitchFamily="18" charset="0"/>
              </a:rPr>
              <a:t>Numerically summarize the data, i.e., describe the entire data set with some key numbers. </a:t>
            </a:r>
          </a:p>
          <a:p>
            <a:pPr algn="just"/>
            <a:r>
              <a:rPr lang="en-US" sz="2400" b="1" i="0" u="none" strike="noStrike" baseline="0" dirty="0">
                <a:solidFill>
                  <a:srgbClr val="000000"/>
                </a:solidFill>
                <a:latin typeface="Times New Roman" panose="02020603050405020304" pitchFamily="18" charset="0"/>
              </a:rPr>
              <a:t>Step 5: </a:t>
            </a:r>
            <a:r>
              <a:rPr lang="en-US" sz="2400" b="0" i="0" u="none" strike="noStrike" baseline="0" dirty="0">
                <a:solidFill>
                  <a:srgbClr val="000000"/>
                </a:solidFill>
                <a:latin typeface="Times New Roman" panose="02020603050405020304" pitchFamily="18" charset="0"/>
              </a:rPr>
              <a:t>Analyze the data using mathematical formulae. </a:t>
            </a:r>
          </a:p>
          <a:p>
            <a:pPr algn="just"/>
            <a:r>
              <a:rPr lang="en-US" sz="2400" b="1" i="0" u="none" strike="noStrike" baseline="0" dirty="0">
                <a:solidFill>
                  <a:srgbClr val="000000"/>
                </a:solidFill>
                <a:latin typeface="Times New Roman" panose="02020603050405020304" pitchFamily="18" charset="0"/>
              </a:rPr>
              <a:t>Step 6: </a:t>
            </a:r>
            <a:r>
              <a:rPr lang="en-US" sz="2400" b="0" i="0" u="none" strike="noStrike" baseline="0" dirty="0">
                <a:solidFill>
                  <a:srgbClr val="000000"/>
                </a:solidFill>
                <a:latin typeface="Times New Roman" panose="02020603050405020304" pitchFamily="18" charset="0"/>
              </a:rPr>
              <a:t>Draw the final inference or conclusion about the population under study. </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76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8003B0-4252-B757-4131-D3D3A72C1B59}"/>
              </a:ext>
            </a:extLst>
          </p:cNvPr>
          <p:cNvSpPr>
            <a:spLocks noGrp="1"/>
          </p:cNvSpPr>
          <p:nvPr>
            <p:ph type="title"/>
          </p:nvPr>
        </p:nvSpPr>
        <p:spPr/>
        <p:txBody>
          <a:bodyPr>
            <a:normAutofit/>
          </a:bodyPr>
          <a:lstStyle/>
          <a:p>
            <a:pPr algn="ctr"/>
            <a:br>
              <a:rPr lang="en-IN" sz="2800" b="1" i="0" u="none" strike="noStrike" baseline="0" dirty="0">
                <a:solidFill>
                  <a:srgbClr val="000000"/>
                </a:solidFill>
                <a:latin typeface="Cambria" panose="02040503050406030204" pitchFamily="18" charset="0"/>
              </a:rPr>
            </a:br>
            <a:r>
              <a:rPr lang="en-IN" sz="4000" b="1" i="0" u="none" strike="noStrike" baseline="0" dirty="0">
                <a:solidFill>
                  <a:srgbClr val="000000"/>
                </a:solidFill>
                <a:latin typeface="Cambria" panose="02040503050406030204" pitchFamily="18" charset="0"/>
              </a:rPr>
              <a:t> Measures of central tendency 	</a:t>
            </a:r>
            <a:endParaRPr lang="en-IN" sz="6000" b="1" dirty="0"/>
          </a:p>
        </p:txBody>
      </p:sp>
      <p:sp>
        <p:nvSpPr>
          <p:cNvPr id="15" name="Content Placeholder 2">
            <a:extLst>
              <a:ext uri="{FF2B5EF4-FFF2-40B4-BE49-F238E27FC236}">
                <a16:creationId xmlns:a16="http://schemas.microsoft.com/office/drawing/2014/main" id="{0E19A5CB-1DFF-CAF7-C1C2-BAEAA5D2C5FB}"/>
              </a:ext>
            </a:extLst>
          </p:cNvPr>
          <p:cNvSpPr>
            <a:spLocks noGrp="1"/>
          </p:cNvSpPr>
          <p:nvPr>
            <p:ph idx="1"/>
          </p:nvPr>
        </p:nvSpPr>
        <p:spPr>
          <a:xfrm>
            <a:off x="838200" y="1825625"/>
            <a:ext cx="10515600" cy="4351338"/>
          </a:xfrm>
        </p:spPr>
        <p:txBody>
          <a:bodyPr/>
          <a:lstStyle/>
          <a:p>
            <a:pPr>
              <a:lnSpc>
                <a:spcPct val="150000"/>
              </a:lnSpc>
              <a:buFont typeface="Wingdings" panose="05000000000000000000" pitchFamily="2" charset="2"/>
              <a:buChar char="q"/>
            </a:pPr>
            <a:r>
              <a:rPr lang="en-IN" dirty="0"/>
              <a:t>  </a:t>
            </a:r>
            <a:r>
              <a:rPr lang="en-IN" sz="3200" dirty="0">
                <a:latin typeface="Times New Roman" panose="02020603050405020304" pitchFamily="18" charset="0"/>
                <a:cs typeface="Times New Roman" panose="02020603050405020304" pitchFamily="18" charset="0"/>
              </a:rPr>
              <a:t>Arithmetic Mean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Median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Mode</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Geometric Mean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Harmonic Mean</a:t>
            </a:r>
          </a:p>
        </p:txBody>
      </p:sp>
    </p:spTree>
    <p:extLst>
      <p:ext uri="{BB962C8B-B14F-4D97-AF65-F5344CB8AC3E}">
        <p14:creationId xmlns:p14="http://schemas.microsoft.com/office/powerpoint/2010/main" val="380459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800" b="0" i="1" u="none" strike="noStrike" baseline="0"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C4AD4C-0C43-4563-BA17-01554ECB9348}">
  <we:reference id="4b785c87-866c-4bad-85d8-5d1ae467ac9a" version="3.14.4.0" store="EXCatalog" storeType="EXCatalog"/>
  <we:alternateReferences>
    <we:reference id="WA104381909" version="3.14.4.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5895</TotalTime>
  <Words>4571</Words>
  <Application>Microsoft Office PowerPoint</Application>
  <PresentationFormat>Widescreen</PresentationFormat>
  <Paragraphs>1276</Paragraphs>
  <Slides>66</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66</vt:i4>
      </vt:variant>
    </vt:vector>
  </HeadingPairs>
  <TitlesOfParts>
    <vt:vector size="80" baseType="lpstr">
      <vt:lpstr>Arial</vt:lpstr>
      <vt:lpstr>Calibri</vt:lpstr>
      <vt:lpstr>Calibri Light</vt:lpstr>
      <vt:lpstr>Calisto MT</vt:lpstr>
      <vt:lpstr>Cambria</vt:lpstr>
      <vt:lpstr>Cambria Math</vt:lpstr>
      <vt:lpstr>HiddenHorzOCR</vt:lpstr>
      <vt:lpstr>Times New Roman</vt:lpstr>
      <vt:lpstr>Wingdings</vt:lpstr>
      <vt:lpstr>Office Theme</vt:lpstr>
      <vt:lpstr>Acrobat Document</vt:lpstr>
      <vt:lpstr>Equation</vt:lpstr>
      <vt:lpstr>MathType 7.0 Equation</vt:lpstr>
      <vt:lpstr>Worksheet</vt:lpstr>
      <vt:lpstr>PowerPoint Presentation</vt:lpstr>
      <vt:lpstr>PowerPoint Presentation</vt:lpstr>
      <vt:lpstr>PowerPoint Presentation</vt:lpstr>
      <vt:lpstr>Module 1   Introduction to Statistics   </vt:lpstr>
      <vt:lpstr>PowerPoint Presentation</vt:lpstr>
      <vt:lpstr>PowerPoint Presentation</vt:lpstr>
      <vt:lpstr>PowerPoint Presentation</vt:lpstr>
      <vt:lpstr>PowerPoint Presentation</vt:lpstr>
      <vt:lpstr>  Measures of central tendency  </vt:lpstr>
      <vt:lpstr>PowerPoint Presentation</vt:lpstr>
      <vt:lpstr>Arithmetic Mean (A.M.)</vt:lpstr>
      <vt:lpstr>PowerPoint Presentation</vt:lpstr>
      <vt:lpstr>PowerPoint Presentation</vt:lpstr>
      <vt:lpstr>PowerPoint Presentation</vt:lpstr>
      <vt:lpstr>PowerPoint Presentation</vt:lpstr>
      <vt:lpstr>Using the Deviation: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Median:</vt:lpstr>
      <vt:lpstr>PowerPoint Presentation</vt:lpstr>
      <vt:lpstr>PowerPoint Presentation</vt:lpstr>
      <vt:lpstr>(ii) Continuous Frequency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vt:lpstr>
      <vt:lpstr>PowerPoint Presentation</vt:lpstr>
      <vt:lpstr>PowerPoint Presentation</vt:lpstr>
      <vt:lpstr>PowerPoint Presentation</vt:lpstr>
      <vt:lpstr>For Continuous Frequency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 of Dispersion</vt:lpstr>
      <vt:lpstr>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VINOTH D</dc:creator>
  <cp:lastModifiedBy>VINOTH D</cp:lastModifiedBy>
  <cp:revision>163</cp:revision>
  <dcterms:created xsi:type="dcterms:W3CDTF">2024-12-14T09:09:59Z</dcterms:created>
  <dcterms:modified xsi:type="dcterms:W3CDTF">2025-01-28T18:28:08Z</dcterms:modified>
</cp:coreProperties>
</file>