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4" r:id="rId5"/>
    <p:sldId id="265" r:id="rId6"/>
    <p:sldId id="260" r:id="rId7"/>
    <p:sldId id="261" r:id="rId8"/>
    <p:sldId id="262" r:id="rId9"/>
    <p:sldId id="292" r:id="rId10"/>
    <p:sldId id="263" r:id="rId11"/>
    <p:sldId id="293" r:id="rId12"/>
    <p:sldId id="294" r:id="rId13"/>
    <p:sldId id="295" r:id="rId14"/>
    <p:sldId id="296" r:id="rId15"/>
    <p:sldId id="297" r:id="rId16"/>
    <p:sldId id="298" r:id="rId17"/>
    <p:sldId id="278" r:id="rId18"/>
    <p:sldId id="299" r:id="rId19"/>
    <p:sldId id="287" r:id="rId20"/>
    <p:sldId id="303" r:id="rId21"/>
    <p:sldId id="282" r:id="rId22"/>
    <p:sldId id="300" r:id="rId23"/>
    <p:sldId id="301" r:id="rId24"/>
    <p:sldId id="302"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1FA4C-E057-0F3E-6471-DCD3CD26D1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E7D655-D252-1E46-DC03-4E79223ACD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FC4E8B-0DDE-1156-1F80-0DC882970EB6}"/>
              </a:ext>
            </a:extLst>
          </p:cNvPr>
          <p:cNvSpPr>
            <a:spLocks noGrp="1"/>
          </p:cNvSpPr>
          <p:nvPr>
            <p:ph type="dt" sz="half" idx="10"/>
          </p:nvPr>
        </p:nvSpPr>
        <p:spPr/>
        <p:txBody>
          <a:bodyPr/>
          <a:lstStyle/>
          <a:p>
            <a:fld id="{40F9CB36-7310-48F2-9D0F-DDBC0D7FD3AC}" type="datetimeFigureOut">
              <a:rPr lang="en-IN" smtClean="0"/>
              <a:t>17-04-2025</a:t>
            </a:fld>
            <a:endParaRPr lang="en-IN"/>
          </a:p>
        </p:txBody>
      </p:sp>
      <p:sp>
        <p:nvSpPr>
          <p:cNvPr id="5" name="Footer Placeholder 4">
            <a:extLst>
              <a:ext uri="{FF2B5EF4-FFF2-40B4-BE49-F238E27FC236}">
                <a16:creationId xmlns:a16="http://schemas.microsoft.com/office/drawing/2014/main" id="{EA412239-0CEE-468E-368B-EC27EC3382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5BAB1B-7144-5AA0-40F7-FC3183E71926}"/>
              </a:ext>
            </a:extLst>
          </p:cNvPr>
          <p:cNvSpPr>
            <a:spLocks noGrp="1"/>
          </p:cNvSpPr>
          <p:nvPr>
            <p:ph type="sldNum" sz="quarter" idx="12"/>
          </p:nvPr>
        </p:nvSpPr>
        <p:spPr/>
        <p:txBody>
          <a:bodyPr/>
          <a:lstStyle/>
          <a:p>
            <a:fld id="{7993BF4B-A635-4CB7-B909-948C78513591}" type="slidenum">
              <a:rPr lang="en-IN" smtClean="0"/>
              <a:t>‹#›</a:t>
            </a:fld>
            <a:endParaRPr lang="en-IN"/>
          </a:p>
        </p:txBody>
      </p:sp>
    </p:spTree>
    <p:extLst>
      <p:ext uri="{BB962C8B-B14F-4D97-AF65-F5344CB8AC3E}">
        <p14:creationId xmlns:p14="http://schemas.microsoft.com/office/powerpoint/2010/main" val="2148505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E9AF2-BF35-0FD3-CC7F-9A1DF12568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3A5020-05BB-66BE-A1B1-5627BD7DF4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5F9E65-8EBA-727B-A471-AA7A307DEC86}"/>
              </a:ext>
            </a:extLst>
          </p:cNvPr>
          <p:cNvSpPr>
            <a:spLocks noGrp="1"/>
          </p:cNvSpPr>
          <p:nvPr>
            <p:ph type="dt" sz="half" idx="10"/>
          </p:nvPr>
        </p:nvSpPr>
        <p:spPr/>
        <p:txBody>
          <a:bodyPr/>
          <a:lstStyle/>
          <a:p>
            <a:fld id="{40F9CB36-7310-48F2-9D0F-DDBC0D7FD3AC}" type="datetimeFigureOut">
              <a:rPr lang="en-IN" smtClean="0"/>
              <a:t>17-04-2025</a:t>
            </a:fld>
            <a:endParaRPr lang="en-IN"/>
          </a:p>
        </p:txBody>
      </p:sp>
      <p:sp>
        <p:nvSpPr>
          <p:cNvPr id="5" name="Footer Placeholder 4">
            <a:extLst>
              <a:ext uri="{FF2B5EF4-FFF2-40B4-BE49-F238E27FC236}">
                <a16:creationId xmlns:a16="http://schemas.microsoft.com/office/drawing/2014/main" id="{03C45356-6EA3-4327-6685-BE7D9B9AAF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DD2622-9CB4-568B-3E5F-16F7BDF8E336}"/>
              </a:ext>
            </a:extLst>
          </p:cNvPr>
          <p:cNvSpPr>
            <a:spLocks noGrp="1"/>
          </p:cNvSpPr>
          <p:nvPr>
            <p:ph type="sldNum" sz="quarter" idx="12"/>
          </p:nvPr>
        </p:nvSpPr>
        <p:spPr/>
        <p:txBody>
          <a:bodyPr/>
          <a:lstStyle/>
          <a:p>
            <a:fld id="{7993BF4B-A635-4CB7-B909-948C78513591}" type="slidenum">
              <a:rPr lang="en-IN" smtClean="0"/>
              <a:t>‹#›</a:t>
            </a:fld>
            <a:endParaRPr lang="en-IN"/>
          </a:p>
        </p:txBody>
      </p:sp>
    </p:spTree>
    <p:extLst>
      <p:ext uri="{BB962C8B-B14F-4D97-AF65-F5344CB8AC3E}">
        <p14:creationId xmlns:p14="http://schemas.microsoft.com/office/powerpoint/2010/main" val="2341219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BC4D9-31CD-767E-E1F2-2F04B10329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84B3DD-9399-5801-0602-970CD8A400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AF2B9-67DA-7953-9EC2-73BF34708330}"/>
              </a:ext>
            </a:extLst>
          </p:cNvPr>
          <p:cNvSpPr>
            <a:spLocks noGrp="1"/>
          </p:cNvSpPr>
          <p:nvPr>
            <p:ph type="dt" sz="half" idx="10"/>
          </p:nvPr>
        </p:nvSpPr>
        <p:spPr/>
        <p:txBody>
          <a:bodyPr/>
          <a:lstStyle/>
          <a:p>
            <a:fld id="{40F9CB36-7310-48F2-9D0F-DDBC0D7FD3AC}" type="datetimeFigureOut">
              <a:rPr lang="en-IN" smtClean="0"/>
              <a:t>17-04-2025</a:t>
            </a:fld>
            <a:endParaRPr lang="en-IN"/>
          </a:p>
        </p:txBody>
      </p:sp>
      <p:sp>
        <p:nvSpPr>
          <p:cNvPr id="5" name="Footer Placeholder 4">
            <a:extLst>
              <a:ext uri="{FF2B5EF4-FFF2-40B4-BE49-F238E27FC236}">
                <a16:creationId xmlns:a16="http://schemas.microsoft.com/office/drawing/2014/main" id="{2C2A1ED7-E9B0-2E9B-0537-7C7CDB2EFD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695056-67D1-466E-6DA9-5ECD89F10759}"/>
              </a:ext>
            </a:extLst>
          </p:cNvPr>
          <p:cNvSpPr>
            <a:spLocks noGrp="1"/>
          </p:cNvSpPr>
          <p:nvPr>
            <p:ph type="sldNum" sz="quarter" idx="12"/>
          </p:nvPr>
        </p:nvSpPr>
        <p:spPr/>
        <p:txBody>
          <a:bodyPr/>
          <a:lstStyle/>
          <a:p>
            <a:fld id="{7993BF4B-A635-4CB7-B909-948C78513591}" type="slidenum">
              <a:rPr lang="en-IN" smtClean="0"/>
              <a:t>‹#›</a:t>
            </a:fld>
            <a:endParaRPr lang="en-IN"/>
          </a:p>
        </p:txBody>
      </p:sp>
    </p:spTree>
    <p:extLst>
      <p:ext uri="{BB962C8B-B14F-4D97-AF65-F5344CB8AC3E}">
        <p14:creationId xmlns:p14="http://schemas.microsoft.com/office/powerpoint/2010/main" val="2600258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B6B3F-C8C4-4C89-C9E5-C04A4BD53D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3BBC24-85C1-A276-6E73-516AC3B623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3B67DA-80C7-1240-BB88-34BC442D213C}"/>
              </a:ext>
            </a:extLst>
          </p:cNvPr>
          <p:cNvSpPr>
            <a:spLocks noGrp="1"/>
          </p:cNvSpPr>
          <p:nvPr>
            <p:ph type="dt" sz="half" idx="10"/>
          </p:nvPr>
        </p:nvSpPr>
        <p:spPr/>
        <p:txBody>
          <a:bodyPr/>
          <a:lstStyle/>
          <a:p>
            <a:fld id="{40F9CB36-7310-48F2-9D0F-DDBC0D7FD3AC}" type="datetimeFigureOut">
              <a:rPr lang="en-IN" smtClean="0"/>
              <a:t>17-04-2025</a:t>
            </a:fld>
            <a:endParaRPr lang="en-IN"/>
          </a:p>
        </p:txBody>
      </p:sp>
      <p:sp>
        <p:nvSpPr>
          <p:cNvPr id="5" name="Footer Placeholder 4">
            <a:extLst>
              <a:ext uri="{FF2B5EF4-FFF2-40B4-BE49-F238E27FC236}">
                <a16:creationId xmlns:a16="http://schemas.microsoft.com/office/drawing/2014/main" id="{49FD949B-05EF-EC1F-6FEB-5BD674325F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91D207-90BA-5FAF-953C-02142DFD8C1C}"/>
              </a:ext>
            </a:extLst>
          </p:cNvPr>
          <p:cNvSpPr>
            <a:spLocks noGrp="1"/>
          </p:cNvSpPr>
          <p:nvPr>
            <p:ph type="sldNum" sz="quarter" idx="12"/>
          </p:nvPr>
        </p:nvSpPr>
        <p:spPr/>
        <p:txBody>
          <a:bodyPr/>
          <a:lstStyle/>
          <a:p>
            <a:fld id="{7993BF4B-A635-4CB7-B909-948C78513591}" type="slidenum">
              <a:rPr lang="en-IN" smtClean="0"/>
              <a:t>‹#›</a:t>
            </a:fld>
            <a:endParaRPr lang="en-IN"/>
          </a:p>
        </p:txBody>
      </p:sp>
    </p:spTree>
    <p:extLst>
      <p:ext uri="{BB962C8B-B14F-4D97-AF65-F5344CB8AC3E}">
        <p14:creationId xmlns:p14="http://schemas.microsoft.com/office/powerpoint/2010/main" val="2480643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4C82-186B-E03D-52EF-BB4125D847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4BB5BF-29BD-1FC5-89D0-0CA2AC3E0A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45A722-1041-E00E-9776-ADD5224EE3ED}"/>
              </a:ext>
            </a:extLst>
          </p:cNvPr>
          <p:cNvSpPr>
            <a:spLocks noGrp="1"/>
          </p:cNvSpPr>
          <p:nvPr>
            <p:ph type="dt" sz="half" idx="10"/>
          </p:nvPr>
        </p:nvSpPr>
        <p:spPr/>
        <p:txBody>
          <a:bodyPr/>
          <a:lstStyle/>
          <a:p>
            <a:fld id="{40F9CB36-7310-48F2-9D0F-DDBC0D7FD3AC}" type="datetimeFigureOut">
              <a:rPr lang="en-IN" smtClean="0"/>
              <a:t>17-04-2025</a:t>
            </a:fld>
            <a:endParaRPr lang="en-IN"/>
          </a:p>
        </p:txBody>
      </p:sp>
      <p:sp>
        <p:nvSpPr>
          <p:cNvPr id="5" name="Footer Placeholder 4">
            <a:extLst>
              <a:ext uri="{FF2B5EF4-FFF2-40B4-BE49-F238E27FC236}">
                <a16:creationId xmlns:a16="http://schemas.microsoft.com/office/drawing/2014/main" id="{B9EC4001-8338-0050-5EDD-8873FE77F2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AF9C92-8796-93D0-C05D-4D518FE03354}"/>
              </a:ext>
            </a:extLst>
          </p:cNvPr>
          <p:cNvSpPr>
            <a:spLocks noGrp="1"/>
          </p:cNvSpPr>
          <p:nvPr>
            <p:ph type="sldNum" sz="quarter" idx="12"/>
          </p:nvPr>
        </p:nvSpPr>
        <p:spPr/>
        <p:txBody>
          <a:bodyPr/>
          <a:lstStyle/>
          <a:p>
            <a:fld id="{7993BF4B-A635-4CB7-B909-948C78513591}" type="slidenum">
              <a:rPr lang="en-IN" smtClean="0"/>
              <a:t>‹#›</a:t>
            </a:fld>
            <a:endParaRPr lang="en-IN"/>
          </a:p>
        </p:txBody>
      </p:sp>
    </p:spTree>
    <p:extLst>
      <p:ext uri="{BB962C8B-B14F-4D97-AF65-F5344CB8AC3E}">
        <p14:creationId xmlns:p14="http://schemas.microsoft.com/office/powerpoint/2010/main" val="3919876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A69D-3B05-9AF6-E787-1E619EC4F4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B45AF3-A689-730C-6A30-EE06B06FC4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D0A409-764D-0D58-23D5-7F7B97C0E3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67EE6B-EAC6-F806-37FF-5351074501BC}"/>
              </a:ext>
            </a:extLst>
          </p:cNvPr>
          <p:cNvSpPr>
            <a:spLocks noGrp="1"/>
          </p:cNvSpPr>
          <p:nvPr>
            <p:ph type="dt" sz="half" idx="10"/>
          </p:nvPr>
        </p:nvSpPr>
        <p:spPr/>
        <p:txBody>
          <a:bodyPr/>
          <a:lstStyle/>
          <a:p>
            <a:fld id="{40F9CB36-7310-48F2-9D0F-DDBC0D7FD3AC}" type="datetimeFigureOut">
              <a:rPr lang="en-IN" smtClean="0"/>
              <a:t>17-04-2025</a:t>
            </a:fld>
            <a:endParaRPr lang="en-IN"/>
          </a:p>
        </p:txBody>
      </p:sp>
      <p:sp>
        <p:nvSpPr>
          <p:cNvPr id="6" name="Footer Placeholder 5">
            <a:extLst>
              <a:ext uri="{FF2B5EF4-FFF2-40B4-BE49-F238E27FC236}">
                <a16:creationId xmlns:a16="http://schemas.microsoft.com/office/drawing/2014/main" id="{86A114B0-AEB9-D5A9-64A8-305262B290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701FCA-EAA5-2D97-1C9C-7BCC9BDB6311}"/>
              </a:ext>
            </a:extLst>
          </p:cNvPr>
          <p:cNvSpPr>
            <a:spLocks noGrp="1"/>
          </p:cNvSpPr>
          <p:nvPr>
            <p:ph type="sldNum" sz="quarter" idx="12"/>
          </p:nvPr>
        </p:nvSpPr>
        <p:spPr/>
        <p:txBody>
          <a:bodyPr/>
          <a:lstStyle/>
          <a:p>
            <a:fld id="{7993BF4B-A635-4CB7-B909-948C78513591}" type="slidenum">
              <a:rPr lang="en-IN" smtClean="0"/>
              <a:t>‹#›</a:t>
            </a:fld>
            <a:endParaRPr lang="en-IN"/>
          </a:p>
        </p:txBody>
      </p:sp>
    </p:spTree>
    <p:extLst>
      <p:ext uri="{BB962C8B-B14F-4D97-AF65-F5344CB8AC3E}">
        <p14:creationId xmlns:p14="http://schemas.microsoft.com/office/powerpoint/2010/main" val="490896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28968-B87A-0BBE-0AF5-2F08E3B390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A4D38D-BA9E-8FBE-9005-5D22F38A5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9E686C-A9F8-40F2-DCDE-7039603704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A0DDA8-D139-92F1-367A-B7BC24C73E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17D3B9-0BC5-ACEE-6AF5-B176A8051E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09D8F5-7FE1-6A63-8B95-5F6338832D0F}"/>
              </a:ext>
            </a:extLst>
          </p:cNvPr>
          <p:cNvSpPr>
            <a:spLocks noGrp="1"/>
          </p:cNvSpPr>
          <p:nvPr>
            <p:ph type="dt" sz="half" idx="10"/>
          </p:nvPr>
        </p:nvSpPr>
        <p:spPr/>
        <p:txBody>
          <a:bodyPr/>
          <a:lstStyle/>
          <a:p>
            <a:fld id="{40F9CB36-7310-48F2-9D0F-DDBC0D7FD3AC}" type="datetimeFigureOut">
              <a:rPr lang="en-IN" smtClean="0"/>
              <a:t>17-04-2025</a:t>
            </a:fld>
            <a:endParaRPr lang="en-IN"/>
          </a:p>
        </p:txBody>
      </p:sp>
      <p:sp>
        <p:nvSpPr>
          <p:cNvPr id="8" name="Footer Placeholder 7">
            <a:extLst>
              <a:ext uri="{FF2B5EF4-FFF2-40B4-BE49-F238E27FC236}">
                <a16:creationId xmlns:a16="http://schemas.microsoft.com/office/drawing/2014/main" id="{672E1E47-4D53-F583-7699-EBC705A1EF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2837E4-99FB-AB7A-F1A0-0DD0F20EAB77}"/>
              </a:ext>
            </a:extLst>
          </p:cNvPr>
          <p:cNvSpPr>
            <a:spLocks noGrp="1"/>
          </p:cNvSpPr>
          <p:nvPr>
            <p:ph type="sldNum" sz="quarter" idx="12"/>
          </p:nvPr>
        </p:nvSpPr>
        <p:spPr/>
        <p:txBody>
          <a:bodyPr/>
          <a:lstStyle/>
          <a:p>
            <a:fld id="{7993BF4B-A635-4CB7-B909-948C78513591}" type="slidenum">
              <a:rPr lang="en-IN" smtClean="0"/>
              <a:t>‹#›</a:t>
            </a:fld>
            <a:endParaRPr lang="en-IN"/>
          </a:p>
        </p:txBody>
      </p:sp>
    </p:spTree>
    <p:extLst>
      <p:ext uri="{BB962C8B-B14F-4D97-AF65-F5344CB8AC3E}">
        <p14:creationId xmlns:p14="http://schemas.microsoft.com/office/powerpoint/2010/main" val="1811820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21CBD-04EA-08C3-DF20-AC0419014C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081F76-3E82-E9EF-6BE6-1A9AA39385C5}"/>
              </a:ext>
            </a:extLst>
          </p:cNvPr>
          <p:cNvSpPr>
            <a:spLocks noGrp="1"/>
          </p:cNvSpPr>
          <p:nvPr>
            <p:ph type="dt" sz="half" idx="10"/>
          </p:nvPr>
        </p:nvSpPr>
        <p:spPr/>
        <p:txBody>
          <a:bodyPr/>
          <a:lstStyle/>
          <a:p>
            <a:fld id="{40F9CB36-7310-48F2-9D0F-DDBC0D7FD3AC}" type="datetimeFigureOut">
              <a:rPr lang="en-IN" smtClean="0"/>
              <a:t>17-04-2025</a:t>
            </a:fld>
            <a:endParaRPr lang="en-IN"/>
          </a:p>
        </p:txBody>
      </p:sp>
      <p:sp>
        <p:nvSpPr>
          <p:cNvPr id="4" name="Footer Placeholder 3">
            <a:extLst>
              <a:ext uri="{FF2B5EF4-FFF2-40B4-BE49-F238E27FC236}">
                <a16:creationId xmlns:a16="http://schemas.microsoft.com/office/drawing/2014/main" id="{ACAF4A69-3870-E9C7-D179-A066A2D6C7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43CF61-5EFA-1DF6-1D9F-6D60596998D3}"/>
              </a:ext>
            </a:extLst>
          </p:cNvPr>
          <p:cNvSpPr>
            <a:spLocks noGrp="1"/>
          </p:cNvSpPr>
          <p:nvPr>
            <p:ph type="sldNum" sz="quarter" idx="12"/>
          </p:nvPr>
        </p:nvSpPr>
        <p:spPr/>
        <p:txBody>
          <a:bodyPr/>
          <a:lstStyle/>
          <a:p>
            <a:fld id="{7993BF4B-A635-4CB7-B909-948C78513591}" type="slidenum">
              <a:rPr lang="en-IN" smtClean="0"/>
              <a:t>‹#›</a:t>
            </a:fld>
            <a:endParaRPr lang="en-IN"/>
          </a:p>
        </p:txBody>
      </p:sp>
    </p:spTree>
    <p:extLst>
      <p:ext uri="{BB962C8B-B14F-4D97-AF65-F5344CB8AC3E}">
        <p14:creationId xmlns:p14="http://schemas.microsoft.com/office/powerpoint/2010/main" val="276931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9C7878-8E93-0DF3-E61B-1342F9B275CC}"/>
              </a:ext>
            </a:extLst>
          </p:cNvPr>
          <p:cNvSpPr>
            <a:spLocks noGrp="1"/>
          </p:cNvSpPr>
          <p:nvPr>
            <p:ph type="dt" sz="half" idx="10"/>
          </p:nvPr>
        </p:nvSpPr>
        <p:spPr/>
        <p:txBody>
          <a:bodyPr/>
          <a:lstStyle/>
          <a:p>
            <a:fld id="{40F9CB36-7310-48F2-9D0F-DDBC0D7FD3AC}" type="datetimeFigureOut">
              <a:rPr lang="en-IN" smtClean="0"/>
              <a:t>17-04-2025</a:t>
            </a:fld>
            <a:endParaRPr lang="en-IN"/>
          </a:p>
        </p:txBody>
      </p:sp>
      <p:sp>
        <p:nvSpPr>
          <p:cNvPr id="3" name="Footer Placeholder 2">
            <a:extLst>
              <a:ext uri="{FF2B5EF4-FFF2-40B4-BE49-F238E27FC236}">
                <a16:creationId xmlns:a16="http://schemas.microsoft.com/office/drawing/2014/main" id="{581EB698-AD95-7574-CACB-7EC4FE255F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E00228-2881-9C65-B042-B7B0423BFFB7}"/>
              </a:ext>
            </a:extLst>
          </p:cNvPr>
          <p:cNvSpPr>
            <a:spLocks noGrp="1"/>
          </p:cNvSpPr>
          <p:nvPr>
            <p:ph type="sldNum" sz="quarter" idx="12"/>
          </p:nvPr>
        </p:nvSpPr>
        <p:spPr/>
        <p:txBody>
          <a:bodyPr/>
          <a:lstStyle/>
          <a:p>
            <a:fld id="{7993BF4B-A635-4CB7-B909-948C78513591}" type="slidenum">
              <a:rPr lang="en-IN" smtClean="0"/>
              <a:t>‹#›</a:t>
            </a:fld>
            <a:endParaRPr lang="en-IN"/>
          </a:p>
        </p:txBody>
      </p:sp>
    </p:spTree>
    <p:extLst>
      <p:ext uri="{BB962C8B-B14F-4D97-AF65-F5344CB8AC3E}">
        <p14:creationId xmlns:p14="http://schemas.microsoft.com/office/powerpoint/2010/main" val="1652294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2E856-B640-F7A0-8C0C-BF76722F4E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8A274C-EE85-E6FF-9B7E-01FFCCB7E3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BD86A6-467B-1A59-E29A-E977747CFE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12C7B0-B1DB-5123-DD15-49CE5DE9AB82}"/>
              </a:ext>
            </a:extLst>
          </p:cNvPr>
          <p:cNvSpPr>
            <a:spLocks noGrp="1"/>
          </p:cNvSpPr>
          <p:nvPr>
            <p:ph type="dt" sz="half" idx="10"/>
          </p:nvPr>
        </p:nvSpPr>
        <p:spPr/>
        <p:txBody>
          <a:bodyPr/>
          <a:lstStyle/>
          <a:p>
            <a:fld id="{40F9CB36-7310-48F2-9D0F-DDBC0D7FD3AC}" type="datetimeFigureOut">
              <a:rPr lang="en-IN" smtClean="0"/>
              <a:t>17-04-2025</a:t>
            </a:fld>
            <a:endParaRPr lang="en-IN"/>
          </a:p>
        </p:txBody>
      </p:sp>
      <p:sp>
        <p:nvSpPr>
          <p:cNvPr id="6" name="Footer Placeholder 5">
            <a:extLst>
              <a:ext uri="{FF2B5EF4-FFF2-40B4-BE49-F238E27FC236}">
                <a16:creationId xmlns:a16="http://schemas.microsoft.com/office/drawing/2014/main" id="{736A7D7F-7FE4-C99A-3353-84F1DD9E44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827C12-C215-CB1E-F41C-338DD6459D9B}"/>
              </a:ext>
            </a:extLst>
          </p:cNvPr>
          <p:cNvSpPr>
            <a:spLocks noGrp="1"/>
          </p:cNvSpPr>
          <p:nvPr>
            <p:ph type="sldNum" sz="quarter" idx="12"/>
          </p:nvPr>
        </p:nvSpPr>
        <p:spPr/>
        <p:txBody>
          <a:bodyPr/>
          <a:lstStyle/>
          <a:p>
            <a:fld id="{7993BF4B-A635-4CB7-B909-948C78513591}" type="slidenum">
              <a:rPr lang="en-IN" smtClean="0"/>
              <a:t>‹#›</a:t>
            </a:fld>
            <a:endParaRPr lang="en-IN"/>
          </a:p>
        </p:txBody>
      </p:sp>
    </p:spTree>
    <p:extLst>
      <p:ext uri="{BB962C8B-B14F-4D97-AF65-F5344CB8AC3E}">
        <p14:creationId xmlns:p14="http://schemas.microsoft.com/office/powerpoint/2010/main" val="171146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A0333-2F99-06A5-62A4-CBA8C5E7D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DAF96C-2E5D-0249-45C9-820A7CFD6F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D63716-F19E-756E-E6FE-A981B095ED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CAC63F-E39F-2118-8AFD-0386749D7979}"/>
              </a:ext>
            </a:extLst>
          </p:cNvPr>
          <p:cNvSpPr>
            <a:spLocks noGrp="1"/>
          </p:cNvSpPr>
          <p:nvPr>
            <p:ph type="dt" sz="half" idx="10"/>
          </p:nvPr>
        </p:nvSpPr>
        <p:spPr/>
        <p:txBody>
          <a:bodyPr/>
          <a:lstStyle/>
          <a:p>
            <a:fld id="{40F9CB36-7310-48F2-9D0F-DDBC0D7FD3AC}" type="datetimeFigureOut">
              <a:rPr lang="en-IN" smtClean="0"/>
              <a:t>17-04-2025</a:t>
            </a:fld>
            <a:endParaRPr lang="en-IN"/>
          </a:p>
        </p:txBody>
      </p:sp>
      <p:sp>
        <p:nvSpPr>
          <p:cNvPr id="6" name="Footer Placeholder 5">
            <a:extLst>
              <a:ext uri="{FF2B5EF4-FFF2-40B4-BE49-F238E27FC236}">
                <a16:creationId xmlns:a16="http://schemas.microsoft.com/office/drawing/2014/main" id="{CD087752-8298-C6EF-C936-B137A97B0F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299008-57AC-CA7E-9B9E-380E8AFF8B92}"/>
              </a:ext>
            </a:extLst>
          </p:cNvPr>
          <p:cNvSpPr>
            <a:spLocks noGrp="1"/>
          </p:cNvSpPr>
          <p:nvPr>
            <p:ph type="sldNum" sz="quarter" idx="12"/>
          </p:nvPr>
        </p:nvSpPr>
        <p:spPr/>
        <p:txBody>
          <a:bodyPr/>
          <a:lstStyle/>
          <a:p>
            <a:fld id="{7993BF4B-A635-4CB7-B909-948C78513591}" type="slidenum">
              <a:rPr lang="en-IN" smtClean="0"/>
              <a:t>‹#›</a:t>
            </a:fld>
            <a:endParaRPr lang="en-IN"/>
          </a:p>
        </p:txBody>
      </p:sp>
    </p:spTree>
    <p:extLst>
      <p:ext uri="{BB962C8B-B14F-4D97-AF65-F5344CB8AC3E}">
        <p14:creationId xmlns:p14="http://schemas.microsoft.com/office/powerpoint/2010/main" val="3577365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4EB952-8CF0-9678-DA82-FC4E6F370E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6D46BB-8B5F-8692-185E-603B902859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B56533-66C0-7461-4A97-3578067E74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9CB36-7310-48F2-9D0F-DDBC0D7FD3AC}" type="datetimeFigureOut">
              <a:rPr lang="en-IN" smtClean="0"/>
              <a:t>17-04-2025</a:t>
            </a:fld>
            <a:endParaRPr lang="en-IN"/>
          </a:p>
        </p:txBody>
      </p:sp>
      <p:sp>
        <p:nvSpPr>
          <p:cNvPr id="5" name="Footer Placeholder 4">
            <a:extLst>
              <a:ext uri="{FF2B5EF4-FFF2-40B4-BE49-F238E27FC236}">
                <a16:creationId xmlns:a16="http://schemas.microsoft.com/office/drawing/2014/main" id="{8C7AAFA4-AD40-986E-6AA1-F00A0583F8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567D4A4-3912-B6F8-509E-6A7EEC701B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93BF4B-A635-4CB7-B909-948C78513591}" type="slidenum">
              <a:rPr lang="en-IN" smtClean="0"/>
              <a:t>‹#›</a:t>
            </a:fld>
            <a:endParaRPr lang="en-IN"/>
          </a:p>
        </p:txBody>
      </p:sp>
    </p:spTree>
    <p:extLst>
      <p:ext uri="{BB962C8B-B14F-4D97-AF65-F5344CB8AC3E}">
        <p14:creationId xmlns:p14="http://schemas.microsoft.com/office/powerpoint/2010/main" val="220633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20292A-0AB3-1404-CE30-9958A69CAAFF}"/>
              </a:ext>
            </a:extLst>
          </p:cNvPr>
          <p:cNvSpPr txBox="1"/>
          <p:nvPr/>
        </p:nvSpPr>
        <p:spPr>
          <a:xfrm>
            <a:off x="1387011" y="2671281"/>
            <a:ext cx="9852917" cy="2246769"/>
          </a:xfrm>
          <a:prstGeom prst="rect">
            <a:avLst/>
          </a:prstGeom>
          <a:noFill/>
        </p:spPr>
        <p:txBody>
          <a:bodyPr wrap="square">
            <a:spAutoFit/>
          </a:bodyPr>
          <a:lstStyle/>
          <a:p>
            <a:pPr algn="just"/>
            <a:endParaRPr lang="en-IN" sz="28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b="0" i="0" u="none" strike="noStrike" baseline="0" dirty="0">
                <a:solidFill>
                  <a:srgbClr val="000000"/>
                </a:solidFill>
                <a:latin typeface="Times New Roman" panose="02020603050405020304" pitchFamily="18" charset="0"/>
                <a:cs typeface="Times New Roman" panose="02020603050405020304" pitchFamily="18" charset="0"/>
              </a:rPr>
              <a:t>Basic concepts- Hazard function- Reliabilities of series and parallel systems- System Reliability - Maintainability-Preventive and repair maintenance- Availability. 	</a:t>
            </a:r>
          </a:p>
          <a:p>
            <a:pPr algn="just"/>
            <a:r>
              <a:rPr lang="en-US" sz="2800" b="0" i="0" u="none" strike="noStrike" baseline="0" dirty="0">
                <a:solidFill>
                  <a:srgbClr val="000000"/>
                </a:solidFill>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9DB76B8E-736C-7D31-DDFD-9FF44AC3D6AC}"/>
              </a:ext>
            </a:extLst>
          </p:cNvPr>
          <p:cNvSpPr txBox="1"/>
          <p:nvPr/>
        </p:nvSpPr>
        <p:spPr>
          <a:xfrm>
            <a:off x="2157573" y="1325367"/>
            <a:ext cx="8647416" cy="1446550"/>
          </a:xfrm>
          <a:prstGeom prst="rect">
            <a:avLst/>
          </a:prstGeom>
          <a:noFill/>
        </p:spPr>
        <p:txBody>
          <a:bodyPr wrap="square">
            <a:spAutoFit/>
          </a:bodyPr>
          <a:lstStyle/>
          <a:p>
            <a:br>
              <a:rPr lang="en-IN" sz="4400" b="1" i="0" u="none" strike="noStrike" baseline="0" dirty="0">
                <a:solidFill>
                  <a:schemeClr val="accent1"/>
                </a:solidFill>
                <a:latin typeface="Times New Roman" panose="02020603050405020304" pitchFamily="18" charset="0"/>
                <a:cs typeface="Times New Roman" panose="02020603050405020304" pitchFamily="18" charset="0"/>
              </a:rPr>
            </a:br>
            <a:r>
              <a:rPr lang="en-IN" sz="4400" b="1" i="0" u="none" strike="noStrike" baseline="0" dirty="0">
                <a:solidFill>
                  <a:schemeClr val="accent1"/>
                </a:solidFill>
                <a:latin typeface="Times New Roman" panose="02020603050405020304" pitchFamily="18" charset="0"/>
                <a:cs typeface="Times New Roman" panose="02020603050405020304" pitchFamily="18" charset="0"/>
              </a:rPr>
              <a:t> Module: 7 Reliability </a:t>
            </a:r>
            <a:r>
              <a:rPr lang="en-IN" sz="4400" b="0" i="0" u="none" strike="noStrike" baseline="0" dirty="0">
                <a:solidFill>
                  <a:schemeClr val="accent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8550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4387" y="0"/>
                <a:ext cx="12027613" cy="6598691"/>
              </a:xfrm>
            </p:spPr>
            <p:txBody>
              <a:bodyPr>
                <a:normAutofit lnSpcReduction="10000"/>
              </a:bodyPr>
              <a:lstStyle/>
              <a:p>
                <a:pPr marL="0" indent="0">
                  <a:lnSpc>
                    <a:spcPct val="150000"/>
                  </a:lnSpc>
                  <a:buNone/>
                </a:pPr>
                <a:r>
                  <a:rPr lang="en-IN" b="1" dirty="0">
                    <a:latin typeface="Times New Roman" panose="02020603050405020304" pitchFamily="18" charset="0"/>
                    <a:cs typeface="Times New Roman" panose="02020603050405020304" pitchFamily="18" charset="0"/>
                  </a:rPr>
                  <a:t>Exponential Distribution Function:</a:t>
                </a:r>
                <a:endParaRPr lang="en-US" b="0" i="1" dirty="0">
                  <a:latin typeface="Times New Roman" panose="020206030504050203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sSup>
                        <m:sSupPr>
                          <m:ctrlPr>
                            <a:rPr lang="en-IN" i="1">
                              <a:latin typeface="Cambria Math" panose="02040503050406030204" pitchFamily="18" charset="0"/>
                              <a:cs typeface="Times New Roman" panose="02020603050405020304" pitchFamily="18" charset="0"/>
                            </a:rPr>
                          </m:ctrlPr>
                        </m:sSupPr>
                        <m:e>
                          <m:r>
                            <a:rPr lang="en-IN" i="1">
                              <a:latin typeface="Cambria Math" panose="02040503050406030204" pitchFamily="18" charset="0"/>
                              <a:ea typeface="Cambria Math" panose="02040503050406030204" pitchFamily="18" charset="0"/>
                              <a:cs typeface="Times New Roman" panose="02020603050405020304" pitchFamily="18" charset="0"/>
                            </a:rPr>
                            <m:t>𝜆</m:t>
                          </m:r>
                          <m:r>
                            <a:rPr lang="en-IN" b="0" i="1" smtClean="0">
                              <a:latin typeface="Cambria Math" panose="02040503050406030204" pitchFamily="18" charset="0"/>
                              <a:ea typeface="Cambria Math" panose="02040503050406030204" pitchFamily="18" charset="0"/>
                              <a:cs typeface="Times New Roman" panose="02020603050405020304" pitchFamily="18" charset="0"/>
                            </a:rPr>
                            <m:t> </m:t>
                          </m:r>
                          <m:r>
                            <a:rPr lang="en-IN" i="1">
                              <a:latin typeface="Cambria Math" panose="02040503050406030204" pitchFamily="18" charset="0"/>
                              <a:cs typeface="Times New Roman" panose="02020603050405020304" pitchFamily="18" charset="0"/>
                            </a:rPr>
                            <m:t>𝑒</m:t>
                          </m:r>
                        </m:e>
                        <m:sup>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ea typeface="Cambria Math" panose="02040503050406030204" pitchFamily="18" charset="0"/>
                              <a:cs typeface="Times New Roman" panose="02020603050405020304" pitchFamily="18" charset="0"/>
                            </a:rPr>
                            <m:t>𝜆</m:t>
                          </m:r>
                          <m:r>
                            <a:rPr lang="en-IN" b="0" i="1" smtClean="0">
                              <a:latin typeface="Cambria Math" panose="02040503050406030204" pitchFamily="18" charset="0"/>
                              <a:ea typeface="Cambria Math" panose="02040503050406030204" pitchFamily="18" charset="0"/>
                              <a:cs typeface="Times New Roman" panose="02020603050405020304" pitchFamily="18" charset="0"/>
                            </a:rPr>
                            <m:t>𝑡</m:t>
                          </m:r>
                        </m:sup>
                      </m:sSup>
                      <m:r>
                        <a:rPr lang="en-IN" b="0" i="1" dirty="0" smtClean="0">
                          <a:latin typeface="Cambria Math" panose="02040503050406030204" pitchFamily="18" charset="0"/>
                          <a:cs typeface="Times New Roman" panose="02020603050405020304" pitchFamily="18" charset="0"/>
                        </a:rPr>
                        <m:t>  ;  </m:t>
                      </m:r>
                      <m:r>
                        <a:rPr lang="en-IN" b="0" i="1" smtClean="0">
                          <a:latin typeface="Cambria Math" panose="02040503050406030204" pitchFamily="18" charset="0"/>
                          <a:ea typeface="Cambria Math" panose="02040503050406030204" pitchFamily="18" charset="0"/>
                          <a:cs typeface="Times New Roman" panose="02020603050405020304" pitchFamily="18" charset="0"/>
                        </a:rPr>
                        <m:t>𝑡</m:t>
                      </m:r>
                      <m:r>
                        <a:rPr lang="en-IN" i="1" smtClean="0">
                          <a:latin typeface="Cambria Math" panose="02040503050406030204" pitchFamily="18" charset="0"/>
                          <a:ea typeface="Cambria Math" panose="02040503050406030204" pitchFamily="18" charset="0"/>
                          <a:cs typeface="Times New Roman" panose="02020603050405020304" pitchFamily="18" charset="0"/>
                        </a:rPr>
                        <m:t>≥</m:t>
                      </m:r>
                      <m:r>
                        <a:rPr lang="en-IN" b="0" i="1" smtClean="0">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en-IN" dirty="0">
                  <a:latin typeface="Times New Roman" panose="02020603050405020304" pitchFamily="18" charset="0"/>
                  <a:cs typeface="Times New Roman" panose="02020603050405020304" pitchFamily="18" charset="0"/>
                </a:endParaRPr>
              </a:p>
              <a:p>
                <a:pPr marL="0" indent="0">
                  <a:lnSpc>
                    <a:spcPct val="150000"/>
                  </a:lnSpc>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cs typeface="Times New Roman" panose="02020603050405020304" pitchFamily="18" charset="0"/>
                      </a:rPr>
                      <m:t>𝑅</m:t>
                    </m:r>
                    <m:d>
                      <m:dPr>
                        <m:ctrlPr>
                          <a:rPr lang="en-IN" i="1">
                            <a:latin typeface="Cambria Math" panose="02040503050406030204" pitchFamily="18" charset="0"/>
                            <a:cs typeface="Times New Roman" panose="02020603050405020304" pitchFamily="18" charset="0"/>
                          </a:rPr>
                        </m:ctrlPr>
                      </m:dPr>
                      <m:e>
                        <m:r>
                          <a:rPr lang="en-IN" i="1">
                            <a:latin typeface="Cambria Math" panose="02040503050406030204" pitchFamily="18" charset="0"/>
                            <a:cs typeface="Times New Roman" panose="02020603050405020304" pitchFamily="18" charset="0"/>
                          </a:rPr>
                          <m:t>𝑡</m:t>
                        </m:r>
                      </m:e>
                    </m:d>
                    <m:r>
                      <a:rPr lang="en-IN" i="1">
                        <a:latin typeface="Cambria Math" panose="02040503050406030204" pitchFamily="18" charset="0"/>
                        <a:cs typeface="Times New Roman" panose="02020603050405020304" pitchFamily="18" charset="0"/>
                      </a:rPr>
                      <m:t>=</m:t>
                    </m:r>
                    <m:nary>
                      <m:naryPr>
                        <m:limLoc m:val="undOvr"/>
                        <m:ctrlPr>
                          <a:rPr lang="en-IN" i="1" dirty="0">
                            <a:latin typeface="Cambria Math" panose="02040503050406030204" pitchFamily="18" charset="0"/>
                          </a:rPr>
                        </m:ctrlPr>
                      </m:naryPr>
                      <m:sub>
                        <m:r>
                          <m:rPr>
                            <m:brk m:alnAt="24"/>
                          </m:rPr>
                          <a:rPr lang="en-IN" i="1" dirty="0">
                            <a:latin typeface="Cambria Math" panose="02040503050406030204" pitchFamily="18" charset="0"/>
                          </a:rPr>
                          <m:t>𝑡</m:t>
                        </m:r>
                      </m:sub>
                      <m:sup>
                        <m:r>
                          <a:rPr lang="en-IN" i="1" dirty="0">
                            <a:latin typeface="Cambria Math" panose="02040503050406030204" pitchFamily="18" charset="0"/>
                            <a:ea typeface="Cambria Math" panose="02040503050406030204" pitchFamily="18" charset="0"/>
                          </a:rPr>
                          <m:t>∞</m:t>
                        </m:r>
                      </m:sup>
                      <m:e>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𝑡</m:t>
                            </m:r>
                          </m:e>
                        </m:d>
                        <m:r>
                          <a:rPr lang="en-IN" i="1">
                            <a:latin typeface="Cambria Math" panose="02040503050406030204" pitchFamily="18" charset="0"/>
                          </a:rPr>
                          <m:t>  </m:t>
                        </m:r>
                        <m:r>
                          <a:rPr lang="en-IN" i="1">
                            <a:latin typeface="Cambria Math" panose="02040503050406030204" pitchFamily="18" charset="0"/>
                          </a:rPr>
                          <m:t>𝑑𝑡</m:t>
                        </m:r>
                      </m:e>
                    </m:nary>
                    <m:r>
                      <a:rPr lang="en-IN" b="0" i="1" smtClean="0">
                        <a:latin typeface="Cambria Math" panose="02040503050406030204" pitchFamily="18" charset="0"/>
                      </a:rPr>
                      <m:t>=</m:t>
                    </m:r>
                    <m:nary>
                      <m:naryPr>
                        <m:limLoc m:val="undOvr"/>
                        <m:ctrlPr>
                          <a:rPr lang="en-IN" i="1" smtClean="0">
                            <a:latin typeface="Cambria Math" panose="02040503050406030204" pitchFamily="18" charset="0"/>
                            <a:cs typeface="Times New Roman" panose="02020603050405020304" pitchFamily="18" charset="0"/>
                          </a:rPr>
                        </m:ctrlPr>
                      </m:naryPr>
                      <m:sub>
                        <m:r>
                          <m:rPr>
                            <m:brk m:alnAt="24"/>
                          </m:rPr>
                          <a:rPr lang="en-IN" b="0" i="1" smtClean="0">
                            <a:latin typeface="Cambria Math" panose="02040503050406030204" pitchFamily="18" charset="0"/>
                            <a:cs typeface="Times New Roman" panose="02020603050405020304" pitchFamily="18" charset="0"/>
                          </a:rPr>
                          <m:t>𝑡</m:t>
                        </m:r>
                      </m:sub>
                      <m:sup>
                        <m:r>
                          <a:rPr lang="en-IN" i="1" smtClean="0">
                            <a:latin typeface="Cambria Math" panose="02040503050406030204" pitchFamily="18" charset="0"/>
                            <a:ea typeface="Cambria Math" panose="02040503050406030204" pitchFamily="18" charset="0"/>
                            <a:cs typeface="Times New Roman" panose="02020603050405020304" pitchFamily="18" charset="0"/>
                          </a:rPr>
                          <m:t>∞</m:t>
                        </m:r>
                      </m:sup>
                      <m:e>
                        <m:sSup>
                          <m:sSupPr>
                            <m:ctrlPr>
                              <a:rPr lang="en-IN" i="1">
                                <a:latin typeface="Cambria Math" panose="02040503050406030204" pitchFamily="18" charset="0"/>
                                <a:cs typeface="Times New Roman" panose="02020603050405020304" pitchFamily="18" charset="0"/>
                              </a:rPr>
                            </m:ctrlPr>
                          </m:sSupPr>
                          <m:e>
                            <m:r>
                              <a:rPr lang="en-IN" i="1">
                                <a:latin typeface="Cambria Math" panose="02040503050406030204" pitchFamily="18" charset="0"/>
                                <a:ea typeface="Cambria Math" panose="02040503050406030204" pitchFamily="18" charset="0"/>
                                <a:cs typeface="Times New Roman" panose="02020603050405020304" pitchFamily="18" charset="0"/>
                              </a:rPr>
                              <m:t>𝜆</m:t>
                            </m:r>
                            <m:r>
                              <a:rPr lang="en-IN" i="1">
                                <a:latin typeface="Cambria Math" panose="02040503050406030204" pitchFamily="18" charset="0"/>
                                <a:ea typeface="Cambria Math" panose="02040503050406030204" pitchFamily="18" charset="0"/>
                                <a:cs typeface="Times New Roman" panose="02020603050405020304" pitchFamily="18" charset="0"/>
                              </a:rPr>
                              <m:t> </m:t>
                            </m:r>
                            <m:r>
                              <a:rPr lang="en-IN" i="1">
                                <a:latin typeface="Cambria Math" panose="02040503050406030204" pitchFamily="18" charset="0"/>
                                <a:cs typeface="Times New Roman" panose="02020603050405020304" pitchFamily="18" charset="0"/>
                              </a:rPr>
                              <m:t>𝑒</m:t>
                            </m:r>
                          </m:e>
                          <m:sup>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ea typeface="Cambria Math" panose="02040503050406030204" pitchFamily="18" charset="0"/>
                                <a:cs typeface="Times New Roman" panose="02020603050405020304" pitchFamily="18" charset="0"/>
                              </a:rPr>
                              <m:t>𝜆</m:t>
                            </m:r>
                            <m:r>
                              <a:rPr lang="en-IN" i="1">
                                <a:latin typeface="Cambria Math" panose="02040503050406030204" pitchFamily="18" charset="0"/>
                                <a:ea typeface="Cambria Math" panose="02040503050406030204" pitchFamily="18" charset="0"/>
                                <a:cs typeface="Times New Roman" panose="02020603050405020304" pitchFamily="18" charset="0"/>
                              </a:rPr>
                              <m:t>𝑡</m:t>
                            </m:r>
                          </m:sup>
                        </m:sSup>
                      </m:e>
                    </m:nary>
                    <m:r>
                      <a:rPr lang="en-IN" b="0" i="1" smtClean="0">
                        <a:latin typeface="Cambria Math" panose="02040503050406030204" pitchFamily="18" charset="0"/>
                        <a:cs typeface="Times New Roman" panose="02020603050405020304" pitchFamily="18" charset="0"/>
                      </a:rPr>
                      <m:t> </m:t>
                    </m:r>
                    <m:r>
                      <a:rPr lang="en-IN" b="0" i="1" smtClean="0">
                        <a:latin typeface="Cambria Math" panose="02040503050406030204" pitchFamily="18" charset="0"/>
                        <a:cs typeface="Times New Roman" panose="02020603050405020304" pitchFamily="18" charset="0"/>
                      </a:rPr>
                      <m:t>𝑑𝑡</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b="0" i="1" dirty="0" smtClean="0">
                        <a:latin typeface="Cambria Math" panose="02040503050406030204" pitchFamily="18" charset="0"/>
                      </a:rPr>
                      <m:t>=</m:t>
                    </m:r>
                    <m:sSup>
                      <m:sSupPr>
                        <m:ctrlPr>
                          <a:rPr lang="en-IN" i="1">
                            <a:latin typeface="Cambria Math" panose="02040503050406030204" pitchFamily="18" charset="0"/>
                            <a:cs typeface="Times New Roman" panose="02020603050405020304" pitchFamily="18" charset="0"/>
                          </a:rPr>
                        </m:ctrlPr>
                      </m:sSupPr>
                      <m:e>
                        <m:r>
                          <a:rPr lang="en-IN" b="0" i="1" smtClean="0">
                            <a:latin typeface="Cambria Math" panose="02040503050406030204" pitchFamily="18" charset="0"/>
                            <a:cs typeface="Times New Roman" panose="02020603050405020304" pitchFamily="18" charset="0"/>
                          </a:rPr>
                          <m:t> </m:t>
                        </m:r>
                        <m:r>
                          <a:rPr lang="en-IN" i="1">
                            <a:latin typeface="Cambria Math" panose="02040503050406030204" pitchFamily="18" charset="0"/>
                            <a:ea typeface="Cambria Math" panose="02040503050406030204" pitchFamily="18" charset="0"/>
                            <a:cs typeface="Times New Roman" panose="02020603050405020304" pitchFamily="18" charset="0"/>
                          </a:rPr>
                          <m:t> </m:t>
                        </m:r>
                        <m:r>
                          <a:rPr lang="en-IN" i="1">
                            <a:latin typeface="Cambria Math" panose="02040503050406030204" pitchFamily="18" charset="0"/>
                            <a:cs typeface="Times New Roman" panose="02020603050405020304" pitchFamily="18" charset="0"/>
                          </a:rPr>
                          <m:t>𝑒</m:t>
                        </m:r>
                      </m:e>
                      <m:sup>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ea typeface="Cambria Math" panose="02040503050406030204" pitchFamily="18" charset="0"/>
                            <a:cs typeface="Times New Roman" panose="02020603050405020304" pitchFamily="18" charset="0"/>
                          </a:rPr>
                          <m:t>𝜆</m:t>
                        </m:r>
                        <m:r>
                          <a:rPr lang="en-IN" i="1">
                            <a:latin typeface="Cambria Math" panose="02040503050406030204" pitchFamily="18" charset="0"/>
                            <a:ea typeface="Cambria Math" panose="02040503050406030204" pitchFamily="18" charset="0"/>
                            <a:cs typeface="Times New Roman" panose="02020603050405020304" pitchFamily="18" charset="0"/>
                          </a:rPr>
                          <m:t>𝑡</m:t>
                        </m:r>
                      </m:sup>
                    </m:sSup>
                  </m:oMath>
                </a14:m>
                <a:endParaRPr lang="en-IN" dirty="0">
                  <a:latin typeface="Times New Roman" panose="02020603050405020304" pitchFamily="18" charset="0"/>
                  <a:cs typeface="Times New Roman" panose="02020603050405020304" pitchFamily="18" charset="0"/>
                </a:endParaRPr>
              </a:p>
              <a:p>
                <a:pPr marL="0" indent="0">
                  <a:lnSpc>
                    <a:spcPct val="150000"/>
                  </a:lnSpc>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ea typeface="Cambria Math" panose="02040503050406030204" pitchFamily="18" charset="0"/>
                        <a:cs typeface="Times New Roman" panose="02020603050405020304" pitchFamily="18" charset="0"/>
                      </a:rPr>
                      <m:t>𝜆</m:t>
                    </m:r>
                    <m:d>
                      <m:dPr>
                        <m:ctrlPr>
                          <a:rPr lang="en-IN" i="1">
                            <a:latin typeface="Cambria Math" panose="02040503050406030204" pitchFamily="18" charset="0"/>
                            <a:ea typeface="Cambria Math" panose="02040503050406030204" pitchFamily="18" charset="0"/>
                            <a:cs typeface="Times New Roman" panose="02020603050405020304" pitchFamily="18" charset="0"/>
                          </a:rPr>
                        </m:ctrlPr>
                      </m:dPr>
                      <m:e>
                        <m:r>
                          <a:rPr lang="en-IN" i="1">
                            <a:latin typeface="Cambria Math" panose="02040503050406030204" pitchFamily="18" charset="0"/>
                            <a:ea typeface="Cambria Math" panose="02040503050406030204" pitchFamily="18" charset="0"/>
                            <a:cs typeface="Times New Roman" panose="02020603050405020304" pitchFamily="18" charset="0"/>
                          </a:rPr>
                          <m:t>𝑡</m:t>
                        </m:r>
                      </m:e>
                    </m:d>
                    <m:r>
                      <a:rPr lang="en-IN" i="1">
                        <a:latin typeface="Cambria Math" panose="02040503050406030204" pitchFamily="18" charset="0"/>
                        <a:ea typeface="Cambria Math" panose="02040503050406030204" pitchFamily="18" charset="0"/>
                        <a:cs typeface="Times New Roman" panose="02020603050405020304" pitchFamily="18" charset="0"/>
                      </a:rPr>
                      <m:t>=</m:t>
                    </m:r>
                    <m:f>
                      <m:fPr>
                        <m:ctrlPr>
                          <a:rPr lang="en-IN" i="1" dirty="0">
                            <a:latin typeface="Cambria Math" panose="02040503050406030204" pitchFamily="18" charset="0"/>
                            <a:cs typeface="Times New Roman" panose="02020603050405020304" pitchFamily="18" charset="0"/>
                          </a:rPr>
                        </m:ctrlPr>
                      </m:fPr>
                      <m:num>
                        <m:r>
                          <a:rPr lang="en-IN" i="1" dirty="0">
                            <a:latin typeface="Cambria Math" panose="02040503050406030204" pitchFamily="18" charset="0"/>
                            <a:cs typeface="Times New Roman" panose="02020603050405020304" pitchFamily="18" charset="0"/>
                          </a:rPr>
                          <m:t>𝑓</m:t>
                        </m:r>
                        <m:r>
                          <a:rPr lang="en-IN" i="1" dirty="0">
                            <a:latin typeface="Cambria Math" panose="02040503050406030204" pitchFamily="18" charset="0"/>
                            <a:cs typeface="Times New Roman" panose="02020603050405020304" pitchFamily="18" charset="0"/>
                          </a:rPr>
                          <m:t>(</m:t>
                        </m:r>
                        <m:r>
                          <a:rPr lang="en-IN" i="1" dirty="0">
                            <a:latin typeface="Cambria Math" panose="02040503050406030204" pitchFamily="18" charset="0"/>
                            <a:cs typeface="Times New Roman" panose="02020603050405020304" pitchFamily="18" charset="0"/>
                          </a:rPr>
                          <m:t>𝑡</m:t>
                        </m:r>
                        <m:r>
                          <a:rPr lang="en-IN" i="1" dirty="0">
                            <a:latin typeface="Cambria Math" panose="02040503050406030204" pitchFamily="18" charset="0"/>
                            <a:cs typeface="Times New Roman" panose="02020603050405020304" pitchFamily="18" charset="0"/>
                          </a:rPr>
                          <m:t>)</m:t>
                        </m:r>
                      </m:num>
                      <m:den>
                        <m:r>
                          <a:rPr lang="en-IN" i="1" dirty="0">
                            <a:latin typeface="Cambria Math" panose="02040503050406030204" pitchFamily="18" charset="0"/>
                            <a:cs typeface="Times New Roman" panose="02020603050405020304" pitchFamily="18" charset="0"/>
                          </a:rPr>
                          <m:t>𝑅</m:t>
                        </m:r>
                        <m:r>
                          <a:rPr lang="en-IN" i="1" dirty="0">
                            <a:latin typeface="Cambria Math" panose="02040503050406030204" pitchFamily="18" charset="0"/>
                            <a:cs typeface="Times New Roman" panose="02020603050405020304" pitchFamily="18" charset="0"/>
                          </a:rPr>
                          <m:t>(</m:t>
                        </m:r>
                        <m:r>
                          <a:rPr lang="en-IN" i="1" dirty="0">
                            <a:latin typeface="Cambria Math" panose="02040503050406030204" pitchFamily="18" charset="0"/>
                            <a:cs typeface="Times New Roman" panose="02020603050405020304" pitchFamily="18" charset="0"/>
                          </a:rPr>
                          <m:t>𝑡</m:t>
                        </m:r>
                        <m:r>
                          <a:rPr lang="en-IN" i="1" dirty="0">
                            <a:latin typeface="Cambria Math" panose="02040503050406030204" pitchFamily="18" charset="0"/>
                            <a:cs typeface="Times New Roman" panose="02020603050405020304" pitchFamily="18" charset="0"/>
                          </a:rPr>
                          <m:t>)</m:t>
                        </m:r>
                      </m:den>
                    </m:f>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b="0" i="1" dirty="0" smtClean="0">
                        <a:latin typeface="Cambria Math" panose="020405030504060302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cs typeface="Times New Roman" panose="02020603050405020304" pitchFamily="18" charset="0"/>
                          </a:rPr>
                        </m:ctrlPr>
                      </m:fPr>
                      <m:num>
                        <m:sSup>
                          <m:sSupPr>
                            <m:ctrlPr>
                              <a:rPr lang="en-IN" i="1">
                                <a:latin typeface="Cambria Math" panose="02040503050406030204" pitchFamily="18" charset="0"/>
                                <a:cs typeface="Times New Roman" panose="02020603050405020304" pitchFamily="18" charset="0"/>
                              </a:rPr>
                            </m:ctrlPr>
                          </m:sSupPr>
                          <m:e>
                            <m:r>
                              <a:rPr lang="en-IN" i="1">
                                <a:latin typeface="Cambria Math" panose="02040503050406030204" pitchFamily="18" charset="0"/>
                                <a:ea typeface="Cambria Math" panose="02040503050406030204" pitchFamily="18" charset="0"/>
                                <a:cs typeface="Times New Roman" panose="02020603050405020304" pitchFamily="18" charset="0"/>
                              </a:rPr>
                              <m:t>𝜆</m:t>
                            </m:r>
                            <m:r>
                              <a:rPr lang="en-IN" i="1">
                                <a:latin typeface="Cambria Math" panose="02040503050406030204" pitchFamily="18" charset="0"/>
                                <a:ea typeface="Cambria Math" panose="02040503050406030204" pitchFamily="18" charset="0"/>
                                <a:cs typeface="Times New Roman" panose="02020603050405020304" pitchFamily="18" charset="0"/>
                              </a:rPr>
                              <m:t> </m:t>
                            </m:r>
                            <m:r>
                              <a:rPr lang="en-IN" i="1">
                                <a:latin typeface="Cambria Math" panose="02040503050406030204" pitchFamily="18" charset="0"/>
                                <a:cs typeface="Times New Roman" panose="02020603050405020304" pitchFamily="18" charset="0"/>
                              </a:rPr>
                              <m:t>𝑒</m:t>
                            </m:r>
                          </m:e>
                          <m:sup>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ea typeface="Cambria Math" panose="02040503050406030204" pitchFamily="18" charset="0"/>
                                <a:cs typeface="Times New Roman" panose="02020603050405020304" pitchFamily="18" charset="0"/>
                              </a:rPr>
                              <m:t>𝜆</m:t>
                            </m:r>
                            <m:r>
                              <a:rPr lang="en-IN" i="1">
                                <a:latin typeface="Cambria Math" panose="02040503050406030204" pitchFamily="18" charset="0"/>
                                <a:ea typeface="Cambria Math" panose="02040503050406030204" pitchFamily="18" charset="0"/>
                                <a:cs typeface="Times New Roman" panose="02020603050405020304" pitchFamily="18" charset="0"/>
                              </a:rPr>
                              <m:t>𝑡</m:t>
                            </m:r>
                          </m:sup>
                        </m:sSup>
                      </m:num>
                      <m:den>
                        <m:sSup>
                          <m:sSupPr>
                            <m:ctrlPr>
                              <a:rPr lang="en-IN" i="1">
                                <a:latin typeface="Cambria Math" panose="02040503050406030204" pitchFamily="18" charset="0"/>
                                <a:cs typeface="Times New Roman" panose="02020603050405020304" pitchFamily="18" charset="0"/>
                              </a:rPr>
                            </m:ctrlPr>
                          </m:sSupPr>
                          <m:e>
                            <m:r>
                              <a:rPr lang="en-IN" i="1">
                                <a:latin typeface="Cambria Math" panose="02040503050406030204" pitchFamily="18" charset="0"/>
                                <a:cs typeface="Times New Roman" panose="02020603050405020304" pitchFamily="18" charset="0"/>
                              </a:rPr>
                              <m:t> </m:t>
                            </m:r>
                            <m:r>
                              <a:rPr lang="en-IN" i="1">
                                <a:latin typeface="Cambria Math" panose="02040503050406030204" pitchFamily="18" charset="0"/>
                                <a:ea typeface="Cambria Math" panose="02040503050406030204" pitchFamily="18" charset="0"/>
                                <a:cs typeface="Times New Roman" panose="02020603050405020304" pitchFamily="18" charset="0"/>
                              </a:rPr>
                              <m:t> </m:t>
                            </m:r>
                            <m:r>
                              <a:rPr lang="en-IN" i="1">
                                <a:latin typeface="Cambria Math" panose="02040503050406030204" pitchFamily="18" charset="0"/>
                                <a:cs typeface="Times New Roman" panose="02020603050405020304" pitchFamily="18" charset="0"/>
                              </a:rPr>
                              <m:t>𝑒</m:t>
                            </m:r>
                          </m:e>
                          <m:sup>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ea typeface="Cambria Math" panose="02040503050406030204" pitchFamily="18" charset="0"/>
                                <a:cs typeface="Times New Roman" panose="02020603050405020304" pitchFamily="18" charset="0"/>
                              </a:rPr>
                              <m:t>𝜆</m:t>
                            </m:r>
                            <m:r>
                              <a:rPr lang="en-IN" i="1">
                                <a:latin typeface="Cambria Math" panose="02040503050406030204" pitchFamily="18" charset="0"/>
                                <a:ea typeface="Cambria Math" panose="02040503050406030204" pitchFamily="18" charset="0"/>
                                <a:cs typeface="Times New Roman" panose="02020603050405020304" pitchFamily="18" charset="0"/>
                              </a:rPr>
                              <m:t>𝑡</m:t>
                            </m:r>
                          </m:sup>
                        </m:sSup>
                      </m:den>
                    </m:f>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b="0" i="1" dirty="0" smtClean="0">
                        <a:latin typeface="Cambria Math" panose="020405030504060302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ea typeface="Cambria Math" panose="02040503050406030204" pitchFamily="18" charset="0"/>
                        <a:cs typeface="Times New Roman" panose="02020603050405020304" pitchFamily="18" charset="0"/>
                      </a:rPr>
                      <m:t>𝜆</m:t>
                    </m:r>
                  </m:oMath>
                </a14:m>
                <a:endParaRPr lang="en-IN" dirty="0">
                  <a:latin typeface="Times New Roman" panose="02020603050405020304" pitchFamily="18" charset="0"/>
                  <a:cs typeface="Times New Roman" panose="02020603050405020304" pitchFamily="18" charset="0"/>
                </a:endParaRPr>
              </a:p>
              <a:p>
                <a:pPr marL="0" indent="0">
                  <a:lnSpc>
                    <a:spcPct val="110000"/>
                  </a:lnSpc>
                  <a:buNone/>
                </a:pPr>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i.e..,</a:t>
                </a:r>
                <a:r>
                  <a:rPr lang="en-IN" dirty="0">
                    <a:latin typeface="Times New Roman" panose="02020603050405020304" pitchFamily="18" charset="0"/>
                    <a:cs typeface="Times New Roman" panose="02020603050405020304" pitchFamily="18" charset="0"/>
                  </a:rPr>
                  <a:t> when the failure time is exponentially distributed with the parameter </a:t>
                </a:r>
                <a14:m>
                  <m:oMath xmlns:m="http://schemas.openxmlformats.org/officeDocument/2006/math">
                    <m:r>
                      <a:rPr lang="en-IN" b="1" i="1">
                        <a:latin typeface="Cambria Math" panose="02040503050406030204" pitchFamily="18" charset="0"/>
                        <a:ea typeface="Cambria Math" panose="02040503050406030204" pitchFamily="18" charset="0"/>
                        <a:cs typeface="Times New Roman" panose="02020603050405020304" pitchFamily="18" charset="0"/>
                      </a:rPr>
                      <m:t>𝝀</m:t>
                    </m:r>
                  </m:oMath>
                </a14:m>
                <a:r>
                  <a:rPr lang="en-IN" dirty="0">
                    <a:latin typeface="Times New Roman" panose="02020603050405020304" pitchFamily="18" charset="0"/>
                    <a:cs typeface="Times New Roman" panose="02020603050405020304" pitchFamily="18" charset="0"/>
                  </a:rPr>
                  <a:t>,   </a:t>
                </a:r>
              </a:p>
              <a:p>
                <a:pPr marL="0" indent="0">
                  <a:lnSpc>
                    <a:spcPct val="110000"/>
                  </a:lnSpc>
                  <a:buNone/>
                </a:pPr>
                <a:r>
                  <a:rPr lang="en-IN" dirty="0">
                    <a:latin typeface="Times New Roman" panose="02020603050405020304" pitchFamily="18" charset="0"/>
                    <a:cs typeface="Times New Roman" panose="02020603050405020304" pitchFamily="18" charset="0"/>
                  </a:rPr>
                  <a:t> the failure rate at any time is constant, equal to </a:t>
                </a:r>
                <a14:m>
                  <m:oMath xmlns:m="http://schemas.openxmlformats.org/officeDocument/2006/math">
                    <m:r>
                      <a:rPr lang="en-IN" b="1" i="1">
                        <a:latin typeface="Cambria Math" panose="02040503050406030204" pitchFamily="18" charset="0"/>
                        <a:ea typeface="Cambria Math" panose="02040503050406030204" pitchFamily="18" charset="0"/>
                        <a:cs typeface="Times New Roman" panose="02020603050405020304" pitchFamily="18" charset="0"/>
                      </a:rPr>
                      <m:t>𝝀</m:t>
                    </m:r>
                  </m:oMath>
                </a14:m>
                <a:r>
                  <a:rPr lang="en-IN" dirty="0">
                    <a:latin typeface="Times New Roman" panose="02020603050405020304" pitchFamily="18" charset="0"/>
                    <a:cs typeface="Times New Roman" panose="02020603050405020304" pitchFamily="18" charset="0"/>
                  </a:rPr>
                  <a:t>. 	</a:t>
                </a:r>
              </a:p>
              <a:p>
                <a:pPr marL="0" indent="0">
                  <a:lnSpc>
                    <a:spcPct val="110000"/>
                  </a:lnSpc>
                  <a:buNone/>
                </a:pPr>
                <a:r>
                  <a:rPr lang="en-IN" dirty="0">
                    <a:latin typeface="Times New Roman" panose="02020603050405020304" pitchFamily="18" charset="0"/>
                    <a:cs typeface="Times New Roman" panose="02020603050405020304" pitchFamily="18" charset="0"/>
                  </a:rPr>
                  <a:t> Conversely, when </a:t>
                </a:r>
                <a14:m>
                  <m:oMath xmlns:m="http://schemas.openxmlformats.org/officeDocument/2006/math">
                    <m:r>
                      <a:rPr lang="en-IN" b="1" i="1">
                        <a:latin typeface="Cambria Math" panose="02040503050406030204" pitchFamily="18" charset="0"/>
                        <a:ea typeface="Cambria Math" panose="02040503050406030204" pitchFamily="18" charset="0"/>
                        <a:cs typeface="Times New Roman" panose="02020603050405020304" pitchFamily="18" charset="0"/>
                      </a:rPr>
                      <m:t>𝝀</m:t>
                    </m:r>
                    <m:d>
                      <m:dPr>
                        <m:ctrlPr>
                          <a:rPr lang="en-IN" b="1" i="1">
                            <a:latin typeface="Cambria Math" panose="02040503050406030204" pitchFamily="18" charset="0"/>
                            <a:ea typeface="Cambria Math" panose="02040503050406030204" pitchFamily="18" charset="0"/>
                            <a:cs typeface="Times New Roman" panose="02020603050405020304" pitchFamily="18" charset="0"/>
                          </a:rPr>
                        </m:ctrlPr>
                      </m:dPr>
                      <m:e>
                        <m:r>
                          <a:rPr lang="en-IN" b="1" i="1">
                            <a:latin typeface="Cambria Math" panose="02040503050406030204" pitchFamily="18" charset="0"/>
                            <a:ea typeface="Cambria Math" panose="02040503050406030204" pitchFamily="18" charset="0"/>
                            <a:cs typeface="Times New Roman" panose="02020603050405020304" pitchFamily="18" charset="0"/>
                          </a:rPr>
                          <m:t>𝒕</m:t>
                        </m:r>
                      </m:e>
                    </m:d>
                    <m:r>
                      <a:rPr lang="en-IN"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 constant </a:t>
                </a:r>
                <a14:m>
                  <m:oMath xmlns:m="http://schemas.openxmlformats.org/officeDocument/2006/math">
                    <m:r>
                      <a:rPr lang="en-IN" b="1" i="1">
                        <a:latin typeface="Cambria Math" panose="02040503050406030204" pitchFamily="18" charset="0"/>
                        <a:ea typeface="Cambria Math" panose="02040503050406030204" pitchFamily="18" charset="0"/>
                        <a:cs typeface="Times New Roman" panose="02020603050405020304" pitchFamily="18" charset="0"/>
                      </a:rPr>
                      <m:t>𝝀</m:t>
                    </m:r>
                  </m:oMath>
                </a14:m>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b="1" i="1">
                        <a:latin typeface="Cambria Math" panose="02040503050406030204" pitchFamily="18" charset="0"/>
                        <a:cs typeface="Times New Roman" panose="02020603050405020304" pitchFamily="18" charset="0"/>
                      </a:rPr>
                      <m:t>𝒇</m:t>
                    </m:r>
                    <m:d>
                      <m:dPr>
                        <m:ctrlPr>
                          <a:rPr lang="en-IN" b="1" i="1">
                            <a:latin typeface="Cambria Math" panose="02040503050406030204" pitchFamily="18" charset="0"/>
                            <a:cs typeface="Times New Roman" panose="02020603050405020304" pitchFamily="18" charset="0"/>
                          </a:rPr>
                        </m:ctrlPr>
                      </m:dPr>
                      <m:e>
                        <m:r>
                          <a:rPr lang="en-IN" b="1" i="1">
                            <a:latin typeface="Cambria Math" panose="02040503050406030204" pitchFamily="18" charset="0"/>
                            <a:cs typeface="Times New Roman" panose="02020603050405020304" pitchFamily="18" charset="0"/>
                          </a:rPr>
                          <m:t>𝒕</m:t>
                        </m:r>
                      </m:e>
                    </m:d>
                    <m:r>
                      <a:rPr lang="en-IN" b="1" i="1" dirty="0">
                        <a:latin typeface="Cambria Math" panose="02040503050406030204" pitchFamily="18" charset="0"/>
                        <a:cs typeface="Times New Roman" panose="02020603050405020304" pitchFamily="18" charset="0"/>
                      </a:rPr>
                      <m:t>=</m:t>
                    </m:r>
                    <m:r>
                      <a:rPr lang="en-IN" b="1" i="1">
                        <a:latin typeface="Cambria Math" panose="02040503050406030204" pitchFamily="18" charset="0"/>
                        <a:ea typeface="Cambria Math" panose="02040503050406030204" pitchFamily="18" charset="0"/>
                        <a:cs typeface="Times New Roman" panose="02020603050405020304" pitchFamily="18" charset="0"/>
                      </a:rPr>
                      <m:t>𝝀</m:t>
                    </m:r>
                    <m:r>
                      <a:rPr lang="en-IN" b="1" i="1" smtClean="0">
                        <a:latin typeface="Cambria Math" panose="02040503050406030204" pitchFamily="18" charset="0"/>
                        <a:ea typeface="Cambria Math" panose="02040503050406030204" pitchFamily="18" charset="0"/>
                        <a:cs typeface="Times New Roman" panose="02020603050405020304" pitchFamily="18" charset="0"/>
                      </a:rPr>
                      <m:t> </m:t>
                    </m:r>
                    <m:sSup>
                      <m:sSupPr>
                        <m:ctrlPr>
                          <a:rPr lang="en-IN" b="1" i="1">
                            <a:latin typeface="Cambria Math" panose="02040503050406030204" pitchFamily="18" charset="0"/>
                            <a:cs typeface="Times New Roman" panose="02020603050405020304" pitchFamily="18" charset="0"/>
                          </a:rPr>
                        </m:ctrlPr>
                      </m:sSupPr>
                      <m:e>
                        <m:r>
                          <a:rPr lang="en-IN" b="1" i="1">
                            <a:latin typeface="Cambria Math" panose="02040503050406030204" pitchFamily="18" charset="0"/>
                            <a:cs typeface="Times New Roman" panose="02020603050405020304" pitchFamily="18" charset="0"/>
                          </a:rPr>
                          <m:t>𝒆</m:t>
                        </m:r>
                      </m:e>
                      <m:sup>
                        <m:r>
                          <a:rPr lang="en-IN" b="1" i="1">
                            <a:latin typeface="Cambria Math" panose="02040503050406030204" pitchFamily="18" charset="0"/>
                            <a:cs typeface="Times New Roman" panose="02020603050405020304" pitchFamily="18" charset="0"/>
                          </a:rPr>
                          <m:t>−</m:t>
                        </m:r>
                        <m:nary>
                          <m:naryPr>
                            <m:limLoc m:val="undOvr"/>
                            <m:ctrlPr>
                              <a:rPr lang="en-IN" b="1" i="1">
                                <a:latin typeface="Cambria Math" panose="02040503050406030204" pitchFamily="18" charset="0"/>
                                <a:cs typeface="Times New Roman" panose="02020603050405020304" pitchFamily="18" charset="0"/>
                              </a:rPr>
                            </m:ctrlPr>
                          </m:naryPr>
                          <m:sub>
                            <m:r>
                              <m:rPr>
                                <m:brk m:alnAt="24"/>
                              </m:rPr>
                              <a:rPr lang="en-IN" b="1" i="1">
                                <a:latin typeface="Cambria Math" panose="02040503050406030204" pitchFamily="18" charset="0"/>
                                <a:cs typeface="Times New Roman" panose="02020603050405020304" pitchFamily="18" charset="0"/>
                              </a:rPr>
                              <m:t>𝟎</m:t>
                            </m:r>
                          </m:sub>
                          <m:sup>
                            <m:r>
                              <a:rPr lang="en-IN" b="1" i="1">
                                <a:latin typeface="Cambria Math" panose="02040503050406030204" pitchFamily="18" charset="0"/>
                                <a:cs typeface="Times New Roman" panose="02020603050405020304" pitchFamily="18" charset="0"/>
                              </a:rPr>
                              <m:t>𝒕</m:t>
                            </m:r>
                          </m:sup>
                          <m:e>
                            <m:r>
                              <a:rPr lang="en-IN" b="1" i="1">
                                <a:latin typeface="Cambria Math" panose="02040503050406030204" pitchFamily="18" charset="0"/>
                                <a:ea typeface="Cambria Math" panose="02040503050406030204" pitchFamily="18" charset="0"/>
                                <a:cs typeface="Times New Roman" panose="02020603050405020304" pitchFamily="18" charset="0"/>
                              </a:rPr>
                              <m:t>𝝀</m:t>
                            </m:r>
                            <m:r>
                              <a:rPr lang="en-IN" b="1" i="1" smtClean="0">
                                <a:latin typeface="Cambria Math" panose="02040503050406030204" pitchFamily="18" charset="0"/>
                                <a:ea typeface="Cambria Math" panose="02040503050406030204" pitchFamily="18" charset="0"/>
                                <a:cs typeface="Times New Roman" panose="02020603050405020304" pitchFamily="18" charset="0"/>
                              </a:rPr>
                              <m:t> </m:t>
                            </m:r>
                            <m:r>
                              <a:rPr lang="en-IN" b="1" i="1" dirty="0">
                                <a:latin typeface="Cambria Math" panose="02040503050406030204" pitchFamily="18" charset="0"/>
                                <a:cs typeface="Times New Roman" panose="02020603050405020304" pitchFamily="18" charset="0"/>
                              </a:rPr>
                              <m:t>𝒅𝒕</m:t>
                            </m:r>
                          </m:e>
                        </m:nary>
                      </m:sup>
                    </m:sSup>
                  </m:oMath>
                </a14:m>
                <a:r>
                  <a:rPr lang="en-IN" b="1" dirty="0">
                    <a:latin typeface="Times New Roman" panose="02020603050405020304" pitchFamily="18" charset="0"/>
                    <a:cs typeface="Times New Roman" panose="02020603050405020304" pitchFamily="18" charset="0"/>
                  </a:rPr>
                  <a:t> </a:t>
                </a:r>
                <a14:m>
                  <m:oMath xmlns:m="http://schemas.openxmlformats.org/officeDocument/2006/math">
                    <m:r>
                      <a:rPr lang="en-IN" b="1" i="1" dirty="0" smtClean="0">
                        <a:latin typeface="Cambria Math" panose="02040503050406030204" pitchFamily="18" charset="0"/>
                      </a:rPr>
                      <m:t>= </m:t>
                    </m:r>
                    <m:sSup>
                      <m:sSupPr>
                        <m:ctrlPr>
                          <a:rPr lang="en-IN" b="1" i="1">
                            <a:latin typeface="Cambria Math" panose="02040503050406030204" pitchFamily="18" charset="0"/>
                            <a:cs typeface="Times New Roman" panose="02020603050405020304" pitchFamily="18" charset="0"/>
                          </a:rPr>
                        </m:ctrlPr>
                      </m:sSupPr>
                      <m:e>
                        <m:r>
                          <a:rPr lang="en-IN" b="1" i="1">
                            <a:latin typeface="Cambria Math" panose="02040503050406030204" pitchFamily="18" charset="0"/>
                            <a:ea typeface="Cambria Math" panose="02040503050406030204" pitchFamily="18" charset="0"/>
                            <a:cs typeface="Times New Roman" panose="02020603050405020304" pitchFamily="18" charset="0"/>
                          </a:rPr>
                          <m:t>𝝀</m:t>
                        </m:r>
                        <m:r>
                          <a:rPr lang="en-IN" b="1" i="1">
                            <a:latin typeface="Cambria Math" panose="02040503050406030204" pitchFamily="18" charset="0"/>
                            <a:ea typeface="Cambria Math" panose="02040503050406030204" pitchFamily="18" charset="0"/>
                            <a:cs typeface="Times New Roman" panose="02020603050405020304" pitchFamily="18" charset="0"/>
                          </a:rPr>
                          <m:t> </m:t>
                        </m:r>
                        <m:r>
                          <a:rPr lang="en-IN" b="1" i="1">
                            <a:latin typeface="Cambria Math" panose="02040503050406030204" pitchFamily="18" charset="0"/>
                            <a:cs typeface="Times New Roman" panose="02020603050405020304" pitchFamily="18" charset="0"/>
                          </a:rPr>
                          <m:t>𝒆</m:t>
                        </m:r>
                      </m:e>
                      <m:sup>
                        <m:r>
                          <a:rPr lang="en-IN" b="1" i="1">
                            <a:latin typeface="Cambria Math" panose="02040503050406030204" pitchFamily="18" charset="0"/>
                            <a:cs typeface="Times New Roman" panose="02020603050405020304" pitchFamily="18" charset="0"/>
                          </a:rPr>
                          <m:t>−</m:t>
                        </m:r>
                        <m:r>
                          <a:rPr lang="en-IN" b="1" i="1">
                            <a:latin typeface="Cambria Math" panose="02040503050406030204" pitchFamily="18" charset="0"/>
                            <a:ea typeface="Cambria Math" panose="02040503050406030204" pitchFamily="18" charset="0"/>
                            <a:cs typeface="Times New Roman" panose="02020603050405020304" pitchFamily="18" charset="0"/>
                          </a:rPr>
                          <m:t>𝝀</m:t>
                        </m:r>
                        <m:r>
                          <a:rPr lang="en-IN" b="1" i="1">
                            <a:latin typeface="Cambria Math" panose="02040503050406030204" pitchFamily="18" charset="0"/>
                            <a:ea typeface="Cambria Math" panose="02040503050406030204" pitchFamily="18" charset="0"/>
                            <a:cs typeface="Times New Roman" panose="02020603050405020304" pitchFamily="18" charset="0"/>
                          </a:rPr>
                          <m:t>𝒕</m:t>
                        </m:r>
                      </m:sup>
                    </m:sSup>
                  </m:oMath>
                </a14:m>
                <a:r>
                  <a:rPr lang="en-IN" b="1" dirty="0">
                    <a:latin typeface="Times New Roman" panose="02020603050405020304" pitchFamily="18" charset="0"/>
                    <a:cs typeface="Times New Roman" panose="02020603050405020304" pitchFamily="18" charset="0"/>
                  </a:rPr>
                  <a:t>   , </a:t>
                </a:r>
                <a14:m>
                  <m:oMath xmlns:m="http://schemas.openxmlformats.org/officeDocument/2006/math">
                    <m:r>
                      <a:rPr lang="en-IN" b="1" i="1">
                        <a:latin typeface="Cambria Math" panose="02040503050406030204" pitchFamily="18" charset="0"/>
                        <a:ea typeface="Cambria Math" panose="02040503050406030204" pitchFamily="18" charset="0"/>
                        <a:cs typeface="Times New Roman" panose="02020603050405020304" pitchFamily="18" charset="0"/>
                      </a:rPr>
                      <m:t>𝒕</m:t>
                    </m:r>
                    <m:r>
                      <a:rPr lang="en-IN" b="1" i="1">
                        <a:latin typeface="Cambria Math" panose="02040503050406030204" pitchFamily="18" charset="0"/>
                        <a:ea typeface="Cambria Math" panose="02040503050406030204" pitchFamily="18" charset="0"/>
                        <a:cs typeface="Times New Roman" panose="02020603050405020304" pitchFamily="18" charset="0"/>
                      </a:rPr>
                      <m:t>≥</m:t>
                    </m:r>
                    <m:r>
                      <a:rPr lang="en-IN" b="1" i="1">
                        <a:latin typeface="Cambria Math" panose="02040503050406030204" pitchFamily="18" charset="0"/>
                        <a:ea typeface="Cambria Math" panose="02040503050406030204" pitchFamily="18" charset="0"/>
                        <a:cs typeface="Times New Roman" panose="02020603050405020304" pitchFamily="18" charset="0"/>
                      </a:rPr>
                      <m:t>𝟎</m:t>
                    </m:r>
                  </m:oMath>
                </a14:m>
                <a:endParaRPr lang="en-IN" b="1"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Due to this property, the exponential distribution is often referred to as </a:t>
                </a:r>
                <a:r>
                  <a:rPr lang="en-IN" b="1" i="1" dirty="0">
                    <a:latin typeface="Times New Roman" panose="02020603050405020304" pitchFamily="18" charset="0"/>
                    <a:cs typeface="Times New Roman" panose="02020603050405020304" pitchFamily="18" charset="0"/>
                  </a:rPr>
                  <a:t>constant failure rate distribution </a:t>
                </a:r>
                <a:r>
                  <a:rPr lang="en-IN" dirty="0">
                    <a:latin typeface="Times New Roman" panose="02020603050405020304" pitchFamily="18" charset="0"/>
                    <a:cs typeface="Times New Roman" panose="02020603050405020304" pitchFamily="18" charset="0"/>
                  </a:rPr>
                  <a:t>in reliability contexts.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4387" y="0"/>
                <a:ext cx="12027613" cy="6598691"/>
              </a:xfrm>
              <a:blipFill>
                <a:blip r:embed="rId2"/>
                <a:stretch>
                  <a:fillRect l="-1064"/>
                </a:stretch>
              </a:blipFill>
            </p:spPr>
            <p:txBody>
              <a:bodyPr/>
              <a:lstStyle/>
              <a:p>
                <a:r>
                  <a:rPr lang="en-IN">
                    <a:noFill/>
                  </a:rPr>
                  <a:t> </a:t>
                </a:r>
              </a:p>
            </p:txBody>
          </p:sp>
        </mc:Fallback>
      </mc:AlternateContent>
    </p:spTree>
    <p:extLst>
      <p:ext uri="{BB962C8B-B14F-4D97-AF65-F5344CB8AC3E}">
        <p14:creationId xmlns:p14="http://schemas.microsoft.com/office/powerpoint/2010/main" val="404268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78605" y="72686"/>
                <a:ext cx="11021704" cy="5813945"/>
              </a:xfrm>
            </p:spPr>
            <p:txBody>
              <a:bodyPr>
                <a:noAutofit/>
              </a:bodyPr>
              <a:lstStyle/>
              <a:p>
                <a:pPr marL="0" indent="0">
                  <a:lnSpc>
                    <a:spcPct val="150000"/>
                  </a:lnSpc>
                  <a:buNone/>
                </a:pPr>
                <a:r>
                  <a:rPr lang="en-IN" b="1" dirty="0">
                    <a:latin typeface="Times New Roman" panose="02020603050405020304" pitchFamily="18" charset="0"/>
                    <a:cs typeface="Times New Roman" panose="02020603050405020304" pitchFamily="18" charset="0"/>
                  </a:rPr>
                  <a:t>Weibull Distribution Function</a:t>
                </a:r>
                <a:endParaRPr lang="en-US" i="1" dirty="0">
                  <a:latin typeface="Times New Roman" panose="02020603050405020304" pitchFamily="18" charset="0"/>
                  <a:cs typeface="Times New Roman" panose="02020603050405020304" pitchFamily="18" charset="0"/>
                </a:endParaRPr>
              </a:p>
              <a:p>
                <a:pPr marL="0" indent="0" algn="ctr">
                  <a:lnSpc>
                    <a:spcPct val="150000"/>
                  </a:lnSpc>
                  <a:buNone/>
                </a:pPr>
                <a14:m>
                  <m:oMath xmlns:m="http://schemas.openxmlformats.org/officeDocument/2006/math">
                    <m:r>
                      <a:rPr lang="en-IN" i="1" smtClean="0">
                        <a:latin typeface="Cambria Math" panose="02040503050406030204" pitchFamily="18" charset="0"/>
                        <a:cs typeface="Times New Roman" panose="02020603050405020304" pitchFamily="18" charset="0"/>
                      </a:rPr>
                      <m:t>𝑓</m:t>
                    </m:r>
                    <m:d>
                      <m:dPr>
                        <m:ctrlPr>
                          <a:rPr lang="en-IN" i="1">
                            <a:latin typeface="Cambria Math" panose="02040503050406030204" pitchFamily="18" charset="0"/>
                            <a:cs typeface="Times New Roman" panose="02020603050405020304" pitchFamily="18" charset="0"/>
                          </a:rPr>
                        </m:ctrlPr>
                      </m:dPr>
                      <m:e>
                        <m:r>
                          <a:rPr lang="en-IN" b="0" i="1" smtClean="0">
                            <a:latin typeface="Cambria Math" panose="02040503050406030204" pitchFamily="18" charset="0"/>
                            <a:cs typeface="Times New Roman" panose="02020603050405020304" pitchFamily="18" charset="0"/>
                          </a:rPr>
                          <m:t>𝑡</m:t>
                        </m:r>
                      </m:e>
                    </m:d>
                    <m:r>
                      <a:rPr lang="en-IN" i="1">
                        <a:latin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ea typeface="Cambria Math" panose="02040503050406030204" pitchFamily="18" charset="0"/>
                        <a:cs typeface="Times New Roman" panose="02020603050405020304" pitchFamily="18" charset="0"/>
                      </a:rPr>
                      <m:t>𝛼𝛽</m:t>
                    </m:r>
                    <m:sSup>
                      <m:sSupPr>
                        <m:ctrlPr>
                          <a:rPr lang="en-IN" i="1">
                            <a:latin typeface="Cambria Math" panose="02040503050406030204" pitchFamily="18" charset="0"/>
                            <a:cs typeface="Times New Roman" panose="02020603050405020304" pitchFamily="18" charset="0"/>
                          </a:rPr>
                        </m:ctrlPr>
                      </m:sSupPr>
                      <m:e>
                        <m:r>
                          <a:rPr lang="en-IN" i="1">
                            <a:latin typeface="Cambria Math" panose="02040503050406030204" pitchFamily="18" charset="0"/>
                            <a:cs typeface="Times New Roman" panose="02020603050405020304" pitchFamily="18" charset="0"/>
                          </a:rPr>
                          <m:t> </m:t>
                        </m:r>
                        <m:r>
                          <a:rPr lang="en-IN" b="0" i="1" smtClean="0">
                            <a:latin typeface="Cambria Math" panose="02040503050406030204" pitchFamily="18" charset="0"/>
                            <a:cs typeface="Times New Roman" panose="02020603050405020304" pitchFamily="18" charset="0"/>
                          </a:rPr>
                          <m:t>𝑡</m:t>
                        </m:r>
                      </m:e>
                      <m:sup>
                        <m:r>
                          <a:rPr lang="en-IN" i="1">
                            <a:latin typeface="Cambria Math" panose="02040503050406030204" pitchFamily="18" charset="0"/>
                            <a:ea typeface="Cambria Math" panose="02040503050406030204" pitchFamily="18" charset="0"/>
                            <a:cs typeface="Times New Roman" panose="02020603050405020304" pitchFamily="18" charset="0"/>
                          </a:rPr>
                          <m:t>𝛽</m:t>
                        </m:r>
                        <m:r>
                          <a:rPr lang="en-IN" i="1">
                            <a:latin typeface="Cambria Math" panose="02040503050406030204" pitchFamily="18" charset="0"/>
                            <a:cs typeface="Times New Roman" panose="02020603050405020304" pitchFamily="18" charset="0"/>
                          </a:rPr>
                          <m:t>−1</m:t>
                        </m:r>
                      </m:sup>
                    </m:sSup>
                    <m:r>
                      <a:rPr lang="en-IN" i="1">
                        <a:latin typeface="Cambria Math" panose="02040503050406030204" pitchFamily="18" charset="0"/>
                        <a:cs typeface="Times New Roman" panose="02020603050405020304" pitchFamily="18" charset="0"/>
                      </a:rPr>
                      <m:t> </m:t>
                    </m:r>
                    <m:sSup>
                      <m:sSupPr>
                        <m:ctrlPr>
                          <a:rPr lang="en-IN" i="1">
                            <a:latin typeface="Cambria Math" panose="02040503050406030204" pitchFamily="18" charset="0"/>
                            <a:ea typeface="Cambria Math" panose="02040503050406030204" pitchFamily="18" charset="0"/>
                            <a:cs typeface="Times New Roman" panose="02020603050405020304" pitchFamily="18" charset="0"/>
                          </a:rPr>
                        </m:ctrlPr>
                      </m:sSupPr>
                      <m:e>
                        <m:r>
                          <a:rPr lang="en-IN" i="1">
                            <a:latin typeface="Cambria Math" panose="02040503050406030204" pitchFamily="18" charset="0"/>
                            <a:ea typeface="Cambria Math" panose="02040503050406030204" pitchFamily="18" charset="0"/>
                            <a:cs typeface="Times New Roman" panose="02020603050405020304" pitchFamily="18" charset="0"/>
                          </a:rPr>
                          <m:t>𝑒</m:t>
                        </m:r>
                      </m:e>
                      <m:sup>
                        <m:r>
                          <a:rPr lang="en-IN" i="1">
                            <a:latin typeface="Cambria Math" panose="02040503050406030204" pitchFamily="18" charset="0"/>
                            <a:ea typeface="Cambria Math" panose="02040503050406030204" pitchFamily="18" charset="0"/>
                            <a:cs typeface="Times New Roman" panose="02020603050405020304" pitchFamily="18" charset="0"/>
                          </a:rPr>
                          <m:t>−</m:t>
                        </m:r>
                        <m:r>
                          <a:rPr lang="en-IN" i="1">
                            <a:latin typeface="Cambria Math" panose="02040503050406030204" pitchFamily="18" charset="0"/>
                            <a:ea typeface="Cambria Math" panose="02040503050406030204" pitchFamily="18" charset="0"/>
                            <a:cs typeface="Times New Roman" panose="02020603050405020304" pitchFamily="18" charset="0"/>
                          </a:rPr>
                          <m:t>𝛼</m:t>
                        </m:r>
                        <m:sSup>
                          <m:sSupPr>
                            <m:ctrlPr>
                              <a:rPr lang="en-IN" i="1">
                                <a:latin typeface="Cambria Math" panose="02040503050406030204" pitchFamily="18" charset="0"/>
                                <a:ea typeface="Cambria Math" panose="02040503050406030204" pitchFamily="18" charset="0"/>
                                <a:cs typeface="Times New Roman" panose="02020603050405020304" pitchFamily="18" charset="0"/>
                              </a:rPr>
                            </m:ctrlPr>
                          </m:sSupPr>
                          <m:e>
                            <m:r>
                              <a:rPr lang="en-IN" b="0" i="1" smtClean="0">
                                <a:latin typeface="Cambria Math" panose="02040503050406030204" pitchFamily="18" charset="0"/>
                                <a:ea typeface="Cambria Math" panose="02040503050406030204" pitchFamily="18" charset="0"/>
                                <a:cs typeface="Times New Roman" panose="02020603050405020304" pitchFamily="18" charset="0"/>
                              </a:rPr>
                              <m:t>𝑡</m:t>
                            </m:r>
                          </m:e>
                          <m:sup>
                            <m:r>
                              <a:rPr lang="en-IN" i="1">
                                <a:latin typeface="Cambria Math" panose="02040503050406030204" pitchFamily="18" charset="0"/>
                                <a:ea typeface="Cambria Math" panose="02040503050406030204" pitchFamily="18" charset="0"/>
                                <a:cs typeface="Times New Roman" panose="02020603050405020304" pitchFamily="18" charset="0"/>
                              </a:rPr>
                              <m:t>𝛽</m:t>
                            </m:r>
                          </m:sup>
                        </m:sSup>
                      </m:sup>
                    </m:sSup>
                    <m:r>
                      <a:rPr lang="en-IN" i="1">
                        <a:latin typeface="Cambria Math" panose="02040503050406030204" pitchFamily="18" charset="0"/>
                        <a:ea typeface="Cambria Math" panose="02040503050406030204" pitchFamily="18" charset="0"/>
                        <a:cs typeface="Times New Roman" panose="02020603050405020304" pitchFamily="18" charset="0"/>
                      </a:rPr>
                      <m:t>     </m:t>
                    </m:r>
                    <m:r>
                      <a:rPr lang="en-IN" b="0" i="1" smtClean="0">
                        <a:latin typeface="Cambria Math" panose="02040503050406030204" pitchFamily="18" charset="0"/>
                        <a:ea typeface="Cambria Math" panose="02040503050406030204" pitchFamily="18" charset="0"/>
                        <a:cs typeface="Times New Roman" panose="02020603050405020304" pitchFamily="18" charset="0"/>
                      </a:rPr>
                      <m:t>,</m:t>
                    </m:r>
                    <m:r>
                      <a:rPr lang="en-IN" i="1">
                        <a:latin typeface="Cambria Math" panose="02040503050406030204" pitchFamily="18" charset="0"/>
                        <a:ea typeface="Cambria Math" panose="02040503050406030204" pitchFamily="18" charset="0"/>
                        <a:cs typeface="Times New Roman" panose="02020603050405020304" pitchFamily="18" charset="0"/>
                      </a:rPr>
                      <m:t>   </m:t>
                    </m:r>
                    <m:r>
                      <a:rPr lang="en-IN" b="0" i="1" smtClean="0">
                        <a:latin typeface="Cambria Math" panose="02040503050406030204" pitchFamily="18" charset="0"/>
                        <a:cs typeface="Times New Roman" panose="02020603050405020304" pitchFamily="18" charset="0"/>
                      </a:rPr>
                      <m:t>𝑡</m:t>
                    </m:r>
                    <m:r>
                      <a:rPr lang="en-IN" i="1" smtClean="0">
                        <a:latin typeface="Cambria Math" panose="02040503050406030204" pitchFamily="18" charset="0"/>
                        <a:ea typeface="Cambria Math" panose="02040503050406030204" pitchFamily="18" charset="0"/>
                        <a:cs typeface="Times New Roman" panose="02020603050405020304" pitchFamily="18" charset="0"/>
                      </a:rPr>
                      <m:t>≥</m:t>
                    </m:r>
                    <m:r>
                      <a:rPr lang="en-IN" i="1">
                        <a:latin typeface="Cambria Math" panose="02040503050406030204" pitchFamily="18" charset="0"/>
                        <a:ea typeface="Cambria Math" panose="02040503050406030204" pitchFamily="18" charset="0"/>
                        <a:cs typeface="Times New Roman" panose="02020603050405020304" pitchFamily="18" charset="0"/>
                      </a:rPr>
                      <m:t>0</m:t>
                    </m:r>
                  </m:oMath>
                </a14:m>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r>
                  <a:rPr lang="en-IN" dirty="0">
                    <a:latin typeface="Times New Roman" panose="02020603050405020304" pitchFamily="18" charset="0"/>
                    <a:cs typeface="Times New Roman" panose="02020603050405020304" pitchFamily="18" charset="0"/>
                  </a:rPr>
                  <a:t>	By putting, </a:t>
                </a:r>
                <a14:m>
                  <m:oMath xmlns:m="http://schemas.openxmlformats.org/officeDocument/2006/math">
                    <m:r>
                      <a:rPr lang="en-IN" i="1">
                        <a:latin typeface="Cambria Math" panose="02040503050406030204" pitchFamily="18" charset="0"/>
                        <a:ea typeface="Cambria Math" panose="02040503050406030204" pitchFamily="18" charset="0"/>
                        <a:cs typeface="Times New Roman" panose="02020603050405020304" pitchFamily="18" charset="0"/>
                      </a:rPr>
                      <m:t>𝛼</m:t>
                    </m:r>
                    <m:r>
                      <a:rPr lang="en-IN"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IN"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ea typeface="Cambria Math" panose="02040503050406030204" pitchFamily="18" charset="0"/>
                            <a:cs typeface="Times New Roman" panose="02020603050405020304" pitchFamily="18" charset="0"/>
                          </a:rPr>
                          <m:t>1</m:t>
                        </m:r>
                      </m:num>
                      <m:den>
                        <m:sSup>
                          <m:sSupPr>
                            <m:ctrlPr>
                              <a:rPr lang="en-IN"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IN" b="0" i="1" smtClean="0">
                                <a:latin typeface="Cambria Math" panose="02040503050406030204" pitchFamily="18" charset="0"/>
                                <a:ea typeface="Cambria Math" panose="02040503050406030204" pitchFamily="18" charset="0"/>
                                <a:cs typeface="Times New Roman" panose="02020603050405020304" pitchFamily="18" charset="0"/>
                              </a:rPr>
                              <m:t>𝜃</m:t>
                            </m:r>
                          </m:e>
                          <m:sup>
                            <m:r>
                              <a:rPr lang="en-IN" b="0" i="1" smtClean="0">
                                <a:latin typeface="Cambria Math" panose="02040503050406030204" pitchFamily="18" charset="0"/>
                                <a:ea typeface="Cambria Math" panose="02040503050406030204" pitchFamily="18" charset="0"/>
                                <a:cs typeface="Times New Roman" panose="02020603050405020304" pitchFamily="18" charset="0"/>
                              </a:rPr>
                              <m:t>𝛽</m:t>
                            </m:r>
                          </m:sup>
                        </m:sSup>
                      </m:den>
                    </m:f>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ea typeface="Cambria Math" panose="02040503050406030204" pitchFamily="18" charset="0"/>
                        <a:cs typeface="Times New Roman" panose="02020603050405020304" pitchFamily="18" charset="0"/>
                      </a:rPr>
                      <m:t>𝛽</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dirty="0" smtClean="0">
                        <a:latin typeface="Cambria Math" panose="02040503050406030204" pitchFamily="18" charset="0"/>
                      </a:rPr>
                      <m:t>– </m:t>
                    </m:r>
                  </m:oMath>
                </a14:m>
                <a:r>
                  <a:rPr lang="en-IN" dirty="0">
                    <a:latin typeface="Times New Roman" panose="02020603050405020304" pitchFamily="18" charset="0"/>
                    <a:cs typeface="Times New Roman" panose="02020603050405020304" pitchFamily="18" charset="0"/>
                  </a:rPr>
                  <a:t>  shape parameter ,  </a:t>
                </a:r>
                <a14:m>
                  <m:oMath xmlns:m="http://schemas.openxmlformats.org/officeDocument/2006/math">
                    <m:r>
                      <a:rPr lang="en-IN" i="1">
                        <a:latin typeface="Cambria Math" panose="02040503050406030204" pitchFamily="18" charset="0"/>
                        <a:ea typeface="Cambria Math" panose="02040503050406030204" pitchFamily="18" charset="0"/>
                        <a:cs typeface="Times New Roman" panose="02020603050405020304" pitchFamily="18" charset="0"/>
                      </a:rPr>
                      <m:t>𝜃</m:t>
                    </m:r>
                    <m:r>
                      <a:rPr lang="en-IN" i="1">
                        <a:latin typeface="Cambria Math" panose="02040503050406030204" pitchFamily="18" charset="0"/>
                        <a:ea typeface="Cambria Math" panose="02040503050406030204" pitchFamily="18" charset="0"/>
                        <a:cs typeface="Times New Roman" panose="02020603050405020304" pitchFamily="18" charset="0"/>
                      </a:rPr>
                      <m:t> −</m:t>
                    </m:r>
                  </m:oMath>
                </a14:m>
                <a:r>
                  <a:rPr lang="en-IN" dirty="0">
                    <a:latin typeface="Times New Roman" panose="02020603050405020304" pitchFamily="18" charset="0"/>
                    <a:cs typeface="Times New Roman" panose="02020603050405020304" pitchFamily="18" charset="0"/>
                  </a:rPr>
                  <a:t>  scale parameter </a:t>
                </a:r>
                <a14:m>
                  <m:oMath xmlns:m="http://schemas.openxmlformats.org/officeDocument/2006/math">
                    <m:r>
                      <a:rPr lang="en-IN" i="1">
                        <a:latin typeface="Cambria Math" panose="02040503050406030204" pitchFamily="18" charset="0"/>
                        <a:cs typeface="Times New Roman" panose="02020603050405020304" pitchFamily="18" charset="0"/>
                      </a:rPr>
                      <m:t>𝑓</m:t>
                    </m:r>
                    <m:d>
                      <m:dPr>
                        <m:ctrlPr>
                          <a:rPr lang="en-IN" i="1">
                            <a:latin typeface="Cambria Math" panose="02040503050406030204" pitchFamily="18" charset="0"/>
                            <a:cs typeface="Times New Roman" panose="02020603050405020304" pitchFamily="18" charset="0"/>
                          </a:rPr>
                        </m:ctrlPr>
                      </m:dPr>
                      <m:e>
                        <m:r>
                          <a:rPr lang="en-IN" i="1">
                            <a:latin typeface="Cambria Math" panose="02040503050406030204" pitchFamily="18" charset="0"/>
                            <a:cs typeface="Times New Roman" panose="02020603050405020304" pitchFamily="18" charset="0"/>
                          </a:rPr>
                          <m:t>𝑡</m:t>
                        </m:r>
                      </m:e>
                    </m:d>
                    <m:r>
                      <a:rPr lang="en-IN" i="1">
                        <a:latin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f>
                      <m:fPr>
                        <m:ctrlPr>
                          <a:rPr lang="en-IN"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IN" i="1">
                            <a:latin typeface="Cambria Math" panose="02040503050406030204" pitchFamily="18" charset="0"/>
                            <a:ea typeface="Cambria Math" panose="02040503050406030204" pitchFamily="18" charset="0"/>
                            <a:cs typeface="Times New Roman" panose="02020603050405020304" pitchFamily="18" charset="0"/>
                          </a:rPr>
                          <m:t>𝛽</m:t>
                        </m:r>
                      </m:num>
                      <m:den>
                        <m:r>
                          <a:rPr lang="en-IN" i="1" smtClean="0">
                            <a:latin typeface="Cambria Math" panose="02040503050406030204" pitchFamily="18" charset="0"/>
                            <a:ea typeface="Cambria Math" panose="02040503050406030204" pitchFamily="18" charset="0"/>
                            <a:cs typeface="Times New Roman" panose="02020603050405020304" pitchFamily="18" charset="0"/>
                          </a:rPr>
                          <m:t>𝜃</m:t>
                        </m:r>
                      </m:den>
                    </m:f>
                    <m:sSup>
                      <m:sSupPr>
                        <m:ctrlPr>
                          <a:rPr lang="en-IN" i="1">
                            <a:latin typeface="Cambria Math" panose="02040503050406030204" pitchFamily="18" charset="0"/>
                            <a:cs typeface="Times New Roman" panose="02020603050405020304" pitchFamily="18" charset="0"/>
                          </a:rPr>
                        </m:ctrlPr>
                      </m:sSupPr>
                      <m:e>
                        <m:r>
                          <a:rPr lang="en-IN" i="1">
                            <a:latin typeface="Cambria Math" panose="02040503050406030204" pitchFamily="18" charset="0"/>
                            <a:cs typeface="Times New Roman" panose="02020603050405020304" pitchFamily="18" charset="0"/>
                          </a:rPr>
                          <m:t> </m:t>
                        </m:r>
                        <m:r>
                          <a:rPr lang="en-IN" b="0" i="1" smtClean="0">
                            <a:latin typeface="Cambria Math" panose="02040503050406030204" pitchFamily="18" charset="0"/>
                            <a:cs typeface="Times New Roman" panose="02020603050405020304" pitchFamily="18" charset="0"/>
                          </a:rPr>
                          <m:t>(</m:t>
                        </m:r>
                        <m:f>
                          <m:fPr>
                            <m:ctrlPr>
                              <a:rPr lang="en-IN" b="0" i="1" smtClean="0">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𝑡</m:t>
                            </m:r>
                          </m:num>
                          <m:den>
                            <m:r>
                              <a:rPr lang="en-IN" b="0" i="1" smtClean="0">
                                <a:latin typeface="Cambria Math" panose="02040503050406030204" pitchFamily="18" charset="0"/>
                                <a:ea typeface="Cambria Math" panose="02040503050406030204" pitchFamily="18" charset="0"/>
                                <a:cs typeface="Times New Roman" panose="02020603050405020304" pitchFamily="18" charset="0"/>
                              </a:rPr>
                              <m:t>𝜃</m:t>
                            </m:r>
                          </m:den>
                        </m:f>
                        <m:r>
                          <a:rPr lang="en-IN" b="0" i="1" smtClean="0">
                            <a:latin typeface="Cambria Math" panose="02040503050406030204" pitchFamily="18" charset="0"/>
                            <a:cs typeface="Times New Roman" panose="02020603050405020304" pitchFamily="18" charset="0"/>
                          </a:rPr>
                          <m:t>)</m:t>
                        </m:r>
                      </m:e>
                      <m:sup>
                        <m:r>
                          <a:rPr lang="en-IN" i="1">
                            <a:latin typeface="Cambria Math" panose="02040503050406030204" pitchFamily="18" charset="0"/>
                            <a:ea typeface="Cambria Math" panose="02040503050406030204" pitchFamily="18" charset="0"/>
                            <a:cs typeface="Times New Roman" panose="02020603050405020304" pitchFamily="18" charset="0"/>
                          </a:rPr>
                          <m:t>𝛽</m:t>
                        </m:r>
                        <m:r>
                          <a:rPr lang="en-IN" i="1">
                            <a:latin typeface="Cambria Math" panose="02040503050406030204" pitchFamily="18" charset="0"/>
                            <a:cs typeface="Times New Roman" panose="02020603050405020304" pitchFamily="18" charset="0"/>
                          </a:rPr>
                          <m:t>−1</m:t>
                        </m:r>
                      </m:sup>
                    </m:sSup>
                    <m:r>
                      <a:rPr lang="en-IN" i="1">
                        <a:latin typeface="Cambria Math" panose="02040503050406030204" pitchFamily="18" charset="0"/>
                        <a:cs typeface="Times New Roman" panose="02020603050405020304" pitchFamily="18" charset="0"/>
                      </a:rPr>
                      <m:t> </m:t>
                    </m:r>
                    <m:sSup>
                      <m:sSupPr>
                        <m:ctrlPr>
                          <a:rPr lang="en-IN" i="1">
                            <a:latin typeface="Cambria Math" panose="02040503050406030204" pitchFamily="18" charset="0"/>
                            <a:ea typeface="Cambria Math" panose="02040503050406030204" pitchFamily="18" charset="0"/>
                            <a:cs typeface="Times New Roman" panose="02020603050405020304" pitchFamily="18" charset="0"/>
                          </a:rPr>
                        </m:ctrlPr>
                      </m:sSupPr>
                      <m:e>
                        <m:r>
                          <a:rPr lang="en-IN" i="1">
                            <a:latin typeface="Cambria Math" panose="02040503050406030204" pitchFamily="18" charset="0"/>
                            <a:ea typeface="Cambria Math" panose="02040503050406030204" pitchFamily="18" charset="0"/>
                            <a:cs typeface="Times New Roman" panose="02020603050405020304" pitchFamily="18" charset="0"/>
                          </a:rPr>
                          <m:t>𝑒</m:t>
                        </m:r>
                      </m:e>
                      <m:sup>
                        <m:r>
                          <a:rPr lang="en-IN"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IN"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IN"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IN"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ea typeface="Cambria Math" panose="02040503050406030204" pitchFamily="18" charset="0"/>
                                    <a:cs typeface="Times New Roman" panose="02020603050405020304" pitchFamily="18" charset="0"/>
                                  </a:rPr>
                                  <m:t>𝑡</m:t>
                                </m:r>
                              </m:num>
                              <m:den>
                                <m:r>
                                  <a:rPr lang="en-IN" b="0" i="1" smtClean="0">
                                    <a:latin typeface="Cambria Math" panose="02040503050406030204" pitchFamily="18" charset="0"/>
                                    <a:ea typeface="Cambria Math" panose="02040503050406030204" pitchFamily="18" charset="0"/>
                                    <a:cs typeface="Times New Roman" panose="02020603050405020304" pitchFamily="18" charset="0"/>
                                  </a:rPr>
                                  <m:t>𝜃</m:t>
                                </m:r>
                              </m:den>
                            </m:f>
                            <m:r>
                              <a:rPr lang="en-IN" b="0" i="1" smtClean="0">
                                <a:latin typeface="Cambria Math" panose="02040503050406030204" pitchFamily="18" charset="0"/>
                                <a:ea typeface="Cambria Math" panose="02040503050406030204" pitchFamily="18" charset="0"/>
                                <a:cs typeface="Times New Roman" panose="02020603050405020304" pitchFamily="18" charset="0"/>
                              </a:rPr>
                              <m:t>)</m:t>
                            </m:r>
                          </m:e>
                          <m:sup>
                            <m:r>
                              <a:rPr lang="en-IN" i="1" smtClean="0">
                                <a:latin typeface="Cambria Math" panose="02040503050406030204" pitchFamily="18" charset="0"/>
                                <a:ea typeface="Cambria Math" panose="02040503050406030204" pitchFamily="18" charset="0"/>
                                <a:cs typeface="Times New Roman" panose="02020603050405020304" pitchFamily="18" charset="0"/>
                              </a:rPr>
                              <m:t>𝛽</m:t>
                            </m:r>
                          </m:sup>
                        </m:sSup>
                      </m:sup>
                    </m:sSup>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r>
                      <a:rPr lang="en-IN" i="1" smtClean="0">
                        <a:latin typeface="Cambria Math" panose="02040503050406030204" pitchFamily="18" charset="0"/>
                        <a:ea typeface="Cambria Math" panose="02040503050406030204" pitchFamily="18" charset="0"/>
                        <a:cs typeface="Times New Roman" panose="02020603050405020304" pitchFamily="18" charset="0"/>
                      </a:rPr>
                      <m:t>𝜃</m:t>
                    </m:r>
                    <m:r>
                      <a:rPr lang="en-IN" b="0" i="1" smtClean="0">
                        <a:latin typeface="Cambria Math" panose="02040503050406030204" pitchFamily="18" charset="0"/>
                        <a:ea typeface="Cambria Math" panose="02040503050406030204" pitchFamily="18" charset="0"/>
                        <a:cs typeface="Times New Roman" panose="02020603050405020304" pitchFamily="18" charset="0"/>
                      </a:rPr>
                      <m:t>&gt;0</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smtClean="0">
                        <a:latin typeface="Cambria Math" panose="02040503050406030204" pitchFamily="18" charset="0"/>
                        <a:ea typeface="Cambria Math" panose="02040503050406030204" pitchFamily="18" charset="0"/>
                        <a:cs typeface="Times New Roman" panose="02020603050405020304" pitchFamily="18" charset="0"/>
                      </a:rPr>
                      <m:t>𝛽</m:t>
                    </m:r>
                    <m:r>
                      <a:rPr lang="en-IN" b="0" i="1" smtClean="0">
                        <a:latin typeface="Cambria Math" panose="02040503050406030204" pitchFamily="18" charset="0"/>
                        <a:ea typeface="Cambria Math" panose="02040503050406030204" pitchFamily="18" charset="0"/>
                        <a:cs typeface="Times New Roman" panose="02020603050405020304" pitchFamily="18" charset="0"/>
                      </a:rPr>
                      <m:t>&gt;0</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cs typeface="Times New Roman" panose="02020603050405020304" pitchFamily="18" charset="0"/>
                      </a:rPr>
                      <m:t>𝑡</m:t>
                    </m:r>
                    <m:r>
                      <a:rPr lang="en-IN" i="1">
                        <a:latin typeface="Cambria Math" panose="02040503050406030204" pitchFamily="18" charset="0"/>
                        <a:ea typeface="Cambria Math" panose="02040503050406030204" pitchFamily="18" charset="0"/>
                        <a:cs typeface="Times New Roman" panose="02020603050405020304" pitchFamily="18" charset="0"/>
                      </a:rPr>
                      <m:t>≥0</m:t>
                    </m:r>
                  </m:oMath>
                </a14:m>
                <a:r>
                  <a:rPr lang="en-IN" dirty="0">
                    <a:latin typeface="Times New Roman" panose="02020603050405020304" pitchFamily="18" charset="0"/>
                    <a:cs typeface="Times New Roman" panose="02020603050405020304" pitchFamily="18" charset="0"/>
                  </a:rPr>
                  <a:t> </a:t>
                </a:r>
              </a:p>
              <a:p>
                <a:pPr marL="0" indent="0" algn="just">
                  <a:lnSpc>
                    <a:spcPct val="150000"/>
                  </a:lnSpc>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cs typeface="Times New Roman" panose="02020603050405020304" pitchFamily="18" charset="0"/>
                      </a:rPr>
                      <m:t>𝑅</m:t>
                    </m:r>
                    <m:d>
                      <m:dPr>
                        <m:ctrlPr>
                          <a:rPr lang="en-IN" i="1">
                            <a:latin typeface="Cambria Math" panose="02040503050406030204" pitchFamily="18" charset="0"/>
                            <a:cs typeface="Times New Roman" panose="02020603050405020304" pitchFamily="18" charset="0"/>
                          </a:rPr>
                        </m:ctrlPr>
                      </m:dPr>
                      <m:e>
                        <m:r>
                          <a:rPr lang="en-IN" i="1">
                            <a:latin typeface="Cambria Math" panose="02040503050406030204" pitchFamily="18" charset="0"/>
                            <a:cs typeface="Times New Roman" panose="02020603050405020304" pitchFamily="18" charset="0"/>
                          </a:rPr>
                          <m:t>𝑡</m:t>
                        </m:r>
                      </m:e>
                    </m:d>
                    <m:r>
                      <a:rPr lang="en-IN" i="1">
                        <a:latin typeface="Cambria Math" panose="02040503050406030204" pitchFamily="18" charset="0"/>
                        <a:cs typeface="Times New Roman" panose="02020603050405020304" pitchFamily="18" charset="0"/>
                      </a:rPr>
                      <m:t>=</m:t>
                    </m:r>
                    <m:nary>
                      <m:naryPr>
                        <m:limLoc m:val="undOvr"/>
                        <m:ctrlPr>
                          <a:rPr lang="en-IN" i="1">
                            <a:latin typeface="Cambria Math" panose="02040503050406030204" pitchFamily="18" charset="0"/>
                            <a:cs typeface="Times New Roman" panose="02020603050405020304" pitchFamily="18" charset="0"/>
                          </a:rPr>
                        </m:ctrlPr>
                      </m:naryPr>
                      <m:sub>
                        <m:r>
                          <m:rPr>
                            <m:brk m:alnAt="24"/>
                          </m:rPr>
                          <a:rPr lang="en-IN" i="1">
                            <a:latin typeface="Cambria Math" panose="02040503050406030204" pitchFamily="18" charset="0"/>
                            <a:cs typeface="Times New Roman" panose="02020603050405020304" pitchFamily="18" charset="0"/>
                          </a:rPr>
                          <m:t>𝑡</m:t>
                        </m:r>
                      </m:sub>
                      <m:sup>
                        <m:r>
                          <a:rPr lang="en-IN" i="1">
                            <a:latin typeface="Cambria Math" panose="02040503050406030204" pitchFamily="18" charset="0"/>
                            <a:ea typeface="Cambria Math" panose="02040503050406030204" pitchFamily="18" charset="0"/>
                            <a:cs typeface="Times New Roman" panose="02020603050405020304" pitchFamily="18" charset="0"/>
                          </a:rPr>
                          <m:t>∞</m:t>
                        </m:r>
                      </m:sup>
                      <m:e>
                        <m:f>
                          <m:fPr>
                            <m:ctrlPr>
                              <a:rPr lang="en-IN" i="1">
                                <a:latin typeface="Cambria Math" panose="02040503050406030204" pitchFamily="18" charset="0"/>
                                <a:ea typeface="Cambria Math" panose="02040503050406030204" pitchFamily="18" charset="0"/>
                                <a:cs typeface="Times New Roman" panose="02020603050405020304" pitchFamily="18" charset="0"/>
                              </a:rPr>
                            </m:ctrlPr>
                          </m:fPr>
                          <m:num>
                            <m:r>
                              <a:rPr lang="en-IN" i="1">
                                <a:latin typeface="Cambria Math" panose="02040503050406030204" pitchFamily="18" charset="0"/>
                                <a:ea typeface="Cambria Math" panose="02040503050406030204" pitchFamily="18" charset="0"/>
                                <a:cs typeface="Times New Roman" panose="02020603050405020304" pitchFamily="18" charset="0"/>
                              </a:rPr>
                              <m:t>𝛽</m:t>
                            </m:r>
                          </m:num>
                          <m:den>
                            <m:r>
                              <a:rPr lang="en-IN" i="1">
                                <a:latin typeface="Cambria Math" panose="02040503050406030204" pitchFamily="18" charset="0"/>
                                <a:ea typeface="Cambria Math" panose="02040503050406030204" pitchFamily="18" charset="0"/>
                                <a:cs typeface="Times New Roman" panose="02020603050405020304" pitchFamily="18" charset="0"/>
                              </a:rPr>
                              <m:t>𝜃</m:t>
                            </m:r>
                          </m:den>
                        </m:f>
                        <m:sSup>
                          <m:sSupPr>
                            <m:ctrlPr>
                              <a:rPr lang="en-IN" i="1">
                                <a:latin typeface="Cambria Math" panose="02040503050406030204" pitchFamily="18" charset="0"/>
                                <a:cs typeface="Times New Roman" panose="02020603050405020304" pitchFamily="18" charset="0"/>
                              </a:rPr>
                            </m:ctrlPr>
                          </m:sSupPr>
                          <m:e>
                            <m:r>
                              <a:rPr lang="en-IN" i="1">
                                <a:latin typeface="Cambria Math" panose="02040503050406030204" pitchFamily="18" charset="0"/>
                                <a:cs typeface="Times New Roman" panose="02020603050405020304" pitchFamily="18" charset="0"/>
                              </a:rPr>
                              <m:t> (</m:t>
                            </m:r>
                            <m:f>
                              <m:fPr>
                                <m:ctrlPr>
                                  <a:rPr lang="en-IN" i="1">
                                    <a:latin typeface="Cambria Math" panose="02040503050406030204" pitchFamily="18" charset="0"/>
                                    <a:cs typeface="Times New Roman" panose="02020603050405020304" pitchFamily="18" charset="0"/>
                                  </a:rPr>
                                </m:ctrlPr>
                              </m:fPr>
                              <m:num>
                                <m:r>
                                  <a:rPr lang="en-IN" i="1">
                                    <a:latin typeface="Cambria Math" panose="02040503050406030204" pitchFamily="18" charset="0"/>
                                    <a:cs typeface="Times New Roman" panose="02020603050405020304" pitchFamily="18" charset="0"/>
                                  </a:rPr>
                                  <m:t>𝑡</m:t>
                                </m:r>
                              </m:num>
                              <m:den>
                                <m:r>
                                  <a:rPr lang="en-IN" i="1">
                                    <a:latin typeface="Cambria Math" panose="02040503050406030204" pitchFamily="18" charset="0"/>
                                    <a:ea typeface="Cambria Math" panose="02040503050406030204" pitchFamily="18" charset="0"/>
                                    <a:cs typeface="Times New Roman" panose="02020603050405020304" pitchFamily="18" charset="0"/>
                                  </a:rPr>
                                  <m:t>𝜃</m:t>
                                </m:r>
                              </m:den>
                            </m:f>
                            <m:r>
                              <a:rPr lang="en-IN" i="1">
                                <a:latin typeface="Cambria Math" panose="02040503050406030204" pitchFamily="18" charset="0"/>
                                <a:cs typeface="Times New Roman" panose="02020603050405020304" pitchFamily="18" charset="0"/>
                              </a:rPr>
                              <m:t>)</m:t>
                            </m:r>
                          </m:e>
                          <m:sup>
                            <m:r>
                              <a:rPr lang="en-IN" i="1">
                                <a:latin typeface="Cambria Math" panose="02040503050406030204" pitchFamily="18" charset="0"/>
                                <a:ea typeface="Cambria Math" panose="02040503050406030204" pitchFamily="18" charset="0"/>
                                <a:cs typeface="Times New Roman" panose="02020603050405020304" pitchFamily="18" charset="0"/>
                              </a:rPr>
                              <m:t>𝛽</m:t>
                            </m:r>
                            <m:r>
                              <a:rPr lang="en-IN" i="1">
                                <a:latin typeface="Cambria Math" panose="02040503050406030204" pitchFamily="18" charset="0"/>
                                <a:cs typeface="Times New Roman" panose="02020603050405020304" pitchFamily="18" charset="0"/>
                              </a:rPr>
                              <m:t>−1</m:t>
                            </m:r>
                          </m:sup>
                        </m:sSup>
                        <m:r>
                          <a:rPr lang="en-IN" i="1">
                            <a:latin typeface="Cambria Math" panose="02040503050406030204" pitchFamily="18" charset="0"/>
                            <a:cs typeface="Times New Roman" panose="02020603050405020304" pitchFamily="18" charset="0"/>
                          </a:rPr>
                          <m:t> </m:t>
                        </m:r>
                        <m:sSup>
                          <m:sSupPr>
                            <m:ctrlPr>
                              <a:rPr lang="en-IN" i="1">
                                <a:latin typeface="Cambria Math" panose="02040503050406030204" pitchFamily="18" charset="0"/>
                                <a:ea typeface="Cambria Math" panose="02040503050406030204" pitchFamily="18" charset="0"/>
                                <a:cs typeface="Times New Roman" panose="02020603050405020304" pitchFamily="18" charset="0"/>
                              </a:rPr>
                            </m:ctrlPr>
                          </m:sSupPr>
                          <m:e>
                            <m:r>
                              <a:rPr lang="en-IN" i="1">
                                <a:latin typeface="Cambria Math" panose="02040503050406030204" pitchFamily="18" charset="0"/>
                                <a:ea typeface="Cambria Math" panose="02040503050406030204" pitchFamily="18" charset="0"/>
                                <a:cs typeface="Times New Roman" panose="02020603050405020304" pitchFamily="18" charset="0"/>
                              </a:rPr>
                              <m:t>𝑒</m:t>
                            </m:r>
                          </m:e>
                          <m:sup>
                            <m:r>
                              <a:rPr lang="en-IN"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IN" i="1">
                                    <a:latin typeface="Cambria Math" panose="02040503050406030204" pitchFamily="18" charset="0"/>
                                    <a:ea typeface="Cambria Math" panose="02040503050406030204" pitchFamily="18" charset="0"/>
                                    <a:cs typeface="Times New Roman" panose="02020603050405020304" pitchFamily="18" charset="0"/>
                                  </a:rPr>
                                </m:ctrlPr>
                              </m:sSupPr>
                              <m:e>
                                <m:r>
                                  <a:rPr lang="en-IN" i="1">
                                    <a:latin typeface="Cambria Math" panose="02040503050406030204" pitchFamily="18" charset="0"/>
                                    <a:ea typeface="Cambria Math" panose="02040503050406030204" pitchFamily="18" charset="0"/>
                                    <a:cs typeface="Times New Roman" panose="02020603050405020304" pitchFamily="18" charset="0"/>
                                  </a:rPr>
                                  <m:t>(</m:t>
                                </m:r>
                                <m:f>
                                  <m:fPr>
                                    <m:ctrlPr>
                                      <a:rPr lang="en-IN" i="1">
                                        <a:latin typeface="Cambria Math" panose="02040503050406030204" pitchFamily="18" charset="0"/>
                                        <a:ea typeface="Cambria Math" panose="02040503050406030204" pitchFamily="18" charset="0"/>
                                        <a:cs typeface="Times New Roman" panose="02020603050405020304" pitchFamily="18" charset="0"/>
                                      </a:rPr>
                                    </m:ctrlPr>
                                  </m:fPr>
                                  <m:num>
                                    <m:r>
                                      <a:rPr lang="en-IN" i="1">
                                        <a:latin typeface="Cambria Math" panose="02040503050406030204" pitchFamily="18" charset="0"/>
                                        <a:ea typeface="Cambria Math" panose="02040503050406030204" pitchFamily="18" charset="0"/>
                                        <a:cs typeface="Times New Roman" panose="02020603050405020304" pitchFamily="18" charset="0"/>
                                      </a:rPr>
                                      <m:t>𝑡</m:t>
                                    </m:r>
                                  </m:num>
                                  <m:den>
                                    <m:r>
                                      <a:rPr lang="en-IN" i="1">
                                        <a:latin typeface="Cambria Math" panose="02040503050406030204" pitchFamily="18" charset="0"/>
                                        <a:ea typeface="Cambria Math" panose="02040503050406030204" pitchFamily="18" charset="0"/>
                                        <a:cs typeface="Times New Roman" panose="02020603050405020304" pitchFamily="18" charset="0"/>
                                      </a:rPr>
                                      <m:t>𝜃</m:t>
                                    </m:r>
                                  </m:den>
                                </m:f>
                                <m:r>
                                  <a:rPr lang="en-IN" i="1">
                                    <a:latin typeface="Cambria Math" panose="02040503050406030204" pitchFamily="18" charset="0"/>
                                    <a:ea typeface="Cambria Math" panose="02040503050406030204" pitchFamily="18" charset="0"/>
                                    <a:cs typeface="Times New Roman" panose="02020603050405020304" pitchFamily="18" charset="0"/>
                                  </a:rPr>
                                  <m:t>)</m:t>
                                </m:r>
                              </m:e>
                              <m:sup>
                                <m:r>
                                  <a:rPr lang="en-IN" i="1">
                                    <a:latin typeface="Cambria Math" panose="02040503050406030204" pitchFamily="18" charset="0"/>
                                    <a:ea typeface="Cambria Math" panose="02040503050406030204" pitchFamily="18" charset="0"/>
                                    <a:cs typeface="Times New Roman" panose="02020603050405020304" pitchFamily="18" charset="0"/>
                                  </a:rPr>
                                  <m:t>𝛽</m:t>
                                </m:r>
                              </m:sup>
                            </m:sSup>
                          </m:sup>
                        </m:sSup>
                      </m:e>
                    </m:nary>
                    <m:r>
                      <a:rPr lang="en-IN" i="1">
                        <a:latin typeface="Cambria Math" panose="02040503050406030204" pitchFamily="18" charset="0"/>
                        <a:cs typeface="Times New Roman" panose="02020603050405020304" pitchFamily="18" charset="0"/>
                      </a:rPr>
                      <m:t> </m:t>
                    </m:r>
                    <m:r>
                      <a:rPr lang="en-IN" i="1">
                        <a:latin typeface="Cambria Math" panose="02040503050406030204" pitchFamily="18" charset="0"/>
                        <a:cs typeface="Times New Roman" panose="02020603050405020304" pitchFamily="18" charset="0"/>
                      </a:rPr>
                      <m:t>𝑑𝑡</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dirty="0" smtClean="0">
                        <a:latin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IN" i="1">
                            <a:latin typeface="Cambria Math" panose="02040503050406030204" pitchFamily="18" charset="0"/>
                            <a:ea typeface="Cambria Math" panose="02040503050406030204" pitchFamily="18" charset="0"/>
                            <a:cs typeface="Times New Roman" panose="02020603050405020304" pitchFamily="18" charset="0"/>
                          </a:rPr>
                        </m:ctrlPr>
                      </m:sSupPr>
                      <m:e>
                        <m:r>
                          <a:rPr lang="en-IN" i="1">
                            <a:latin typeface="Cambria Math" panose="02040503050406030204" pitchFamily="18" charset="0"/>
                            <a:ea typeface="Cambria Math" panose="02040503050406030204" pitchFamily="18" charset="0"/>
                            <a:cs typeface="Times New Roman" panose="02020603050405020304" pitchFamily="18" charset="0"/>
                          </a:rPr>
                          <m:t>𝑒</m:t>
                        </m:r>
                      </m:e>
                      <m:sup>
                        <m:r>
                          <a:rPr lang="en-IN"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IN" i="1">
                                <a:latin typeface="Cambria Math" panose="02040503050406030204" pitchFamily="18" charset="0"/>
                                <a:ea typeface="Cambria Math" panose="02040503050406030204" pitchFamily="18" charset="0"/>
                                <a:cs typeface="Times New Roman" panose="02020603050405020304" pitchFamily="18" charset="0"/>
                              </a:rPr>
                            </m:ctrlPr>
                          </m:sSupPr>
                          <m:e>
                            <m:r>
                              <a:rPr lang="en-IN" i="1">
                                <a:latin typeface="Cambria Math" panose="02040503050406030204" pitchFamily="18" charset="0"/>
                                <a:ea typeface="Cambria Math" panose="02040503050406030204" pitchFamily="18" charset="0"/>
                                <a:cs typeface="Times New Roman" panose="02020603050405020304" pitchFamily="18" charset="0"/>
                              </a:rPr>
                              <m:t>(</m:t>
                            </m:r>
                            <m:f>
                              <m:fPr>
                                <m:ctrlPr>
                                  <a:rPr lang="en-IN" i="1">
                                    <a:latin typeface="Cambria Math" panose="02040503050406030204" pitchFamily="18" charset="0"/>
                                    <a:ea typeface="Cambria Math" panose="02040503050406030204" pitchFamily="18" charset="0"/>
                                    <a:cs typeface="Times New Roman" panose="02020603050405020304" pitchFamily="18" charset="0"/>
                                  </a:rPr>
                                </m:ctrlPr>
                              </m:fPr>
                              <m:num>
                                <m:r>
                                  <a:rPr lang="en-IN" i="1">
                                    <a:latin typeface="Cambria Math" panose="02040503050406030204" pitchFamily="18" charset="0"/>
                                    <a:ea typeface="Cambria Math" panose="02040503050406030204" pitchFamily="18" charset="0"/>
                                    <a:cs typeface="Times New Roman" panose="02020603050405020304" pitchFamily="18" charset="0"/>
                                  </a:rPr>
                                  <m:t>𝑡</m:t>
                                </m:r>
                              </m:num>
                              <m:den>
                                <m:r>
                                  <a:rPr lang="en-IN" i="1">
                                    <a:latin typeface="Cambria Math" panose="02040503050406030204" pitchFamily="18" charset="0"/>
                                    <a:ea typeface="Cambria Math" panose="02040503050406030204" pitchFamily="18" charset="0"/>
                                    <a:cs typeface="Times New Roman" panose="02020603050405020304" pitchFamily="18" charset="0"/>
                                  </a:rPr>
                                  <m:t>𝜃</m:t>
                                </m:r>
                              </m:den>
                            </m:f>
                            <m:r>
                              <a:rPr lang="en-IN" i="1">
                                <a:latin typeface="Cambria Math" panose="02040503050406030204" pitchFamily="18" charset="0"/>
                                <a:ea typeface="Cambria Math" panose="02040503050406030204" pitchFamily="18" charset="0"/>
                                <a:cs typeface="Times New Roman" panose="02020603050405020304" pitchFamily="18" charset="0"/>
                              </a:rPr>
                              <m:t>)</m:t>
                            </m:r>
                          </m:e>
                          <m:sup>
                            <m:r>
                              <a:rPr lang="en-IN" i="1">
                                <a:latin typeface="Cambria Math" panose="02040503050406030204" pitchFamily="18" charset="0"/>
                                <a:ea typeface="Cambria Math" panose="02040503050406030204" pitchFamily="18" charset="0"/>
                                <a:cs typeface="Times New Roman" panose="02020603050405020304" pitchFamily="18" charset="0"/>
                              </a:rPr>
                              <m:t>𝛽</m:t>
                            </m:r>
                          </m:sup>
                        </m:sSup>
                      </m:sup>
                    </m:sSup>
                  </m:oMath>
                </a14:m>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ea typeface="Cambria Math" panose="02040503050406030204" pitchFamily="18" charset="0"/>
                        <a:cs typeface="Times New Roman" panose="02020603050405020304" pitchFamily="18" charset="0"/>
                      </a:rPr>
                      <m:t>𝜆</m:t>
                    </m:r>
                    <m:d>
                      <m:dPr>
                        <m:ctrlPr>
                          <a:rPr lang="en-IN" i="1">
                            <a:latin typeface="Cambria Math" panose="02040503050406030204" pitchFamily="18" charset="0"/>
                            <a:ea typeface="Cambria Math" panose="02040503050406030204" pitchFamily="18" charset="0"/>
                            <a:cs typeface="Times New Roman" panose="02020603050405020304" pitchFamily="18" charset="0"/>
                          </a:rPr>
                        </m:ctrlPr>
                      </m:dPr>
                      <m:e>
                        <m:r>
                          <a:rPr lang="en-IN" i="1">
                            <a:latin typeface="Cambria Math" panose="02040503050406030204" pitchFamily="18" charset="0"/>
                            <a:ea typeface="Cambria Math" panose="02040503050406030204" pitchFamily="18" charset="0"/>
                            <a:cs typeface="Times New Roman" panose="02020603050405020304" pitchFamily="18" charset="0"/>
                          </a:rPr>
                          <m:t>𝑡</m:t>
                        </m:r>
                      </m:e>
                    </m:d>
                    <m:r>
                      <a:rPr lang="en-IN" i="1">
                        <a:latin typeface="Cambria Math" panose="02040503050406030204" pitchFamily="18" charset="0"/>
                        <a:ea typeface="Cambria Math" panose="02040503050406030204" pitchFamily="18" charset="0"/>
                        <a:cs typeface="Times New Roman" panose="02020603050405020304" pitchFamily="18" charset="0"/>
                      </a:rPr>
                      <m:t>=</m:t>
                    </m:r>
                    <m:f>
                      <m:fPr>
                        <m:ctrlPr>
                          <a:rPr lang="en-IN" i="1" dirty="0">
                            <a:latin typeface="Cambria Math" panose="02040503050406030204" pitchFamily="18" charset="0"/>
                            <a:cs typeface="Times New Roman" panose="02020603050405020304" pitchFamily="18" charset="0"/>
                          </a:rPr>
                        </m:ctrlPr>
                      </m:fPr>
                      <m:num>
                        <m:r>
                          <a:rPr lang="en-IN" i="1" dirty="0">
                            <a:latin typeface="Cambria Math" panose="02040503050406030204" pitchFamily="18" charset="0"/>
                            <a:cs typeface="Times New Roman" panose="02020603050405020304" pitchFamily="18" charset="0"/>
                          </a:rPr>
                          <m:t>𝑓</m:t>
                        </m:r>
                        <m:r>
                          <a:rPr lang="en-IN" i="1" dirty="0">
                            <a:latin typeface="Cambria Math" panose="02040503050406030204" pitchFamily="18" charset="0"/>
                            <a:cs typeface="Times New Roman" panose="02020603050405020304" pitchFamily="18" charset="0"/>
                          </a:rPr>
                          <m:t>(</m:t>
                        </m:r>
                        <m:r>
                          <a:rPr lang="en-IN" i="1" dirty="0">
                            <a:latin typeface="Cambria Math" panose="02040503050406030204" pitchFamily="18" charset="0"/>
                            <a:cs typeface="Times New Roman" panose="02020603050405020304" pitchFamily="18" charset="0"/>
                          </a:rPr>
                          <m:t>𝑡</m:t>
                        </m:r>
                        <m:r>
                          <a:rPr lang="en-IN" i="1" dirty="0">
                            <a:latin typeface="Cambria Math" panose="02040503050406030204" pitchFamily="18" charset="0"/>
                            <a:cs typeface="Times New Roman" panose="02020603050405020304" pitchFamily="18" charset="0"/>
                          </a:rPr>
                          <m:t>)</m:t>
                        </m:r>
                      </m:num>
                      <m:den>
                        <m:r>
                          <a:rPr lang="en-IN" i="1" dirty="0">
                            <a:latin typeface="Cambria Math" panose="02040503050406030204" pitchFamily="18" charset="0"/>
                            <a:cs typeface="Times New Roman" panose="02020603050405020304" pitchFamily="18" charset="0"/>
                          </a:rPr>
                          <m:t>𝑅</m:t>
                        </m:r>
                        <m:r>
                          <a:rPr lang="en-IN" i="1" dirty="0">
                            <a:latin typeface="Cambria Math" panose="02040503050406030204" pitchFamily="18" charset="0"/>
                            <a:cs typeface="Times New Roman" panose="02020603050405020304" pitchFamily="18" charset="0"/>
                          </a:rPr>
                          <m:t>(</m:t>
                        </m:r>
                        <m:r>
                          <a:rPr lang="en-IN" i="1" dirty="0">
                            <a:latin typeface="Cambria Math" panose="02040503050406030204" pitchFamily="18" charset="0"/>
                            <a:cs typeface="Times New Roman" panose="02020603050405020304" pitchFamily="18" charset="0"/>
                          </a:rPr>
                          <m:t>𝑡</m:t>
                        </m:r>
                        <m:r>
                          <a:rPr lang="en-IN" i="1" dirty="0">
                            <a:latin typeface="Cambria Math" panose="02040503050406030204" pitchFamily="18" charset="0"/>
                            <a:cs typeface="Times New Roman" panose="02020603050405020304" pitchFamily="18" charset="0"/>
                          </a:rPr>
                          <m:t>)</m:t>
                        </m:r>
                      </m:den>
                    </m:f>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dirty="0">
                        <a:latin typeface="Cambria Math" panose="020405030504060302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a:latin typeface="Cambria Math" panose="02040503050406030204" pitchFamily="18" charset="0"/>
                            <a:ea typeface="Cambria Math" panose="02040503050406030204" pitchFamily="18" charset="0"/>
                            <a:cs typeface="Times New Roman" panose="02020603050405020304" pitchFamily="18" charset="0"/>
                          </a:rPr>
                        </m:ctrlPr>
                      </m:fPr>
                      <m:num>
                        <m:r>
                          <a:rPr lang="en-IN" i="1">
                            <a:latin typeface="Cambria Math" panose="02040503050406030204" pitchFamily="18" charset="0"/>
                            <a:ea typeface="Cambria Math" panose="02040503050406030204" pitchFamily="18" charset="0"/>
                            <a:cs typeface="Times New Roman" panose="02020603050405020304" pitchFamily="18" charset="0"/>
                          </a:rPr>
                          <m:t>𝛽</m:t>
                        </m:r>
                      </m:num>
                      <m:den>
                        <m:r>
                          <a:rPr lang="en-IN" i="1">
                            <a:latin typeface="Cambria Math" panose="02040503050406030204" pitchFamily="18" charset="0"/>
                            <a:ea typeface="Cambria Math" panose="02040503050406030204" pitchFamily="18" charset="0"/>
                            <a:cs typeface="Times New Roman" panose="02020603050405020304" pitchFamily="18" charset="0"/>
                          </a:rPr>
                          <m:t>𝜃</m:t>
                        </m:r>
                      </m:den>
                    </m:f>
                    <m:sSup>
                      <m:sSupPr>
                        <m:ctrlPr>
                          <a:rPr lang="en-IN" i="1">
                            <a:latin typeface="Cambria Math" panose="02040503050406030204" pitchFamily="18" charset="0"/>
                            <a:cs typeface="Times New Roman" panose="02020603050405020304" pitchFamily="18" charset="0"/>
                          </a:rPr>
                        </m:ctrlPr>
                      </m:sSupPr>
                      <m:e>
                        <m:r>
                          <a:rPr lang="en-IN" i="1">
                            <a:latin typeface="Cambria Math" panose="02040503050406030204" pitchFamily="18" charset="0"/>
                            <a:cs typeface="Times New Roman" panose="02020603050405020304" pitchFamily="18" charset="0"/>
                          </a:rPr>
                          <m:t> (</m:t>
                        </m:r>
                        <m:f>
                          <m:fPr>
                            <m:ctrlPr>
                              <a:rPr lang="en-IN" i="1">
                                <a:latin typeface="Cambria Math" panose="02040503050406030204" pitchFamily="18" charset="0"/>
                                <a:cs typeface="Times New Roman" panose="02020603050405020304" pitchFamily="18" charset="0"/>
                              </a:rPr>
                            </m:ctrlPr>
                          </m:fPr>
                          <m:num>
                            <m:r>
                              <a:rPr lang="en-IN" i="1">
                                <a:latin typeface="Cambria Math" panose="02040503050406030204" pitchFamily="18" charset="0"/>
                                <a:cs typeface="Times New Roman" panose="02020603050405020304" pitchFamily="18" charset="0"/>
                              </a:rPr>
                              <m:t>𝑡</m:t>
                            </m:r>
                          </m:num>
                          <m:den>
                            <m:r>
                              <a:rPr lang="en-IN" i="1">
                                <a:latin typeface="Cambria Math" panose="02040503050406030204" pitchFamily="18" charset="0"/>
                                <a:ea typeface="Cambria Math" panose="02040503050406030204" pitchFamily="18" charset="0"/>
                                <a:cs typeface="Times New Roman" panose="02020603050405020304" pitchFamily="18" charset="0"/>
                              </a:rPr>
                              <m:t>𝜃</m:t>
                            </m:r>
                          </m:den>
                        </m:f>
                        <m:r>
                          <a:rPr lang="en-IN" i="1">
                            <a:latin typeface="Cambria Math" panose="02040503050406030204" pitchFamily="18" charset="0"/>
                            <a:cs typeface="Times New Roman" panose="02020603050405020304" pitchFamily="18" charset="0"/>
                          </a:rPr>
                          <m:t>)</m:t>
                        </m:r>
                      </m:e>
                      <m:sup>
                        <m:r>
                          <a:rPr lang="en-IN" i="1">
                            <a:latin typeface="Cambria Math" panose="02040503050406030204" pitchFamily="18" charset="0"/>
                            <a:ea typeface="Cambria Math" panose="02040503050406030204" pitchFamily="18" charset="0"/>
                            <a:cs typeface="Times New Roman" panose="02020603050405020304" pitchFamily="18" charset="0"/>
                          </a:rPr>
                          <m:t>𝛽</m:t>
                        </m:r>
                        <m:r>
                          <a:rPr lang="en-IN" i="1">
                            <a:latin typeface="Cambria Math" panose="02040503050406030204" pitchFamily="18" charset="0"/>
                            <a:cs typeface="Times New Roman" panose="02020603050405020304" pitchFamily="18" charset="0"/>
                          </a:rPr>
                          <m:t>−1</m:t>
                        </m:r>
                      </m:sup>
                    </m:sSup>
                  </m:oMath>
                </a14:m>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78605" y="72686"/>
                <a:ext cx="11021704" cy="5813945"/>
              </a:xfrm>
              <a:blipFill>
                <a:blip r:embed="rId2"/>
                <a:stretch>
                  <a:fillRect l="-1162" r="-1106" b="-1153"/>
                </a:stretch>
              </a:blipFill>
            </p:spPr>
            <p:txBody>
              <a:bodyPr/>
              <a:lstStyle/>
              <a:p>
                <a:r>
                  <a:rPr lang="en-IN">
                    <a:noFill/>
                  </a:rPr>
                  <a:t> </a:t>
                </a:r>
              </a:p>
            </p:txBody>
          </p:sp>
        </mc:Fallback>
      </mc:AlternateContent>
    </p:spTree>
    <p:extLst>
      <p:ext uri="{BB962C8B-B14F-4D97-AF65-F5344CB8AC3E}">
        <p14:creationId xmlns:p14="http://schemas.microsoft.com/office/powerpoint/2010/main" val="3102713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78605" y="72686"/>
                <a:ext cx="11021704" cy="5813945"/>
              </a:xfrm>
            </p:spPr>
            <p:txBody>
              <a:bodyPr>
                <a:noAutofit/>
              </a:bodyPr>
              <a:lstStyle/>
              <a:p>
                <a:pPr marL="0" indent="0" algn="just">
                  <a:lnSpc>
                    <a:spcPct val="150000"/>
                  </a:lnSpc>
                  <a:buNone/>
                </a:pPr>
                <a:r>
                  <a:rPr lang="en-IN" dirty="0">
                    <a:latin typeface="Times New Roman" panose="02020603050405020304" pitchFamily="18" charset="0"/>
                    <a:cs typeface="Times New Roman" panose="02020603050405020304" pitchFamily="18" charset="0"/>
                  </a:rPr>
                  <a:t>			</a:t>
                </a:r>
              </a:p>
              <a:p>
                <a:pPr marL="0" indent="0" algn="just">
                  <a:lnSpc>
                    <a:spcPct val="150000"/>
                  </a:lnSpc>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dirty="0" smtClean="0">
                        <a:latin typeface="Cambria Math" panose="02040503050406030204" pitchFamily="18" charset="0"/>
                        <a:cs typeface="Times New Roman" panose="02020603050405020304" pitchFamily="18" charset="0"/>
                      </a:rPr>
                      <m:t>𝑀𝑇𝑇𝐹</m:t>
                    </m:r>
                    <m:r>
                      <a:rPr lang="en-IN" i="1" dirty="0" smtClean="0">
                        <a:latin typeface="Cambria Math" panose="02040503050406030204" pitchFamily="18" charset="0"/>
                        <a:cs typeface="Times New Roman" panose="02020603050405020304" pitchFamily="18" charset="0"/>
                      </a:rPr>
                      <m:t> = </m:t>
                    </m:r>
                    <m:r>
                      <a:rPr lang="en-IN" b="0" i="1" smtClean="0">
                        <a:latin typeface="Cambria Math" panose="02040503050406030204" pitchFamily="18" charset="0"/>
                        <a:cs typeface="Times New Roman" panose="02020603050405020304" pitchFamily="18" charset="0"/>
                      </a:rPr>
                      <m:t>𝐸</m:t>
                    </m:r>
                    <m:d>
                      <m:dPr>
                        <m:ctrlPr>
                          <a:rPr lang="en-IN" b="0" i="1" smtClean="0">
                            <a:latin typeface="Cambria Math" panose="02040503050406030204" pitchFamily="18" charset="0"/>
                            <a:cs typeface="Times New Roman" panose="02020603050405020304" pitchFamily="18" charset="0"/>
                          </a:rPr>
                        </m:ctrlPr>
                      </m:dPr>
                      <m:e>
                        <m:r>
                          <a:rPr lang="en-IN" b="0" i="1" smtClean="0">
                            <a:latin typeface="Cambria Math" panose="02040503050406030204" pitchFamily="18" charset="0"/>
                            <a:cs typeface="Times New Roman" panose="02020603050405020304" pitchFamily="18" charset="0"/>
                          </a:rPr>
                          <m:t>𝑇</m:t>
                        </m:r>
                      </m:e>
                    </m:d>
                    <m:r>
                      <a:rPr lang="en-IN" b="0" i="1" smtClean="0">
                        <a:latin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dirty="0" smtClean="0">
                        <a:latin typeface="Cambria Math" panose="02040503050406030204" pitchFamily="18" charset="0"/>
                        <a:ea typeface="Cambria Math" panose="02040503050406030204" pitchFamily="18" charset="0"/>
                        <a:cs typeface="Times New Roman" panose="02020603050405020304" pitchFamily="18" charset="0"/>
                      </a:rPr>
                      <m:t>𝜃</m:t>
                    </m:r>
                    <m:r>
                      <a:rPr lang="en-IN" b="0" i="1" dirty="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l-GR" b="0" i="1" dirty="0" smtClean="0">
                        <a:latin typeface="Cambria Math" panose="02040503050406030204" pitchFamily="18" charset="0"/>
                        <a:ea typeface="Cambria Math" panose="02040503050406030204" pitchFamily="18" charset="0"/>
                        <a:cs typeface="Times New Roman" panose="02020603050405020304" pitchFamily="18" charset="0"/>
                      </a:rPr>
                      <m:t>Γ</m:t>
                    </m:r>
                    <m:r>
                      <a:rPr lang="en-IN" b="0" i="1" dirty="0" smtClean="0">
                        <a:latin typeface="Cambria Math" panose="02040503050406030204" pitchFamily="18" charset="0"/>
                        <a:ea typeface="Cambria Math" panose="02040503050406030204" pitchFamily="18" charset="0"/>
                        <a:cs typeface="Times New Roman" panose="02020603050405020304" pitchFamily="18" charset="0"/>
                      </a:rPr>
                      <m:t> </m:t>
                    </m:r>
                    <m:d>
                      <m:dPr>
                        <m:ctrlPr>
                          <a:rPr lang="en-IN" b="0" i="1" dirty="0"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b="0" i="1" dirty="0" smtClean="0">
                            <a:latin typeface="Cambria Math" panose="02040503050406030204" pitchFamily="18" charset="0"/>
                            <a:ea typeface="Cambria Math" panose="02040503050406030204" pitchFamily="18" charset="0"/>
                            <a:cs typeface="Times New Roman" panose="02020603050405020304" pitchFamily="18" charset="0"/>
                          </a:rPr>
                          <m:t>1+</m:t>
                        </m:r>
                        <m:f>
                          <m:fPr>
                            <m:ctrlPr>
                              <a:rPr lang="en-IN" b="0" i="1" dirty="0" smtClean="0">
                                <a:latin typeface="Cambria Math" panose="02040503050406030204" pitchFamily="18" charset="0"/>
                                <a:ea typeface="Cambria Math" panose="02040503050406030204" pitchFamily="18" charset="0"/>
                                <a:cs typeface="Times New Roman" panose="02020603050405020304" pitchFamily="18" charset="0"/>
                              </a:rPr>
                            </m:ctrlPr>
                          </m:fPr>
                          <m:num>
                            <m:r>
                              <a:rPr lang="en-IN" b="0" i="1" dirty="0" smtClean="0">
                                <a:latin typeface="Cambria Math" panose="02040503050406030204" pitchFamily="18" charset="0"/>
                                <a:ea typeface="Cambria Math" panose="02040503050406030204" pitchFamily="18" charset="0"/>
                                <a:cs typeface="Times New Roman" panose="02020603050405020304" pitchFamily="18" charset="0"/>
                              </a:rPr>
                              <m:t>1</m:t>
                            </m:r>
                          </m:num>
                          <m:den>
                            <m:r>
                              <a:rPr lang="en-IN" b="0" i="1" dirty="0" smtClean="0">
                                <a:latin typeface="Cambria Math" panose="02040503050406030204" pitchFamily="18" charset="0"/>
                                <a:ea typeface="Cambria Math" panose="02040503050406030204" pitchFamily="18" charset="0"/>
                                <a:cs typeface="Times New Roman" panose="02020603050405020304" pitchFamily="18" charset="0"/>
                              </a:rPr>
                              <m:t>𝛽</m:t>
                            </m:r>
                          </m:den>
                        </m:f>
                      </m:e>
                    </m:d>
                  </m:oMath>
                </a14:m>
                <a:r>
                  <a:rPr lang="en-IN" dirty="0">
                    <a:latin typeface="Times New Roman" panose="02020603050405020304" pitchFamily="18" charset="0"/>
                    <a:cs typeface="Times New Roman" panose="02020603050405020304" pitchFamily="18" charset="0"/>
                  </a:rPr>
                  <a:t>  ;   </a:t>
                </a:r>
              </a:p>
              <a:p>
                <a:pPr marL="0" indent="0" algn="ctr">
                  <a:lnSpc>
                    <a:spcPct val="150000"/>
                  </a:lnSpc>
                  <a:buNone/>
                </a:pPr>
                <a:r>
                  <a:rPr lang="en-IN" dirty="0">
                    <a:latin typeface="Times New Roman" panose="02020603050405020304" pitchFamily="18" charset="0"/>
                    <a:cs typeface="Times New Roman" panose="02020603050405020304" pitchFamily="18" charset="0"/>
                  </a:rPr>
                  <a:t>Var (T) = </a:t>
                </a:r>
                <a14:m>
                  <m:oMath xmlns:m="http://schemas.openxmlformats.org/officeDocument/2006/math">
                    <m:sSup>
                      <m:sSupPr>
                        <m:ctrlPr>
                          <a:rPr lang="en-IN" i="1" smtClean="0">
                            <a:latin typeface="Cambria Math" panose="02040503050406030204" pitchFamily="18" charset="0"/>
                            <a:cs typeface="Times New Roman" panose="02020603050405020304" pitchFamily="18" charset="0"/>
                          </a:rPr>
                        </m:ctrlPr>
                      </m:sSupPr>
                      <m:e>
                        <m:r>
                          <a:rPr lang="en-IN" i="1" smtClean="0">
                            <a:latin typeface="Cambria Math" panose="02040503050406030204" pitchFamily="18" charset="0"/>
                            <a:ea typeface="Cambria Math" panose="02040503050406030204" pitchFamily="18" charset="0"/>
                            <a:cs typeface="Times New Roman" panose="02020603050405020304" pitchFamily="18" charset="0"/>
                          </a:rPr>
                          <m:t>𝜃</m:t>
                        </m:r>
                      </m:e>
                      <m:sup>
                        <m:r>
                          <a:rPr lang="en-IN" b="0" i="1" smtClean="0">
                            <a:latin typeface="Cambria Math" panose="02040503050406030204" pitchFamily="18" charset="0"/>
                            <a:cs typeface="Times New Roman" panose="02020603050405020304" pitchFamily="18" charset="0"/>
                          </a:rPr>
                          <m:t>2</m:t>
                        </m:r>
                      </m:sup>
                    </m:sSup>
                    <m:d>
                      <m:dPr>
                        <m:begChr m:val="{"/>
                        <m:endChr m:val="}"/>
                        <m:ctrlPr>
                          <a:rPr lang="en-IN" i="1" smtClean="0">
                            <a:latin typeface="Cambria Math" panose="02040503050406030204" pitchFamily="18" charset="0"/>
                            <a:cs typeface="Times New Roman" panose="02020603050405020304" pitchFamily="18" charset="0"/>
                          </a:rPr>
                        </m:ctrlPr>
                      </m:dPr>
                      <m:e>
                        <m:r>
                          <m:rPr>
                            <m:sty m:val="p"/>
                          </m:rPr>
                          <a:rPr lang="el-GR" i="1" dirty="0">
                            <a:latin typeface="Cambria Math" panose="02040503050406030204" pitchFamily="18" charset="0"/>
                            <a:ea typeface="Cambria Math" panose="02040503050406030204" pitchFamily="18" charset="0"/>
                            <a:cs typeface="Times New Roman" panose="02020603050405020304" pitchFamily="18" charset="0"/>
                          </a:rPr>
                          <m:t>Γ</m:t>
                        </m:r>
                        <m:r>
                          <a:rPr lang="en-IN" i="1" dirty="0">
                            <a:latin typeface="Cambria Math" panose="02040503050406030204" pitchFamily="18" charset="0"/>
                            <a:ea typeface="Cambria Math" panose="02040503050406030204" pitchFamily="18" charset="0"/>
                            <a:cs typeface="Times New Roman" panose="02020603050405020304" pitchFamily="18" charset="0"/>
                          </a:rPr>
                          <m:t> </m:t>
                        </m:r>
                        <m:d>
                          <m:dPr>
                            <m:ctrlPr>
                              <a:rPr lang="en-IN" i="1" dirty="0">
                                <a:latin typeface="Cambria Math" panose="02040503050406030204" pitchFamily="18" charset="0"/>
                                <a:ea typeface="Cambria Math" panose="02040503050406030204" pitchFamily="18" charset="0"/>
                                <a:cs typeface="Times New Roman" panose="02020603050405020304" pitchFamily="18" charset="0"/>
                              </a:rPr>
                            </m:ctrlPr>
                          </m:dPr>
                          <m:e>
                            <m:r>
                              <a:rPr lang="en-IN" i="1" dirty="0">
                                <a:latin typeface="Cambria Math" panose="02040503050406030204" pitchFamily="18" charset="0"/>
                                <a:ea typeface="Cambria Math" panose="02040503050406030204" pitchFamily="18" charset="0"/>
                                <a:cs typeface="Times New Roman" panose="02020603050405020304" pitchFamily="18" charset="0"/>
                              </a:rPr>
                              <m:t>1+</m:t>
                            </m:r>
                            <m:f>
                              <m:fPr>
                                <m:ctrlPr>
                                  <a:rPr lang="en-IN" i="1" dirty="0">
                                    <a:latin typeface="Cambria Math" panose="02040503050406030204" pitchFamily="18" charset="0"/>
                                    <a:ea typeface="Cambria Math" panose="02040503050406030204" pitchFamily="18" charset="0"/>
                                    <a:cs typeface="Times New Roman" panose="02020603050405020304" pitchFamily="18" charset="0"/>
                                  </a:rPr>
                                </m:ctrlPr>
                              </m:fPr>
                              <m:num>
                                <m:r>
                                  <a:rPr lang="en-IN" b="0" i="1" dirty="0" smtClean="0">
                                    <a:latin typeface="Cambria Math" panose="02040503050406030204" pitchFamily="18" charset="0"/>
                                    <a:ea typeface="Cambria Math" panose="02040503050406030204" pitchFamily="18" charset="0"/>
                                    <a:cs typeface="Times New Roman" panose="02020603050405020304" pitchFamily="18" charset="0"/>
                                  </a:rPr>
                                  <m:t>2</m:t>
                                </m:r>
                              </m:num>
                              <m:den>
                                <m:r>
                                  <a:rPr lang="en-IN" i="1" dirty="0">
                                    <a:latin typeface="Cambria Math" panose="02040503050406030204" pitchFamily="18" charset="0"/>
                                    <a:ea typeface="Cambria Math" panose="02040503050406030204" pitchFamily="18" charset="0"/>
                                    <a:cs typeface="Times New Roman" panose="02020603050405020304" pitchFamily="18" charset="0"/>
                                  </a:rPr>
                                  <m:t>𝛽</m:t>
                                </m:r>
                              </m:den>
                            </m:f>
                          </m:e>
                        </m:d>
                        <m:r>
                          <m:rPr>
                            <m:nor/>
                          </m:rPr>
                          <a:rPr lang="en-IN" dirty="0">
                            <a:latin typeface="Times New Roman" panose="02020603050405020304" pitchFamily="18" charset="0"/>
                            <a:cs typeface="Times New Roman" panose="02020603050405020304" pitchFamily="18" charset="0"/>
                          </a:rPr>
                          <m:t> </m:t>
                        </m:r>
                        <m:r>
                          <a:rPr lang="en-IN" b="0" i="1" dirty="0" smtClean="0">
                            <a:latin typeface="Cambria Math" panose="02040503050406030204" pitchFamily="18" charset="0"/>
                            <a:cs typeface="Times New Roman" panose="02020603050405020304" pitchFamily="18" charset="0"/>
                          </a:rPr>
                          <m:t>−</m:t>
                        </m:r>
                        <m:sSup>
                          <m:sSupPr>
                            <m:ctrlPr>
                              <a:rPr lang="en-IN" b="0" i="1" dirty="0" smtClean="0">
                                <a:latin typeface="Cambria Math" panose="02040503050406030204" pitchFamily="18" charset="0"/>
                                <a:cs typeface="Times New Roman" panose="02020603050405020304" pitchFamily="18" charset="0"/>
                              </a:rPr>
                            </m:ctrlPr>
                          </m:sSupPr>
                          <m:e>
                            <m:d>
                              <m:dPr>
                                <m:begChr m:val="["/>
                                <m:endChr m:val="]"/>
                                <m:ctrlPr>
                                  <a:rPr lang="en-IN" b="0" i="1" dirty="0" smtClean="0">
                                    <a:latin typeface="Cambria Math" panose="02040503050406030204" pitchFamily="18" charset="0"/>
                                    <a:cs typeface="Times New Roman" panose="02020603050405020304" pitchFamily="18" charset="0"/>
                                  </a:rPr>
                                </m:ctrlPr>
                              </m:dPr>
                              <m:e>
                                <m:r>
                                  <m:rPr>
                                    <m:sty m:val="p"/>
                                  </m:rPr>
                                  <a:rPr lang="el-GR" i="1" dirty="0">
                                    <a:latin typeface="Cambria Math" panose="02040503050406030204" pitchFamily="18" charset="0"/>
                                    <a:ea typeface="Cambria Math" panose="02040503050406030204" pitchFamily="18" charset="0"/>
                                    <a:cs typeface="Times New Roman" panose="02020603050405020304" pitchFamily="18" charset="0"/>
                                  </a:rPr>
                                  <m:t>Γ</m:t>
                                </m:r>
                                <m:r>
                                  <a:rPr lang="en-IN" i="1" dirty="0">
                                    <a:latin typeface="Cambria Math" panose="02040503050406030204" pitchFamily="18" charset="0"/>
                                    <a:ea typeface="Cambria Math" panose="02040503050406030204" pitchFamily="18" charset="0"/>
                                    <a:cs typeface="Times New Roman" panose="02020603050405020304" pitchFamily="18" charset="0"/>
                                  </a:rPr>
                                  <m:t> </m:t>
                                </m:r>
                                <m:d>
                                  <m:dPr>
                                    <m:ctrlPr>
                                      <a:rPr lang="en-IN" i="1" dirty="0">
                                        <a:latin typeface="Cambria Math" panose="02040503050406030204" pitchFamily="18" charset="0"/>
                                        <a:ea typeface="Cambria Math" panose="02040503050406030204" pitchFamily="18" charset="0"/>
                                        <a:cs typeface="Times New Roman" panose="02020603050405020304" pitchFamily="18" charset="0"/>
                                      </a:rPr>
                                    </m:ctrlPr>
                                  </m:dPr>
                                  <m:e>
                                    <m:r>
                                      <a:rPr lang="en-IN" i="1" dirty="0">
                                        <a:latin typeface="Cambria Math" panose="02040503050406030204" pitchFamily="18" charset="0"/>
                                        <a:ea typeface="Cambria Math" panose="02040503050406030204" pitchFamily="18" charset="0"/>
                                        <a:cs typeface="Times New Roman" panose="02020603050405020304" pitchFamily="18" charset="0"/>
                                      </a:rPr>
                                      <m:t>1+</m:t>
                                    </m:r>
                                    <m:f>
                                      <m:fPr>
                                        <m:ctrlPr>
                                          <a:rPr lang="en-IN" i="1" dirty="0">
                                            <a:latin typeface="Cambria Math" panose="02040503050406030204" pitchFamily="18" charset="0"/>
                                            <a:ea typeface="Cambria Math" panose="02040503050406030204" pitchFamily="18" charset="0"/>
                                            <a:cs typeface="Times New Roman" panose="02020603050405020304" pitchFamily="18" charset="0"/>
                                          </a:rPr>
                                        </m:ctrlPr>
                                      </m:fPr>
                                      <m:num>
                                        <m:r>
                                          <a:rPr lang="en-IN" i="1" dirty="0">
                                            <a:latin typeface="Cambria Math" panose="02040503050406030204" pitchFamily="18" charset="0"/>
                                            <a:ea typeface="Cambria Math" panose="02040503050406030204" pitchFamily="18" charset="0"/>
                                            <a:cs typeface="Times New Roman" panose="02020603050405020304" pitchFamily="18" charset="0"/>
                                          </a:rPr>
                                          <m:t>1</m:t>
                                        </m:r>
                                      </m:num>
                                      <m:den>
                                        <m:r>
                                          <a:rPr lang="en-IN" i="1" dirty="0">
                                            <a:latin typeface="Cambria Math" panose="02040503050406030204" pitchFamily="18" charset="0"/>
                                            <a:ea typeface="Cambria Math" panose="02040503050406030204" pitchFamily="18" charset="0"/>
                                            <a:cs typeface="Times New Roman" panose="02020603050405020304" pitchFamily="18" charset="0"/>
                                          </a:rPr>
                                          <m:t>𝛽</m:t>
                                        </m:r>
                                      </m:den>
                                    </m:f>
                                  </m:e>
                                </m:d>
                                <m:r>
                                  <m:rPr>
                                    <m:nor/>
                                  </m:rPr>
                                  <a:rPr lang="en-IN" dirty="0">
                                    <a:latin typeface="Times New Roman" panose="02020603050405020304" pitchFamily="18" charset="0"/>
                                    <a:cs typeface="Times New Roman" panose="02020603050405020304" pitchFamily="18" charset="0"/>
                                  </a:rPr>
                                  <m:t> </m:t>
                                </m:r>
                              </m:e>
                            </m:d>
                          </m:e>
                          <m:sup>
                            <m:r>
                              <a:rPr lang="en-IN" b="0" i="1" dirty="0" smtClean="0">
                                <a:latin typeface="Cambria Math" panose="02040503050406030204" pitchFamily="18" charset="0"/>
                                <a:cs typeface="Times New Roman" panose="02020603050405020304" pitchFamily="18" charset="0"/>
                              </a:rPr>
                              <m:t>2</m:t>
                            </m:r>
                          </m:sup>
                        </m:sSup>
                      </m:e>
                    </m:d>
                  </m:oMath>
                </a14:m>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78605" y="72686"/>
                <a:ext cx="11021704" cy="5813945"/>
              </a:xfr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331584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7059F77-8D2F-CDDD-C1A6-7CBA229BBBA3}"/>
                  </a:ext>
                </a:extLst>
              </p:cNvPr>
              <p:cNvSpPr txBox="1"/>
              <p:nvPr/>
            </p:nvSpPr>
            <p:spPr>
              <a:xfrm>
                <a:off x="369870" y="113017"/>
                <a:ext cx="10715946" cy="5089407"/>
              </a:xfrm>
              <a:prstGeom prst="rect">
                <a:avLst/>
              </a:prstGeom>
              <a:noFill/>
            </p:spPr>
            <p:txBody>
              <a:bodyPr wrap="square">
                <a:spAutoFit/>
              </a:bodyPr>
              <a:lstStyle/>
              <a:p>
                <a:endParaRPr lang="en-IN" sz="2800" b="0" i="0" u="none" strike="noStrike" baseline="0" dirty="0">
                  <a:solidFill>
                    <a:srgbClr val="FF0000"/>
                  </a:solidFill>
                  <a:latin typeface="Times New Roman" panose="02020603050405020304" pitchFamily="18" charset="0"/>
                  <a:cs typeface="Times New Roman" panose="02020603050405020304" pitchFamily="18" charset="0"/>
                </a:endParaRPr>
              </a:p>
              <a:p>
                <a:r>
                  <a:rPr lang="en-IN" sz="2800" b="0" i="0" u="none" strike="noStrike" baseline="0" dirty="0">
                    <a:solidFill>
                      <a:srgbClr val="FF0000"/>
                    </a:solidFill>
                    <a:latin typeface="Times New Roman" panose="02020603050405020304" pitchFamily="18" charset="0"/>
                    <a:cs typeface="Times New Roman" panose="02020603050405020304" pitchFamily="18" charset="0"/>
                  </a:rPr>
                  <a:t>The failure density function of random variable </a:t>
                </a:r>
                <a14:m>
                  <m:oMath xmlns:m="http://schemas.openxmlformats.org/officeDocument/2006/math">
                    <m:r>
                      <a:rPr lang="en-IN" sz="2800" b="0" i="1" u="none" strike="noStrike" baseline="0" dirty="0" smtClean="0">
                        <a:solidFill>
                          <a:srgbClr val="FF0000"/>
                        </a:solidFill>
                        <a:latin typeface="Cambria Math" panose="02040503050406030204" pitchFamily="18" charset="0"/>
                      </a:rPr>
                      <m:t>𝑇</m:t>
                    </m:r>
                  </m:oMath>
                </a14:m>
                <a:r>
                  <a:rPr lang="en-IN" sz="2800" b="0" i="0" u="none" strike="noStrike" baseline="0" dirty="0">
                    <a:solidFill>
                      <a:srgbClr val="FF0000"/>
                    </a:solidFill>
                    <a:latin typeface="Times New Roman" panose="02020603050405020304" pitchFamily="18" charset="0"/>
                    <a:cs typeface="Times New Roman" panose="02020603050405020304" pitchFamily="18" charset="0"/>
                  </a:rPr>
                  <a:t> is given by</a:t>
                </a:r>
              </a:p>
              <a:p>
                <a:r>
                  <a:rPr lang="en-IN" sz="2800" b="0" i="0" u="none" strike="noStrike" baseline="0"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r>
                      <a:rPr lang="en-US" sz="2800" b="0" i="1" u="none" strike="noStrike" baseline="0" smtClean="0">
                        <a:solidFill>
                          <a:srgbClr val="FF0000"/>
                        </a:solidFill>
                        <a:latin typeface="Cambria Math" panose="02040503050406030204" pitchFamily="18" charset="0"/>
                      </a:rPr>
                      <m:t>𝑓</m:t>
                    </m:r>
                    <m:d>
                      <m:dPr>
                        <m:ctrlPr>
                          <a:rPr lang="en-US" sz="2800" b="0" i="1" u="none" strike="noStrike" baseline="0" smtClean="0">
                            <a:solidFill>
                              <a:srgbClr val="FF0000"/>
                            </a:solidFill>
                            <a:latin typeface="Cambria Math" panose="02040503050406030204" pitchFamily="18" charset="0"/>
                          </a:rPr>
                        </m:ctrlPr>
                      </m:dPr>
                      <m:e>
                        <m:r>
                          <a:rPr lang="en-US" sz="2800" b="0" i="1" u="none" strike="noStrike" baseline="0" smtClean="0">
                            <a:solidFill>
                              <a:srgbClr val="FF0000"/>
                            </a:solidFill>
                            <a:latin typeface="Cambria Math" panose="02040503050406030204" pitchFamily="18" charset="0"/>
                          </a:rPr>
                          <m:t>𝑡</m:t>
                        </m:r>
                      </m:e>
                    </m:d>
                    <m:r>
                      <a:rPr lang="en-US" sz="2800" b="0" i="1" u="none" strike="noStrike" baseline="0" smtClean="0">
                        <a:solidFill>
                          <a:srgbClr val="FF0000"/>
                        </a:solidFill>
                        <a:latin typeface="Cambria Math" panose="02040503050406030204" pitchFamily="18" charset="0"/>
                      </a:rPr>
                      <m:t>=</m:t>
                    </m:r>
                    <m:d>
                      <m:dPr>
                        <m:begChr m:val="{"/>
                        <m:endChr m:val=""/>
                        <m:ctrlPr>
                          <a:rPr lang="en-US" sz="2800" b="0" i="1" u="none" strike="noStrike" baseline="0" smtClean="0">
                            <a:solidFill>
                              <a:srgbClr val="FF0000"/>
                            </a:solidFill>
                            <a:latin typeface="Cambria Math" panose="02040503050406030204" pitchFamily="18" charset="0"/>
                          </a:rPr>
                        </m:ctrlPr>
                      </m:dPr>
                      <m:e>
                        <m:eqArr>
                          <m:eqArrPr>
                            <m:ctrlPr>
                              <a:rPr lang="en-US" sz="2800" b="0" i="1" u="none" strike="noStrike" baseline="0" smtClean="0">
                                <a:solidFill>
                                  <a:srgbClr val="FF0000"/>
                                </a:solidFill>
                                <a:latin typeface="Cambria Math" panose="02040503050406030204" pitchFamily="18" charset="0"/>
                              </a:rPr>
                            </m:ctrlPr>
                          </m:eqArrPr>
                          <m:e>
                            <m:r>
                              <m:rPr>
                                <m:nor/>
                              </m:rPr>
                              <a:rPr lang="en-IN" sz="2800" dirty="0">
                                <a:solidFill>
                                  <a:srgbClr val="FF0000"/>
                                </a:solidFill>
                                <a:latin typeface="Times New Roman" panose="02020603050405020304" pitchFamily="18" charset="0"/>
                                <a:cs typeface="Times New Roman" panose="02020603050405020304" pitchFamily="18" charset="0"/>
                              </a:rPr>
                              <m:t>0.012</m:t>
                            </m:r>
                            <m:sSup>
                              <m:sSupPr>
                                <m:ctrlPr>
                                  <a:rPr lang="en-US" sz="2800" b="0" i="1" dirty="0" smtClean="0">
                                    <a:solidFill>
                                      <a:srgbClr val="FF0000"/>
                                    </a:solidFill>
                                    <a:latin typeface="Cambria Math" panose="02040503050406030204" pitchFamily="18" charset="0"/>
                                  </a:rPr>
                                </m:ctrlPr>
                              </m:sSupPr>
                              <m:e>
                                <m:r>
                                  <a:rPr lang="en-US" sz="2800" b="0" i="1" dirty="0" smtClean="0">
                                    <a:solidFill>
                                      <a:srgbClr val="FF0000"/>
                                    </a:solidFill>
                                    <a:latin typeface="Cambria Math" panose="02040503050406030204" pitchFamily="18" charset="0"/>
                                  </a:rPr>
                                  <m:t>𝑒</m:t>
                                </m:r>
                              </m:e>
                              <m:sup>
                                <m:r>
                                  <a:rPr lang="en-US" sz="2800" b="0" i="1" dirty="0" smtClean="0">
                                    <a:solidFill>
                                      <a:srgbClr val="FF0000"/>
                                    </a:solidFill>
                                    <a:latin typeface="Cambria Math" panose="02040503050406030204" pitchFamily="18" charset="0"/>
                                  </a:rPr>
                                  <m:t>−</m:t>
                                </m:r>
                                <m:r>
                                  <m:rPr>
                                    <m:nor/>
                                  </m:rPr>
                                  <a:rPr lang="en-IN" sz="2800" dirty="0">
                                    <a:solidFill>
                                      <a:srgbClr val="FF0000"/>
                                    </a:solidFill>
                                    <a:latin typeface="Times New Roman" panose="02020603050405020304" pitchFamily="18" charset="0"/>
                                    <a:cs typeface="Times New Roman" panose="02020603050405020304" pitchFamily="18" charset="0"/>
                                  </a:rPr>
                                  <m:t>0.012</m:t>
                                </m:r>
                                <m:r>
                                  <a:rPr lang="en-US" sz="2800" b="0" i="1" dirty="0" smtClean="0">
                                    <a:solidFill>
                                      <a:srgbClr val="FF0000"/>
                                    </a:solidFill>
                                    <a:latin typeface="Cambria Math" panose="02040503050406030204" pitchFamily="18" charset="0"/>
                                  </a:rPr>
                                  <m:t>𝑡</m:t>
                                </m:r>
                                <m:r>
                                  <a:rPr lang="en-US" sz="2800" b="0" i="1" dirty="0" smtClean="0">
                                    <a:solidFill>
                                      <a:srgbClr val="FF0000"/>
                                    </a:solidFill>
                                    <a:latin typeface="Cambria Math" panose="02040503050406030204" pitchFamily="18" charset="0"/>
                                  </a:rPr>
                                  <m:t> ,             </m:t>
                                </m:r>
                              </m:sup>
                            </m:sSup>
                            <m:r>
                              <a:rPr lang="en-US" sz="2800" b="0" i="1" dirty="0" smtClean="0">
                                <a:solidFill>
                                  <a:srgbClr val="FF0000"/>
                                </a:solidFill>
                                <a:latin typeface="Cambria Math" panose="02040503050406030204" pitchFamily="18" charset="0"/>
                              </a:rPr>
                              <m:t>𝑡</m:t>
                            </m:r>
                            <m:r>
                              <a:rPr lang="en-US" sz="2800" b="0" i="1" dirty="0" smtClean="0">
                                <a:solidFill>
                                  <a:srgbClr val="FF0000"/>
                                </a:solidFill>
                                <a:latin typeface="Cambria Math" panose="02040503050406030204" pitchFamily="18" charset="0"/>
                              </a:rPr>
                              <m:t>≥0</m:t>
                            </m:r>
                          </m:e>
                          <m:e>
                            <m:r>
                              <a:rPr lang="en-US" sz="2800" b="0" i="1" u="none" strike="noStrike" baseline="0" smtClean="0">
                                <a:solidFill>
                                  <a:srgbClr val="FF0000"/>
                                </a:solidFill>
                                <a:latin typeface="Cambria Math" panose="02040503050406030204" pitchFamily="18" charset="0"/>
                              </a:rPr>
                              <m:t>0,                       </m:t>
                            </m:r>
                            <m:r>
                              <a:rPr lang="en-US" sz="2800" b="0" i="1" u="none" strike="noStrike" baseline="0" smtClean="0">
                                <a:solidFill>
                                  <a:srgbClr val="FF0000"/>
                                </a:solidFill>
                                <a:latin typeface="Cambria Math" panose="02040503050406030204" pitchFamily="18" charset="0"/>
                              </a:rPr>
                              <m:t>𝑜𝑡h𝑒𝑟𝑤𝑖𝑠𝑒</m:t>
                            </m:r>
                          </m:e>
                        </m:eqArr>
                      </m:e>
                    </m:d>
                  </m:oMath>
                </a14:m>
                <a:endParaRPr lang="en-IN" sz="2800" b="0" i="0" u="none" strike="noStrike" baseline="0" dirty="0">
                  <a:solidFill>
                    <a:srgbClr val="FF0000"/>
                  </a:solidFill>
                  <a:latin typeface="Times New Roman" panose="02020603050405020304" pitchFamily="18" charset="0"/>
                  <a:cs typeface="Times New Roman" panose="02020603050405020304" pitchFamily="18" charset="0"/>
                </a:endParaRPr>
              </a:p>
              <a:p>
                <a:endParaRPr lang="en-IN" sz="2800" b="0" i="0" u="none" strike="noStrike" baseline="0" dirty="0">
                  <a:solidFill>
                    <a:srgbClr val="FF0000"/>
                  </a:solidFill>
                  <a:latin typeface="Times New Roman" panose="02020603050405020304" pitchFamily="18" charset="0"/>
                  <a:cs typeface="Times New Roman" panose="02020603050405020304" pitchFamily="18" charset="0"/>
                </a:endParaRPr>
              </a:p>
              <a:p>
                <a:r>
                  <a:rPr lang="en-IN" sz="2800" b="0" i="0" u="none" strike="noStrike" baseline="0" dirty="0">
                    <a:solidFill>
                      <a:srgbClr val="FF0000"/>
                    </a:solidFill>
                    <a:latin typeface="Times New Roman" panose="02020603050405020304" pitchFamily="18" charset="0"/>
                    <a:cs typeface="Times New Roman" panose="02020603050405020304" pitchFamily="18" charset="0"/>
                  </a:rPr>
                  <a:t>Calculate </a:t>
                </a:r>
              </a:p>
              <a:p>
                <a:pPr marL="400050" indent="-400050">
                  <a:buFont typeface="+mj-lt"/>
                  <a:buAutoNum type="romanLcPeriod"/>
                </a:pPr>
                <a:r>
                  <a:rPr lang="en-IN" sz="2800" b="0" i="0" u="none" strike="noStrike" baseline="0" dirty="0">
                    <a:solidFill>
                      <a:srgbClr val="FF0000"/>
                    </a:solidFill>
                    <a:latin typeface="Times New Roman" panose="02020603050405020304" pitchFamily="18" charset="0"/>
                    <a:cs typeface="Times New Roman" panose="02020603050405020304" pitchFamily="18" charset="0"/>
                  </a:rPr>
                  <a:t>Reliability of the component. </a:t>
                </a:r>
              </a:p>
              <a:p>
                <a:pPr marL="400050" indent="-400050">
                  <a:buFont typeface="+mj-lt"/>
                  <a:buAutoNum type="romanLcPeriod"/>
                </a:pPr>
                <a:r>
                  <a:rPr lang="en-US" sz="2800" b="0" i="0" u="none" strike="noStrike" baseline="0" dirty="0">
                    <a:solidFill>
                      <a:srgbClr val="FF0000"/>
                    </a:solidFill>
                    <a:latin typeface="Times New Roman" panose="02020603050405020304" pitchFamily="18" charset="0"/>
                    <a:cs typeface="Times New Roman" panose="02020603050405020304" pitchFamily="18" charset="0"/>
                  </a:rPr>
                  <a:t>Reliability of the component for a 100-hour mission time. </a:t>
                </a:r>
              </a:p>
              <a:p>
                <a:pPr marL="400050" indent="-400050">
                  <a:buFont typeface="+mj-lt"/>
                  <a:buAutoNum type="romanLcPeriod"/>
                </a:pPr>
                <a:r>
                  <a:rPr lang="en-US" sz="2800" b="0" i="0" u="none" strike="noStrike" baseline="0" dirty="0">
                    <a:solidFill>
                      <a:srgbClr val="FF0000"/>
                    </a:solidFill>
                    <a:latin typeface="Times New Roman" panose="02020603050405020304" pitchFamily="18" charset="0"/>
                    <a:cs typeface="Times New Roman" panose="02020603050405020304" pitchFamily="18" charset="0"/>
                  </a:rPr>
                  <a:t>Mean time to failure (MTTF). </a:t>
                </a:r>
              </a:p>
              <a:p>
                <a:pPr marL="400050" indent="-400050">
                  <a:buFont typeface="+mj-lt"/>
                  <a:buAutoNum type="romanLcPeriod"/>
                </a:pPr>
                <a:r>
                  <a:rPr lang="en-US" sz="2800" b="0" i="0" u="none" strike="noStrike" baseline="0" dirty="0">
                    <a:solidFill>
                      <a:srgbClr val="FF0000"/>
                    </a:solidFill>
                    <a:latin typeface="Times New Roman" panose="02020603050405020304" pitchFamily="18" charset="0"/>
                    <a:cs typeface="Times New Roman" panose="02020603050405020304" pitchFamily="18" charset="0"/>
                  </a:rPr>
                  <a:t>What is the life of the component if a reliability of 0.96 is desired? </a:t>
                </a:r>
              </a:p>
              <a:p>
                <a:r>
                  <a:rPr lang="en-IN" sz="2800" b="0" i="0" u="none" strike="noStrike" baseline="0" dirty="0">
                    <a:solidFill>
                      <a:srgbClr val="FF0000"/>
                    </a:solidFill>
                    <a:latin typeface="Times New Roman" panose="02020603050405020304" pitchFamily="18" charset="0"/>
                    <a:cs typeface="Times New Roman" panose="02020603050405020304" pitchFamily="18" charset="0"/>
                  </a:rPr>
                  <a:t>	</a:t>
                </a:r>
              </a:p>
            </p:txBody>
          </p:sp>
        </mc:Choice>
        <mc:Fallback xmlns="">
          <p:sp>
            <p:nvSpPr>
              <p:cNvPr id="5" name="TextBox 4">
                <a:extLst>
                  <a:ext uri="{FF2B5EF4-FFF2-40B4-BE49-F238E27FC236}">
                    <a16:creationId xmlns:a16="http://schemas.microsoft.com/office/drawing/2014/main" id="{E7059F77-8D2F-CDDD-C1A6-7CBA229BBBA3}"/>
                  </a:ext>
                </a:extLst>
              </p:cNvPr>
              <p:cNvSpPr txBox="1">
                <a:spLocks noRot="1" noChangeAspect="1" noMove="1" noResize="1" noEditPoints="1" noAdjustHandles="1" noChangeArrowheads="1" noChangeShapeType="1" noTextEdit="1"/>
              </p:cNvSpPr>
              <p:nvPr/>
            </p:nvSpPr>
            <p:spPr>
              <a:xfrm>
                <a:off x="369870" y="113017"/>
                <a:ext cx="10715946" cy="5089407"/>
              </a:xfrm>
              <a:prstGeom prst="rect">
                <a:avLst/>
              </a:prstGeom>
              <a:blipFill>
                <a:blip r:embed="rId2"/>
                <a:stretch>
                  <a:fillRect l="-1195"/>
                </a:stretch>
              </a:blipFill>
            </p:spPr>
            <p:txBody>
              <a:bodyPr/>
              <a:lstStyle/>
              <a:p>
                <a:r>
                  <a:rPr lang="en-IN">
                    <a:noFill/>
                  </a:rPr>
                  <a:t> </a:t>
                </a:r>
              </a:p>
            </p:txBody>
          </p:sp>
        </mc:Fallback>
      </mc:AlternateContent>
    </p:spTree>
    <p:extLst>
      <p:ext uri="{BB962C8B-B14F-4D97-AF65-F5344CB8AC3E}">
        <p14:creationId xmlns:p14="http://schemas.microsoft.com/office/powerpoint/2010/main" val="2404791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7623ACD-4065-43EA-C800-94AC19F1F469}"/>
                  </a:ext>
                </a:extLst>
              </p:cNvPr>
              <p:cNvSpPr txBox="1"/>
              <p:nvPr/>
            </p:nvSpPr>
            <p:spPr>
              <a:xfrm>
                <a:off x="304801" y="304800"/>
                <a:ext cx="11633770" cy="6056658"/>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Given failure density function of the random variable </a:t>
                </a:r>
                <a14:m>
                  <m:oMath xmlns:m="http://schemas.openxmlformats.org/officeDocument/2006/math">
                    <m:r>
                      <a:rPr lang="en-US" sz="2800" b="0" i="1" smtClean="0">
                        <a:latin typeface="Cambria Math" panose="02040503050406030204" pitchFamily="18" charset="0"/>
                      </a:rPr>
                      <m:t>𝑇</m:t>
                    </m:r>
                  </m:oMath>
                </a14:m>
                <a:r>
                  <a:rPr lang="en-IN" sz="2800" dirty="0">
                    <a:latin typeface="Times New Roman" panose="02020603050405020304" pitchFamily="18" charset="0"/>
                    <a:cs typeface="Times New Roman" panose="02020603050405020304" pitchFamily="18" charset="0"/>
                  </a:rPr>
                  <a:t> is </a:t>
                </a:r>
              </a:p>
              <a:p>
                <a:pPr/>
                <a14:m>
                  <m:oMathPara xmlns:m="http://schemas.openxmlformats.org/officeDocument/2006/math">
                    <m:oMathParaPr>
                      <m:jc m:val="centerGroup"/>
                    </m:oMathParaPr>
                    <m:oMath xmlns:m="http://schemas.openxmlformats.org/officeDocument/2006/math">
                      <m:r>
                        <a:rPr lang="en-US" sz="2800" b="0" i="1" u="none" strike="noStrike" baseline="0" smtClean="0">
                          <a:solidFill>
                            <a:schemeClr val="tx1"/>
                          </a:solidFill>
                          <a:latin typeface="Cambria Math" panose="02040503050406030204" pitchFamily="18" charset="0"/>
                        </a:rPr>
                        <m:t>𝑓</m:t>
                      </m:r>
                      <m:d>
                        <m:dPr>
                          <m:ctrlPr>
                            <a:rPr lang="en-US" sz="2800" b="0" i="1" u="none" strike="noStrike" baseline="0" smtClean="0">
                              <a:solidFill>
                                <a:schemeClr val="tx1"/>
                              </a:solidFill>
                              <a:latin typeface="Cambria Math" panose="02040503050406030204" pitchFamily="18" charset="0"/>
                            </a:rPr>
                          </m:ctrlPr>
                        </m:dPr>
                        <m:e>
                          <m:r>
                            <a:rPr lang="en-US" sz="2800" b="0" i="1" u="none" strike="noStrike" baseline="0" smtClean="0">
                              <a:solidFill>
                                <a:schemeClr val="tx1"/>
                              </a:solidFill>
                              <a:latin typeface="Cambria Math" panose="02040503050406030204" pitchFamily="18" charset="0"/>
                            </a:rPr>
                            <m:t>𝑡</m:t>
                          </m:r>
                        </m:e>
                      </m:d>
                      <m:r>
                        <a:rPr lang="en-US" sz="2800" b="0" i="1" u="none" strike="noStrike" baseline="0" smtClean="0">
                          <a:solidFill>
                            <a:schemeClr val="tx1"/>
                          </a:solidFill>
                          <a:latin typeface="Cambria Math" panose="02040503050406030204" pitchFamily="18" charset="0"/>
                        </a:rPr>
                        <m:t>=</m:t>
                      </m:r>
                      <m:d>
                        <m:dPr>
                          <m:begChr m:val="{"/>
                          <m:endChr m:val=""/>
                          <m:ctrlPr>
                            <a:rPr lang="en-US" sz="2800" b="0" i="1" u="none" strike="noStrike" baseline="0" smtClean="0">
                              <a:solidFill>
                                <a:schemeClr val="tx1"/>
                              </a:solidFill>
                              <a:latin typeface="Cambria Math" panose="02040503050406030204" pitchFamily="18" charset="0"/>
                            </a:rPr>
                          </m:ctrlPr>
                        </m:dPr>
                        <m:e>
                          <m:eqArr>
                            <m:eqArrPr>
                              <m:ctrlPr>
                                <a:rPr lang="en-US" sz="2800" b="0" i="1" u="none" strike="noStrike" baseline="0" smtClean="0">
                                  <a:solidFill>
                                    <a:schemeClr val="tx1"/>
                                  </a:solidFill>
                                  <a:latin typeface="Cambria Math" panose="02040503050406030204" pitchFamily="18" charset="0"/>
                                </a:rPr>
                              </m:ctrlPr>
                            </m:eqArrPr>
                            <m:e>
                              <m:r>
                                <m:rPr>
                                  <m:nor/>
                                </m:rPr>
                                <a:rPr lang="en-IN" sz="2800" dirty="0">
                                  <a:solidFill>
                                    <a:schemeClr val="tx1"/>
                                  </a:solidFill>
                                  <a:latin typeface="Times New Roman" panose="02020603050405020304" pitchFamily="18" charset="0"/>
                                  <a:cs typeface="Times New Roman" panose="02020603050405020304" pitchFamily="18" charset="0"/>
                                </a:rPr>
                                <m:t>0.012</m:t>
                              </m:r>
                              <m:sSup>
                                <m:sSupPr>
                                  <m:ctrlPr>
                                    <a:rPr lang="en-US" sz="2800" b="0" i="1" dirty="0" smtClean="0">
                                      <a:solidFill>
                                        <a:schemeClr val="tx1"/>
                                      </a:solidFill>
                                      <a:latin typeface="Cambria Math" panose="02040503050406030204" pitchFamily="18" charset="0"/>
                                    </a:rPr>
                                  </m:ctrlPr>
                                </m:sSupPr>
                                <m:e>
                                  <m:r>
                                    <a:rPr lang="en-US" sz="2800" b="0" i="1" dirty="0" smtClean="0">
                                      <a:solidFill>
                                        <a:schemeClr val="tx1"/>
                                      </a:solidFill>
                                      <a:latin typeface="Cambria Math" panose="02040503050406030204" pitchFamily="18" charset="0"/>
                                    </a:rPr>
                                    <m:t>𝑒</m:t>
                                  </m:r>
                                </m:e>
                                <m:sup>
                                  <m:r>
                                    <a:rPr lang="en-US" sz="2800" b="0" i="1" dirty="0" smtClean="0">
                                      <a:solidFill>
                                        <a:schemeClr val="tx1"/>
                                      </a:solidFill>
                                      <a:latin typeface="Cambria Math" panose="02040503050406030204" pitchFamily="18" charset="0"/>
                                    </a:rPr>
                                    <m:t>−</m:t>
                                  </m:r>
                                  <m:r>
                                    <m:rPr>
                                      <m:nor/>
                                    </m:rPr>
                                    <a:rPr lang="en-IN" sz="2800" dirty="0">
                                      <a:solidFill>
                                        <a:schemeClr val="tx1"/>
                                      </a:solidFill>
                                      <a:latin typeface="Times New Roman" panose="02020603050405020304" pitchFamily="18" charset="0"/>
                                      <a:cs typeface="Times New Roman" panose="02020603050405020304" pitchFamily="18" charset="0"/>
                                    </a:rPr>
                                    <m:t>0.012</m:t>
                                  </m:r>
                                  <m:r>
                                    <a:rPr lang="en-US" sz="2800" b="0" i="1" dirty="0" smtClean="0">
                                      <a:solidFill>
                                        <a:schemeClr val="tx1"/>
                                      </a:solidFill>
                                      <a:latin typeface="Cambria Math" panose="02040503050406030204" pitchFamily="18" charset="0"/>
                                    </a:rPr>
                                    <m:t>𝑡</m:t>
                                  </m:r>
                                  <m:r>
                                    <a:rPr lang="en-US" sz="2800" b="0" i="1" dirty="0" smtClean="0">
                                      <a:solidFill>
                                        <a:schemeClr val="tx1"/>
                                      </a:solidFill>
                                      <a:latin typeface="Cambria Math" panose="02040503050406030204" pitchFamily="18" charset="0"/>
                                    </a:rPr>
                                    <m:t> ,             </m:t>
                                  </m:r>
                                </m:sup>
                              </m:sSup>
                              <m:r>
                                <a:rPr lang="en-US" sz="2800" b="0" i="1" dirty="0" smtClean="0">
                                  <a:solidFill>
                                    <a:schemeClr val="tx1"/>
                                  </a:solidFill>
                                  <a:latin typeface="Cambria Math" panose="02040503050406030204" pitchFamily="18" charset="0"/>
                                </a:rPr>
                                <m:t>𝑡</m:t>
                              </m:r>
                              <m:r>
                                <a:rPr lang="en-US" sz="2800" b="0" i="1" dirty="0" smtClean="0">
                                  <a:solidFill>
                                    <a:schemeClr val="tx1"/>
                                  </a:solidFill>
                                  <a:latin typeface="Cambria Math" panose="02040503050406030204" pitchFamily="18" charset="0"/>
                                </a:rPr>
                                <m:t>≥0</m:t>
                              </m:r>
                            </m:e>
                            <m:e>
                              <m:r>
                                <a:rPr lang="en-US" sz="2800" b="0" i="1" u="none" strike="noStrike" baseline="0" smtClean="0">
                                  <a:solidFill>
                                    <a:schemeClr val="tx1"/>
                                  </a:solidFill>
                                  <a:latin typeface="Cambria Math" panose="02040503050406030204" pitchFamily="18" charset="0"/>
                                </a:rPr>
                                <m:t>0,                       </m:t>
                              </m:r>
                              <m:r>
                                <a:rPr lang="en-US" sz="2800" b="0" i="1" u="none" strike="noStrike" baseline="0" smtClean="0">
                                  <a:solidFill>
                                    <a:schemeClr val="tx1"/>
                                  </a:solidFill>
                                  <a:latin typeface="Cambria Math" panose="02040503050406030204" pitchFamily="18" charset="0"/>
                                </a:rPr>
                                <m:t>𝑜𝑡h𝑒𝑟𝑤𝑖𝑠𝑒</m:t>
                              </m:r>
                            </m:e>
                          </m:eqArr>
                        </m:e>
                      </m:d>
                    </m:oMath>
                  </m:oMathPara>
                </a14:m>
                <a:endParaRPr lang="en-IN" sz="2800" dirty="0">
                  <a:solidFill>
                    <a:schemeClr val="tx1"/>
                  </a:solidFill>
                  <a:latin typeface="Times New Roman" panose="02020603050405020304" pitchFamily="18" charset="0"/>
                  <a:cs typeface="Times New Roman" panose="02020603050405020304" pitchFamily="18" charset="0"/>
                </a:endParaRPr>
              </a:p>
              <a:p>
                <a:pPr marL="400050" indent="-400050">
                  <a:buAutoNum type="romanLcPeriod"/>
                </a:pPr>
                <a:r>
                  <a:rPr lang="en-IN" sz="2800" dirty="0">
                    <a:latin typeface="Times New Roman" panose="02020603050405020304" pitchFamily="18" charset="0"/>
                    <a:cs typeface="Times New Roman" panose="02020603050405020304" pitchFamily="18" charset="0"/>
                  </a:rPr>
                  <a:t>The reliability is  </a:t>
                </a:r>
              </a:p>
              <a:p>
                <a14:m>
                  <m:oMath xmlns:m="http://schemas.openxmlformats.org/officeDocument/2006/math">
                    <m:r>
                      <a:rPr lang="en-US" sz="2800" b="0" i="1" smtClean="0">
                        <a:latin typeface="Cambria Math" panose="02040503050406030204" pitchFamily="18" charset="0"/>
                      </a:rPr>
                      <m:t>𝑅</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nary>
                      <m:naryPr>
                        <m:ctrlPr>
                          <a:rPr lang="en-US" sz="2800" b="0" i="1" smtClean="0">
                            <a:latin typeface="Cambria Math" panose="02040503050406030204" pitchFamily="18" charset="0"/>
                          </a:rPr>
                        </m:ctrlPr>
                      </m:naryPr>
                      <m:sub>
                        <m:r>
                          <a:rPr lang="en-US" sz="2800" b="0" i="1" smtClean="0">
                            <a:latin typeface="Cambria Math" panose="02040503050406030204" pitchFamily="18" charset="0"/>
                          </a:rPr>
                          <m:t>𝑡</m:t>
                        </m:r>
                      </m:sub>
                      <m:sup>
                        <m:r>
                          <a:rPr lang="en-US" sz="2800" b="0" i="1" smtClean="0">
                            <a:latin typeface="Cambria Math" panose="02040503050406030204" pitchFamily="18" charset="0"/>
                          </a:rPr>
                          <m:t>∞</m:t>
                        </m:r>
                      </m:sup>
                      <m:e>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 </m:t>
                        </m:r>
                        <m:r>
                          <a:rPr lang="en-US" sz="2800" b="0" i="1" smtClean="0">
                            <a:latin typeface="Cambria Math" panose="02040503050406030204" pitchFamily="18" charset="0"/>
                          </a:rPr>
                          <m:t>𝑑𝑡</m:t>
                        </m:r>
                        <m:r>
                          <a:rPr lang="en-US" sz="2800" b="0" i="1" smtClean="0">
                            <a:latin typeface="Cambria Math" panose="02040503050406030204" pitchFamily="18" charset="0"/>
                          </a:rPr>
                          <m:t>=</m:t>
                        </m:r>
                      </m:e>
                    </m:nary>
                  </m:oMath>
                </a14:m>
                <a:r>
                  <a:rPr lang="en-US" sz="2800" b="0" dirty="0">
                    <a:latin typeface="Times New Roman" panose="02020603050405020304" pitchFamily="18" charset="0"/>
                    <a:cs typeface="Times New Roman" panose="02020603050405020304" pitchFamily="18" charset="0"/>
                  </a:rPr>
                  <a:t> </a:t>
                </a:r>
                <a14:m>
                  <m:oMath xmlns:m="http://schemas.openxmlformats.org/officeDocument/2006/math">
                    <m:nary>
                      <m:naryPr>
                        <m:ctrlPr>
                          <a:rPr lang="en-US" sz="2800" b="0" i="1" smtClean="0">
                            <a:latin typeface="Cambria Math" panose="02040503050406030204" pitchFamily="18" charset="0"/>
                          </a:rPr>
                        </m:ctrlPr>
                      </m:naryPr>
                      <m:sub>
                        <m:r>
                          <a:rPr lang="en-US" sz="2800" b="0" i="1" smtClean="0">
                            <a:latin typeface="Cambria Math" panose="02040503050406030204" pitchFamily="18" charset="0"/>
                          </a:rPr>
                          <m:t>𝑡</m:t>
                        </m:r>
                      </m:sub>
                      <m:sup>
                        <m:r>
                          <a:rPr lang="en-US" sz="2800" b="0" i="1" smtClean="0">
                            <a:latin typeface="Cambria Math" panose="02040503050406030204" pitchFamily="18" charset="0"/>
                          </a:rPr>
                          <m:t>∞</m:t>
                        </m:r>
                      </m:sup>
                      <m:e>
                        <m:r>
                          <m:rPr>
                            <m:nor/>
                          </m:rPr>
                          <a:rPr lang="en-IN" sz="2800" dirty="0">
                            <a:latin typeface="Times New Roman" panose="02020603050405020304" pitchFamily="18" charset="0"/>
                            <a:cs typeface="Times New Roman" panose="02020603050405020304" pitchFamily="18" charset="0"/>
                          </a:rPr>
                          <m:t>0.012</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m:t>
                            </m:r>
                            <m:r>
                              <m:rPr>
                                <m:nor/>
                              </m:rPr>
                              <a:rPr lang="en-IN" sz="2800" dirty="0">
                                <a:latin typeface="Times New Roman" panose="02020603050405020304" pitchFamily="18" charset="0"/>
                                <a:cs typeface="Times New Roman" panose="02020603050405020304" pitchFamily="18" charset="0"/>
                              </a:rPr>
                              <m:t>0.012</m:t>
                            </m:r>
                            <m:r>
                              <a:rPr lang="en-US" sz="2800" i="1" dirty="0">
                                <a:latin typeface="Cambria Math" panose="02040503050406030204" pitchFamily="18" charset="0"/>
                              </a:rPr>
                              <m:t>𝑡</m:t>
                            </m:r>
                            <m:r>
                              <a:rPr lang="en-US" sz="2800" i="1" dirty="0">
                                <a:latin typeface="Cambria Math" panose="02040503050406030204" pitchFamily="18" charset="0"/>
                              </a:rPr>
                              <m:t> </m:t>
                            </m:r>
                          </m:sup>
                        </m:sSup>
                        <m:r>
                          <a:rPr lang="en-US" sz="2800" b="0" i="1" smtClean="0">
                            <a:latin typeface="Cambria Math" panose="02040503050406030204" pitchFamily="18" charset="0"/>
                          </a:rPr>
                          <m:t>𝑑𝑡</m:t>
                        </m:r>
                      </m:e>
                    </m:nary>
                    <m:r>
                      <a:rPr lang="en-US" sz="2800" b="0" i="1" smtClean="0">
                        <a:latin typeface="Cambria Math" panose="02040503050406030204" pitchFamily="18" charset="0"/>
                      </a:rPr>
                      <m:t>=</m:t>
                    </m:r>
                    <m:r>
                      <a:rPr lang="en-IN" sz="2800" b="0" i="1" smtClean="0">
                        <a:latin typeface="Cambria Math" panose="02040503050406030204" pitchFamily="18" charset="0"/>
                      </a:rPr>
                      <m:t>0.012</m:t>
                    </m:r>
                    <m:sSubSup>
                      <m:sSubSupPr>
                        <m:ctrlPr>
                          <a:rPr lang="en-IN" sz="2800" b="0" i="1" smtClean="0">
                            <a:latin typeface="Cambria Math" panose="02040503050406030204" pitchFamily="18" charset="0"/>
                          </a:rPr>
                        </m:ctrlPr>
                      </m:sSubSupPr>
                      <m:e>
                        <m:d>
                          <m:dPr>
                            <m:ctrlPr>
                              <a:rPr lang="en-IN" sz="2800" b="0" i="1" smtClean="0">
                                <a:latin typeface="Cambria Math" panose="02040503050406030204" pitchFamily="18" charset="0"/>
                              </a:rPr>
                            </m:ctrlPr>
                          </m:dPr>
                          <m:e>
                            <m:f>
                              <m:fPr>
                                <m:ctrlPr>
                                  <a:rPr lang="en-IN" sz="2800" b="0" i="1" smtClean="0">
                                    <a:latin typeface="Cambria Math" panose="02040503050406030204" pitchFamily="18" charset="0"/>
                                  </a:rPr>
                                </m:ctrlPr>
                              </m:fPr>
                              <m:num>
                                <m:sSup>
                                  <m:sSupPr>
                                    <m:ctrlPr>
                                      <a:rPr lang="en-US" sz="2800" i="1" dirty="0" smtClean="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m:t>
                                    </m:r>
                                    <m:r>
                                      <m:rPr>
                                        <m:nor/>
                                      </m:rPr>
                                      <a:rPr lang="en-IN" sz="2800" dirty="0">
                                        <a:latin typeface="Times New Roman" panose="02020603050405020304" pitchFamily="18" charset="0"/>
                                        <a:cs typeface="Times New Roman" panose="02020603050405020304" pitchFamily="18" charset="0"/>
                                      </a:rPr>
                                      <m:t>0.012</m:t>
                                    </m:r>
                                    <m:r>
                                      <a:rPr lang="en-US" sz="2800" i="1" dirty="0">
                                        <a:latin typeface="Cambria Math" panose="02040503050406030204" pitchFamily="18" charset="0"/>
                                      </a:rPr>
                                      <m:t>𝑡</m:t>
                                    </m:r>
                                    <m:r>
                                      <a:rPr lang="en-US" sz="2800" i="1" dirty="0">
                                        <a:latin typeface="Cambria Math" panose="02040503050406030204" pitchFamily="18" charset="0"/>
                                      </a:rPr>
                                      <m:t> </m:t>
                                    </m:r>
                                  </m:sup>
                                </m:sSup>
                              </m:num>
                              <m:den>
                                <m:r>
                                  <a:rPr lang="en-IN" sz="2800" b="0" i="1" smtClean="0">
                                    <a:latin typeface="Cambria Math" panose="02040503050406030204" pitchFamily="18" charset="0"/>
                                  </a:rPr>
                                  <m:t>−0.012</m:t>
                                </m:r>
                              </m:den>
                            </m:f>
                          </m:e>
                        </m:d>
                      </m:e>
                      <m:sub>
                        <m:r>
                          <a:rPr lang="en-IN" sz="2800" b="0" i="1" smtClean="0">
                            <a:latin typeface="Cambria Math" panose="02040503050406030204" pitchFamily="18" charset="0"/>
                          </a:rPr>
                          <m:t>𝑡</m:t>
                        </m:r>
                      </m:sub>
                      <m:sup>
                        <m:r>
                          <a:rPr lang="en-IN" sz="2800" b="0" i="1" smtClean="0">
                            <a:latin typeface="Cambria Math" panose="02040503050406030204" pitchFamily="18" charset="0"/>
                          </a:rPr>
                          <m:t>∞</m:t>
                        </m:r>
                      </m:sup>
                    </m:sSubSup>
                    <m:r>
                      <a:rPr lang="en-IN" sz="2800" b="0" i="1" smtClean="0">
                        <a:latin typeface="Cambria Math" panose="02040503050406030204" pitchFamily="18" charset="0"/>
                      </a:rPr>
                      <m:t>=</m:t>
                    </m:r>
                    <m:sSup>
                      <m:sSupPr>
                        <m:ctrlPr>
                          <a:rPr lang="en-US" sz="2800" i="1" dirty="0" smtClean="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m:t>
                        </m:r>
                        <m:r>
                          <m:rPr>
                            <m:nor/>
                          </m:rPr>
                          <a:rPr lang="en-IN" sz="2800" dirty="0">
                            <a:latin typeface="Times New Roman" panose="02020603050405020304" pitchFamily="18" charset="0"/>
                            <a:cs typeface="Times New Roman" panose="02020603050405020304" pitchFamily="18" charset="0"/>
                          </a:rPr>
                          <m:t>0.012</m:t>
                        </m:r>
                        <m:r>
                          <m:rPr>
                            <m:nor/>
                          </m:rPr>
                          <a:rPr lang="en-IN" sz="2800" b="0" i="1" dirty="0" smtClean="0">
                            <a:latin typeface="Times New Roman" panose="02020603050405020304" pitchFamily="18" charset="0"/>
                            <a:cs typeface="Times New Roman" panose="02020603050405020304" pitchFamily="18" charset="0"/>
                          </a:rPr>
                          <m:t>t</m:t>
                        </m:r>
                      </m:sup>
                    </m:sSup>
                  </m:oMath>
                </a14:m>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pPr marL="400050" indent="-400050">
                  <a:buFont typeface="+mj-lt"/>
                  <a:buAutoNum type="romanLcPeriod" startAt="2"/>
                </a:pPr>
                <a:r>
                  <a:rPr lang="en-IN" sz="2800" dirty="0">
                    <a:latin typeface="Times New Roman" panose="02020603050405020304" pitchFamily="18" charset="0"/>
                    <a:cs typeface="Times New Roman" panose="02020603050405020304" pitchFamily="18" charset="0"/>
                  </a:rPr>
                  <a:t>The reliability of the component for a 100 hour mission time is when </a:t>
                </a:r>
                <a14:m>
                  <m:oMath xmlns:m="http://schemas.openxmlformats.org/officeDocument/2006/math">
                    <m:r>
                      <a:rPr lang="en-IN" sz="2800" b="0" i="1" smtClean="0">
                        <a:latin typeface="Cambria Math" panose="02040503050406030204" pitchFamily="18" charset="0"/>
                        <a:cs typeface="Times New Roman" panose="02020603050405020304" pitchFamily="18" charset="0"/>
                      </a:rPr>
                      <m:t>𝑡</m:t>
                    </m:r>
                    <m:r>
                      <a:rPr lang="en-IN" sz="2800" b="0" i="1" smtClean="0">
                        <a:latin typeface="Cambria Math" panose="02040503050406030204" pitchFamily="18" charset="0"/>
                        <a:cs typeface="Times New Roman" panose="02020603050405020304" pitchFamily="18" charset="0"/>
                      </a:rPr>
                      <m:t>=100</m:t>
                    </m:r>
                  </m:oMath>
                </a14:m>
                <a:endParaRPr lang="en-IN" sz="28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cs typeface="Times New Roman" panose="02020603050405020304" pitchFamily="18" charset="0"/>
                        </a:rPr>
                        <m:t>𝑅</m:t>
                      </m:r>
                      <m:d>
                        <m:dPr>
                          <m:ctrlPr>
                            <a:rPr lang="en-IN" sz="2800" b="0" i="1" smtClean="0">
                              <a:latin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cs typeface="Times New Roman" panose="02020603050405020304" pitchFamily="18" charset="0"/>
                            </a:rPr>
                            <m:t>100</m:t>
                          </m:r>
                        </m:e>
                      </m:d>
                      <m:r>
                        <a:rPr lang="en-IN" sz="2800" b="0" i="1" smtClean="0">
                          <a:latin typeface="Cambria Math" panose="02040503050406030204" pitchFamily="18" charset="0"/>
                          <a:cs typeface="Times New Roman" panose="02020603050405020304" pitchFamily="18" charset="0"/>
                        </a:rPr>
                        <m:t>=</m:t>
                      </m:r>
                      <m:sSup>
                        <m:sSupPr>
                          <m:ctrlPr>
                            <a:rPr lang="en-US" sz="2800" i="1" dirty="0" smtClean="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m:t>
                          </m:r>
                          <m:r>
                            <m:rPr>
                              <m:nor/>
                            </m:rPr>
                            <a:rPr lang="en-IN" sz="2800" dirty="0">
                              <a:latin typeface="Times New Roman" panose="02020603050405020304" pitchFamily="18" charset="0"/>
                              <a:cs typeface="Times New Roman" panose="02020603050405020304" pitchFamily="18" charset="0"/>
                            </a:rPr>
                            <m:t>0.012</m:t>
                          </m:r>
                          <m:r>
                            <a:rPr lang="en-US" sz="2800" i="1" dirty="0">
                              <a:latin typeface="Cambria Math" panose="02040503050406030204" pitchFamily="18" charset="0"/>
                            </a:rPr>
                            <m:t>𝑡</m:t>
                          </m:r>
                          <m:r>
                            <a:rPr lang="en-US" sz="2800" i="1" dirty="0">
                              <a:latin typeface="Cambria Math" panose="02040503050406030204" pitchFamily="18" charset="0"/>
                            </a:rPr>
                            <m:t> </m:t>
                          </m:r>
                        </m:sup>
                      </m:sSup>
                      <m:r>
                        <a:rPr lang="en-IN" sz="2800" b="0" i="1" dirty="0" smtClean="0">
                          <a:latin typeface="Cambria Math" panose="02040503050406030204" pitchFamily="18" charset="0"/>
                        </a:rPr>
                        <m:t>=</m:t>
                      </m:r>
                      <m:sSup>
                        <m:sSupPr>
                          <m:ctrlPr>
                            <a:rPr lang="en-US" sz="2800" i="1" dirty="0" smtClean="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m:t>
                          </m:r>
                          <m:r>
                            <m:rPr>
                              <m:nor/>
                            </m:rPr>
                            <a:rPr lang="en-IN" sz="2800" dirty="0">
                              <a:latin typeface="Times New Roman" panose="02020603050405020304" pitchFamily="18" charset="0"/>
                              <a:cs typeface="Times New Roman" panose="02020603050405020304" pitchFamily="18" charset="0"/>
                            </a:rPr>
                            <m:t>0.012</m:t>
                          </m:r>
                          <m:r>
                            <a:rPr lang="en-IN" sz="2800" b="0" i="1" dirty="0" smtClean="0">
                              <a:latin typeface="Cambria Math" panose="02040503050406030204" pitchFamily="18" charset="0"/>
                              <a:cs typeface="Times New Roman" panose="02020603050405020304" pitchFamily="18" charset="0"/>
                            </a:rPr>
                            <m:t>×100</m:t>
                          </m:r>
                          <m:r>
                            <a:rPr lang="en-US" sz="2800" i="1" dirty="0">
                              <a:latin typeface="Cambria Math" panose="02040503050406030204" pitchFamily="18" charset="0"/>
                            </a:rPr>
                            <m:t> </m:t>
                          </m:r>
                          <m:r>
                            <a:rPr lang="en-IN" sz="2800" b="0" i="1" dirty="0" smtClean="0">
                              <a:latin typeface="Cambria Math" panose="02040503050406030204" pitchFamily="18" charset="0"/>
                            </a:rPr>
                            <m:t> </m:t>
                          </m:r>
                        </m:sup>
                      </m:sSup>
                      <m:r>
                        <a:rPr lang="en-IN" sz="2800" b="0" i="1" dirty="0" smtClean="0">
                          <a:latin typeface="Cambria Math" panose="02040503050406030204" pitchFamily="18" charset="0"/>
                        </a:rPr>
                        <m:t>=</m:t>
                      </m:r>
                      <m:sSup>
                        <m:sSupPr>
                          <m:ctrlPr>
                            <a:rPr lang="en-IN" sz="2800" b="0" i="1" dirty="0" smtClean="0">
                              <a:latin typeface="Cambria Math" panose="02040503050406030204" pitchFamily="18" charset="0"/>
                            </a:rPr>
                          </m:ctrlPr>
                        </m:sSupPr>
                        <m:e>
                          <m:r>
                            <a:rPr lang="en-IN" sz="2800" b="0" i="1" dirty="0" smtClean="0">
                              <a:latin typeface="Cambria Math" panose="02040503050406030204" pitchFamily="18" charset="0"/>
                            </a:rPr>
                            <m:t>𝑒</m:t>
                          </m:r>
                        </m:e>
                        <m:sup>
                          <m:r>
                            <a:rPr lang="en-IN" sz="2800" b="0" i="1" dirty="0" smtClean="0">
                              <a:latin typeface="Cambria Math" panose="02040503050406030204" pitchFamily="18" charset="0"/>
                            </a:rPr>
                            <m:t>−1.2</m:t>
                          </m:r>
                        </m:sup>
                      </m:sSup>
                      <m:r>
                        <a:rPr lang="en-IN" sz="2800" b="0" i="1" dirty="0" smtClean="0">
                          <a:latin typeface="Cambria Math" panose="02040503050406030204" pitchFamily="18" charset="0"/>
                        </a:rPr>
                        <m:t>=0.3012</m:t>
                      </m:r>
                    </m:oMath>
                  </m:oMathPara>
                </a14:m>
                <a:endParaRPr lang="en-IN" sz="2800" dirty="0">
                  <a:latin typeface="Times New Roman" panose="02020603050405020304" pitchFamily="18" charset="0"/>
                  <a:cs typeface="Times New Roman" panose="02020603050405020304" pitchFamily="18" charset="0"/>
                </a:endParaRPr>
              </a:p>
              <a:p>
                <a:pPr marL="400050" indent="-400050">
                  <a:buAutoNum type="romanLcPeriod" startAt="2"/>
                </a:pP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57623ACD-4065-43EA-C800-94AC19F1F469}"/>
                  </a:ext>
                </a:extLst>
              </p:cNvPr>
              <p:cNvSpPr txBox="1">
                <a:spLocks noRot="1" noChangeAspect="1" noMove="1" noResize="1" noEditPoints="1" noAdjustHandles="1" noChangeArrowheads="1" noChangeShapeType="1" noTextEdit="1"/>
              </p:cNvSpPr>
              <p:nvPr/>
            </p:nvSpPr>
            <p:spPr>
              <a:xfrm>
                <a:off x="304801" y="304800"/>
                <a:ext cx="11633770" cy="6056658"/>
              </a:xfrm>
              <a:prstGeom prst="rect">
                <a:avLst/>
              </a:prstGeom>
              <a:blipFill>
                <a:blip r:embed="rId2"/>
                <a:stretch>
                  <a:fillRect l="-1048"/>
                </a:stretch>
              </a:blipFill>
            </p:spPr>
            <p:txBody>
              <a:bodyPr/>
              <a:lstStyle/>
              <a:p>
                <a:r>
                  <a:rPr lang="en-IN">
                    <a:noFill/>
                  </a:rPr>
                  <a:t> </a:t>
                </a:r>
              </a:p>
            </p:txBody>
          </p:sp>
        </mc:Fallback>
      </mc:AlternateContent>
    </p:spTree>
    <p:extLst>
      <p:ext uri="{BB962C8B-B14F-4D97-AF65-F5344CB8AC3E}">
        <p14:creationId xmlns:p14="http://schemas.microsoft.com/office/powerpoint/2010/main" val="2523923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0153D33A-BD3B-61DF-2088-ED953FF8F7A3}"/>
                  </a:ext>
                </a:extLst>
              </p:cNvPr>
              <p:cNvSpPr txBox="1"/>
              <p:nvPr/>
            </p:nvSpPr>
            <p:spPr>
              <a:xfrm>
                <a:off x="96252" y="259959"/>
                <a:ext cx="11999495" cy="5924379"/>
              </a:xfrm>
              <a:prstGeom prst="rect">
                <a:avLst/>
              </a:prstGeom>
              <a:noFill/>
            </p:spPr>
            <p:txBody>
              <a:bodyPr wrap="square" rtlCol="0">
                <a:spAutoFit/>
              </a:bodyPr>
              <a:lstStyle/>
              <a:p>
                <a:pPr marL="571500" indent="-571500">
                  <a:buFont typeface="+mj-lt"/>
                  <a:buAutoNum type="romanLcPeriod" startAt="3"/>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i="1" dirty="0" smtClean="0">
                        <a:latin typeface="Cambria Math" panose="02040503050406030204" pitchFamily="18" charset="0"/>
                      </a:rPr>
                      <m:t>𝑀𝑇𝑇𝐹</m:t>
                    </m:r>
                    <m:r>
                      <a:rPr lang="en-IN" sz="2800" b="0" i="1" dirty="0" smtClean="0">
                        <a:latin typeface="Cambria Math" panose="02040503050406030204" pitchFamily="18" charset="0"/>
                      </a:rPr>
                      <m:t>=</m:t>
                    </m:r>
                    <m:nary>
                      <m:naryPr>
                        <m:ctrlPr>
                          <a:rPr lang="en-IN" sz="2800" b="0" i="1" dirty="0" smtClean="0">
                            <a:latin typeface="Cambria Math" panose="02040503050406030204" pitchFamily="18" charset="0"/>
                          </a:rPr>
                        </m:ctrlPr>
                      </m:naryPr>
                      <m:sub>
                        <m:r>
                          <a:rPr lang="en-IN" sz="2800" b="0" i="1" dirty="0" smtClean="0">
                            <a:latin typeface="Cambria Math" panose="02040503050406030204" pitchFamily="18" charset="0"/>
                          </a:rPr>
                          <m:t>0</m:t>
                        </m:r>
                      </m:sub>
                      <m:sup>
                        <m:r>
                          <a:rPr lang="en-IN" sz="2800" b="0" i="1" dirty="0" smtClean="0">
                            <a:latin typeface="Cambria Math" panose="02040503050406030204" pitchFamily="18" charset="0"/>
                          </a:rPr>
                          <m:t>∞</m:t>
                        </m:r>
                      </m:sup>
                      <m:e>
                        <m:r>
                          <a:rPr lang="en-IN" sz="2800" b="0" i="1" dirty="0" smtClean="0">
                            <a:latin typeface="Cambria Math" panose="02040503050406030204" pitchFamily="18" charset="0"/>
                          </a:rPr>
                          <m:t>𝑅</m:t>
                        </m:r>
                        <m:d>
                          <m:dPr>
                            <m:ctrlPr>
                              <a:rPr lang="en-IN" sz="2800" b="0" i="1" dirty="0" smtClean="0">
                                <a:latin typeface="Cambria Math" panose="02040503050406030204" pitchFamily="18" charset="0"/>
                              </a:rPr>
                            </m:ctrlPr>
                          </m:dPr>
                          <m:e>
                            <m:r>
                              <a:rPr lang="en-IN" sz="2800" b="0" i="1" dirty="0" smtClean="0">
                                <a:latin typeface="Cambria Math" panose="02040503050406030204" pitchFamily="18" charset="0"/>
                              </a:rPr>
                              <m:t>𝑡</m:t>
                            </m:r>
                          </m:e>
                        </m:d>
                        <m:r>
                          <a:rPr lang="en-IN" sz="2800" b="0" i="1" dirty="0" smtClean="0">
                            <a:latin typeface="Cambria Math" panose="02040503050406030204" pitchFamily="18" charset="0"/>
                          </a:rPr>
                          <m:t>  </m:t>
                        </m:r>
                        <m:r>
                          <a:rPr lang="en-IN" sz="2800" b="0" i="1" dirty="0" smtClean="0">
                            <a:latin typeface="Cambria Math" panose="02040503050406030204" pitchFamily="18" charset="0"/>
                          </a:rPr>
                          <m:t>𝑑𝑡</m:t>
                        </m:r>
                        <m:r>
                          <a:rPr lang="en-IN" sz="2800" b="0" i="1" dirty="0" smtClean="0">
                            <a:latin typeface="Cambria Math" panose="02040503050406030204" pitchFamily="18" charset="0"/>
                          </a:rPr>
                          <m:t>=</m:t>
                        </m:r>
                        <m:nary>
                          <m:naryPr>
                            <m:ctrlPr>
                              <a:rPr lang="en-IN" sz="2800" b="0" i="1" dirty="0" smtClean="0">
                                <a:latin typeface="Cambria Math" panose="02040503050406030204" pitchFamily="18" charset="0"/>
                              </a:rPr>
                            </m:ctrlPr>
                          </m:naryPr>
                          <m:sub>
                            <m:r>
                              <a:rPr lang="en-IN" sz="2800" b="0" i="1" dirty="0" smtClean="0">
                                <a:latin typeface="Cambria Math" panose="02040503050406030204" pitchFamily="18" charset="0"/>
                              </a:rPr>
                              <m:t>0</m:t>
                            </m:r>
                          </m:sub>
                          <m:sup>
                            <m:r>
                              <a:rPr lang="en-IN" sz="2800" b="0" i="1" dirty="0" smtClean="0">
                                <a:latin typeface="Cambria Math" panose="02040503050406030204" pitchFamily="18" charset="0"/>
                              </a:rPr>
                              <m:t>∞</m:t>
                            </m:r>
                          </m:sup>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m:t>
                                </m:r>
                                <m:r>
                                  <m:rPr>
                                    <m:nor/>
                                  </m:rPr>
                                  <a:rPr lang="en-IN" sz="2800" dirty="0">
                                    <a:latin typeface="Times New Roman" panose="02020603050405020304" pitchFamily="18" charset="0"/>
                                    <a:cs typeface="Times New Roman" panose="02020603050405020304" pitchFamily="18" charset="0"/>
                                  </a:rPr>
                                  <m:t>0.012</m:t>
                                </m:r>
                                <m:r>
                                  <m:rPr>
                                    <m:nor/>
                                  </m:rPr>
                                  <a:rPr lang="en-IN" sz="2800" i="1" dirty="0">
                                    <a:latin typeface="Times New Roman" panose="02020603050405020304" pitchFamily="18" charset="0"/>
                                    <a:cs typeface="Times New Roman" panose="02020603050405020304" pitchFamily="18" charset="0"/>
                                  </a:rPr>
                                  <m:t>t</m:t>
                                </m:r>
                              </m:sup>
                            </m:sSup>
                            <m:r>
                              <a:rPr lang="en-IN" sz="2800" b="0" i="1" dirty="0" smtClean="0">
                                <a:latin typeface="Cambria Math" panose="02040503050406030204" pitchFamily="18" charset="0"/>
                                <a:cs typeface="Times New Roman" panose="02020603050405020304" pitchFamily="18" charset="0"/>
                              </a:rPr>
                              <m:t> </m:t>
                            </m:r>
                            <m:r>
                              <a:rPr lang="en-IN" sz="2800" b="0" i="1" dirty="0" smtClean="0">
                                <a:latin typeface="Cambria Math" panose="02040503050406030204" pitchFamily="18" charset="0"/>
                              </a:rPr>
                              <m:t>𝑑𝑡</m:t>
                            </m:r>
                            <m:r>
                              <a:rPr lang="en-IN" sz="2800" b="0" i="1" dirty="0" smtClean="0">
                                <a:latin typeface="Cambria Math" panose="02040503050406030204" pitchFamily="18" charset="0"/>
                              </a:rPr>
                              <m:t>=</m:t>
                            </m:r>
                            <m:sSubSup>
                              <m:sSubSupPr>
                                <m:ctrlPr>
                                  <a:rPr lang="en-IN" sz="2800" i="1">
                                    <a:latin typeface="Cambria Math" panose="02040503050406030204" pitchFamily="18" charset="0"/>
                                  </a:rPr>
                                </m:ctrlPr>
                              </m:sSubSupPr>
                              <m:e>
                                <m:d>
                                  <m:dPr>
                                    <m:ctrlPr>
                                      <a:rPr lang="en-IN" sz="2800" i="1">
                                        <a:latin typeface="Cambria Math" panose="02040503050406030204" pitchFamily="18" charset="0"/>
                                      </a:rPr>
                                    </m:ctrlPr>
                                  </m:dPr>
                                  <m:e>
                                    <m:f>
                                      <m:fPr>
                                        <m:ctrlPr>
                                          <a:rPr lang="en-IN" sz="2800" i="1">
                                            <a:latin typeface="Cambria Math" panose="02040503050406030204" pitchFamily="18" charset="0"/>
                                          </a:rPr>
                                        </m:ctrlPr>
                                      </m:fPr>
                                      <m:num>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m:t>
                                            </m:r>
                                            <m:r>
                                              <m:rPr>
                                                <m:nor/>
                                              </m:rPr>
                                              <a:rPr lang="en-IN" sz="2800" dirty="0">
                                                <a:latin typeface="Times New Roman" panose="02020603050405020304" pitchFamily="18" charset="0"/>
                                                <a:cs typeface="Times New Roman" panose="02020603050405020304" pitchFamily="18" charset="0"/>
                                              </a:rPr>
                                              <m:t>0.012</m:t>
                                            </m:r>
                                            <m:r>
                                              <a:rPr lang="en-US" sz="2800" i="1" dirty="0">
                                                <a:latin typeface="Cambria Math" panose="02040503050406030204" pitchFamily="18" charset="0"/>
                                              </a:rPr>
                                              <m:t>𝑡</m:t>
                                            </m:r>
                                            <m:r>
                                              <a:rPr lang="en-US" sz="2800" i="1" dirty="0">
                                                <a:latin typeface="Cambria Math" panose="02040503050406030204" pitchFamily="18" charset="0"/>
                                              </a:rPr>
                                              <m:t> </m:t>
                                            </m:r>
                                          </m:sup>
                                        </m:sSup>
                                      </m:num>
                                      <m:den>
                                        <m:r>
                                          <a:rPr lang="en-IN" sz="2800" i="1">
                                            <a:latin typeface="Cambria Math" panose="02040503050406030204" pitchFamily="18" charset="0"/>
                                          </a:rPr>
                                          <m:t>−0.012</m:t>
                                        </m:r>
                                      </m:den>
                                    </m:f>
                                  </m:e>
                                </m:d>
                              </m:e>
                              <m:sub>
                                <m:r>
                                  <a:rPr lang="en-IN" sz="2800" b="0" i="1" smtClean="0">
                                    <a:latin typeface="Cambria Math" panose="02040503050406030204" pitchFamily="18" charset="0"/>
                                  </a:rPr>
                                  <m:t>0</m:t>
                                </m:r>
                              </m:sub>
                              <m:sup>
                                <m:r>
                                  <a:rPr lang="en-IN" sz="2800" i="1">
                                    <a:latin typeface="Cambria Math" panose="02040503050406030204" pitchFamily="18" charset="0"/>
                                  </a:rPr>
                                  <m:t>∞</m:t>
                                </m:r>
                              </m:sup>
                            </m:sSubSup>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r>
                                  <a:rPr lang="en-IN" sz="2800" b="0" i="1" smtClean="0">
                                    <a:latin typeface="Cambria Math" panose="02040503050406030204" pitchFamily="18" charset="0"/>
                                  </a:rPr>
                                  <m:t>0.012</m:t>
                                </m:r>
                              </m:den>
                            </m:f>
                            <m:d>
                              <m:dPr>
                                <m:ctrlPr>
                                  <a:rPr lang="en-IN" sz="2800" b="0" i="1" smtClean="0">
                                    <a:latin typeface="Cambria Math" panose="02040503050406030204" pitchFamily="18" charset="0"/>
                                  </a:rPr>
                                </m:ctrlPr>
                              </m:dPr>
                              <m:e>
                                <m:r>
                                  <a:rPr lang="en-IN" sz="2800" b="0" i="1" smtClean="0">
                                    <a:latin typeface="Cambria Math" panose="02040503050406030204" pitchFamily="18" charset="0"/>
                                  </a:rPr>
                                  <m:t>0−1</m:t>
                                </m:r>
                              </m:e>
                            </m:d>
                            <m:r>
                              <a:rPr lang="en-IN" sz="2800" b="0" i="1" smtClean="0">
                                <a:latin typeface="Cambria Math" panose="02040503050406030204" pitchFamily="18" charset="0"/>
                              </a:rPr>
                              <m:t>=83.33</m:t>
                            </m:r>
                          </m:e>
                        </m:nary>
                      </m:e>
                    </m:nary>
                  </m:oMath>
                </a14:m>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pPr marL="571500" indent="-571500">
                  <a:buFont typeface="+mj-lt"/>
                  <a:buAutoNum type="romanLcPeriod" startAt="4"/>
                </a:pPr>
                <a:r>
                  <a:rPr lang="en-IN" sz="2800" dirty="0">
                    <a:latin typeface="Times New Roman" panose="02020603050405020304" pitchFamily="18" charset="0"/>
                    <a:cs typeface="Times New Roman" panose="02020603050405020304" pitchFamily="18" charset="0"/>
                  </a:rPr>
                  <a:t>Let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𝑡</m:t>
                        </m:r>
                      </m:e>
                      <m:sub>
                        <m:r>
                          <a:rPr lang="en-IN" sz="2800" b="0" i="1" smtClean="0">
                            <a:latin typeface="Cambria Math" panose="02040503050406030204" pitchFamily="18" charset="0"/>
                          </a:rPr>
                          <m:t>𝑚𝑑</m:t>
                        </m:r>
                      </m:sub>
                    </m:sSub>
                  </m:oMath>
                </a14:m>
                <a:r>
                  <a:rPr lang="en-IN" sz="2800" dirty="0">
                    <a:latin typeface="Times New Roman" panose="02020603050405020304" pitchFamily="18" charset="0"/>
                    <a:cs typeface="Times New Roman" panose="02020603050405020304" pitchFamily="18" charset="0"/>
                  </a:rPr>
                  <a:t> denotes the median time to failure</a:t>
                </a:r>
              </a:p>
              <a:p>
                <a:pPr algn="ct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𝑅</m:t>
                      </m:r>
                      <m:d>
                        <m:dPr>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𝑡</m:t>
                              </m:r>
                            </m:e>
                            <m:sub>
                              <m:r>
                                <a:rPr lang="en-IN" sz="2800" b="0" i="1" smtClean="0">
                                  <a:latin typeface="Cambria Math" panose="02040503050406030204" pitchFamily="18" charset="0"/>
                                </a:rPr>
                                <m:t>𝑚𝑑</m:t>
                              </m:r>
                            </m:sub>
                          </m:sSub>
                        </m:e>
                      </m:d>
                      <m:r>
                        <a:rPr lang="en-IN" sz="2800" b="0" i="1" smtClean="0">
                          <a:latin typeface="Cambria Math" panose="02040503050406030204" pitchFamily="18" charset="0"/>
                        </a:rPr>
                        <m:t>=</m:t>
                      </m:r>
                      <m:r>
                        <a:rPr lang="en-IN" sz="2800" b="0" i="1" smtClean="0">
                          <a:latin typeface="Cambria Math" panose="02040503050406030204" pitchFamily="18" charset="0"/>
                        </a:rPr>
                        <m:t>𝑃</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𝑇</m:t>
                          </m:r>
                          <m:r>
                            <a:rPr lang="en-IN" sz="2800" b="0" i="1" smtClean="0">
                              <a:latin typeface="Cambria Math" panose="02040503050406030204" pitchFamily="18" charset="0"/>
                            </a:rPr>
                            <m:t>&gt;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𝑡</m:t>
                              </m:r>
                            </m:e>
                            <m:sub>
                              <m:r>
                                <a:rPr lang="en-IN" sz="2800" b="0" i="1" smtClean="0">
                                  <a:latin typeface="Cambria Math" panose="02040503050406030204" pitchFamily="18" charset="0"/>
                                </a:rPr>
                                <m:t>𝑚𝑑</m:t>
                              </m:r>
                            </m:sub>
                          </m:sSub>
                        </m:e>
                      </m:d>
                      <m:r>
                        <a:rPr lang="en-IN" sz="2800" b="0" i="1" smtClean="0">
                          <a:latin typeface="Cambria Math" panose="02040503050406030204" pitchFamily="18" charset="0"/>
                        </a:rPr>
                        <m:t>=0.5</m:t>
                      </m:r>
                    </m:oMath>
                  </m:oMathPara>
                </a14:m>
                <a:endParaRPr lang="en-IN" sz="2800" b="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𝑅</m:t>
                      </m:r>
                      <m:d>
                        <m:dPr>
                          <m:ctrlPr>
                            <a:rPr lang="en-US"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US" sz="2800" b="0" i="1" smtClean="0">
                                  <a:latin typeface="Cambria Math" panose="02040503050406030204" pitchFamily="18" charset="0"/>
                                </a:rPr>
                                <m:t>𝑡</m:t>
                              </m:r>
                            </m:e>
                            <m:sub>
                              <m:r>
                                <a:rPr lang="en-IN" sz="2800" b="0" i="1" smtClean="0">
                                  <a:latin typeface="Cambria Math" panose="02040503050406030204" pitchFamily="18" charset="0"/>
                                </a:rPr>
                                <m:t>𝑚𝑑</m:t>
                              </m:r>
                            </m:sub>
                          </m:sSub>
                        </m:e>
                      </m:d>
                      <m:r>
                        <a:rPr lang="en-US" sz="2800" b="0" i="1" smtClean="0">
                          <a:latin typeface="Cambria Math" panose="02040503050406030204" pitchFamily="18" charset="0"/>
                        </a:rPr>
                        <m:t>=</m:t>
                      </m:r>
                      <m:nary>
                        <m:naryPr>
                          <m:ctrlPr>
                            <a:rPr lang="en-US" sz="2800" b="0" i="1" smtClean="0">
                              <a:latin typeface="Cambria Math" panose="02040503050406030204" pitchFamily="18" charset="0"/>
                            </a:rPr>
                          </m:ctrlPr>
                        </m:naryPr>
                        <m:sub>
                          <m:sSub>
                            <m:sSubPr>
                              <m:ctrlPr>
                                <a:rPr lang="en-IN" sz="2800" b="0" i="1" smtClean="0">
                                  <a:latin typeface="Cambria Math" panose="02040503050406030204" pitchFamily="18" charset="0"/>
                                </a:rPr>
                              </m:ctrlPr>
                            </m:sSubPr>
                            <m:e>
                              <m:r>
                                <a:rPr lang="en-US" sz="2800" b="0" i="1" smtClean="0">
                                  <a:latin typeface="Cambria Math" panose="02040503050406030204" pitchFamily="18" charset="0"/>
                                </a:rPr>
                                <m:t>𝑡</m:t>
                              </m:r>
                            </m:e>
                            <m:sub>
                              <m:r>
                                <a:rPr lang="en-IN" sz="2800" b="0" i="1" smtClean="0">
                                  <a:latin typeface="Cambria Math" panose="02040503050406030204" pitchFamily="18" charset="0"/>
                                </a:rPr>
                                <m:t>𝑚𝑑</m:t>
                              </m:r>
                            </m:sub>
                          </m:sSub>
                        </m:sub>
                        <m:sup>
                          <m:r>
                            <a:rPr lang="en-US" sz="2800" b="0" i="1" smtClean="0">
                              <a:latin typeface="Cambria Math" panose="02040503050406030204" pitchFamily="18" charset="0"/>
                            </a:rPr>
                            <m:t>∞</m:t>
                          </m:r>
                        </m:sup>
                        <m:e>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 </m:t>
                          </m:r>
                          <m:r>
                            <a:rPr lang="en-US" sz="2800" b="0" i="1" smtClean="0">
                              <a:latin typeface="Cambria Math" panose="02040503050406030204" pitchFamily="18" charset="0"/>
                            </a:rPr>
                            <m:t>𝑑𝑡</m:t>
                          </m:r>
                          <m:r>
                            <a:rPr lang="en-US" sz="2800" b="0" i="1" smtClean="0">
                              <a:latin typeface="Cambria Math" panose="02040503050406030204" pitchFamily="18" charset="0"/>
                            </a:rPr>
                            <m:t>=</m:t>
                          </m:r>
                        </m:e>
                      </m:nary>
                      <m:r>
                        <a:rPr lang="en-IN" sz="2800" b="0" i="1" smtClean="0">
                          <a:latin typeface="Cambria Math" panose="02040503050406030204" pitchFamily="18" charset="0"/>
                        </a:rPr>
                        <m:t>0.5 </m:t>
                      </m:r>
                    </m:oMath>
                  </m:oMathPara>
                </a14:m>
                <a:endParaRPr lang="en-IN" sz="2800" b="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sSup>
                        <m:sSupPr>
                          <m:ctrlPr>
                            <a:rPr lang="en-US" sz="2800" i="1" dirty="0" smtClean="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m:t>
                          </m:r>
                          <m:r>
                            <m:rPr>
                              <m:nor/>
                            </m:rPr>
                            <a:rPr lang="en-IN" sz="2800" dirty="0">
                              <a:latin typeface="Times New Roman" panose="02020603050405020304" pitchFamily="18" charset="0"/>
                              <a:cs typeface="Times New Roman" panose="02020603050405020304" pitchFamily="18" charset="0"/>
                            </a:rPr>
                            <m:t>0.012</m:t>
                          </m:r>
                          <m:sSub>
                            <m:sSubPr>
                              <m:ctrlPr>
                                <a:rPr lang="en-IN" sz="2800" b="0" i="1" dirty="0" smtClean="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rPr>
                                <m:t>𝑡</m:t>
                              </m:r>
                            </m:e>
                            <m:sub>
                              <m:r>
                                <a:rPr lang="en-IN" sz="2800" b="0" i="1" dirty="0" smtClean="0">
                                  <a:latin typeface="Cambria Math" panose="02040503050406030204" pitchFamily="18" charset="0"/>
                                </a:rPr>
                                <m:t>𝑚𝑑</m:t>
                              </m:r>
                            </m:sub>
                          </m:sSub>
                          <m:r>
                            <a:rPr lang="en-US" sz="2800" i="1" dirty="0">
                              <a:latin typeface="Cambria Math" panose="02040503050406030204" pitchFamily="18" charset="0"/>
                            </a:rPr>
                            <m:t> </m:t>
                          </m:r>
                        </m:sup>
                      </m:sSup>
                      <m:r>
                        <a:rPr lang="en-IN" sz="2800" b="0" i="1" dirty="0" smtClean="0">
                          <a:latin typeface="Cambria Math" panose="02040503050406030204" pitchFamily="18" charset="0"/>
                        </a:rPr>
                        <m:t>=0.</m:t>
                      </m:r>
                      <m:r>
                        <a:rPr lang="en-US" sz="2800" b="0" i="1" dirty="0" smtClean="0">
                          <a:latin typeface="Cambria Math" panose="02040503050406030204" pitchFamily="18" charset="0"/>
                        </a:rPr>
                        <m:t>96</m:t>
                      </m:r>
                    </m:oMath>
                  </m:oMathPara>
                </a14:m>
                <a:endParaRPr lang="en-IN" sz="2800" b="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−0.012 </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𝑡</m:t>
                          </m:r>
                        </m:e>
                        <m:sub>
                          <m:r>
                            <a:rPr lang="en-IN" sz="2800" b="0" i="1" smtClean="0">
                              <a:latin typeface="Cambria Math" panose="02040503050406030204" pitchFamily="18" charset="0"/>
                            </a:rPr>
                            <m:t>𝑚𝑑</m:t>
                          </m:r>
                        </m:sub>
                      </m:sSub>
                      <m:r>
                        <a:rPr lang="en-IN" sz="2800" b="0" i="1" smtClean="0">
                          <a:latin typeface="Cambria Math" panose="02040503050406030204" pitchFamily="18" charset="0"/>
                        </a:rPr>
                        <m:t>=</m:t>
                      </m:r>
                      <m:func>
                        <m:funcPr>
                          <m:ctrlPr>
                            <a:rPr lang="en-IN" sz="2800" b="0" i="1" smtClean="0">
                              <a:latin typeface="Cambria Math" panose="02040503050406030204" pitchFamily="18" charset="0"/>
                            </a:rPr>
                          </m:ctrlPr>
                        </m:funcPr>
                        <m:fName>
                          <m:r>
                            <m:rPr>
                              <m:sty m:val="p"/>
                            </m:rPr>
                            <a:rPr lang="en-US" sz="2800" b="0" i="0" smtClean="0">
                              <a:latin typeface="Cambria Math" panose="02040503050406030204" pitchFamily="18" charset="0"/>
                            </a:rPr>
                            <m:t>ln</m:t>
                          </m:r>
                          <m:r>
                            <a:rPr lang="en-US" sz="2800" b="0" i="0" smtClean="0">
                              <a:latin typeface="Cambria Math" panose="02040503050406030204" pitchFamily="18" charset="0"/>
                            </a:rPr>
                            <m:t> </m:t>
                          </m:r>
                        </m:fName>
                        <m:e>
                          <m:r>
                            <a:rPr lang="en-IN" sz="2800" b="0" i="1" smtClean="0">
                              <a:latin typeface="Cambria Math" panose="02040503050406030204" pitchFamily="18" charset="0"/>
                            </a:rPr>
                            <m:t>0.</m:t>
                          </m:r>
                          <m:r>
                            <a:rPr lang="en-US" sz="2800" b="0" i="1" smtClean="0">
                              <a:latin typeface="Cambria Math" panose="02040503050406030204" pitchFamily="18" charset="0"/>
                            </a:rPr>
                            <m:t>96</m:t>
                          </m:r>
                        </m:e>
                      </m:func>
                    </m:oMath>
                  </m:oMathPara>
                </a14:m>
                <a:endParaRPr lang="en-IN" sz="2800" b="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−0.012 </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𝑡</m:t>
                          </m:r>
                        </m:e>
                        <m:sub>
                          <m:r>
                            <a:rPr lang="en-IN" sz="2800" b="0" i="1" smtClean="0">
                              <a:latin typeface="Cambria Math" panose="02040503050406030204" pitchFamily="18" charset="0"/>
                            </a:rPr>
                            <m:t>𝑚𝑑</m:t>
                          </m:r>
                        </m:sub>
                      </m:sSub>
                      <m:r>
                        <a:rPr lang="en-IN" sz="2800" b="0" i="1" smtClean="0">
                          <a:latin typeface="Cambria Math" panose="02040503050406030204" pitchFamily="18" charset="0"/>
                        </a:rPr>
                        <m:t>=−</m:t>
                      </m:r>
                      <m:r>
                        <a:rPr lang="en-US" sz="2800" b="0" i="1" smtClean="0">
                          <a:latin typeface="Cambria Math" panose="02040503050406030204" pitchFamily="18" charset="0"/>
                        </a:rPr>
                        <m:t>0.0408</m:t>
                      </m:r>
                    </m:oMath>
                  </m:oMathPara>
                </a14:m>
                <a:endParaRPr lang="en-IN" sz="2800" b="0" dirty="0">
                  <a:latin typeface="Times New Roman" panose="02020603050405020304" pitchFamily="18" charset="0"/>
                  <a:cs typeface="Times New Roman" panose="02020603050405020304" pitchFamily="18" charset="0"/>
                </a:endParaRPr>
              </a:p>
              <a:p>
                <a:pPr algn="ct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𝑡</m:t>
                        </m:r>
                      </m:e>
                      <m:sub>
                        <m:r>
                          <a:rPr lang="en-IN" sz="2800" b="0" i="1" smtClean="0">
                            <a:latin typeface="Cambria Math" panose="02040503050406030204" pitchFamily="18" charset="0"/>
                          </a:rPr>
                          <m:t>𝑚𝑑</m:t>
                        </m:r>
                      </m:sub>
                    </m:sSub>
                    <m:r>
                      <a:rPr lang="en-IN" sz="2800" b="0" i="1" smtClean="0">
                        <a:latin typeface="Cambria Math" panose="02040503050406030204" pitchFamily="18" charset="0"/>
                      </a:rPr>
                      <m:t>=</m:t>
                    </m:r>
                    <m:r>
                      <a:rPr lang="en-US" sz="2800" b="0" i="1" smtClean="0">
                        <a:latin typeface="Cambria Math" panose="02040503050406030204" pitchFamily="18" charset="0"/>
                      </a:rPr>
                      <m:t>3.4</m:t>
                    </m:r>
                  </m:oMath>
                </a14:m>
                <a:r>
                  <a:rPr lang="en-IN" sz="2800" b="0" dirty="0">
                    <a:latin typeface="Times New Roman" panose="02020603050405020304" pitchFamily="18" charset="0"/>
                    <a:cs typeface="Times New Roman" panose="02020603050405020304" pitchFamily="18" charset="0"/>
                  </a:rPr>
                  <a:t>  hrs</a:t>
                </a:r>
              </a:p>
              <a:p>
                <a:pPr algn="ctr"/>
                <a:r>
                  <a:rPr lang="en-IN" sz="2800" dirty="0">
                    <a:latin typeface="Times New Roman" panose="02020603050405020304" pitchFamily="18" charset="0"/>
                    <a:cs typeface="Times New Roman" panose="02020603050405020304" pitchFamily="18" charset="0"/>
                  </a:rPr>
                  <a:t> </a:t>
                </a:r>
              </a:p>
            </p:txBody>
          </p:sp>
        </mc:Choice>
        <mc:Fallback>
          <p:sp>
            <p:nvSpPr>
              <p:cNvPr id="2" name="TextBox 1">
                <a:extLst>
                  <a:ext uri="{FF2B5EF4-FFF2-40B4-BE49-F238E27FC236}">
                    <a16:creationId xmlns:a16="http://schemas.microsoft.com/office/drawing/2014/main" id="{0153D33A-BD3B-61DF-2088-ED953FF8F7A3}"/>
                  </a:ext>
                </a:extLst>
              </p:cNvPr>
              <p:cNvSpPr txBox="1">
                <a:spLocks noRot="1" noChangeAspect="1" noMove="1" noResize="1" noEditPoints="1" noAdjustHandles="1" noChangeArrowheads="1" noChangeShapeType="1" noTextEdit="1"/>
              </p:cNvSpPr>
              <p:nvPr/>
            </p:nvSpPr>
            <p:spPr>
              <a:xfrm>
                <a:off x="96252" y="259959"/>
                <a:ext cx="11999495" cy="5924379"/>
              </a:xfrm>
              <a:prstGeom prst="rect">
                <a:avLst/>
              </a:prstGeom>
              <a:blipFill>
                <a:blip r:embed="rId2"/>
                <a:stretch>
                  <a:fillRect l="-915"/>
                </a:stretch>
              </a:blipFill>
            </p:spPr>
            <p:txBody>
              <a:bodyPr/>
              <a:lstStyle/>
              <a:p>
                <a:r>
                  <a:rPr lang="en-IN">
                    <a:noFill/>
                  </a:rPr>
                  <a:t> </a:t>
                </a:r>
              </a:p>
            </p:txBody>
          </p:sp>
        </mc:Fallback>
      </mc:AlternateContent>
    </p:spTree>
    <p:extLst>
      <p:ext uri="{BB962C8B-B14F-4D97-AF65-F5344CB8AC3E}">
        <p14:creationId xmlns:p14="http://schemas.microsoft.com/office/powerpoint/2010/main" val="368642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653" y="1132763"/>
            <a:ext cx="11281013" cy="4921369"/>
          </a:xfrm>
        </p:spPr>
        <p:txBody>
          <a:bodyPr/>
          <a:lstStyle/>
          <a:p>
            <a:pPr algn="just"/>
            <a:r>
              <a:rPr lang="en-US" dirty="0">
                <a:latin typeface="Times New Roman" panose="02020603050405020304" pitchFamily="18" charset="0"/>
                <a:cs typeface="Times New Roman" panose="02020603050405020304" pitchFamily="18" charset="0"/>
              </a:rPr>
              <a:t>A system is generally understood as a set of components assembled to perform a certain function. </a:t>
            </a:r>
          </a:p>
          <a:p>
            <a:pPr algn="just"/>
            <a:r>
              <a:rPr lang="en-US" dirty="0">
                <a:latin typeface="Times New Roman" panose="02020603050405020304" pitchFamily="18" charset="0"/>
                <a:cs typeface="Times New Roman" panose="02020603050405020304" pitchFamily="18" charset="0"/>
              </a:rPr>
              <a:t>To evaluate the reliability of a complex system, we may apply a particular-failure law to the entire system. </a:t>
            </a:r>
          </a:p>
          <a:p>
            <a:pPr algn="just"/>
            <a:r>
              <a:rPr lang="en-US" dirty="0">
                <a:latin typeface="Times New Roman" panose="02020603050405020304" pitchFamily="18" charset="0"/>
                <a:cs typeface="Times New Roman" panose="02020603050405020304" pitchFamily="18" charset="0"/>
              </a:rPr>
              <a:t>But it will be proper if we determine an appropriate reliability model for each component and then compute the reliability of the system by applying the relevant rules of probability according to the configuration of the components within the system.</a:t>
            </a:r>
            <a:endParaRPr lang="en-IN"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510653" y="214999"/>
            <a:ext cx="10515600" cy="890469"/>
          </a:xfrm>
        </p:spPr>
        <p:txBody>
          <a:bodyPr>
            <a:normAutofit/>
          </a:bodyPr>
          <a:lstStyle/>
          <a:p>
            <a:r>
              <a:rPr lang="en-IN" b="1" dirty="0">
                <a:latin typeface="Lucida Fax" panose="02060602050505020204" pitchFamily="18" charset="0"/>
              </a:rPr>
              <a:t>System Reliability</a:t>
            </a:r>
          </a:p>
        </p:txBody>
      </p:sp>
    </p:spTree>
    <p:extLst>
      <p:ext uri="{BB962C8B-B14F-4D97-AF65-F5344CB8AC3E}">
        <p14:creationId xmlns:p14="http://schemas.microsoft.com/office/powerpoint/2010/main" val="238832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18616" y="177421"/>
                <a:ext cx="11673383" cy="6277970"/>
              </a:xfrm>
            </p:spPr>
            <p:txBody>
              <a:bodyPr>
                <a:normAutofit lnSpcReduction="10000"/>
              </a:bodyPr>
              <a:lstStyle/>
              <a:p>
                <a:pPr marL="0" indent="0" algn="just">
                  <a:buNone/>
                </a:pPr>
                <a:r>
                  <a:rPr lang="en-IN" b="1" dirty="0">
                    <a:latin typeface="Times New Roman" panose="02020603050405020304" pitchFamily="18" charset="0"/>
                    <a:cs typeface="Times New Roman" panose="02020603050405020304" pitchFamily="18" charset="0"/>
                  </a:rPr>
                  <a:t>Series Configuration: </a:t>
                </a:r>
                <a:r>
                  <a:rPr lang="en-IN" dirty="0">
                    <a:latin typeface="Times New Roman" panose="02020603050405020304" pitchFamily="18" charset="0"/>
                    <a:cs typeface="Times New Roman" panose="02020603050405020304" pitchFamily="18" charset="0"/>
                  </a:rPr>
                  <a:t>If the Components are connected in a series:</a:t>
                </a:r>
              </a:p>
              <a:p>
                <a:pPr marL="0" indent="0" algn="just">
                  <a:buNone/>
                </a:pPr>
                <a:endParaRPr lang="en-IN" b="1" dirty="0">
                  <a:latin typeface="Times New Roman" panose="02020603050405020304" pitchFamily="18" charset="0"/>
                  <a:cs typeface="Times New Roman" panose="02020603050405020304" pitchFamily="18" charset="0"/>
                </a:endParaRPr>
              </a:p>
              <a:p>
                <a:pPr marL="0" indent="0" algn="just">
                  <a:buNone/>
                </a:pPr>
                <a:endParaRPr lang="en-IN" b="1" dirty="0">
                  <a:latin typeface="Times New Roman" panose="02020603050405020304" pitchFamily="18" charset="0"/>
                  <a:cs typeface="Times New Roman" panose="02020603050405020304" pitchFamily="18" charset="0"/>
                </a:endParaRPr>
              </a:p>
              <a:p>
                <a:pPr marL="0" indent="0" algn="just">
                  <a:buNone/>
                </a:pPr>
                <a:endParaRPr lang="en-IN" b="1"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All components must function for the system to function.</a:t>
                </a:r>
              </a:p>
              <a:p>
                <a:pPr marL="0" indent="0" algn="just">
                  <a:buNone/>
                </a:pPr>
                <a:r>
                  <a:rPr lang="en-IN" dirty="0">
                    <a:latin typeface="Times New Roman" panose="02020603050405020304" pitchFamily="18" charset="0"/>
                    <a:cs typeface="Times New Roman" panose="02020603050405020304" pitchFamily="18" charset="0"/>
                  </a:rPr>
                  <a:t>Let</a:t>
                </a:r>
                <a:r>
                  <a:rPr lang="en-IN" b="1" dirty="0">
                    <a:latin typeface="Times New Roman" panose="02020603050405020304" pitchFamily="18" charset="0"/>
                    <a:cs typeface="Times New Roman" panose="02020603050405020304" pitchFamily="18" charset="0"/>
                  </a:rPr>
                  <a:t> </a:t>
                </a:r>
                <a14:m>
                  <m:oMath xmlns:m="http://schemas.openxmlformats.org/officeDocument/2006/math">
                    <m:r>
                      <a:rPr lang="en-IN" b="0" i="1" smtClean="0">
                        <a:latin typeface="Cambria Math" panose="02040503050406030204" pitchFamily="18" charset="0"/>
                        <a:cs typeface="Times New Roman" panose="02020603050405020304" pitchFamily="18" charset="0"/>
                      </a:rPr>
                      <m:t>𝑅</m:t>
                    </m:r>
                    <m:r>
                      <a:rPr lang="en-IN" b="0" i="1" baseline="-25000" smtClean="0">
                        <a:latin typeface="Cambria Math" panose="02040503050406030204" pitchFamily="18" charset="0"/>
                        <a:cs typeface="Times New Roman" panose="02020603050405020304" pitchFamily="18" charset="0"/>
                      </a:rPr>
                      <m:t>1</m:t>
                    </m:r>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𝑡</m:t>
                    </m:r>
                    <m:r>
                      <a:rPr lang="en-IN" b="0" i="1" smtClean="0">
                        <a:latin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cs typeface="Times New Roman" panose="02020603050405020304" pitchFamily="18" charset="0"/>
                      </a:rPr>
                      <m:t>𝑅</m:t>
                    </m:r>
                    <m:r>
                      <a:rPr lang="en-IN" b="0" i="1" baseline="-25000" smtClean="0">
                        <a:latin typeface="Cambria Math" panose="02040503050406030204" pitchFamily="18" charset="0"/>
                        <a:cs typeface="Times New Roman" panose="02020603050405020304" pitchFamily="18" charset="0"/>
                      </a:rPr>
                      <m:t>2</m:t>
                    </m:r>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𝑡</m:t>
                    </m:r>
                    <m:r>
                      <a:rPr lang="en-IN" i="1">
                        <a:latin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a:t>
                </a:r>
                <a:r>
                  <a:rPr lang="en-IN" dirty="0">
                    <a:cs typeface="Times New Roman" panose="02020603050405020304" pitchFamily="18" charset="0"/>
                  </a:rPr>
                  <a:t> </a:t>
                </a:r>
                <a14:m>
                  <m:oMath xmlns:m="http://schemas.openxmlformats.org/officeDocument/2006/math">
                    <m:sSub>
                      <m:sSubPr>
                        <m:ctrlPr>
                          <a:rPr lang="en-IN" i="1" dirty="0">
                            <a:latin typeface="Cambria Math" panose="02040503050406030204" pitchFamily="18" charset="0"/>
                            <a:cs typeface="Times New Roman" panose="02020603050405020304" pitchFamily="18" charset="0"/>
                          </a:rPr>
                        </m:ctrlPr>
                      </m:sSubPr>
                      <m:e>
                        <m:r>
                          <a:rPr lang="en-IN" i="1" dirty="0">
                            <a:latin typeface="Cambria Math" panose="02040503050406030204" pitchFamily="18" charset="0"/>
                            <a:cs typeface="Times New Roman" panose="02020603050405020304" pitchFamily="18" charset="0"/>
                          </a:rPr>
                          <m:t>𝑅</m:t>
                        </m:r>
                      </m:e>
                      <m:sub>
                        <m:r>
                          <a:rPr lang="en-IN" i="1" dirty="0">
                            <a:latin typeface="Cambria Math" panose="02040503050406030204" pitchFamily="18" charset="0"/>
                            <a:cs typeface="Times New Roman" panose="02020603050405020304" pitchFamily="18" charset="0"/>
                          </a:rPr>
                          <m:t>𝑛</m:t>
                        </m:r>
                      </m:sub>
                    </m:sSub>
                    <m:d>
                      <m:dPr>
                        <m:ctrlPr>
                          <a:rPr lang="en-IN" i="1" dirty="0">
                            <a:latin typeface="Cambria Math" panose="02040503050406030204" pitchFamily="18" charset="0"/>
                            <a:cs typeface="Times New Roman" panose="02020603050405020304" pitchFamily="18" charset="0"/>
                          </a:rPr>
                        </m:ctrlPr>
                      </m:dPr>
                      <m:e>
                        <m:r>
                          <a:rPr lang="en-IN" i="1" dirty="0">
                            <a:latin typeface="Cambria Math" panose="02040503050406030204" pitchFamily="18" charset="0"/>
                            <a:cs typeface="Times New Roman" panose="02020603050405020304" pitchFamily="18" charset="0"/>
                          </a:rPr>
                          <m:t>𝑡</m:t>
                        </m:r>
                      </m:e>
                    </m:d>
                  </m:oMath>
                </a14:m>
                <a:r>
                  <a:rPr lang="en-IN" dirty="0">
                    <a:latin typeface="Times New Roman" panose="02020603050405020304" pitchFamily="18" charset="0"/>
                    <a:cs typeface="Times New Roman" panose="02020603050405020304" pitchFamily="18" charset="0"/>
                  </a:rPr>
                  <a:t> and </a:t>
                </a:r>
                <a14:m>
                  <m:oMath xmlns:m="http://schemas.openxmlformats.org/officeDocument/2006/math">
                    <m:r>
                      <a:rPr lang="en-IN" i="1">
                        <a:latin typeface="Cambria Math" panose="02040503050406030204" pitchFamily="18" charset="0"/>
                        <a:cs typeface="Times New Roman" panose="02020603050405020304" pitchFamily="18" charset="0"/>
                      </a:rPr>
                      <m:t>𝑅</m:t>
                    </m:r>
                    <m:r>
                      <a:rPr lang="en-IN" b="0" i="1" baseline="-25000" smtClean="0">
                        <a:latin typeface="Cambria Math" panose="02040503050406030204" pitchFamily="18" charset="0"/>
                        <a:cs typeface="Times New Roman" panose="02020603050405020304" pitchFamily="18" charset="0"/>
                      </a:rPr>
                      <m:t>𝑠</m:t>
                    </m:r>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𝑡</m:t>
                    </m:r>
                    <m:r>
                      <a:rPr lang="en-IN" i="1">
                        <a:latin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be the reliabilities of the components </a:t>
                </a:r>
              </a:p>
              <a:p>
                <a:pPr marL="0" indent="0" algn="just">
                  <a:buNone/>
                </a:pPr>
                <a14:m>
                  <m:oMath xmlns:m="http://schemas.openxmlformats.org/officeDocument/2006/math">
                    <m:r>
                      <a:rPr lang="en-IN" i="1" dirty="0" smtClean="0">
                        <a:latin typeface="Cambria Math" panose="02040503050406030204" pitchFamily="18" charset="0"/>
                        <a:cs typeface="Times New Roman" panose="02020603050405020304" pitchFamily="18" charset="0"/>
                      </a:rPr>
                      <m:t>1</m:t>
                    </m:r>
                  </m:oMath>
                </a14:m>
                <a:r>
                  <a:rPr lang="en-IN" dirty="0">
                    <a:latin typeface="Times New Roman" panose="02020603050405020304" pitchFamily="18" charset="0"/>
                    <a:cs typeface="Times New Roman" panose="02020603050405020304" pitchFamily="18" charset="0"/>
                  </a:rPr>
                  <a:t> and </a:t>
                </a:r>
                <a14:m>
                  <m:oMath xmlns:m="http://schemas.openxmlformats.org/officeDocument/2006/math">
                    <m:r>
                      <a:rPr lang="en-IN" i="1" dirty="0" smtClean="0">
                        <a:latin typeface="Cambria Math" panose="02040503050406030204" pitchFamily="18" charset="0"/>
                        <a:cs typeface="Times New Roman" panose="02020603050405020304" pitchFamily="18" charset="0"/>
                      </a:rPr>
                      <m:t>2…..</m:t>
                    </m:r>
                    <m:r>
                      <a:rPr lang="en-IN" i="1" dirty="0" smtClean="0">
                        <a:latin typeface="Cambria Math" panose="02040503050406030204" pitchFamily="18" charset="0"/>
                        <a:cs typeface="Times New Roman" panose="02020603050405020304" pitchFamily="18" charset="0"/>
                      </a:rPr>
                      <m:t>𝑛</m:t>
                    </m:r>
                  </m:oMath>
                </a14:m>
                <a:r>
                  <a:rPr lang="en-IN" dirty="0">
                    <a:latin typeface="Times New Roman" panose="02020603050405020304" pitchFamily="18" charset="0"/>
                    <a:cs typeface="Times New Roman" panose="02020603050405020304" pitchFamily="18" charset="0"/>
                  </a:rPr>
                  <a:t>.</a:t>
                </a:r>
              </a:p>
              <a:p>
                <a:pPr marL="0" indent="0" algn="just">
                  <a:lnSpc>
                    <a:spcPct val="150000"/>
                  </a:lnSpc>
                  <a:buNone/>
                </a:pPr>
                <a:r>
                  <a:rPr lang="en-IN" dirty="0">
                    <a:latin typeface="Times New Roman" panose="02020603050405020304" pitchFamily="18" charset="0"/>
                    <a:cs typeface="Times New Roman" panose="02020603050405020304" pitchFamily="18" charset="0"/>
                  </a:rPr>
                  <a:t>Then 		</a:t>
                </a:r>
                <a14:m>
                  <m:oMath xmlns:m="http://schemas.openxmlformats.org/officeDocument/2006/math">
                    <m:r>
                      <a:rPr lang="en-IN" i="1">
                        <a:latin typeface="Cambria Math" panose="02040503050406030204" pitchFamily="18" charset="0"/>
                        <a:cs typeface="Times New Roman" panose="02020603050405020304" pitchFamily="18" charset="0"/>
                      </a:rPr>
                      <m:t>𝑅</m:t>
                    </m:r>
                    <m:r>
                      <a:rPr lang="en-IN" i="1" baseline="-25000">
                        <a:latin typeface="Cambria Math" panose="02040503050406030204" pitchFamily="18" charset="0"/>
                        <a:cs typeface="Times New Roman" panose="02020603050405020304" pitchFamily="18" charset="0"/>
                      </a:rPr>
                      <m:t>𝑠</m:t>
                    </m:r>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𝑡</m:t>
                    </m:r>
                    <m:r>
                      <a:rPr lang="en-IN" i="1">
                        <a:latin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dirty="0" smtClean="0">
                            <a:latin typeface="Cambria Math" panose="02040503050406030204" pitchFamily="18" charset="0"/>
                            <a:cs typeface="Times New Roman" panose="02020603050405020304" pitchFamily="18" charset="0"/>
                          </a:rPr>
                        </m:ctrlPr>
                      </m:sSubPr>
                      <m:e>
                        <m:r>
                          <a:rPr lang="en-IN" b="0" i="1" dirty="0" smtClean="0">
                            <a:latin typeface="Cambria Math" panose="02040503050406030204" pitchFamily="18" charset="0"/>
                            <a:cs typeface="Times New Roman" panose="02020603050405020304" pitchFamily="18" charset="0"/>
                          </a:rPr>
                          <m:t>𝑅</m:t>
                        </m:r>
                      </m:e>
                      <m:sub>
                        <m:r>
                          <a:rPr lang="en-IN" b="0" i="1" dirty="0" smtClean="0">
                            <a:latin typeface="Cambria Math" panose="02040503050406030204" pitchFamily="18" charset="0"/>
                            <a:cs typeface="Times New Roman" panose="02020603050405020304" pitchFamily="18" charset="0"/>
                          </a:rPr>
                          <m:t>1</m:t>
                        </m:r>
                      </m:sub>
                    </m:sSub>
                    <m:d>
                      <m:dPr>
                        <m:ctrlPr>
                          <a:rPr lang="en-IN" b="0" i="1" dirty="0" smtClean="0">
                            <a:latin typeface="Cambria Math" panose="02040503050406030204" pitchFamily="18" charset="0"/>
                            <a:cs typeface="Times New Roman" panose="02020603050405020304" pitchFamily="18" charset="0"/>
                          </a:rPr>
                        </m:ctrlPr>
                      </m:dPr>
                      <m:e>
                        <m:r>
                          <a:rPr lang="en-IN" b="0" i="1" dirty="0" smtClean="0">
                            <a:latin typeface="Cambria Math" panose="02040503050406030204" pitchFamily="18" charset="0"/>
                            <a:cs typeface="Times New Roman" panose="02020603050405020304" pitchFamily="18" charset="0"/>
                          </a:rPr>
                          <m:t>𝑡</m:t>
                        </m:r>
                      </m:e>
                    </m:d>
                    <m:r>
                      <a:rPr lang="en-IN" b="0" i="1" dirty="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i="1" dirty="0">
                            <a:latin typeface="Cambria Math" panose="02040503050406030204" pitchFamily="18" charset="0"/>
                            <a:cs typeface="Times New Roman" panose="02020603050405020304" pitchFamily="18" charset="0"/>
                          </a:rPr>
                        </m:ctrlPr>
                      </m:sSubPr>
                      <m:e>
                        <m:r>
                          <a:rPr lang="en-IN" i="1" dirty="0">
                            <a:latin typeface="Cambria Math" panose="02040503050406030204" pitchFamily="18" charset="0"/>
                            <a:cs typeface="Times New Roman" panose="02020603050405020304" pitchFamily="18" charset="0"/>
                          </a:rPr>
                          <m:t>𝑅</m:t>
                        </m:r>
                      </m:e>
                      <m:sub>
                        <m:r>
                          <a:rPr lang="en-IN" b="0" i="1" dirty="0" smtClean="0">
                            <a:latin typeface="Cambria Math" panose="02040503050406030204" pitchFamily="18" charset="0"/>
                            <a:cs typeface="Times New Roman" panose="02020603050405020304" pitchFamily="18" charset="0"/>
                          </a:rPr>
                          <m:t>2</m:t>
                        </m:r>
                      </m:sub>
                    </m:sSub>
                    <m:d>
                      <m:dPr>
                        <m:ctrlPr>
                          <a:rPr lang="en-IN" i="1" dirty="0">
                            <a:latin typeface="Cambria Math" panose="02040503050406030204" pitchFamily="18" charset="0"/>
                            <a:cs typeface="Times New Roman" panose="02020603050405020304" pitchFamily="18" charset="0"/>
                          </a:rPr>
                        </m:ctrlPr>
                      </m:dPr>
                      <m:e>
                        <m:r>
                          <a:rPr lang="en-IN" i="1" dirty="0">
                            <a:latin typeface="Cambria Math" panose="02040503050406030204" pitchFamily="18" charset="0"/>
                            <a:cs typeface="Times New Roman" panose="02020603050405020304" pitchFamily="18" charset="0"/>
                          </a:rPr>
                          <m:t>𝑡</m:t>
                        </m:r>
                      </m:e>
                    </m:d>
                    <m:r>
                      <a:rPr lang="en-IN" i="1" dirty="0" smtClean="0">
                        <a:latin typeface="Cambria Math" panose="02040503050406030204" pitchFamily="18" charset="0"/>
                        <a:ea typeface="Cambria Math" panose="02040503050406030204" pitchFamily="18" charset="0"/>
                        <a:cs typeface="Times New Roman" panose="02020603050405020304" pitchFamily="18" charset="0"/>
                      </a:rPr>
                      <m:t>×</m:t>
                    </m:r>
                    <m:r>
                      <a:rPr lang="en-IN" b="0" i="1" dirty="0" smtClean="0">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i="1" dirty="0">
                            <a:latin typeface="Cambria Math" panose="02040503050406030204" pitchFamily="18" charset="0"/>
                            <a:cs typeface="Times New Roman" panose="02020603050405020304" pitchFamily="18" charset="0"/>
                          </a:rPr>
                        </m:ctrlPr>
                      </m:sSubPr>
                      <m:e>
                        <m:r>
                          <a:rPr lang="en-IN" i="1" dirty="0">
                            <a:latin typeface="Cambria Math" panose="02040503050406030204" pitchFamily="18" charset="0"/>
                            <a:cs typeface="Times New Roman" panose="02020603050405020304" pitchFamily="18" charset="0"/>
                          </a:rPr>
                          <m:t>𝑅</m:t>
                        </m:r>
                      </m:e>
                      <m:sub>
                        <m:r>
                          <a:rPr lang="en-IN" b="0" i="1" dirty="0" smtClean="0">
                            <a:latin typeface="Cambria Math" panose="02040503050406030204" pitchFamily="18" charset="0"/>
                            <a:cs typeface="Times New Roman" panose="02020603050405020304" pitchFamily="18" charset="0"/>
                          </a:rPr>
                          <m:t>𝑛</m:t>
                        </m:r>
                      </m:sub>
                    </m:sSub>
                    <m:d>
                      <m:dPr>
                        <m:ctrlPr>
                          <a:rPr lang="en-IN" i="1" dirty="0">
                            <a:latin typeface="Cambria Math" panose="02040503050406030204" pitchFamily="18" charset="0"/>
                            <a:cs typeface="Times New Roman" panose="02020603050405020304" pitchFamily="18" charset="0"/>
                          </a:rPr>
                        </m:ctrlPr>
                      </m:dPr>
                      <m:e>
                        <m:r>
                          <a:rPr lang="en-IN" i="1" dirty="0">
                            <a:latin typeface="Cambria Math" panose="02040503050406030204" pitchFamily="18" charset="0"/>
                            <a:cs typeface="Times New Roman" panose="02020603050405020304" pitchFamily="18" charset="0"/>
                          </a:rPr>
                          <m:t>𝑡</m:t>
                        </m:r>
                      </m:e>
                    </m:d>
                  </m:oMath>
                </a14:m>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b="0" i="1" smtClean="0">
                        <a:latin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nary>
                      <m:naryPr>
                        <m:chr m:val="∏"/>
                        <m:ctrlPr>
                          <a:rPr lang="en-IN" i="1">
                            <a:latin typeface="Cambria Math" panose="02040503050406030204" pitchFamily="18" charset="0"/>
                            <a:cs typeface="Times New Roman" panose="02020603050405020304" pitchFamily="18" charset="0"/>
                          </a:rPr>
                        </m:ctrlPr>
                      </m:naryPr>
                      <m:sub>
                        <m:r>
                          <m:rPr>
                            <m:brk m:alnAt="23"/>
                          </m:rPr>
                          <a:rPr lang="en-IN" i="1">
                            <a:latin typeface="Cambria Math" panose="02040503050406030204" pitchFamily="18" charset="0"/>
                            <a:cs typeface="Times New Roman" panose="02020603050405020304" pitchFamily="18" charset="0"/>
                          </a:rPr>
                          <m:t>𝑖</m:t>
                        </m:r>
                        <m:r>
                          <a:rPr lang="en-IN" i="1">
                            <a:latin typeface="Cambria Math" panose="02040503050406030204" pitchFamily="18" charset="0"/>
                            <a:cs typeface="Times New Roman" panose="02020603050405020304" pitchFamily="18" charset="0"/>
                          </a:rPr>
                          <m:t>=1</m:t>
                        </m:r>
                      </m:sub>
                      <m:sup>
                        <m:r>
                          <a:rPr lang="en-IN" i="1">
                            <a:latin typeface="Cambria Math" panose="02040503050406030204" pitchFamily="18" charset="0"/>
                            <a:cs typeface="Times New Roman" panose="02020603050405020304" pitchFamily="18" charset="0"/>
                          </a:rPr>
                          <m:t>𝑛</m:t>
                        </m:r>
                      </m:sup>
                      <m:e>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𝑅</m:t>
                            </m:r>
                          </m:e>
                          <m:sub>
                            <m:r>
                              <a:rPr lang="en-IN" i="1">
                                <a:latin typeface="Cambria Math" panose="02040503050406030204" pitchFamily="18" charset="0"/>
                                <a:cs typeface="Times New Roman" panose="02020603050405020304" pitchFamily="18" charset="0"/>
                              </a:rPr>
                              <m:t>𝑖</m:t>
                            </m:r>
                          </m:sub>
                        </m:sSub>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𝑡</m:t>
                        </m:r>
                        <m:r>
                          <a:rPr lang="en-IN" i="1">
                            <a:latin typeface="Cambria Math" panose="02040503050406030204" pitchFamily="18" charset="0"/>
                            <a:cs typeface="Times New Roman" panose="02020603050405020304" pitchFamily="18" charset="0"/>
                          </a:rPr>
                          <m:t>)</m:t>
                        </m:r>
                      </m:e>
                    </m:nary>
                  </m:oMath>
                </a14:m>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r>
                  <a:rPr lang="en-IN" dirty="0">
                    <a:latin typeface="Times New Roman" panose="02020603050405020304" pitchFamily="18" charset="0"/>
                    <a:cs typeface="Times New Roman" panose="02020603050405020304" pitchFamily="18" charset="0"/>
                  </a:rPr>
                  <a:t>	Also,  </a:t>
                </a:r>
                <a14:m>
                  <m:oMath xmlns:m="http://schemas.openxmlformats.org/officeDocument/2006/math">
                    <m:r>
                      <a:rPr lang="en-IN" b="0" i="0" smtClean="0">
                        <a:latin typeface="Cambria Math" panose="02040503050406030204" pitchFamily="18" charset="0"/>
                        <a:cs typeface="Times New Roman" panose="02020603050405020304" pitchFamily="18" charset="0"/>
                      </a:rPr>
                      <m:t> </m:t>
                    </m:r>
                    <m:r>
                      <a:rPr lang="en-IN" i="1">
                        <a:latin typeface="Cambria Math" panose="02040503050406030204" pitchFamily="18" charset="0"/>
                        <a:cs typeface="Times New Roman" panose="02020603050405020304" pitchFamily="18" charset="0"/>
                      </a:rPr>
                      <m:t>𝑅</m:t>
                    </m:r>
                    <m:r>
                      <a:rPr lang="en-IN" i="1" baseline="-25000">
                        <a:latin typeface="Cambria Math" panose="02040503050406030204" pitchFamily="18" charset="0"/>
                        <a:cs typeface="Times New Roman" panose="02020603050405020304" pitchFamily="18" charset="0"/>
                      </a:rPr>
                      <m:t>𝑠</m:t>
                    </m:r>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𝑡</m:t>
                    </m:r>
                    <m:r>
                      <a:rPr lang="en-IN" i="1">
                        <a:latin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b="0" i="1" dirty="0" smtClean="0">
                        <a:latin typeface="Cambria Math" panose="02040503050406030204" pitchFamily="18" charset="0"/>
                        <a:cs typeface="Times New Roman" panose="02020603050405020304" pitchFamily="18" charset="0"/>
                      </a:rPr>
                      <m:t>𝑚𝑖𝑛</m:t>
                    </m:r>
                    <m:d>
                      <m:dPr>
                        <m:begChr m:val="{"/>
                        <m:endChr m:val="}"/>
                        <m:ctrlPr>
                          <a:rPr lang="en-IN" b="0" i="1" dirty="0" smtClean="0">
                            <a:latin typeface="Cambria Math" panose="02040503050406030204" pitchFamily="18" charset="0"/>
                            <a:cs typeface="Times New Roman" panose="02020603050405020304" pitchFamily="18" charset="0"/>
                          </a:rPr>
                        </m:ctrlPr>
                      </m:dPr>
                      <m:e>
                        <m:sSub>
                          <m:sSubPr>
                            <m:ctrlPr>
                              <a:rPr lang="en-IN" i="1" dirty="0">
                                <a:latin typeface="Cambria Math" panose="02040503050406030204" pitchFamily="18" charset="0"/>
                                <a:cs typeface="Times New Roman" panose="02020603050405020304" pitchFamily="18" charset="0"/>
                              </a:rPr>
                            </m:ctrlPr>
                          </m:sSubPr>
                          <m:e>
                            <m:r>
                              <a:rPr lang="en-IN" i="1" dirty="0">
                                <a:latin typeface="Cambria Math" panose="02040503050406030204" pitchFamily="18" charset="0"/>
                                <a:cs typeface="Times New Roman" panose="02020603050405020304" pitchFamily="18" charset="0"/>
                              </a:rPr>
                              <m:t>𝑅</m:t>
                            </m:r>
                          </m:e>
                          <m:sub>
                            <m:r>
                              <a:rPr lang="en-IN" i="1" dirty="0">
                                <a:latin typeface="Cambria Math" panose="02040503050406030204" pitchFamily="18" charset="0"/>
                                <a:cs typeface="Times New Roman" panose="02020603050405020304" pitchFamily="18" charset="0"/>
                              </a:rPr>
                              <m:t>1</m:t>
                            </m:r>
                          </m:sub>
                        </m:sSub>
                        <m:d>
                          <m:dPr>
                            <m:ctrlPr>
                              <a:rPr lang="en-IN" i="1" dirty="0">
                                <a:latin typeface="Cambria Math" panose="02040503050406030204" pitchFamily="18" charset="0"/>
                                <a:cs typeface="Times New Roman" panose="02020603050405020304" pitchFamily="18" charset="0"/>
                              </a:rPr>
                            </m:ctrlPr>
                          </m:dPr>
                          <m:e>
                            <m:r>
                              <a:rPr lang="en-IN" i="1" dirty="0">
                                <a:latin typeface="Cambria Math" panose="02040503050406030204" pitchFamily="18" charset="0"/>
                                <a:cs typeface="Times New Roman" panose="02020603050405020304" pitchFamily="18" charset="0"/>
                              </a:rPr>
                              <m:t>𝑡</m:t>
                            </m:r>
                          </m:e>
                        </m:d>
                        <m:r>
                          <a:rPr lang="en-IN" b="0" i="1" dirty="0" smtClean="0">
                            <a:latin typeface="Cambria Math" panose="02040503050406030204" pitchFamily="18" charset="0"/>
                            <a:cs typeface="Times New Roman" panose="02020603050405020304" pitchFamily="18" charset="0"/>
                          </a:rPr>
                          <m:t>, </m:t>
                        </m:r>
                        <m:sSub>
                          <m:sSubPr>
                            <m:ctrlPr>
                              <a:rPr lang="en-IN" i="1" dirty="0">
                                <a:latin typeface="Cambria Math" panose="02040503050406030204" pitchFamily="18" charset="0"/>
                                <a:cs typeface="Times New Roman" panose="02020603050405020304" pitchFamily="18" charset="0"/>
                              </a:rPr>
                            </m:ctrlPr>
                          </m:sSubPr>
                          <m:e>
                            <m:r>
                              <a:rPr lang="en-IN" i="1" dirty="0">
                                <a:latin typeface="Cambria Math" panose="02040503050406030204" pitchFamily="18" charset="0"/>
                                <a:cs typeface="Times New Roman" panose="02020603050405020304" pitchFamily="18" charset="0"/>
                              </a:rPr>
                              <m:t>𝑅</m:t>
                            </m:r>
                          </m:e>
                          <m:sub>
                            <m:r>
                              <a:rPr lang="en-IN" i="1" dirty="0">
                                <a:latin typeface="Cambria Math" panose="02040503050406030204" pitchFamily="18" charset="0"/>
                                <a:cs typeface="Times New Roman" panose="02020603050405020304" pitchFamily="18" charset="0"/>
                              </a:rPr>
                              <m:t>2</m:t>
                            </m:r>
                          </m:sub>
                        </m:sSub>
                        <m:d>
                          <m:dPr>
                            <m:ctrlPr>
                              <a:rPr lang="en-IN" i="1" dirty="0">
                                <a:latin typeface="Cambria Math" panose="02040503050406030204" pitchFamily="18" charset="0"/>
                                <a:cs typeface="Times New Roman" panose="02020603050405020304" pitchFamily="18" charset="0"/>
                              </a:rPr>
                            </m:ctrlPr>
                          </m:dPr>
                          <m:e>
                            <m:r>
                              <a:rPr lang="en-IN" i="1" dirty="0">
                                <a:latin typeface="Cambria Math" panose="02040503050406030204" pitchFamily="18" charset="0"/>
                                <a:cs typeface="Times New Roman" panose="02020603050405020304" pitchFamily="18" charset="0"/>
                              </a:rPr>
                              <m:t>𝑡</m:t>
                            </m:r>
                          </m:e>
                        </m:d>
                        <m:r>
                          <a:rPr lang="en-IN" b="0" i="1" dirty="0" smtClean="0">
                            <a:latin typeface="Cambria Math" panose="02040503050406030204" pitchFamily="18" charset="0"/>
                            <a:cs typeface="Times New Roman" panose="02020603050405020304" pitchFamily="18" charset="0"/>
                          </a:rPr>
                          <m:t>,</m:t>
                        </m:r>
                        <m:r>
                          <a:rPr lang="en-IN" i="1" dirty="0">
                            <a:latin typeface="Cambria Math" panose="02040503050406030204" pitchFamily="18" charset="0"/>
                            <a:ea typeface="Cambria Math" panose="02040503050406030204" pitchFamily="18" charset="0"/>
                            <a:cs typeface="Times New Roman" panose="02020603050405020304" pitchFamily="18" charset="0"/>
                          </a:rPr>
                          <m:t>…</m:t>
                        </m:r>
                        <m:r>
                          <a:rPr lang="en-IN" b="0" i="1" dirty="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i="1" dirty="0">
                                <a:latin typeface="Cambria Math" panose="02040503050406030204" pitchFamily="18" charset="0"/>
                                <a:cs typeface="Times New Roman" panose="02020603050405020304" pitchFamily="18" charset="0"/>
                              </a:rPr>
                            </m:ctrlPr>
                          </m:sSubPr>
                          <m:e>
                            <m:r>
                              <a:rPr lang="en-IN" i="1" dirty="0">
                                <a:latin typeface="Cambria Math" panose="02040503050406030204" pitchFamily="18" charset="0"/>
                                <a:cs typeface="Times New Roman" panose="02020603050405020304" pitchFamily="18" charset="0"/>
                              </a:rPr>
                              <m:t>𝑅</m:t>
                            </m:r>
                          </m:e>
                          <m:sub>
                            <m:r>
                              <a:rPr lang="en-IN" i="1" dirty="0">
                                <a:latin typeface="Cambria Math" panose="02040503050406030204" pitchFamily="18" charset="0"/>
                                <a:cs typeface="Times New Roman" panose="02020603050405020304" pitchFamily="18" charset="0"/>
                              </a:rPr>
                              <m:t>𝑛</m:t>
                            </m:r>
                          </m:sub>
                        </m:sSub>
                        <m:d>
                          <m:dPr>
                            <m:ctrlPr>
                              <a:rPr lang="en-IN" i="1" dirty="0">
                                <a:latin typeface="Cambria Math" panose="02040503050406030204" pitchFamily="18" charset="0"/>
                                <a:cs typeface="Times New Roman" panose="02020603050405020304" pitchFamily="18" charset="0"/>
                              </a:rPr>
                            </m:ctrlPr>
                          </m:dPr>
                          <m:e>
                            <m:r>
                              <a:rPr lang="en-IN" i="1" dirty="0">
                                <a:latin typeface="Cambria Math" panose="02040503050406030204" pitchFamily="18" charset="0"/>
                                <a:cs typeface="Times New Roman" panose="02020603050405020304" pitchFamily="18" charset="0"/>
                              </a:rPr>
                              <m:t>𝑡</m:t>
                            </m:r>
                          </m:e>
                        </m:d>
                      </m:e>
                    </m:d>
                  </m:oMath>
                </a14:m>
                <a:endParaRPr lang="en-IN" dirty="0">
                  <a:latin typeface="Times New Roman" panose="02020603050405020304" pitchFamily="18" charset="0"/>
                  <a:cs typeface="Times New Roman" panose="02020603050405020304" pitchFamily="18" charset="0"/>
                </a:endParaRPr>
              </a:p>
              <a:p>
                <a:pPr marL="0" indent="0" algn="just">
                  <a:buNone/>
                </a:pPr>
                <a:r>
                  <a:rPr lang="en-US" dirty="0"/>
                  <a:t>	</a:t>
                </a:r>
                <a:r>
                  <a:rPr lang="en-US" dirty="0">
                    <a:latin typeface="Times New Roman" panose="02020603050405020304" pitchFamily="18" charset="0"/>
                    <a:cs typeface="Times New Roman" panose="02020603050405020304" pitchFamily="18" charset="0"/>
                  </a:rPr>
                  <a:t>i.e., the system reliability will not be greater than the smallest of the 		component </a:t>
                </a:r>
                <a:r>
                  <a:rPr lang="en-IN" dirty="0">
                    <a:latin typeface="Times New Roman" panose="02020603050405020304" pitchFamily="18" charset="0"/>
                    <a:cs typeface="Times New Roman" panose="02020603050405020304" pitchFamily="18" charset="0"/>
                  </a:rPr>
                  <a:t>reliabilities.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18616" y="177421"/>
                <a:ext cx="11673383" cy="6277970"/>
              </a:xfrm>
              <a:blipFill rotWithShape="0">
                <a:blip r:embed="rId2"/>
                <a:stretch>
                  <a:fillRect l="-1044" t="-2330" b="-1942"/>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1424485" y="791572"/>
            <a:ext cx="9888940" cy="1132763"/>
          </a:xfrm>
          <a:prstGeom prst="rect">
            <a:avLst/>
          </a:prstGeom>
        </p:spPr>
      </p:pic>
    </p:spTree>
    <p:extLst>
      <p:ext uri="{BB962C8B-B14F-4D97-AF65-F5344CB8AC3E}">
        <p14:creationId xmlns:p14="http://schemas.microsoft.com/office/powerpoint/2010/main" val="4210949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0126" y="163773"/>
                <a:ext cx="11873552" cy="6550925"/>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Parallel Configuration: </a:t>
                </a:r>
                <a:r>
                  <a:rPr lang="en-US" dirty="0">
                    <a:latin typeface="Times New Roman" panose="02020603050405020304" pitchFamily="18" charset="0"/>
                    <a:cs typeface="Times New Roman" panose="02020603050405020304" pitchFamily="18" charset="0"/>
                  </a:rPr>
                  <a:t>Parallel or redundant configuration is one in which 					the components of the system are </a:t>
                </a:r>
                <a:r>
                  <a:rPr lang="en-IN" dirty="0">
                    <a:latin typeface="Times New Roman" panose="02020603050405020304" pitchFamily="18" charset="0"/>
                    <a:cs typeface="Times New Roman" panose="02020603050405020304" pitchFamily="18" charset="0"/>
                  </a:rPr>
                  <a:t>connected in parallel,</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All components must fail for the system to fail. </a:t>
                </a:r>
                <a:r>
                  <a:rPr lang="en-IN" b="1" i="1" dirty="0">
                    <a:latin typeface="Times New Roman" panose="02020603050405020304" pitchFamily="18" charset="0"/>
                    <a:cs typeface="Times New Roman" panose="02020603050405020304" pitchFamily="18" charset="0"/>
                  </a:rPr>
                  <a:t>i.e., </a:t>
                </a:r>
                <a:r>
                  <a:rPr lang="en-IN" dirty="0">
                    <a:latin typeface="Times New Roman" panose="02020603050405020304" pitchFamily="18" charset="0"/>
                    <a:cs typeface="Times New Roman" panose="02020603050405020304" pitchFamily="18" charset="0"/>
                  </a:rPr>
                  <a:t>If one or more components function, the system continues to function.</a:t>
                </a:r>
              </a:p>
              <a:p>
                <a:pPr marL="0" indent="0" algn="just">
                  <a:buNone/>
                </a:pPr>
                <a:r>
                  <a:rPr lang="en-IN" dirty="0">
                    <a:latin typeface="Times New Roman" panose="02020603050405020304" pitchFamily="18" charset="0"/>
                    <a:cs typeface="Times New Roman" panose="02020603050405020304" pitchFamily="18" charset="0"/>
                  </a:rPr>
                  <a:t>Let</a:t>
                </a:r>
                <a:r>
                  <a:rPr lang="en-IN" b="1" dirty="0">
                    <a:latin typeface="Times New Roman" panose="020206030504050203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cs typeface="Times New Roman" panose="02020603050405020304" pitchFamily="18" charset="0"/>
                      </a:rPr>
                      <m:t>𝑅</m:t>
                    </m:r>
                    <m:r>
                      <a:rPr lang="en-IN" i="1" baseline="-25000">
                        <a:latin typeface="Cambria Math" panose="02040503050406030204" pitchFamily="18" charset="0"/>
                        <a:cs typeface="Times New Roman" panose="02020603050405020304" pitchFamily="18" charset="0"/>
                      </a:rPr>
                      <m:t>1</m:t>
                    </m:r>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𝑡</m:t>
                    </m:r>
                    <m:r>
                      <a:rPr lang="en-IN" i="1">
                        <a:latin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cs typeface="Times New Roman" panose="02020603050405020304" pitchFamily="18" charset="0"/>
                      </a:rPr>
                      <m:t>𝑅</m:t>
                    </m:r>
                    <m:r>
                      <a:rPr lang="en-IN" i="1" baseline="-25000">
                        <a:latin typeface="Cambria Math" panose="02040503050406030204" pitchFamily="18" charset="0"/>
                        <a:cs typeface="Times New Roman" panose="02020603050405020304" pitchFamily="18" charset="0"/>
                      </a:rPr>
                      <m:t>2</m:t>
                    </m:r>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𝑡</m:t>
                    </m:r>
                    <m:r>
                      <a:rPr lang="en-IN" i="1">
                        <a:latin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a:t>
                </a:r>
                <a:r>
                  <a:rPr lang="en-IN" dirty="0">
                    <a:cs typeface="Times New Roman" panose="02020603050405020304" pitchFamily="18" charset="0"/>
                  </a:rPr>
                  <a:t> </a:t>
                </a:r>
                <a14:m>
                  <m:oMath xmlns:m="http://schemas.openxmlformats.org/officeDocument/2006/math">
                    <m:sSub>
                      <m:sSubPr>
                        <m:ctrlPr>
                          <a:rPr lang="en-IN" i="1" dirty="0">
                            <a:latin typeface="Cambria Math" panose="02040503050406030204" pitchFamily="18" charset="0"/>
                            <a:cs typeface="Times New Roman" panose="02020603050405020304" pitchFamily="18" charset="0"/>
                          </a:rPr>
                        </m:ctrlPr>
                      </m:sSubPr>
                      <m:e>
                        <m:r>
                          <a:rPr lang="en-IN" i="1" dirty="0">
                            <a:latin typeface="Cambria Math" panose="02040503050406030204" pitchFamily="18" charset="0"/>
                            <a:cs typeface="Times New Roman" panose="02020603050405020304" pitchFamily="18" charset="0"/>
                          </a:rPr>
                          <m:t>𝑅</m:t>
                        </m:r>
                      </m:e>
                      <m:sub>
                        <m:r>
                          <a:rPr lang="en-IN" i="1" dirty="0">
                            <a:latin typeface="Cambria Math" panose="02040503050406030204" pitchFamily="18" charset="0"/>
                            <a:cs typeface="Times New Roman" panose="02020603050405020304" pitchFamily="18" charset="0"/>
                          </a:rPr>
                          <m:t>𝑛</m:t>
                        </m:r>
                      </m:sub>
                    </m:sSub>
                    <m:d>
                      <m:dPr>
                        <m:ctrlPr>
                          <a:rPr lang="en-IN" i="1" dirty="0">
                            <a:latin typeface="Cambria Math" panose="02040503050406030204" pitchFamily="18" charset="0"/>
                            <a:cs typeface="Times New Roman" panose="02020603050405020304" pitchFamily="18" charset="0"/>
                          </a:rPr>
                        </m:ctrlPr>
                      </m:dPr>
                      <m:e>
                        <m:r>
                          <a:rPr lang="en-IN" i="1" dirty="0">
                            <a:latin typeface="Cambria Math" panose="02040503050406030204" pitchFamily="18" charset="0"/>
                            <a:cs typeface="Times New Roman" panose="02020603050405020304" pitchFamily="18" charset="0"/>
                          </a:rPr>
                          <m:t>𝑡</m:t>
                        </m:r>
                      </m:e>
                    </m:d>
                  </m:oMath>
                </a14:m>
                <a:r>
                  <a:rPr lang="en-IN" dirty="0">
                    <a:latin typeface="Times New Roman" panose="02020603050405020304" pitchFamily="18" charset="0"/>
                    <a:cs typeface="Times New Roman" panose="02020603050405020304" pitchFamily="18" charset="0"/>
                  </a:rPr>
                  <a:t> and </a:t>
                </a:r>
                <a14:m>
                  <m:oMath xmlns:m="http://schemas.openxmlformats.org/officeDocument/2006/math">
                    <m:r>
                      <a:rPr lang="en-IN" i="1">
                        <a:latin typeface="Cambria Math" panose="02040503050406030204" pitchFamily="18" charset="0"/>
                        <a:cs typeface="Times New Roman" panose="02020603050405020304" pitchFamily="18" charset="0"/>
                      </a:rPr>
                      <m:t>𝑅</m:t>
                    </m:r>
                    <m:r>
                      <a:rPr lang="en-IN" b="0" i="1" baseline="-25000" smtClean="0">
                        <a:latin typeface="Cambria Math" panose="02040503050406030204" pitchFamily="18" charset="0"/>
                        <a:cs typeface="Times New Roman" panose="02020603050405020304" pitchFamily="18" charset="0"/>
                      </a:rPr>
                      <m:t>𝑃</m:t>
                    </m:r>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𝑡</m:t>
                    </m:r>
                    <m:r>
                      <a:rPr lang="en-IN" i="1">
                        <a:latin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be the reliabilities of the components </a:t>
                </a:r>
              </a:p>
              <a:p>
                <a:pPr marL="0" indent="0" algn="just">
                  <a:buNone/>
                </a:pPr>
                <a14:m>
                  <m:oMath xmlns:m="http://schemas.openxmlformats.org/officeDocument/2006/math">
                    <m:r>
                      <a:rPr lang="en-IN" i="1" dirty="0">
                        <a:latin typeface="Cambria Math" panose="02040503050406030204" pitchFamily="18" charset="0"/>
                        <a:cs typeface="Times New Roman" panose="02020603050405020304" pitchFamily="18" charset="0"/>
                      </a:rPr>
                      <m:t>1</m:t>
                    </m:r>
                  </m:oMath>
                </a14:m>
                <a:r>
                  <a:rPr lang="en-IN" dirty="0">
                    <a:latin typeface="Times New Roman" panose="02020603050405020304" pitchFamily="18" charset="0"/>
                    <a:cs typeface="Times New Roman" panose="02020603050405020304" pitchFamily="18" charset="0"/>
                  </a:rPr>
                  <a:t> and </a:t>
                </a:r>
                <a14:m>
                  <m:oMath xmlns:m="http://schemas.openxmlformats.org/officeDocument/2006/math">
                    <m:r>
                      <a:rPr lang="en-IN" i="1" dirty="0">
                        <a:latin typeface="Cambria Math" panose="02040503050406030204" pitchFamily="18" charset="0"/>
                        <a:cs typeface="Times New Roman" panose="02020603050405020304" pitchFamily="18" charset="0"/>
                      </a:rPr>
                      <m:t>2…..</m:t>
                    </m:r>
                    <m:r>
                      <a:rPr lang="en-IN" i="1" dirty="0">
                        <a:latin typeface="Cambria Math" panose="02040503050406030204" pitchFamily="18" charset="0"/>
                        <a:cs typeface="Times New Roman" panose="02020603050405020304" pitchFamily="18" charset="0"/>
                      </a:rPr>
                      <m:t>𝑛</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cs typeface="Times New Roman" panose="02020603050405020304" pitchFamily="18" charset="0"/>
                      </a:rPr>
                      <m:t>𝑅</m:t>
                    </m:r>
                    <m:r>
                      <a:rPr lang="en-IN" b="0" i="1" baseline="-25000" smtClean="0">
                        <a:latin typeface="Cambria Math" panose="02040503050406030204" pitchFamily="18" charset="0"/>
                        <a:cs typeface="Times New Roman" panose="02020603050405020304" pitchFamily="18" charset="0"/>
                      </a:rPr>
                      <m:t>𝑃</m:t>
                    </m:r>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𝑡</m:t>
                    </m:r>
                    <m:r>
                      <a:rPr lang="en-IN" i="1">
                        <a:latin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dirty="0">
                            <a:latin typeface="Cambria Math" panose="02040503050406030204" pitchFamily="18" charset="0"/>
                            <a:cs typeface="Times New Roman" panose="02020603050405020304" pitchFamily="18" charset="0"/>
                          </a:rPr>
                        </m:ctrlPr>
                      </m:sSubPr>
                      <m:e>
                        <m:r>
                          <a:rPr lang="en-IN" b="0" i="1" dirty="0" smtClean="0">
                            <a:latin typeface="Cambria Math" panose="02040503050406030204" pitchFamily="18" charset="0"/>
                            <a:cs typeface="Times New Roman" panose="02020603050405020304" pitchFamily="18" charset="0"/>
                          </a:rPr>
                          <m:t>1−(1−</m:t>
                        </m:r>
                        <m:r>
                          <a:rPr lang="en-IN" i="1" dirty="0">
                            <a:latin typeface="Cambria Math" panose="02040503050406030204" pitchFamily="18" charset="0"/>
                            <a:cs typeface="Times New Roman" panose="02020603050405020304" pitchFamily="18" charset="0"/>
                          </a:rPr>
                          <m:t>𝑅</m:t>
                        </m:r>
                      </m:e>
                      <m:sub>
                        <m:r>
                          <a:rPr lang="en-IN" i="1" dirty="0">
                            <a:latin typeface="Cambria Math" panose="02040503050406030204" pitchFamily="18" charset="0"/>
                            <a:cs typeface="Times New Roman" panose="02020603050405020304" pitchFamily="18" charset="0"/>
                          </a:rPr>
                          <m:t>1</m:t>
                        </m:r>
                      </m:sub>
                    </m:sSub>
                    <m:r>
                      <a:rPr lang="en-IN" b="0" i="1" dirty="0" smtClean="0">
                        <a:latin typeface="Cambria Math" panose="02040503050406030204" pitchFamily="18" charset="0"/>
                        <a:cs typeface="Times New Roman" panose="02020603050405020304" pitchFamily="18" charset="0"/>
                      </a:rPr>
                      <m:t>)</m:t>
                    </m:r>
                    <m:r>
                      <a:rPr lang="en-IN" i="1" dirty="0">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i="1" dirty="0">
                            <a:latin typeface="Cambria Math" panose="02040503050406030204" pitchFamily="18" charset="0"/>
                            <a:cs typeface="Times New Roman" panose="02020603050405020304" pitchFamily="18" charset="0"/>
                          </a:rPr>
                        </m:ctrlPr>
                      </m:sSubPr>
                      <m:e>
                        <m:r>
                          <a:rPr lang="en-IN" b="0" i="1" dirty="0" smtClean="0">
                            <a:latin typeface="Cambria Math" panose="02040503050406030204" pitchFamily="18" charset="0"/>
                            <a:cs typeface="Times New Roman" panose="02020603050405020304" pitchFamily="18" charset="0"/>
                          </a:rPr>
                          <m:t>(1−</m:t>
                        </m:r>
                        <m:r>
                          <a:rPr lang="en-IN" i="1" dirty="0">
                            <a:latin typeface="Cambria Math" panose="02040503050406030204" pitchFamily="18" charset="0"/>
                            <a:cs typeface="Times New Roman" panose="02020603050405020304" pitchFamily="18" charset="0"/>
                          </a:rPr>
                          <m:t>𝑅</m:t>
                        </m:r>
                      </m:e>
                      <m:sub>
                        <m:r>
                          <a:rPr lang="en-IN" i="1" dirty="0">
                            <a:latin typeface="Cambria Math" panose="02040503050406030204" pitchFamily="18" charset="0"/>
                            <a:cs typeface="Times New Roman" panose="02020603050405020304" pitchFamily="18" charset="0"/>
                          </a:rPr>
                          <m:t>2</m:t>
                        </m:r>
                      </m:sub>
                    </m:sSub>
                    <m:r>
                      <a:rPr lang="en-IN" b="0" i="1" dirty="0" smtClean="0">
                        <a:latin typeface="Cambria Math" panose="02040503050406030204" pitchFamily="18" charset="0"/>
                        <a:cs typeface="Times New Roman" panose="02020603050405020304" pitchFamily="18" charset="0"/>
                      </a:rPr>
                      <m:t>)</m:t>
                    </m:r>
                    <m:r>
                      <a:rPr lang="en-IN" i="1" dirty="0">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i="1" dirty="0">
                            <a:latin typeface="Cambria Math" panose="02040503050406030204" pitchFamily="18" charset="0"/>
                            <a:cs typeface="Times New Roman" panose="02020603050405020304" pitchFamily="18" charset="0"/>
                          </a:rPr>
                        </m:ctrlPr>
                      </m:sSubPr>
                      <m:e>
                        <m:r>
                          <a:rPr lang="en-IN" i="1" dirty="0">
                            <a:latin typeface="Cambria Math" panose="02040503050406030204" pitchFamily="18" charset="0"/>
                            <a:cs typeface="Times New Roman" panose="02020603050405020304" pitchFamily="18" charset="0"/>
                          </a:rPr>
                          <m:t>(1−</m:t>
                        </m:r>
                        <m:r>
                          <a:rPr lang="en-IN" i="1" dirty="0">
                            <a:latin typeface="Cambria Math" panose="02040503050406030204" pitchFamily="18" charset="0"/>
                            <a:cs typeface="Times New Roman" panose="02020603050405020304" pitchFamily="18" charset="0"/>
                          </a:rPr>
                          <m:t>𝑅</m:t>
                        </m:r>
                      </m:e>
                      <m:sub>
                        <m:r>
                          <a:rPr lang="en-IN" b="0" i="1" dirty="0" smtClean="0">
                            <a:latin typeface="Cambria Math" panose="02040503050406030204" pitchFamily="18" charset="0"/>
                            <a:cs typeface="Times New Roman" panose="02020603050405020304" pitchFamily="18" charset="0"/>
                          </a:rPr>
                          <m:t>𝑛</m:t>
                        </m:r>
                      </m:sub>
                    </m:sSub>
                    <m:r>
                      <a:rPr lang="en-IN" i="1" dirty="0">
                        <a:latin typeface="Cambria Math" panose="02040503050406030204" pitchFamily="18" charset="0"/>
                        <a:cs typeface="Times New Roman" panose="02020603050405020304" pitchFamily="18" charset="0"/>
                      </a:rPr>
                      <m:t>)</m:t>
                    </m:r>
                  </m:oMath>
                </a14:m>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dirty="0" smtClean="0">
                        <a:latin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b="0" i="1" dirty="0" smtClean="0">
                        <a:latin typeface="Cambria Math" panose="02040503050406030204" pitchFamily="18" charset="0"/>
                        <a:cs typeface="Times New Roman" panose="02020603050405020304" pitchFamily="18" charset="0"/>
                      </a:rPr>
                      <m:t>1−</m:t>
                    </m:r>
                    <m:nary>
                      <m:naryPr>
                        <m:chr m:val="∏"/>
                        <m:ctrlPr>
                          <a:rPr lang="en-IN" i="1">
                            <a:latin typeface="Cambria Math" panose="02040503050406030204" pitchFamily="18" charset="0"/>
                            <a:cs typeface="Times New Roman" panose="02020603050405020304" pitchFamily="18" charset="0"/>
                          </a:rPr>
                        </m:ctrlPr>
                      </m:naryPr>
                      <m:sub>
                        <m:r>
                          <m:rPr>
                            <m:brk m:alnAt="23"/>
                          </m:rPr>
                          <a:rPr lang="en-IN" i="1">
                            <a:latin typeface="Cambria Math" panose="02040503050406030204" pitchFamily="18" charset="0"/>
                            <a:cs typeface="Times New Roman" panose="02020603050405020304" pitchFamily="18" charset="0"/>
                          </a:rPr>
                          <m:t>𝑖</m:t>
                        </m:r>
                        <m:r>
                          <a:rPr lang="en-IN" i="1">
                            <a:latin typeface="Cambria Math" panose="02040503050406030204" pitchFamily="18" charset="0"/>
                            <a:cs typeface="Times New Roman" panose="02020603050405020304" pitchFamily="18" charset="0"/>
                          </a:rPr>
                          <m:t>=1</m:t>
                        </m:r>
                      </m:sub>
                      <m:sup>
                        <m:r>
                          <a:rPr lang="en-IN" i="1">
                            <a:latin typeface="Cambria Math" panose="02040503050406030204" pitchFamily="18" charset="0"/>
                            <a:cs typeface="Times New Roman" panose="02020603050405020304" pitchFamily="18" charset="0"/>
                          </a:rPr>
                          <m:t>𝑛</m:t>
                        </m:r>
                      </m:sup>
                      <m:e>
                        <m:sSub>
                          <m:sSubPr>
                            <m:ctrlPr>
                              <a:rPr lang="en-IN" i="1">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[1−</m:t>
                            </m:r>
                            <m:r>
                              <a:rPr lang="en-IN" i="1">
                                <a:latin typeface="Cambria Math" panose="02040503050406030204" pitchFamily="18" charset="0"/>
                                <a:cs typeface="Times New Roman" panose="02020603050405020304" pitchFamily="18" charset="0"/>
                              </a:rPr>
                              <m:t>𝑅</m:t>
                            </m:r>
                          </m:e>
                          <m:sub>
                            <m:r>
                              <a:rPr lang="en-IN" i="1">
                                <a:latin typeface="Cambria Math" panose="02040503050406030204" pitchFamily="18" charset="0"/>
                                <a:cs typeface="Times New Roman" panose="02020603050405020304" pitchFamily="18" charset="0"/>
                              </a:rPr>
                              <m:t>𝑖</m:t>
                            </m:r>
                          </m:sub>
                        </m:sSub>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𝑡</m:t>
                        </m:r>
                        <m:r>
                          <a:rPr lang="en-IN" i="1">
                            <a:latin typeface="Cambria Math" panose="02040503050406030204" pitchFamily="18" charset="0"/>
                            <a:cs typeface="Times New Roman" panose="02020603050405020304" pitchFamily="18" charset="0"/>
                          </a:rPr>
                          <m:t>)]</m:t>
                        </m:r>
                      </m:e>
                    </m:nary>
                  </m:oMath>
                </a14:m>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a:latin typeface="Cambria Math" panose="02040503050406030204" pitchFamily="18" charset="0"/>
                        <a:cs typeface="Times New Roman" panose="02020603050405020304" pitchFamily="18" charset="0"/>
                      </a:rPr>
                      <m:t> </m:t>
                    </m:r>
                    <m:r>
                      <a:rPr lang="en-IN" i="1">
                        <a:latin typeface="Cambria Math" panose="02040503050406030204" pitchFamily="18" charset="0"/>
                        <a:cs typeface="Times New Roman" panose="02020603050405020304" pitchFamily="18" charset="0"/>
                      </a:rPr>
                      <m:t>𝑅</m:t>
                    </m:r>
                    <m:r>
                      <a:rPr lang="en-IN" b="0" i="1" baseline="-25000" smtClean="0">
                        <a:latin typeface="Cambria Math" panose="02040503050406030204" pitchFamily="18" charset="0"/>
                        <a:cs typeface="Times New Roman" panose="02020603050405020304" pitchFamily="18" charset="0"/>
                      </a:rPr>
                      <m:t>𝑃</m:t>
                    </m:r>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𝑡</m:t>
                    </m:r>
                    <m:r>
                      <a:rPr lang="en-IN" i="1">
                        <a:latin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b="0" i="1" dirty="0" smtClean="0">
                        <a:latin typeface="Cambria Math" panose="02040503050406030204" pitchFamily="18" charset="0"/>
                        <a:cs typeface="Times New Roman" panose="02020603050405020304" pitchFamily="18" charset="0"/>
                      </a:rPr>
                      <m:t>𝑀𝑎𝑥</m:t>
                    </m:r>
                    <m:r>
                      <a:rPr lang="en-IN" b="0" i="1" dirty="0" smtClean="0">
                        <a:latin typeface="Cambria Math" panose="02040503050406030204" pitchFamily="18" charset="0"/>
                        <a:cs typeface="Times New Roman" panose="02020603050405020304" pitchFamily="18" charset="0"/>
                      </a:rPr>
                      <m:t> </m:t>
                    </m:r>
                    <m:d>
                      <m:dPr>
                        <m:begChr m:val="{"/>
                        <m:endChr m:val="}"/>
                        <m:ctrlPr>
                          <a:rPr lang="en-IN" i="1" dirty="0">
                            <a:latin typeface="Cambria Math" panose="02040503050406030204" pitchFamily="18" charset="0"/>
                            <a:cs typeface="Times New Roman" panose="02020603050405020304" pitchFamily="18" charset="0"/>
                          </a:rPr>
                        </m:ctrlPr>
                      </m:dPr>
                      <m:e>
                        <m:sSub>
                          <m:sSubPr>
                            <m:ctrlPr>
                              <a:rPr lang="en-IN" i="1" dirty="0">
                                <a:latin typeface="Cambria Math" panose="02040503050406030204" pitchFamily="18" charset="0"/>
                                <a:cs typeface="Times New Roman" panose="02020603050405020304" pitchFamily="18" charset="0"/>
                              </a:rPr>
                            </m:ctrlPr>
                          </m:sSubPr>
                          <m:e>
                            <m:r>
                              <a:rPr lang="en-IN" i="1" dirty="0">
                                <a:latin typeface="Cambria Math" panose="02040503050406030204" pitchFamily="18" charset="0"/>
                                <a:cs typeface="Times New Roman" panose="02020603050405020304" pitchFamily="18" charset="0"/>
                              </a:rPr>
                              <m:t>𝑅</m:t>
                            </m:r>
                          </m:e>
                          <m:sub>
                            <m:r>
                              <a:rPr lang="en-IN" i="1" dirty="0">
                                <a:latin typeface="Cambria Math" panose="02040503050406030204" pitchFamily="18" charset="0"/>
                                <a:cs typeface="Times New Roman" panose="02020603050405020304" pitchFamily="18" charset="0"/>
                              </a:rPr>
                              <m:t>1</m:t>
                            </m:r>
                          </m:sub>
                        </m:sSub>
                        <m:d>
                          <m:dPr>
                            <m:ctrlPr>
                              <a:rPr lang="en-IN" i="1" dirty="0">
                                <a:latin typeface="Cambria Math" panose="02040503050406030204" pitchFamily="18" charset="0"/>
                                <a:cs typeface="Times New Roman" panose="02020603050405020304" pitchFamily="18" charset="0"/>
                              </a:rPr>
                            </m:ctrlPr>
                          </m:dPr>
                          <m:e>
                            <m:r>
                              <a:rPr lang="en-IN" i="1" dirty="0">
                                <a:latin typeface="Cambria Math" panose="02040503050406030204" pitchFamily="18" charset="0"/>
                                <a:cs typeface="Times New Roman" panose="02020603050405020304" pitchFamily="18" charset="0"/>
                              </a:rPr>
                              <m:t>𝑡</m:t>
                            </m:r>
                          </m:e>
                        </m:d>
                        <m:r>
                          <a:rPr lang="en-IN" i="1" dirty="0">
                            <a:latin typeface="Cambria Math" panose="02040503050406030204" pitchFamily="18" charset="0"/>
                            <a:cs typeface="Times New Roman" panose="02020603050405020304" pitchFamily="18" charset="0"/>
                          </a:rPr>
                          <m:t>, </m:t>
                        </m:r>
                        <m:sSub>
                          <m:sSubPr>
                            <m:ctrlPr>
                              <a:rPr lang="en-IN" i="1" dirty="0">
                                <a:latin typeface="Cambria Math" panose="02040503050406030204" pitchFamily="18" charset="0"/>
                                <a:cs typeface="Times New Roman" panose="02020603050405020304" pitchFamily="18" charset="0"/>
                              </a:rPr>
                            </m:ctrlPr>
                          </m:sSubPr>
                          <m:e>
                            <m:r>
                              <a:rPr lang="en-IN" i="1" dirty="0">
                                <a:latin typeface="Cambria Math" panose="02040503050406030204" pitchFamily="18" charset="0"/>
                                <a:cs typeface="Times New Roman" panose="02020603050405020304" pitchFamily="18" charset="0"/>
                              </a:rPr>
                              <m:t>𝑅</m:t>
                            </m:r>
                          </m:e>
                          <m:sub>
                            <m:r>
                              <a:rPr lang="en-IN" i="1" dirty="0">
                                <a:latin typeface="Cambria Math" panose="02040503050406030204" pitchFamily="18" charset="0"/>
                                <a:cs typeface="Times New Roman" panose="02020603050405020304" pitchFamily="18" charset="0"/>
                              </a:rPr>
                              <m:t>2</m:t>
                            </m:r>
                          </m:sub>
                        </m:sSub>
                        <m:d>
                          <m:dPr>
                            <m:ctrlPr>
                              <a:rPr lang="en-IN" i="1" dirty="0">
                                <a:latin typeface="Cambria Math" panose="02040503050406030204" pitchFamily="18" charset="0"/>
                                <a:cs typeface="Times New Roman" panose="02020603050405020304" pitchFamily="18" charset="0"/>
                              </a:rPr>
                            </m:ctrlPr>
                          </m:dPr>
                          <m:e>
                            <m:r>
                              <a:rPr lang="en-IN" i="1" dirty="0">
                                <a:latin typeface="Cambria Math" panose="02040503050406030204" pitchFamily="18" charset="0"/>
                                <a:cs typeface="Times New Roman" panose="02020603050405020304" pitchFamily="18" charset="0"/>
                              </a:rPr>
                              <m:t>𝑡</m:t>
                            </m:r>
                          </m:e>
                        </m:d>
                        <m:r>
                          <a:rPr lang="en-IN" i="1" dirty="0">
                            <a:latin typeface="Cambria Math" panose="02040503050406030204" pitchFamily="18" charset="0"/>
                            <a:cs typeface="Times New Roman" panose="02020603050405020304" pitchFamily="18" charset="0"/>
                          </a:rPr>
                          <m:t>,</m:t>
                        </m:r>
                        <m:r>
                          <a:rPr lang="en-IN" i="1" dirty="0">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i="1" dirty="0">
                                <a:latin typeface="Cambria Math" panose="02040503050406030204" pitchFamily="18" charset="0"/>
                                <a:cs typeface="Times New Roman" panose="02020603050405020304" pitchFamily="18" charset="0"/>
                              </a:rPr>
                            </m:ctrlPr>
                          </m:sSubPr>
                          <m:e>
                            <m:r>
                              <a:rPr lang="en-IN" i="1" dirty="0">
                                <a:latin typeface="Cambria Math" panose="02040503050406030204" pitchFamily="18" charset="0"/>
                                <a:cs typeface="Times New Roman" panose="02020603050405020304" pitchFamily="18" charset="0"/>
                              </a:rPr>
                              <m:t>𝑅</m:t>
                            </m:r>
                          </m:e>
                          <m:sub>
                            <m:r>
                              <a:rPr lang="en-IN" i="1" dirty="0">
                                <a:latin typeface="Cambria Math" panose="02040503050406030204" pitchFamily="18" charset="0"/>
                                <a:cs typeface="Times New Roman" panose="02020603050405020304" pitchFamily="18" charset="0"/>
                              </a:rPr>
                              <m:t>𝑛</m:t>
                            </m:r>
                          </m:sub>
                        </m:sSub>
                        <m:d>
                          <m:dPr>
                            <m:ctrlPr>
                              <a:rPr lang="en-IN" i="1" dirty="0">
                                <a:latin typeface="Cambria Math" panose="02040503050406030204" pitchFamily="18" charset="0"/>
                                <a:cs typeface="Times New Roman" panose="02020603050405020304" pitchFamily="18" charset="0"/>
                              </a:rPr>
                            </m:ctrlPr>
                          </m:dPr>
                          <m:e>
                            <m:r>
                              <a:rPr lang="en-IN" i="1" dirty="0">
                                <a:latin typeface="Cambria Math" panose="02040503050406030204" pitchFamily="18" charset="0"/>
                                <a:cs typeface="Times New Roman" panose="02020603050405020304" pitchFamily="18" charset="0"/>
                              </a:rPr>
                              <m:t>𝑡</m:t>
                            </m:r>
                          </m:e>
                        </m:d>
                      </m:e>
                    </m:d>
                  </m:oMath>
                </a14:m>
                <a:endParaRPr lang="en-IN"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0126" y="163773"/>
                <a:ext cx="11873552" cy="6550925"/>
              </a:xfrm>
              <a:blipFill rotWithShape="0">
                <a:blip r:embed="rId2"/>
                <a:stretch>
                  <a:fillRect l="-1079" t="-1676"/>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4176215" y="1111256"/>
            <a:ext cx="2688609" cy="2546344"/>
          </a:xfrm>
          <a:prstGeom prst="rect">
            <a:avLst/>
          </a:prstGeom>
        </p:spPr>
      </p:pic>
    </p:spTree>
    <p:extLst>
      <p:ext uri="{BB962C8B-B14F-4D97-AF65-F5344CB8AC3E}">
        <p14:creationId xmlns:p14="http://schemas.microsoft.com/office/powerpoint/2010/main" val="1497783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0344"/>
          </a:xfrm>
        </p:spPr>
        <p:txBody>
          <a:bodyPr>
            <a:normAutofit/>
          </a:bodyPr>
          <a:lstStyle/>
          <a:p>
            <a:r>
              <a:rPr lang="en-IN" sz="2800" b="1" dirty="0">
                <a:latin typeface="Times New Roman" panose="02020603050405020304" pitchFamily="18" charset="0"/>
                <a:cs typeface="Times New Roman" panose="02020603050405020304" pitchFamily="18" charset="0"/>
              </a:rPr>
              <a:t>Parallel – Series (low-level redundancy)</a:t>
            </a:r>
          </a:p>
        </p:txBody>
      </p:sp>
      <p:pic>
        <p:nvPicPr>
          <p:cNvPr id="4" name="Picture 3"/>
          <p:cNvPicPr>
            <a:picLocks noChangeAspect="1"/>
          </p:cNvPicPr>
          <p:nvPr/>
        </p:nvPicPr>
        <p:blipFill>
          <a:blip r:embed="rId2"/>
          <a:stretch>
            <a:fillRect/>
          </a:stretch>
        </p:blipFill>
        <p:spPr>
          <a:xfrm>
            <a:off x="2338384" y="941604"/>
            <a:ext cx="5948414" cy="1983119"/>
          </a:xfrm>
          <a:prstGeom prst="rect">
            <a:avLst/>
          </a:prstGeom>
        </p:spPr>
      </p:pic>
      <p:sp>
        <p:nvSpPr>
          <p:cNvPr id="5" name="TextBox 4">
            <a:extLst>
              <a:ext uri="{FF2B5EF4-FFF2-40B4-BE49-F238E27FC236}">
                <a16:creationId xmlns:a16="http://schemas.microsoft.com/office/drawing/2014/main" id="{23043B39-BAC8-2D3E-5F83-0E0CA6CC3483}"/>
              </a:ext>
            </a:extLst>
          </p:cNvPr>
          <p:cNvSpPr txBox="1"/>
          <p:nvPr/>
        </p:nvSpPr>
        <p:spPr>
          <a:xfrm>
            <a:off x="838200" y="3131869"/>
            <a:ext cx="8515120"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Series – Parallel (high-level redundancy)</a:t>
            </a:r>
            <a:endParaRPr lang="en-IN" sz="2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2338384" y="4077220"/>
            <a:ext cx="5948414" cy="2415654"/>
          </a:xfrm>
          <a:prstGeom prst="rect">
            <a:avLst/>
          </a:prstGeom>
        </p:spPr>
      </p:pic>
    </p:spTree>
    <p:extLst>
      <p:ext uri="{BB962C8B-B14F-4D97-AF65-F5344CB8AC3E}">
        <p14:creationId xmlns:p14="http://schemas.microsoft.com/office/powerpoint/2010/main" val="4207962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ADABE4-BE2F-F797-EE38-2AC97A73CBB3}"/>
              </a:ext>
            </a:extLst>
          </p:cNvPr>
          <p:cNvSpPr txBox="1"/>
          <p:nvPr/>
        </p:nvSpPr>
        <p:spPr>
          <a:xfrm>
            <a:off x="410965" y="1"/>
            <a:ext cx="11781035" cy="6124754"/>
          </a:xfrm>
          <a:prstGeom prst="rect">
            <a:avLst/>
          </a:prstGeom>
          <a:noFill/>
        </p:spPr>
        <p:txBody>
          <a:bodyPr wrap="square">
            <a:spAutoFit/>
          </a:bodyPr>
          <a:lstStyle/>
          <a:p>
            <a:pPr marL="0" indent="0" algn="just">
              <a:buNone/>
            </a:pPr>
            <a:r>
              <a:rPr lang="en-IN" sz="2800" dirty="0">
                <a:latin typeface="Times New Roman" panose="02020603050405020304" pitchFamily="18" charset="0"/>
                <a:cs typeface="Times New Roman" panose="02020603050405020304" pitchFamily="18" charset="0"/>
              </a:rPr>
              <a:t>Reliability – The probability that a failure may not occur in a given time interval.</a:t>
            </a:r>
          </a:p>
          <a:p>
            <a:pPr marL="0" indent="0" algn="just">
              <a:buNone/>
            </a:pPr>
            <a:endParaRPr lang="en-IN" sz="2800" b="1" i="1" dirty="0">
              <a:latin typeface="Times New Roman" panose="02020603050405020304" pitchFamily="18" charset="0"/>
              <a:cs typeface="Times New Roman" panose="02020603050405020304" pitchFamily="18" charset="0"/>
            </a:endParaRPr>
          </a:p>
          <a:p>
            <a:pPr marL="0" indent="0" algn="just">
              <a:buNone/>
            </a:pPr>
            <a:r>
              <a:rPr lang="en-IN" sz="2800" b="1" i="1" dirty="0">
                <a:latin typeface="Times New Roman" panose="02020603050405020304" pitchFamily="18" charset="0"/>
                <a:cs typeface="Times New Roman" panose="02020603050405020304" pitchFamily="18" charset="0"/>
              </a:rPr>
              <a:t>Definition</a:t>
            </a:r>
            <a:r>
              <a:rPr lang="en-IN" sz="2800" dirty="0">
                <a:latin typeface="Times New Roman" panose="02020603050405020304" pitchFamily="18" charset="0"/>
                <a:cs typeface="Times New Roman" panose="02020603050405020304" pitchFamily="18" charset="0"/>
              </a:rPr>
              <a:t>:  Reliability of unit (product) is the probability that the unit performs its intended function adequately for a given period of  time under the stated operating conditions or environment.</a:t>
            </a:r>
          </a:p>
          <a:p>
            <a:pPr marL="0" indent="0">
              <a:buNone/>
            </a:pPr>
            <a:r>
              <a:rPr lang="en-IN" sz="2800" dirty="0">
                <a:latin typeface="Times New Roman" panose="02020603050405020304" pitchFamily="18" charset="0"/>
                <a:cs typeface="Times New Roman" panose="02020603050405020304" pitchFamily="18" charset="0"/>
              </a:rPr>
              <a:t>By a unit – an element, a system or a part of a system, or the like.</a:t>
            </a:r>
          </a:p>
          <a:p>
            <a:pPr marL="0" indent="0">
              <a:buNone/>
            </a:pPr>
            <a:r>
              <a:rPr lang="en-IN" sz="2800" dirty="0">
                <a:latin typeface="Times New Roman" panose="02020603050405020304" pitchFamily="18" charset="0"/>
                <a:cs typeface="Times New Roman" panose="02020603050405020304" pitchFamily="18" charset="0"/>
              </a:rPr>
              <a:t>The definition of Reliability stresses four elements namely:</a:t>
            </a:r>
          </a:p>
          <a:p>
            <a:pPr marL="514350" indent="-514350">
              <a:lnSpc>
                <a:spcPct val="150000"/>
              </a:lnSpc>
              <a:buFont typeface="+mj-lt"/>
              <a:buAutoNum type="arabicPeriod"/>
            </a:pPr>
            <a:r>
              <a:rPr lang="en-IN" sz="2800" dirty="0">
                <a:latin typeface="Times New Roman" panose="02020603050405020304" pitchFamily="18" charset="0"/>
                <a:cs typeface="Times New Roman" panose="02020603050405020304" pitchFamily="18" charset="0"/>
              </a:rPr>
              <a:t>Probability</a:t>
            </a:r>
          </a:p>
          <a:p>
            <a:pPr marL="514350" indent="-514350">
              <a:lnSpc>
                <a:spcPct val="150000"/>
              </a:lnSpc>
              <a:buFont typeface="+mj-lt"/>
              <a:buAutoNum type="arabicPeriod"/>
            </a:pPr>
            <a:r>
              <a:rPr lang="en-IN" sz="2800" dirty="0">
                <a:latin typeface="Times New Roman" panose="02020603050405020304" pitchFamily="18" charset="0"/>
                <a:cs typeface="Times New Roman" panose="02020603050405020304" pitchFamily="18" charset="0"/>
              </a:rPr>
              <a:t>Intended function</a:t>
            </a:r>
          </a:p>
          <a:p>
            <a:pPr marL="514350" indent="-514350">
              <a:lnSpc>
                <a:spcPct val="150000"/>
              </a:lnSpc>
              <a:buFont typeface="+mj-lt"/>
              <a:buAutoNum type="arabicPeriod"/>
            </a:pPr>
            <a:r>
              <a:rPr lang="en-IN" sz="2800" dirty="0">
                <a:latin typeface="Times New Roman" panose="02020603050405020304" pitchFamily="18" charset="0"/>
                <a:cs typeface="Times New Roman" panose="02020603050405020304" pitchFamily="18" charset="0"/>
              </a:rPr>
              <a:t>Time</a:t>
            </a:r>
          </a:p>
          <a:p>
            <a:pPr marL="514350" indent="-514350">
              <a:lnSpc>
                <a:spcPct val="150000"/>
              </a:lnSpc>
              <a:buFont typeface="+mj-lt"/>
              <a:buAutoNum type="arabicPeriod"/>
            </a:pPr>
            <a:r>
              <a:rPr lang="en-IN" sz="2800" dirty="0">
                <a:latin typeface="Times New Roman" panose="02020603050405020304" pitchFamily="18" charset="0"/>
                <a:cs typeface="Times New Roman" panose="02020603050405020304" pitchFamily="18" charset="0"/>
              </a:rPr>
              <a:t>Operating conditions</a:t>
            </a:r>
          </a:p>
          <a:p>
            <a:pPr marL="0" indent="0" algn="just">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1637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AEFD808-17A1-16C0-E91A-BCA393AFC88F}"/>
                  </a:ext>
                </a:extLst>
              </p:cNvPr>
              <p:cNvSpPr txBox="1"/>
              <p:nvPr/>
            </p:nvSpPr>
            <p:spPr>
              <a:xfrm>
                <a:off x="230177" y="208366"/>
                <a:ext cx="11518232" cy="5364738"/>
              </a:xfrm>
              <a:prstGeom prst="rect">
                <a:avLst/>
              </a:prstGeom>
              <a:noFill/>
            </p:spPr>
            <p:txBody>
              <a:bodyPr wrap="square" rtlCol="0">
                <a:spAutoFit/>
              </a:bodyPr>
              <a:lstStyle/>
              <a:p>
                <a:pPr algn="just"/>
                <a:r>
                  <a:rPr lang="en-IN" sz="2800" b="1" dirty="0">
                    <a:latin typeface="Times New Roman" panose="02020603050405020304" pitchFamily="18" charset="0"/>
                    <a:cs typeface="Times New Roman" panose="02020603050405020304" pitchFamily="18" charset="0"/>
                  </a:rPr>
                  <a:t>Maintainability:</a:t>
                </a:r>
              </a:p>
              <a:p>
                <a:pPr algn="just"/>
                <a:r>
                  <a:rPr lang="en-IN" sz="2800" dirty="0">
                    <a:latin typeface="Times New Roman" panose="02020603050405020304" pitchFamily="18" charset="0"/>
                    <a:cs typeface="Times New Roman" panose="02020603050405020304" pitchFamily="18" charset="0"/>
                  </a:rPr>
                  <a:t>A measure of how fast a system may be repaired following failure is known as maintainability. Repairs require different lengths of time and even the time to platform a given repair is uncertain, because circumstances skill level, experience of maintenance personnel and such other factors vary. Hence the time </a:t>
                </a:r>
                <a14:m>
                  <m:oMath xmlns:m="http://schemas.openxmlformats.org/officeDocument/2006/math">
                    <m:r>
                      <a:rPr lang="en-IN" sz="2800" b="0" i="1" smtClean="0">
                        <a:latin typeface="Cambria Math" panose="02040503050406030204" pitchFamily="18" charset="0"/>
                      </a:rPr>
                      <m:t>𝑇</m:t>
                    </m:r>
                  </m:oMath>
                </a14:m>
                <a:r>
                  <a:rPr lang="en-IN" sz="2800" dirty="0">
                    <a:latin typeface="Times New Roman" panose="02020603050405020304" pitchFamily="18" charset="0"/>
                    <a:cs typeface="Times New Roman" panose="02020603050405020304" pitchFamily="18" charset="0"/>
                  </a:rPr>
                  <a:t> required to repair a failed system is a continuous random variable.</a:t>
                </a:r>
              </a:p>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Maintainability is mathematically defined ass the cumulative distribution function of the R.V.</a:t>
                </a:r>
                <a14:m>
                  <m:oMath xmlns:m="http://schemas.openxmlformats.org/officeDocument/2006/math">
                    <m:r>
                      <a:rPr lang="en-IN" sz="2800" i="1" dirty="0" smtClean="0">
                        <a:latin typeface="Cambria Math" panose="02040503050406030204" pitchFamily="18" charset="0"/>
                      </a:rPr>
                      <m:t>𝑇</m:t>
                    </m:r>
                    <m:r>
                      <a:rPr lang="en-IN" sz="2800" b="0" i="1" dirty="0" smtClean="0">
                        <a:latin typeface="Cambria Math" panose="02040503050406030204" pitchFamily="18" charset="0"/>
                      </a:rPr>
                      <m:t> </m:t>
                    </m:r>
                  </m:oMath>
                </a14:m>
                <a:r>
                  <a:rPr lang="en-IN" sz="2800" dirty="0">
                    <a:latin typeface="Times New Roman" panose="02020603050405020304" pitchFamily="18" charset="0"/>
                    <a:cs typeface="Times New Roman" panose="02020603050405020304" pitchFamily="18" charset="0"/>
                  </a:rPr>
                  <a:t>representing the time to   repair and denoted as </a:t>
                </a:r>
                <a14:m>
                  <m:oMath xmlns:m="http://schemas.openxmlformats.org/officeDocument/2006/math">
                    <m:r>
                      <a:rPr lang="en-IN" sz="2800" b="0" i="1" smtClean="0">
                        <a:latin typeface="Cambria Math" panose="02040503050406030204" pitchFamily="18" charset="0"/>
                      </a:rPr>
                      <m:t>𝑀</m:t>
                    </m:r>
                    <m:r>
                      <a:rPr lang="en-IN" sz="2800" b="0" i="1" smtClean="0">
                        <a:latin typeface="Cambria Math" panose="02040503050406030204" pitchFamily="18" charset="0"/>
                      </a:rPr>
                      <m:t>(</m:t>
                    </m:r>
                    <m:r>
                      <a:rPr lang="en-IN" sz="2800" b="0" i="1" smtClean="0">
                        <a:latin typeface="Cambria Math" panose="02040503050406030204" pitchFamily="18" charset="0"/>
                      </a:rPr>
                      <m:t>𝑡</m:t>
                    </m:r>
                    <m:r>
                      <a:rPr lang="en-IN" sz="2800" b="0" i="1" smtClean="0">
                        <a:latin typeface="Cambria Math" panose="02040503050406030204" pitchFamily="18" charset="0"/>
                      </a:rPr>
                      <m:t>)</m:t>
                    </m:r>
                  </m:oMath>
                </a14:m>
                <a:endParaRPr lang="en-IN" sz="280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𝑀</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𝑡</m:t>
                          </m:r>
                        </m:e>
                      </m:d>
                      <m:r>
                        <a:rPr lang="en-IN" sz="2800" b="0" i="1" smtClean="0">
                          <a:latin typeface="Cambria Math" panose="02040503050406030204" pitchFamily="18" charset="0"/>
                        </a:rPr>
                        <m:t>=</m:t>
                      </m:r>
                      <m:r>
                        <a:rPr lang="en-IN" sz="2800" b="0" i="1" smtClean="0">
                          <a:latin typeface="Cambria Math" panose="02040503050406030204" pitchFamily="18" charset="0"/>
                        </a:rPr>
                        <m:t>𝑃</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𝑇</m:t>
                          </m:r>
                          <m:r>
                            <a:rPr lang="en-IN" sz="2800" b="0" i="1" smtClean="0">
                              <a:latin typeface="Cambria Math" panose="02040503050406030204" pitchFamily="18" charset="0"/>
                            </a:rPr>
                            <m:t>≤</m:t>
                          </m:r>
                          <m:r>
                            <a:rPr lang="en-IN" sz="2800" b="0" i="1" smtClean="0">
                              <a:latin typeface="Cambria Math" panose="02040503050406030204" pitchFamily="18" charset="0"/>
                            </a:rPr>
                            <m:t>𝑡</m:t>
                          </m:r>
                        </m:e>
                      </m:d>
                      <m:r>
                        <a:rPr lang="en-IN" sz="2800" b="0" i="1" smtClean="0">
                          <a:latin typeface="Cambria Math" panose="02040503050406030204" pitchFamily="18" charset="0"/>
                        </a:rPr>
                        <m:t>=</m:t>
                      </m:r>
                      <m:nary>
                        <m:naryPr>
                          <m:ctrlPr>
                            <a:rPr lang="en-IN" sz="2800" b="0" i="1" smtClean="0">
                              <a:latin typeface="Cambria Math" panose="02040503050406030204" pitchFamily="18" charset="0"/>
                            </a:rPr>
                          </m:ctrlPr>
                        </m:naryPr>
                        <m:sub>
                          <m:r>
                            <a:rPr lang="en-IN" sz="2800" b="0" i="1" smtClean="0">
                              <a:latin typeface="Cambria Math" panose="02040503050406030204" pitchFamily="18" charset="0"/>
                            </a:rPr>
                            <m:t>0</m:t>
                          </m:r>
                        </m:sub>
                        <m:sup>
                          <m:r>
                            <a:rPr lang="en-IN" sz="2800" b="0" i="1" smtClean="0">
                              <a:latin typeface="Cambria Math" panose="02040503050406030204" pitchFamily="18" charset="0"/>
                            </a:rPr>
                            <m:t>𝑡</m:t>
                          </m:r>
                        </m:sup>
                        <m:e>
                          <m:r>
                            <a:rPr lang="en-IN" sz="2800" b="0" i="1" smtClean="0">
                              <a:latin typeface="Cambria Math" panose="02040503050406030204" pitchFamily="18" charset="0"/>
                            </a:rPr>
                            <m:t>𝑚</m:t>
                          </m:r>
                          <m:r>
                            <a:rPr lang="en-IN" sz="2800" b="0" i="1" smtClean="0">
                              <a:latin typeface="Cambria Math" panose="02040503050406030204" pitchFamily="18" charset="0"/>
                            </a:rPr>
                            <m:t>(</m:t>
                          </m:r>
                          <m:r>
                            <a:rPr lang="en-IN" sz="2800" b="0" i="1" smtClean="0">
                              <a:latin typeface="Cambria Math" panose="02040503050406030204" pitchFamily="18" charset="0"/>
                            </a:rPr>
                            <m:t>𝑡</m:t>
                          </m:r>
                          <m:r>
                            <a:rPr lang="en-IN" sz="2800" b="0" i="1" smtClean="0">
                              <a:latin typeface="Cambria Math" panose="02040503050406030204" pitchFamily="18" charset="0"/>
                            </a:rPr>
                            <m:t>)</m:t>
                          </m:r>
                        </m:e>
                      </m:nary>
                      <m:r>
                        <a:rPr lang="en-IN" sz="2800" b="0" i="1" smtClean="0">
                          <a:latin typeface="Cambria Math" panose="02040503050406030204" pitchFamily="18" charset="0"/>
                        </a:rPr>
                        <m:t> </m:t>
                      </m:r>
                      <m:r>
                        <a:rPr lang="en-IN" sz="2800" b="0" i="1" smtClean="0">
                          <a:latin typeface="Cambria Math" panose="02040503050406030204" pitchFamily="18" charset="0"/>
                        </a:rPr>
                        <m:t>𝑑𝑡</m:t>
                      </m:r>
                    </m:oMath>
                  </m:oMathPara>
                </a14:m>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Where </a:t>
                </a:r>
                <a14:m>
                  <m:oMath xmlns:m="http://schemas.openxmlformats.org/officeDocument/2006/math">
                    <m:r>
                      <a:rPr lang="en-IN" sz="2800" b="0" i="1" smtClean="0">
                        <a:latin typeface="Cambria Math" panose="02040503050406030204" pitchFamily="18" charset="0"/>
                      </a:rPr>
                      <m:t>𝑚</m:t>
                    </m:r>
                    <m:r>
                      <a:rPr lang="en-IN" sz="2800" b="0" i="1" smtClean="0">
                        <a:latin typeface="Cambria Math" panose="02040503050406030204" pitchFamily="18" charset="0"/>
                      </a:rPr>
                      <m:t>(</m:t>
                    </m:r>
                    <m:r>
                      <a:rPr lang="en-IN" sz="2800" b="0" i="1" smtClean="0">
                        <a:latin typeface="Cambria Math" panose="02040503050406030204" pitchFamily="18" charset="0"/>
                      </a:rPr>
                      <m:t>𝑡</m:t>
                    </m:r>
                    <m:r>
                      <a:rPr lang="en-IN" sz="2800" b="0" i="1" smtClean="0">
                        <a:latin typeface="Cambria Math" panose="02040503050406030204" pitchFamily="18" charset="0"/>
                      </a:rPr>
                      <m:t>)</m:t>
                    </m:r>
                  </m:oMath>
                </a14:m>
                <a:r>
                  <a:rPr lang="en-IN" sz="2800" dirty="0">
                    <a:latin typeface="Times New Roman" panose="02020603050405020304" pitchFamily="18" charset="0"/>
                    <a:cs typeface="Times New Roman" panose="02020603050405020304" pitchFamily="18" charset="0"/>
                  </a:rPr>
                  <a:t> is the pdf of </a:t>
                </a:r>
                <a14:m>
                  <m:oMath xmlns:m="http://schemas.openxmlformats.org/officeDocument/2006/math">
                    <m:r>
                      <a:rPr lang="en-IN" sz="2800" b="0" i="1" smtClean="0">
                        <a:latin typeface="Cambria Math" panose="02040503050406030204" pitchFamily="18" charset="0"/>
                      </a:rPr>
                      <m:t>𝑇</m:t>
                    </m:r>
                  </m:oMath>
                </a14:m>
                <a:endParaRPr lang="en-IN" sz="2800" dirty="0">
                  <a:latin typeface="Times New Roman" panose="02020603050405020304" pitchFamily="18" charset="0"/>
                  <a:cs typeface="Times New Roman" panose="02020603050405020304" pitchFamily="18" charset="0"/>
                </a:endParaRPr>
              </a:p>
            </p:txBody>
          </p:sp>
        </mc:Choice>
        <mc:Fallback>
          <p:sp>
            <p:nvSpPr>
              <p:cNvPr id="4" name="TextBox 3">
                <a:extLst>
                  <a:ext uri="{FF2B5EF4-FFF2-40B4-BE49-F238E27FC236}">
                    <a16:creationId xmlns:a16="http://schemas.microsoft.com/office/drawing/2014/main" id="{6AEFD808-17A1-16C0-E91A-BCA393AFC88F}"/>
                  </a:ext>
                </a:extLst>
              </p:cNvPr>
              <p:cNvSpPr txBox="1">
                <a:spLocks noRot="1" noChangeAspect="1" noMove="1" noResize="1" noEditPoints="1" noAdjustHandles="1" noChangeArrowheads="1" noChangeShapeType="1" noTextEdit="1"/>
              </p:cNvSpPr>
              <p:nvPr/>
            </p:nvSpPr>
            <p:spPr>
              <a:xfrm>
                <a:off x="230177" y="208366"/>
                <a:ext cx="11518232" cy="5364738"/>
              </a:xfrm>
              <a:prstGeom prst="rect">
                <a:avLst/>
              </a:prstGeom>
              <a:blipFill>
                <a:blip r:embed="rId2"/>
                <a:stretch>
                  <a:fillRect l="-1112" t="-1136" r="-1059" b="-2273"/>
                </a:stretch>
              </a:blipFill>
            </p:spPr>
            <p:txBody>
              <a:bodyPr/>
              <a:lstStyle/>
              <a:p>
                <a:r>
                  <a:rPr lang="en-IN">
                    <a:noFill/>
                  </a:rPr>
                  <a:t> </a:t>
                </a:r>
              </a:p>
            </p:txBody>
          </p:sp>
        </mc:Fallback>
      </mc:AlternateContent>
    </p:spTree>
    <p:extLst>
      <p:ext uri="{BB962C8B-B14F-4D97-AF65-F5344CB8AC3E}">
        <p14:creationId xmlns:p14="http://schemas.microsoft.com/office/powerpoint/2010/main" val="1038647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B88435BE-B761-87A6-E4F0-8FCD4CC27361}"/>
                  </a:ext>
                </a:extLst>
              </p:cNvPr>
              <p:cNvSpPr txBox="1"/>
              <p:nvPr/>
            </p:nvSpPr>
            <p:spPr>
              <a:xfrm>
                <a:off x="390419" y="287676"/>
                <a:ext cx="10951350" cy="5189306"/>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Mean time to repair:</a:t>
                </a:r>
              </a:p>
              <a:p>
                <a:pPr algn="just"/>
                <a:r>
                  <a:rPr lang="en-US" sz="2800" dirty="0">
                    <a:latin typeface="Times New Roman" panose="02020603050405020304" pitchFamily="18" charset="0"/>
                    <a:cs typeface="Times New Roman" panose="02020603050405020304" pitchFamily="18" charset="0"/>
                  </a:rPr>
                  <a:t>The expected value of repair time </a:t>
                </a:r>
                <a14:m>
                  <m:oMath xmlns:m="http://schemas.openxmlformats.org/officeDocument/2006/math">
                    <m:r>
                      <a:rPr lang="en-US" sz="2800" b="0" i="1" smtClean="0">
                        <a:latin typeface="Cambria Math" panose="02040503050406030204" pitchFamily="18" charset="0"/>
                      </a:rPr>
                      <m:t>𝑇</m:t>
                    </m:r>
                  </m:oMath>
                </a14:m>
                <a:r>
                  <a:rPr lang="en-IN" sz="2800" dirty="0">
                    <a:latin typeface="Times New Roman" panose="02020603050405020304" pitchFamily="18" charset="0"/>
                    <a:cs typeface="Times New Roman" panose="02020603050405020304" pitchFamily="18" charset="0"/>
                  </a:rPr>
                  <a:t> is called the </a:t>
                </a:r>
                <a:r>
                  <a:rPr lang="en-US" sz="2800" dirty="0">
                    <a:latin typeface="Times New Roman" panose="02020603050405020304" pitchFamily="18" charset="0"/>
                    <a:cs typeface="Times New Roman" panose="02020603050405020304" pitchFamily="18" charset="0"/>
                  </a:rPr>
                  <a:t>mean time to repair (MTTR) and is given by</a:t>
                </a:r>
              </a:p>
              <a:p>
                <a:pPr algn="just"/>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𝑀𝑇𝑇𝑅</m:t>
                      </m:r>
                      <m:r>
                        <a:rPr lang="en-US" sz="2800" b="0" i="1" smtClean="0">
                          <a:latin typeface="Cambria Math" panose="02040503050406030204" pitchFamily="18" charset="0"/>
                        </a:rPr>
                        <m:t>=</m:t>
                      </m:r>
                      <m:r>
                        <a:rPr lang="en-US" sz="2800" b="0" i="1" smtClean="0">
                          <a:latin typeface="Cambria Math" panose="02040503050406030204" pitchFamily="18" charset="0"/>
                        </a:rPr>
                        <m:t>𝐸</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𝑇</m:t>
                          </m:r>
                        </m:e>
                      </m:d>
                      <m:r>
                        <a:rPr lang="en-US" sz="2800" b="0" i="1" smtClean="0">
                          <a:latin typeface="Cambria Math" panose="02040503050406030204" pitchFamily="18" charset="0"/>
                        </a:rPr>
                        <m:t>=</m:t>
                      </m:r>
                      <m:nary>
                        <m:naryPr>
                          <m:ctrlPr>
                            <a:rPr lang="en-US" sz="2800" b="0" i="1" smtClean="0">
                              <a:latin typeface="Cambria Math" panose="02040503050406030204" pitchFamily="18" charset="0"/>
                            </a:rPr>
                          </m:ctrlPr>
                        </m:naryPr>
                        <m:sub>
                          <m:r>
                            <a:rPr lang="en-US" sz="2800" b="0" i="1" smtClean="0">
                              <a:latin typeface="Cambria Math" panose="02040503050406030204" pitchFamily="18" charset="0"/>
                            </a:rPr>
                            <m:t>0</m:t>
                          </m:r>
                        </m:sub>
                        <m:sup>
                          <m:r>
                            <a:rPr lang="en-US" sz="2800" b="0" i="1" smtClean="0">
                              <a:latin typeface="Cambria Math" panose="02040503050406030204" pitchFamily="18" charset="0"/>
                            </a:rPr>
                            <m:t>𝑡</m:t>
                          </m:r>
                        </m:sup>
                        <m:e>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𝑚</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e>
                      </m:nary>
                      <m:r>
                        <a:rPr lang="en-US" sz="2800" b="0" i="1" smtClean="0">
                          <a:latin typeface="Cambria Math" panose="02040503050406030204" pitchFamily="18" charset="0"/>
                        </a:rPr>
                        <m:t> </m:t>
                      </m:r>
                      <m:r>
                        <a:rPr lang="en-US" sz="2800" b="0" i="1" smtClean="0">
                          <a:latin typeface="Cambria Math" panose="02040503050406030204" pitchFamily="18" charset="0"/>
                        </a:rPr>
                        <m:t>𝑑𝑡</m:t>
                      </m:r>
                    </m:oMath>
                  </m:oMathPara>
                </a14:m>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If the conditional probability that the system will be repaired between </a:t>
                </a:r>
                <a14:m>
                  <m:oMath xmlns:m="http://schemas.openxmlformats.org/officeDocument/2006/math">
                    <m:r>
                      <a:rPr lang="en-US" sz="2800" b="0" i="1" smtClean="0">
                        <a:latin typeface="Cambria Math" panose="02040503050406030204" pitchFamily="18" charset="0"/>
                      </a:rPr>
                      <m:t>𝑡</m:t>
                    </m:r>
                  </m:oMath>
                </a14:m>
                <a:r>
                  <a:rPr lang="en-US" sz="2800" dirty="0">
                    <a:latin typeface="Times New Roman" panose="02020603050405020304" pitchFamily="18" charset="0"/>
                    <a:cs typeface="Times New Roman" panose="02020603050405020304" pitchFamily="18" charset="0"/>
                  </a:rPr>
                  <a:t> and </a:t>
                </a:r>
                <a14:m>
                  <m:oMath xmlns:m="http://schemas.openxmlformats.org/officeDocument/2006/math">
                    <m:r>
                      <a:rPr lang="en-US" sz="2800" b="0" i="1" smtClean="0">
                        <a:latin typeface="Cambria Math" panose="02040503050406030204" pitchFamily="18" charset="0"/>
                      </a:rPr>
                      <m:t>𝑡</m:t>
                    </m:r>
                    <m:r>
                      <a:rPr lang="en-US" sz="2800" b="0" i="1" smtClean="0">
                        <a:latin typeface="Cambria Math" panose="02040503050406030204" pitchFamily="18" charset="0"/>
                      </a:rPr>
                      <m:t>+</m:t>
                    </m:r>
                    <m:r>
                      <m:rPr>
                        <m:sty m:val="p"/>
                      </m:rPr>
                      <a:rPr lang="en-US" sz="2800" b="0" i="0" smtClean="0">
                        <a:latin typeface="Cambria Math" panose="02040503050406030204" pitchFamily="18" charset="0"/>
                      </a:rPr>
                      <m:t>Δ</m:t>
                    </m:r>
                    <m:r>
                      <a:rPr lang="en-US" sz="2800" b="0" i="1" smtClean="0">
                        <a:latin typeface="Cambria Math" panose="02040503050406030204" pitchFamily="18" charset="0"/>
                      </a:rPr>
                      <m:t>𝑡</m:t>
                    </m:r>
                  </m:oMath>
                </a14:m>
                <a:r>
                  <a:rPr lang="en-US" sz="2800" dirty="0">
                    <a:latin typeface="Times New Roman" panose="02020603050405020304" pitchFamily="18" charset="0"/>
                    <a:cs typeface="Times New Roman" panose="02020603050405020304" pitchFamily="18" charset="0"/>
                  </a:rPr>
                  <a:t>,  given that it has failed at </a:t>
                </a:r>
                <a14:m>
                  <m:oMath xmlns:m="http://schemas.openxmlformats.org/officeDocument/2006/math">
                    <m:r>
                      <a:rPr lang="en-US" sz="2800" b="0" i="1" smtClean="0">
                        <a:latin typeface="Cambria Math" panose="02040503050406030204" pitchFamily="18" charset="0"/>
                      </a:rPr>
                      <m:t>𝑡</m:t>
                    </m:r>
                  </m:oMath>
                </a14:m>
                <a:r>
                  <a:rPr lang="en-US" sz="2800" dirty="0">
                    <a:latin typeface="Times New Roman" panose="02020603050405020304" pitchFamily="18" charset="0"/>
                    <a:cs typeface="Times New Roman" panose="02020603050405020304" pitchFamily="18" charset="0"/>
                  </a:rPr>
                  <a:t> and the repair starts immediately, is </a:t>
                </a:r>
                <a14:m>
                  <m:oMath xmlns:m="http://schemas.openxmlformats.org/officeDocument/2006/math">
                    <m:r>
                      <a:rPr lang="en-US" sz="2800" b="0" i="1" smtClean="0">
                        <a:latin typeface="Cambria Math" panose="02040503050406030204" pitchFamily="18" charset="0"/>
                      </a:rPr>
                      <m:t>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0" smtClean="0">
                        <a:latin typeface="Cambria Math" panose="02040503050406030204" pitchFamily="18" charset="0"/>
                      </a:rPr>
                      <m:t> </m:t>
                    </m:r>
                    <m:r>
                      <m:rPr>
                        <m:sty m:val="p"/>
                      </m:rPr>
                      <a:rPr lang="en-US" sz="2800" b="0" i="0" smtClean="0">
                        <a:latin typeface="Cambria Math" panose="02040503050406030204" pitchFamily="18" charset="0"/>
                      </a:rPr>
                      <m:t>Δ</m:t>
                    </m:r>
                    <m:r>
                      <a:rPr lang="en-US" sz="2800" b="0" i="1" smtClean="0">
                        <a:latin typeface="Cambria Math" panose="02040503050406030204" pitchFamily="18" charset="0"/>
                      </a:rPr>
                      <m:t>𝑡</m:t>
                    </m:r>
                    <m:r>
                      <a:rPr lang="en-US" sz="2800" b="0" i="0" smtClean="0">
                        <a:latin typeface="Cambria Math" panose="02040503050406030204" pitchFamily="18" charset="0"/>
                      </a:rPr>
                      <m:t>, </m:t>
                    </m:r>
                  </m:oMath>
                </a14:m>
                <a:r>
                  <a:rPr lang="en-US" sz="2800" dirty="0">
                    <a:latin typeface="Times New Roman" panose="02020603050405020304" pitchFamily="18" charset="0"/>
                    <a:cs typeface="Times New Roman" panose="02020603050405020304" pitchFamily="18" charset="0"/>
                  </a:rPr>
                  <a:t>then </a:t>
                </a:r>
                <a14:m>
                  <m:oMath xmlns:m="http://schemas.openxmlformats.org/officeDocument/2006/math">
                    <m:r>
                      <a:rPr lang="en-US" sz="2800" b="0" i="1" smtClean="0">
                        <a:latin typeface="Cambria Math" panose="02040503050406030204" pitchFamily="18" charset="0"/>
                      </a:rPr>
                      <m:t>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oMath>
                </a14:m>
                <a:r>
                  <a:rPr lang="en-US" sz="2800" dirty="0">
                    <a:latin typeface="Times New Roman" panose="02020603050405020304" pitchFamily="18" charset="0"/>
                    <a:cs typeface="Times New Roman" panose="02020603050405020304" pitchFamily="18" charset="0"/>
                  </a:rPr>
                  <a:t> is called the instantaneous repair rate or simply repair rate and denotes the number of repairs in unit time.</a:t>
                </a:r>
              </a:p>
              <a:p>
                <a:pPr algn="just"/>
                <a:r>
                  <a:rPr lang="en-US" sz="2800" dirty="0">
                    <a:latin typeface="Times New Roman" panose="02020603050405020304" pitchFamily="18" charset="0"/>
                    <a:cs typeface="Times New Roman" panose="02020603050405020304" pitchFamily="18" charset="0"/>
                  </a:rPr>
                  <a:t>i.e.,</a:t>
                </a:r>
                <a14:m>
                  <m:oMath xmlns:m="http://schemas.openxmlformats.org/officeDocument/2006/math">
                    <m:r>
                      <a:rPr lang="en-US" sz="2800" i="1">
                        <a:latin typeface="Cambria Math" panose="02040503050406030204" pitchFamily="18" charset="0"/>
                      </a:rPr>
                      <m:t>𝜇</m:t>
                    </m:r>
                    <m:d>
                      <m:dPr>
                        <m:ctrlPr>
                          <a:rPr lang="en-US" sz="2800" i="1">
                            <a:latin typeface="Cambria Math" panose="02040503050406030204" pitchFamily="18" charset="0"/>
                          </a:rPr>
                        </m:ctrlPr>
                      </m:dPr>
                      <m:e>
                        <m:r>
                          <a:rPr lang="en-US" sz="2800" i="1">
                            <a:latin typeface="Cambria Math" panose="02040503050406030204" pitchFamily="18" charset="0"/>
                          </a:rPr>
                          <m:t>𝑡</m:t>
                        </m:r>
                      </m:e>
                    </m:d>
                    <m:r>
                      <a:rPr lang="en-US" sz="2800">
                        <a:latin typeface="Cambria Math" panose="02040503050406030204" pitchFamily="18" charset="0"/>
                      </a:rPr>
                      <m:t> </m:t>
                    </m:r>
                    <m:r>
                      <m:rPr>
                        <m:sty m:val="p"/>
                      </m:rPr>
                      <a:rPr lang="en-US" sz="2800">
                        <a:latin typeface="Cambria Math" panose="02040503050406030204" pitchFamily="18" charset="0"/>
                      </a:rPr>
                      <m:t>Δ</m:t>
                    </m:r>
                    <m:r>
                      <a:rPr lang="en-US" sz="2800" i="1">
                        <a:latin typeface="Cambria Math" panose="02040503050406030204" pitchFamily="18" charset="0"/>
                      </a:rPr>
                      <m:t>𝑡</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𝑇</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r>
                          <m:rPr>
                            <m:sty m:val="p"/>
                          </m:rPr>
                          <a:rPr lang="en-US" sz="2800" b="0" i="0" smtClean="0">
                            <a:latin typeface="Cambria Math" panose="02040503050406030204" pitchFamily="18" charset="0"/>
                          </a:rPr>
                          <m:t>Δ</m:t>
                        </m:r>
                        <m:r>
                          <a:rPr lang="en-US" sz="2800" b="0" i="1" smtClean="0">
                            <a:latin typeface="Cambria Math" panose="02040503050406030204" pitchFamily="18" charset="0"/>
                          </a:rPr>
                          <m:t>𝑡</m:t>
                        </m:r>
                        <m:r>
                          <a:rPr lang="en-US" sz="2800" b="0" i="1" smtClean="0">
                            <a:latin typeface="Cambria Math" panose="02040503050406030204" pitchFamily="18" charset="0"/>
                          </a:rPr>
                          <m:t>)</m:t>
                        </m:r>
                      </m:num>
                      <m:den>
                        <m:r>
                          <a:rPr lang="en-US" sz="2800" i="1">
                            <a:latin typeface="Cambria Math" panose="02040503050406030204" pitchFamily="18" charset="0"/>
                          </a:rPr>
                          <m:t>(</m:t>
                        </m:r>
                        <m:r>
                          <a:rPr lang="en-US" sz="2800" i="1">
                            <a:latin typeface="Cambria Math" panose="02040503050406030204" pitchFamily="18" charset="0"/>
                          </a:rPr>
                          <m:t>𝑃</m:t>
                        </m:r>
                        <m:d>
                          <m:dPr>
                            <m:ctrlPr>
                              <a:rPr lang="en-US" sz="2800" i="1">
                                <a:latin typeface="Cambria Math" panose="02040503050406030204" pitchFamily="18" charset="0"/>
                              </a:rPr>
                            </m:ctrlPr>
                          </m:dPr>
                          <m:e>
                            <m:r>
                              <a:rPr lang="en-US" sz="2800" i="1">
                                <a:latin typeface="Cambria Math" panose="02040503050406030204" pitchFamily="18" charset="0"/>
                              </a:rPr>
                              <m:t>𝑇</m:t>
                            </m:r>
                            <m:r>
                              <a:rPr lang="en-US" sz="2800" i="1">
                                <a:latin typeface="Cambria Math" panose="02040503050406030204" pitchFamily="18" charset="0"/>
                              </a:rPr>
                              <m:t>&gt;</m:t>
                            </m:r>
                            <m:r>
                              <a:rPr lang="en-US" sz="2800" i="1">
                                <a:latin typeface="Cambria Math" panose="02040503050406030204" pitchFamily="18" charset="0"/>
                              </a:rPr>
                              <m:t>𝑡</m:t>
                            </m:r>
                          </m:e>
                        </m:d>
                      </m:den>
                    </m:f>
                  </m:oMath>
                </a14:m>
                <a:endParaRPr lang="en-US"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B88435BE-B761-87A6-E4F0-8FCD4CC27361}"/>
                  </a:ext>
                </a:extLst>
              </p:cNvPr>
              <p:cNvSpPr txBox="1">
                <a:spLocks noRot="1" noChangeAspect="1" noMove="1" noResize="1" noEditPoints="1" noAdjustHandles="1" noChangeArrowheads="1" noChangeShapeType="1" noTextEdit="1"/>
              </p:cNvSpPr>
              <p:nvPr/>
            </p:nvSpPr>
            <p:spPr>
              <a:xfrm>
                <a:off x="390419" y="287676"/>
                <a:ext cx="10951350" cy="5189306"/>
              </a:xfrm>
              <a:prstGeom prst="rect">
                <a:avLst/>
              </a:prstGeom>
              <a:blipFill>
                <a:blip r:embed="rId2"/>
                <a:stretch>
                  <a:fillRect l="-1113" t="-1175" r="-1113"/>
                </a:stretch>
              </a:blipFill>
            </p:spPr>
            <p:txBody>
              <a:bodyPr/>
              <a:lstStyle/>
              <a:p>
                <a:r>
                  <a:rPr lang="en-IN">
                    <a:noFill/>
                  </a:rPr>
                  <a:t> </a:t>
                </a:r>
              </a:p>
            </p:txBody>
          </p:sp>
        </mc:Fallback>
      </mc:AlternateContent>
    </p:spTree>
    <p:extLst>
      <p:ext uri="{BB962C8B-B14F-4D97-AF65-F5344CB8AC3E}">
        <p14:creationId xmlns:p14="http://schemas.microsoft.com/office/powerpoint/2010/main" val="856148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CF986FD-86C8-DF9A-49E4-869CA4A55609}"/>
                  </a:ext>
                </a:extLst>
              </p:cNvPr>
              <p:cNvSpPr txBox="1"/>
              <p:nvPr/>
            </p:nvSpPr>
            <p:spPr>
              <a:xfrm>
                <a:off x="1138989" y="593557"/>
                <a:ext cx="8791074" cy="43514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𝑚</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e>
                          </m:d>
                        </m:num>
                        <m:den>
                          <m:r>
                            <a:rPr lang="en-US" sz="2800" b="0" i="1" smtClean="0">
                              <a:latin typeface="Cambria Math" panose="02040503050406030204" pitchFamily="18" charset="0"/>
                            </a:rPr>
                            <m:t>1−</m:t>
                          </m:r>
                          <m:r>
                            <a:rPr lang="en-US" sz="2800" b="0" i="1" smtClean="0">
                              <a:latin typeface="Cambria Math" panose="02040503050406030204" pitchFamily="18" charset="0"/>
                            </a:rPr>
                            <m:t>𝑀</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den>
                      </m:f>
                      <m:r>
                        <a:rPr lang="en-US" sz="2800" b="0" i="1" smtClean="0">
                          <a:latin typeface="Cambria Math" panose="02040503050406030204" pitchFamily="18" charset="0"/>
                        </a:rPr>
                        <m:t>     </m:t>
                      </m:r>
                    </m:oMath>
                  </m:oMathPara>
                </a14:m>
                <a:endParaRPr lang="en-US" sz="28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𝑑</m:t>
                          </m:r>
                        </m:num>
                        <m:den>
                          <m:r>
                            <a:rPr lang="en-US" sz="2800" b="0" i="1" smtClean="0">
                              <a:latin typeface="Cambria Math" panose="02040503050406030204" pitchFamily="18" charset="0"/>
                            </a:rPr>
                            <m:t>𝑑𝑡</m:t>
                          </m:r>
                        </m:den>
                      </m:f>
                      <m:r>
                        <a:rPr lang="en-US" sz="2800" b="0" i="1" smtClean="0">
                          <a:latin typeface="Cambria Math" panose="02040503050406030204" pitchFamily="18" charset="0"/>
                        </a:rPr>
                        <m:t>𝑀</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 , </m:t>
                      </m:r>
                    </m:oMath>
                  </m:oMathPara>
                </a14:m>
                <a:endParaRPr lang="en-US" sz="2800" b="0" i="1"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𝑀</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num>
                        <m:den>
                          <m:r>
                            <a:rPr lang="en-US" sz="2800" b="0" i="1" smtClean="0">
                              <a:latin typeface="Cambria Math" panose="02040503050406030204" pitchFamily="18" charset="0"/>
                            </a:rPr>
                            <m:t>1−</m:t>
                          </m:r>
                          <m:r>
                            <a:rPr lang="en-US" sz="2800" b="0" i="1" smtClean="0">
                              <a:latin typeface="Cambria Math" panose="02040503050406030204" pitchFamily="18" charset="0"/>
                            </a:rPr>
                            <m:t>𝑀</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den>
                      </m:f>
                    </m:oMath>
                  </m:oMathPara>
                </a14:m>
                <a:endParaRPr lang="en-US" sz="28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=1−</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nary>
                            <m:naryPr>
                              <m:ctrlPr>
                                <a:rPr lang="en-US" sz="2800" b="0" i="1" smtClean="0">
                                  <a:latin typeface="Cambria Math" panose="02040503050406030204" pitchFamily="18" charset="0"/>
                                </a:rPr>
                              </m:ctrlPr>
                            </m:naryPr>
                            <m:sub>
                              <m:r>
                                <a:rPr lang="en-US" sz="2800" b="0" i="1" smtClean="0">
                                  <a:latin typeface="Cambria Math" panose="02040503050406030204" pitchFamily="18" charset="0"/>
                                </a:rPr>
                                <m:t>0</m:t>
                              </m:r>
                            </m:sub>
                            <m:sup>
                              <m:r>
                                <a:rPr lang="en-US" sz="2800" b="0" i="1" smtClean="0">
                                  <a:latin typeface="Cambria Math" panose="02040503050406030204" pitchFamily="18" charset="0"/>
                                </a:rPr>
                                <m:t>𝑡</m:t>
                              </m:r>
                            </m:sup>
                            <m:e>
                              <m:r>
                                <a:rPr lang="en-US" sz="2800" b="0" i="1" smtClean="0">
                                  <a:latin typeface="Cambria Math" panose="02040503050406030204" pitchFamily="18" charset="0"/>
                                </a:rPr>
                                <m:t>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 </m:t>
                              </m:r>
                              <m:r>
                                <a:rPr lang="en-US" sz="2800" b="0" i="1" smtClean="0">
                                  <a:latin typeface="Cambria Math" panose="02040503050406030204" pitchFamily="18" charset="0"/>
                                </a:rPr>
                                <m:t>𝑑𝑡</m:t>
                              </m:r>
                            </m:e>
                          </m:nary>
                          <m:r>
                            <a:rPr lang="en-US" sz="2800" b="0" i="1" smtClean="0">
                              <a:latin typeface="Cambria Math" panose="02040503050406030204" pitchFamily="18" charset="0"/>
                            </a:rPr>
                            <m:t> </m:t>
                          </m:r>
                        </m:sup>
                      </m:sSup>
                    </m:oMath>
                  </m:oMathPara>
                </a14:m>
                <a:endParaRPr lang="en-US" sz="28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𝑚</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0" i="1" smtClean="0">
                          <a:latin typeface="Cambria Math" panose="02040503050406030204" pitchFamily="18" charset="0"/>
                        </a:rPr>
                        <m:t>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r>
                            <a:rPr lang="en-US" sz="2800" i="1">
                              <a:latin typeface="Cambria Math" panose="02040503050406030204" pitchFamily="18" charset="0"/>
                            </a:rPr>
                            <m:t>−</m:t>
                          </m:r>
                          <m:nary>
                            <m:naryPr>
                              <m:ctrlPr>
                                <a:rPr lang="en-US" sz="2800" i="1">
                                  <a:latin typeface="Cambria Math" panose="02040503050406030204" pitchFamily="18" charset="0"/>
                                </a:rPr>
                              </m:ctrlPr>
                            </m:naryPr>
                            <m:sub>
                              <m:r>
                                <a:rPr lang="en-US" sz="2800" i="1">
                                  <a:latin typeface="Cambria Math" panose="02040503050406030204" pitchFamily="18" charset="0"/>
                                </a:rPr>
                                <m:t>0</m:t>
                              </m:r>
                            </m:sub>
                            <m:sup>
                              <m:r>
                                <a:rPr lang="en-US" sz="2800" i="1">
                                  <a:latin typeface="Cambria Math" panose="02040503050406030204" pitchFamily="18" charset="0"/>
                                </a:rPr>
                                <m:t>𝑡</m:t>
                              </m:r>
                            </m:sup>
                            <m:e>
                              <m:r>
                                <a:rPr lang="en-US" sz="2800" i="1">
                                  <a:latin typeface="Cambria Math" panose="02040503050406030204" pitchFamily="18" charset="0"/>
                                </a:rPr>
                                <m:t>𝜇</m:t>
                              </m:r>
                              <m:d>
                                <m:dPr>
                                  <m:ctrlPr>
                                    <a:rPr lang="en-US" sz="2800" i="1">
                                      <a:latin typeface="Cambria Math" panose="02040503050406030204" pitchFamily="18" charset="0"/>
                                    </a:rPr>
                                  </m:ctrlPr>
                                </m:dPr>
                                <m:e>
                                  <m:r>
                                    <a:rPr lang="en-US" sz="2800" i="1">
                                      <a:latin typeface="Cambria Math" panose="02040503050406030204" pitchFamily="18" charset="0"/>
                                    </a:rPr>
                                    <m:t>𝑡</m:t>
                                  </m:r>
                                </m:e>
                              </m:d>
                              <m:r>
                                <a:rPr lang="en-US" sz="2800" i="1">
                                  <a:latin typeface="Cambria Math" panose="02040503050406030204" pitchFamily="18" charset="0"/>
                                </a:rPr>
                                <m:t> </m:t>
                              </m:r>
                              <m:r>
                                <a:rPr lang="en-US" sz="2800" i="1">
                                  <a:latin typeface="Cambria Math" panose="02040503050406030204" pitchFamily="18" charset="0"/>
                                </a:rPr>
                                <m:t>𝑑𝑡</m:t>
                              </m:r>
                            </m:e>
                          </m:nary>
                          <m:r>
                            <a:rPr lang="en-US" sz="2800" i="1">
                              <a:latin typeface="Cambria Math" panose="02040503050406030204" pitchFamily="18" charset="0"/>
                            </a:rPr>
                            <m:t> </m:t>
                          </m:r>
                        </m:sup>
                      </m:sSup>
                    </m:oMath>
                  </m:oMathPara>
                </a14:m>
                <a:endParaRPr lang="en-US"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a:t>
                </a:r>
              </a:p>
            </p:txBody>
          </p:sp>
        </mc:Choice>
        <mc:Fallback>
          <p:sp>
            <p:nvSpPr>
              <p:cNvPr id="3" name="TextBox 2">
                <a:extLst>
                  <a:ext uri="{FF2B5EF4-FFF2-40B4-BE49-F238E27FC236}">
                    <a16:creationId xmlns:a16="http://schemas.microsoft.com/office/drawing/2014/main" id="{ACF986FD-86C8-DF9A-49E4-869CA4A55609}"/>
                  </a:ext>
                </a:extLst>
              </p:cNvPr>
              <p:cNvSpPr txBox="1">
                <a:spLocks noRot="1" noChangeAspect="1" noMove="1" noResize="1" noEditPoints="1" noAdjustHandles="1" noChangeArrowheads="1" noChangeShapeType="1" noTextEdit="1"/>
              </p:cNvSpPr>
              <p:nvPr/>
            </p:nvSpPr>
            <p:spPr>
              <a:xfrm>
                <a:off x="1138989" y="593557"/>
                <a:ext cx="8791074" cy="4351448"/>
              </a:xfrm>
              <a:prstGeom prst="rect">
                <a:avLst/>
              </a:prstGeo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007701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63811685-C9E5-710B-8EC7-268B32A4CA95}"/>
                  </a:ext>
                </a:extLst>
              </p:cNvPr>
              <p:cNvSpPr txBox="1"/>
              <p:nvPr/>
            </p:nvSpPr>
            <p:spPr>
              <a:xfrm>
                <a:off x="705853" y="850232"/>
                <a:ext cx="9881936" cy="3111365"/>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The time to repair a power generator is best described by its pdf </a:t>
                </a:r>
              </a:p>
              <a:p>
                <a:pPr/>
                <a14:m>
                  <m:oMathPara xmlns:m="http://schemas.openxmlformats.org/officeDocument/2006/math">
                    <m:oMathParaPr>
                      <m:jc m:val="centerGroup"/>
                    </m:oMathParaPr>
                    <m:oMath xmlns:m="http://schemas.openxmlformats.org/officeDocument/2006/math">
                      <m:r>
                        <a:rPr lang="en-US" sz="2800" b="0" i="1" smtClean="0">
                          <a:solidFill>
                            <a:srgbClr val="FF0000"/>
                          </a:solidFill>
                          <a:latin typeface="Cambria Math" panose="02040503050406030204" pitchFamily="18" charset="0"/>
                        </a:rPr>
                        <m:t>𝑚</m:t>
                      </m:r>
                      <m:d>
                        <m:dPr>
                          <m:ctrlPr>
                            <a:rPr lang="en-US" sz="2800" b="0" i="1" smtClean="0">
                              <a:solidFill>
                                <a:srgbClr val="FF0000"/>
                              </a:solidFill>
                              <a:latin typeface="Cambria Math" panose="02040503050406030204" pitchFamily="18" charset="0"/>
                            </a:rPr>
                          </m:ctrlPr>
                        </m:dPr>
                        <m:e>
                          <m:r>
                            <a:rPr lang="en-US" sz="2800" b="0" i="1" smtClean="0">
                              <a:solidFill>
                                <a:srgbClr val="FF0000"/>
                              </a:solidFill>
                              <a:latin typeface="Cambria Math" panose="02040503050406030204" pitchFamily="18" charset="0"/>
                            </a:rPr>
                            <m:t>𝑡</m:t>
                          </m:r>
                        </m:e>
                      </m:d>
                      <m:r>
                        <a:rPr lang="en-US" sz="2800" b="0" i="1" smtClean="0">
                          <a:solidFill>
                            <a:srgbClr val="FF0000"/>
                          </a:solidFill>
                          <a:latin typeface="Cambria Math" panose="02040503050406030204" pitchFamily="18" charset="0"/>
                        </a:rPr>
                        <m:t>=</m:t>
                      </m:r>
                      <m:f>
                        <m:fPr>
                          <m:ctrlPr>
                            <a:rPr lang="en-US" sz="2800" b="0" i="1" smtClean="0">
                              <a:solidFill>
                                <a:srgbClr val="FF0000"/>
                              </a:solidFill>
                              <a:latin typeface="Cambria Math" panose="02040503050406030204" pitchFamily="18" charset="0"/>
                            </a:rPr>
                          </m:ctrlPr>
                        </m:fPr>
                        <m:num>
                          <m:sSup>
                            <m:sSupPr>
                              <m:ctrlPr>
                                <a:rPr lang="en-US" sz="2800" b="0" i="1" smtClean="0">
                                  <a:solidFill>
                                    <a:srgbClr val="FF0000"/>
                                  </a:solidFill>
                                  <a:latin typeface="Cambria Math" panose="02040503050406030204" pitchFamily="18" charset="0"/>
                                </a:rPr>
                              </m:ctrlPr>
                            </m:sSupPr>
                            <m:e>
                              <m:r>
                                <a:rPr lang="en-US" sz="2800" b="0" i="1" smtClean="0">
                                  <a:solidFill>
                                    <a:srgbClr val="FF0000"/>
                                  </a:solidFill>
                                  <a:latin typeface="Cambria Math" panose="02040503050406030204" pitchFamily="18" charset="0"/>
                                </a:rPr>
                                <m:t>𝑡</m:t>
                              </m:r>
                            </m:e>
                            <m:sup>
                              <m:r>
                                <a:rPr lang="en-US" sz="2800" b="0" i="1" smtClean="0">
                                  <a:solidFill>
                                    <a:srgbClr val="FF0000"/>
                                  </a:solidFill>
                                  <a:latin typeface="Cambria Math" panose="02040503050406030204" pitchFamily="18" charset="0"/>
                                </a:rPr>
                                <m:t>2</m:t>
                              </m:r>
                            </m:sup>
                          </m:sSup>
                        </m:num>
                        <m:den>
                          <m:r>
                            <a:rPr lang="en-US" sz="2800" b="0" i="1" smtClean="0">
                              <a:solidFill>
                                <a:srgbClr val="FF0000"/>
                              </a:solidFill>
                              <a:latin typeface="Cambria Math" panose="02040503050406030204" pitchFamily="18" charset="0"/>
                            </a:rPr>
                            <m:t>333</m:t>
                          </m:r>
                        </m:den>
                      </m:f>
                      <m:r>
                        <a:rPr lang="en-US" sz="2800" b="0" i="1" smtClean="0">
                          <a:solidFill>
                            <a:srgbClr val="FF0000"/>
                          </a:solidFill>
                          <a:latin typeface="Cambria Math" panose="02040503050406030204" pitchFamily="18" charset="0"/>
                        </a:rPr>
                        <m:t>,   1≤</m:t>
                      </m:r>
                      <m:r>
                        <a:rPr lang="en-US" sz="2800" b="0" i="1" smtClean="0">
                          <a:solidFill>
                            <a:srgbClr val="FF0000"/>
                          </a:solidFill>
                          <a:latin typeface="Cambria Math" panose="02040503050406030204" pitchFamily="18" charset="0"/>
                        </a:rPr>
                        <m:t>𝑡</m:t>
                      </m:r>
                      <m:r>
                        <a:rPr lang="en-US" sz="2800" b="0" i="1" smtClean="0">
                          <a:solidFill>
                            <a:srgbClr val="FF0000"/>
                          </a:solidFill>
                          <a:latin typeface="Cambria Math" panose="02040503050406030204" pitchFamily="18" charset="0"/>
                        </a:rPr>
                        <m:t>≤10   </m:t>
                      </m:r>
                      <m:r>
                        <a:rPr lang="en-US" sz="2800" b="0" i="1" smtClean="0">
                          <a:solidFill>
                            <a:srgbClr val="FF0000"/>
                          </a:solidFill>
                          <a:latin typeface="Cambria Math" panose="02040503050406030204" pitchFamily="18" charset="0"/>
                        </a:rPr>
                        <m:t>h𝑜𝑢𝑟𝑠</m:t>
                      </m:r>
                    </m:oMath>
                  </m:oMathPara>
                </a14:m>
                <a:endParaRPr lang="en-IN" sz="2800" dirty="0">
                  <a:solidFill>
                    <a:srgbClr val="FF0000"/>
                  </a:solidFill>
                  <a:latin typeface="Times New Roman" panose="02020603050405020304" pitchFamily="18" charset="0"/>
                  <a:cs typeface="Times New Roman" panose="02020603050405020304" pitchFamily="18" charset="0"/>
                </a:endParaRPr>
              </a:p>
              <a:p>
                <a:pPr marL="400050" indent="-400050">
                  <a:buAutoNum type="romanLcPeriod"/>
                </a:pPr>
                <a:r>
                  <a:rPr lang="en-IN" sz="2800" dirty="0">
                    <a:solidFill>
                      <a:srgbClr val="FF0000"/>
                    </a:solidFill>
                    <a:latin typeface="Times New Roman" panose="02020603050405020304" pitchFamily="18" charset="0"/>
                    <a:cs typeface="Times New Roman" panose="02020603050405020304" pitchFamily="18" charset="0"/>
                  </a:rPr>
                  <a:t>Find the probability that a repair will be completed in 6 hours.</a:t>
                </a:r>
              </a:p>
              <a:p>
                <a:pPr marL="400050" indent="-400050">
                  <a:buAutoNum type="romanLcPeriod"/>
                </a:pPr>
                <a:r>
                  <a:rPr lang="en-IN" sz="2800" dirty="0">
                    <a:solidFill>
                      <a:srgbClr val="FF0000"/>
                    </a:solidFill>
                    <a:latin typeface="Times New Roman" panose="02020603050405020304" pitchFamily="18" charset="0"/>
                    <a:cs typeface="Times New Roman" panose="02020603050405020304" pitchFamily="18" charset="0"/>
                  </a:rPr>
                  <a:t>What is the MTTR</a:t>
                </a:r>
              </a:p>
              <a:p>
                <a:pPr marL="400050" indent="-400050">
                  <a:buAutoNum type="romanLcPeriod"/>
                </a:pPr>
                <a:r>
                  <a:rPr lang="en-IN" sz="2800" dirty="0">
                    <a:solidFill>
                      <a:srgbClr val="FF0000"/>
                    </a:solidFill>
                    <a:latin typeface="Times New Roman" panose="02020603050405020304" pitchFamily="18" charset="0"/>
                    <a:cs typeface="Times New Roman" panose="02020603050405020304" pitchFamily="18" charset="0"/>
                  </a:rPr>
                  <a:t>Find the repair rate.</a:t>
                </a:r>
              </a:p>
              <a:p>
                <a:endParaRPr lang="en-IN" sz="2800" dirty="0">
                  <a:solidFill>
                    <a:srgbClr val="FF0000"/>
                  </a:solidFill>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63811685-C9E5-710B-8EC7-268B32A4CA95}"/>
                  </a:ext>
                </a:extLst>
              </p:cNvPr>
              <p:cNvSpPr txBox="1">
                <a:spLocks noRot="1" noChangeAspect="1" noMove="1" noResize="1" noEditPoints="1" noAdjustHandles="1" noChangeArrowheads="1" noChangeShapeType="1" noTextEdit="1"/>
              </p:cNvSpPr>
              <p:nvPr/>
            </p:nvSpPr>
            <p:spPr>
              <a:xfrm>
                <a:off x="705853" y="850232"/>
                <a:ext cx="9881936" cy="3111365"/>
              </a:xfrm>
              <a:prstGeom prst="rect">
                <a:avLst/>
              </a:prstGeom>
              <a:blipFill>
                <a:blip r:embed="rId2"/>
                <a:stretch>
                  <a:fillRect l="-1295" t="-1957"/>
                </a:stretch>
              </a:blipFill>
            </p:spPr>
            <p:txBody>
              <a:bodyPr/>
              <a:lstStyle/>
              <a:p>
                <a:r>
                  <a:rPr lang="en-IN">
                    <a:noFill/>
                  </a:rPr>
                  <a:t> </a:t>
                </a:r>
              </a:p>
            </p:txBody>
          </p:sp>
        </mc:Fallback>
      </mc:AlternateContent>
    </p:spTree>
    <p:extLst>
      <p:ext uri="{BB962C8B-B14F-4D97-AF65-F5344CB8AC3E}">
        <p14:creationId xmlns:p14="http://schemas.microsoft.com/office/powerpoint/2010/main" val="3208704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6C88251-0E5E-3458-DBFD-81EAD17D5C54}"/>
                  </a:ext>
                </a:extLst>
              </p:cNvPr>
              <p:cNvSpPr txBox="1"/>
              <p:nvPr/>
            </p:nvSpPr>
            <p:spPr>
              <a:xfrm>
                <a:off x="577516" y="625642"/>
                <a:ext cx="10844463" cy="5138138"/>
              </a:xfrm>
              <a:prstGeom prst="rect">
                <a:avLst/>
              </a:prstGeom>
              <a:noFill/>
            </p:spPr>
            <p:txBody>
              <a:bodyPr wrap="square" rtlCol="0">
                <a:spAutoFit/>
              </a:bodyPr>
              <a:lstStyle/>
              <a:p>
                <a:pPr marL="400050" indent="-400050">
                  <a:buAutoNum type="romanLcPeriod"/>
                </a:pP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𝑇</m:t>
                        </m:r>
                        <m:r>
                          <a:rPr lang="en-US" sz="2800" b="0" i="1" smtClean="0">
                            <a:latin typeface="Cambria Math" panose="02040503050406030204" pitchFamily="18" charset="0"/>
                          </a:rPr>
                          <m:t>&lt;6</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r>
                          <a:rPr lang="en-US" sz="2800" b="0" i="1" smtClean="0">
                            <a:latin typeface="Cambria Math" panose="02040503050406030204" pitchFamily="18" charset="0"/>
                          </a:rPr>
                          <m:t>𝑇</m:t>
                        </m:r>
                        <m:r>
                          <a:rPr lang="en-US" sz="2800" b="0" i="1" smtClean="0">
                            <a:latin typeface="Cambria Math" panose="02040503050406030204" pitchFamily="18" charset="0"/>
                          </a:rPr>
                          <m:t>&lt;6</m:t>
                        </m:r>
                      </m:e>
                    </m:d>
                    <m:r>
                      <a:rPr lang="en-US" sz="2800" b="0" i="1" smtClean="0">
                        <a:latin typeface="Cambria Math" panose="02040503050406030204" pitchFamily="18" charset="0"/>
                      </a:rPr>
                      <m:t>, </m:t>
                    </m:r>
                  </m:oMath>
                </a14:m>
                <a:r>
                  <a:rPr lang="en-IN" sz="2800" dirty="0">
                    <a:latin typeface="Times New Roman" panose="02020603050405020304" pitchFamily="18" charset="0"/>
                    <a:cs typeface="Times New Roman" panose="02020603050405020304" pitchFamily="18" charset="0"/>
                  </a:rPr>
                  <a:t> where </a:t>
                </a:r>
                <a14:m>
                  <m:oMath xmlns:m="http://schemas.openxmlformats.org/officeDocument/2006/math">
                    <m:r>
                      <a:rPr lang="en-US" sz="2800" b="0" i="1" smtClean="0">
                        <a:latin typeface="Cambria Math" panose="02040503050406030204" pitchFamily="18" charset="0"/>
                      </a:rPr>
                      <m:t>𝑇</m:t>
                    </m:r>
                  </m:oMath>
                </a14:m>
                <a:r>
                  <a:rPr lang="en-IN" sz="2800" dirty="0">
                    <a:latin typeface="Times New Roman" panose="02020603050405020304" pitchFamily="18" charset="0"/>
                    <a:cs typeface="Times New Roman" panose="02020603050405020304" pitchFamily="18" charset="0"/>
                  </a:rPr>
                  <a:t> is the time to repair</a:t>
                </a:r>
              </a:p>
              <a:p>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𝑃</m:t>
                      </m:r>
                      <m:d>
                        <m:dPr>
                          <m:ctrlPr>
                            <a:rPr lang="en-US" sz="2800" i="1">
                              <a:latin typeface="Cambria Math" panose="02040503050406030204" pitchFamily="18" charset="0"/>
                            </a:rPr>
                          </m:ctrlPr>
                        </m:dPr>
                        <m:e>
                          <m:r>
                            <a:rPr lang="en-US" sz="2800" i="1">
                              <a:latin typeface="Cambria Math" panose="02040503050406030204" pitchFamily="18" charset="0"/>
                            </a:rPr>
                            <m:t>𝑇</m:t>
                          </m:r>
                          <m:r>
                            <a:rPr lang="en-US" sz="2800" i="1">
                              <a:latin typeface="Cambria Math" panose="02040503050406030204" pitchFamily="18" charset="0"/>
                            </a:rPr>
                            <m:t>&lt;6</m:t>
                          </m:r>
                        </m:e>
                      </m:d>
                      <m:r>
                        <a:rPr lang="en-US" sz="2800" b="0" i="1" smtClean="0">
                          <a:latin typeface="Cambria Math" panose="02040503050406030204" pitchFamily="18" charset="0"/>
                        </a:rPr>
                        <m:t>=</m:t>
                      </m:r>
                      <m:nary>
                        <m:naryPr>
                          <m:ctrlPr>
                            <a:rPr lang="en-US" sz="2800" b="0" i="1" smtClean="0">
                              <a:latin typeface="Cambria Math" panose="02040503050406030204" pitchFamily="18" charset="0"/>
                            </a:rPr>
                          </m:ctrlPr>
                        </m:naryPr>
                        <m:sub>
                          <m:r>
                            <a:rPr lang="en-US" sz="2800" b="0" i="1" smtClean="0">
                              <a:latin typeface="Cambria Math" panose="02040503050406030204" pitchFamily="18" charset="0"/>
                            </a:rPr>
                            <m:t>1</m:t>
                          </m:r>
                        </m:sub>
                        <m:sup>
                          <m:r>
                            <a:rPr lang="en-US" sz="2800" b="0" i="1" smtClean="0">
                              <a:latin typeface="Cambria Math" panose="02040503050406030204" pitchFamily="18" charset="0"/>
                            </a:rPr>
                            <m:t>6</m:t>
                          </m:r>
                        </m:sup>
                        <m:e>
                          <m:r>
                            <a:rPr lang="en-US" sz="2800" b="0" i="1" smtClean="0">
                              <a:latin typeface="Cambria Math" panose="02040503050406030204" pitchFamily="18" charset="0"/>
                            </a:rPr>
                            <m:t>𝑚</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 </m:t>
                          </m:r>
                          <m:r>
                            <a:rPr lang="en-US" sz="2800" b="0" i="1" smtClean="0">
                              <a:latin typeface="Cambria Math" panose="02040503050406030204" pitchFamily="18" charset="0"/>
                            </a:rPr>
                            <m:t>𝑑𝑡</m:t>
                          </m:r>
                        </m:e>
                      </m:nary>
                      <m:r>
                        <a:rPr lang="en-US" sz="2800" b="0" i="1" smtClean="0">
                          <a:latin typeface="Cambria Math" panose="02040503050406030204" pitchFamily="18" charset="0"/>
                        </a:rPr>
                        <m:t>=</m:t>
                      </m:r>
                      <m:nary>
                        <m:naryPr>
                          <m:ctrlPr>
                            <a:rPr lang="en-US" sz="2800" b="0" i="1" smtClean="0">
                              <a:latin typeface="Cambria Math" panose="02040503050406030204" pitchFamily="18" charset="0"/>
                            </a:rPr>
                          </m:ctrlPr>
                        </m:naryPr>
                        <m:sub>
                          <m:r>
                            <a:rPr lang="en-US" sz="2800" b="0" i="1" smtClean="0">
                              <a:latin typeface="Cambria Math" panose="02040503050406030204" pitchFamily="18" charset="0"/>
                            </a:rPr>
                            <m:t>1</m:t>
                          </m:r>
                        </m:sub>
                        <m:sup>
                          <m:r>
                            <a:rPr lang="en-US" sz="2800" b="0" i="1" smtClean="0">
                              <a:latin typeface="Cambria Math" panose="02040503050406030204" pitchFamily="18" charset="0"/>
                            </a:rPr>
                            <m:t>6</m:t>
                          </m:r>
                        </m:sup>
                        <m:e>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𝑡</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333</m:t>
                              </m:r>
                            </m:den>
                          </m:f>
                        </m:e>
                      </m:nary>
                      <m:r>
                        <a:rPr lang="en-US" sz="2800" b="0" i="1" smtClean="0">
                          <a:latin typeface="Cambria Math" panose="02040503050406030204" pitchFamily="18" charset="0"/>
                        </a:rPr>
                        <m:t>  </m:t>
                      </m:r>
                      <m:r>
                        <a:rPr lang="en-US" sz="2800" b="0" i="1" smtClean="0">
                          <a:latin typeface="Cambria Math" panose="02040503050406030204" pitchFamily="18" charset="0"/>
                        </a:rPr>
                        <m:t>𝑑𝑡</m:t>
                      </m:r>
                      <m:r>
                        <a:rPr lang="en-US" sz="2800" b="0" i="1" smtClean="0">
                          <a:latin typeface="Cambria Math" panose="02040503050406030204" pitchFamily="18" charset="0"/>
                        </a:rPr>
                        <m:t>=0.2152</m:t>
                      </m:r>
                    </m:oMath>
                  </m:oMathPara>
                </a14:m>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ii. </a:t>
                </a:r>
                <a14:m>
                  <m:oMath xmlns:m="http://schemas.openxmlformats.org/officeDocument/2006/math">
                    <m:r>
                      <a:rPr lang="en-IN" sz="2800" b="0" i="1" smtClean="0">
                        <a:latin typeface="Cambria Math" panose="02040503050406030204" pitchFamily="18" charset="0"/>
                      </a:rPr>
                      <m:t>𝑀𝑇𝑇𝑅</m:t>
                    </m:r>
                    <m:r>
                      <a:rPr lang="en-IN" sz="2800" b="0" i="1" smtClean="0">
                        <a:latin typeface="Cambria Math" panose="02040503050406030204" pitchFamily="18" charset="0"/>
                      </a:rPr>
                      <m:t>=</m:t>
                    </m:r>
                    <m:nary>
                      <m:naryPr>
                        <m:ctrlPr>
                          <a:rPr lang="en-IN" sz="2800" b="0" i="1" smtClean="0">
                            <a:latin typeface="Cambria Math" panose="02040503050406030204" pitchFamily="18" charset="0"/>
                          </a:rPr>
                        </m:ctrlPr>
                      </m:naryPr>
                      <m:sub>
                        <m:r>
                          <a:rPr lang="en-IN" sz="2800" b="0" i="1" smtClean="0">
                            <a:latin typeface="Cambria Math" panose="02040503050406030204" pitchFamily="18" charset="0"/>
                          </a:rPr>
                          <m:t>0</m:t>
                        </m:r>
                      </m:sub>
                      <m:sup>
                        <m:r>
                          <a:rPr lang="en-IN" sz="2800" b="0" i="1" smtClean="0">
                            <a:latin typeface="Cambria Math" panose="02040503050406030204" pitchFamily="18" charset="0"/>
                          </a:rPr>
                          <m:t>𝑡</m:t>
                        </m:r>
                      </m:sup>
                      <m:e>
                        <m:r>
                          <a:rPr lang="en-IN" sz="2800" b="0" i="1" smtClean="0">
                            <a:latin typeface="Cambria Math" panose="02040503050406030204" pitchFamily="18" charset="0"/>
                          </a:rPr>
                          <m:t>𝑡</m:t>
                        </m:r>
                        <m:r>
                          <a:rPr lang="en-IN" sz="2800" b="0" i="1" smtClean="0">
                            <a:latin typeface="Cambria Math" panose="02040503050406030204" pitchFamily="18" charset="0"/>
                          </a:rPr>
                          <m:t>×</m:t>
                        </m:r>
                        <m:r>
                          <a:rPr lang="en-IN" sz="2800" b="0" i="1" smtClean="0">
                            <a:latin typeface="Cambria Math" panose="02040503050406030204" pitchFamily="18" charset="0"/>
                          </a:rPr>
                          <m:t>𝑚</m:t>
                        </m:r>
                        <m:r>
                          <a:rPr lang="en-IN" sz="2800" b="0" i="1" smtClean="0">
                            <a:latin typeface="Cambria Math" panose="02040503050406030204" pitchFamily="18" charset="0"/>
                          </a:rPr>
                          <m:t>(</m:t>
                        </m:r>
                        <m:r>
                          <a:rPr lang="en-IN" sz="2800" b="0" i="1" smtClean="0">
                            <a:latin typeface="Cambria Math" panose="02040503050406030204" pitchFamily="18" charset="0"/>
                          </a:rPr>
                          <m:t>𝑡</m:t>
                        </m:r>
                        <m:r>
                          <a:rPr lang="en-IN" sz="2800" b="0" i="1" smtClean="0">
                            <a:latin typeface="Cambria Math" panose="02040503050406030204" pitchFamily="18" charset="0"/>
                          </a:rPr>
                          <m:t>)</m:t>
                        </m:r>
                      </m:e>
                    </m:nary>
                    <m:r>
                      <a:rPr lang="en-IN" sz="2800" b="0" i="1" smtClean="0">
                        <a:latin typeface="Cambria Math" panose="02040503050406030204" pitchFamily="18" charset="0"/>
                      </a:rPr>
                      <m:t> </m:t>
                    </m:r>
                    <m:r>
                      <a:rPr lang="en-IN" sz="2800" b="0" i="1" smtClean="0">
                        <a:latin typeface="Cambria Math" panose="02040503050406030204" pitchFamily="18" charset="0"/>
                      </a:rPr>
                      <m:t>𝑑𝑡</m:t>
                    </m:r>
                    <m:r>
                      <a:rPr lang="en-IN" sz="2800" b="0" i="1" smtClean="0">
                        <a:latin typeface="Cambria Math" panose="02040503050406030204" pitchFamily="18" charset="0"/>
                      </a:rPr>
                      <m:t>=</m:t>
                    </m:r>
                    <m:nary>
                      <m:naryPr>
                        <m:ctrlPr>
                          <a:rPr lang="en-IN" sz="2800" b="0" i="1" smtClean="0">
                            <a:latin typeface="Cambria Math" panose="02040503050406030204" pitchFamily="18" charset="0"/>
                          </a:rPr>
                        </m:ctrlPr>
                      </m:naryPr>
                      <m:sub>
                        <m:r>
                          <a:rPr lang="en-IN" sz="2800" b="0" i="1" smtClean="0">
                            <a:latin typeface="Cambria Math" panose="02040503050406030204" pitchFamily="18" charset="0"/>
                          </a:rPr>
                          <m:t>1</m:t>
                        </m:r>
                      </m:sub>
                      <m:sup>
                        <m:r>
                          <a:rPr lang="en-IN" sz="2800" b="0" i="1" smtClean="0">
                            <a:latin typeface="Cambria Math" panose="02040503050406030204" pitchFamily="18" charset="0"/>
                          </a:rPr>
                          <m:t>10</m:t>
                        </m:r>
                      </m:sup>
                      <m:e>
                        <m:f>
                          <m:fPr>
                            <m:ctrlPr>
                              <a:rPr lang="en-IN" sz="2800" b="0" i="1" smtClean="0">
                                <a:latin typeface="Cambria Math" panose="02040503050406030204" pitchFamily="18" charset="0"/>
                              </a:rPr>
                            </m:ctrlPr>
                          </m:fPr>
                          <m:num>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𝑡</m:t>
                                </m:r>
                              </m:e>
                              <m:sup>
                                <m:r>
                                  <a:rPr lang="en-IN" sz="2800" b="0" i="1" smtClean="0">
                                    <a:latin typeface="Cambria Math" panose="02040503050406030204" pitchFamily="18" charset="0"/>
                                  </a:rPr>
                                  <m:t>3</m:t>
                                </m:r>
                              </m:sup>
                            </m:sSup>
                          </m:num>
                          <m:den>
                            <m:r>
                              <a:rPr lang="en-IN" sz="2800" b="0" i="1" smtClean="0">
                                <a:latin typeface="Cambria Math" panose="02040503050406030204" pitchFamily="18" charset="0"/>
                              </a:rPr>
                              <m:t>333</m:t>
                            </m:r>
                          </m:den>
                        </m:f>
                        <m:r>
                          <a:rPr lang="en-IN" sz="2800" b="0" i="1" smtClean="0">
                            <a:latin typeface="Cambria Math" panose="02040503050406030204" pitchFamily="18" charset="0"/>
                          </a:rPr>
                          <m:t>  </m:t>
                        </m:r>
                        <m:r>
                          <a:rPr lang="en-IN" sz="2800" b="0" i="1" smtClean="0">
                            <a:latin typeface="Cambria Math" panose="02040503050406030204" pitchFamily="18" charset="0"/>
                          </a:rPr>
                          <m:t>𝑑𝑡</m:t>
                        </m:r>
                      </m:e>
                    </m:nary>
                    <m:r>
                      <a:rPr lang="en-IN" sz="2800" b="0" i="1" smtClean="0">
                        <a:latin typeface="Cambria Math" panose="02040503050406030204" pitchFamily="18" charset="0"/>
                      </a:rPr>
                      <m:t>=</m:t>
                    </m:r>
                    <m:sSubSup>
                      <m:sSubSupPr>
                        <m:ctrlPr>
                          <a:rPr lang="en-IN" sz="2800" b="0" i="1" smtClean="0">
                            <a:latin typeface="Cambria Math" panose="02040503050406030204" pitchFamily="18" charset="0"/>
                          </a:rPr>
                        </m:ctrlPr>
                      </m:sSubSupPr>
                      <m:e>
                        <m:d>
                          <m:dPr>
                            <m:ctrlPr>
                              <a:rPr lang="en-IN" sz="2800" b="0" i="1" smtClean="0">
                                <a:latin typeface="Cambria Math" panose="02040503050406030204" pitchFamily="18" charset="0"/>
                              </a:rPr>
                            </m:ctrlPr>
                          </m:dPr>
                          <m:e>
                            <m:f>
                              <m:fPr>
                                <m:ctrlPr>
                                  <a:rPr lang="en-IN" sz="2800" b="0" i="1" smtClean="0">
                                    <a:latin typeface="Cambria Math" panose="02040503050406030204" pitchFamily="18" charset="0"/>
                                  </a:rPr>
                                </m:ctrlPr>
                              </m:fPr>
                              <m:num>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𝑡</m:t>
                                    </m:r>
                                  </m:e>
                                  <m:sup>
                                    <m:r>
                                      <a:rPr lang="en-IN" sz="2800" b="0" i="1" smtClean="0">
                                        <a:latin typeface="Cambria Math" panose="02040503050406030204" pitchFamily="18" charset="0"/>
                                      </a:rPr>
                                      <m:t>4</m:t>
                                    </m:r>
                                  </m:sup>
                                </m:sSup>
                              </m:num>
                              <m:den>
                                <m:r>
                                  <a:rPr lang="en-IN" sz="2800" b="0" i="1" smtClean="0">
                                    <a:latin typeface="Cambria Math" panose="02040503050406030204" pitchFamily="18" charset="0"/>
                                  </a:rPr>
                                  <m:t>4×333</m:t>
                                </m:r>
                              </m:den>
                            </m:f>
                          </m:e>
                        </m:d>
                      </m:e>
                      <m:sub>
                        <m:r>
                          <a:rPr lang="en-IN" sz="2800" b="0" i="1" smtClean="0">
                            <a:latin typeface="Cambria Math" panose="02040503050406030204" pitchFamily="18" charset="0"/>
                          </a:rPr>
                          <m:t>1</m:t>
                        </m:r>
                      </m:sub>
                      <m:sup>
                        <m:r>
                          <a:rPr lang="en-IN" sz="2800" b="0" i="1" smtClean="0">
                            <a:latin typeface="Cambria Math" panose="02040503050406030204" pitchFamily="18" charset="0"/>
                          </a:rPr>
                          <m:t>10</m:t>
                        </m:r>
                      </m:sup>
                    </m:sSubSup>
                    <m:r>
                      <a:rPr lang="en-IN" sz="2800" b="0" i="1" smtClean="0">
                        <a:latin typeface="Cambria Math" panose="02040503050406030204" pitchFamily="18" charset="0"/>
                      </a:rPr>
                      <m:t>=7.5 </m:t>
                    </m:r>
                  </m:oMath>
                </a14:m>
                <a:r>
                  <a:rPr lang="en-IN" sz="2800" dirty="0">
                    <a:latin typeface="Times New Roman" panose="02020603050405020304" pitchFamily="18" charset="0"/>
                    <a:cs typeface="Times New Roman" panose="02020603050405020304" pitchFamily="18" charset="0"/>
                  </a:rPr>
                  <a:t>hours</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iii. Repair rate </a:t>
                </a:r>
                <a14:m>
                  <m:oMath xmlns:m="http://schemas.openxmlformats.org/officeDocument/2006/math">
                    <m:r>
                      <a:rPr lang="en-IN" sz="2800" b="0" i="1" smtClean="0">
                        <a:latin typeface="Cambria Math" panose="02040503050406030204" pitchFamily="18" charset="0"/>
                      </a:rPr>
                      <m:t>𝜇</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𝑡</m:t>
                        </m:r>
                      </m:e>
                    </m:d>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𝑚</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𝑡</m:t>
                            </m:r>
                          </m:e>
                        </m:d>
                      </m:num>
                      <m:den>
                        <m:r>
                          <a:rPr lang="en-IN" sz="2800" b="0" i="1" smtClean="0">
                            <a:latin typeface="Cambria Math" panose="02040503050406030204" pitchFamily="18" charset="0"/>
                          </a:rPr>
                          <m:t>1−</m:t>
                        </m:r>
                        <m:r>
                          <a:rPr lang="en-IN" sz="2800" b="0" i="1" smtClean="0">
                            <a:latin typeface="Cambria Math" panose="02040503050406030204" pitchFamily="18" charset="0"/>
                          </a:rPr>
                          <m:t>𝑀</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𝑡</m:t>
                            </m:r>
                          </m:e>
                        </m:d>
                      </m:den>
                    </m:f>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f>
                          <m:fPr>
                            <m:ctrlPr>
                              <a:rPr lang="en-IN" sz="2800" b="0" i="1" smtClean="0">
                                <a:latin typeface="Cambria Math" panose="02040503050406030204" pitchFamily="18" charset="0"/>
                              </a:rPr>
                            </m:ctrlPr>
                          </m:fPr>
                          <m:num>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𝑡</m:t>
                                </m:r>
                              </m:e>
                              <m:sup>
                                <m:r>
                                  <a:rPr lang="en-IN" sz="2800" b="0" i="1" smtClean="0">
                                    <a:latin typeface="Cambria Math" panose="02040503050406030204" pitchFamily="18" charset="0"/>
                                  </a:rPr>
                                  <m:t>2</m:t>
                                </m:r>
                              </m:sup>
                            </m:sSup>
                          </m:num>
                          <m:den>
                            <m:r>
                              <a:rPr lang="en-IN" sz="2800" b="0" i="1" smtClean="0">
                                <a:latin typeface="Cambria Math" panose="02040503050406030204" pitchFamily="18" charset="0"/>
                              </a:rPr>
                              <m:t>333</m:t>
                            </m:r>
                          </m:den>
                        </m:f>
                      </m:num>
                      <m:den>
                        <m:nary>
                          <m:naryPr>
                            <m:ctrlPr>
                              <a:rPr lang="en-IN" sz="2800" b="0" i="1" smtClean="0">
                                <a:latin typeface="Cambria Math" panose="02040503050406030204" pitchFamily="18" charset="0"/>
                              </a:rPr>
                            </m:ctrlPr>
                          </m:naryPr>
                          <m:sub>
                            <m:r>
                              <a:rPr lang="en-IN" sz="2800" b="0" i="1" smtClean="0">
                                <a:latin typeface="Cambria Math" panose="02040503050406030204" pitchFamily="18" charset="0"/>
                              </a:rPr>
                              <m:t>𝑡</m:t>
                            </m:r>
                          </m:sub>
                          <m:sup>
                            <m:r>
                              <a:rPr lang="en-IN" sz="2800" b="0" i="1" smtClean="0">
                                <a:latin typeface="Cambria Math" panose="02040503050406030204" pitchFamily="18" charset="0"/>
                              </a:rPr>
                              <m:t>10</m:t>
                            </m:r>
                          </m:sup>
                          <m:e>
                            <m:f>
                              <m:fPr>
                                <m:ctrlPr>
                                  <a:rPr lang="en-IN" sz="2800" i="1">
                                    <a:latin typeface="Cambria Math" panose="02040503050406030204" pitchFamily="18" charset="0"/>
                                  </a:rPr>
                                </m:ctrlPr>
                              </m:fPr>
                              <m:num>
                                <m:sSup>
                                  <m:sSupPr>
                                    <m:ctrlPr>
                                      <a:rPr lang="en-IN" sz="2800" i="1">
                                        <a:latin typeface="Cambria Math" panose="02040503050406030204" pitchFamily="18" charset="0"/>
                                      </a:rPr>
                                    </m:ctrlPr>
                                  </m:sSupPr>
                                  <m:e>
                                    <m:r>
                                      <a:rPr lang="en-IN" sz="2800" i="1">
                                        <a:latin typeface="Cambria Math" panose="02040503050406030204" pitchFamily="18" charset="0"/>
                                      </a:rPr>
                                      <m:t>𝑡</m:t>
                                    </m:r>
                                  </m:e>
                                  <m:sup>
                                    <m:r>
                                      <a:rPr lang="en-IN" sz="2800" i="1">
                                        <a:latin typeface="Cambria Math" panose="02040503050406030204" pitchFamily="18" charset="0"/>
                                      </a:rPr>
                                      <m:t>2</m:t>
                                    </m:r>
                                  </m:sup>
                                </m:sSup>
                              </m:num>
                              <m:den>
                                <m:r>
                                  <a:rPr lang="en-IN" sz="2800" i="1">
                                    <a:latin typeface="Cambria Math" panose="02040503050406030204" pitchFamily="18" charset="0"/>
                                  </a:rPr>
                                  <m:t>333</m:t>
                                </m:r>
                              </m:den>
                            </m:f>
                          </m:e>
                        </m:nary>
                        <m:r>
                          <a:rPr lang="en-IN" sz="2800" b="0" i="1" smtClean="0">
                            <a:latin typeface="Cambria Math" panose="02040503050406030204" pitchFamily="18" charset="0"/>
                          </a:rPr>
                          <m:t>  </m:t>
                        </m:r>
                        <m:r>
                          <a:rPr lang="en-IN" sz="2800" b="0" i="1" smtClean="0">
                            <a:latin typeface="Cambria Math" panose="02040503050406030204" pitchFamily="18" charset="0"/>
                          </a:rPr>
                          <m:t>𝑑𝑡</m:t>
                        </m:r>
                      </m:den>
                    </m:f>
                    <m:r>
                      <a:rPr lang="en-IN" sz="2800" b="0" i="1" smtClean="0">
                        <a:latin typeface="Cambria Math" panose="02040503050406030204" pitchFamily="18" charset="0"/>
                      </a:rPr>
                      <m:t> =</m:t>
                    </m:r>
                    <m:f>
                      <m:fPr>
                        <m:ctrlPr>
                          <a:rPr lang="en-IN" sz="2800" b="0" i="1" smtClean="0">
                            <a:latin typeface="Cambria Math" panose="02040503050406030204" pitchFamily="18" charset="0"/>
                          </a:rPr>
                        </m:ctrlPr>
                      </m:fPr>
                      <m:num>
                        <m:f>
                          <m:fPr>
                            <m:ctrlPr>
                              <a:rPr lang="en-IN" sz="2800" b="0" i="1" smtClean="0">
                                <a:latin typeface="Cambria Math" panose="02040503050406030204" pitchFamily="18" charset="0"/>
                              </a:rPr>
                            </m:ctrlPr>
                          </m:fPr>
                          <m:num>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𝑡</m:t>
                                </m:r>
                              </m:e>
                              <m:sup>
                                <m:r>
                                  <a:rPr lang="en-IN" sz="2800" b="0" i="1" smtClean="0">
                                    <a:latin typeface="Cambria Math" panose="02040503050406030204" pitchFamily="18" charset="0"/>
                                  </a:rPr>
                                  <m:t>2</m:t>
                                </m:r>
                              </m:sup>
                            </m:sSup>
                          </m:num>
                          <m:den>
                            <m:r>
                              <a:rPr lang="en-IN" sz="2800" b="0" i="1" smtClean="0">
                                <a:latin typeface="Cambria Math" panose="02040503050406030204" pitchFamily="18" charset="0"/>
                              </a:rPr>
                              <m:t>333</m:t>
                            </m:r>
                          </m:den>
                        </m:f>
                      </m:num>
                      <m:den>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r>
                              <a:rPr lang="en-IN" sz="2800" b="0" i="1" smtClean="0">
                                <a:latin typeface="Cambria Math" panose="02040503050406030204" pitchFamily="18" charset="0"/>
                              </a:rPr>
                              <m:t>999</m:t>
                            </m:r>
                          </m:den>
                        </m:f>
                        <m:d>
                          <m:dPr>
                            <m:ctrlPr>
                              <a:rPr lang="en-IN" sz="2800" i="1">
                                <a:latin typeface="Cambria Math" panose="02040503050406030204" pitchFamily="18" charset="0"/>
                              </a:rPr>
                            </m:ctrlPr>
                          </m:dPr>
                          <m:e>
                            <m:sSup>
                              <m:sSupPr>
                                <m:ctrlPr>
                                  <a:rPr lang="en-IN" sz="2800" i="1">
                                    <a:latin typeface="Cambria Math" panose="02040503050406030204" pitchFamily="18" charset="0"/>
                                  </a:rPr>
                                </m:ctrlPr>
                              </m:sSupPr>
                              <m:e>
                                <m:r>
                                  <a:rPr lang="en-IN" sz="2800" i="1">
                                    <a:latin typeface="Cambria Math" panose="02040503050406030204" pitchFamily="18" charset="0"/>
                                  </a:rPr>
                                  <m:t>10</m:t>
                                </m:r>
                              </m:e>
                              <m:sup>
                                <m:r>
                                  <a:rPr lang="en-IN" sz="2800" i="1">
                                    <a:latin typeface="Cambria Math" panose="02040503050406030204" pitchFamily="18" charset="0"/>
                                  </a:rPr>
                                  <m:t>3</m:t>
                                </m:r>
                              </m:sup>
                            </m:sSup>
                            <m:r>
                              <a:rPr lang="en-IN" sz="2800" i="1">
                                <a:latin typeface="Cambria Math" panose="02040503050406030204" pitchFamily="18" charset="0"/>
                              </a:rPr>
                              <m:t>−</m:t>
                            </m:r>
                            <m:sSup>
                              <m:sSupPr>
                                <m:ctrlPr>
                                  <a:rPr lang="en-IN" sz="2800" i="1">
                                    <a:latin typeface="Cambria Math" panose="02040503050406030204" pitchFamily="18" charset="0"/>
                                  </a:rPr>
                                </m:ctrlPr>
                              </m:sSupPr>
                              <m:e>
                                <m:r>
                                  <a:rPr lang="en-IN" sz="2800" i="1">
                                    <a:latin typeface="Cambria Math" panose="02040503050406030204" pitchFamily="18" charset="0"/>
                                  </a:rPr>
                                  <m:t>𝑡</m:t>
                                </m:r>
                              </m:e>
                              <m:sup>
                                <m:r>
                                  <a:rPr lang="en-IN" sz="2800" i="1">
                                    <a:latin typeface="Cambria Math" panose="02040503050406030204" pitchFamily="18" charset="0"/>
                                  </a:rPr>
                                  <m:t>3</m:t>
                                </m:r>
                              </m:sup>
                            </m:sSup>
                          </m:e>
                        </m:d>
                      </m:den>
                    </m:f>
                  </m:oMath>
                </a14:m>
                <a:endParaRPr lang="en-IN" sz="2800" dirty="0">
                  <a:latin typeface="Times New Roman" panose="02020603050405020304" pitchFamily="18" charset="0"/>
                  <a:cs typeface="Times New Roman" panose="02020603050405020304" pitchFamily="18" charset="0"/>
                </a:endParaRPr>
              </a:p>
              <a:p>
                <a14:m>
                  <m:oMath xmlns:m="http://schemas.openxmlformats.org/officeDocument/2006/math">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3</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𝑡</m:t>
                            </m:r>
                          </m:e>
                          <m:sup>
                            <m:r>
                              <a:rPr lang="en-IN" sz="2800" b="0" i="1" smtClean="0">
                                <a:latin typeface="Cambria Math" panose="02040503050406030204" pitchFamily="18" charset="0"/>
                              </a:rPr>
                              <m:t>2</m:t>
                            </m:r>
                          </m:sup>
                        </m:sSup>
                      </m:num>
                      <m:den>
                        <m:r>
                          <a:rPr lang="en-IN" sz="2800" b="0" i="1" smtClean="0">
                            <a:latin typeface="Cambria Math" panose="02040503050406030204" pitchFamily="18" charset="0"/>
                          </a:rPr>
                          <m:t>1000−</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𝑡</m:t>
                            </m:r>
                          </m:e>
                          <m:sup>
                            <m:r>
                              <a:rPr lang="en-IN" sz="2800" b="0" i="1" smtClean="0">
                                <a:latin typeface="Cambria Math" panose="02040503050406030204" pitchFamily="18" charset="0"/>
                              </a:rPr>
                              <m:t>3</m:t>
                            </m:r>
                          </m:sup>
                        </m:sSup>
                      </m:den>
                    </m:f>
                  </m:oMath>
                </a14:m>
                <a:r>
                  <a:rPr lang="en-IN" sz="2800" dirty="0">
                    <a:latin typeface="Times New Roman" panose="02020603050405020304" pitchFamily="18" charset="0"/>
                    <a:cs typeface="Times New Roman" panose="02020603050405020304" pitchFamily="18" charset="0"/>
                  </a:rPr>
                  <a:t> per hour</a:t>
                </a:r>
              </a:p>
            </p:txBody>
          </p:sp>
        </mc:Choice>
        <mc:Fallback>
          <p:sp>
            <p:nvSpPr>
              <p:cNvPr id="2" name="TextBox 1">
                <a:extLst>
                  <a:ext uri="{FF2B5EF4-FFF2-40B4-BE49-F238E27FC236}">
                    <a16:creationId xmlns:a16="http://schemas.microsoft.com/office/drawing/2014/main" id="{16C88251-0E5E-3458-DBFD-81EAD17D5C54}"/>
                  </a:ext>
                </a:extLst>
              </p:cNvPr>
              <p:cNvSpPr txBox="1">
                <a:spLocks noRot="1" noChangeAspect="1" noMove="1" noResize="1" noEditPoints="1" noAdjustHandles="1" noChangeArrowheads="1" noChangeShapeType="1" noTextEdit="1"/>
              </p:cNvSpPr>
              <p:nvPr/>
            </p:nvSpPr>
            <p:spPr>
              <a:xfrm>
                <a:off x="577516" y="625642"/>
                <a:ext cx="10844463" cy="5138138"/>
              </a:xfrm>
              <a:prstGeom prst="rect">
                <a:avLst/>
              </a:prstGeom>
              <a:blipFill>
                <a:blip r:embed="rId2"/>
                <a:stretch>
                  <a:fillRect l="-1180" t="-1305"/>
                </a:stretch>
              </a:blipFill>
            </p:spPr>
            <p:txBody>
              <a:bodyPr/>
              <a:lstStyle/>
              <a:p>
                <a:r>
                  <a:rPr lang="en-IN">
                    <a:noFill/>
                  </a:rPr>
                  <a:t> </a:t>
                </a:r>
              </a:p>
            </p:txBody>
          </p:sp>
        </mc:Fallback>
      </mc:AlternateContent>
    </p:spTree>
    <p:extLst>
      <p:ext uri="{BB962C8B-B14F-4D97-AF65-F5344CB8AC3E}">
        <p14:creationId xmlns:p14="http://schemas.microsoft.com/office/powerpoint/2010/main" val="906985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3564" y="174661"/>
                <a:ext cx="11681717" cy="6411073"/>
              </a:xfrm>
            </p:spPr>
            <p:txBody>
              <a:bodyPr/>
              <a:lstStyle/>
              <a:p>
                <a:pPr marL="0" indent="0">
                  <a:lnSpc>
                    <a:spcPct val="100000"/>
                  </a:lnSpc>
                  <a:buNone/>
                </a:pPr>
                <a:r>
                  <a:rPr lang="en-IN" b="1" dirty="0">
                    <a:solidFill>
                      <a:srgbClr val="FF0000"/>
                    </a:solidFill>
                    <a:latin typeface="Times New Roman" panose="02020603050405020304" pitchFamily="18" charset="0"/>
                    <a:cs typeface="Times New Roman" panose="02020603050405020304" pitchFamily="18" charset="0"/>
                  </a:rPr>
                  <a:t>Practice Problem:</a:t>
                </a:r>
              </a:p>
              <a:p>
                <a:pPr marL="0" indent="0">
                  <a:lnSpc>
                    <a:spcPct val="100000"/>
                  </a:lnSpc>
                  <a:buNone/>
                </a:pPr>
                <a:r>
                  <a:rPr lang="en-IN" dirty="0">
                    <a:solidFill>
                      <a:srgbClr val="FF0000"/>
                    </a:solidFill>
                    <a:latin typeface="Times New Roman" panose="02020603050405020304" pitchFamily="18" charset="0"/>
                    <a:cs typeface="Times New Roman" panose="02020603050405020304" pitchFamily="18" charset="0"/>
                  </a:rPr>
                  <a:t>The density function of the time to failure in years of the gizmos </a:t>
                </a:r>
              </a:p>
              <a:p>
                <a:pPr marL="0" indent="0">
                  <a:lnSpc>
                    <a:spcPct val="100000"/>
                  </a:lnSpc>
                  <a:buNone/>
                </a:pPr>
                <a:r>
                  <a:rPr lang="en-IN" dirty="0">
                    <a:solidFill>
                      <a:srgbClr val="FF0000"/>
                    </a:solidFill>
                    <a:latin typeface="Times New Roman" panose="02020603050405020304" pitchFamily="18" charset="0"/>
                    <a:cs typeface="Times New Roman" panose="02020603050405020304" pitchFamily="18" charset="0"/>
                  </a:rPr>
                  <a:t>(for use on widgets) manufactured by a certain company is given by </a:t>
                </a:r>
              </a:p>
              <a:p>
                <a:pPr marL="0" indent="0" algn="ctr">
                  <a:buNone/>
                </a:pPr>
                <a:r>
                  <a:rPr lang="en-IN"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r>
                      <a:rPr lang="en-IN" i="1">
                        <a:solidFill>
                          <a:srgbClr val="FF0000"/>
                        </a:solidFill>
                        <a:latin typeface="Cambria Math" panose="02040503050406030204" pitchFamily="18" charset="0"/>
                        <a:cs typeface="Times New Roman" panose="02020603050405020304" pitchFamily="18" charset="0"/>
                      </a:rPr>
                      <m:t>𝑓</m:t>
                    </m:r>
                    <m:d>
                      <m:dPr>
                        <m:ctrlPr>
                          <a:rPr lang="en-IN" i="1">
                            <a:solidFill>
                              <a:srgbClr val="FF0000"/>
                            </a:solidFill>
                            <a:latin typeface="Cambria Math" panose="02040503050406030204" pitchFamily="18" charset="0"/>
                            <a:cs typeface="Times New Roman" panose="02020603050405020304" pitchFamily="18" charset="0"/>
                          </a:rPr>
                        </m:ctrlPr>
                      </m:dPr>
                      <m:e>
                        <m:r>
                          <a:rPr lang="en-IN" i="1">
                            <a:solidFill>
                              <a:srgbClr val="FF0000"/>
                            </a:solidFill>
                            <a:latin typeface="Cambria Math" panose="02040503050406030204" pitchFamily="18" charset="0"/>
                            <a:cs typeface="Times New Roman" panose="02020603050405020304" pitchFamily="18" charset="0"/>
                          </a:rPr>
                          <m:t>𝑡</m:t>
                        </m:r>
                      </m:e>
                    </m:d>
                    <m:r>
                      <a:rPr lang="en-IN" b="0" i="1" smtClean="0">
                        <a:solidFill>
                          <a:srgbClr val="FF0000"/>
                        </a:solidFill>
                        <a:latin typeface="Cambria Math" panose="02040503050406030204" pitchFamily="18" charset="0"/>
                        <a:cs typeface="Times New Roman" panose="02020603050405020304" pitchFamily="18" charset="0"/>
                      </a:rPr>
                      <m:t>=</m:t>
                    </m:r>
                    <m:f>
                      <m:fPr>
                        <m:ctrlPr>
                          <a:rPr lang="en-IN" b="0" i="1" smtClean="0">
                            <a:solidFill>
                              <a:srgbClr val="FF0000"/>
                            </a:solidFill>
                            <a:latin typeface="Cambria Math" panose="02040503050406030204" pitchFamily="18" charset="0"/>
                            <a:cs typeface="Times New Roman" panose="02020603050405020304" pitchFamily="18" charset="0"/>
                          </a:rPr>
                        </m:ctrlPr>
                      </m:fPr>
                      <m:num>
                        <m:r>
                          <a:rPr lang="en-IN" b="0" i="1" smtClean="0">
                            <a:solidFill>
                              <a:srgbClr val="FF0000"/>
                            </a:solidFill>
                            <a:latin typeface="Cambria Math" panose="02040503050406030204" pitchFamily="18" charset="0"/>
                            <a:cs typeface="Times New Roman" panose="02020603050405020304" pitchFamily="18" charset="0"/>
                          </a:rPr>
                          <m:t>200</m:t>
                        </m:r>
                      </m:num>
                      <m:den>
                        <m:sSup>
                          <m:sSupPr>
                            <m:ctrlPr>
                              <a:rPr lang="en-IN" b="0" i="1" smtClean="0">
                                <a:solidFill>
                                  <a:srgbClr val="FF0000"/>
                                </a:solidFill>
                                <a:latin typeface="Cambria Math" panose="02040503050406030204" pitchFamily="18" charset="0"/>
                                <a:cs typeface="Times New Roman" panose="02020603050405020304" pitchFamily="18" charset="0"/>
                              </a:rPr>
                            </m:ctrlPr>
                          </m:sSupPr>
                          <m:e>
                            <m:d>
                              <m:dPr>
                                <m:ctrlPr>
                                  <a:rPr lang="en-IN" b="0" i="1" smtClean="0">
                                    <a:solidFill>
                                      <a:srgbClr val="FF0000"/>
                                    </a:solidFill>
                                    <a:latin typeface="Cambria Math" panose="02040503050406030204" pitchFamily="18" charset="0"/>
                                    <a:cs typeface="Times New Roman" panose="02020603050405020304" pitchFamily="18" charset="0"/>
                                  </a:rPr>
                                </m:ctrlPr>
                              </m:dPr>
                              <m:e>
                                <m:r>
                                  <a:rPr lang="en-IN" b="0" i="1" smtClean="0">
                                    <a:solidFill>
                                      <a:srgbClr val="FF0000"/>
                                    </a:solidFill>
                                    <a:latin typeface="Cambria Math" panose="02040503050406030204" pitchFamily="18" charset="0"/>
                                    <a:cs typeface="Times New Roman" panose="02020603050405020304" pitchFamily="18" charset="0"/>
                                  </a:rPr>
                                  <m:t>𝑡</m:t>
                                </m:r>
                                <m:r>
                                  <a:rPr lang="en-IN" b="0" i="1" smtClean="0">
                                    <a:solidFill>
                                      <a:srgbClr val="FF0000"/>
                                    </a:solidFill>
                                    <a:latin typeface="Cambria Math" panose="02040503050406030204" pitchFamily="18" charset="0"/>
                                    <a:cs typeface="Times New Roman" panose="02020603050405020304" pitchFamily="18" charset="0"/>
                                  </a:rPr>
                                  <m:t>+10</m:t>
                                </m:r>
                              </m:e>
                            </m:d>
                          </m:e>
                          <m:sup>
                            <m:r>
                              <a:rPr lang="en-IN" b="0" i="1" smtClean="0">
                                <a:solidFill>
                                  <a:srgbClr val="FF0000"/>
                                </a:solidFill>
                                <a:latin typeface="Cambria Math" panose="02040503050406030204" pitchFamily="18" charset="0"/>
                                <a:cs typeface="Times New Roman" panose="02020603050405020304" pitchFamily="18" charset="0"/>
                              </a:rPr>
                              <m:t>3</m:t>
                            </m:r>
                          </m:sup>
                        </m:sSup>
                      </m:den>
                    </m:f>
                    <m:r>
                      <a:rPr lang="en-I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   </m:t>
                    </m:r>
                    <m:r>
                      <a:rPr lang="en-IN" i="1">
                        <a:solidFill>
                          <a:srgbClr val="FF0000"/>
                        </a:solidFill>
                        <a:latin typeface="Cambria Math" panose="02040503050406030204" pitchFamily="18" charset="0"/>
                        <a:cs typeface="Times New Roman" panose="02020603050405020304" pitchFamily="18" charset="0"/>
                      </a:rPr>
                      <m:t>𝑡</m:t>
                    </m:r>
                    <m:r>
                      <a:rPr lang="en-I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≥0</m:t>
                    </m:r>
                    <m:r>
                      <a:rPr lang="en-IN" b="0" i="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oMath>
                </a14:m>
                <a:endParaRPr lang="en-IN" b="0"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endParaRPr>
              </a:p>
              <a:p>
                <a:pPr marL="0" indent="0" algn="ctr">
                  <a:buNone/>
                </a:pPr>
                <a:endParaRPr lang="en-IN" b="0"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endParaRPr>
              </a:p>
              <a:p>
                <a:pPr marL="571500" indent="-571500">
                  <a:buAutoNum type="romanLcParenBoth"/>
                </a:pPr>
                <a:r>
                  <a:rPr lang="en-IN" dirty="0">
                    <a:solidFill>
                      <a:srgbClr val="FF0000"/>
                    </a:solidFill>
                    <a:latin typeface="Times New Roman" panose="02020603050405020304" pitchFamily="18" charset="0"/>
                    <a:cs typeface="Times New Roman" panose="02020603050405020304" pitchFamily="18" charset="0"/>
                  </a:rPr>
                  <a:t>Derive the reliability function and determine the reliability for the first year of operation.</a:t>
                </a:r>
              </a:p>
              <a:p>
                <a:pPr marL="571500" indent="-571500">
                  <a:buAutoNum type="romanLcParenBoth"/>
                </a:pPr>
                <a:r>
                  <a:rPr lang="en-IN" dirty="0">
                    <a:solidFill>
                      <a:srgbClr val="FF0000"/>
                    </a:solidFill>
                    <a:latin typeface="Times New Roman" panose="02020603050405020304" pitchFamily="18" charset="0"/>
                    <a:cs typeface="Times New Roman" panose="02020603050405020304" pitchFamily="18" charset="0"/>
                  </a:rPr>
                  <a:t>Compute the MTTF.</a:t>
                </a:r>
              </a:p>
              <a:p>
                <a:pPr marL="571500" indent="-571500">
                  <a:buAutoNum type="romanLcParenBoth"/>
                </a:pPr>
                <a:r>
                  <a:rPr lang="en-IN" dirty="0">
                    <a:solidFill>
                      <a:srgbClr val="FF0000"/>
                    </a:solidFill>
                    <a:latin typeface="Times New Roman" panose="02020603050405020304" pitchFamily="18" charset="0"/>
                    <a:cs typeface="Times New Roman" panose="02020603050405020304" pitchFamily="18" charset="0"/>
                  </a:rPr>
                  <a:t>What is the design life for a reliability 0.95?</a:t>
                </a:r>
              </a:p>
              <a:p>
                <a:pPr marL="0" indent="0">
                  <a:buNone/>
                </a:pPr>
                <a:endParaRPr lang="en-IN" dirty="0">
                  <a:solidFill>
                    <a:srgbClr val="FF0000"/>
                  </a:solidFill>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3564" y="174661"/>
                <a:ext cx="11681717" cy="6411073"/>
              </a:xfrm>
              <a:blipFill>
                <a:blip r:embed="rId2"/>
                <a:stretch>
                  <a:fillRect l="-1096" t="-1047" r="-52"/>
                </a:stretch>
              </a:blipFill>
            </p:spPr>
            <p:txBody>
              <a:bodyPr/>
              <a:lstStyle/>
              <a:p>
                <a:r>
                  <a:rPr lang="en-IN">
                    <a:noFill/>
                  </a:rPr>
                  <a:t> </a:t>
                </a:r>
              </a:p>
            </p:txBody>
          </p:sp>
        </mc:Fallback>
      </mc:AlternateContent>
    </p:spTree>
    <p:extLst>
      <p:ext uri="{BB962C8B-B14F-4D97-AF65-F5344CB8AC3E}">
        <p14:creationId xmlns:p14="http://schemas.microsoft.com/office/powerpoint/2010/main" val="2660707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50376"/>
                <a:ext cx="10515600" cy="5726587"/>
              </a:xfrm>
            </p:spPr>
            <p:txBody>
              <a:bodyPr/>
              <a:lstStyle/>
              <a:p>
                <a:pPr marL="0" indent="0" algn="just">
                  <a:buNone/>
                </a:pPr>
                <a:r>
                  <a:rPr lang="en-IN" dirty="0">
                    <a:latin typeface="Times New Roman" panose="02020603050405020304" pitchFamily="18" charset="0"/>
                    <a:cs typeface="Times New Roman" panose="02020603050405020304" pitchFamily="18" charset="0"/>
                  </a:rPr>
                  <a:t>If </a:t>
                </a:r>
                <a14:m>
                  <m:oMath xmlns:m="http://schemas.openxmlformats.org/officeDocument/2006/math">
                    <m:r>
                      <a:rPr lang="en-IN" b="1" i="1" dirty="0" smtClean="0">
                        <a:latin typeface="Cambria Math" panose="02040503050406030204" pitchFamily="18" charset="0"/>
                        <a:cs typeface="Times New Roman" panose="02020603050405020304" pitchFamily="18" charset="0"/>
                      </a:rPr>
                      <m:t>𝑻</m:t>
                    </m:r>
                  </m:oMath>
                </a14:m>
                <a:r>
                  <a:rPr lang="en-IN" dirty="0">
                    <a:latin typeface="Times New Roman" panose="02020603050405020304" pitchFamily="18" charset="0"/>
                    <a:cs typeface="Times New Roman" panose="02020603050405020304" pitchFamily="18" charset="0"/>
                  </a:rPr>
                  <a:t> is the time till the failure of the unit (</a:t>
                </a:r>
                <a:r>
                  <a:rPr lang="en-IN" i="1" dirty="0">
                    <a:latin typeface="Times New Roman" panose="02020603050405020304" pitchFamily="18" charset="0"/>
                    <a:cs typeface="Times New Roman" panose="02020603050405020304" pitchFamily="18" charset="0"/>
                  </a:rPr>
                  <a:t>a random variable</a:t>
                </a:r>
                <a:r>
                  <a:rPr lang="en-IN" dirty="0">
                    <a:latin typeface="Times New Roman" panose="02020603050405020304" pitchFamily="18" charset="0"/>
                    <a:cs typeface="Times New Roman" panose="02020603050405020304" pitchFamily="18" charset="0"/>
                  </a:rPr>
                  <a:t>) occurs, then the probability that it will not fail in a given environment before time </a:t>
                </a:r>
                <a14:m>
                  <m:oMath xmlns:m="http://schemas.openxmlformats.org/officeDocument/2006/math">
                    <m:r>
                      <a:rPr lang="en-IN" b="1" i="1" dirty="0" smtClean="0">
                        <a:latin typeface="Cambria Math" panose="02040503050406030204" pitchFamily="18" charset="0"/>
                        <a:cs typeface="Times New Roman" panose="02020603050405020304" pitchFamily="18" charset="0"/>
                      </a:rPr>
                      <m:t>𝒕</m:t>
                    </m:r>
                  </m:oMath>
                </a14:m>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or its reliability</a:t>
                </a:r>
                <a:r>
                  <a:rPr lang="en-IN" dirty="0">
                    <a:latin typeface="Times New Roman" panose="02020603050405020304" pitchFamily="18" charset="0"/>
                    <a:cs typeface="Times New Roman" panose="02020603050405020304" pitchFamily="18" charset="0"/>
                  </a:rPr>
                  <a:t>) is </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sz="3600" b="0" i="1" smtClean="0">
                        <a:latin typeface="Cambria Math" panose="02040503050406030204" pitchFamily="18" charset="0"/>
                        <a:cs typeface="Times New Roman" panose="02020603050405020304" pitchFamily="18" charset="0"/>
                      </a:rPr>
                      <m:t>𝑅</m:t>
                    </m:r>
                    <m:d>
                      <m:dPr>
                        <m:ctrlPr>
                          <a:rPr lang="en-IN" sz="3600" b="0" i="1" smtClean="0">
                            <a:latin typeface="Cambria Math" panose="02040503050406030204" pitchFamily="18" charset="0"/>
                            <a:cs typeface="Times New Roman" panose="02020603050405020304" pitchFamily="18" charset="0"/>
                          </a:rPr>
                        </m:ctrlPr>
                      </m:dPr>
                      <m:e>
                        <m:r>
                          <a:rPr lang="en-IN" sz="3600" b="0" i="1" smtClean="0">
                            <a:latin typeface="Cambria Math" panose="02040503050406030204" pitchFamily="18" charset="0"/>
                            <a:cs typeface="Times New Roman" panose="02020603050405020304" pitchFamily="18" charset="0"/>
                          </a:rPr>
                          <m:t>𝑡</m:t>
                        </m:r>
                      </m:e>
                    </m:d>
                    <m:r>
                      <a:rPr lang="en-IN" sz="3600" b="0" i="1" smtClean="0">
                        <a:latin typeface="Cambria Math" panose="02040503050406030204" pitchFamily="18" charset="0"/>
                        <a:cs typeface="Times New Roman" panose="02020603050405020304" pitchFamily="18" charset="0"/>
                      </a:rPr>
                      <m:t>=</m:t>
                    </m:r>
                    <m:r>
                      <a:rPr lang="en-IN" sz="3600" b="0" i="1" smtClean="0">
                        <a:latin typeface="Cambria Math" panose="02040503050406030204" pitchFamily="18" charset="0"/>
                        <a:cs typeface="Times New Roman" panose="02020603050405020304" pitchFamily="18" charset="0"/>
                      </a:rPr>
                      <m:t>𝑃</m:t>
                    </m:r>
                    <m:r>
                      <a:rPr lang="en-IN" sz="3600" b="0" i="1" smtClean="0">
                        <a:latin typeface="Cambria Math" panose="02040503050406030204" pitchFamily="18" charset="0"/>
                        <a:cs typeface="Times New Roman" panose="02020603050405020304" pitchFamily="18" charset="0"/>
                      </a:rPr>
                      <m:t>(</m:t>
                    </m:r>
                    <m:r>
                      <a:rPr lang="en-IN" sz="3600" b="0" i="1" smtClean="0">
                        <a:latin typeface="Cambria Math" panose="02040503050406030204" pitchFamily="18" charset="0"/>
                        <a:cs typeface="Times New Roman" panose="02020603050405020304" pitchFamily="18" charset="0"/>
                      </a:rPr>
                      <m:t>𝑇</m:t>
                    </m:r>
                    <m:r>
                      <a:rPr lang="en-IN" sz="3600" b="0" i="1" smtClean="0">
                        <a:latin typeface="Cambria Math" panose="02040503050406030204" pitchFamily="18" charset="0"/>
                        <a:cs typeface="Times New Roman" panose="02020603050405020304" pitchFamily="18" charset="0"/>
                      </a:rPr>
                      <m:t>&gt;</m:t>
                    </m:r>
                    <m:r>
                      <a:rPr lang="en-IN" sz="3600" b="0" i="1" smtClean="0">
                        <a:latin typeface="Cambria Math" panose="02040503050406030204" pitchFamily="18" charset="0"/>
                        <a:cs typeface="Times New Roman" panose="02020603050405020304" pitchFamily="18" charset="0"/>
                      </a:rPr>
                      <m:t>𝑡</m:t>
                    </m:r>
                    <m:r>
                      <a:rPr lang="en-IN" sz="3600" b="0" i="1" smtClean="0">
                        <a:latin typeface="Cambria Math" panose="02040503050406030204" pitchFamily="18" charset="0"/>
                        <a:cs typeface="Times New Roman" panose="02020603050405020304" pitchFamily="18" charset="0"/>
                      </a:rPr>
                      <m:t>)</m:t>
                    </m:r>
                  </m:oMath>
                </a14:m>
                <a:r>
                  <a:rPr lang="en-IN" sz="3600" dirty="0">
                    <a:latin typeface="Times New Roman" panose="02020603050405020304" pitchFamily="18" charset="0"/>
                    <a:cs typeface="Times New Roman" panose="02020603050405020304" pitchFamily="18" charset="0"/>
                  </a:rPr>
                  <a:t> 	  ;   </a:t>
                </a:r>
                <a14:m>
                  <m:oMath xmlns:m="http://schemas.openxmlformats.org/officeDocument/2006/math">
                    <m:r>
                      <a:rPr lang="en-IN" sz="3600" i="1" dirty="0" smtClean="0">
                        <a:latin typeface="Cambria Math" panose="02040503050406030204" pitchFamily="18" charset="0"/>
                        <a:cs typeface="Times New Roman" panose="02020603050405020304" pitchFamily="18" charset="0"/>
                      </a:rPr>
                      <m:t>𝑡</m:t>
                    </m:r>
                    <m:r>
                      <a:rPr lang="en-IN" sz="3600" i="1" dirty="0" smtClean="0">
                        <a:latin typeface="Cambria Math" panose="02040503050406030204" pitchFamily="18" charset="0"/>
                        <a:cs typeface="Times New Roman" panose="02020603050405020304" pitchFamily="18" charset="0"/>
                      </a:rPr>
                      <m:t>&gt;0</m:t>
                    </m:r>
                  </m:oMath>
                </a14:m>
                <a:endParaRPr lang="en-IN" sz="3600"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	</a:t>
                </a:r>
              </a:p>
              <a:p>
                <a:pPr marL="0" indent="0" algn="just">
                  <a:buNone/>
                </a:pPr>
                <a:r>
                  <a:rPr lang="en-IN" dirty="0">
                    <a:latin typeface="Times New Roman" panose="02020603050405020304" pitchFamily="18" charset="0"/>
                    <a:cs typeface="Times New Roman" panose="02020603050405020304" pitchFamily="18" charset="0"/>
                  </a:rPr>
                  <a:t>	Thus the reliability is always a function of time.</a:t>
                </a:r>
              </a:p>
              <a:p>
                <a:pPr marL="0" indent="0" algn="just">
                  <a:buNone/>
                </a:pPr>
                <a:r>
                  <a:rPr lang="en-IN" dirty="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50376"/>
                <a:ext cx="10515600" cy="5726587"/>
              </a:xfrm>
              <a:blipFill rotWithShape="0">
                <a:blip r:embed="rId2"/>
                <a:stretch>
                  <a:fillRect l="-1217" t="-1917" r="-1159"/>
                </a:stretch>
              </a:blipFill>
            </p:spPr>
            <p:txBody>
              <a:bodyPr/>
              <a:lstStyle/>
              <a:p>
                <a:r>
                  <a:rPr lang="en-IN">
                    <a:noFill/>
                  </a:rPr>
                  <a:t> </a:t>
                </a:r>
              </a:p>
            </p:txBody>
          </p:sp>
        </mc:Fallback>
      </mc:AlternateContent>
    </p:spTree>
    <p:extLst>
      <p:ext uri="{BB962C8B-B14F-4D97-AF65-F5344CB8AC3E}">
        <p14:creationId xmlns:p14="http://schemas.microsoft.com/office/powerpoint/2010/main" val="1638797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5966" y="395786"/>
            <a:ext cx="11001802" cy="5390866"/>
          </a:xfrm>
        </p:spPr>
      </p:pic>
    </p:spTree>
    <p:extLst>
      <p:ext uri="{BB962C8B-B14F-4D97-AF65-F5344CB8AC3E}">
        <p14:creationId xmlns:p14="http://schemas.microsoft.com/office/powerpoint/2010/main" val="1791544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327546"/>
                <a:ext cx="10762397" cy="5849417"/>
              </a:xfrm>
            </p:spPr>
            <p:txBody>
              <a:bodyPr>
                <a:normAutofit/>
              </a:bodyPr>
              <a:lstStyle/>
              <a:p>
                <a:pPr marL="0" indent="0" algn="just">
                  <a:lnSpc>
                    <a:spcPct val="150000"/>
                  </a:lnSpc>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cs typeface="Times New Roman" panose="02020603050405020304" pitchFamily="18" charset="0"/>
                      </a:rPr>
                      <m:t>𝑅</m:t>
                    </m:r>
                    <m:d>
                      <m:dPr>
                        <m:ctrlPr>
                          <a:rPr lang="en-IN" i="1">
                            <a:latin typeface="Cambria Math" panose="02040503050406030204" pitchFamily="18" charset="0"/>
                            <a:cs typeface="Times New Roman" panose="02020603050405020304" pitchFamily="18" charset="0"/>
                          </a:rPr>
                        </m:ctrlPr>
                      </m:dPr>
                      <m:e>
                        <m:r>
                          <a:rPr lang="en-IN" i="1">
                            <a:latin typeface="Cambria Math" panose="02040503050406030204" pitchFamily="18" charset="0"/>
                            <a:cs typeface="Times New Roman" panose="02020603050405020304" pitchFamily="18" charset="0"/>
                          </a:rPr>
                          <m:t>𝑡</m:t>
                        </m:r>
                      </m:e>
                    </m:d>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𝑃</m:t>
                    </m:r>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𝑇</m:t>
                    </m:r>
                    <m:r>
                      <a:rPr lang="en-IN" i="1">
                        <a:latin typeface="Cambria Math" panose="02040503050406030204" pitchFamily="18" charset="0"/>
                        <a:cs typeface="Times New Roman" panose="02020603050405020304" pitchFamily="18" charset="0"/>
                      </a:rPr>
                      <m:t>&gt;</m:t>
                    </m:r>
                    <m:r>
                      <a:rPr lang="en-IN" i="1">
                        <a:latin typeface="Cambria Math" panose="02040503050406030204" pitchFamily="18" charset="0"/>
                        <a:cs typeface="Times New Roman" panose="02020603050405020304" pitchFamily="18" charset="0"/>
                      </a:rPr>
                      <m:t>𝑡</m:t>
                    </m:r>
                    <m:r>
                      <a:rPr lang="en-IN" i="1">
                        <a:latin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or   </a:t>
                </a:r>
                <a14:m>
                  <m:oMath xmlns:m="http://schemas.openxmlformats.org/officeDocument/2006/math">
                    <m:r>
                      <a:rPr lang="en-IN" i="1">
                        <a:latin typeface="Cambria Math" panose="02040503050406030204" pitchFamily="18" charset="0"/>
                        <a:cs typeface="Times New Roman" panose="02020603050405020304" pitchFamily="18" charset="0"/>
                      </a:rPr>
                      <m:t>1−</m:t>
                    </m:r>
                    <m:r>
                      <a:rPr lang="en-IN" i="1">
                        <a:latin typeface="Cambria Math" panose="02040503050406030204" pitchFamily="18" charset="0"/>
                        <a:cs typeface="Times New Roman" panose="02020603050405020304" pitchFamily="18" charset="0"/>
                      </a:rPr>
                      <m:t>𝑃</m:t>
                    </m:r>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𝑇</m:t>
                    </m:r>
                    <m:r>
                      <a:rPr lang="en-IN" i="1">
                        <a:latin typeface="Cambria Math" panose="02040503050406030204" pitchFamily="18" charset="0"/>
                        <a:ea typeface="Cambria Math" panose="02040503050406030204" pitchFamily="18" charset="0"/>
                        <a:cs typeface="Times New Roman" panose="02020603050405020304" pitchFamily="18" charset="0"/>
                      </a:rPr>
                      <m:t>≤</m:t>
                    </m:r>
                    <m:r>
                      <a:rPr lang="en-IN" i="1">
                        <a:latin typeface="Cambria Math" panose="02040503050406030204" pitchFamily="18" charset="0"/>
                        <a:ea typeface="Cambria Math" panose="02040503050406030204" pitchFamily="18" charset="0"/>
                        <a:cs typeface="Times New Roman" panose="02020603050405020304" pitchFamily="18" charset="0"/>
                      </a:rPr>
                      <m:t>𝑡</m:t>
                    </m:r>
                    <m:r>
                      <a:rPr lang="en-IN" i="1">
                        <a:latin typeface="Cambria Math" panose="02040503050406030204" pitchFamily="18" charset="0"/>
                        <a:ea typeface="Cambria Math" panose="02040503050406030204" pitchFamily="18" charset="0"/>
                        <a:cs typeface="Times New Roman" panose="02020603050405020304" pitchFamily="18" charset="0"/>
                      </a:rPr>
                      <m:t>)</m:t>
                    </m:r>
                  </m:oMath>
                </a14:m>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dirty="0">
                        <a:latin typeface="Cambria Math" panose="02040503050406030204" pitchFamily="18" charset="0"/>
                        <a:cs typeface="Times New Roman" panose="02020603050405020304" pitchFamily="18" charset="0"/>
                      </a:rPr>
                      <m:t>1−</m:t>
                    </m:r>
                    <m:r>
                      <a:rPr lang="en-IN" i="1" dirty="0">
                        <a:latin typeface="Cambria Math" panose="02040503050406030204" pitchFamily="18" charset="0"/>
                        <a:cs typeface="Times New Roman" panose="02020603050405020304" pitchFamily="18" charset="0"/>
                      </a:rPr>
                      <m:t>𝐹</m:t>
                    </m:r>
                    <m:r>
                      <a:rPr lang="en-IN" i="1" dirty="0">
                        <a:latin typeface="Cambria Math" panose="02040503050406030204" pitchFamily="18" charset="0"/>
                        <a:cs typeface="Times New Roman" panose="02020603050405020304" pitchFamily="18" charset="0"/>
                      </a:rPr>
                      <m:t>(</m:t>
                    </m:r>
                    <m:r>
                      <a:rPr lang="en-IN" i="1" dirty="0">
                        <a:latin typeface="Cambria Math" panose="02040503050406030204" pitchFamily="18" charset="0"/>
                        <a:cs typeface="Times New Roman" panose="02020603050405020304" pitchFamily="18" charset="0"/>
                      </a:rPr>
                      <m:t>𝑡</m:t>
                    </m:r>
                    <m:r>
                      <a:rPr lang="en-IN" i="1" dirty="0">
                        <a:latin typeface="Cambria Math" panose="02040503050406030204" pitchFamily="18" charset="0"/>
                        <a:cs typeface="Times New Roman" panose="02020603050405020304" pitchFamily="18" charset="0"/>
                      </a:rPr>
                      <m:t>)</m:t>
                    </m:r>
                  </m:oMath>
                </a14:m>
                <a:endParaRPr lang="en-IN" dirty="0">
                  <a:latin typeface="Times New Roman" panose="02020603050405020304" pitchFamily="18" charset="0"/>
                  <a:cs typeface="Times New Roman" panose="02020603050405020304" pitchFamily="18" charset="0"/>
                </a:endParaRPr>
              </a:p>
              <a:p>
                <a:pPr marL="0" indent="0">
                  <a:lnSpc>
                    <a:spcPct val="150000"/>
                  </a:lnSpc>
                  <a:buNone/>
                </a:pPr>
                <a:r>
                  <a:rPr lang="en-IN" b="0" dirty="0">
                    <a:latin typeface="Times New Roman" panose="02020603050405020304" pitchFamily="18" charset="0"/>
                    <a:cs typeface="Times New Roman" panose="02020603050405020304" pitchFamily="18" charset="0"/>
                  </a:rPr>
                  <a:t>				</a:t>
                </a:r>
                <a14:m>
                  <m:oMath xmlns:m="http://schemas.openxmlformats.org/officeDocument/2006/math">
                    <m:r>
                      <a:rPr lang="en-IN" b="0" i="1" smtClean="0">
                        <a:latin typeface="Cambria Math" panose="02040503050406030204" pitchFamily="18" charset="0"/>
                      </a:rPr>
                      <m:t>𝐹</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nary>
                      <m:naryPr>
                        <m:limLoc m:val="undOvr"/>
                        <m:ctrlPr>
                          <a:rPr lang="en-IN" b="0" i="1" smtClean="0">
                            <a:latin typeface="Cambria Math" panose="02040503050406030204" pitchFamily="18" charset="0"/>
                          </a:rPr>
                        </m:ctrlPr>
                      </m:naryPr>
                      <m:sub>
                        <m:r>
                          <m:rPr>
                            <m:brk m:alnAt="24"/>
                          </m:rPr>
                          <a:rPr lang="en-IN" b="0" i="1" smtClean="0">
                            <a:latin typeface="Cambria Math" panose="02040503050406030204" pitchFamily="18" charset="0"/>
                          </a:rPr>
                          <m:t>0</m:t>
                        </m:r>
                      </m:sub>
                      <m:sup>
                        <m:r>
                          <a:rPr lang="en-IN" b="0" i="1" smtClean="0">
                            <a:latin typeface="Cambria Math" panose="02040503050406030204" pitchFamily="18" charset="0"/>
                          </a:rPr>
                          <m:t>𝑡</m:t>
                        </m:r>
                      </m:sup>
                      <m:e>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  </m:t>
                        </m:r>
                        <m:r>
                          <a:rPr lang="en-IN" b="0" i="1" smtClean="0">
                            <a:latin typeface="Cambria Math" panose="02040503050406030204" pitchFamily="18" charset="0"/>
                          </a:rPr>
                          <m:t>𝑑𝑡</m:t>
                        </m:r>
                      </m:e>
                    </m:nary>
                  </m:oMath>
                </a14:m>
                <a:endParaRPr lang="en-IN" dirty="0">
                  <a:latin typeface="Times New Roman" panose="02020603050405020304" pitchFamily="18" charset="0"/>
                  <a:cs typeface="Times New Roman" panose="02020603050405020304" pitchFamily="18" charset="0"/>
                </a:endParaRPr>
              </a:p>
              <a:p>
                <a:pPr marL="0" indent="0">
                  <a:lnSpc>
                    <a:spcPct val="150000"/>
                  </a:lnSpc>
                  <a:buNone/>
                </a:pPr>
                <a:r>
                  <a:rPr lang="en-IN" dirty="0">
                    <a:latin typeface="Times New Roman" panose="02020603050405020304" pitchFamily="18" charset="0"/>
                    <a:cs typeface="Times New Roman" panose="02020603050405020304" pitchFamily="18" charset="0"/>
                  </a:rPr>
                  <a:t>		Thus,		</a:t>
                </a:r>
                <a14:m>
                  <m:oMath xmlns:m="http://schemas.openxmlformats.org/officeDocument/2006/math">
                    <m:r>
                      <a:rPr lang="en-IN" b="0" i="1" smtClean="0">
                        <a:latin typeface="Cambria Math" panose="02040503050406030204" pitchFamily="18" charset="0"/>
                      </a:rPr>
                      <m:t>𝑅</m:t>
                    </m:r>
                    <m:d>
                      <m:dPr>
                        <m:ctrlPr>
                          <a:rPr lang="en-IN" i="1">
                            <a:latin typeface="Cambria Math" panose="02040503050406030204" pitchFamily="18" charset="0"/>
                          </a:rPr>
                        </m:ctrlPr>
                      </m:dPr>
                      <m:e>
                        <m:r>
                          <a:rPr lang="en-IN" i="1">
                            <a:latin typeface="Cambria Math" panose="02040503050406030204" pitchFamily="18" charset="0"/>
                          </a:rPr>
                          <m:t>𝑡</m:t>
                        </m:r>
                      </m:e>
                    </m:d>
                    <m:r>
                      <a:rPr lang="en-IN" i="1">
                        <a:latin typeface="Cambria Math" panose="02040503050406030204" pitchFamily="18" charset="0"/>
                      </a:rPr>
                      <m:t>=</m:t>
                    </m:r>
                    <m:r>
                      <a:rPr lang="en-IN" b="0" i="1" smtClean="0">
                        <a:latin typeface="Cambria Math" panose="02040503050406030204" pitchFamily="18" charset="0"/>
                      </a:rPr>
                      <m:t>1− </m:t>
                    </m:r>
                    <m:nary>
                      <m:naryPr>
                        <m:limLoc m:val="undOvr"/>
                        <m:ctrlPr>
                          <a:rPr lang="en-IN" i="1">
                            <a:latin typeface="Cambria Math" panose="02040503050406030204" pitchFamily="18" charset="0"/>
                          </a:rPr>
                        </m:ctrlPr>
                      </m:naryPr>
                      <m:sub>
                        <m:r>
                          <m:rPr>
                            <m:brk m:alnAt="24"/>
                          </m:rPr>
                          <a:rPr lang="en-IN" i="1">
                            <a:latin typeface="Cambria Math" panose="02040503050406030204" pitchFamily="18" charset="0"/>
                          </a:rPr>
                          <m:t>0</m:t>
                        </m:r>
                      </m:sub>
                      <m:sup>
                        <m:r>
                          <a:rPr lang="en-IN" i="1">
                            <a:latin typeface="Cambria Math" panose="02040503050406030204" pitchFamily="18" charset="0"/>
                          </a:rPr>
                          <m:t>𝑡</m:t>
                        </m:r>
                      </m:sup>
                      <m:e>
                        <m:r>
                          <a:rPr lang="en-IN" b="0" i="1" smtClean="0">
                            <a:latin typeface="Cambria Math" panose="02040503050406030204" pitchFamily="18" charset="0"/>
                          </a:rPr>
                          <m:t> </m:t>
                        </m:r>
                        <m:r>
                          <a:rPr lang="en-IN" i="1">
                            <a:latin typeface="Cambria Math" panose="02040503050406030204" pitchFamily="18" charset="0"/>
                          </a:rPr>
                          <m:t>𝑓</m:t>
                        </m:r>
                        <m:r>
                          <a:rPr lang="en-IN" i="1">
                            <a:latin typeface="Cambria Math" panose="02040503050406030204" pitchFamily="18" charset="0"/>
                          </a:rPr>
                          <m:t>(</m:t>
                        </m:r>
                        <m:r>
                          <a:rPr lang="en-IN" i="1">
                            <a:latin typeface="Cambria Math" panose="02040503050406030204" pitchFamily="18" charset="0"/>
                          </a:rPr>
                          <m:t>𝑡</m:t>
                        </m:r>
                      </m:e>
                    </m:nary>
                    <m:r>
                      <a:rPr lang="en-IN" i="1">
                        <a:latin typeface="Cambria Math" panose="02040503050406030204" pitchFamily="18" charset="0"/>
                      </a:rPr>
                      <m:t>)</m:t>
                    </m:r>
                    <m:r>
                      <a:rPr lang="en-IN" b="0" i="1" smtClean="0">
                        <a:latin typeface="Cambria Math" panose="02040503050406030204" pitchFamily="18" charset="0"/>
                      </a:rPr>
                      <m:t> </m:t>
                    </m:r>
                    <m:r>
                      <a:rPr lang="en-IN" b="0" i="1" smtClean="0">
                        <a:latin typeface="Cambria Math" panose="02040503050406030204" pitchFamily="18" charset="0"/>
                      </a:rPr>
                      <m:t>𝑑𝑡</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b="0" i="1" dirty="0" smtClean="0">
                        <a:latin typeface="Cambria Math" panose="020405030504060302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nary>
                      <m:naryPr>
                        <m:limLoc m:val="undOvr"/>
                        <m:ctrlPr>
                          <a:rPr lang="en-IN" i="1" dirty="0" smtClean="0">
                            <a:latin typeface="Cambria Math" panose="02040503050406030204" pitchFamily="18" charset="0"/>
                          </a:rPr>
                        </m:ctrlPr>
                      </m:naryPr>
                      <m:sub>
                        <m:r>
                          <m:rPr>
                            <m:brk m:alnAt="24"/>
                          </m:rPr>
                          <a:rPr lang="en-IN" b="0" i="1" dirty="0" smtClean="0">
                            <a:latin typeface="Cambria Math" panose="02040503050406030204" pitchFamily="18" charset="0"/>
                          </a:rPr>
                          <m:t>𝑡</m:t>
                        </m:r>
                      </m:sub>
                      <m:sup>
                        <m:r>
                          <a:rPr lang="en-IN" i="1" dirty="0" smtClean="0">
                            <a:latin typeface="Cambria Math" panose="02040503050406030204" pitchFamily="18" charset="0"/>
                            <a:ea typeface="Cambria Math" panose="02040503050406030204" pitchFamily="18" charset="0"/>
                          </a:rPr>
                          <m:t>∞</m:t>
                        </m:r>
                      </m:sup>
                      <m:e>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𝑡</m:t>
                            </m:r>
                          </m:e>
                        </m:d>
                        <m:r>
                          <a:rPr lang="en-IN" i="1">
                            <a:latin typeface="Cambria Math" panose="02040503050406030204" pitchFamily="18" charset="0"/>
                          </a:rPr>
                          <m:t>  </m:t>
                        </m:r>
                        <m:r>
                          <a:rPr lang="en-IN" i="1">
                            <a:latin typeface="Cambria Math" panose="02040503050406030204" pitchFamily="18" charset="0"/>
                          </a:rPr>
                          <m:t>𝑑𝑡</m:t>
                        </m:r>
                      </m:e>
                    </m:nary>
                  </m:oMath>
                </a14:m>
                <a:endParaRPr lang="en-IN" dirty="0">
                  <a:latin typeface="Times New Roman" panose="02020603050405020304" pitchFamily="18" charset="0"/>
                  <a:cs typeface="Times New Roman" panose="02020603050405020304" pitchFamily="18" charset="0"/>
                </a:endParaRPr>
              </a:p>
              <a:p>
                <a:pPr marL="0" indent="0">
                  <a:lnSpc>
                    <a:spcPct val="160000"/>
                  </a:lnSpc>
                  <a:buNone/>
                </a:pPr>
                <a:r>
                  <a:rPr lang="en-IN" dirty="0">
                    <a:latin typeface="Times New Roman" panose="02020603050405020304" pitchFamily="18" charset="0"/>
                    <a:cs typeface="Times New Roman" panose="02020603050405020304" pitchFamily="18" charset="0"/>
                  </a:rPr>
                  <a:t>		Since    </a:t>
                </a:r>
                <a14:m>
                  <m:oMath xmlns:m="http://schemas.openxmlformats.org/officeDocument/2006/math">
                    <m:r>
                      <a:rPr lang="en-IN" b="0" i="1" smtClean="0">
                        <a:latin typeface="Cambria Math" panose="02040503050406030204" pitchFamily="18" charset="0"/>
                        <a:cs typeface="Times New Roman" panose="02020603050405020304" pitchFamily="18" charset="0"/>
                      </a:rPr>
                      <m:t>𝐹</m:t>
                    </m:r>
                    <m:d>
                      <m:dPr>
                        <m:ctrlPr>
                          <a:rPr lang="en-IN" b="0" i="1" smtClean="0">
                            <a:latin typeface="Cambria Math" panose="02040503050406030204" pitchFamily="18" charset="0"/>
                            <a:cs typeface="Times New Roman" panose="02020603050405020304" pitchFamily="18" charset="0"/>
                          </a:rPr>
                        </m:ctrlPr>
                      </m:dPr>
                      <m:e>
                        <m:r>
                          <a:rPr lang="en-IN" b="0" i="1" smtClean="0">
                            <a:latin typeface="Cambria Math" panose="02040503050406030204" pitchFamily="18" charset="0"/>
                            <a:cs typeface="Times New Roman" panose="02020603050405020304" pitchFamily="18" charset="0"/>
                          </a:rPr>
                          <m:t>0</m:t>
                        </m:r>
                      </m:e>
                    </m:d>
                    <m:r>
                      <a:rPr lang="en-IN" b="0" i="1" smtClean="0">
                        <a:latin typeface="Cambria Math" panose="02040503050406030204" pitchFamily="18" charset="0"/>
                        <a:cs typeface="Times New Roman" panose="02020603050405020304" pitchFamily="18" charset="0"/>
                      </a:rPr>
                      <m:t>=0</m:t>
                    </m:r>
                  </m:oMath>
                </a14:m>
                <a:r>
                  <a:rPr lang="en-IN" dirty="0">
                    <a:latin typeface="Times New Roman" panose="02020603050405020304" pitchFamily="18" charset="0"/>
                    <a:cs typeface="Times New Roman" panose="02020603050405020304" pitchFamily="18" charset="0"/>
                  </a:rPr>
                  <a:t>  and </a:t>
                </a:r>
                <a14:m>
                  <m:oMath xmlns:m="http://schemas.openxmlformats.org/officeDocument/2006/math">
                    <m:r>
                      <a:rPr lang="en-IN" b="0" i="1" smtClean="0">
                        <a:latin typeface="Cambria Math" panose="02040503050406030204" pitchFamily="18" charset="0"/>
                        <a:cs typeface="Times New Roman" panose="02020603050405020304" pitchFamily="18" charset="0"/>
                      </a:rPr>
                      <m:t>𝐹</m:t>
                    </m:r>
                    <m:d>
                      <m:dPr>
                        <m:ctrlPr>
                          <a:rPr lang="en-IN" b="0" i="1" smtClean="0">
                            <a:latin typeface="Cambria Math" panose="02040503050406030204" pitchFamily="18" charset="0"/>
                            <a:cs typeface="Times New Roman" panose="02020603050405020304" pitchFamily="18" charset="0"/>
                          </a:rPr>
                        </m:ctrlPr>
                      </m:dPr>
                      <m:e>
                        <m:r>
                          <a:rPr lang="en-IN" b="0" i="1" smtClean="0">
                            <a:latin typeface="Cambria Math" panose="02040503050406030204" pitchFamily="18" charset="0"/>
                            <a:ea typeface="Cambria Math" panose="02040503050406030204" pitchFamily="18" charset="0"/>
                            <a:cs typeface="Times New Roman" panose="02020603050405020304" pitchFamily="18" charset="0"/>
                          </a:rPr>
                          <m:t>∞</m:t>
                        </m:r>
                      </m:e>
                    </m:d>
                    <m:r>
                      <a:rPr lang="en-IN" b="0" i="1"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en-IN" dirty="0">
                    <a:latin typeface="Times New Roman" panose="02020603050405020304" pitchFamily="18" charset="0"/>
                    <a:cs typeface="Times New Roman" panose="02020603050405020304" pitchFamily="18" charset="0"/>
                  </a:rPr>
                  <a:t>   by the property of </a:t>
                </a:r>
                <a:r>
                  <a:rPr lang="en-IN" i="1" dirty="0">
                    <a:latin typeface="Times New Roman" panose="02020603050405020304" pitchFamily="18" charset="0"/>
                    <a:cs typeface="Times New Roman" panose="02020603050405020304" pitchFamily="18" charset="0"/>
                  </a:rPr>
                  <a:t>c.d.f</a:t>
                </a:r>
                <a:r>
                  <a:rPr lang="en-IN" dirty="0">
                    <a:latin typeface="Times New Roman" panose="02020603050405020304" pitchFamily="18" charset="0"/>
                    <a:cs typeface="Times New Roman" panose="02020603050405020304" pitchFamily="18" charset="0"/>
                  </a:rPr>
                  <a:t>.			 </a:t>
                </a:r>
                <a:r>
                  <a:rPr lang="en-IN" dirty="0">
                    <a:cs typeface="Times New Roman" panose="02020603050405020304" pitchFamily="18" charset="0"/>
                  </a:rPr>
                  <a:t> </a:t>
                </a:r>
                <a14:m>
                  <m:oMath xmlns:m="http://schemas.openxmlformats.org/officeDocument/2006/math">
                    <m:r>
                      <a:rPr lang="en-IN" b="0" i="1" smtClean="0">
                        <a:latin typeface="Cambria Math" panose="02040503050406030204" pitchFamily="18" charset="0"/>
                        <a:cs typeface="Times New Roman" panose="02020603050405020304" pitchFamily="18" charset="0"/>
                      </a:rPr>
                      <m:t>𝑅</m:t>
                    </m:r>
                    <m:d>
                      <m:dPr>
                        <m:ctrlPr>
                          <a:rPr lang="en-IN" i="1">
                            <a:latin typeface="Cambria Math" panose="02040503050406030204" pitchFamily="18" charset="0"/>
                            <a:cs typeface="Times New Roman" panose="02020603050405020304" pitchFamily="18" charset="0"/>
                          </a:rPr>
                        </m:ctrlPr>
                      </m:dPr>
                      <m:e>
                        <m:r>
                          <a:rPr lang="en-IN" i="1">
                            <a:latin typeface="Cambria Math" panose="02040503050406030204" pitchFamily="18" charset="0"/>
                            <a:cs typeface="Times New Roman" panose="02020603050405020304" pitchFamily="18" charset="0"/>
                          </a:rPr>
                          <m:t>0</m:t>
                        </m:r>
                      </m:e>
                    </m:d>
                    <m:r>
                      <a:rPr lang="en-IN" i="1">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1</m:t>
                    </m:r>
                  </m:oMath>
                </a14:m>
                <a:r>
                  <a:rPr lang="en-IN" dirty="0">
                    <a:latin typeface="Times New Roman" panose="02020603050405020304" pitchFamily="18" charset="0"/>
                    <a:cs typeface="Times New Roman" panose="02020603050405020304" pitchFamily="18" charset="0"/>
                  </a:rPr>
                  <a:t>  and </a:t>
                </a:r>
                <a14:m>
                  <m:oMath xmlns:m="http://schemas.openxmlformats.org/officeDocument/2006/math">
                    <m:r>
                      <a:rPr lang="en-IN" b="0" i="1" smtClean="0">
                        <a:latin typeface="Cambria Math" panose="02040503050406030204" pitchFamily="18" charset="0"/>
                        <a:cs typeface="Times New Roman" panose="02020603050405020304" pitchFamily="18" charset="0"/>
                      </a:rPr>
                      <m:t>𝑅</m:t>
                    </m:r>
                    <m:d>
                      <m:dPr>
                        <m:ctrlPr>
                          <a:rPr lang="en-IN" i="1">
                            <a:latin typeface="Cambria Math" panose="02040503050406030204" pitchFamily="18" charset="0"/>
                            <a:cs typeface="Times New Roman" panose="02020603050405020304" pitchFamily="18" charset="0"/>
                          </a:rPr>
                        </m:ctrlPr>
                      </m:dPr>
                      <m:e>
                        <m:r>
                          <a:rPr lang="en-IN" i="1">
                            <a:latin typeface="Cambria Math" panose="02040503050406030204" pitchFamily="18" charset="0"/>
                            <a:ea typeface="Cambria Math" panose="02040503050406030204" pitchFamily="18" charset="0"/>
                            <a:cs typeface="Times New Roman" panose="02020603050405020304" pitchFamily="18" charset="0"/>
                          </a:rPr>
                          <m:t>∞</m:t>
                        </m:r>
                      </m:e>
                    </m:d>
                    <m:r>
                      <a:rPr lang="en-IN" i="1">
                        <a:latin typeface="Cambria Math" panose="02040503050406030204" pitchFamily="18" charset="0"/>
                        <a:ea typeface="Cambria Math" panose="02040503050406030204" pitchFamily="18" charset="0"/>
                        <a:cs typeface="Times New Roman" panose="02020603050405020304" pitchFamily="18" charset="0"/>
                      </a:rPr>
                      <m:t>=</m:t>
                    </m:r>
                    <m:r>
                      <a:rPr lang="en-IN" b="0" i="1" smtClean="0">
                        <a:latin typeface="Cambria Math" panose="02040503050406030204" pitchFamily="18" charset="0"/>
                        <a:ea typeface="Cambria Math" panose="02040503050406030204" pitchFamily="18" charset="0"/>
                        <a:cs typeface="Times New Roman" panose="02020603050405020304" pitchFamily="18" charset="0"/>
                      </a:rPr>
                      <m:t>0</m:t>
                    </m:r>
                  </m:oMath>
                </a14:m>
                <a:r>
                  <a:rPr lang="en-IN" dirty="0">
                    <a:latin typeface="Times New Roman" panose="02020603050405020304" pitchFamily="18" charset="0"/>
                    <a:cs typeface="Times New Roman" panose="02020603050405020304" pitchFamily="18" charset="0"/>
                  </a:rPr>
                  <a:t>   ;  </a:t>
                </a:r>
                <a:r>
                  <a:rPr lang="en-IN" i="1" dirty="0">
                    <a:latin typeface="Times New Roman" panose="02020603050405020304" pitchFamily="18" charset="0"/>
                    <a:cs typeface="Times New Roman" panose="02020603050405020304" pitchFamily="18" charset="0"/>
                  </a:rPr>
                  <a:t>i.e.,</a:t>
                </a:r>
                <a14:m>
                  <m:oMath xmlns:m="http://schemas.openxmlformats.org/officeDocument/2006/math">
                    <m:r>
                      <a:rPr lang="en-IN" b="0" i="1" smtClean="0">
                        <a:latin typeface="Cambria Math" panose="02040503050406030204" pitchFamily="18" charset="0"/>
                        <a:cs typeface="Times New Roman" panose="02020603050405020304" pitchFamily="18" charset="0"/>
                      </a:rPr>
                      <m:t>0</m:t>
                    </m:r>
                    <m:r>
                      <a:rPr lang="en-IN" b="0" i="1" smtClean="0">
                        <a:latin typeface="Cambria Math" panose="02040503050406030204" pitchFamily="18" charset="0"/>
                        <a:ea typeface="Cambria Math" panose="02040503050406030204" pitchFamily="18" charset="0"/>
                        <a:cs typeface="Times New Roman" panose="02020603050405020304" pitchFamily="18" charset="0"/>
                      </a:rPr>
                      <m:t>≤</m:t>
                    </m:r>
                    <m:r>
                      <a:rPr lang="en-IN" b="0" i="1" smtClean="0">
                        <a:latin typeface="Cambria Math" panose="02040503050406030204" pitchFamily="18" charset="0"/>
                        <a:ea typeface="Cambria Math" panose="02040503050406030204" pitchFamily="18" charset="0"/>
                        <a:cs typeface="Times New Roman" panose="02020603050405020304" pitchFamily="18" charset="0"/>
                      </a:rPr>
                      <m:t>𝑅</m:t>
                    </m:r>
                    <m:r>
                      <a:rPr lang="en-IN" b="0" i="1" smtClean="0">
                        <a:latin typeface="Cambria Math" panose="02040503050406030204" pitchFamily="18" charset="0"/>
                        <a:ea typeface="Cambria Math" panose="02040503050406030204" pitchFamily="18" charset="0"/>
                        <a:cs typeface="Times New Roman" panose="02020603050405020304" pitchFamily="18" charset="0"/>
                      </a:rPr>
                      <m:t>(</m:t>
                    </m:r>
                    <m:r>
                      <a:rPr lang="en-IN" b="0" i="1" smtClean="0">
                        <a:latin typeface="Cambria Math" panose="02040503050406030204" pitchFamily="18" charset="0"/>
                        <a:ea typeface="Cambria Math" panose="02040503050406030204" pitchFamily="18" charset="0"/>
                        <a:cs typeface="Times New Roman" panose="02020603050405020304" pitchFamily="18" charset="0"/>
                      </a:rPr>
                      <m:t>𝑡</m:t>
                    </m:r>
                    <m:r>
                      <a:rPr lang="en-IN" b="0" i="1"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en-IN" dirty="0">
                    <a:latin typeface="Times New Roman" panose="02020603050405020304" pitchFamily="18" charset="0"/>
                    <a:cs typeface="Times New Roman" panose="02020603050405020304" pitchFamily="18" charset="0"/>
                  </a:rPr>
                  <a:t>	</a:t>
                </a:r>
              </a:p>
              <a:p>
                <a:pPr marL="0" indent="0">
                  <a:buNone/>
                </a:pPr>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327546"/>
                <a:ext cx="10762397" cy="5849417"/>
              </a:xfrm>
              <a:blipFill rotWithShape="0">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549955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327546"/>
                <a:ext cx="10994410" cy="6073253"/>
              </a:xfrm>
            </p:spPr>
            <p:txBody>
              <a:bodyPr/>
              <a:lstStyle/>
              <a:p>
                <a:pPr marL="0" indent="0" algn="just">
                  <a:buNone/>
                </a:pPr>
                <a:r>
                  <a:rPr lang="en-IN" dirty="0">
                    <a:latin typeface="Times New Roman" panose="02020603050405020304" pitchFamily="18" charset="0"/>
                    <a:cs typeface="Times New Roman" panose="02020603050405020304" pitchFamily="18" charset="0"/>
                  </a:rPr>
                  <a:t>Also,  since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𝑑</m:t>
                        </m:r>
                      </m:num>
                      <m:den>
                        <m:r>
                          <a:rPr lang="en-IN" b="0" i="1" smtClean="0">
                            <a:latin typeface="Cambria Math" panose="02040503050406030204" pitchFamily="18" charset="0"/>
                          </a:rPr>
                          <m:t>𝑑𝑡</m:t>
                        </m:r>
                      </m:den>
                    </m:f>
                    <m:r>
                      <a:rPr lang="en-IN" b="0" i="1" smtClean="0">
                        <a:latin typeface="Cambria Math" panose="02040503050406030204" pitchFamily="18" charset="0"/>
                      </a:rPr>
                      <m:t> </m:t>
                    </m:r>
                    <m:r>
                      <a:rPr lang="en-IN" b="0" i="1" smtClean="0">
                        <a:latin typeface="Cambria Math" panose="02040503050406030204" pitchFamily="18" charset="0"/>
                      </a:rPr>
                      <m:t>𝐹</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smtClean="0">
                        <a:latin typeface="Cambria Math" panose="02040503050406030204" pitchFamily="18" charset="0"/>
                        <a:ea typeface="Cambria Math" panose="020405030504060302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𝑑</m:t>
                        </m:r>
                        <m:r>
                          <a:rPr lang="en-IN" b="0" i="1" smtClean="0">
                            <a:latin typeface="Cambria Math" panose="02040503050406030204" pitchFamily="18" charset="0"/>
                          </a:rPr>
                          <m:t> </m:t>
                        </m:r>
                        <m:r>
                          <a:rPr lang="en-IN" b="0" i="1" smtClean="0">
                            <a:latin typeface="Cambria Math" panose="02040503050406030204" pitchFamily="18" charset="0"/>
                          </a:rPr>
                          <m:t>𝑅</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num>
                      <m:den>
                        <m:r>
                          <a:rPr lang="en-IN" b="0" i="1" smtClean="0">
                            <a:latin typeface="Cambria Math" panose="02040503050406030204" pitchFamily="18" charset="0"/>
                          </a:rPr>
                          <m:t>𝑑𝑡</m:t>
                        </m:r>
                      </m:den>
                    </m:f>
                  </m:oMath>
                </a14:m>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Now the conditional probability of failure in the time interval </a:t>
                </a:r>
                <a14:m>
                  <m:oMath xmlns:m="http://schemas.openxmlformats.org/officeDocument/2006/math">
                    <m:r>
                      <a:rPr lang="en-IN" b="1" i="1" smtClean="0">
                        <a:latin typeface="Cambria Math" panose="02040503050406030204" pitchFamily="18" charset="0"/>
                      </a:rPr>
                      <m:t>(</m:t>
                    </m:r>
                    <m:r>
                      <a:rPr lang="en-IN" b="1" i="1" smtClean="0">
                        <a:latin typeface="Cambria Math" panose="02040503050406030204" pitchFamily="18" charset="0"/>
                      </a:rPr>
                      <m:t>𝒕</m:t>
                    </m:r>
                    <m:r>
                      <a:rPr lang="en-IN" b="1" i="1" smtClean="0">
                        <a:latin typeface="Cambria Math" panose="02040503050406030204" pitchFamily="18" charset="0"/>
                      </a:rPr>
                      <m:t>,  </m:t>
                    </m:r>
                    <m:r>
                      <a:rPr lang="en-IN" b="1" i="1" smtClean="0">
                        <a:latin typeface="Cambria Math" panose="02040503050406030204" pitchFamily="18" charset="0"/>
                      </a:rPr>
                      <m:t>𝒕</m:t>
                    </m:r>
                    <m:r>
                      <a:rPr lang="en-IN" b="1" i="1" smtClean="0">
                        <a:latin typeface="Cambria Math" panose="02040503050406030204" pitchFamily="18" charset="0"/>
                      </a:rPr>
                      <m:t>+∆</m:t>
                    </m:r>
                    <m:r>
                      <a:rPr lang="en-IN" b="1" i="1" smtClean="0">
                        <a:latin typeface="Cambria Math" panose="02040503050406030204" pitchFamily="18" charset="0"/>
                        <a:ea typeface="Cambria Math" panose="02040503050406030204" pitchFamily="18" charset="0"/>
                      </a:rPr>
                      <m:t>𝒕</m:t>
                    </m:r>
                    <m:r>
                      <a:rPr lang="en-IN" b="1" i="1" smtClean="0">
                        <a:latin typeface="Cambria Math" panose="02040503050406030204" pitchFamily="18" charset="0"/>
                        <a:ea typeface="Cambria Math" panose="02040503050406030204" pitchFamily="18" charset="0"/>
                      </a:rPr>
                      <m:t>)</m:t>
                    </m:r>
                  </m:oMath>
                </a14:m>
                <a:r>
                  <a:rPr lang="en-IN" dirty="0">
                    <a:latin typeface="Times New Roman" panose="02020603050405020304" pitchFamily="18" charset="0"/>
                    <a:cs typeface="Times New Roman" panose="02020603050405020304" pitchFamily="18" charset="0"/>
                  </a:rPr>
                  <a:t>,</a:t>
                </a:r>
              </a:p>
              <a:p>
                <a:pPr marL="0" indent="0" algn="just">
                  <a:buNone/>
                </a:pPr>
                <a:r>
                  <a:rPr lang="en-IN" dirty="0">
                    <a:latin typeface="Times New Roman" panose="02020603050405020304" pitchFamily="18" charset="0"/>
                    <a:cs typeface="Times New Roman" panose="02020603050405020304" pitchFamily="18" charset="0"/>
                  </a:rPr>
                  <a:t>Given that the component has survived upto time </a:t>
                </a:r>
                <a:r>
                  <a:rPr lang="en-IN" b="1" i="1" dirty="0">
                    <a:latin typeface="Times New Roman" panose="02020603050405020304" pitchFamily="18" charset="0"/>
                    <a:cs typeface="Times New Roman" panose="02020603050405020304" pitchFamily="18" charset="0"/>
                  </a:rPr>
                  <a:t>t,</a:t>
                </a:r>
              </a:p>
              <a:p>
                <a:pPr marL="0" indent="0" algn="just">
                  <a:buNone/>
                </a:pPr>
                <a:r>
                  <a:rPr lang="en-IN" b="0" dirty="0">
                    <a:cs typeface="Times New Roman" panose="02020603050405020304" pitchFamily="18" charset="0"/>
                  </a:rPr>
                  <a:t>		</a:t>
                </a:r>
                <a14:m>
                  <m:oMath xmlns:m="http://schemas.openxmlformats.org/officeDocument/2006/math">
                    <m:r>
                      <a:rPr lang="en-IN" b="0" i="1" smtClean="0">
                        <a:latin typeface="Cambria Math" panose="02040503050406030204" pitchFamily="18" charset="0"/>
                        <a:cs typeface="Times New Roman" panose="02020603050405020304" pitchFamily="18" charset="0"/>
                      </a:rPr>
                      <m:t>𝑃</m:t>
                    </m:r>
                    <m:d>
                      <m:dPr>
                        <m:begChr m:val="{"/>
                        <m:endChr m:val="}"/>
                        <m:ctrlPr>
                          <a:rPr lang="en-IN" b="0" i="1" smtClean="0">
                            <a:latin typeface="Cambria Math" panose="02040503050406030204" pitchFamily="18" charset="0"/>
                            <a:cs typeface="Times New Roman" panose="02020603050405020304" pitchFamily="18" charset="0"/>
                          </a:rPr>
                        </m:ctrlPr>
                      </m:dPr>
                      <m:e>
                        <m:r>
                          <a:rPr lang="en-IN" b="0" i="1" smtClean="0">
                            <a:latin typeface="Cambria Math" panose="02040503050406030204" pitchFamily="18" charset="0"/>
                            <a:cs typeface="Times New Roman" panose="02020603050405020304" pitchFamily="18" charset="0"/>
                          </a:rPr>
                          <m:t>𝑡</m:t>
                        </m:r>
                        <m:r>
                          <a:rPr lang="en-IN" b="0" i="1" smtClean="0">
                            <a:latin typeface="Cambria Math" panose="02040503050406030204" pitchFamily="18" charset="0"/>
                            <a:ea typeface="Cambria Math" panose="02040503050406030204" pitchFamily="18" charset="0"/>
                            <a:cs typeface="Times New Roman" panose="02020603050405020304" pitchFamily="18" charset="0"/>
                          </a:rPr>
                          <m:t>≤</m:t>
                        </m:r>
                        <m:r>
                          <a:rPr lang="en-IN" b="0" i="1" smtClean="0">
                            <a:latin typeface="Cambria Math" panose="02040503050406030204" pitchFamily="18" charset="0"/>
                            <a:ea typeface="Cambria Math" panose="02040503050406030204" pitchFamily="18" charset="0"/>
                            <a:cs typeface="Times New Roman" panose="02020603050405020304" pitchFamily="18" charset="0"/>
                          </a:rPr>
                          <m:t>𝑇</m:t>
                        </m:r>
                        <m:r>
                          <a:rPr lang="en-IN" b="0" i="1" smtClean="0">
                            <a:latin typeface="Cambria Math" panose="02040503050406030204" pitchFamily="18" charset="0"/>
                            <a:ea typeface="Cambria Math" panose="02040503050406030204" pitchFamily="18" charset="0"/>
                            <a:cs typeface="Times New Roman" panose="02020603050405020304" pitchFamily="18" charset="0"/>
                          </a:rPr>
                          <m:t>≤</m:t>
                        </m:r>
                        <m:r>
                          <a:rPr lang="en-IN" b="0" i="1" smtClean="0">
                            <a:latin typeface="Cambria Math" panose="02040503050406030204" pitchFamily="18" charset="0"/>
                            <a:ea typeface="Cambria Math" panose="02040503050406030204" pitchFamily="18" charset="0"/>
                            <a:cs typeface="Times New Roman" panose="02020603050405020304" pitchFamily="18" charset="0"/>
                          </a:rPr>
                          <m:t>𝑡</m:t>
                        </m:r>
                        <m:r>
                          <a:rPr lang="en-IN" b="0" i="1" smtClean="0">
                            <a:latin typeface="Cambria Math" panose="02040503050406030204" pitchFamily="18" charset="0"/>
                            <a:ea typeface="Cambria Math" panose="02040503050406030204" pitchFamily="18" charset="0"/>
                            <a:cs typeface="Times New Roman" panose="02020603050405020304" pitchFamily="18" charset="0"/>
                          </a:rPr>
                          <m:t>+∆</m:t>
                        </m:r>
                        <m:r>
                          <a:rPr lang="en-IN" b="0" i="1" smtClean="0">
                            <a:latin typeface="Cambria Math" panose="02040503050406030204" pitchFamily="18" charset="0"/>
                            <a:ea typeface="Cambria Math" panose="02040503050406030204" pitchFamily="18" charset="0"/>
                            <a:cs typeface="Times New Roman" panose="02020603050405020304" pitchFamily="18" charset="0"/>
                          </a:rPr>
                          <m:t>𝑡</m:t>
                        </m:r>
                        <m:r>
                          <a:rPr lang="en-IN" b="0" i="1" smtClean="0">
                            <a:latin typeface="Cambria Math" panose="02040503050406030204" pitchFamily="18" charset="0"/>
                            <a:ea typeface="Cambria Math" panose="02040503050406030204" pitchFamily="18" charset="0"/>
                            <a:cs typeface="Times New Roman" panose="02020603050405020304" pitchFamily="18" charset="0"/>
                          </a:rPr>
                          <m:t> / </m:t>
                        </m:r>
                        <m:r>
                          <a:rPr lang="en-IN" b="0" i="1" smtClean="0">
                            <a:latin typeface="Cambria Math" panose="02040503050406030204" pitchFamily="18" charset="0"/>
                            <a:ea typeface="Cambria Math" panose="02040503050406030204" pitchFamily="18" charset="0"/>
                            <a:cs typeface="Times New Roman" panose="02020603050405020304" pitchFamily="18" charset="0"/>
                          </a:rPr>
                          <m:t>𝑇</m:t>
                        </m:r>
                        <m:r>
                          <a:rPr lang="en-IN" b="0" i="1" smtClean="0">
                            <a:latin typeface="Cambria Math" panose="02040503050406030204" pitchFamily="18" charset="0"/>
                            <a:ea typeface="Cambria Math" panose="02040503050406030204" pitchFamily="18" charset="0"/>
                            <a:cs typeface="Times New Roman" panose="02020603050405020304" pitchFamily="18" charset="0"/>
                          </a:rPr>
                          <m:t>≥</m:t>
                        </m:r>
                        <m:r>
                          <a:rPr lang="en-IN" b="0" i="1" smtClean="0">
                            <a:latin typeface="Cambria Math" panose="02040503050406030204" pitchFamily="18" charset="0"/>
                            <a:ea typeface="Cambria Math" panose="02040503050406030204" pitchFamily="18" charset="0"/>
                            <a:cs typeface="Times New Roman" panose="02020603050405020304" pitchFamily="18" charset="0"/>
                          </a:rPr>
                          <m:t>𝑡</m:t>
                        </m:r>
                        <m:r>
                          <a:rPr lang="en-IN" b="0" i="1" smtClean="0">
                            <a:latin typeface="Cambria Math" panose="02040503050406030204" pitchFamily="18" charset="0"/>
                            <a:ea typeface="Cambria Math" panose="02040503050406030204" pitchFamily="18" charset="0"/>
                            <a:cs typeface="Times New Roman" panose="02020603050405020304" pitchFamily="18" charset="0"/>
                          </a:rPr>
                          <m:t> </m:t>
                        </m:r>
                      </m:e>
                    </m:d>
                  </m:oMath>
                </a14:m>
                <a:r>
                  <a:rPr lang="en-IN" i="1" dirty="0">
                    <a:latin typeface="Times New Roman" panose="02020603050405020304" pitchFamily="18" charset="0"/>
                    <a:cs typeface="Times New Roman" panose="02020603050405020304" pitchFamily="18" charset="0"/>
                  </a:rPr>
                  <a:t> </a:t>
                </a:r>
                <a14:m>
                  <m:oMath xmlns:m="http://schemas.openxmlformats.org/officeDocument/2006/math">
                    <m:r>
                      <a:rPr lang="en-IN" b="0" i="1" dirty="0" smtClean="0">
                        <a:latin typeface="Cambria Math" panose="02040503050406030204" pitchFamily="18" charset="0"/>
                        <a:cs typeface="Times New Roman" panose="02020603050405020304" pitchFamily="18" charset="0"/>
                      </a:rPr>
                      <m:t>=</m:t>
                    </m:r>
                  </m:oMath>
                </a14:m>
                <a:r>
                  <a:rPr lang="en-IN" i="1"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smtClean="0">
                            <a:latin typeface="Cambria Math" panose="02040503050406030204" pitchFamily="18" charset="0"/>
                            <a:cs typeface="Times New Roman" panose="02020603050405020304" pitchFamily="18" charset="0"/>
                          </a:rPr>
                        </m:ctrlPr>
                      </m:fPr>
                      <m:num>
                        <m:r>
                          <a:rPr lang="en-IN" b="0" i="1" dirty="0" smtClean="0">
                            <a:latin typeface="Cambria Math" panose="02040503050406030204" pitchFamily="18" charset="0"/>
                            <a:cs typeface="Times New Roman" panose="02020603050405020304" pitchFamily="18" charset="0"/>
                          </a:rPr>
                          <m:t>𝑓</m:t>
                        </m:r>
                        <m:r>
                          <a:rPr lang="en-IN" b="0" i="1" dirty="0" smtClean="0">
                            <a:latin typeface="Cambria Math" panose="02040503050406030204" pitchFamily="18" charset="0"/>
                            <a:cs typeface="Times New Roman" panose="02020603050405020304" pitchFamily="18" charset="0"/>
                          </a:rPr>
                          <m:t>(</m:t>
                        </m:r>
                        <m:r>
                          <a:rPr lang="en-IN" b="0" i="1" dirty="0" smtClean="0">
                            <a:latin typeface="Cambria Math" panose="02040503050406030204" pitchFamily="18" charset="0"/>
                            <a:cs typeface="Times New Roman" panose="02020603050405020304" pitchFamily="18" charset="0"/>
                          </a:rPr>
                          <m:t>𝑡</m:t>
                        </m:r>
                        <m:r>
                          <a:rPr lang="en-IN" b="0" i="1" dirty="0" smtClean="0">
                            <a:latin typeface="Cambria Math" panose="02040503050406030204" pitchFamily="18" charset="0"/>
                            <a:cs typeface="Times New Roman" panose="02020603050405020304" pitchFamily="18" charset="0"/>
                          </a:rPr>
                          <m:t>)∆</m:t>
                        </m:r>
                        <m:r>
                          <a:rPr lang="en-IN" b="0" i="1" dirty="0" smtClean="0">
                            <a:latin typeface="Cambria Math" panose="02040503050406030204" pitchFamily="18" charset="0"/>
                            <a:ea typeface="Cambria Math" panose="02040503050406030204" pitchFamily="18" charset="0"/>
                            <a:cs typeface="Times New Roman" panose="02020603050405020304" pitchFamily="18" charset="0"/>
                          </a:rPr>
                          <m:t>𝑡</m:t>
                        </m:r>
                      </m:num>
                      <m:den>
                        <m:r>
                          <a:rPr lang="en-IN" b="0" i="1" dirty="0" smtClean="0">
                            <a:latin typeface="Cambria Math" panose="02040503050406030204" pitchFamily="18" charset="0"/>
                            <a:cs typeface="Times New Roman" panose="02020603050405020304" pitchFamily="18" charset="0"/>
                          </a:rPr>
                          <m:t>1−</m:t>
                        </m:r>
                        <m:r>
                          <a:rPr lang="en-IN" b="0" i="1" dirty="0" smtClean="0">
                            <a:latin typeface="Cambria Math" panose="02040503050406030204" pitchFamily="18" charset="0"/>
                            <a:cs typeface="Times New Roman" panose="02020603050405020304" pitchFamily="18" charset="0"/>
                          </a:rPr>
                          <m:t>𝐹</m:t>
                        </m:r>
                        <m:r>
                          <a:rPr lang="en-IN" b="0" i="1" dirty="0" smtClean="0">
                            <a:latin typeface="Cambria Math" panose="02040503050406030204" pitchFamily="18" charset="0"/>
                            <a:cs typeface="Times New Roman" panose="02020603050405020304" pitchFamily="18" charset="0"/>
                          </a:rPr>
                          <m:t>(</m:t>
                        </m:r>
                        <m:r>
                          <a:rPr lang="en-IN" b="0" i="1" dirty="0" smtClean="0">
                            <a:latin typeface="Cambria Math" panose="02040503050406030204" pitchFamily="18" charset="0"/>
                            <a:cs typeface="Times New Roman" panose="02020603050405020304" pitchFamily="18" charset="0"/>
                          </a:rPr>
                          <m:t>𝑡</m:t>
                        </m:r>
                        <m:r>
                          <a:rPr lang="en-IN" b="0" i="1" dirty="0" smtClean="0">
                            <a:latin typeface="Cambria Math" panose="02040503050406030204" pitchFamily="18" charset="0"/>
                            <a:cs typeface="Times New Roman" panose="02020603050405020304" pitchFamily="18" charset="0"/>
                          </a:rPr>
                          <m:t>)</m:t>
                        </m:r>
                      </m:den>
                    </m:f>
                  </m:oMath>
                </a14:m>
                <a:r>
                  <a:rPr lang="en-IN" i="1" dirty="0">
                    <a:latin typeface="Times New Roman" panose="02020603050405020304" pitchFamily="18" charset="0"/>
                    <a:cs typeface="Times New Roman" panose="02020603050405020304" pitchFamily="18" charset="0"/>
                  </a:rPr>
                  <a:t>  </a:t>
                </a:r>
                <a14:m>
                  <m:oMath xmlns:m="http://schemas.openxmlformats.org/officeDocument/2006/math">
                    <m:r>
                      <a:rPr lang="en-IN" b="0" i="1" dirty="0" smtClean="0">
                        <a:latin typeface="Cambria Math" panose="02040503050406030204" pitchFamily="18" charset="0"/>
                        <a:cs typeface="Times New Roman" panose="02020603050405020304" pitchFamily="18" charset="0"/>
                      </a:rPr>
                      <m:t>= </m:t>
                    </m:r>
                  </m:oMath>
                </a14:m>
                <a:r>
                  <a:rPr lang="en-IN" i="1"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smtClean="0">
                            <a:latin typeface="Cambria Math" panose="02040503050406030204" pitchFamily="18" charset="0"/>
                            <a:cs typeface="Times New Roman" panose="02020603050405020304" pitchFamily="18" charset="0"/>
                          </a:rPr>
                        </m:ctrlPr>
                      </m:fPr>
                      <m:num>
                        <m:r>
                          <a:rPr lang="en-IN" i="1" dirty="0">
                            <a:latin typeface="Cambria Math" panose="02040503050406030204" pitchFamily="18" charset="0"/>
                            <a:cs typeface="Times New Roman" panose="02020603050405020304" pitchFamily="18" charset="0"/>
                          </a:rPr>
                          <m:t>𝑓</m:t>
                        </m:r>
                        <m:r>
                          <a:rPr lang="en-IN" i="1" dirty="0">
                            <a:latin typeface="Cambria Math" panose="02040503050406030204" pitchFamily="18" charset="0"/>
                            <a:cs typeface="Times New Roman" panose="02020603050405020304" pitchFamily="18" charset="0"/>
                          </a:rPr>
                          <m:t>(</m:t>
                        </m:r>
                        <m:r>
                          <a:rPr lang="en-IN" i="1" dirty="0">
                            <a:latin typeface="Cambria Math" panose="02040503050406030204" pitchFamily="18" charset="0"/>
                            <a:cs typeface="Times New Roman" panose="02020603050405020304" pitchFamily="18" charset="0"/>
                          </a:rPr>
                          <m:t>𝑡</m:t>
                        </m:r>
                        <m:r>
                          <a:rPr lang="en-IN" i="1" dirty="0">
                            <a:latin typeface="Cambria Math" panose="02040503050406030204" pitchFamily="18" charset="0"/>
                            <a:cs typeface="Times New Roman" panose="02020603050405020304" pitchFamily="18" charset="0"/>
                          </a:rPr>
                          <m:t>)∆</m:t>
                        </m:r>
                        <m:r>
                          <a:rPr lang="en-IN" i="1" dirty="0">
                            <a:latin typeface="Cambria Math" panose="02040503050406030204" pitchFamily="18" charset="0"/>
                            <a:ea typeface="Cambria Math" panose="02040503050406030204" pitchFamily="18" charset="0"/>
                            <a:cs typeface="Times New Roman" panose="02020603050405020304" pitchFamily="18" charset="0"/>
                          </a:rPr>
                          <m:t>𝑡</m:t>
                        </m:r>
                      </m:num>
                      <m:den>
                        <m:r>
                          <a:rPr lang="en-IN" b="0" i="1" dirty="0" smtClean="0">
                            <a:latin typeface="Cambria Math" panose="02040503050406030204" pitchFamily="18" charset="0"/>
                            <a:cs typeface="Times New Roman" panose="02020603050405020304" pitchFamily="18" charset="0"/>
                          </a:rPr>
                          <m:t>𝑅</m:t>
                        </m:r>
                        <m:r>
                          <a:rPr lang="en-IN" b="0" i="1" dirty="0" smtClean="0">
                            <a:latin typeface="Cambria Math" panose="02040503050406030204" pitchFamily="18" charset="0"/>
                            <a:cs typeface="Times New Roman" panose="02020603050405020304" pitchFamily="18" charset="0"/>
                          </a:rPr>
                          <m:t>(</m:t>
                        </m:r>
                        <m:r>
                          <a:rPr lang="en-IN" b="0" i="1" dirty="0" smtClean="0">
                            <a:latin typeface="Cambria Math" panose="02040503050406030204" pitchFamily="18" charset="0"/>
                            <a:cs typeface="Times New Roman" panose="02020603050405020304" pitchFamily="18" charset="0"/>
                          </a:rPr>
                          <m:t>𝑡</m:t>
                        </m:r>
                        <m:r>
                          <a:rPr lang="en-IN" b="0" i="1" dirty="0" smtClean="0">
                            <a:latin typeface="Cambria Math" panose="02040503050406030204" pitchFamily="18" charset="0"/>
                            <a:cs typeface="Times New Roman" panose="02020603050405020304" pitchFamily="18" charset="0"/>
                          </a:rPr>
                          <m:t>)</m:t>
                        </m:r>
                      </m:den>
                    </m:f>
                  </m:oMath>
                </a14:m>
                <a:endParaRPr lang="en-IN" i="1"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The conditional probability of failure per unit time is called as the </a:t>
                </a:r>
                <a:r>
                  <a:rPr lang="en-IN" b="1" i="1" dirty="0">
                    <a:latin typeface="Times New Roman" panose="02020603050405020304" pitchFamily="18" charset="0"/>
                    <a:cs typeface="Times New Roman" panose="02020603050405020304" pitchFamily="18" charset="0"/>
                  </a:rPr>
                  <a:t>instantaneous failure rate </a:t>
                </a:r>
                <a:r>
                  <a:rPr lang="en-IN" dirty="0">
                    <a:latin typeface="Times New Roman" panose="02020603050405020304" pitchFamily="18" charset="0"/>
                    <a:cs typeface="Times New Roman" panose="02020603050405020304" pitchFamily="18" charset="0"/>
                  </a:rPr>
                  <a:t>or </a:t>
                </a:r>
                <a:r>
                  <a:rPr lang="en-IN" b="1" i="1" dirty="0">
                    <a:latin typeface="Times New Roman" panose="02020603050405020304" pitchFamily="18" charset="0"/>
                    <a:cs typeface="Times New Roman" panose="02020603050405020304" pitchFamily="18" charset="0"/>
                  </a:rPr>
                  <a:t>hazard rate </a:t>
                </a:r>
                <a:r>
                  <a:rPr lang="en-IN" dirty="0">
                    <a:latin typeface="Times New Roman" panose="02020603050405020304" pitchFamily="18" charset="0"/>
                    <a:cs typeface="Times New Roman" panose="02020603050405020304" pitchFamily="18" charset="0"/>
                  </a:rPr>
                  <a:t>of the component, denoted by </a:t>
                </a:r>
                <a14:m>
                  <m:oMath xmlns:m="http://schemas.openxmlformats.org/officeDocument/2006/math">
                    <m:r>
                      <a:rPr lang="en-IN" b="1" i="1" smtClean="0">
                        <a:latin typeface="Cambria Math" panose="02040503050406030204" pitchFamily="18" charset="0"/>
                        <a:ea typeface="Cambria Math" panose="02040503050406030204" pitchFamily="18" charset="0"/>
                        <a:cs typeface="Times New Roman" panose="02020603050405020304" pitchFamily="18" charset="0"/>
                      </a:rPr>
                      <m:t>𝝀</m:t>
                    </m:r>
                    <m:r>
                      <a:rPr lang="en-IN" b="1" i="1" smtClean="0">
                        <a:latin typeface="Cambria Math" panose="02040503050406030204" pitchFamily="18" charset="0"/>
                        <a:ea typeface="Cambria Math" panose="02040503050406030204" pitchFamily="18" charset="0"/>
                        <a:cs typeface="Times New Roman" panose="02020603050405020304" pitchFamily="18" charset="0"/>
                      </a:rPr>
                      <m:t>(</m:t>
                    </m:r>
                    <m:r>
                      <a:rPr lang="en-IN" b="1" i="1" smtClean="0">
                        <a:latin typeface="Cambria Math" panose="02040503050406030204" pitchFamily="18" charset="0"/>
                        <a:ea typeface="Cambria Math" panose="02040503050406030204" pitchFamily="18" charset="0"/>
                        <a:cs typeface="Times New Roman" panose="02020603050405020304" pitchFamily="18" charset="0"/>
                      </a:rPr>
                      <m:t>𝒕</m:t>
                    </m:r>
                    <m:r>
                      <a:rPr lang="en-IN"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a:t>
                </a:r>
              </a:p>
              <a:p>
                <a:pPr marL="0" indent="0" algn="just">
                  <a:buNone/>
                </a:pPr>
                <a14:m>
                  <m:oMathPara xmlns:m="http://schemas.openxmlformats.org/officeDocument/2006/math">
                    <m:oMathParaPr>
                      <m:jc m:val="centerGroup"/>
                    </m:oMathParaPr>
                    <m:oMath xmlns:m="http://schemas.openxmlformats.org/officeDocument/2006/math">
                      <m:r>
                        <a:rPr lang="en-IN" sz="3600" i="1">
                          <a:latin typeface="Cambria Math" panose="02040503050406030204" pitchFamily="18" charset="0"/>
                          <a:ea typeface="Cambria Math" panose="02040503050406030204" pitchFamily="18" charset="0"/>
                          <a:cs typeface="Times New Roman" panose="02020603050405020304" pitchFamily="18" charset="0"/>
                        </a:rPr>
                        <m:t>𝜆</m:t>
                      </m:r>
                      <m:d>
                        <m:dPr>
                          <m:ctrlPr>
                            <a:rPr lang="en-IN" sz="3600" i="1">
                              <a:latin typeface="Cambria Math" panose="02040503050406030204" pitchFamily="18" charset="0"/>
                              <a:ea typeface="Cambria Math" panose="02040503050406030204" pitchFamily="18" charset="0"/>
                              <a:cs typeface="Times New Roman" panose="02020603050405020304" pitchFamily="18" charset="0"/>
                            </a:rPr>
                          </m:ctrlPr>
                        </m:dPr>
                        <m:e>
                          <m:r>
                            <a:rPr lang="en-IN" sz="3600" i="1">
                              <a:latin typeface="Cambria Math" panose="02040503050406030204" pitchFamily="18" charset="0"/>
                              <a:ea typeface="Cambria Math" panose="02040503050406030204" pitchFamily="18" charset="0"/>
                              <a:cs typeface="Times New Roman" panose="02020603050405020304" pitchFamily="18" charset="0"/>
                            </a:rPr>
                            <m:t>𝑡</m:t>
                          </m:r>
                        </m:e>
                      </m:d>
                      <m:r>
                        <a:rPr lang="en-IN" sz="36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IN" sz="3600" i="1" dirty="0">
                              <a:latin typeface="Cambria Math" panose="02040503050406030204" pitchFamily="18" charset="0"/>
                              <a:cs typeface="Times New Roman" panose="02020603050405020304" pitchFamily="18" charset="0"/>
                            </a:rPr>
                          </m:ctrlPr>
                        </m:fPr>
                        <m:num>
                          <m:r>
                            <a:rPr lang="en-IN" sz="3600" i="1" dirty="0">
                              <a:latin typeface="Cambria Math" panose="02040503050406030204" pitchFamily="18" charset="0"/>
                              <a:cs typeface="Times New Roman" panose="02020603050405020304" pitchFamily="18" charset="0"/>
                            </a:rPr>
                            <m:t>𝑓</m:t>
                          </m:r>
                          <m:r>
                            <a:rPr lang="en-IN" sz="3600" i="1" dirty="0">
                              <a:latin typeface="Cambria Math" panose="02040503050406030204" pitchFamily="18" charset="0"/>
                              <a:cs typeface="Times New Roman" panose="02020603050405020304" pitchFamily="18" charset="0"/>
                            </a:rPr>
                            <m:t>(</m:t>
                          </m:r>
                          <m:r>
                            <a:rPr lang="en-IN" sz="3600" i="1" dirty="0">
                              <a:latin typeface="Cambria Math" panose="02040503050406030204" pitchFamily="18" charset="0"/>
                              <a:cs typeface="Times New Roman" panose="02020603050405020304" pitchFamily="18" charset="0"/>
                            </a:rPr>
                            <m:t>𝑡</m:t>
                          </m:r>
                          <m:r>
                            <a:rPr lang="en-IN" sz="3600" i="1" dirty="0">
                              <a:latin typeface="Cambria Math" panose="02040503050406030204" pitchFamily="18" charset="0"/>
                              <a:cs typeface="Times New Roman" panose="02020603050405020304" pitchFamily="18" charset="0"/>
                            </a:rPr>
                            <m:t>)</m:t>
                          </m:r>
                        </m:num>
                        <m:den>
                          <m:r>
                            <a:rPr lang="en-IN" sz="3600" i="1" dirty="0">
                              <a:latin typeface="Cambria Math" panose="02040503050406030204" pitchFamily="18" charset="0"/>
                              <a:cs typeface="Times New Roman" panose="02020603050405020304" pitchFamily="18" charset="0"/>
                            </a:rPr>
                            <m:t>𝑅</m:t>
                          </m:r>
                          <m:r>
                            <a:rPr lang="en-IN" sz="3600" i="1" dirty="0">
                              <a:latin typeface="Cambria Math" panose="02040503050406030204" pitchFamily="18" charset="0"/>
                              <a:cs typeface="Times New Roman" panose="02020603050405020304" pitchFamily="18" charset="0"/>
                            </a:rPr>
                            <m:t>(</m:t>
                          </m:r>
                          <m:r>
                            <a:rPr lang="en-IN" sz="3600" i="1" dirty="0">
                              <a:latin typeface="Cambria Math" panose="02040503050406030204" pitchFamily="18" charset="0"/>
                              <a:cs typeface="Times New Roman" panose="02020603050405020304" pitchFamily="18" charset="0"/>
                            </a:rPr>
                            <m:t>𝑡</m:t>
                          </m:r>
                          <m:r>
                            <a:rPr lang="en-IN" sz="3600" i="1" dirty="0">
                              <a:latin typeface="Cambria Math" panose="02040503050406030204" pitchFamily="18" charset="0"/>
                              <a:cs typeface="Times New Roman" panose="02020603050405020304" pitchFamily="18" charset="0"/>
                            </a:rPr>
                            <m:t>)</m:t>
                          </m:r>
                        </m:den>
                      </m:f>
                    </m:oMath>
                  </m:oMathPara>
                </a14:m>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327546"/>
                <a:ext cx="10994410" cy="6073253"/>
              </a:xfrm>
              <a:blipFill rotWithShape="0">
                <a:blip r:embed="rId2"/>
                <a:stretch>
                  <a:fillRect l="-1109" t="-201" r="-1109"/>
                </a:stretch>
              </a:blipFill>
            </p:spPr>
            <p:txBody>
              <a:bodyPr/>
              <a:lstStyle/>
              <a:p>
                <a:r>
                  <a:rPr lang="en-IN">
                    <a:noFill/>
                  </a:rPr>
                  <a:t> </a:t>
                </a:r>
              </a:p>
            </p:txBody>
          </p:sp>
        </mc:Fallback>
      </mc:AlternateContent>
    </p:spTree>
    <p:extLst>
      <p:ext uri="{BB962C8B-B14F-4D97-AF65-F5344CB8AC3E}">
        <p14:creationId xmlns:p14="http://schemas.microsoft.com/office/powerpoint/2010/main" val="478009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5534"/>
                <a:ext cx="10515600" cy="6400800"/>
              </a:xfrm>
            </p:spPr>
            <p:txBody>
              <a:bodyPr>
                <a:normAutofit fontScale="85000" lnSpcReduction="20000"/>
              </a:bodyPr>
              <a:lstStyle/>
              <a:p>
                <a:pPr marL="0" indent="0">
                  <a:buNone/>
                </a:pPr>
                <a14:m>
                  <m:oMathPara xmlns:m="http://schemas.openxmlformats.org/officeDocument/2006/math">
                    <m:oMathParaPr>
                      <m:jc m:val="centerGroup"/>
                    </m:oMathParaPr>
                    <m:oMath xmlns:m="http://schemas.openxmlformats.org/officeDocument/2006/math">
                      <m:r>
                        <a:rPr lang="en-IN" b="0" i="1" dirty="0" smtClean="0">
                          <a:latin typeface="Cambria Math" panose="02040503050406030204" pitchFamily="18" charset="0"/>
                          <a:cs typeface="Times New Roman" panose="02020603050405020304" pitchFamily="18" charset="0"/>
                        </a:rPr>
                        <m:t>− </m:t>
                      </m:r>
                      <m:f>
                        <m:fPr>
                          <m:ctrlPr>
                            <a:rPr lang="en-IN" i="1" dirty="0" smtClean="0">
                              <a:latin typeface="Cambria Math" panose="02040503050406030204" pitchFamily="18" charset="0"/>
                              <a:cs typeface="Times New Roman" panose="02020603050405020304" pitchFamily="18" charset="0"/>
                            </a:rPr>
                          </m:ctrlPr>
                        </m:fPr>
                        <m:num>
                          <m:sSup>
                            <m:sSupPr>
                              <m:ctrlPr>
                                <a:rPr lang="en-IN" i="1" dirty="0">
                                  <a:latin typeface="Cambria Math" panose="02040503050406030204" pitchFamily="18" charset="0"/>
                                </a:rPr>
                              </m:ctrlPr>
                            </m:sSupPr>
                            <m:e>
                              <m:r>
                                <a:rPr lang="en-IN" i="1" dirty="0">
                                  <a:latin typeface="Cambria Math" panose="02040503050406030204" pitchFamily="18" charset="0"/>
                                </a:rPr>
                                <m:t>𝑅</m:t>
                              </m:r>
                            </m:e>
                            <m:sup>
                              <m:r>
                                <a:rPr lang="en-IN" i="1" dirty="0">
                                  <a:latin typeface="Cambria Math" panose="02040503050406030204" pitchFamily="18" charset="0"/>
                                </a:rPr>
                                <m:t>′</m:t>
                              </m:r>
                            </m:sup>
                          </m:sSup>
                          <m:d>
                            <m:dPr>
                              <m:ctrlPr>
                                <a:rPr lang="en-IN" i="1" dirty="0">
                                  <a:latin typeface="Cambria Math" panose="02040503050406030204" pitchFamily="18" charset="0"/>
                                </a:rPr>
                              </m:ctrlPr>
                            </m:dPr>
                            <m:e>
                              <m:r>
                                <a:rPr lang="en-IN" i="1" dirty="0">
                                  <a:latin typeface="Cambria Math" panose="02040503050406030204" pitchFamily="18" charset="0"/>
                                </a:rPr>
                                <m:t>𝑡</m:t>
                              </m:r>
                            </m:e>
                          </m:d>
                        </m:num>
                        <m:den>
                          <m:r>
                            <a:rPr lang="en-IN" i="1" dirty="0">
                              <a:latin typeface="Cambria Math" panose="02040503050406030204" pitchFamily="18" charset="0"/>
                              <a:cs typeface="Times New Roman" panose="02020603050405020304" pitchFamily="18" charset="0"/>
                            </a:rPr>
                            <m:t>𝑅</m:t>
                          </m:r>
                          <m:d>
                            <m:dPr>
                              <m:ctrlPr>
                                <a:rPr lang="en-IN" i="1" dirty="0">
                                  <a:latin typeface="Cambria Math" panose="02040503050406030204" pitchFamily="18" charset="0"/>
                                  <a:cs typeface="Times New Roman" panose="02020603050405020304" pitchFamily="18" charset="0"/>
                                </a:rPr>
                              </m:ctrlPr>
                            </m:dPr>
                            <m:e>
                              <m:r>
                                <a:rPr lang="en-IN" i="1" dirty="0">
                                  <a:latin typeface="Cambria Math" panose="02040503050406030204" pitchFamily="18" charset="0"/>
                                  <a:cs typeface="Times New Roman" panose="02020603050405020304" pitchFamily="18" charset="0"/>
                                </a:rPr>
                                <m:t>𝑡</m:t>
                              </m:r>
                            </m:e>
                          </m:d>
                        </m:den>
                      </m:f>
                      <m:r>
                        <a:rPr lang="en-IN" b="0" i="1" dirty="0" smtClean="0">
                          <a:latin typeface="Cambria Math" panose="02040503050406030204" pitchFamily="18" charset="0"/>
                          <a:cs typeface="Times New Roman" panose="02020603050405020304" pitchFamily="18" charset="0"/>
                        </a:rPr>
                        <m:t> = </m:t>
                      </m:r>
                      <m:r>
                        <a:rPr lang="en-IN" i="1">
                          <a:latin typeface="Cambria Math" panose="02040503050406030204" pitchFamily="18" charset="0"/>
                          <a:ea typeface="Cambria Math" panose="02040503050406030204" pitchFamily="18" charset="0"/>
                          <a:cs typeface="Times New Roman" panose="02020603050405020304" pitchFamily="18" charset="0"/>
                        </a:rPr>
                        <m:t>𝜆</m:t>
                      </m:r>
                      <m:d>
                        <m:dPr>
                          <m:ctrlPr>
                            <a:rPr lang="en-IN" i="1">
                              <a:latin typeface="Cambria Math" panose="02040503050406030204" pitchFamily="18" charset="0"/>
                              <a:ea typeface="Cambria Math" panose="02040503050406030204" pitchFamily="18" charset="0"/>
                              <a:cs typeface="Times New Roman" panose="02020603050405020304" pitchFamily="18" charset="0"/>
                            </a:rPr>
                          </m:ctrlPr>
                        </m:dPr>
                        <m:e>
                          <m:r>
                            <a:rPr lang="en-IN" i="1">
                              <a:latin typeface="Cambria Math" panose="02040503050406030204" pitchFamily="18" charset="0"/>
                              <a:ea typeface="Cambria Math" panose="02040503050406030204" pitchFamily="18" charset="0"/>
                              <a:cs typeface="Times New Roman" panose="02020603050405020304" pitchFamily="18" charset="0"/>
                            </a:rPr>
                            <m:t>𝑡</m:t>
                          </m:r>
                        </m:e>
                      </m:d>
                    </m:oMath>
                  </m:oMathPara>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Integrating on both sides w.r.t to  </a:t>
                </a:r>
                <a14:m>
                  <m:oMath xmlns:m="http://schemas.openxmlformats.org/officeDocument/2006/math">
                    <m:r>
                      <a:rPr lang="en-IN" b="0" i="1" smtClean="0">
                        <a:latin typeface="Cambria Math" panose="02040503050406030204" pitchFamily="18" charset="0"/>
                      </a:rPr>
                      <m:t>𝑡</m:t>
                    </m:r>
                  </m:oMath>
                </a14:m>
                <a:r>
                  <a:rPr lang="en-IN" dirty="0">
                    <a:latin typeface="Times New Roman" panose="02020603050405020304" pitchFamily="18" charset="0"/>
                    <a:cs typeface="Times New Roman" panose="02020603050405020304" pitchFamily="18" charset="0"/>
                  </a:rPr>
                  <a:t> between </a:t>
                </a:r>
                <a14:m>
                  <m:oMath xmlns:m="http://schemas.openxmlformats.org/officeDocument/2006/math">
                    <m:r>
                      <a:rPr lang="en-IN" b="0" i="1" smtClean="0">
                        <a:latin typeface="Cambria Math" panose="02040503050406030204" pitchFamily="18" charset="0"/>
                      </a:rPr>
                      <m:t>0</m:t>
                    </m:r>
                  </m:oMath>
                </a14:m>
                <a:r>
                  <a:rPr lang="en-IN" dirty="0">
                    <a:latin typeface="Times New Roman" panose="02020603050405020304" pitchFamily="18" charset="0"/>
                    <a:cs typeface="Times New Roman" panose="02020603050405020304" pitchFamily="18" charset="0"/>
                  </a:rPr>
                  <a:t> and </a:t>
                </a:r>
                <a14:m>
                  <m:oMath xmlns:m="http://schemas.openxmlformats.org/officeDocument/2006/math">
                    <m:r>
                      <a:rPr lang="en-IN" b="0" i="1" smtClean="0">
                        <a:latin typeface="Cambria Math" panose="02040503050406030204" pitchFamily="18" charset="0"/>
                      </a:rPr>
                      <m:t>𝑡</m:t>
                    </m:r>
                  </m:oMath>
                </a14:m>
                <a:r>
                  <a:rPr lang="en-IN" dirty="0">
                    <a:latin typeface="Times New Roman" panose="02020603050405020304" pitchFamily="18" charset="0"/>
                    <a:cs typeface="Times New Roman" panose="02020603050405020304" pitchFamily="18" charset="0"/>
                  </a:rPr>
                  <a:t> ,</a:t>
                </a:r>
              </a:p>
              <a:p>
                <a:pPr marL="0" indent="0">
                  <a:lnSpc>
                    <a:spcPct val="150000"/>
                  </a:lnSpc>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nary>
                      <m:naryPr>
                        <m:limLoc m:val="undOvr"/>
                        <m:ctrlPr>
                          <a:rPr lang="en-IN" i="1" smtClean="0">
                            <a:latin typeface="Cambria Math" panose="02040503050406030204" pitchFamily="18" charset="0"/>
                            <a:cs typeface="Times New Roman" panose="02020603050405020304" pitchFamily="18" charset="0"/>
                          </a:rPr>
                        </m:ctrlPr>
                      </m:naryPr>
                      <m:sub>
                        <m:r>
                          <m:rPr>
                            <m:brk m:alnAt="24"/>
                          </m:rPr>
                          <a:rPr lang="en-IN" b="0" i="1" smtClean="0">
                            <a:latin typeface="Cambria Math" panose="02040503050406030204" pitchFamily="18" charset="0"/>
                            <a:cs typeface="Times New Roman" panose="02020603050405020304" pitchFamily="18" charset="0"/>
                          </a:rPr>
                          <m:t>0</m:t>
                        </m:r>
                      </m:sub>
                      <m:sup>
                        <m:r>
                          <a:rPr lang="en-IN" b="0" i="1" smtClean="0">
                            <a:latin typeface="Cambria Math" panose="02040503050406030204" pitchFamily="18" charset="0"/>
                            <a:cs typeface="Times New Roman" panose="02020603050405020304" pitchFamily="18" charset="0"/>
                          </a:rPr>
                          <m:t>𝑡</m:t>
                        </m:r>
                      </m:sup>
                      <m:e>
                        <m:r>
                          <a:rPr lang="en-IN" b="0" i="1" smtClean="0">
                            <a:latin typeface="Cambria Math" panose="02040503050406030204" pitchFamily="18" charset="0"/>
                            <a:cs typeface="Times New Roman" panose="02020603050405020304" pitchFamily="18" charset="0"/>
                          </a:rPr>
                          <m:t> </m:t>
                        </m:r>
                        <m:f>
                          <m:fPr>
                            <m:ctrlPr>
                              <a:rPr lang="en-IN" i="1" dirty="0">
                                <a:latin typeface="Cambria Math" panose="02040503050406030204" pitchFamily="18" charset="0"/>
                                <a:cs typeface="Times New Roman" panose="02020603050405020304" pitchFamily="18" charset="0"/>
                              </a:rPr>
                            </m:ctrlPr>
                          </m:fPr>
                          <m:num>
                            <m:sSup>
                              <m:sSupPr>
                                <m:ctrlPr>
                                  <a:rPr lang="en-IN" i="1" dirty="0">
                                    <a:latin typeface="Cambria Math" panose="02040503050406030204" pitchFamily="18" charset="0"/>
                                    <a:cs typeface="Times New Roman" panose="02020603050405020304" pitchFamily="18" charset="0"/>
                                  </a:rPr>
                                </m:ctrlPr>
                              </m:sSupPr>
                              <m:e>
                                <m:r>
                                  <a:rPr lang="en-IN" i="1" dirty="0">
                                    <a:latin typeface="Cambria Math" panose="02040503050406030204" pitchFamily="18" charset="0"/>
                                    <a:cs typeface="Times New Roman" panose="02020603050405020304" pitchFamily="18" charset="0"/>
                                  </a:rPr>
                                  <m:t>𝑅</m:t>
                                </m:r>
                              </m:e>
                              <m:sup>
                                <m:r>
                                  <a:rPr lang="en-IN" i="1" dirty="0">
                                    <a:latin typeface="Cambria Math" panose="02040503050406030204" pitchFamily="18" charset="0"/>
                                    <a:cs typeface="Times New Roman" panose="02020603050405020304" pitchFamily="18" charset="0"/>
                                  </a:rPr>
                                  <m:t>′</m:t>
                                </m:r>
                              </m:sup>
                            </m:sSup>
                            <m:d>
                              <m:dPr>
                                <m:ctrlPr>
                                  <a:rPr lang="en-IN" i="1" dirty="0">
                                    <a:latin typeface="Cambria Math" panose="02040503050406030204" pitchFamily="18" charset="0"/>
                                    <a:cs typeface="Times New Roman" panose="02020603050405020304" pitchFamily="18" charset="0"/>
                                  </a:rPr>
                                </m:ctrlPr>
                              </m:dPr>
                              <m:e>
                                <m:r>
                                  <a:rPr lang="en-IN" i="1" dirty="0">
                                    <a:latin typeface="Cambria Math" panose="02040503050406030204" pitchFamily="18" charset="0"/>
                                    <a:cs typeface="Times New Roman" panose="02020603050405020304" pitchFamily="18" charset="0"/>
                                  </a:rPr>
                                  <m:t>𝑡</m:t>
                                </m:r>
                              </m:e>
                            </m:d>
                          </m:num>
                          <m:den>
                            <m:r>
                              <a:rPr lang="en-IN" i="1" dirty="0">
                                <a:latin typeface="Cambria Math" panose="02040503050406030204" pitchFamily="18" charset="0"/>
                                <a:cs typeface="Times New Roman" panose="02020603050405020304" pitchFamily="18" charset="0"/>
                              </a:rPr>
                              <m:t>𝑅</m:t>
                            </m:r>
                            <m:d>
                              <m:dPr>
                                <m:ctrlPr>
                                  <a:rPr lang="en-IN" i="1" dirty="0">
                                    <a:latin typeface="Cambria Math" panose="02040503050406030204" pitchFamily="18" charset="0"/>
                                    <a:cs typeface="Times New Roman" panose="02020603050405020304" pitchFamily="18" charset="0"/>
                                  </a:rPr>
                                </m:ctrlPr>
                              </m:dPr>
                              <m:e>
                                <m:r>
                                  <a:rPr lang="en-IN" i="1" dirty="0">
                                    <a:latin typeface="Cambria Math" panose="02040503050406030204" pitchFamily="18" charset="0"/>
                                    <a:cs typeface="Times New Roman" panose="02020603050405020304" pitchFamily="18" charset="0"/>
                                  </a:rPr>
                                  <m:t>𝑡</m:t>
                                </m:r>
                              </m:e>
                            </m:d>
                          </m:den>
                        </m:f>
                        <m:r>
                          <a:rPr lang="en-IN" b="0" i="1" dirty="0" smtClean="0">
                            <a:latin typeface="Cambria Math" panose="02040503050406030204" pitchFamily="18" charset="0"/>
                            <a:cs typeface="Times New Roman" panose="02020603050405020304" pitchFamily="18" charset="0"/>
                          </a:rPr>
                          <m:t> </m:t>
                        </m:r>
                        <m:r>
                          <a:rPr lang="en-IN" b="0" i="1" dirty="0" smtClean="0">
                            <a:latin typeface="Cambria Math" panose="02040503050406030204" pitchFamily="18" charset="0"/>
                            <a:cs typeface="Times New Roman" panose="02020603050405020304" pitchFamily="18" charset="0"/>
                          </a:rPr>
                          <m:t>𝑑𝑡</m:t>
                        </m:r>
                      </m:e>
                    </m:nary>
                    <m:r>
                      <a:rPr lang="en-IN" b="0" i="1" smtClean="0">
                        <a:latin typeface="Cambria Math" panose="02040503050406030204" pitchFamily="18" charset="0"/>
                        <a:cs typeface="Times New Roman" panose="02020603050405020304" pitchFamily="18" charset="0"/>
                      </a:rPr>
                      <m:t>  =</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b="0" i="0" smtClean="0">
                        <a:latin typeface="Cambria Math" panose="02040503050406030204" pitchFamily="18" charset="0"/>
                        <a:cs typeface="Times New Roman" panose="02020603050405020304" pitchFamily="18" charset="0"/>
                      </a:rPr>
                      <m:t>−</m:t>
                    </m:r>
                    <m:nary>
                      <m:naryPr>
                        <m:limLoc m:val="undOvr"/>
                        <m:ctrlPr>
                          <a:rPr lang="en-IN" i="1">
                            <a:latin typeface="Cambria Math" panose="02040503050406030204" pitchFamily="18" charset="0"/>
                            <a:cs typeface="Times New Roman" panose="02020603050405020304" pitchFamily="18" charset="0"/>
                          </a:rPr>
                        </m:ctrlPr>
                      </m:naryPr>
                      <m:sub>
                        <m:r>
                          <m:rPr>
                            <m:brk m:alnAt="24"/>
                          </m:rPr>
                          <a:rPr lang="en-IN" i="1">
                            <a:latin typeface="Cambria Math" panose="02040503050406030204" pitchFamily="18" charset="0"/>
                            <a:cs typeface="Times New Roman" panose="02020603050405020304" pitchFamily="18" charset="0"/>
                          </a:rPr>
                          <m:t>0</m:t>
                        </m:r>
                      </m:sub>
                      <m:sup>
                        <m:r>
                          <a:rPr lang="en-IN" i="1">
                            <a:latin typeface="Cambria Math" panose="02040503050406030204" pitchFamily="18" charset="0"/>
                            <a:cs typeface="Times New Roman" panose="02020603050405020304" pitchFamily="18" charset="0"/>
                          </a:rPr>
                          <m:t>𝑡</m:t>
                        </m:r>
                      </m:sup>
                      <m:e>
                        <m:r>
                          <a:rPr lang="en-IN" i="1">
                            <a:latin typeface="Cambria Math" panose="02040503050406030204" pitchFamily="18" charset="0"/>
                            <a:ea typeface="Cambria Math" panose="02040503050406030204" pitchFamily="18" charset="0"/>
                            <a:cs typeface="Times New Roman" panose="02020603050405020304" pitchFamily="18" charset="0"/>
                          </a:rPr>
                          <m:t>𝜆</m:t>
                        </m:r>
                        <m:d>
                          <m:dPr>
                            <m:ctrlPr>
                              <a:rPr lang="en-IN" i="1">
                                <a:latin typeface="Cambria Math" panose="02040503050406030204" pitchFamily="18" charset="0"/>
                                <a:ea typeface="Cambria Math" panose="02040503050406030204" pitchFamily="18" charset="0"/>
                                <a:cs typeface="Times New Roman" panose="02020603050405020304" pitchFamily="18" charset="0"/>
                              </a:rPr>
                            </m:ctrlPr>
                          </m:dPr>
                          <m:e>
                            <m:r>
                              <a:rPr lang="en-IN" i="1">
                                <a:latin typeface="Cambria Math" panose="02040503050406030204" pitchFamily="18" charset="0"/>
                                <a:ea typeface="Cambria Math" panose="02040503050406030204" pitchFamily="18" charset="0"/>
                                <a:cs typeface="Times New Roman" panose="02020603050405020304" pitchFamily="18" charset="0"/>
                              </a:rPr>
                              <m:t>𝑡</m:t>
                            </m:r>
                          </m:e>
                        </m:d>
                        <m:r>
                          <a:rPr lang="en-IN" i="1" dirty="0">
                            <a:latin typeface="Cambria Math" panose="02040503050406030204" pitchFamily="18" charset="0"/>
                            <a:cs typeface="Times New Roman" panose="02020603050405020304" pitchFamily="18" charset="0"/>
                          </a:rPr>
                          <m:t>𝑑𝑡</m:t>
                        </m:r>
                      </m:e>
                    </m:nary>
                  </m:oMath>
                </a14:m>
                <a:endParaRPr lang="en-IN" dirty="0">
                  <a:latin typeface="Times New Roman" panose="02020603050405020304" pitchFamily="18" charset="0"/>
                  <a:cs typeface="Times New Roman" panose="02020603050405020304" pitchFamily="18" charset="0"/>
                </a:endParaRPr>
              </a:p>
              <a:p>
                <a:pPr marL="0" indent="0">
                  <a:lnSpc>
                    <a:spcPct val="150000"/>
                  </a:lnSpc>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IN" i="1" smtClean="0">
                            <a:latin typeface="Cambria Math" panose="02040503050406030204" pitchFamily="18" charset="0"/>
                            <a:cs typeface="Times New Roman" panose="02020603050405020304" pitchFamily="18" charset="0"/>
                          </a:rPr>
                        </m:ctrlPr>
                      </m:sSubSupPr>
                      <m:e>
                        <m:d>
                          <m:dPr>
                            <m:begChr m:val="{"/>
                            <m:endChr m:val="}"/>
                            <m:ctrlPr>
                              <a:rPr lang="en-IN" i="1" smtClean="0">
                                <a:latin typeface="Cambria Math" panose="02040503050406030204" pitchFamily="18" charset="0"/>
                                <a:cs typeface="Times New Roman" panose="02020603050405020304" pitchFamily="18" charset="0"/>
                              </a:rPr>
                            </m:ctrlPr>
                          </m:dPr>
                          <m:e>
                            <m:func>
                              <m:funcPr>
                                <m:ctrlPr>
                                  <a:rPr lang="en-IN" b="0" i="1" smtClean="0">
                                    <a:latin typeface="Cambria Math" panose="02040503050406030204" pitchFamily="18" charset="0"/>
                                    <a:cs typeface="Times New Roman" panose="02020603050405020304" pitchFamily="18" charset="0"/>
                                  </a:rPr>
                                </m:ctrlPr>
                              </m:funcPr>
                              <m:fName>
                                <m:r>
                                  <m:rPr>
                                    <m:sty m:val="p"/>
                                  </m:rPr>
                                  <a:rPr lang="en-IN" b="0" i="0" smtClean="0">
                                    <a:latin typeface="Cambria Math" panose="02040503050406030204" pitchFamily="18" charset="0"/>
                                    <a:cs typeface="Times New Roman" panose="02020603050405020304" pitchFamily="18" charset="0"/>
                                  </a:rPr>
                                  <m:t>log</m:t>
                                </m:r>
                              </m:fName>
                              <m:e>
                                <m:r>
                                  <a:rPr lang="en-IN" b="0" i="1" smtClean="0">
                                    <a:latin typeface="Cambria Math" panose="02040503050406030204" pitchFamily="18" charset="0"/>
                                    <a:cs typeface="Times New Roman" panose="02020603050405020304" pitchFamily="18" charset="0"/>
                                  </a:rPr>
                                  <m:t>𝑅</m:t>
                                </m:r>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𝑡</m:t>
                                </m:r>
                                <m:r>
                                  <a:rPr lang="en-IN" b="0" i="1" smtClean="0">
                                    <a:latin typeface="Cambria Math" panose="02040503050406030204" pitchFamily="18" charset="0"/>
                                    <a:cs typeface="Times New Roman" panose="02020603050405020304" pitchFamily="18" charset="0"/>
                                  </a:rPr>
                                  <m:t>)</m:t>
                                </m:r>
                              </m:e>
                            </m:func>
                          </m:e>
                        </m:d>
                      </m:e>
                      <m:sub>
                        <m:r>
                          <a:rPr lang="en-IN" b="0" i="1" smtClean="0">
                            <a:latin typeface="Cambria Math" panose="02040503050406030204" pitchFamily="18" charset="0"/>
                            <a:cs typeface="Times New Roman" panose="02020603050405020304" pitchFamily="18" charset="0"/>
                          </a:rPr>
                          <m:t>0</m:t>
                        </m:r>
                      </m:sub>
                      <m:sup>
                        <m:r>
                          <a:rPr lang="en-IN" b="0" i="1" smtClean="0">
                            <a:latin typeface="Cambria Math" panose="02040503050406030204" pitchFamily="18" charset="0"/>
                            <a:cs typeface="Times New Roman" panose="02020603050405020304" pitchFamily="18" charset="0"/>
                          </a:rPr>
                          <m:t>𝑡</m:t>
                        </m:r>
                      </m:sup>
                    </m:sSubSup>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b="0" i="1" dirty="0" smtClean="0">
                        <a:latin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a:latin typeface="Cambria Math" panose="02040503050406030204" pitchFamily="18" charset="0"/>
                        <a:cs typeface="Times New Roman" panose="02020603050405020304" pitchFamily="18" charset="0"/>
                      </a:rPr>
                      <m:t>−</m:t>
                    </m:r>
                    <m:nary>
                      <m:naryPr>
                        <m:limLoc m:val="undOvr"/>
                        <m:ctrlPr>
                          <a:rPr lang="en-IN" i="1">
                            <a:latin typeface="Cambria Math" panose="02040503050406030204" pitchFamily="18" charset="0"/>
                            <a:cs typeface="Times New Roman" panose="02020603050405020304" pitchFamily="18" charset="0"/>
                          </a:rPr>
                        </m:ctrlPr>
                      </m:naryPr>
                      <m:sub>
                        <m:r>
                          <m:rPr>
                            <m:brk m:alnAt="24"/>
                          </m:rPr>
                          <a:rPr lang="en-IN" i="1">
                            <a:latin typeface="Cambria Math" panose="02040503050406030204" pitchFamily="18" charset="0"/>
                            <a:cs typeface="Times New Roman" panose="02020603050405020304" pitchFamily="18" charset="0"/>
                          </a:rPr>
                          <m:t>0</m:t>
                        </m:r>
                      </m:sub>
                      <m:sup>
                        <m:r>
                          <a:rPr lang="en-IN" i="1">
                            <a:latin typeface="Cambria Math" panose="02040503050406030204" pitchFamily="18" charset="0"/>
                            <a:cs typeface="Times New Roman" panose="02020603050405020304" pitchFamily="18" charset="0"/>
                          </a:rPr>
                          <m:t>𝑡</m:t>
                        </m:r>
                      </m:sup>
                      <m:e>
                        <m:r>
                          <a:rPr lang="en-IN" i="1">
                            <a:latin typeface="Cambria Math" panose="02040503050406030204" pitchFamily="18" charset="0"/>
                            <a:ea typeface="Cambria Math" panose="02040503050406030204" pitchFamily="18" charset="0"/>
                            <a:cs typeface="Times New Roman" panose="02020603050405020304" pitchFamily="18" charset="0"/>
                          </a:rPr>
                          <m:t>𝜆</m:t>
                        </m:r>
                        <m:d>
                          <m:dPr>
                            <m:ctrlPr>
                              <a:rPr lang="en-IN" i="1">
                                <a:latin typeface="Cambria Math" panose="02040503050406030204" pitchFamily="18" charset="0"/>
                                <a:ea typeface="Cambria Math" panose="02040503050406030204" pitchFamily="18" charset="0"/>
                                <a:cs typeface="Times New Roman" panose="02020603050405020304" pitchFamily="18" charset="0"/>
                              </a:rPr>
                            </m:ctrlPr>
                          </m:dPr>
                          <m:e>
                            <m:r>
                              <a:rPr lang="en-IN" i="1">
                                <a:latin typeface="Cambria Math" panose="02040503050406030204" pitchFamily="18" charset="0"/>
                                <a:ea typeface="Cambria Math" panose="02040503050406030204" pitchFamily="18" charset="0"/>
                                <a:cs typeface="Times New Roman" panose="02020603050405020304" pitchFamily="18" charset="0"/>
                              </a:rPr>
                              <m:t>𝑡</m:t>
                            </m:r>
                          </m:e>
                        </m:d>
                        <m:r>
                          <a:rPr lang="en-IN" i="1" dirty="0">
                            <a:latin typeface="Cambria Math" panose="02040503050406030204" pitchFamily="18" charset="0"/>
                            <a:cs typeface="Times New Roman" panose="02020603050405020304" pitchFamily="18" charset="0"/>
                          </a:rPr>
                          <m:t>𝑑𝑡</m:t>
                        </m:r>
                      </m:e>
                    </m:nary>
                  </m:oMath>
                </a14:m>
                <a:endParaRPr lang="en-IN" dirty="0">
                  <a:latin typeface="Times New Roman" panose="02020603050405020304" pitchFamily="18" charset="0"/>
                  <a:cs typeface="Times New Roman" panose="02020603050405020304" pitchFamily="18" charset="0"/>
                </a:endParaRPr>
              </a:p>
              <a:p>
                <a:pPr marL="0" indent="0">
                  <a:lnSpc>
                    <a:spcPct val="150000"/>
                  </a:lnSpc>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func>
                      <m:funcPr>
                        <m:ctrlPr>
                          <a:rPr lang="en-IN" i="1" smtClean="0">
                            <a:latin typeface="Cambria Math" panose="02040503050406030204" pitchFamily="18" charset="0"/>
                            <a:cs typeface="Times New Roman" panose="02020603050405020304" pitchFamily="18" charset="0"/>
                          </a:rPr>
                        </m:ctrlPr>
                      </m:funcPr>
                      <m:fName>
                        <m:r>
                          <m:rPr>
                            <m:sty m:val="p"/>
                          </m:rPr>
                          <a:rPr lang="en-IN">
                            <a:latin typeface="Cambria Math" panose="02040503050406030204" pitchFamily="18" charset="0"/>
                            <a:cs typeface="Times New Roman" panose="02020603050405020304" pitchFamily="18" charset="0"/>
                          </a:rPr>
                          <m:t>log</m:t>
                        </m:r>
                      </m:fName>
                      <m:e>
                        <m:r>
                          <a:rPr lang="en-IN" i="1">
                            <a:latin typeface="Cambria Math" panose="02040503050406030204" pitchFamily="18" charset="0"/>
                            <a:cs typeface="Times New Roman" panose="02020603050405020304" pitchFamily="18" charset="0"/>
                          </a:rPr>
                          <m:t>𝑅</m:t>
                        </m:r>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𝑡</m:t>
                        </m:r>
                        <m:r>
                          <a:rPr lang="en-IN" i="1">
                            <a:latin typeface="Cambria Math" panose="02040503050406030204" pitchFamily="18" charset="0"/>
                            <a:cs typeface="Times New Roman" panose="02020603050405020304" pitchFamily="18" charset="0"/>
                          </a:rPr>
                          <m:t>)</m:t>
                        </m:r>
                      </m:e>
                    </m:func>
                    <m:r>
                      <a:rPr lang="en-IN" b="0" i="1" smtClean="0">
                        <a:latin typeface="Cambria Math" panose="02040503050406030204" pitchFamily="18" charset="0"/>
                        <a:cs typeface="Times New Roman" panose="02020603050405020304" pitchFamily="18" charset="0"/>
                      </a:rPr>
                      <m:t>−</m:t>
                    </m:r>
                    <m:func>
                      <m:funcPr>
                        <m:ctrlPr>
                          <a:rPr lang="en-IN" i="1">
                            <a:latin typeface="Cambria Math" panose="02040503050406030204" pitchFamily="18" charset="0"/>
                            <a:cs typeface="Times New Roman" panose="02020603050405020304" pitchFamily="18" charset="0"/>
                          </a:rPr>
                        </m:ctrlPr>
                      </m:funcPr>
                      <m:fName>
                        <m:r>
                          <m:rPr>
                            <m:sty m:val="p"/>
                          </m:rPr>
                          <a:rPr lang="en-IN">
                            <a:latin typeface="Cambria Math" panose="02040503050406030204" pitchFamily="18" charset="0"/>
                            <a:cs typeface="Times New Roman" panose="02020603050405020304" pitchFamily="18" charset="0"/>
                          </a:rPr>
                          <m:t>log</m:t>
                        </m:r>
                      </m:fName>
                      <m:e>
                        <m:r>
                          <a:rPr lang="en-IN" i="1">
                            <a:latin typeface="Cambria Math" panose="02040503050406030204" pitchFamily="18" charset="0"/>
                            <a:cs typeface="Times New Roman" panose="02020603050405020304" pitchFamily="18" charset="0"/>
                          </a:rPr>
                          <m:t>𝑅</m:t>
                        </m:r>
                        <m:r>
                          <a:rPr lang="en-IN" i="1">
                            <a:latin typeface="Cambria Math" panose="02040503050406030204" pitchFamily="18" charset="0"/>
                            <a:cs typeface="Times New Roman" panose="02020603050405020304" pitchFamily="18" charset="0"/>
                          </a:rPr>
                          <m:t>(0)</m:t>
                        </m:r>
                      </m:e>
                    </m:func>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dirty="0">
                        <a:latin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a:latin typeface="Cambria Math" panose="02040503050406030204" pitchFamily="18" charset="0"/>
                        <a:cs typeface="Times New Roman" panose="02020603050405020304" pitchFamily="18" charset="0"/>
                      </a:rPr>
                      <m:t>−</m:t>
                    </m:r>
                    <m:nary>
                      <m:naryPr>
                        <m:limLoc m:val="undOvr"/>
                        <m:ctrlPr>
                          <a:rPr lang="en-IN" i="1">
                            <a:latin typeface="Cambria Math" panose="02040503050406030204" pitchFamily="18" charset="0"/>
                            <a:cs typeface="Times New Roman" panose="02020603050405020304" pitchFamily="18" charset="0"/>
                          </a:rPr>
                        </m:ctrlPr>
                      </m:naryPr>
                      <m:sub>
                        <m:r>
                          <m:rPr>
                            <m:brk m:alnAt="24"/>
                          </m:rPr>
                          <a:rPr lang="en-IN" i="1">
                            <a:latin typeface="Cambria Math" panose="02040503050406030204" pitchFamily="18" charset="0"/>
                            <a:cs typeface="Times New Roman" panose="02020603050405020304" pitchFamily="18" charset="0"/>
                          </a:rPr>
                          <m:t>0</m:t>
                        </m:r>
                      </m:sub>
                      <m:sup>
                        <m:r>
                          <a:rPr lang="en-IN" i="1">
                            <a:latin typeface="Cambria Math" panose="02040503050406030204" pitchFamily="18" charset="0"/>
                            <a:cs typeface="Times New Roman" panose="02020603050405020304" pitchFamily="18" charset="0"/>
                          </a:rPr>
                          <m:t>𝑡</m:t>
                        </m:r>
                      </m:sup>
                      <m:e>
                        <m:r>
                          <a:rPr lang="en-IN" i="1">
                            <a:latin typeface="Cambria Math" panose="02040503050406030204" pitchFamily="18" charset="0"/>
                            <a:ea typeface="Cambria Math" panose="02040503050406030204" pitchFamily="18" charset="0"/>
                            <a:cs typeface="Times New Roman" panose="02020603050405020304" pitchFamily="18" charset="0"/>
                          </a:rPr>
                          <m:t>𝜆</m:t>
                        </m:r>
                        <m:d>
                          <m:dPr>
                            <m:ctrlPr>
                              <a:rPr lang="en-IN" i="1">
                                <a:latin typeface="Cambria Math" panose="02040503050406030204" pitchFamily="18" charset="0"/>
                                <a:ea typeface="Cambria Math" panose="02040503050406030204" pitchFamily="18" charset="0"/>
                                <a:cs typeface="Times New Roman" panose="02020603050405020304" pitchFamily="18" charset="0"/>
                              </a:rPr>
                            </m:ctrlPr>
                          </m:dPr>
                          <m:e>
                            <m:r>
                              <a:rPr lang="en-IN" i="1">
                                <a:latin typeface="Cambria Math" panose="02040503050406030204" pitchFamily="18" charset="0"/>
                                <a:ea typeface="Cambria Math" panose="02040503050406030204" pitchFamily="18" charset="0"/>
                                <a:cs typeface="Times New Roman" panose="02020603050405020304" pitchFamily="18" charset="0"/>
                              </a:rPr>
                              <m:t>𝑡</m:t>
                            </m:r>
                          </m:e>
                        </m:d>
                        <m:r>
                          <a:rPr lang="en-IN" i="1" dirty="0">
                            <a:latin typeface="Cambria Math" panose="02040503050406030204" pitchFamily="18" charset="0"/>
                            <a:cs typeface="Times New Roman" panose="02020603050405020304" pitchFamily="18" charset="0"/>
                          </a:rPr>
                          <m:t>𝑑𝑡</m:t>
                        </m:r>
                      </m:e>
                    </m:nary>
                  </m:oMath>
                </a14:m>
                <a:endParaRPr lang="en-IN" dirty="0">
                  <a:latin typeface="Times New Roman" panose="02020603050405020304" pitchFamily="18" charset="0"/>
                  <a:cs typeface="Times New Roman" panose="02020603050405020304" pitchFamily="18" charset="0"/>
                </a:endParaRPr>
              </a:p>
              <a:p>
                <a:pPr marL="0" indent="0">
                  <a:lnSpc>
                    <a:spcPct val="150000"/>
                  </a:lnSpc>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func>
                      <m:funcPr>
                        <m:ctrlPr>
                          <a:rPr lang="en-IN" i="1">
                            <a:latin typeface="Cambria Math" panose="02040503050406030204" pitchFamily="18" charset="0"/>
                            <a:cs typeface="Times New Roman" panose="02020603050405020304" pitchFamily="18" charset="0"/>
                          </a:rPr>
                        </m:ctrlPr>
                      </m:funcPr>
                      <m:fName>
                        <m:r>
                          <m:rPr>
                            <m:sty m:val="p"/>
                          </m:rPr>
                          <a:rPr lang="en-IN">
                            <a:latin typeface="Cambria Math" panose="02040503050406030204" pitchFamily="18" charset="0"/>
                            <a:cs typeface="Times New Roman" panose="02020603050405020304" pitchFamily="18" charset="0"/>
                          </a:rPr>
                          <m:t>log</m:t>
                        </m:r>
                        <m:r>
                          <m:rPr>
                            <m:sty m:val="p"/>
                          </m:rPr>
                          <a:rPr lang="en-IN" b="0" i="0" baseline="-25000" smtClean="0">
                            <a:latin typeface="Cambria Math" panose="02040503050406030204" pitchFamily="18" charset="0"/>
                            <a:cs typeface="Times New Roman" panose="02020603050405020304" pitchFamily="18" charset="0"/>
                          </a:rPr>
                          <m:t>e</m:t>
                        </m:r>
                      </m:fName>
                      <m:e>
                        <m:r>
                          <a:rPr lang="en-IN" i="1">
                            <a:latin typeface="Cambria Math" panose="02040503050406030204" pitchFamily="18" charset="0"/>
                            <a:cs typeface="Times New Roman" panose="02020603050405020304" pitchFamily="18" charset="0"/>
                          </a:rPr>
                          <m:t>𝑅</m:t>
                        </m:r>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𝑡</m:t>
                        </m:r>
                        <m:r>
                          <a:rPr lang="en-IN" i="1">
                            <a:latin typeface="Cambria Math" panose="02040503050406030204" pitchFamily="18" charset="0"/>
                            <a:cs typeface="Times New Roman" panose="02020603050405020304" pitchFamily="18" charset="0"/>
                          </a:rPr>
                          <m:t>)</m:t>
                        </m:r>
                      </m:e>
                    </m:func>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dirty="0">
                        <a:latin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a:latin typeface="Cambria Math" panose="02040503050406030204" pitchFamily="18" charset="0"/>
                        <a:cs typeface="Times New Roman" panose="02020603050405020304" pitchFamily="18" charset="0"/>
                      </a:rPr>
                      <m:t>−</m:t>
                    </m:r>
                    <m:nary>
                      <m:naryPr>
                        <m:limLoc m:val="undOvr"/>
                        <m:ctrlPr>
                          <a:rPr lang="en-IN" i="1">
                            <a:latin typeface="Cambria Math" panose="02040503050406030204" pitchFamily="18" charset="0"/>
                            <a:cs typeface="Times New Roman" panose="02020603050405020304" pitchFamily="18" charset="0"/>
                          </a:rPr>
                        </m:ctrlPr>
                      </m:naryPr>
                      <m:sub>
                        <m:r>
                          <m:rPr>
                            <m:brk m:alnAt="24"/>
                          </m:rPr>
                          <a:rPr lang="en-IN" i="1">
                            <a:latin typeface="Cambria Math" panose="02040503050406030204" pitchFamily="18" charset="0"/>
                            <a:cs typeface="Times New Roman" panose="02020603050405020304" pitchFamily="18" charset="0"/>
                          </a:rPr>
                          <m:t>0</m:t>
                        </m:r>
                      </m:sub>
                      <m:sup>
                        <m:r>
                          <a:rPr lang="en-IN" i="1">
                            <a:latin typeface="Cambria Math" panose="02040503050406030204" pitchFamily="18" charset="0"/>
                            <a:cs typeface="Times New Roman" panose="02020603050405020304" pitchFamily="18" charset="0"/>
                          </a:rPr>
                          <m:t>𝑡</m:t>
                        </m:r>
                      </m:sup>
                      <m:e>
                        <m:r>
                          <a:rPr lang="en-IN" i="1">
                            <a:latin typeface="Cambria Math" panose="02040503050406030204" pitchFamily="18" charset="0"/>
                            <a:ea typeface="Cambria Math" panose="02040503050406030204" pitchFamily="18" charset="0"/>
                            <a:cs typeface="Times New Roman" panose="02020603050405020304" pitchFamily="18" charset="0"/>
                          </a:rPr>
                          <m:t>𝜆</m:t>
                        </m:r>
                        <m:d>
                          <m:dPr>
                            <m:ctrlPr>
                              <a:rPr lang="en-IN" i="1">
                                <a:latin typeface="Cambria Math" panose="02040503050406030204" pitchFamily="18" charset="0"/>
                                <a:ea typeface="Cambria Math" panose="02040503050406030204" pitchFamily="18" charset="0"/>
                                <a:cs typeface="Times New Roman" panose="02020603050405020304" pitchFamily="18" charset="0"/>
                              </a:rPr>
                            </m:ctrlPr>
                          </m:dPr>
                          <m:e>
                            <m:r>
                              <a:rPr lang="en-IN" i="1">
                                <a:latin typeface="Cambria Math" panose="02040503050406030204" pitchFamily="18" charset="0"/>
                                <a:ea typeface="Cambria Math" panose="02040503050406030204" pitchFamily="18" charset="0"/>
                                <a:cs typeface="Times New Roman" panose="02020603050405020304" pitchFamily="18" charset="0"/>
                              </a:rPr>
                              <m:t>𝑡</m:t>
                            </m:r>
                          </m:e>
                        </m:d>
                        <m:r>
                          <a:rPr lang="en-IN" i="1" dirty="0">
                            <a:latin typeface="Cambria Math" panose="02040503050406030204" pitchFamily="18" charset="0"/>
                            <a:cs typeface="Times New Roman" panose="02020603050405020304" pitchFamily="18" charset="0"/>
                          </a:rPr>
                          <m:t>𝑑𝑡</m:t>
                        </m:r>
                      </m:e>
                    </m:nary>
                  </m:oMath>
                </a14:m>
                <a:endParaRPr lang="en-IN" dirty="0">
                  <a:latin typeface="Times New Roman" panose="02020603050405020304" pitchFamily="18" charset="0"/>
                  <a:cs typeface="Times New Roman" panose="02020603050405020304" pitchFamily="18" charset="0"/>
                </a:endParaRPr>
              </a:p>
              <a:p>
                <a:pPr marL="0" indent="0">
                  <a:lnSpc>
                    <a:spcPct val="150000"/>
                  </a:lnSpc>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sz="3500" b="1" i="1" smtClean="0">
                        <a:latin typeface="Cambria Math" panose="02040503050406030204" pitchFamily="18" charset="0"/>
                        <a:cs typeface="Times New Roman" panose="02020603050405020304" pitchFamily="18" charset="0"/>
                      </a:rPr>
                      <m:t>𝑹</m:t>
                    </m:r>
                    <m:d>
                      <m:dPr>
                        <m:ctrlPr>
                          <a:rPr lang="en-IN" sz="3500" b="1" i="1" smtClean="0">
                            <a:latin typeface="Cambria Math" panose="02040503050406030204" pitchFamily="18" charset="0"/>
                            <a:cs typeface="Times New Roman" panose="02020603050405020304" pitchFamily="18" charset="0"/>
                          </a:rPr>
                        </m:ctrlPr>
                      </m:dPr>
                      <m:e>
                        <m:r>
                          <a:rPr lang="en-IN" sz="3500" b="1" i="1" smtClean="0">
                            <a:latin typeface="Cambria Math" panose="02040503050406030204" pitchFamily="18" charset="0"/>
                            <a:cs typeface="Times New Roman" panose="02020603050405020304" pitchFamily="18" charset="0"/>
                          </a:rPr>
                          <m:t>𝒕</m:t>
                        </m:r>
                      </m:e>
                    </m:d>
                    <m:r>
                      <a:rPr lang="en-IN" sz="3500" b="1" i="1" smtClean="0">
                        <a:latin typeface="Cambria Math" panose="02040503050406030204" pitchFamily="18" charset="0"/>
                        <a:cs typeface="Times New Roman" panose="02020603050405020304" pitchFamily="18" charset="0"/>
                      </a:rPr>
                      <m:t>= </m:t>
                    </m:r>
                    <m:sSup>
                      <m:sSupPr>
                        <m:ctrlPr>
                          <a:rPr lang="en-IN" sz="3500" b="1" i="1" smtClean="0">
                            <a:latin typeface="Cambria Math" panose="02040503050406030204" pitchFamily="18" charset="0"/>
                            <a:cs typeface="Times New Roman" panose="02020603050405020304" pitchFamily="18" charset="0"/>
                          </a:rPr>
                        </m:ctrlPr>
                      </m:sSupPr>
                      <m:e>
                        <m:r>
                          <a:rPr lang="en-IN" sz="3500" b="1" i="1" smtClean="0">
                            <a:latin typeface="Cambria Math" panose="02040503050406030204" pitchFamily="18" charset="0"/>
                            <a:cs typeface="Times New Roman" panose="02020603050405020304" pitchFamily="18" charset="0"/>
                          </a:rPr>
                          <m:t>𝒆</m:t>
                        </m:r>
                      </m:e>
                      <m:sup>
                        <m:r>
                          <a:rPr lang="en-IN" sz="3500" b="1" i="1" smtClean="0">
                            <a:latin typeface="Cambria Math" panose="02040503050406030204" pitchFamily="18" charset="0"/>
                            <a:cs typeface="Times New Roman" panose="02020603050405020304" pitchFamily="18" charset="0"/>
                          </a:rPr>
                          <m:t>−</m:t>
                        </m:r>
                        <m:nary>
                          <m:naryPr>
                            <m:limLoc m:val="undOvr"/>
                            <m:ctrlPr>
                              <a:rPr lang="en-IN" sz="3500" b="1" i="1">
                                <a:latin typeface="Cambria Math" panose="02040503050406030204" pitchFamily="18" charset="0"/>
                                <a:cs typeface="Times New Roman" panose="02020603050405020304" pitchFamily="18" charset="0"/>
                              </a:rPr>
                            </m:ctrlPr>
                          </m:naryPr>
                          <m:sub>
                            <m:r>
                              <m:rPr>
                                <m:brk m:alnAt="24"/>
                              </m:rPr>
                              <a:rPr lang="en-IN" sz="3500" b="1" i="1">
                                <a:latin typeface="Cambria Math" panose="02040503050406030204" pitchFamily="18" charset="0"/>
                                <a:cs typeface="Times New Roman" panose="02020603050405020304" pitchFamily="18" charset="0"/>
                              </a:rPr>
                              <m:t>𝟎</m:t>
                            </m:r>
                          </m:sub>
                          <m:sup>
                            <m:r>
                              <a:rPr lang="en-IN" sz="3500" b="1" i="1">
                                <a:latin typeface="Cambria Math" panose="02040503050406030204" pitchFamily="18" charset="0"/>
                                <a:cs typeface="Times New Roman" panose="02020603050405020304" pitchFamily="18" charset="0"/>
                              </a:rPr>
                              <m:t>𝒕</m:t>
                            </m:r>
                          </m:sup>
                          <m:e>
                            <m:r>
                              <a:rPr lang="en-IN" sz="3500" b="1" i="1">
                                <a:latin typeface="Cambria Math" panose="02040503050406030204" pitchFamily="18" charset="0"/>
                                <a:ea typeface="Cambria Math" panose="02040503050406030204" pitchFamily="18" charset="0"/>
                                <a:cs typeface="Times New Roman" panose="02020603050405020304" pitchFamily="18" charset="0"/>
                              </a:rPr>
                              <m:t>𝝀</m:t>
                            </m:r>
                            <m:d>
                              <m:dPr>
                                <m:ctrlPr>
                                  <a:rPr lang="en-IN" sz="3500" b="1" i="1">
                                    <a:latin typeface="Cambria Math" panose="02040503050406030204" pitchFamily="18" charset="0"/>
                                    <a:ea typeface="Cambria Math" panose="02040503050406030204" pitchFamily="18" charset="0"/>
                                    <a:cs typeface="Times New Roman" panose="02020603050405020304" pitchFamily="18" charset="0"/>
                                  </a:rPr>
                                </m:ctrlPr>
                              </m:dPr>
                              <m:e>
                                <m:r>
                                  <a:rPr lang="en-IN" sz="3500" b="1" i="1">
                                    <a:latin typeface="Cambria Math" panose="02040503050406030204" pitchFamily="18" charset="0"/>
                                    <a:ea typeface="Cambria Math" panose="02040503050406030204" pitchFamily="18" charset="0"/>
                                    <a:cs typeface="Times New Roman" panose="02020603050405020304" pitchFamily="18" charset="0"/>
                                  </a:rPr>
                                  <m:t>𝒕</m:t>
                                </m:r>
                              </m:e>
                            </m:d>
                            <m:r>
                              <a:rPr lang="en-IN" sz="3500" b="1" i="1" dirty="0">
                                <a:latin typeface="Cambria Math" panose="02040503050406030204" pitchFamily="18" charset="0"/>
                                <a:cs typeface="Times New Roman" panose="02020603050405020304" pitchFamily="18" charset="0"/>
                              </a:rPr>
                              <m:t>𝒅𝒕</m:t>
                            </m:r>
                          </m:e>
                        </m:nary>
                      </m:sup>
                    </m:sSup>
                  </m:oMath>
                </a14:m>
                <a:endParaRPr lang="en-IN" b="1" dirty="0">
                  <a:latin typeface="Times New Roman" panose="02020603050405020304" pitchFamily="18" charset="0"/>
                  <a:cs typeface="Times New Roman" panose="02020603050405020304" pitchFamily="18" charset="0"/>
                </a:endParaRPr>
              </a:p>
              <a:p>
                <a:pPr marL="0" indent="0">
                  <a:lnSpc>
                    <a:spcPct val="150000"/>
                  </a:lnSpc>
                  <a:buNone/>
                </a:pPr>
                <a:r>
                  <a:rPr lang="en-IN" dirty="0">
                    <a:latin typeface="Times New Roman" panose="02020603050405020304" pitchFamily="18" charset="0"/>
                    <a:cs typeface="Times New Roman" panose="02020603050405020304" pitchFamily="18" charset="0"/>
                  </a:rPr>
                  <a:t>			    </a:t>
                </a:r>
                <a:r>
                  <a:rPr lang="en-IN" sz="3300" dirty="0">
                    <a:latin typeface="Times New Roman" panose="02020603050405020304" pitchFamily="18" charset="0"/>
                    <a:cs typeface="Times New Roman" panose="02020603050405020304" pitchFamily="18" charset="0"/>
                  </a:rPr>
                  <a:t>  </a:t>
                </a:r>
                <a14:m>
                  <m:oMath xmlns:m="http://schemas.openxmlformats.org/officeDocument/2006/math">
                    <m:r>
                      <a:rPr lang="en-IN" sz="33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IN" sz="3300" dirty="0">
                    <a:latin typeface="Times New Roman" panose="02020603050405020304" pitchFamily="18" charset="0"/>
                    <a:cs typeface="Times New Roman" panose="02020603050405020304" pitchFamily="18" charset="0"/>
                  </a:rPr>
                  <a:t>         </a:t>
                </a:r>
                <a14:m>
                  <m:oMath xmlns:m="http://schemas.openxmlformats.org/officeDocument/2006/math">
                    <m:r>
                      <a:rPr lang="en-IN" sz="3300" b="1" i="1" smtClean="0">
                        <a:latin typeface="Cambria Math" panose="02040503050406030204" pitchFamily="18" charset="0"/>
                        <a:cs typeface="Times New Roman" panose="02020603050405020304" pitchFamily="18" charset="0"/>
                      </a:rPr>
                      <m:t>𝒇</m:t>
                    </m:r>
                    <m:d>
                      <m:dPr>
                        <m:ctrlPr>
                          <a:rPr lang="en-IN" sz="3300" b="1" i="1" smtClean="0">
                            <a:latin typeface="Cambria Math" panose="02040503050406030204" pitchFamily="18" charset="0"/>
                            <a:cs typeface="Times New Roman" panose="02020603050405020304" pitchFamily="18" charset="0"/>
                          </a:rPr>
                        </m:ctrlPr>
                      </m:dPr>
                      <m:e>
                        <m:r>
                          <a:rPr lang="en-IN" sz="3300" b="1" i="1" smtClean="0">
                            <a:latin typeface="Cambria Math" panose="02040503050406030204" pitchFamily="18" charset="0"/>
                            <a:cs typeface="Times New Roman" panose="02020603050405020304" pitchFamily="18" charset="0"/>
                          </a:rPr>
                          <m:t>𝒕</m:t>
                        </m:r>
                      </m:e>
                    </m:d>
                    <m:r>
                      <a:rPr lang="en-IN" sz="3300" b="1" i="1" dirty="0" smtClean="0">
                        <a:latin typeface="Cambria Math" panose="02040503050406030204" pitchFamily="18" charset="0"/>
                        <a:cs typeface="Times New Roman" panose="02020603050405020304" pitchFamily="18" charset="0"/>
                      </a:rPr>
                      <m:t>=</m:t>
                    </m:r>
                    <m:r>
                      <a:rPr lang="en-IN" sz="3300" b="1" i="1">
                        <a:latin typeface="Cambria Math" panose="02040503050406030204" pitchFamily="18" charset="0"/>
                        <a:ea typeface="Cambria Math" panose="02040503050406030204" pitchFamily="18" charset="0"/>
                        <a:cs typeface="Times New Roman" panose="02020603050405020304" pitchFamily="18" charset="0"/>
                      </a:rPr>
                      <m:t>𝝀</m:t>
                    </m:r>
                    <m:d>
                      <m:dPr>
                        <m:ctrlPr>
                          <a:rPr lang="en-IN" sz="3300" b="1" i="1">
                            <a:latin typeface="Cambria Math" panose="02040503050406030204" pitchFamily="18" charset="0"/>
                            <a:ea typeface="Cambria Math" panose="02040503050406030204" pitchFamily="18" charset="0"/>
                            <a:cs typeface="Times New Roman" panose="02020603050405020304" pitchFamily="18" charset="0"/>
                          </a:rPr>
                        </m:ctrlPr>
                      </m:dPr>
                      <m:e>
                        <m:r>
                          <a:rPr lang="en-IN" sz="3300" b="1" i="1">
                            <a:latin typeface="Cambria Math" panose="02040503050406030204" pitchFamily="18" charset="0"/>
                            <a:ea typeface="Cambria Math" panose="02040503050406030204" pitchFamily="18" charset="0"/>
                            <a:cs typeface="Times New Roman" panose="02020603050405020304" pitchFamily="18" charset="0"/>
                          </a:rPr>
                          <m:t>𝒕</m:t>
                        </m:r>
                      </m:e>
                    </m:d>
                    <m:r>
                      <a:rPr lang="en-IN" sz="3300" b="1" i="1" smtClean="0">
                        <a:latin typeface="Cambria Math" panose="02040503050406030204" pitchFamily="18" charset="0"/>
                        <a:ea typeface="Cambria Math" panose="02040503050406030204" pitchFamily="18" charset="0"/>
                        <a:cs typeface="Times New Roman" panose="02020603050405020304" pitchFamily="18" charset="0"/>
                      </a:rPr>
                      <m:t> </m:t>
                    </m:r>
                    <m:sSup>
                      <m:sSupPr>
                        <m:ctrlPr>
                          <a:rPr lang="en-IN" sz="3300" b="1" i="1">
                            <a:latin typeface="Cambria Math" panose="02040503050406030204" pitchFamily="18" charset="0"/>
                            <a:cs typeface="Times New Roman" panose="02020603050405020304" pitchFamily="18" charset="0"/>
                          </a:rPr>
                        </m:ctrlPr>
                      </m:sSupPr>
                      <m:e>
                        <m:r>
                          <a:rPr lang="en-IN" sz="3300" b="1" i="1">
                            <a:latin typeface="Cambria Math" panose="02040503050406030204" pitchFamily="18" charset="0"/>
                            <a:cs typeface="Times New Roman" panose="02020603050405020304" pitchFamily="18" charset="0"/>
                          </a:rPr>
                          <m:t>𝒆</m:t>
                        </m:r>
                      </m:e>
                      <m:sup>
                        <m:r>
                          <a:rPr lang="en-IN" sz="3300" b="1" i="1">
                            <a:latin typeface="Cambria Math" panose="02040503050406030204" pitchFamily="18" charset="0"/>
                            <a:cs typeface="Times New Roman" panose="02020603050405020304" pitchFamily="18" charset="0"/>
                          </a:rPr>
                          <m:t>−</m:t>
                        </m:r>
                        <m:nary>
                          <m:naryPr>
                            <m:limLoc m:val="undOvr"/>
                            <m:ctrlPr>
                              <a:rPr lang="en-IN" sz="3300" b="1" i="1">
                                <a:latin typeface="Cambria Math" panose="02040503050406030204" pitchFamily="18" charset="0"/>
                                <a:cs typeface="Times New Roman" panose="02020603050405020304" pitchFamily="18" charset="0"/>
                              </a:rPr>
                            </m:ctrlPr>
                          </m:naryPr>
                          <m:sub>
                            <m:r>
                              <m:rPr>
                                <m:brk m:alnAt="24"/>
                              </m:rPr>
                              <a:rPr lang="en-IN" sz="3300" b="1" i="1">
                                <a:latin typeface="Cambria Math" panose="02040503050406030204" pitchFamily="18" charset="0"/>
                                <a:cs typeface="Times New Roman" panose="02020603050405020304" pitchFamily="18" charset="0"/>
                              </a:rPr>
                              <m:t>𝟎</m:t>
                            </m:r>
                          </m:sub>
                          <m:sup>
                            <m:r>
                              <a:rPr lang="en-IN" sz="3300" b="1" i="1">
                                <a:latin typeface="Cambria Math" panose="02040503050406030204" pitchFamily="18" charset="0"/>
                                <a:cs typeface="Times New Roman" panose="02020603050405020304" pitchFamily="18" charset="0"/>
                              </a:rPr>
                              <m:t>𝒕</m:t>
                            </m:r>
                          </m:sup>
                          <m:e>
                            <m:r>
                              <a:rPr lang="en-IN" sz="3300" b="1" i="1">
                                <a:latin typeface="Cambria Math" panose="02040503050406030204" pitchFamily="18" charset="0"/>
                                <a:ea typeface="Cambria Math" panose="02040503050406030204" pitchFamily="18" charset="0"/>
                                <a:cs typeface="Times New Roman" panose="02020603050405020304" pitchFamily="18" charset="0"/>
                              </a:rPr>
                              <m:t>𝝀</m:t>
                            </m:r>
                            <m:d>
                              <m:dPr>
                                <m:ctrlPr>
                                  <a:rPr lang="en-IN" sz="3300" b="1" i="1">
                                    <a:latin typeface="Cambria Math" panose="02040503050406030204" pitchFamily="18" charset="0"/>
                                    <a:ea typeface="Cambria Math" panose="02040503050406030204" pitchFamily="18" charset="0"/>
                                    <a:cs typeface="Times New Roman" panose="02020603050405020304" pitchFamily="18" charset="0"/>
                                  </a:rPr>
                                </m:ctrlPr>
                              </m:dPr>
                              <m:e>
                                <m:r>
                                  <a:rPr lang="en-IN" sz="3300" b="1" i="1">
                                    <a:latin typeface="Cambria Math" panose="02040503050406030204" pitchFamily="18" charset="0"/>
                                    <a:ea typeface="Cambria Math" panose="02040503050406030204" pitchFamily="18" charset="0"/>
                                    <a:cs typeface="Times New Roman" panose="02020603050405020304" pitchFamily="18" charset="0"/>
                                  </a:rPr>
                                  <m:t>𝒕</m:t>
                                </m:r>
                              </m:e>
                            </m:d>
                            <m:r>
                              <a:rPr lang="en-IN" sz="3300" b="1" i="1" dirty="0">
                                <a:latin typeface="Cambria Math" panose="02040503050406030204" pitchFamily="18" charset="0"/>
                                <a:cs typeface="Times New Roman" panose="02020603050405020304" pitchFamily="18" charset="0"/>
                              </a:rPr>
                              <m:t>𝒅𝒕</m:t>
                            </m:r>
                          </m:e>
                        </m:nary>
                      </m:sup>
                    </m:sSup>
                  </m:oMath>
                </a14:m>
                <a:endParaRPr lang="en-IN" b="1"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5534"/>
                <a:ext cx="10515600" cy="6400800"/>
              </a:xfrm>
              <a:blipFill rotWithShape="0">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042880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87676" y="195210"/>
                <a:ext cx="10765874" cy="6246534"/>
              </a:xfrm>
            </p:spPr>
            <p:txBody>
              <a:bodyPr>
                <a:normAutofit/>
              </a:bodyPr>
              <a:lstStyle/>
              <a:p>
                <a:pPr marL="0" indent="0">
                  <a:lnSpc>
                    <a:spcPct val="150000"/>
                  </a:lnSpc>
                  <a:buNone/>
                </a:pPr>
                <a:r>
                  <a:rPr lang="en-IN" b="1" dirty="0">
                    <a:latin typeface="Times New Roman" panose="02020603050405020304" pitchFamily="18" charset="0"/>
                    <a:cs typeface="Times New Roman" panose="02020603050405020304" pitchFamily="18" charset="0"/>
                  </a:rPr>
                  <a:t>Mean Time to Failure (MTTF)</a:t>
                </a:r>
                <a:endParaRPr lang="en-US" i="1" dirty="0">
                  <a:latin typeface="Times New Roman" panose="02020603050405020304" pitchFamily="18" charset="0"/>
                  <a:cs typeface="Times New Roman" panose="02020603050405020304" pitchFamily="18" charset="0"/>
                </a:endParaRPr>
              </a:p>
              <a:p>
                <a:pPr marL="0" indent="0">
                  <a:lnSpc>
                    <a:spcPct val="150000"/>
                  </a:lnSpc>
                  <a:buNone/>
                </a:pPr>
                <a14:m>
                  <m:oMath xmlns:m="http://schemas.openxmlformats.org/officeDocument/2006/math">
                    <m:r>
                      <a:rPr lang="en-IN" i="1" dirty="0" smtClean="0">
                        <a:latin typeface="Cambria Math" panose="02040503050406030204" pitchFamily="18" charset="0"/>
                      </a:rPr>
                      <m:t>𝑀𝑇𝑇𝐹</m:t>
                    </m:r>
                    <m:r>
                      <a:rPr lang="en-IN" i="1" dirty="0" smtClean="0">
                        <a:latin typeface="Cambria Math" panose="02040503050406030204" pitchFamily="18" charset="0"/>
                      </a:rPr>
                      <m:t> =</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b="0" i="1" smtClean="0">
                        <a:latin typeface="Cambria Math" panose="02040503050406030204" pitchFamily="18" charset="0"/>
                      </a:rPr>
                      <m:t>𝐸</m:t>
                    </m:r>
                    <m:r>
                      <a:rPr lang="en-IN" b="0" i="1" smtClean="0">
                        <a:latin typeface="Cambria Math" panose="02040503050406030204" pitchFamily="18" charset="0"/>
                      </a:rPr>
                      <m:t>(</m:t>
                    </m:r>
                    <m:r>
                      <a:rPr lang="en-IN" b="0" i="1" smtClean="0">
                        <a:latin typeface="Cambria Math" panose="02040503050406030204" pitchFamily="18" charset="0"/>
                      </a:rPr>
                      <m:t>𝑇</m:t>
                    </m:r>
                    <m:r>
                      <a:rPr lang="en-IN" b="0" i="1" smtClean="0">
                        <a:latin typeface="Cambria Math" panose="020405030504060302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b="0" i="1" dirty="0" smtClean="0">
                        <a:latin typeface="Cambria Math" panose="020405030504060302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nary>
                      <m:naryPr>
                        <m:limLoc m:val="undOvr"/>
                        <m:ctrlPr>
                          <a:rPr lang="en-IN" i="1" dirty="0" smtClean="0">
                            <a:latin typeface="Cambria Math" panose="02040503050406030204" pitchFamily="18" charset="0"/>
                          </a:rPr>
                        </m:ctrlPr>
                      </m:naryPr>
                      <m:sub>
                        <m:r>
                          <m:rPr>
                            <m:brk m:alnAt="24"/>
                          </m:rPr>
                          <a:rPr lang="en-IN" b="0" i="1" dirty="0" smtClean="0">
                            <a:latin typeface="Cambria Math" panose="02040503050406030204" pitchFamily="18" charset="0"/>
                          </a:rPr>
                          <m:t>0</m:t>
                        </m:r>
                      </m:sub>
                      <m:sup>
                        <m:r>
                          <a:rPr lang="en-IN" i="1" dirty="0" smtClean="0">
                            <a:latin typeface="Cambria Math" panose="02040503050406030204" pitchFamily="18" charset="0"/>
                            <a:ea typeface="Cambria Math" panose="02040503050406030204" pitchFamily="18" charset="0"/>
                          </a:rPr>
                          <m:t>∞</m:t>
                        </m:r>
                      </m:sup>
                      <m:e>
                        <m:r>
                          <a:rPr lang="en-IN" b="0" i="1" dirty="0" smtClean="0">
                            <a:latin typeface="Cambria Math" panose="02040503050406030204" pitchFamily="18" charset="0"/>
                          </a:rPr>
                          <m:t>𝑡</m:t>
                        </m:r>
                        <m:r>
                          <a:rPr lang="en-IN" b="0" i="1" dirty="0" smtClean="0">
                            <a:latin typeface="Cambria Math" panose="02040503050406030204" pitchFamily="18" charset="0"/>
                          </a:rPr>
                          <m:t> </m:t>
                        </m:r>
                        <m:r>
                          <a:rPr lang="en-IN" b="0" i="1" dirty="0" smtClean="0">
                            <a:latin typeface="Cambria Math" panose="02040503050406030204" pitchFamily="18" charset="0"/>
                          </a:rPr>
                          <m:t>𝑓</m:t>
                        </m:r>
                        <m:d>
                          <m:dPr>
                            <m:ctrlPr>
                              <a:rPr lang="en-IN" b="0" i="1" dirty="0" smtClean="0">
                                <a:latin typeface="Cambria Math" panose="02040503050406030204" pitchFamily="18" charset="0"/>
                              </a:rPr>
                            </m:ctrlPr>
                          </m:dPr>
                          <m:e>
                            <m:r>
                              <a:rPr lang="en-IN" b="0" i="1" dirty="0" smtClean="0">
                                <a:latin typeface="Cambria Math" panose="02040503050406030204" pitchFamily="18" charset="0"/>
                              </a:rPr>
                              <m:t>𝑡</m:t>
                            </m:r>
                          </m:e>
                        </m:d>
                        <m:r>
                          <a:rPr lang="en-IN" b="0" i="1" dirty="0" smtClean="0">
                            <a:latin typeface="Cambria Math" panose="02040503050406030204" pitchFamily="18" charset="0"/>
                          </a:rPr>
                          <m:t> </m:t>
                        </m:r>
                        <m:r>
                          <a:rPr lang="en-IN" b="0" i="1" dirty="0" smtClean="0">
                            <a:latin typeface="Cambria Math" panose="02040503050406030204" pitchFamily="18" charset="0"/>
                          </a:rPr>
                          <m:t>𝑑𝑡</m:t>
                        </m:r>
                        <m:r>
                          <a:rPr lang="en-IN" b="0" i="1" dirty="0" smtClean="0">
                            <a:latin typeface="Cambria Math" panose="02040503050406030204" pitchFamily="18" charset="0"/>
                          </a:rPr>
                          <m:t> </m:t>
                        </m:r>
                      </m:e>
                    </m:nary>
                    <m:r>
                      <a:rPr lang="en-IN" b="0" i="1" dirty="0" smtClean="0">
                        <a:latin typeface="Cambria Math" panose="02040503050406030204" pitchFamily="18" charset="0"/>
                      </a:rPr>
                      <m:t>  </m:t>
                    </m:r>
                    <m:r>
                      <a:rPr lang="en-IN" i="1" dirty="0" smtClean="0">
                        <a:latin typeface="Cambria Math" panose="020405030504060302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b="0" i="0" dirty="0" smtClean="0">
                        <a:latin typeface="Cambria Math" panose="02040503050406030204" pitchFamily="18" charset="0"/>
                      </a:rPr>
                      <m:t>−</m:t>
                    </m:r>
                    <m:nary>
                      <m:naryPr>
                        <m:limLoc m:val="undOvr"/>
                        <m:ctrlPr>
                          <a:rPr lang="en-IN" i="1" dirty="0">
                            <a:latin typeface="Cambria Math" panose="02040503050406030204" pitchFamily="18" charset="0"/>
                          </a:rPr>
                        </m:ctrlPr>
                      </m:naryPr>
                      <m:sub>
                        <m:r>
                          <m:rPr>
                            <m:brk m:alnAt="24"/>
                          </m:rPr>
                          <a:rPr lang="en-IN" i="1" dirty="0">
                            <a:latin typeface="Cambria Math" panose="02040503050406030204" pitchFamily="18" charset="0"/>
                          </a:rPr>
                          <m:t>0</m:t>
                        </m:r>
                      </m:sub>
                      <m:sup>
                        <m:r>
                          <a:rPr lang="en-IN" i="1" dirty="0">
                            <a:latin typeface="Cambria Math" panose="02040503050406030204" pitchFamily="18" charset="0"/>
                            <a:ea typeface="Cambria Math" panose="02040503050406030204" pitchFamily="18" charset="0"/>
                          </a:rPr>
                          <m:t>∞</m:t>
                        </m:r>
                      </m:sup>
                      <m:e>
                        <m:r>
                          <a:rPr lang="en-IN" i="1" dirty="0">
                            <a:latin typeface="Cambria Math" panose="02040503050406030204" pitchFamily="18" charset="0"/>
                          </a:rPr>
                          <m:t>𝑡</m:t>
                        </m:r>
                        <m:sSup>
                          <m:sSupPr>
                            <m:ctrlPr>
                              <a:rPr lang="en-IN" i="1" dirty="0">
                                <a:latin typeface="Cambria Math" panose="02040503050406030204" pitchFamily="18" charset="0"/>
                              </a:rPr>
                            </m:ctrlPr>
                          </m:sSupPr>
                          <m:e>
                            <m:r>
                              <a:rPr lang="en-IN" b="0" i="1" dirty="0" smtClean="0">
                                <a:latin typeface="Cambria Math" panose="02040503050406030204" pitchFamily="18" charset="0"/>
                              </a:rPr>
                              <m:t> </m:t>
                            </m:r>
                            <m:r>
                              <a:rPr lang="en-IN" i="1" dirty="0">
                                <a:latin typeface="Cambria Math" panose="02040503050406030204" pitchFamily="18" charset="0"/>
                              </a:rPr>
                              <m:t>𝑅</m:t>
                            </m:r>
                          </m:e>
                          <m:sup>
                            <m:r>
                              <a:rPr lang="en-IN" i="1" dirty="0">
                                <a:latin typeface="Cambria Math" panose="02040503050406030204" pitchFamily="18" charset="0"/>
                              </a:rPr>
                              <m:t>′</m:t>
                            </m:r>
                          </m:sup>
                        </m:sSup>
                        <m:d>
                          <m:dPr>
                            <m:ctrlPr>
                              <a:rPr lang="en-IN" i="1" dirty="0">
                                <a:latin typeface="Cambria Math" panose="02040503050406030204" pitchFamily="18" charset="0"/>
                              </a:rPr>
                            </m:ctrlPr>
                          </m:dPr>
                          <m:e>
                            <m:r>
                              <a:rPr lang="en-IN" i="1" dirty="0">
                                <a:latin typeface="Cambria Math" panose="02040503050406030204" pitchFamily="18" charset="0"/>
                              </a:rPr>
                              <m:t>𝑡</m:t>
                            </m:r>
                          </m:e>
                        </m:d>
                        <m:r>
                          <a:rPr lang="en-IN" b="0" i="1" dirty="0" smtClean="0">
                            <a:latin typeface="Cambria Math" panose="02040503050406030204" pitchFamily="18" charset="0"/>
                          </a:rPr>
                          <m:t> </m:t>
                        </m:r>
                        <m:r>
                          <a:rPr lang="en-IN" i="1" dirty="0">
                            <a:latin typeface="Cambria Math" panose="02040503050406030204" pitchFamily="18" charset="0"/>
                          </a:rPr>
                          <m:t>𝑑𝑡</m:t>
                        </m:r>
                        <m:r>
                          <a:rPr lang="en-IN" i="1" dirty="0">
                            <a:latin typeface="Cambria Math" panose="02040503050406030204" pitchFamily="18" charset="0"/>
                          </a:rPr>
                          <m:t> </m:t>
                        </m:r>
                      </m:e>
                    </m:nary>
                  </m:oMath>
                </a14:m>
                <a:endParaRPr lang="en-IN" dirty="0">
                  <a:latin typeface="Times New Roman" panose="02020603050405020304" pitchFamily="18" charset="0"/>
                  <a:cs typeface="Times New Roman" panose="02020603050405020304" pitchFamily="18" charset="0"/>
                </a:endParaRPr>
              </a:p>
              <a:p>
                <a:pPr marL="0" indent="0">
                  <a:lnSpc>
                    <a:spcPct val="150000"/>
                  </a:lnSpc>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dirty="0" smtClean="0">
                        <a:latin typeface="Cambria Math" panose="020405030504060302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IN" i="1" dirty="0" smtClean="0">
                            <a:latin typeface="Cambria Math" panose="02040503050406030204" pitchFamily="18" charset="0"/>
                          </a:rPr>
                        </m:ctrlPr>
                      </m:sSubSupPr>
                      <m:e>
                        <m:r>
                          <a:rPr lang="en-IN" b="0" i="1" dirty="0" smtClean="0">
                            <a:latin typeface="Cambria Math" panose="02040503050406030204" pitchFamily="18" charset="0"/>
                          </a:rPr>
                          <m:t>[</m:t>
                        </m:r>
                        <m:r>
                          <a:rPr lang="en-IN" b="0" i="1" dirty="0" smtClean="0">
                            <a:latin typeface="Cambria Math" panose="02040503050406030204" pitchFamily="18" charset="0"/>
                          </a:rPr>
                          <m:t>𝑡</m:t>
                        </m:r>
                        <m:r>
                          <a:rPr lang="en-IN" b="0" i="1" dirty="0" smtClean="0">
                            <a:latin typeface="Cambria Math" panose="02040503050406030204" pitchFamily="18" charset="0"/>
                          </a:rPr>
                          <m:t> </m:t>
                        </m:r>
                        <m:r>
                          <a:rPr lang="en-IN" b="0" i="1" dirty="0" smtClean="0">
                            <a:latin typeface="Cambria Math" panose="02040503050406030204" pitchFamily="18" charset="0"/>
                          </a:rPr>
                          <m:t>𝑅</m:t>
                        </m:r>
                        <m:r>
                          <a:rPr lang="en-IN" b="0" i="1" dirty="0" smtClean="0">
                            <a:latin typeface="Cambria Math" panose="02040503050406030204" pitchFamily="18" charset="0"/>
                          </a:rPr>
                          <m:t>(</m:t>
                        </m:r>
                        <m:r>
                          <a:rPr lang="en-IN" b="0" i="1" dirty="0" smtClean="0">
                            <a:latin typeface="Cambria Math" panose="02040503050406030204" pitchFamily="18" charset="0"/>
                          </a:rPr>
                          <m:t>𝑡</m:t>
                        </m:r>
                        <m:r>
                          <a:rPr lang="en-IN" b="0" i="1" dirty="0" smtClean="0">
                            <a:latin typeface="Cambria Math" panose="02040503050406030204" pitchFamily="18" charset="0"/>
                          </a:rPr>
                          <m:t>)]</m:t>
                        </m:r>
                      </m:e>
                      <m:sub>
                        <m:r>
                          <a:rPr lang="en-IN" b="0" i="1" dirty="0" smtClean="0">
                            <a:latin typeface="Cambria Math" panose="02040503050406030204" pitchFamily="18" charset="0"/>
                          </a:rPr>
                          <m:t>0</m:t>
                        </m:r>
                      </m:sub>
                      <m:sup>
                        <m:r>
                          <a:rPr lang="en-IN" i="1" dirty="0" smtClean="0">
                            <a:latin typeface="Cambria Math" panose="02040503050406030204" pitchFamily="18" charset="0"/>
                            <a:ea typeface="Cambria Math" panose="02040503050406030204" pitchFamily="18" charset="0"/>
                          </a:rPr>
                          <m:t>∞</m:t>
                        </m:r>
                      </m:sup>
                    </m:sSubSup>
                    <m:r>
                      <a:rPr lang="en-IN" b="0" i="1" dirty="0" smtClean="0">
                        <a:latin typeface="Cambria Math" panose="020405030504060302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nary>
                      <m:naryPr>
                        <m:limLoc m:val="undOvr"/>
                        <m:ctrlPr>
                          <a:rPr lang="en-IN" i="1" dirty="0">
                            <a:latin typeface="Cambria Math" panose="02040503050406030204" pitchFamily="18" charset="0"/>
                          </a:rPr>
                        </m:ctrlPr>
                      </m:naryPr>
                      <m:sub>
                        <m:r>
                          <m:rPr>
                            <m:brk m:alnAt="24"/>
                          </m:rPr>
                          <a:rPr lang="en-IN" i="1" dirty="0">
                            <a:latin typeface="Cambria Math" panose="02040503050406030204" pitchFamily="18" charset="0"/>
                          </a:rPr>
                          <m:t>0</m:t>
                        </m:r>
                      </m:sub>
                      <m:sup>
                        <m:r>
                          <a:rPr lang="en-IN" i="1" dirty="0">
                            <a:latin typeface="Cambria Math" panose="02040503050406030204" pitchFamily="18" charset="0"/>
                            <a:ea typeface="Cambria Math" panose="02040503050406030204" pitchFamily="18" charset="0"/>
                          </a:rPr>
                          <m:t>∞</m:t>
                        </m:r>
                      </m:sup>
                      <m:e>
                        <m:r>
                          <a:rPr lang="en-IN" i="1" dirty="0">
                            <a:latin typeface="Cambria Math" panose="02040503050406030204" pitchFamily="18" charset="0"/>
                          </a:rPr>
                          <m:t> </m:t>
                        </m:r>
                        <m:r>
                          <a:rPr lang="en-IN" i="1" dirty="0">
                            <a:latin typeface="Cambria Math" panose="02040503050406030204" pitchFamily="18" charset="0"/>
                          </a:rPr>
                          <m:t>𝑅</m:t>
                        </m:r>
                        <m:d>
                          <m:dPr>
                            <m:ctrlPr>
                              <a:rPr lang="en-IN" i="1" dirty="0">
                                <a:latin typeface="Cambria Math" panose="02040503050406030204" pitchFamily="18" charset="0"/>
                              </a:rPr>
                            </m:ctrlPr>
                          </m:dPr>
                          <m:e>
                            <m:r>
                              <a:rPr lang="en-IN" i="1" dirty="0">
                                <a:latin typeface="Cambria Math" panose="02040503050406030204" pitchFamily="18" charset="0"/>
                              </a:rPr>
                              <m:t>𝑡</m:t>
                            </m:r>
                          </m:e>
                        </m:d>
                        <m:r>
                          <a:rPr lang="en-IN" i="1" dirty="0">
                            <a:latin typeface="Cambria Math" panose="02040503050406030204" pitchFamily="18" charset="0"/>
                          </a:rPr>
                          <m:t> </m:t>
                        </m:r>
                        <m:r>
                          <a:rPr lang="en-IN" i="1" dirty="0">
                            <a:latin typeface="Cambria Math" panose="02040503050406030204" pitchFamily="18" charset="0"/>
                          </a:rPr>
                          <m:t>𝑑𝑡</m:t>
                        </m:r>
                        <m:r>
                          <a:rPr lang="en-IN" i="1" dirty="0">
                            <a:latin typeface="Cambria Math" panose="02040503050406030204" pitchFamily="18" charset="0"/>
                          </a:rPr>
                          <m:t> </m:t>
                        </m:r>
                      </m:e>
                    </m:nary>
                  </m:oMath>
                </a14:m>
                <a:endParaRPr lang="en-IN" dirty="0">
                  <a:latin typeface="Times New Roman" panose="02020603050405020304" pitchFamily="18" charset="0"/>
                  <a:cs typeface="Times New Roman" panose="02020603050405020304" pitchFamily="18" charset="0"/>
                </a:endParaRPr>
              </a:p>
              <a:p>
                <a:pPr marL="0" indent="0">
                  <a:lnSpc>
                    <a:spcPct val="150000"/>
                  </a:lnSpc>
                  <a:buNone/>
                </a:pPr>
                <a:r>
                  <a:rPr lang="en-IN" dirty="0">
                    <a:latin typeface="Times New Roman" panose="02020603050405020304" pitchFamily="18" charset="0"/>
                    <a:cs typeface="Times New Roman" panose="02020603050405020304" pitchFamily="18" charset="0"/>
                  </a:rPr>
                  <a:t>			 				(On integration by parts)</a:t>
                </a:r>
              </a:p>
              <a:p>
                <a:pPr marL="0" indent="0">
                  <a:lnSpc>
                    <a:spcPct val="150000"/>
                  </a:lnSpc>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dirty="0">
                        <a:latin typeface="Cambria Math" panose="02040503050406030204" pitchFamily="18" charset="0"/>
                      </a:rPr>
                      <m:t>𝑀𝑇𝑇𝐹</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b="0" i="1" dirty="0" smtClean="0">
                        <a:latin typeface="Cambria Math" panose="020405030504060302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nary>
                      <m:naryPr>
                        <m:limLoc m:val="undOvr"/>
                        <m:ctrlPr>
                          <a:rPr lang="en-IN" i="1" dirty="0">
                            <a:latin typeface="Cambria Math" panose="02040503050406030204" pitchFamily="18" charset="0"/>
                          </a:rPr>
                        </m:ctrlPr>
                      </m:naryPr>
                      <m:sub>
                        <m:r>
                          <m:rPr>
                            <m:brk m:alnAt="24"/>
                          </m:rPr>
                          <a:rPr lang="en-IN" i="1" dirty="0">
                            <a:latin typeface="Cambria Math" panose="02040503050406030204" pitchFamily="18" charset="0"/>
                          </a:rPr>
                          <m:t>0</m:t>
                        </m:r>
                      </m:sub>
                      <m:sup>
                        <m:r>
                          <a:rPr lang="en-IN" i="1" dirty="0">
                            <a:latin typeface="Cambria Math" panose="02040503050406030204" pitchFamily="18" charset="0"/>
                            <a:ea typeface="Cambria Math" panose="02040503050406030204" pitchFamily="18" charset="0"/>
                          </a:rPr>
                          <m:t>∞</m:t>
                        </m:r>
                      </m:sup>
                      <m:e>
                        <m:r>
                          <a:rPr lang="en-IN" i="1" dirty="0">
                            <a:latin typeface="Cambria Math" panose="02040503050406030204" pitchFamily="18" charset="0"/>
                          </a:rPr>
                          <m:t> </m:t>
                        </m:r>
                        <m:r>
                          <a:rPr lang="en-IN" b="0" i="1" dirty="0" smtClean="0">
                            <a:latin typeface="Cambria Math" panose="02040503050406030204" pitchFamily="18" charset="0"/>
                          </a:rPr>
                          <m:t>𝑅</m:t>
                        </m:r>
                        <m:d>
                          <m:dPr>
                            <m:ctrlPr>
                              <a:rPr lang="en-IN" i="1" dirty="0">
                                <a:latin typeface="Cambria Math" panose="02040503050406030204" pitchFamily="18" charset="0"/>
                              </a:rPr>
                            </m:ctrlPr>
                          </m:dPr>
                          <m:e>
                            <m:r>
                              <a:rPr lang="en-IN" i="1" dirty="0">
                                <a:latin typeface="Cambria Math" panose="02040503050406030204" pitchFamily="18" charset="0"/>
                              </a:rPr>
                              <m:t>𝑡</m:t>
                            </m:r>
                          </m:e>
                        </m:d>
                        <m:r>
                          <a:rPr lang="en-IN" i="1" dirty="0">
                            <a:latin typeface="Cambria Math" panose="02040503050406030204" pitchFamily="18" charset="0"/>
                          </a:rPr>
                          <m:t> </m:t>
                        </m:r>
                        <m:r>
                          <a:rPr lang="en-IN" i="1" dirty="0">
                            <a:latin typeface="Cambria Math" panose="02040503050406030204" pitchFamily="18" charset="0"/>
                          </a:rPr>
                          <m:t>𝑑𝑡</m:t>
                        </m:r>
                        <m:r>
                          <a:rPr lang="en-IN" i="1" dirty="0">
                            <a:latin typeface="Cambria Math" panose="02040503050406030204" pitchFamily="18" charset="0"/>
                          </a:rPr>
                          <m:t> </m:t>
                        </m:r>
                      </m:e>
                    </m:nary>
                  </m:oMath>
                </a14:m>
                <a:endParaRPr lang="en-IN" dirty="0">
                  <a:latin typeface="Times New Roman" panose="02020603050405020304" pitchFamily="18" charset="0"/>
                  <a:cs typeface="Times New Roman" panose="02020603050405020304" pitchFamily="18" charset="0"/>
                </a:endParaRPr>
              </a:p>
              <a:p>
                <a:pPr marL="0" indent="0">
                  <a:lnSpc>
                    <a:spcPct val="150000"/>
                  </a:lnSpc>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b="0" i="1" smtClean="0">
                        <a:latin typeface="Cambria Math" panose="02040503050406030204" pitchFamily="18" charset="0"/>
                      </a:rPr>
                      <m:t>𝑉𝑎𝑟</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nary>
                      <m:naryPr>
                        <m:limLoc m:val="undOvr"/>
                        <m:ctrlPr>
                          <a:rPr lang="en-IN" b="0" i="1" smtClean="0">
                            <a:latin typeface="Cambria Math" panose="02040503050406030204" pitchFamily="18" charset="0"/>
                          </a:rPr>
                        </m:ctrlPr>
                      </m:naryPr>
                      <m:sub>
                        <m:r>
                          <m:rPr>
                            <m:brk m:alnAt="24"/>
                          </m:rPr>
                          <a:rPr lang="en-IN" b="0" i="1" smtClean="0">
                            <a:latin typeface="Cambria Math" panose="02040503050406030204" pitchFamily="18" charset="0"/>
                          </a:rPr>
                          <m:t>0</m:t>
                        </m:r>
                      </m:sub>
                      <m:sup>
                        <m:r>
                          <a:rPr lang="en-IN" b="0" i="1" smtClean="0">
                            <a:latin typeface="Cambria Math" panose="02040503050406030204" pitchFamily="18" charset="0"/>
                            <a:ea typeface="Cambria Math" panose="02040503050406030204" pitchFamily="18" charset="0"/>
                          </a:rPr>
                          <m:t>∞</m:t>
                        </m:r>
                      </m:sup>
                      <m:e>
                        <m:sSup>
                          <m:sSupPr>
                            <m:ctrlPr>
                              <a:rPr lang="en-IN" b="0" i="1" smtClean="0">
                                <a:latin typeface="Cambria Math" panose="02040503050406030204" pitchFamily="18" charset="0"/>
                              </a:rPr>
                            </m:ctrlPr>
                          </m:sSupPr>
                          <m:e>
                            <m:r>
                              <a:rPr lang="en-IN" b="0" i="1" smtClean="0">
                                <a:latin typeface="Cambria Math" panose="02040503050406030204" pitchFamily="18" charset="0"/>
                              </a:rPr>
                              <m:t>𝑡</m:t>
                            </m:r>
                          </m:e>
                          <m:sup>
                            <m:r>
                              <a:rPr lang="en-IN" b="0" i="1" smtClean="0">
                                <a:latin typeface="Cambria Math" panose="02040503050406030204" pitchFamily="18" charset="0"/>
                              </a:rPr>
                              <m:t>2</m:t>
                            </m:r>
                          </m:sup>
                        </m:sSup>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 </m:t>
                        </m:r>
                        <m:r>
                          <a:rPr lang="en-IN" b="0" i="1" smtClean="0">
                            <a:latin typeface="Cambria Math" panose="02040503050406030204" pitchFamily="18" charset="0"/>
                          </a:rPr>
                          <m:t>𝑑𝑡</m:t>
                        </m:r>
                      </m:e>
                    </m:nary>
                    <m:r>
                      <a:rPr lang="en-IN" b="0" i="1" smtClean="0">
                        <a:latin typeface="Cambria Math" panose="02040503050406030204" pitchFamily="18" charset="0"/>
                      </a:rPr>
                      <m:t> − </m:t>
                    </m:r>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r>
                              <a:rPr lang="en-IN" b="0" i="1" smtClean="0">
                                <a:latin typeface="Cambria Math" panose="02040503050406030204" pitchFamily="18" charset="0"/>
                              </a:rPr>
                              <m:t>𝑀𝑇𝑇𝐹</m:t>
                            </m:r>
                          </m:e>
                        </m:d>
                      </m:e>
                      <m:sup>
                        <m:r>
                          <a:rPr lang="en-IN" b="0" i="1" smtClean="0">
                            <a:latin typeface="Cambria Math" panose="02040503050406030204" pitchFamily="18" charset="0"/>
                          </a:rPr>
                          <m:t>2</m:t>
                        </m:r>
                      </m:sup>
                    </m:sSup>
                  </m:oMath>
                </a14:m>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87676" y="195210"/>
                <a:ext cx="10765874" cy="6246534"/>
              </a:xfrm>
              <a:blipFill>
                <a:blip r:embed="rId2"/>
                <a:stretch>
                  <a:fillRect l="-1133"/>
                </a:stretch>
              </a:blipFill>
            </p:spPr>
            <p:txBody>
              <a:bodyPr/>
              <a:lstStyle/>
              <a:p>
                <a:r>
                  <a:rPr lang="en-IN">
                    <a:noFill/>
                  </a:rPr>
                  <a:t> </a:t>
                </a:r>
              </a:p>
            </p:txBody>
          </p:sp>
        </mc:Fallback>
      </mc:AlternateContent>
    </p:spTree>
    <p:extLst>
      <p:ext uri="{BB962C8B-B14F-4D97-AF65-F5344CB8AC3E}">
        <p14:creationId xmlns:p14="http://schemas.microsoft.com/office/powerpoint/2010/main" val="67764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77402" y="215758"/>
                <a:ext cx="11076398" cy="5961206"/>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Conditional Reliability:</a:t>
                </a:r>
              </a:p>
              <a:p>
                <a:pPr marL="0" indent="0">
                  <a:buNone/>
                </a:pPr>
                <a:r>
                  <a:rPr lang="en-IN" dirty="0">
                    <a:latin typeface="Times New Roman" panose="02020603050405020304" pitchFamily="18" charset="0"/>
                    <a:cs typeface="Times New Roman" panose="02020603050405020304" pitchFamily="18" charset="0"/>
                  </a:rPr>
                  <a:t>Reliability of a component or system following a wear in period (burn-in period) or after a warranty period :</a:t>
                </a:r>
              </a:p>
              <a:p>
                <a:pPr marL="0" indent="0">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n-IN" b="0" i="0" smtClean="0">
                        <a:latin typeface="Cambria Math" panose="02040503050406030204" pitchFamily="18" charset="0"/>
                        <a:cs typeface="Times New Roman" panose="02020603050405020304" pitchFamily="18" charset="0"/>
                      </a:rPr>
                      <m:t>R</m:t>
                    </m:r>
                    <m:r>
                      <a:rPr lang="en-IN" b="0" i="0" smtClean="0">
                        <a:latin typeface="Cambria Math" panose="02040503050406030204" pitchFamily="18" charset="0"/>
                        <a:cs typeface="Times New Roman" panose="02020603050405020304" pitchFamily="18" charset="0"/>
                      </a:rPr>
                      <m:t>(</m:t>
                    </m:r>
                    <m:f>
                      <m:fPr>
                        <m:type m:val="lin"/>
                        <m:ctrlPr>
                          <a:rPr lang="en-IN" b="0" i="1" smtClean="0">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𝑡</m:t>
                        </m:r>
                      </m:num>
                      <m:den>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 </m:t>
                            </m:r>
                            <m:r>
                              <a:rPr lang="en-IN" i="1">
                                <a:latin typeface="Cambria Math" panose="02040503050406030204" pitchFamily="18" charset="0"/>
                                <a:cs typeface="Times New Roman" panose="02020603050405020304" pitchFamily="18" charset="0"/>
                              </a:rPr>
                              <m:t>𝑇</m:t>
                            </m:r>
                          </m:e>
                          <m:sub>
                            <m:r>
                              <a:rPr lang="en-IN" i="1">
                                <a:latin typeface="Cambria Math" panose="02040503050406030204" pitchFamily="18" charset="0"/>
                                <a:cs typeface="Times New Roman" panose="02020603050405020304" pitchFamily="18" charset="0"/>
                              </a:rPr>
                              <m:t>0</m:t>
                            </m:r>
                          </m:sub>
                        </m:sSub>
                      </m:den>
                    </m:f>
                    <m:r>
                      <a:rPr lang="en-IN" b="0" i="1" smtClean="0">
                        <a:latin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dirty="0" smtClean="0">
                        <a:latin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cs typeface="Times New Roman" panose="02020603050405020304" pitchFamily="18" charset="0"/>
                      </a:rPr>
                      <m:t>𝑃</m:t>
                    </m:r>
                    <m:d>
                      <m:dPr>
                        <m:begChr m:val="{"/>
                        <m:endChr m:val="}"/>
                        <m:ctrlPr>
                          <a:rPr lang="en-IN" i="1">
                            <a:latin typeface="Cambria Math" panose="02040503050406030204" pitchFamily="18" charset="0"/>
                            <a:cs typeface="Times New Roman" panose="02020603050405020304" pitchFamily="18" charset="0"/>
                          </a:rPr>
                        </m:ctrlPr>
                      </m:dPr>
                      <m:e>
                        <m:r>
                          <a:rPr lang="en-IN" i="1">
                            <a:latin typeface="Cambria Math" panose="02040503050406030204" pitchFamily="18" charset="0"/>
                            <a:ea typeface="Cambria Math" panose="02040503050406030204" pitchFamily="18" charset="0"/>
                            <a:cs typeface="Times New Roman" panose="02020603050405020304" pitchFamily="18" charset="0"/>
                          </a:rPr>
                          <m:t>𝑇</m:t>
                        </m:r>
                        <m:r>
                          <a:rPr lang="en-IN" b="0" i="1" smtClean="0">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 </m:t>
                            </m:r>
                            <m:r>
                              <a:rPr lang="en-IN" i="1">
                                <a:latin typeface="Cambria Math" panose="02040503050406030204" pitchFamily="18" charset="0"/>
                                <a:cs typeface="Times New Roman" panose="02020603050405020304" pitchFamily="18" charset="0"/>
                              </a:rPr>
                              <m:t>𝑇</m:t>
                            </m:r>
                          </m:e>
                          <m:sub>
                            <m:r>
                              <a:rPr lang="en-IN" i="1">
                                <a:latin typeface="Cambria Math" panose="02040503050406030204" pitchFamily="18" charset="0"/>
                                <a:cs typeface="Times New Roman" panose="02020603050405020304" pitchFamily="18" charset="0"/>
                              </a:rPr>
                              <m:t>0</m:t>
                            </m:r>
                          </m:sub>
                        </m:sSub>
                        <m:r>
                          <a:rPr lang="en-IN" b="0" i="1" smtClean="0">
                            <a:latin typeface="Cambria Math" panose="02040503050406030204" pitchFamily="18" charset="0"/>
                            <a:cs typeface="Times New Roman" panose="02020603050405020304" pitchFamily="18" charset="0"/>
                          </a:rPr>
                          <m:t>+ </m:t>
                        </m:r>
                        <m:f>
                          <m:fPr>
                            <m:type m:val="lin"/>
                            <m:ctrlPr>
                              <a:rPr lang="en-IN" b="0" i="1" smtClean="0">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𝑡</m:t>
                            </m:r>
                          </m:num>
                          <m:den>
                            <m:r>
                              <a:rPr lang="en-IN" i="1">
                                <a:latin typeface="Cambria Math" panose="02040503050406030204" pitchFamily="18" charset="0"/>
                                <a:ea typeface="Cambria Math" panose="02040503050406030204" pitchFamily="18" charset="0"/>
                                <a:cs typeface="Times New Roman" panose="02020603050405020304" pitchFamily="18" charset="0"/>
                              </a:rPr>
                              <m:t>𝑇</m:t>
                            </m:r>
                            <m:r>
                              <a:rPr lang="en-IN" i="1">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 </m:t>
                                </m:r>
                                <m:r>
                                  <a:rPr lang="en-IN" i="1">
                                    <a:latin typeface="Cambria Math" panose="02040503050406030204" pitchFamily="18" charset="0"/>
                                    <a:cs typeface="Times New Roman" panose="02020603050405020304" pitchFamily="18" charset="0"/>
                                  </a:rPr>
                                  <m:t>𝑇</m:t>
                                </m:r>
                              </m:e>
                              <m:sub>
                                <m:r>
                                  <a:rPr lang="en-IN" i="1">
                                    <a:latin typeface="Cambria Math" panose="02040503050406030204" pitchFamily="18" charset="0"/>
                                    <a:cs typeface="Times New Roman" panose="02020603050405020304" pitchFamily="18" charset="0"/>
                                  </a:rPr>
                                  <m:t>0</m:t>
                                </m:r>
                              </m:sub>
                            </m:sSub>
                          </m:den>
                        </m:f>
                      </m:e>
                    </m:d>
                  </m:oMath>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dirty="0" smtClean="0">
                        <a:latin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smtClean="0">
                            <a:latin typeface="Cambria Math" panose="02040503050406030204" pitchFamily="18" charset="0"/>
                            <a:cs typeface="Times New Roman" panose="02020603050405020304" pitchFamily="18" charset="0"/>
                          </a:rPr>
                        </m:ctrlPr>
                      </m:fPr>
                      <m:num>
                        <m:r>
                          <a:rPr lang="en-IN" i="1">
                            <a:latin typeface="Cambria Math" panose="02040503050406030204" pitchFamily="18" charset="0"/>
                            <a:cs typeface="Times New Roman" panose="02020603050405020304" pitchFamily="18" charset="0"/>
                          </a:rPr>
                          <m:t>𝑃</m:t>
                        </m:r>
                        <m:d>
                          <m:dPr>
                            <m:begChr m:val="{"/>
                            <m:endChr m:val="}"/>
                            <m:ctrlPr>
                              <a:rPr lang="en-IN" i="1">
                                <a:latin typeface="Cambria Math" panose="02040503050406030204" pitchFamily="18" charset="0"/>
                                <a:cs typeface="Times New Roman" panose="02020603050405020304" pitchFamily="18" charset="0"/>
                              </a:rPr>
                            </m:ctrlPr>
                          </m:dPr>
                          <m:e>
                            <m:r>
                              <a:rPr lang="en-IN" i="1">
                                <a:latin typeface="Cambria Math" panose="02040503050406030204" pitchFamily="18" charset="0"/>
                                <a:ea typeface="Cambria Math" panose="02040503050406030204" pitchFamily="18" charset="0"/>
                                <a:cs typeface="Times New Roman" panose="02020603050405020304" pitchFamily="18" charset="0"/>
                              </a:rPr>
                              <m:t>𝑇</m:t>
                            </m:r>
                            <m:r>
                              <a:rPr lang="en-IN" i="1">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 </m:t>
                                </m:r>
                                <m:r>
                                  <a:rPr lang="en-IN" i="1">
                                    <a:latin typeface="Cambria Math" panose="02040503050406030204" pitchFamily="18" charset="0"/>
                                    <a:cs typeface="Times New Roman" panose="02020603050405020304" pitchFamily="18" charset="0"/>
                                  </a:rPr>
                                  <m:t>𝑇</m:t>
                                </m:r>
                              </m:e>
                              <m:sub>
                                <m:r>
                                  <a:rPr lang="en-IN" i="1">
                                    <a:latin typeface="Cambria Math" panose="02040503050406030204" pitchFamily="18" charset="0"/>
                                    <a:cs typeface="Times New Roman" panose="02020603050405020304" pitchFamily="18" charset="0"/>
                                  </a:rPr>
                                  <m:t>0</m:t>
                                </m:r>
                              </m:sub>
                            </m:sSub>
                            <m:r>
                              <a:rPr lang="en-IN" i="1">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𝑡</m:t>
                            </m:r>
                            <m:r>
                              <a:rPr lang="en-IN" i="1">
                                <a:latin typeface="Cambria Math" panose="02040503050406030204" pitchFamily="18" charset="0"/>
                                <a:cs typeface="Times New Roman" panose="02020603050405020304" pitchFamily="18" charset="0"/>
                              </a:rPr>
                              <m:t> </m:t>
                            </m:r>
                          </m:e>
                        </m:d>
                      </m:num>
                      <m:den>
                        <m:r>
                          <a:rPr lang="en-IN" i="1">
                            <a:latin typeface="Cambria Math" panose="02040503050406030204" pitchFamily="18" charset="0"/>
                            <a:cs typeface="Times New Roman" panose="02020603050405020304" pitchFamily="18" charset="0"/>
                          </a:rPr>
                          <m:t>𝑃</m:t>
                        </m:r>
                        <m:d>
                          <m:dPr>
                            <m:begChr m:val="{"/>
                            <m:endChr m:val="}"/>
                            <m:ctrlPr>
                              <a:rPr lang="en-IN" i="1">
                                <a:latin typeface="Cambria Math" panose="02040503050406030204" pitchFamily="18" charset="0"/>
                                <a:cs typeface="Times New Roman" panose="02020603050405020304" pitchFamily="18" charset="0"/>
                              </a:rPr>
                            </m:ctrlPr>
                          </m:dPr>
                          <m:e>
                            <m:r>
                              <a:rPr lang="en-IN" i="1">
                                <a:latin typeface="Cambria Math" panose="02040503050406030204" pitchFamily="18" charset="0"/>
                                <a:ea typeface="Cambria Math" panose="02040503050406030204" pitchFamily="18" charset="0"/>
                                <a:cs typeface="Times New Roman" panose="02020603050405020304" pitchFamily="18" charset="0"/>
                              </a:rPr>
                              <m:t>𝑇</m:t>
                            </m:r>
                            <m:r>
                              <a:rPr lang="en-IN" i="1">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 </m:t>
                                </m:r>
                                <m:r>
                                  <a:rPr lang="en-IN" i="1">
                                    <a:latin typeface="Cambria Math" panose="02040503050406030204" pitchFamily="18" charset="0"/>
                                    <a:cs typeface="Times New Roman" panose="02020603050405020304" pitchFamily="18" charset="0"/>
                                  </a:rPr>
                                  <m:t>𝑇</m:t>
                                </m:r>
                              </m:e>
                              <m:sub>
                                <m:r>
                                  <a:rPr lang="en-IN" i="1">
                                    <a:latin typeface="Cambria Math" panose="02040503050406030204" pitchFamily="18" charset="0"/>
                                    <a:cs typeface="Times New Roman" panose="02020603050405020304" pitchFamily="18" charset="0"/>
                                  </a:rPr>
                                  <m:t>0</m:t>
                                </m:r>
                              </m:sub>
                            </m:sSub>
                          </m:e>
                        </m:d>
                      </m:den>
                    </m:f>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smtClean="0">
                            <a:latin typeface="Cambria Math" panose="02040503050406030204" pitchFamily="18" charset="0"/>
                            <a:cs typeface="Times New Roman" panose="02020603050405020304" pitchFamily="18" charset="0"/>
                          </a:rPr>
                        </m:ctrlPr>
                      </m:fPr>
                      <m:num>
                        <m:r>
                          <m:rPr>
                            <m:sty m:val="p"/>
                          </m:rPr>
                          <a:rPr lang="en-IN">
                            <a:latin typeface="Cambria Math" panose="02040503050406030204" pitchFamily="18" charset="0"/>
                            <a:cs typeface="Times New Roman" panose="02020603050405020304" pitchFamily="18" charset="0"/>
                          </a:rPr>
                          <m:t>R</m:t>
                        </m:r>
                        <m:r>
                          <a:rPr lang="en-IN">
                            <a:latin typeface="Cambria Math" panose="02040503050406030204" pitchFamily="18" charset="0"/>
                            <a:cs typeface="Times New Roman" panose="02020603050405020304" pitchFamily="18" charset="0"/>
                          </a:rPr>
                          <m:t>(</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 </m:t>
                            </m:r>
                            <m:r>
                              <a:rPr lang="en-IN" i="1">
                                <a:latin typeface="Cambria Math" panose="02040503050406030204" pitchFamily="18" charset="0"/>
                                <a:cs typeface="Times New Roman" panose="02020603050405020304" pitchFamily="18" charset="0"/>
                              </a:rPr>
                              <m:t>𝑇</m:t>
                            </m:r>
                          </m:e>
                          <m:sub>
                            <m:r>
                              <a:rPr lang="en-IN" i="1">
                                <a:latin typeface="Cambria Math" panose="02040503050406030204" pitchFamily="18" charset="0"/>
                                <a:cs typeface="Times New Roman" panose="02020603050405020304" pitchFamily="18" charset="0"/>
                              </a:rPr>
                              <m:t>0</m:t>
                            </m:r>
                          </m:sub>
                        </m:sSub>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𝑡</m:t>
                        </m:r>
                        <m:r>
                          <a:rPr lang="en-IN" i="1">
                            <a:latin typeface="Cambria Math" panose="02040503050406030204" pitchFamily="18" charset="0"/>
                            <a:cs typeface="Times New Roman" panose="02020603050405020304" pitchFamily="18" charset="0"/>
                          </a:rPr>
                          <m:t>)</m:t>
                        </m:r>
                      </m:num>
                      <m:den>
                        <m:r>
                          <m:rPr>
                            <m:sty m:val="p"/>
                          </m:rPr>
                          <a:rPr lang="en-IN">
                            <a:latin typeface="Cambria Math" panose="02040503050406030204" pitchFamily="18" charset="0"/>
                            <a:cs typeface="Times New Roman" panose="02020603050405020304" pitchFamily="18" charset="0"/>
                          </a:rPr>
                          <m:t>R</m:t>
                        </m:r>
                        <m:r>
                          <a:rPr lang="en-IN">
                            <a:latin typeface="Cambria Math" panose="02040503050406030204" pitchFamily="18" charset="0"/>
                            <a:cs typeface="Times New Roman" panose="02020603050405020304" pitchFamily="18" charset="0"/>
                          </a:rPr>
                          <m:t>(</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 </m:t>
                            </m:r>
                            <m:r>
                              <a:rPr lang="en-IN" i="1">
                                <a:latin typeface="Cambria Math" panose="02040503050406030204" pitchFamily="18" charset="0"/>
                                <a:cs typeface="Times New Roman" panose="02020603050405020304" pitchFamily="18" charset="0"/>
                              </a:rPr>
                              <m:t>𝑇</m:t>
                            </m:r>
                          </m:e>
                          <m:sub>
                            <m:r>
                              <a:rPr lang="en-IN" i="1">
                                <a:latin typeface="Cambria Math" panose="02040503050406030204" pitchFamily="18" charset="0"/>
                                <a:cs typeface="Times New Roman" panose="02020603050405020304" pitchFamily="18" charset="0"/>
                              </a:rPr>
                              <m:t>0</m:t>
                            </m:r>
                          </m:sub>
                        </m:sSub>
                        <m:r>
                          <a:rPr lang="en-IN" i="1">
                            <a:latin typeface="Cambria Math" panose="02040503050406030204" pitchFamily="18" charset="0"/>
                            <a:cs typeface="Times New Roman" panose="02020603050405020304" pitchFamily="18" charset="0"/>
                          </a:rPr>
                          <m:t>)</m:t>
                        </m:r>
                      </m:den>
                    </m:f>
                  </m:oMath>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dirty="0" smtClean="0">
                        <a:latin typeface="Cambria Math" panose="02040503050406030204" pitchFamily="18" charset="0"/>
                        <a:cs typeface="Times New Roman" panose="02020603050405020304" pitchFamily="18" charset="0"/>
                      </a:rPr>
                      <m:t> =</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IN" b="1" i="1">
                            <a:latin typeface="Cambria Math" panose="02040503050406030204" pitchFamily="18" charset="0"/>
                            <a:cs typeface="Times New Roman" panose="02020603050405020304" pitchFamily="18" charset="0"/>
                          </a:rPr>
                        </m:ctrlPr>
                      </m:sSupPr>
                      <m:e>
                        <m:r>
                          <a:rPr lang="en-IN" b="1" i="1">
                            <a:latin typeface="Cambria Math" panose="02040503050406030204" pitchFamily="18" charset="0"/>
                            <a:cs typeface="Times New Roman" panose="02020603050405020304" pitchFamily="18" charset="0"/>
                          </a:rPr>
                          <m:t>𝒆</m:t>
                        </m:r>
                      </m:e>
                      <m:sup>
                        <m:r>
                          <a:rPr lang="en-IN" b="1" i="1">
                            <a:latin typeface="Cambria Math" panose="02040503050406030204" pitchFamily="18" charset="0"/>
                            <a:cs typeface="Times New Roman" panose="02020603050405020304" pitchFamily="18" charset="0"/>
                          </a:rPr>
                          <m:t>−</m:t>
                        </m:r>
                        <m:nary>
                          <m:naryPr>
                            <m:ctrlPr>
                              <a:rPr lang="en-IN" b="1" i="1" smtClean="0">
                                <a:latin typeface="Cambria Math" panose="02040503050406030204" pitchFamily="18" charset="0"/>
                                <a:cs typeface="Times New Roman" panose="02020603050405020304" pitchFamily="18" charset="0"/>
                              </a:rPr>
                            </m:ctrlPr>
                          </m:naryPr>
                          <m:sub>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 </m:t>
                                </m:r>
                                <m:r>
                                  <a:rPr lang="en-IN" i="1">
                                    <a:latin typeface="Cambria Math" panose="02040503050406030204" pitchFamily="18" charset="0"/>
                                    <a:cs typeface="Times New Roman" panose="02020603050405020304" pitchFamily="18" charset="0"/>
                                  </a:rPr>
                                  <m:t>𝑇</m:t>
                                </m:r>
                              </m:e>
                              <m:sub>
                                <m:r>
                                  <a:rPr lang="en-IN" i="1">
                                    <a:latin typeface="Cambria Math" panose="02040503050406030204" pitchFamily="18" charset="0"/>
                                    <a:cs typeface="Times New Roman" panose="02020603050405020304" pitchFamily="18" charset="0"/>
                                  </a:rPr>
                                  <m:t>0</m:t>
                                </m:r>
                              </m:sub>
                            </m:sSub>
                          </m:sub>
                          <m:sup>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 </m:t>
                                </m:r>
                                <m:r>
                                  <a:rPr lang="en-IN" i="1">
                                    <a:latin typeface="Cambria Math" panose="02040503050406030204" pitchFamily="18" charset="0"/>
                                    <a:cs typeface="Times New Roman" panose="02020603050405020304" pitchFamily="18" charset="0"/>
                                  </a:rPr>
                                  <m:t>𝑇</m:t>
                                </m:r>
                              </m:e>
                              <m:sub>
                                <m:r>
                                  <a:rPr lang="en-IN" i="1">
                                    <a:latin typeface="Cambria Math" panose="02040503050406030204" pitchFamily="18" charset="0"/>
                                    <a:cs typeface="Times New Roman" panose="02020603050405020304" pitchFamily="18" charset="0"/>
                                  </a:rPr>
                                  <m:t>0</m:t>
                                </m:r>
                              </m:sub>
                            </m:sSub>
                            <m:r>
                              <a:rPr lang="en-IN" b="1" i="1">
                                <a:latin typeface="Cambria Math" panose="02040503050406030204" pitchFamily="18" charset="0"/>
                                <a:cs typeface="Times New Roman" panose="02020603050405020304" pitchFamily="18" charset="0"/>
                              </a:rPr>
                              <m:t>+ </m:t>
                            </m:r>
                            <m:r>
                              <a:rPr lang="en-IN" b="1" i="1">
                                <a:latin typeface="Cambria Math" panose="02040503050406030204" pitchFamily="18" charset="0"/>
                                <a:cs typeface="Times New Roman" panose="02020603050405020304" pitchFamily="18" charset="0"/>
                              </a:rPr>
                              <m:t>𝒕</m:t>
                            </m:r>
                          </m:sup>
                          <m:e>
                            <m:r>
                              <a:rPr lang="en-IN" b="1" i="1">
                                <a:latin typeface="Cambria Math" panose="02040503050406030204" pitchFamily="18" charset="0"/>
                                <a:ea typeface="Cambria Math" panose="02040503050406030204" pitchFamily="18" charset="0"/>
                                <a:cs typeface="Times New Roman" panose="02020603050405020304" pitchFamily="18" charset="0"/>
                              </a:rPr>
                              <m:t>𝝀</m:t>
                            </m:r>
                            <m:d>
                              <m:dPr>
                                <m:ctrlPr>
                                  <a:rPr lang="en-IN" b="1" i="1">
                                    <a:latin typeface="Cambria Math" panose="02040503050406030204" pitchFamily="18" charset="0"/>
                                    <a:ea typeface="Cambria Math" panose="02040503050406030204" pitchFamily="18" charset="0"/>
                                    <a:cs typeface="Times New Roman" panose="02020603050405020304" pitchFamily="18" charset="0"/>
                                  </a:rPr>
                                </m:ctrlPr>
                              </m:dPr>
                              <m:e>
                                <m:r>
                                  <a:rPr lang="en-IN" b="1" i="1">
                                    <a:latin typeface="Cambria Math" panose="02040503050406030204" pitchFamily="18" charset="0"/>
                                    <a:ea typeface="Cambria Math" panose="02040503050406030204" pitchFamily="18" charset="0"/>
                                    <a:cs typeface="Times New Roman" panose="02020603050405020304" pitchFamily="18" charset="0"/>
                                  </a:rPr>
                                  <m:t>𝒕</m:t>
                                </m:r>
                              </m:e>
                            </m:d>
                            <m:r>
                              <a:rPr lang="en-IN" b="1" i="1" dirty="0">
                                <a:latin typeface="Cambria Math" panose="02040503050406030204" pitchFamily="18" charset="0"/>
                                <a:cs typeface="Times New Roman" panose="02020603050405020304" pitchFamily="18" charset="0"/>
                              </a:rPr>
                              <m:t>𝒅𝒕</m:t>
                            </m:r>
                          </m:e>
                        </m:nary>
                      </m:sup>
                    </m:sSup>
                  </m:oMath>
                </a14:m>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77402" y="215758"/>
                <a:ext cx="11076398" cy="5961206"/>
              </a:xfrm>
              <a:blipFill>
                <a:blip r:embed="rId2"/>
                <a:stretch>
                  <a:fillRect l="-1156" t="-1738"/>
                </a:stretch>
              </a:blipFill>
            </p:spPr>
            <p:txBody>
              <a:bodyPr/>
              <a:lstStyle/>
              <a:p>
                <a:r>
                  <a:rPr lang="en-IN">
                    <a:noFill/>
                  </a:rPr>
                  <a:t> </a:t>
                </a:r>
              </a:p>
            </p:txBody>
          </p:sp>
        </mc:Fallback>
      </mc:AlternateContent>
    </p:spTree>
    <p:extLst>
      <p:ext uri="{BB962C8B-B14F-4D97-AF65-F5344CB8AC3E}">
        <p14:creationId xmlns:p14="http://schemas.microsoft.com/office/powerpoint/2010/main" val="796887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TotalTime>
  <Words>1657</Words>
  <Application>Microsoft Office PowerPoint</Application>
  <PresentationFormat>Widescreen</PresentationFormat>
  <Paragraphs>163</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 Math</vt:lpstr>
      <vt:lpstr>Lucida Fax</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Reliability</vt:lpstr>
      <vt:lpstr>PowerPoint Presentation</vt:lpstr>
      <vt:lpstr>PowerPoint Presentation</vt:lpstr>
      <vt:lpstr>Parallel – Series (low-level redundancy)</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VINOTH D</dc:creator>
  <cp:lastModifiedBy>VINOTH D</cp:lastModifiedBy>
  <cp:revision>30</cp:revision>
  <dcterms:created xsi:type="dcterms:W3CDTF">2025-04-15T03:19:54Z</dcterms:created>
  <dcterms:modified xsi:type="dcterms:W3CDTF">2025-04-17T10:07:02Z</dcterms:modified>
</cp:coreProperties>
</file>