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7" r:id="rId21"/>
    <p:sldId id="278" r:id="rId22"/>
    <p:sldId id="308" r:id="rId23"/>
    <p:sldId id="309" r:id="rId24"/>
    <p:sldId id="310" r:id="rId25"/>
    <p:sldId id="274" r:id="rId26"/>
    <p:sldId id="275" r:id="rId27"/>
    <p:sldId id="279" r:id="rId28"/>
    <p:sldId id="280" r:id="rId29"/>
    <p:sldId id="281" r:id="rId30"/>
    <p:sldId id="282" r:id="rId31"/>
    <p:sldId id="283" r:id="rId32"/>
    <p:sldId id="287" r:id="rId33"/>
    <p:sldId id="288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rrelation and Regression" id="{9E15F7F7-C1CE-4FEA-A571-E59B69CD76EB}">
          <p14:sldIdLst>
            <p14:sldId id="256"/>
          </p14:sldIdLst>
        </p14:section>
        <p14:section name="Correlation" id="{A4CAF406-804D-44A0-B807-FC5C316BE248}">
          <p14:sldIdLst>
            <p14:sldId id="257"/>
            <p14:sldId id="258"/>
            <p14:sldId id="259"/>
          </p14:sldIdLst>
        </p14:section>
        <p14:section name="Karl Pearson  Correlation" id="{696650FF-2ED7-4B7E-95D4-5530501FDE1A}">
          <p14:sldIdLst>
            <p14:sldId id="260"/>
            <p14:sldId id="261"/>
            <p14:sldId id="262"/>
            <p14:sldId id="263"/>
            <p14:sldId id="264"/>
          </p14:sldIdLst>
        </p14:section>
        <p14:section name="Spearman Rank Correlation" id="{E064008B-9460-4D09-ADD6-013204E6187E}">
          <p14:sldIdLst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6"/>
            <p14:sldId id="277"/>
            <p14:sldId id="278"/>
            <p14:sldId id="308"/>
            <p14:sldId id="309"/>
            <p14:sldId id="310"/>
          </p14:sldIdLst>
        </p14:section>
        <p14:section name="Partial correlation" id="{DFB97169-A03D-477F-B931-CEB8D02C41E3}">
          <p14:sldIdLst>
            <p14:sldId id="274"/>
            <p14:sldId id="275"/>
          </p14:sldIdLst>
        </p14:section>
        <p14:section name="Multiple Correlation" id="{D9201D81-4E9D-4E86-9CCF-600E84E96581}">
          <p14:sldIdLst>
            <p14:sldId id="279"/>
            <p14:sldId id="280"/>
            <p14:sldId id="281"/>
            <p14:sldId id="282"/>
            <p14:sldId id="283"/>
          </p14:sldIdLst>
        </p14:section>
        <p14:section name="Regression Analysis" id="{E971DECB-A19E-420E-8089-8E902474571F}">
          <p14:sldIdLst>
            <p14:sldId id="287"/>
            <p14:sldId id="288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Multiple Regression" id="{F7BB273F-D42A-4531-B4FE-DC116FB67DF6}">
          <p14:sldIdLst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NOTH D" initials="V1" lastIdx="1" clrIdx="0">
    <p:extLst>
      <p:ext uri="{19B8F6BF-5375-455C-9EA6-DF929625EA0E}">
        <p15:presenceInfo xmlns:p15="http://schemas.microsoft.com/office/powerpoint/2012/main" userId="S::vinoth.d2018@vitstudent.ac.in::701e4002-6841-4a80-83ff-c0441c359b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4660"/>
  </p:normalViewPr>
  <p:slideViewPr>
    <p:cSldViewPr snapToGrid="0">
      <p:cViewPr varScale="1">
        <p:scale>
          <a:sx n="62" d="100"/>
          <a:sy n="62" d="100"/>
        </p:scale>
        <p:origin x="8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11E5C-B2F4-4FB7-8FDA-9EEAEE6A6EE3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AD11D9-0FF4-4F5D-960A-5168A9276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36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AD11D9-0FF4-4F5D-960A-5168A9276BA1}" type="slidenum">
              <a:rPr lang="en-IN" smtClean="0"/>
              <a:t>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818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7BCCB-F37A-A6BC-6A29-8DF7D6A99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8F674-3F30-46EC-C674-867EB064A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5BCB8-2D04-423A-34BF-AEFB69C40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0A7D6-1497-45B4-AC3E-868024BF7916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9E4F1-6884-8024-E4AD-C537B91C3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A4250-FE65-C428-CB7D-81DAB72E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C8F0-CDC7-4237-8097-CE23CC2BB7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125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BEFFC-84FD-9F4B-6A3F-779F2A6DB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3DC72-5F69-E178-0127-F0674E7AA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013DF-51B7-E7A7-B220-E6CDBC7AA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0A7D6-1497-45B4-AC3E-868024BF7916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D1F92-2DAA-6BA6-46B0-65358AA1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F4B88-289E-712B-4637-FC10F329E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C8F0-CDC7-4237-8097-CE23CC2BB7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367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847198-77C4-AB6D-378B-54EA1FB53B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E230F-2122-BA5A-13F6-47540A39D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167E5-9A8B-BD45-2C4A-88FEED7F1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0A7D6-1497-45B4-AC3E-868024BF7916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1933E-3456-A101-9857-27607E287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222D9-38B1-24E2-3CA1-04DD3387B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C8F0-CDC7-4237-8097-CE23CC2BB7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588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779A3-87E7-0849-BF52-53B8A1B7B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0A4A2-51D3-3064-C600-55396E75F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714DD-BB0F-B83C-200A-E1C6A42E9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0A7D6-1497-45B4-AC3E-868024BF7916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1590F-2FDD-12BD-9B5C-1F4B36F9B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F125B-D544-145A-F541-6D703821C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C8F0-CDC7-4237-8097-CE23CC2BB7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329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0C009-F462-3E92-865F-4AEF76315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E5406-77D4-4860-60C0-1717C2455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3C215-CF8D-3161-12E7-F497CAE1E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0A7D6-1497-45B4-AC3E-868024BF7916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8920C-EF65-8EFD-EDB0-980D69D08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A9208-342C-B2AD-BE1D-913A4C7E0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C8F0-CDC7-4237-8097-CE23CC2BB7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401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FDE73-BEC3-B48D-66DD-3B1D35A0D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DBFFC-DBC0-66C2-9DB9-75A92EB2BB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48CBF6-184F-8708-FC62-4C441AFF5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99EB4-8E17-211B-989C-640AB4514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0A7D6-1497-45B4-AC3E-868024BF7916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7A009-34DF-D988-C637-CF6745953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FD198-6595-5354-6562-601B6FD38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C8F0-CDC7-4237-8097-CE23CC2BB7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040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ABF8F-2FCF-622C-1558-53408A086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AC560-E842-B2EC-AB73-6A42F617F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5889B-B978-78E5-80BF-2DFF789FF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0669A5-4190-B796-538C-7D6F7C7B1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F1D139-7D2B-7265-129B-C457C0782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C6BADB-56BC-9537-FD52-390CB3A7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0A7D6-1497-45B4-AC3E-868024BF7916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BAA829-A7CC-A2E2-B42C-1A52FDB82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D5DEB-4258-27D9-C1BF-EE10B1FBA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C8F0-CDC7-4237-8097-CE23CC2BB7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323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592DC-5BD7-A61F-1C76-CC99DD815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52707-BE90-27AD-0859-F74F499AE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0A7D6-1497-45B4-AC3E-868024BF7916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DDE6F2-18FA-ABD1-2FDE-B59206276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6476F4-7083-5D98-7F29-0AD43F730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C8F0-CDC7-4237-8097-CE23CC2BB7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986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5F27B4-46C5-AF79-8258-6EFCBCE53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0A7D6-1497-45B4-AC3E-868024BF7916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337BF7-0008-E1DB-DE18-D37C329E0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2BE17-8414-EEDA-0AFD-7CC5BAD24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C8F0-CDC7-4237-8097-CE23CC2BB7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650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CCC8E-AC69-1F5C-4106-D214AA6DC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B8209-B93E-B188-B1AB-19B5A74FD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9AD11-E528-5436-FC0D-006C459C1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1EC44-F0EF-3094-BA0D-C4D1D6003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0A7D6-1497-45B4-AC3E-868024BF7916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9790C-9F29-0E98-BF16-21F5CBF27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CDDAF-9B64-E107-4942-E33353011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C8F0-CDC7-4237-8097-CE23CC2BB7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050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39685-DD41-07FD-CB1C-F08FDA41A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D3EF17-8EC3-FBEB-63B7-E1F57935B1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61F54-1F8A-8793-6441-065B3E6E6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D8187-E2DD-98B0-8E0C-7BB8B3F30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0A7D6-1497-45B4-AC3E-868024BF7916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B4D22-3CDE-7E45-158C-AA3FF3A2F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CDA39-8ED5-7F18-30B3-6C0D622FD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C8F0-CDC7-4237-8097-CE23CC2BB7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460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5DB506-00BD-59F8-6370-E3C8D339C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BFD03-4372-FC60-D933-0555EBA2C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910A-88F0-1D87-8B91-4A6814197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0A7D6-1497-45B4-AC3E-868024BF7916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047F0-831E-1431-249D-491191482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D6AF7-8251-5CE7-8E89-62F6BFBE47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2C8F0-CDC7-4237-8097-CE23CC2BB7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332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8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wmf"/><Relationship Id="rId4" Type="http://schemas.openxmlformats.org/officeDocument/2006/relationships/oleObject" Target="../embeddings/oleObject22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wmf"/><Relationship Id="rId4" Type="http://schemas.openxmlformats.org/officeDocument/2006/relationships/oleObject" Target="../embeddings/oleObject25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53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C712E-8AC1-CE79-B9AD-233D7310B6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IN" sz="4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400" b="1" i="0" u="none" strike="noStrike" baseline="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Module: 3 Correlation and Regression</a:t>
            </a:r>
            <a:br>
              <a:rPr lang="en-IN" sz="4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6EF5-5DB7-56CB-DC62-2739779C97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0815" y="3212220"/>
            <a:ext cx="9941960" cy="1655762"/>
          </a:xfrm>
        </p:spPr>
        <p:txBody>
          <a:bodyPr/>
          <a:lstStyle/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Correlation and Regression - Rank Correlation- Partial and Multiple correlation- Multiple regression. 	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4088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9683F9-9DC8-EDEA-96C6-B81BC8F4D402}"/>
              </a:ext>
            </a:extLst>
          </p:cNvPr>
          <p:cNvSpPr txBox="1"/>
          <p:nvPr/>
        </p:nvSpPr>
        <p:spPr>
          <a:xfrm>
            <a:off x="470042" y="365605"/>
            <a:ext cx="1129386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b="1" i="0" u="none" strike="noStrike" baseline="0" dirty="0">
                <a:latin typeface="Times New Roman" panose="02020603050405020304" pitchFamily="18" charset="0"/>
              </a:rPr>
              <a:t>Spearman Rank Correlation Coefficient (R):</a:t>
            </a:r>
          </a:p>
          <a:p>
            <a:pPr algn="l"/>
            <a:r>
              <a:rPr lang="en-US" sz="2800" b="0" i="0" u="none" strike="noStrike" baseline="0" dirty="0">
                <a:latin typeface="Times New Roman" panose="02020603050405020304" pitchFamily="18" charset="0"/>
              </a:rPr>
              <a:t>The Psychologist Spearman suggested formula to calculate correlation for qualitative data by </a:t>
            </a:r>
            <a:r>
              <a:rPr lang="en-IN" sz="2800" b="0" i="0" u="none" strike="noStrike" baseline="0" dirty="0">
                <a:latin typeface="Times New Roman" panose="02020603050405020304" pitchFamily="18" charset="0"/>
              </a:rPr>
              <a:t>considering the ranks,</a:t>
            </a:r>
          </a:p>
          <a:p>
            <a:pPr algn="l"/>
            <a:endParaRPr lang="en-IN" sz="2800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8EAB04E-9624-45F5-8974-447988516A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8882523"/>
              </p:ext>
            </p:extLst>
          </p:nvPr>
        </p:nvGraphicFramePr>
        <p:xfrm>
          <a:off x="3768725" y="1793875"/>
          <a:ext cx="2590800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66600" imgH="1587240" progId="Equation.DSMT4">
                  <p:embed/>
                </p:oleObj>
              </mc:Choice>
              <mc:Fallback>
                <p:oleObj name="Equation" r:id="rId2" imgW="1866600" imgH="1587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68725" y="1793875"/>
                        <a:ext cx="2590800" cy="2203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39947FD-EA6B-3D99-28EF-916E4EB40002}"/>
              </a:ext>
            </a:extLst>
          </p:cNvPr>
          <p:cNvSpPr txBox="1"/>
          <p:nvPr/>
        </p:nvSpPr>
        <p:spPr>
          <a:xfrm>
            <a:off x="407542" y="4164960"/>
            <a:ext cx="117228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Spearman Rank correlation for the following information: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19EC396-D938-8473-D626-43E69B56BA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013087"/>
              </p:ext>
            </p:extLst>
          </p:nvPr>
        </p:nvGraphicFramePr>
        <p:xfrm>
          <a:off x="776904" y="4676514"/>
          <a:ext cx="10638192" cy="1889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1738">
                  <a:extLst>
                    <a:ext uri="{9D8B030D-6E8A-4147-A177-3AD203B41FA5}">
                      <a16:colId xmlns:a16="http://schemas.microsoft.com/office/drawing/2014/main" val="2342460189"/>
                    </a:ext>
                  </a:extLst>
                </a:gridCol>
                <a:gridCol w="759780">
                  <a:extLst>
                    <a:ext uri="{9D8B030D-6E8A-4147-A177-3AD203B41FA5}">
                      <a16:colId xmlns:a16="http://schemas.microsoft.com/office/drawing/2014/main" val="4252857000"/>
                    </a:ext>
                  </a:extLst>
                </a:gridCol>
                <a:gridCol w="1077804">
                  <a:extLst>
                    <a:ext uri="{9D8B030D-6E8A-4147-A177-3AD203B41FA5}">
                      <a16:colId xmlns:a16="http://schemas.microsoft.com/office/drawing/2014/main" val="1154500881"/>
                    </a:ext>
                  </a:extLst>
                </a:gridCol>
                <a:gridCol w="1329774">
                  <a:extLst>
                    <a:ext uri="{9D8B030D-6E8A-4147-A177-3AD203B41FA5}">
                      <a16:colId xmlns:a16="http://schemas.microsoft.com/office/drawing/2014/main" val="1001587058"/>
                    </a:ext>
                  </a:extLst>
                </a:gridCol>
                <a:gridCol w="1329774">
                  <a:extLst>
                    <a:ext uri="{9D8B030D-6E8A-4147-A177-3AD203B41FA5}">
                      <a16:colId xmlns:a16="http://schemas.microsoft.com/office/drawing/2014/main" val="3178445213"/>
                    </a:ext>
                  </a:extLst>
                </a:gridCol>
                <a:gridCol w="1329774">
                  <a:extLst>
                    <a:ext uri="{9D8B030D-6E8A-4147-A177-3AD203B41FA5}">
                      <a16:colId xmlns:a16="http://schemas.microsoft.com/office/drawing/2014/main" val="2760684701"/>
                    </a:ext>
                  </a:extLst>
                </a:gridCol>
                <a:gridCol w="1329774">
                  <a:extLst>
                    <a:ext uri="{9D8B030D-6E8A-4147-A177-3AD203B41FA5}">
                      <a16:colId xmlns:a16="http://schemas.microsoft.com/office/drawing/2014/main" val="1667999581"/>
                    </a:ext>
                  </a:extLst>
                </a:gridCol>
                <a:gridCol w="1329774">
                  <a:extLst>
                    <a:ext uri="{9D8B030D-6E8A-4147-A177-3AD203B41FA5}">
                      <a16:colId xmlns:a16="http://schemas.microsoft.com/office/drawing/2014/main" val="685701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Marks in Mathematics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66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Marks in Accountancy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559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907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15F87C79-EE03-4040-F98A-AF675F0D46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3358513"/>
                  </p:ext>
                </p:extLst>
              </p:nvPr>
            </p:nvGraphicFramePr>
            <p:xfrm>
              <a:off x="3604437" y="724804"/>
              <a:ext cx="7315206" cy="409033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92865">
                      <a:extLst>
                        <a:ext uri="{9D8B030D-6E8A-4147-A177-3AD203B41FA5}">
                          <a16:colId xmlns:a16="http://schemas.microsoft.com/office/drawing/2014/main" val="2748370244"/>
                        </a:ext>
                      </a:extLst>
                    </a:gridCol>
                    <a:gridCol w="1456661">
                      <a:extLst>
                        <a:ext uri="{9D8B030D-6E8A-4147-A177-3AD203B41FA5}">
                          <a16:colId xmlns:a16="http://schemas.microsoft.com/office/drawing/2014/main" val="369344880"/>
                        </a:ext>
                      </a:extLst>
                    </a:gridCol>
                    <a:gridCol w="808077">
                      <a:extLst>
                        <a:ext uri="{9D8B030D-6E8A-4147-A177-3AD203B41FA5}">
                          <a16:colId xmlns:a16="http://schemas.microsoft.com/office/drawing/2014/main" val="2939234224"/>
                        </a:ext>
                      </a:extLst>
                    </a:gridCol>
                    <a:gridCol w="1219201">
                      <a:extLst>
                        <a:ext uri="{9D8B030D-6E8A-4147-A177-3AD203B41FA5}">
                          <a16:colId xmlns:a16="http://schemas.microsoft.com/office/drawing/2014/main" val="1156527685"/>
                        </a:ext>
                      </a:extLst>
                    </a:gridCol>
                    <a:gridCol w="1219201">
                      <a:extLst>
                        <a:ext uri="{9D8B030D-6E8A-4147-A177-3AD203B41FA5}">
                          <a16:colId xmlns:a16="http://schemas.microsoft.com/office/drawing/2014/main" val="900451570"/>
                        </a:ext>
                      </a:extLst>
                    </a:gridCol>
                    <a:gridCol w="1219201">
                      <a:extLst>
                        <a:ext uri="{9D8B030D-6E8A-4147-A177-3AD203B41FA5}">
                          <a16:colId xmlns:a16="http://schemas.microsoft.com/office/drawing/2014/main" val="1396474345"/>
                        </a:ext>
                      </a:extLst>
                    </a:gridCol>
                  </a:tblGrid>
                  <a:tr h="149669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Marks in Mathematics</a:t>
                          </a:r>
                          <a:endParaRPr lang="en-IN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Marks in Accountancy</a:t>
                          </a:r>
                          <a:endParaRPr lang="en-IN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000" b="0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IN" sz="2000" b="0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000" b="0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IN" sz="2000" b="0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000" b="0" u="none" strike="noStrike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IN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sz="2000" b="0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000" b="0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p>
                                    <m:r>
                                      <a:rPr lang="en-IN" sz="2000" b="0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0647369"/>
                      </a:ext>
                    </a:extLst>
                  </a:tr>
                  <a:tr h="316849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u="none" strike="noStrike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67</a:t>
                          </a:r>
                          <a:endParaRPr lang="en-IN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u="none" strike="noStrike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78</a:t>
                          </a:r>
                          <a:endParaRPr lang="en-IN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en-IN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55942223"/>
                      </a:ext>
                    </a:extLst>
                  </a:tr>
                  <a:tr h="316849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57</a:t>
                          </a:r>
                          <a:endParaRPr lang="en-IN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75</a:t>
                          </a:r>
                          <a:endParaRPr lang="en-IN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en-IN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IN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IN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</a:t>
                          </a:r>
                          <a:endParaRPr lang="en-IN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828625"/>
                      </a:ext>
                    </a:extLst>
                  </a:tr>
                  <a:tr h="316849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en-IN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66</a:t>
                          </a:r>
                          <a:endParaRPr lang="en-IN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IN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en-IN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en-IN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22106381"/>
                      </a:ext>
                    </a:extLst>
                  </a:tr>
                  <a:tr h="36860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76</a:t>
                          </a:r>
                          <a:endParaRPr lang="en-IN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en-IN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IN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IN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</a:t>
                          </a:r>
                          <a:endParaRPr lang="en-IN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en-IN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19469712"/>
                      </a:ext>
                    </a:extLst>
                  </a:tr>
                  <a:tr h="316849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79</a:t>
                          </a:r>
                          <a:endParaRPr lang="en-IN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74</a:t>
                          </a:r>
                          <a:endParaRPr lang="en-IN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  <a:endParaRPr lang="en-IN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06075330"/>
                      </a:ext>
                    </a:extLst>
                  </a:tr>
                  <a:tr h="316849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64</a:t>
                          </a:r>
                          <a:endParaRPr lang="en-IN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72</a:t>
                          </a:r>
                          <a:endParaRPr lang="en-IN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IN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17379253"/>
                      </a:ext>
                    </a:extLst>
                  </a:tr>
                  <a:tr h="316849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73</a:t>
                          </a:r>
                          <a:endParaRPr lang="en-IN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69</a:t>
                          </a:r>
                          <a:endParaRPr lang="en-IN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-6</a:t>
                          </a:r>
                          <a:endParaRPr lang="en-IN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</a:t>
                          </a:r>
                          <a:endParaRPr lang="en-IN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en-IN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54936740"/>
                      </a:ext>
                    </a:extLst>
                  </a:tr>
                  <a:tr h="323950">
                    <a:tc>
                      <a:txBody>
                        <a:bodyPr/>
                        <a:lstStyle/>
                        <a:p>
                          <a:pPr algn="ctr" rtl="0" fontAlgn="ctr"/>
                          <a:endParaRPr lang="en-IN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endParaRPr lang="en-IN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endParaRPr lang="en-IN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endParaRPr lang="en-IN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endParaRPr lang="en-IN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000" b="0" u="none" strike="noStrike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∑</m:t>
                                </m:r>
                                <m:sSup>
                                  <m:sSupPr>
                                    <m:ctrlPr>
                                      <a:rPr lang="en-IN" sz="2000" b="0" i="1" u="none" strike="noStrike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000" b="0" u="none" strike="noStrike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p>
                                    <m:r>
                                      <a:rPr lang="en-IN" sz="2000" b="0" u="none" strike="noStrike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 sz="2000" b="0" u="none" strike="noStrike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=57</m:t>
                                </m:r>
                              </m:oMath>
                            </m:oMathPara>
                          </a14:m>
                          <a:endParaRPr lang="en-IN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28848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15F87C79-EE03-4040-F98A-AF675F0D46B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3358513"/>
                  </p:ext>
                </p:extLst>
              </p:nvPr>
            </p:nvGraphicFramePr>
            <p:xfrm>
              <a:off x="3604437" y="724804"/>
              <a:ext cx="7315206" cy="409033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92865">
                      <a:extLst>
                        <a:ext uri="{9D8B030D-6E8A-4147-A177-3AD203B41FA5}">
                          <a16:colId xmlns:a16="http://schemas.microsoft.com/office/drawing/2014/main" val="2748370244"/>
                        </a:ext>
                      </a:extLst>
                    </a:gridCol>
                    <a:gridCol w="1456661">
                      <a:extLst>
                        <a:ext uri="{9D8B030D-6E8A-4147-A177-3AD203B41FA5}">
                          <a16:colId xmlns:a16="http://schemas.microsoft.com/office/drawing/2014/main" val="369344880"/>
                        </a:ext>
                      </a:extLst>
                    </a:gridCol>
                    <a:gridCol w="808077">
                      <a:extLst>
                        <a:ext uri="{9D8B030D-6E8A-4147-A177-3AD203B41FA5}">
                          <a16:colId xmlns:a16="http://schemas.microsoft.com/office/drawing/2014/main" val="2939234224"/>
                        </a:ext>
                      </a:extLst>
                    </a:gridCol>
                    <a:gridCol w="1219201">
                      <a:extLst>
                        <a:ext uri="{9D8B030D-6E8A-4147-A177-3AD203B41FA5}">
                          <a16:colId xmlns:a16="http://schemas.microsoft.com/office/drawing/2014/main" val="1156527685"/>
                        </a:ext>
                      </a:extLst>
                    </a:gridCol>
                    <a:gridCol w="1219201">
                      <a:extLst>
                        <a:ext uri="{9D8B030D-6E8A-4147-A177-3AD203B41FA5}">
                          <a16:colId xmlns:a16="http://schemas.microsoft.com/office/drawing/2014/main" val="900451570"/>
                        </a:ext>
                      </a:extLst>
                    </a:gridCol>
                    <a:gridCol w="1219201">
                      <a:extLst>
                        <a:ext uri="{9D8B030D-6E8A-4147-A177-3AD203B41FA5}">
                          <a16:colId xmlns:a16="http://schemas.microsoft.com/office/drawing/2014/main" val="1396474345"/>
                        </a:ext>
                      </a:extLst>
                    </a:gridCol>
                  </a:tblGrid>
                  <a:tr h="1496691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Marks in Mathematics</a:t>
                          </a:r>
                          <a:endParaRPr lang="en-IN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Marks in Accountancy</a:t>
                          </a:r>
                          <a:endParaRPr lang="en-IN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2632" t="-407" r="-452632" b="-1808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000" t="-407" r="-201000" b="-1808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000" t="-407" r="-101000" b="-1808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1000" t="-407" r="-1000" b="-1808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647369"/>
                      </a:ext>
                    </a:extLst>
                  </a:tr>
                  <a:tr h="316849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u="none" strike="noStrike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67</a:t>
                          </a:r>
                          <a:endParaRPr lang="en-IN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u="none" strike="noStrike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78</a:t>
                          </a:r>
                          <a:endParaRPr lang="en-IN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en-IN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55942223"/>
                      </a:ext>
                    </a:extLst>
                  </a:tr>
                  <a:tr h="316849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57</a:t>
                          </a:r>
                          <a:endParaRPr lang="en-IN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75</a:t>
                          </a:r>
                          <a:endParaRPr lang="en-IN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en-IN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IN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IN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</a:t>
                          </a:r>
                          <a:endParaRPr lang="en-IN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6828625"/>
                      </a:ext>
                    </a:extLst>
                  </a:tr>
                  <a:tr h="316849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endParaRPr lang="en-IN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66</a:t>
                          </a:r>
                          <a:endParaRPr lang="en-IN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IN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en-IN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en-IN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22106381"/>
                      </a:ext>
                    </a:extLst>
                  </a:tr>
                  <a:tr h="368600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76</a:t>
                          </a:r>
                          <a:endParaRPr lang="en-IN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</a:t>
                          </a:r>
                          <a:endParaRPr lang="en-IN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IN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IN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</a:t>
                          </a:r>
                          <a:endParaRPr lang="en-IN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en-IN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19469712"/>
                      </a:ext>
                    </a:extLst>
                  </a:tr>
                  <a:tr h="316849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79</a:t>
                          </a:r>
                          <a:endParaRPr lang="en-IN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74</a:t>
                          </a:r>
                          <a:endParaRPr lang="en-IN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  <a:endParaRPr lang="en-IN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06075330"/>
                      </a:ext>
                    </a:extLst>
                  </a:tr>
                  <a:tr h="316849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64</a:t>
                          </a:r>
                          <a:endParaRPr lang="en-IN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72</a:t>
                          </a:r>
                          <a:endParaRPr lang="en-IN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IN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IN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17379253"/>
                      </a:ext>
                    </a:extLst>
                  </a:tr>
                  <a:tr h="316849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73</a:t>
                          </a:r>
                          <a:endParaRPr lang="en-IN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69</a:t>
                          </a:r>
                          <a:endParaRPr lang="en-IN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-6</a:t>
                          </a:r>
                          <a:endParaRPr lang="en-IN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</a:t>
                          </a:r>
                          <a:endParaRPr lang="en-IN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b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en-IN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54936740"/>
                      </a:ext>
                    </a:extLst>
                  </a:tr>
                  <a:tr h="323950">
                    <a:tc>
                      <a:txBody>
                        <a:bodyPr/>
                        <a:lstStyle/>
                        <a:p>
                          <a:pPr algn="ctr" rtl="0" fontAlgn="ctr"/>
                          <a:endParaRPr lang="en-IN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endParaRPr lang="en-IN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endParaRPr lang="en-IN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endParaRPr lang="en-IN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endParaRPr lang="en-IN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055" marR="4055" marT="405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1000" t="-1169811" r="-1000" b="-358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88480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EE74CCE-DFD6-E39B-0EA1-4D997D7478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1431687"/>
              </p:ext>
            </p:extLst>
          </p:nvPr>
        </p:nvGraphicFramePr>
        <p:xfrm>
          <a:off x="316170" y="1834892"/>
          <a:ext cx="9766300" cy="375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766080" imgH="3759120" progId="Equation.DSMT4">
                  <p:embed/>
                </p:oleObj>
              </mc:Choice>
              <mc:Fallback>
                <p:oleObj name="Equation" r:id="rId3" imgW="9766080" imgH="3759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6170" y="1834892"/>
                        <a:ext cx="9766300" cy="3759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3032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6A5B83B-F5C2-8C12-6135-85B96BB21BA5}"/>
                  </a:ext>
                </a:extLst>
              </p:cNvPr>
              <p:cNvSpPr txBox="1"/>
              <p:nvPr/>
            </p:nvSpPr>
            <p:spPr>
              <a:xfrm>
                <a:off x="226031" y="123290"/>
                <a:ext cx="11671443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2800" b="0" i="0" u="none" strike="noStrike" baseline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u="none" strike="noStrike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800" b="0" i="1" u="none" strike="noStrike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2800" b="0" i="1" u="none" strike="noStrike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sz="2800" b="0" i="1" u="none" strike="noStrike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800" b="0" i="0" u="none" strike="noStrike" baseline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800" b="0" i="1" u="none" strike="noStrike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</m:oMath>
                </a14:m>
                <a:r>
                  <a:rPr lang="en-US" sz="2800" b="0" i="0" u="none" strike="noStrike" baseline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uncorrelated random variables with zero means and standard deviations 5, 12 and 9 respectively. If </a:t>
                </a:r>
                <a14:m>
                  <m:oMath xmlns:m="http://schemas.openxmlformats.org/officeDocument/2006/math">
                    <m:r>
                      <a:rPr lang="en-US" sz="2800" b="0" i="1" u="none" strike="noStrike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  <m:r>
                      <a:rPr lang="en-US" sz="2800" b="0" i="1" u="none" strike="noStrike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a:rPr lang="en-US" sz="2800" b="0" i="1" u="none" strike="noStrike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800" b="0" i="1" u="none" strike="noStrike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 </m:t>
                    </m:r>
                    <m:r>
                      <a:rPr lang="en-US" sz="2800" b="0" i="1" u="none" strike="noStrike" baseline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sz="2800" b="0" i="1" u="none" strike="noStrike" baseline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800" b="0" i="0" u="none" strike="noStrike" baseline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800" b="0" i="1" u="none" strike="noStrike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sz="2800" b="0" i="1" u="none" strike="noStrike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</m:t>
                    </m:r>
                    <m:r>
                      <a:rPr lang="en-US" sz="2800" b="0" i="1" u="none" strike="noStrike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sz="2800" b="0" i="1" u="none" strike="noStrike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+ </m:t>
                    </m:r>
                    <m:r>
                      <a:rPr lang="en-US" sz="2800" b="0" i="1" u="none" strike="noStrike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</m:oMath>
                </a14:m>
                <a:r>
                  <a:rPr lang="en-US" sz="2800" b="0" i="0" u="none" strike="noStrike" baseline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find the correlation coefficient between </a:t>
                </a:r>
                <a14:m>
                  <m:oMath xmlns:m="http://schemas.openxmlformats.org/officeDocument/2006/math">
                    <m:r>
                      <a:rPr lang="en-US" sz="2800" b="0" i="1" u="none" strike="noStrike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</m:oMath>
                </a14:m>
                <a:r>
                  <a:rPr lang="en-US" sz="2800" b="0" i="0" u="none" strike="noStrike" baseline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N" sz="2800" b="0" i="0" u="none" strike="noStrike" baseline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IN" sz="2800" b="0" i="1" u="none" strike="noStrike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lang="en-IN" sz="2800" b="0" i="0" u="none" strike="noStrike" baseline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IN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6A5B83B-F5C2-8C12-6135-85B96BB21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31" y="123290"/>
                <a:ext cx="11671443" cy="1384995"/>
              </a:xfrm>
              <a:prstGeom prst="rect">
                <a:avLst/>
              </a:prstGeom>
              <a:blipFill>
                <a:blip r:embed="rId2"/>
                <a:stretch>
                  <a:fillRect l="-1044" t="-4405" b="-114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0B881689-B487-6084-727B-EEE0CC8BA7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482859"/>
              </p:ext>
            </p:extLst>
          </p:nvPr>
        </p:nvGraphicFramePr>
        <p:xfrm>
          <a:off x="2117724" y="1560513"/>
          <a:ext cx="6923533" cy="474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841720" imgH="4749480" progId="Equation.DSMT4">
                  <p:embed/>
                </p:oleObj>
              </mc:Choice>
              <mc:Fallback>
                <p:oleObj name="Equation" r:id="rId3" imgW="5841720" imgH="4749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7724" y="1560513"/>
                        <a:ext cx="6923533" cy="474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151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CC060D88-3890-4FD9-8634-E8DC495BBF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0546160"/>
              </p:ext>
            </p:extLst>
          </p:nvPr>
        </p:nvGraphicFramePr>
        <p:xfrm>
          <a:off x="857607" y="99219"/>
          <a:ext cx="4233862" cy="665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24000" imgH="6172200" progId="Equation.DSMT4">
                  <p:embed/>
                </p:oleObj>
              </mc:Choice>
              <mc:Fallback>
                <p:oleObj name="Equation" r:id="rId2" imgW="3924000" imgH="6172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57607" y="99219"/>
                        <a:ext cx="4233862" cy="6659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2BCA4073-B41E-11E2-45AE-2FCD3854ED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4202074"/>
              </p:ext>
            </p:extLst>
          </p:nvPr>
        </p:nvGraphicFramePr>
        <p:xfrm>
          <a:off x="5962436" y="827836"/>
          <a:ext cx="5156200" cy="3784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155920" imgH="3784320" progId="Equation.DSMT4">
                  <p:embed/>
                </p:oleObj>
              </mc:Choice>
              <mc:Fallback>
                <p:oleObj name="Equation" r:id="rId4" imgW="5155920" imgH="3784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62436" y="827836"/>
                        <a:ext cx="5156200" cy="37846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906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2814B45-9D4B-EA8A-15E2-FA21C99B9D1D}"/>
                  </a:ext>
                </a:extLst>
              </p:cNvPr>
              <p:cNvSpPr txBox="1"/>
              <p:nvPr/>
            </p:nvSpPr>
            <p:spPr>
              <a:xfrm>
                <a:off x="277401" y="446925"/>
                <a:ext cx="113221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800" b="0" i="0" u="none" strike="noStrike" baseline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the joint pdf of </a:t>
                </a:r>
                <a14:m>
                  <m:oMath xmlns:m="http://schemas.openxmlformats.org/officeDocument/2006/math">
                    <m:r>
                      <a:rPr lang="en-US" sz="2800" b="0" i="1" u="none" strike="noStrike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800" b="0" i="1" u="none" strike="noStrike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800" b="0" i="1" u="none" strike="noStrike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800" b="0" i="1" u="none" strike="noStrike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sz="2800" b="0" i="1" u="none" strike="noStrike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800" b="0" i="0" u="none" strike="noStrike" baseline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given by 𝑓(𝑥, 𝑦) = 𝑥 + 𝑦, 0 ≤ </a:t>
                </a:r>
                <a:r>
                  <a:rPr lang="en-IN" sz="2800" b="0" i="0" u="none" strike="noStrike" baseline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𝑥, 𝑦 ≤ 1.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u="none" strike="noStrike" baseline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u="none" strike="noStrike" baseline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800" b="0" i="1" u="none" strike="noStrike" baseline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𝑋𝑌</m:t>
                        </m:r>
                      </m:sub>
                    </m:sSub>
                  </m:oMath>
                </a14:m>
                <a:r>
                  <a:rPr lang="en-IN" sz="2800" b="0" i="0" u="none" strike="noStrike" baseline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.</a:t>
                </a:r>
                <a:endParaRPr lang="en-IN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2814B45-9D4B-EA8A-15E2-FA21C99B9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01" y="446925"/>
                <a:ext cx="11322121" cy="523220"/>
              </a:xfrm>
              <a:prstGeom prst="rect">
                <a:avLst/>
              </a:prstGeom>
              <a:blipFill>
                <a:blip r:embed="rId2"/>
                <a:stretch>
                  <a:fillRect l="-1131" t="-12791" b="-313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6CEA5FA-70D2-C04A-78BB-AF0E79B194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2171738"/>
              </p:ext>
            </p:extLst>
          </p:nvPr>
        </p:nvGraphicFramePr>
        <p:xfrm>
          <a:off x="1773505" y="1419689"/>
          <a:ext cx="3035300" cy="490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35160" imgH="4902120" progId="Equation.DSMT4">
                  <p:embed/>
                </p:oleObj>
              </mc:Choice>
              <mc:Fallback>
                <p:oleObj name="Equation" r:id="rId3" imgW="3035160" imgH="4902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73505" y="1419689"/>
                        <a:ext cx="3035300" cy="490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BD6C1F3-DEAB-37FC-B7B1-4197C72D6B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5589323"/>
              </p:ext>
            </p:extLst>
          </p:nvPr>
        </p:nvGraphicFramePr>
        <p:xfrm>
          <a:off x="7027595" y="1419689"/>
          <a:ext cx="3390900" cy="436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390840" imgH="4368600" progId="Equation.DSMT4">
                  <p:embed/>
                </p:oleObj>
              </mc:Choice>
              <mc:Fallback>
                <p:oleObj name="Equation" r:id="rId5" imgW="3390840" imgH="436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27595" y="1419689"/>
                        <a:ext cx="3390900" cy="436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848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9A5848D-73B8-7BF6-1F41-A2F9F76654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1258230"/>
              </p:ext>
            </p:extLst>
          </p:nvPr>
        </p:nvGraphicFramePr>
        <p:xfrm>
          <a:off x="666448" y="359596"/>
          <a:ext cx="4064000" cy="5803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63680" imgH="5803560" progId="Equation.DSMT4">
                  <p:embed/>
                </p:oleObj>
              </mc:Choice>
              <mc:Fallback>
                <p:oleObj name="Equation" r:id="rId2" imgW="4063680" imgH="580356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49A5848D-73B8-7BF6-1F41-A2F9F76654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66448" y="359596"/>
                        <a:ext cx="4064000" cy="58039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C0719D08-A011-F435-AB4E-C0A86D02D2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1719738"/>
              </p:ext>
            </p:extLst>
          </p:nvPr>
        </p:nvGraphicFramePr>
        <p:xfrm>
          <a:off x="6743272" y="256657"/>
          <a:ext cx="3441700" cy="5791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41600" imgH="5790960" progId="Equation.DSMT4">
                  <p:embed/>
                </p:oleObj>
              </mc:Choice>
              <mc:Fallback>
                <p:oleObj name="Equation" r:id="rId4" imgW="3441600" imgH="5790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43272" y="256657"/>
                        <a:ext cx="3441700" cy="57912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683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89300FF-7262-267C-462D-59430011E022}"/>
                  </a:ext>
                </a:extLst>
              </p:cNvPr>
              <p:cNvSpPr txBox="1"/>
              <p:nvPr/>
            </p:nvSpPr>
            <p:spPr>
              <a:xfrm>
                <a:off x="441789" y="1"/>
                <a:ext cx="10849510" cy="19152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i="0" u="none" strike="noStrike" baseline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independent random variables X and Y have the pdf given </a:t>
                </a:r>
                <a:r>
                  <a:rPr lang="en-IN" sz="2800" b="0" i="0" u="none" strike="noStrike" baseline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</a:t>
                </a:r>
                <a14:m>
                  <m:oMath xmlns:m="http://schemas.openxmlformats.org/officeDocument/2006/math">
                    <m:r>
                      <a:rPr lang="en-US" sz="2800" b="0" i="1" u="none" strike="noStrike" baseline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u="none" strike="noStrike" baseline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u="none" strike="noStrike" baseline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u="none" strike="noStrike" baseline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800" b="0" i="1" u="none" strike="noStrike" baseline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0" i="1" u="none" strike="noStrike" baseline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800" b="0" i="1" u="none" strike="noStrike" baseline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2800" b="0" i="1" u="none" strike="noStrike" baseline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𝑎𝑥</m:t>
                            </m:r>
                            <m:r>
                              <a:rPr lang="en-US" sz="2800" b="0" i="1" u="none" strike="noStrike" baseline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, 0≤</m:t>
                            </m:r>
                            <m:r>
                              <a:rPr lang="en-US" sz="2800" b="0" i="1" u="none" strike="noStrike" baseline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b="0" i="1" u="none" strike="noStrike" baseline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≤1 </m:t>
                            </m:r>
                          </m:e>
                          <m:e>
                            <m:r>
                              <a:rPr lang="en-US" sz="2800" b="0" i="1" u="none" strike="noStrike" baseline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0,    </m:t>
                            </m:r>
                            <m:r>
                              <a:rPr lang="en-US" sz="2800" b="0" i="1" u="none" strike="noStrike" baseline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𝑂𝑡𝑒𝑟𝑤𝑖𝑠𝑒</m:t>
                            </m:r>
                          </m:e>
                        </m:eqArr>
                      </m:e>
                    </m:d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𝑏𝑦</m:t>
                            </m:r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, 0≤</m:t>
                            </m:r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≤1 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0,    </m:t>
                            </m:r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𝑂𝑡𝑒𝑟𝑤𝑖𝑠𝑒</m:t>
                            </m:r>
                          </m:e>
                        </m:eqArr>
                      </m:e>
                    </m:d>
                  </m:oMath>
                </a14:m>
                <a:r>
                  <a:rPr lang="en-IN" sz="2800" b="0" i="0" u="none" strike="noStrike" baseline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Find the correlation coefficient.</a:t>
                </a:r>
                <a:endParaRPr lang="en-IN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89300FF-7262-267C-462D-59430011E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89" y="1"/>
                <a:ext cx="10849510" cy="1915268"/>
              </a:xfrm>
              <a:prstGeom prst="rect">
                <a:avLst/>
              </a:prstGeom>
              <a:blipFill>
                <a:blip r:embed="rId2"/>
                <a:stretch>
                  <a:fillRect l="-1124" t="-3185" b="-79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C768C68-53B9-498C-B9FB-6BB61D70CB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53104"/>
              </p:ext>
            </p:extLst>
          </p:nvPr>
        </p:nvGraphicFramePr>
        <p:xfrm>
          <a:off x="6083300" y="1325563"/>
          <a:ext cx="5575300" cy="523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574960" imgH="5232240" progId="Equation.DSMT4">
                  <p:embed/>
                </p:oleObj>
              </mc:Choice>
              <mc:Fallback>
                <p:oleObj name="Equation" r:id="rId3" imgW="5574960" imgH="5232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83300" y="1325563"/>
                        <a:ext cx="5575300" cy="523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784D0A9-B1D5-5472-1AB5-345DB20DF3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5308297"/>
              </p:ext>
            </p:extLst>
          </p:nvPr>
        </p:nvGraphicFramePr>
        <p:xfrm>
          <a:off x="848938" y="2055902"/>
          <a:ext cx="4216400" cy="410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216320" imgH="4101840" progId="Equation.DSMT4">
                  <p:embed/>
                </p:oleObj>
              </mc:Choice>
              <mc:Fallback>
                <p:oleObj name="Equation" r:id="rId5" imgW="4216320" imgH="4101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48938" y="2055902"/>
                        <a:ext cx="4216400" cy="410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653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4899CC-751A-EA35-6141-70B30301391B}"/>
              </a:ext>
            </a:extLst>
          </p:cNvPr>
          <p:cNvSpPr txBox="1"/>
          <p:nvPr/>
        </p:nvSpPr>
        <p:spPr>
          <a:xfrm>
            <a:off x="1140430" y="190071"/>
            <a:ext cx="9667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Obtain the rank correlation for the following data</a:t>
            </a:r>
            <a:endParaRPr lang="en-I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53819A-BB1C-4D3A-4A2D-5E9B3F6C8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65" y="1017142"/>
            <a:ext cx="9191189" cy="8013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3C50CC-6349-94BD-95F4-C7AC4A411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844" y="2469070"/>
            <a:ext cx="7510120" cy="408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66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258A3351-B937-19F4-94F9-C671E81849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3305201"/>
              </p:ext>
            </p:extLst>
          </p:nvPr>
        </p:nvGraphicFramePr>
        <p:xfrm>
          <a:off x="2235486" y="809447"/>
          <a:ext cx="46990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98720" imgH="4190760" progId="Equation.DSMT4">
                  <p:embed/>
                </p:oleObj>
              </mc:Choice>
              <mc:Fallback>
                <p:oleObj name="Equation" r:id="rId2" imgW="4698720" imgH="4190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35486" y="809447"/>
                        <a:ext cx="4699000" cy="419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8947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FDDEBD-7D40-F489-2B38-B0004CC0B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964" y="98082"/>
            <a:ext cx="9551071" cy="30260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1E1E8B-C606-AC42-D958-77C9BBF1D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964" y="3295436"/>
            <a:ext cx="9551071" cy="278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89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8EE38B5-DE14-662A-9DCD-DB141FA215B2}"/>
                  </a:ext>
                </a:extLst>
              </p:cNvPr>
              <p:cNvSpPr txBox="1"/>
              <p:nvPr/>
            </p:nvSpPr>
            <p:spPr>
              <a:xfrm>
                <a:off x="369870" y="143839"/>
                <a:ext cx="11671441" cy="68988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IN" sz="3200" b="1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Correlation:</a:t>
                </a:r>
              </a:p>
              <a:p>
                <a:pPr algn="just"/>
                <a:r>
                  <a:rPr lang="en-US" sz="28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Correlation is a statistical technique to study the relation between two or more variables. It is denoted by ‘</a:t>
                </a:r>
                <a14:m>
                  <m:oMath xmlns:m="http://schemas.openxmlformats.org/officeDocument/2006/math">
                    <m:r>
                      <a:rPr lang="en-US" sz="2800" b="0" i="1" u="none" strike="noStrike" baseline="0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8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’. It always lies between -1 to +1.</a:t>
                </a:r>
              </a:p>
              <a:p>
                <a:pPr algn="just"/>
                <a:endParaRPr lang="en-US" sz="2800" b="0" i="0" u="none" strike="noStrike" baseline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IN" sz="3200" b="1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Types of Correlation</a:t>
                </a:r>
              </a:p>
              <a:p>
                <a:pPr algn="l"/>
                <a:r>
                  <a:rPr lang="en-IN" sz="28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Positive Correlation</a:t>
                </a:r>
              </a:p>
              <a:p>
                <a:pPr algn="l"/>
                <a:r>
                  <a:rPr lang="en-IN" sz="28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Negative Correlation</a:t>
                </a:r>
              </a:p>
              <a:p>
                <a:pPr algn="l"/>
                <a:r>
                  <a:rPr lang="en-IN" sz="28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No Correlation</a:t>
                </a:r>
              </a:p>
              <a:p>
                <a:pPr algn="l"/>
                <a:endParaRPr lang="en-IN" sz="2800" b="0" i="0" u="none" strike="noStrike" baseline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IN" sz="3200" b="1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Positive Correlation:</a:t>
                </a:r>
              </a:p>
              <a:p>
                <a:pPr algn="just"/>
                <a:r>
                  <a:rPr lang="en-US" sz="28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the value of one variable increases then the value of another variable increases automatically then there is positive correlation between that two variable.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b="1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(or) </a:t>
                </a:r>
                <a:r>
                  <a:rPr lang="en-US" sz="28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the value of two variable changes in the same direction then there is positive correlation between two variable and in this case </a:t>
                </a:r>
                <a14:m>
                  <m:oMath xmlns:m="http://schemas.openxmlformats.org/officeDocument/2006/math">
                    <m:r>
                      <a:rPr lang="en-IN" sz="2800" b="0" i="1" u="none" strike="noStrike" baseline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IN" sz="2800" b="0" i="1" u="none" strike="noStrike" baseline="0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l"/>
                <a:endParaRPr lang="en-I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8EE38B5-DE14-662A-9DCD-DB141FA21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70" y="143839"/>
                <a:ext cx="11671441" cy="6898828"/>
              </a:xfrm>
              <a:prstGeom prst="rect">
                <a:avLst/>
              </a:prstGeom>
              <a:blipFill>
                <a:blip r:embed="rId2"/>
                <a:stretch>
                  <a:fillRect l="-1358" t="-1238" r="-10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6865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F61D4C-2C30-0E7A-A214-BA3B8A534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298" y="839673"/>
            <a:ext cx="10443404" cy="426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841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DC1211-756E-4B13-032C-5146B3D9B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061" y="38626"/>
            <a:ext cx="9030983" cy="664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531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95459"/>
            <a:ext cx="10515600" cy="5481504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Karl pearson’s coefficient of correlation and its probable error between ages of 100 families from the following data: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78208" y="1814373"/>
          <a:ext cx="9443077" cy="43625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9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9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90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90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90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490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87063">
                <a:tc rowSpan="2"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Ages of Parents</a:t>
                      </a:r>
                      <a:r>
                        <a:rPr lang="en-IN" sz="2400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 years</a:t>
                      </a:r>
                      <a:endParaRPr lang="en-IN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Ages of Children's</a:t>
                      </a:r>
                      <a:r>
                        <a:rPr lang="en-IN" sz="2400" b="1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 years</a:t>
                      </a:r>
                      <a:endParaRPr lang="en-IN" sz="2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280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5-10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10-15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15-20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20-25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25-30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788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15-25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788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25-35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788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35-45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788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45-55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788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55-65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788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01456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297951" y="236307"/>
              <a:ext cx="11620074" cy="623641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6398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5109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1240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8977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6714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8534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05838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06372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1276636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1067469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967148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916958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</a:tblGrid>
                  <a:tr h="295021">
                    <a:tc rowSpan="3" gridSpan="2">
                      <a:txBody>
                        <a:bodyPr/>
                        <a:lstStyle/>
                        <a:p>
                          <a:pPr algn="l"/>
                          <a:r>
                            <a:rPr lang="en-IN" sz="1050" b="1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   </a:t>
                          </a:r>
                          <a:r>
                            <a:rPr lang="en-IN" sz="105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  <a:p>
                          <a:r>
                            <a:rPr lang="en-IN" sz="105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</a:t>
                          </a:r>
                        </a:p>
                        <a:p>
                          <a:endParaRPr lang="en-IN" sz="105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endParaRPr lang="en-IN" sz="105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r>
                            <a:rPr lang="en-IN" sz="105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/>
                        </a:solidFill>
                      </a:tcPr>
                    </a:tc>
                    <a:tc rowSpan="3"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IN" sz="105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5-10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10-15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15-20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20-25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25-30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IN" sz="105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IN" sz="105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IN" sz="105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IN" sz="105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95021">
                    <a:tc gridSpan="2" v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17.5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22.5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27.5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75208">
                    <a:tc gridSpan="2" v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</a:t>
                          </a:r>
                        </a:p>
                        <a:p>
                          <a:pPr algn="ctr"/>
                          <a:r>
                            <a:rPr lang="en-IN" sz="105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  <a:r>
                            <a:rPr lang="en-IN" sz="1050" b="1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  <a:p>
                          <a:pPr algn="ctr"/>
                          <a:endParaRPr lang="en-IN" sz="1050" b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/>
                          <a:r>
                            <a:rPr lang="en-IN" sz="105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en-IN" sz="1050" b="1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𝒅</m:t>
                              </m:r>
                              <m:r>
                                <a:rPr lang="en-IN" sz="1050" b="1" i="1" baseline="-25000" dirty="0" err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𝒚</m:t>
                              </m:r>
                            </m:oMath>
                          </a14:m>
                          <a:endParaRPr lang="en-IN" sz="105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050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IN" sz="105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05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r>
                                  <a:rPr lang="en-IN" sz="1050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𝒅</m:t>
                                </m:r>
                                <m:r>
                                  <a:rPr lang="en-IN" sz="1050" b="1" i="1" baseline="-25000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IN" sz="105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05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sSubSup>
                                  <m:sSubSupPr>
                                    <m:ctrlPr>
                                      <a:rPr lang="en-IN" sz="105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sz="105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IN" sz="105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en-IN" sz="105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IN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05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r>
                                  <a:rPr lang="en-IN" sz="1050" b="1" i="1" dirty="0" err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𝒅</m:t>
                                </m:r>
                                <m:r>
                                  <a:rPr lang="en-IN" sz="1050" b="1" i="1" baseline="-25000" dirty="0" err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  <m:r>
                                  <a:rPr lang="en-IN" sz="1050" b="1" i="1" dirty="0" err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𝒅</m:t>
                                </m:r>
                                <m:r>
                                  <a:rPr lang="en-IN" sz="1050" b="1" i="1" baseline="-25000" dirty="0" err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IN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621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15-25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</a:p>
                        <a:p>
                          <a:pPr algn="ctr"/>
                          <a:endParaRPr lang="en-IN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en-IN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sz="1050" i="1" dirty="0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24</a:t>
                          </a:r>
                        </a:p>
                        <a:p>
                          <a:pPr algn="l"/>
                          <a:endParaRPr lang="en-IN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sz="1050" dirty="0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6</a:t>
                          </a:r>
                        </a:p>
                        <a:p>
                          <a:pPr algn="l"/>
                          <a:endParaRPr lang="en-IN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7375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25-35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</a:t>
                          </a:r>
                          <a:r>
                            <a:rPr lang="en-IN" sz="1050" dirty="0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  <a:p>
                          <a:pPr algn="l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</a:t>
                          </a:r>
                          <a:r>
                            <a:rPr lang="en-IN" sz="1050" dirty="0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16</a:t>
                          </a:r>
                        </a:p>
                        <a:p>
                          <a:pPr algn="l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62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35-45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</a:t>
                          </a:r>
                          <a:r>
                            <a:rPr lang="en-IN" sz="1050" dirty="0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l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sz="1050" dirty="0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   0    </a:t>
                          </a:r>
                        </a:p>
                        <a:p>
                          <a:pPr algn="l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 </a:t>
                          </a:r>
                          <a:r>
                            <a:rPr lang="en-IN" sz="1050" dirty="0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l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7375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45-55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sz="1050" dirty="0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0</a:t>
                          </a:r>
                        </a:p>
                        <a:p>
                          <a:pPr algn="l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sz="1050" dirty="0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 10</a:t>
                          </a:r>
                        </a:p>
                        <a:p>
                          <a:pPr algn="l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sz="1050" dirty="0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   8</a:t>
                          </a:r>
                        </a:p>
                        <a:p>
                          <a:pPr algn="l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7375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55-65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  </a:t>
                          </a:r>
                          <a:r>
                            <a:rPr lang="en-IN" sz="1050" dirty="0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  <a:p>
                          <a:pPr algn="l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 </a:t>
                          </a:r>
                          <a:r>
                            <a:rPr lang="en-IN" sz="1050" dirty="0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</a:p>
                        <a:p>
                          <a:pPr algn="l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95021">
                    <a:tc rowSpan="4" gridSpan="2"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Total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05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oMath>
                            </m:oMathPara>
                          </a14:m>
                          <a:endParaRPr lang="en-IN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050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𝑵</m:t>
                                </m:r>
                                <m:r>
                                  <a:rPr lang="en-IN" sz="1050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IN" sz="1050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𝟏𝟎𝟎</m:t>
                                </m:r>
                              </m:oMath>
                            </m:oMathPara>
                          </a14:m>
                          <a:endParaRPr lang="en-IN" sz="105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295021">
                    <a:tc gridSpan="2" v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05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r>
                                  <a:rPr lang="en-IN" sz="1050" b="1" i="1" dirty="0" err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𝒅</m:t>
                                </m:r>
                                <m:r>
                                  <a:rPr lang="en-IN" sz="1050" b="1" i="1" baseline="-25000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IN" sz="105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3" gridSpan="3">
                      <a:txBody>
                        <a:bodyPr/>
                        <a:lstStyle/>
                        <a:p>
                          <a:pPr algn="ctr"/>
                          <a:endParaRPr lang="en-IN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3" hMerge="1">
                      <a:txBody>
                        <a:bodyPr/>
                        <a:lstStyle/>
                        <a:p>
                          <a:pPr algn="ctr"/>
                          <a:endParaRPr lang="en-I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3" hMerge="1">
                      <a:txBody>
                        <a:bodyPr/>
                        <a:lstStyle/>
                        <a:p>
                          <a:pPr algn="ctr"/>
                          <a:endParaRPr lang="en-I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295021">
                    <a:tc gridSpan="2" v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05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sSubSup>
                                  <m:sSubSupPr>
                                    <m:ctrlPr>
                                      <a:rPr lang="en-IN" sz="105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sz="105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IN" sz="105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en-IN" sz="105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IN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algn="ctr"/>
                          <a:endParaRPr lang="en-I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algn="ctr"/>
                          <a:endParaRPr lang="en-I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algn="ctr"/>
                          <a:endParaRPr lang="en-I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295021">
                    <a:tc gridSpan="2" v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050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r>
                                  <a:rPr lang="en-IN" sz="1050" b="1" i="1" dirty="0" err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𝒅</m:t>
                                </m:r>
                                <m:r>
                                  <a:rPr lang="en-IN" sz="1050" b="1" i="1" baseline="-25000" dirty="0" err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  <m:r>
                                  <a:rPr lang="en-IN" sz="1050" b="1" i="1" dirty="0" err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𝒅</m:t>
                                </m:r>
                                <m:r>
                                  <a:rPr lang="en-IN" sz="1050" b="1" i="1" baseline="-25000" dirty="0" err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IN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3" v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6368285"/>
                  </p:ext>
                </p:extLst>
              </p:nvPr>
            </p:nvGraphicFramePr>
            <p:xfrm>
              <a:off x="297951" y="236307"/>
              <a:ext cx="11620074" cy="623641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6398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5109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1240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8977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6714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8534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05838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106372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1276636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1067469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967148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916958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</a:tblGrid>
                  <a:tr h="295021">
                    <a:tc rowSpan="3" gridSpan="2">
                      <a:txBody>
                        <a:bodyPr/>
                        <a:lstStyle/>
                        <a:p>
                          <a:pPr algn="l"/>
                          <a:r>
                            <a:rPr lang="en-IN" sz="1050" b="1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   </a:t>
                          </a:r>
                          <a:r>
                            <a:rPr lang="en-IN" sz="105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</a:p>
                        <a:p>
                          <a:r>
                            <a:rPr lang="en-IN" sz="105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</a:t>
                          </a:r>
                        </a:p>
                        <a:p>
                          <a:endParaRPr lang="en-IN" sz="105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endParaRPr lang="en-IN" sz="105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r>
                            <a:rPr lang="en-IN" sz="105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/>
                        </a:solidFill>
                      </a:tcPr>
                    </a:tc>
                    <a:tc rowSpan="3"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IN" sz="105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5-10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10-15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15-20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20-25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25-30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IN" sz="105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IN" sz="105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IN" sz="105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IN" sz="105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95021">
                    <a:tc gridSpan="2" v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17.5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22.5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27.5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75208">
                    <a:tc gridSpan="2" v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2782" t="-61250" r="-1124060" b="-480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1340" t="-61250" r="-233014" b="-480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9091" t="-61250" r="-176705" b="-480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2658" t="-61250" r="-96835" b="-480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64238" t="-61250" r="-1325" b="-4806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621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15-25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</a:p>
                        <a:p>
                          <a:pPr algn="ctr"/>
                          <a:endParaRPr lang="en-IN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en-IN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sz="1050" i="1" dirty="0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24</a:t>
                          </a:r>
                        </a:p>
                        <a:p>
                          <a:pPr algn="l"/>
                          <a:endParaRPr lang="en-IN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sz="1050" dirty="0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6</a:t>
                          </a:r>
                        </a:p>
                        <a:p>
                          <a:pPr algn="l"/>
                          <a:endParaRPr lang="en-IN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7375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25-35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</a:t>
                          </a:r>
                          <a:r>
                            <a:rPr lang="en-IN" sz="1050" dirty="0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  <a:p>
                          <a:pPr algn="l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</a:t>
                          </a:r>
                          <a:r>
                            <a:rPr lang="en-IN" sz="1050" dirty="0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16</a:t>
                          </a:r>
                        </a:p>
                        <a:p>
                          <a:pPr algn="l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62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35-45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</a:t>
                          </a:r>
                          <a:r>
                            <a:rPr lang="en-IN" sz="1050" dirty="0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l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sz="1050" dirty="0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   0    </a:t>
                          </a:r>
                        </a:p>
                        <a:p>
                          <a:pPr algn="l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 </a:t>
                          </a:r>
                          <a:r>
                            <a:rPr lang="en-IN" sz="1050" dirty="0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l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7375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45-55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sz="1050" dirty="0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0</a:t>
                          </a:r>
                        </a:p>
                        <a:p>
                          <a:pPr algn="l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sz="1050" dirty="0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 10</a:t>
                          </a:r>
                        </a:p>
                        <a:p>
                          <a:pPr algn="l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sz="1050" dirty="0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   8</a:t>
                          </a:r>
                        </a:p>
                        <a:p>
                          <a:pPr algn="l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7375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55-65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  </a:t>
                          </a:r>
                          <a:r>
                            <a:rPr lang="en-IN" sz="1050" dirty="0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  <a:p>
                          <a:pPr algn="l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   </a:t>
                          </a:r>
                          <a:r>
                            <a:rPr lang="en-IN" sz="1050" dirty="0">
                              <a:solidFill>
                                <a:srgbClr val="FFFF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</a:p>
                        <a:p>
                          <a:pPr algn="l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95021">
                    <a:tc rowSpan="4" gridSpan="2"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Total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4"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2782" t="-1695918" r="-112406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81340" t="-1695918" r="-23301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295021">
                    <a:tc gridSpan="2" v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2782" t="-1833333" r="-1124060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-29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3" gridSpan="3">
                      <a:txBody>
                        <a:bodyPr/>
                        <a:lstStyle/>
                        <a:p>
                          <a:pPr algn="ctr"/>
                          <a:endParaRPr lang="en-IN" sz="105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rowSpan="3" hMerge="1">
                      <a:txBody>
                        <a:bodyPr/>
                        <a:lstStyle/>
                        <a:p>
                          <a:pPr algn="ctr"/>
                          <a:endParaRPr lang="en-I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3" hMerge="1">
                      <a:txBody>
                        <a:bodyPr/>
                        <a:lstStyle/>
                        <a:p>
                          <a:pPr algn="ctr"/>
                          <a:endParaRPr lang="en-I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295021">
                    <a:tc gridSpan="2" v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2782" t="-1893878" r="-1124060" b="-1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algn="ctr"/>
                          <a:endParaRPr lang="en-I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algn="ctr"/>
                          <a:endParaRPr lang="en-I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algn="ctr"/>
                          <a:endParaRPr lang="en-I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295021">
                    <a:tc gridSpan="2" v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2782" t="-2035417" r="-1124060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105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 gridSpan="3" v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85091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6837" y="283335"/>
                <a:ext cx="10515600" cy="5713324"/>
              </a:xfrm>
            </p:spPr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IN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  <m:nary>
                          <m:naryPr>
                            <m:chr m:val="∑"/>
                            <m:grow m:val="on"/>
                            <m:subHide m:val="on"/>
                            <m:sup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𝑋𝑌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grow m:val="on"/>
                                <m:subHide m:val="on"/>
                                <m:supHide m:val="on"/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nary>
                                  <m:naryPr>
                                    <m:chr m:val="∑"/>
                                    <m:grow m:val="on"/>
                                    <m:subHide m:val="on"/>
                                    <m:supHide m:val="on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nary>
                              </m:e>
                            </m:nary>
                          </m:e>
                        </m:nary>
                      </m:num>
                      <m:den>
                        <m:rad>
                          <m:radPr>
                            <m:degHide m:val="on"/>
                            <m:ctrlPr>
                              <a:rPr lang="en-IN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sSup>
                              <m:sSupPr>
                                <m:ctrlPr>
                                  <a:rPr lang="en-IN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nary>
                                  <m:naryPr>
                                    <m:chr m:val="∑"/>
                                    <m:grow m:val="on"/>
                                    <m:subHide m:val="on"/>
                                    <m:supHide m:val="on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nary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grow m:val="on"/>
                                        <m:subHide m:val="on"/>
                                        <m:supHide m:val="on"/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nary>
                                  </m:e>
                                </m:d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ad>
                          <m:radPr>
                            <m:degHide m:val="on"/>
                            <m:ctrlPr>
                              <a:rPr lang="en-IN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sSup>
                              <m:sSupPr>
                                <m:ctrlPr>
                                  <a:rPr lang="en-IN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nary>
                                  <m:naryPr>
                                    <m:chr m:val="∑"/>
                                    <m:grow m:val="on"/>
                                    <m:subHide m:val="on"/>
                                    <m:supHide m:val="on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nary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grow m:val="on"/>
                                        <m:subHide m:val="on"/>
                                        <m:supHide m:val="on"/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nary>
                                  </m:e>
                                </m:d>
                              </m:e>
                              <m:sup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IN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𝑓𝑑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𝑓𝑑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)(</m:t>
                                    </m:r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𝑓𝑑</m:t>
                                            </m:r>
                                          </m:e>
                                          <m:sub>
                                            <m: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num>
                              <m:den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nary>
                      </m:num>
                      <m:den>
                        <m:rad>
                          <m:radPr>
                            <m:deg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𝑓𝑑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nary>
                                          <m:naryPr>
                                            <m:chr m:val="∑"/>
                                            <m:subHide m:val="on"/>
                                            <m:supHide m:val="on"/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I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IN" i="1">
                                                    <a:latin typeface="Cambria Math" panose="02040503050406030204" pitchFamily="18" charset="0"/>
                                                  </a:rPr>
                                                  <m:t>𝑓𝑑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IN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sub>
                                            </m:sSub>
                                          </m:e>
                                        </m:nary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</m:e>
                                </m:nary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ad>
                          <m:radPr>
                            <m:deg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𝑓𝑑</m:t>
                                        </m:r>
                                      </m:e>
                                      <m:sub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nary>
                                          <m:naryPr>
                                            <m:chr m:val="∑"/>
                                            <m:subHide m:val="on"/>
                                            <m:supHide m:val="on"/>
                                            <m:ctrlPr>
                                              <a:rPr lang="en-I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I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IN" i="1">
                                                    <a:latin typeface="Cambria Math" panose="02040503050406030204" pitchFamily="18" charset="0"/>
                                                  </a:rPr>
                                                  <m:t>𝑓𝑑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IN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sub>
                                            </m:sSub>
                                          </m:e>
                                        </m:nary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</m:e>
                                </m:nary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IN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dirty="0"/>
                  <a:t>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I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IN" b="0" i="1" dirty="0" err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IN" b="0" i="1" baseline="-25000" dirty="0" err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IN" b="0" i="1" dirty="0" err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IN" b="0" i="1" baseline="-25000" dirty="0" err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m:rPr>
                            <m:nor/>
                          </m:rPr>
                          <a:rPr lang="en-I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nary>
                    <m:r>
                      <a:rPr lang="en-IN" b="0" i="1" smtClean="0">
                        <a:latin typeface="Cambria Math" panose="02040503050406030204" pitchFamily="18" charset="0"/>
                      </a:rPr>
                      <m:t>=98, 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𝑓𝑑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=−8 </m:t>
                        </m:r>
                      </m:e>
                    </m:nary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𝑓𝑑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nary>
                    <m:r>
                      <a:rPr lang="en-IN" b="0" i="1" smtClean="0">
                        <a:latin typeface="Cambria Math" panose="02040503050406030204" pitchFamily="18" charset="0"/>
                      </a:rPr>
                      <m:t>=−8</m:t>
                    </m:r>
                  </m:oMath>
                </a14:m>
                <a:r>
                  <a:rPr lang="en-IN" dirty="0"/>
                  <a:t> , 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N" dirty="0"/>
                  <a:t>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I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IN" b="0" i="1" smtClean="0">
                        <a:latin typeface="Cambria Math" panose="02040503050406030204" pitchFamily="18" charset="0"/>
                      </a:rPr>
                      <m:t>=122</m:t>
                    </m:r>
                  </m:oMath>
                </a14:m>
                <a:r>
                  <a:rPr lang="en-IN" dirty="0"/>
                  <a:t>,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I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IN" i="1">
                        <a:latin typeface="Cambria Math" panose="02040503050406030204" pitchFamily="18" charset="0"/>
                      </a:rPr>
                      <m:t>=122</m:t>
                    </m:r>
                  </m:oMath>
                </a14:m>
                <a:r>
                  <a:rPr lang="en-IN" dirty="0"/>
                  <a:t>,  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= 100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			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98 − </m:t>
                        </m:r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</m:d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(−8)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</m:num>
                      <m:den>
                        <m:rad>
                          <m:radPr>
                            <m:degHide m:val="on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122−</m:t>
                            </m:r>
                            <m:f>
                              <m:f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−8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den>
                            </m:f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rad>
                        <m:rad>
                          <m:radPr>
                            <m:deg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122−</m:t>
                            </m:r>
                            <m:f>
                              <m:f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(−8)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den>
                            </m:f>
                          </m:e>
                        </m:rad>
                      </m:den>
                    </m:f>
                  </m:oMath>
                </a14:m>
                <a:r>
                  <a:rPr lang="en-IN" dirty="0"/>
                  <a:t> 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+0.802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6837" y="283335"/>
                <a:ext cx="10515600" cy="571332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0229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24664CA-DA84-BAF8-86D6-44E062BBA2CD}"/>
                  </a:ext>
                </a:extLst>
              </p:cNvPr>
              <p:cNvSpPr txBox="1"/>
              <p:nvPr/>
            </p:nvSpPr>
            <p:spPr>
              <a:xfrm>
                <a:off x="503433" y="349322"/>
                <a:ext cx="11301573" cy="2677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IN" sz="2800" b="1" i="0" u="none" strike="noStrike" baseline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800" b="1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Partial correlation:</a:t>
                </a:r>
              </a:p>
              <a:p>
                <a:pPr algn="just"/>
                <a:r>
                  <a:rPr lang="en-US" sz="28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there are three variables</a:t>
                </a:r>
                <a14:m>
                  <m:oMath xmlns:m="http://schemas.openxmlformats.org/officeDocument/2006/math">
                    <m:r>
                      <a:rPr lang="en-US" sz="2800" b="0" i="0" u="none" strike="noStrike" baseline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u="none" strike="noStrike" baseline="0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u="none" strike="noStrike" baseline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u="none" strike="noStrike" baseline="0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u="none" strike="noStrike" baseline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u="none" strike="noStrike" baseline="0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u="none" strike="noStrike" baseline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there will be three coefficients of partial correlation, each studying the relationship between two variables when the third is held constant. If we denote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u="none" strike="noStrike" baseline="0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u="none" strike="noStrike" baseline="0" dirty="0" smtClean="0">
                            <a:latin typeface="Cambria Math" panose="02040503050406030204" pitchFamily="18" charset="0"/>
                          </a:rPr>
                          <m:t>12.3</m:t>
                        </m:r>
                      </m:sub>
                    </m:sSub>
                  </m:oMath>
                </a14:m>
                <a:r>
                  <a:rPr lang="en-US" sz="28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that is, the coefficient of partial correlation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u="none" strike="noStrike" baseline="0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u="none" strike="noStrike" baseline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u="none" strike="noStrike" baseline="0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u="none" strike="noStrike" baseline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keeping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u="none" strike="noStrike" baseline="0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u="none" strike="noStrike" baseline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constant, it is calculated as</a:t>
                </a:r>
                <a:endParaRPr lang="en-I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24664CA-DA84-BAF8-86D6-44E062BBA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433" y="349322"/>
                <a:ext cx="11301573" cy="2677656"/>
              </a:xfrm>
              <a:prstGeom prst="rect">
                <a:avLst/>
              </a:prstGeom>
              <a:blipFill>
                <a:blip r:embed="rId2"/>
                <a:stretch>
                  <a:fillRect l="-1133" r="-1079" b="-52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9B36347-80D3-3A77-FBE9-D9AB81FF8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071" y="3429000"/>
            <a:ext cx="7541175" cy="216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940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477DE0-DC31-78C9-A99B-59D4F32FD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82" y="355893"/>
            <a:ext cx="11591300" cy="15999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398C3D-CF0A-2363-A0F9-B7EE8B1AA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262" y="2303520"/>
            <a:ext cx="8626942" cy="426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77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FD5E298-03A6-30A5-E943-1C5FC449F9A3}"/>
                  </a:ext>
                </a:extLst>
              </p:cNvPr>
              <p:cNvSpPr txBox="1"/>
              <p:nvPr/>
            </p:nvSpPr>
            <p:spPr>
              <a:xfrm>
                <a:off x="503433" y="236306"/>
                <a:ext cx="11568701" cy="2246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IN" sz="2800" b="1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Multiple Correlation:</a:t>
                </a:r>
              </a:p>
              <a:p>
                <a:pPr algn="just"/>
                <a:r>
                  <a:rPr lang="en-US" sz="28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coefficient of multiple correlation with three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u="none" strike="noStrike" baseline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u="none" strike="noStrike" baseline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u="none" strike="noStrike" baseline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and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b="0" i="0" u="none" strike="noStrike" baseline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8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u="none" strike="noStrike" baseline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u="none" strike="noStrike" baseline="0" smtClean="0">
                            <a:latin typeface="Cambria Math" panose="02040503050406030204" pitchFamily="18" charset="0"/>
                          </a:rPr>
                          <m:t>1.23</m:t>
                        </m:r>
                      </m:sub>
                    </m:sSub>
                    <m:r>
                      <a:rPr lang="en-US" sz="2800" b="0" i="1" u="none" strike="noStrike" baseline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u="none" strike="noStrike" baseline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u="none" strike="noStrike" baseline="0" smtClean="0">
                            <a:latin typeface="Cambria Math" panose="02040503050406030204" pitchFamily="18" charset="0"/>
                          </a:rPr>
                          <m:t>2.13</m:t>
                        </m:r>
                      </m:sub>
                    </m:sSub>
                  </m:oMath>
                </a14:m>
                <a:r>
                  <a:rPr lang="en-US" sz="28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u="none" strike="noStrike" baseline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u="none" strike="noStrike" baseline="0" smtClean="0">
                            <a:latin typeface="Cambria Math" panose="02040503050406030204" pitchFamily="18" charset="0"/>
                          </a:rPr>
                          <m:t>3.21</m:t>
                        </m:r>
                      </m:sub>
                    </m:sSub>
                  </m:oMath>
                </a14:m>
                <a:r>
                  <a:rPr lang="en-US" sz="28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coefficient of multiple correlation related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u="none" strike="noStrike" baseline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u="none" strike="noStrike" baseline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a dependent variable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two independent variables and it can be expressed in terms </a:t>
                </a:r>
                <a:r>
                  <a:rPr lang="pt-BR" sz="28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u="none" strike="noStrike" baseline="0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u="none" strike="noStrike" baseline="0" dirty="0" smtClean="0">
                            <a:latin typeface="Cambria Math" panose="02040503050406030204" pitchFamily="18" charset="0"/>
                          </a:rPr>
                          <m:t>12.</m:t>
                        </m:r>
                      </m:sub>
                    </m:sSub>
                    <m:r>
                      <a:rPr lang="en-US" sz="2800" b="0" i="1" u="none" strike="noStrike" baseline="0" dirty="0" smtClean="0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13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</m:oMath>
                </a14:m>
                <a:endParaRPr lang="en-I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FD5E298-03A6-30A5-E943-1C5FC449F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433" y="236306"/>
                <a:ext cx="11568701" cy="2246769"/>
              </a:xfrm>
              <a:prstGeom prst="rect">
                <a:avLst/>
              </a:prstGeom>
              <a:blipFill>
                <a:blip r:embed="rId2"/>
                <a:stretch>
                  <a:fillRect l="-1107" t="-2989" r="-1107" b="-67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CDB1F9A-6F6B-972C-A4C2-12309CDD3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972" y="2689096"/>
            <a:ext cx="5677618" cy="337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484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A60887-6FE8-06E8-95FE-701D55E24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48" y="770562"/>
            <a:ext cx="9890839" cy="501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9167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B8BC49-74FA-FE45-F691-04151B788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718" y="271404"/>
            <a:ext cx="6752494" cy="21974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E498F0-4E13-BC79-9081-8170BE50A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69" y="2578780"/>
            <a:ext cx="11335295" cy="402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89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C0DA404-2A16-4ACD-EC01-64C22EC459B1}"/>
                  </a:ext>
                </a:extLst>
              </p:cNvPr>
              <p:cNvSpPr txBox="1"/>
              <p:nvPr/>
            </p:nvSpPr>
            <p:spPr>
              <a:xfrm>
                <a:off x="523982" y="349321"/>
                <a:ext cx="11260476" cy="45243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IN" sz="3200" b="1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Negative Correlation:</a:t>
                </a:r>
              </a:p>
              <a:p>
                <a:pPr algn="just"/>
                <a:r>
                  <a:rPr lang="en-US" sz="28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the value of one variable increases then the value of another variable decreases automatically then there is negative correlation between two variables. </a:t>
                </a:r>
                <a:r>
                  <a:rPr lang="en-US" sz="2800" b="1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(or) </a:t>
                </a:r>
                <a:r>
                  <a:rPr lang="en-US" sz="28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the value two variable changes but in opposite direction then there is negative correlation between two variable and in this case </a:t>
                </a:r>
                <a14:m>
                  <m:oMath xmlns:m="http://schemas.openxmlformats.org/officeDocument/2006/math">
                    <m:r>
                      <a:rPr lang="en-IN" sz="2800" b="0" i="1" u="none" strike="noStrike" baseline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IN" sz="2800" b="0" i="1" u="none" strike="noStrike" baseline="0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IN" sz="2800" b="1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/>
                <a:endParaRPr lang="en-IN" sz="2800" b="1" i="0" u="none" strike="noStrike" baseline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IN" sz="3200" b="1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Correlation:</a:t>
                </a:r>
              </a:p>
              <a:p>
                <a:pPr algn="just"/>
                <a:r>
                  <a:rPr lang="en-US" sz="28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the presence of one variable does not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28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ffect on the presence or absence of another variable then there is no correlation between two variables. In this case </a:t>
                </a:r>
                <a14:m>
                  <m:oMath xmlns:m="http://schemas.openxmlformats.org/officeDocument/2006/math">
                    <m:r>
                      <a:rPr lang="en-US" sz="2800" b="0" i="1" u="none" strike="noStrike" baseline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2800" b="0" i="1" u="none" strike="noStrike" baseline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2800" b="0" i="1" u="none" strike="noStrike" baseline="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0</m:t>
                    </m:r>
                  </m:oMath>
                </a14:m>
                <a:r>
                  <a:rPr lang="en-I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C0DA404-2A16-4ACD-EC01-64C22EC45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82" y="349321"/>
                <a:ext cx="11260476" cy="4524315"/>
              </a:xfrm>
              <a:prstGeom prst="rect">
                <a:avLst/>
              </a:prstGeom>
              <a:blipFill>
                <a:blip r:embed="rId2"/>
                <a:stretch>
                  <a:fillRect l="-1408" t="-1887" r="-1083" b="-28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68350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B8124F93-6B49-AEF4-744D-1D7BCE808E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271288"/>
              </p:ext>
            </p:extLst>
          </p:nvPr>
        </p:nvGraphicFramePr>
        <p:xfrm>
          <a:off x="2126599" y="392986"/>
          <a:ext cx="6873563" cy="58762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029200" imgH="5117760" progId="Equation.DSMT4">
                  <p:embed/>
                </p:oleObj>
              </mc:Choice>
              <mc:Fallback>
                <p:oleObj name="Equation" r:id="rId2" imgW="5029200" imgH="5117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26599" y="392986"/>
                        <a:ext cx="6873563" cy="58762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67711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0EEFACBB-DCEC-3ADB-326E-FE0D42EBC1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6242015"/>
              </p:ext>
            </p:extLst>
          </p:nvPr>
        </p:nvGraphicFramePr>
        <p:xfrm>
          <a:off x="2807305" y="0"/>
          <a:ext cx="5792163" cy="6048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84600" imgH="4787640" progId="Equation.DSMT4">
                  <p:embed/>
                </p:oleObj>
              </mc:Choice>
              <mc:Fallback>
                <p:oleObj name="Equation" r:id="rId2" imgW="4584600" imgH="4787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07305" y="0"/>
                        <a:ext cx="5792163" cy="60488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71505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68559"/>
            <a:ext cx="10515600" cy="536396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Calisto MT" panose="02040603050505030304" pitchFamily="18" charset="0"/>
              </a:rPr>
              <a:t>Regression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0175"/>
            <a:ext cx="10515600" cy="2860700"/>
          </a:xfrm>
        </p:spPr>
        <p:txBody>
          <a:bodyPr/>
          <a:lstStyle/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statistical tool with the help of which we are in a position to estimate (or predict) the unknown values of one variable from known values of another variable is called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43575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516"/>
            <a:ext cx="10515600" cy="356091"/>
          </a:xfrm>
        </p:spPr>
        <p:txBody>
          <a:bodyPr>
            <a:noAutofit/>
          </a:bodyPr>
          <a:lstStyle/>
          <a:p>
            <a:r>
              <a:rPr lang="en-IN" sz="3600" b="1" dirty="0">
                <a:latin typeface="Calisto MT" panose="02040603050505030304" pitchFamily="18" charset="0"/>
              </a:rPr>
              <a:t>Regression Lines: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579550"/>
                <a:ext cx="11172290" cy="5674687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Regression line of </a:t>
                </a:r>
                <a14:m>
                  <m:oMath xmlns:m="http://schemas.openxmlformats.org/officeDocument/2006/math">
                    <m:r>
                      <a:rPr lang="en-I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𝒀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I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		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IN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IN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𝑏𝑋</m:t>
                    </m:r>
                  </m:oMath>
                </a14:m>
                <a:endParaRPr lang="en-IN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Where a and b are two unknown constants (fixed numeric values) 	which determine the position of the line completely.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These constants are called the parameters of the line. To determine the 	values of a and b  the following normal equations are to be solved simultaneously:		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IN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IN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𝑁𝑎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nary>
                        <m:naryPr>
                          <m:chr m:val="∑"/>
                          <m:ctrlPr>
                            <a:rPr lang="en-I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I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I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nary>
                        <m:naryPr>
                          <m:chr m:val="∑"/>
                          <m:ctrlPr>
                            <a:rPr lang="en-I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I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I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nary>
                        <m:naryPr>
                          <m:chr m:val="∑"/>
                          <m:ctrlPr>
                            <a:rPr lang="en-I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IN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79550"/>
                <a:ext cx="11172290" cy="5674687"/>
              </a:xfrm>
              <a:blipFill>
                <a:blip r:embed="rId2"/>
                <a:stretch>
                  <a:fillRect l="-9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68439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746975"/>
                <a:ext cx="10515600" cy="542998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Regression line of </a:t>
                </a:r>
                <a14:m>
                  <m:oMath xmlns:m="http://schemas.openxmlformats.org/officeDocument/2006/math">
                    <m:r>
                      <a:rPr lang="en-IN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IN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</a:t>
                </a:r>
                <a14:m>
                  <m:oMath xmlns:m="http://schemas.openxmlformats.org/officeDocument/2006/math">
                    <m:r>
                      <a:rPr lang="en-IN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𝒀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𝑏𝑌</m:t>
                    </m:r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The normal equations to solve the parameters are:</a:t>
                </a: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I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I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𝑁𝑎</m:t>
                      </m:r>
                      <m:r>
                        <a:rPr lang="en-I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I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nary>
                        <m:naryPr>
                          <m:chr m:val="∑"/>
                          <m:ctrlPr>
                            <a:rPr lang="en-I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I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I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nary>
                        <m:naryPr>
                          <m:chr m:val="∑"/>
                          <m:ctrlPr>
                            <a:rPr lang="en-I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I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I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nary>
                        <m:naryPr>
                          <m:chr m:val="∑"/>
                          <m:ctrlPr>
                            <a:rPr lang="en-I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I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46975"/>
                <a:ext cx="10515600" cy="5429988"/>
              </a:xfrm>
              <a:blipFill rotWithShape="0">
                <a:blip r:embed="rId2"/>
                <a:stretch>
                  <a:fillRect l="-1217" t="-20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72579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144" y="174661"/>
            <a:ext cx="10973656" cy="6143971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  <a:latin typeface="Calisto MT" panose="02040603050505030304" pitchFamily="18" charset="0"/>
              </a:rPr>
              <a:t>From the following data obtain the two regression lines by normal equation: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  <a:latin typeface="Calisto MT" panose="02040603050505030304" pitchFamily="18" charset="0"/>
              </a:rPr>
              <a:t>	</a:t>
            </a:r>
            <a:endParaRPr lang="en-IN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8370192"/>
                  </p:ext>
                </p:extLst>
              </p:nvPr>
            </p:nvGraphicFramePr>
            <p:xfrm>
              <a:off x="1200646" y="1140500"/>
              <a:ext cx="8537262" cy="93673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42287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2287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2287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42287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42287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42287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172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lang="en-IN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7953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𝒀</m:t>
                                </m:r>
                              </m:oMath>
                            </m:oMathPara>
                          </a14:m>
                          <a:endParaRPr lang="en-IN" sz="2400" b="1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8370192"/>
                  </p:ext>
                </p:extLst>
              </p:nvPr>
            </p:nvGraphicFramePr>
            <p:xfrm>
              <a:off x="1200646" y="1140500"/>
              <a:ext cx="8537262" cy="936735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42287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2287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2287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42287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42287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42287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27" t="-10667" r="-50000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795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27" t="-105063" r="-500000" b="-240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2634947"/>
                  </p:ext>
                </p:extLst>
              </p:nvPr>
            </p:nvGraphicFramePr>
            <p:xfrm>
              <a:off x="1827369" y="3043073"/>
              <a:ext cx="9083785" cy="3100874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167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167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8167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167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8167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50331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lang="en-IN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𝒀</m:t>
                                </m:r>
                              </m:oMath>
                            </m:oMathPara>
                          </a14:m>
                          <a:endParaRPr lang="en-IN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𝑿𝒀</m:t>
                                </m:r>
                              </m:oMath>
                            </m:oMathPara>
                          </a14:m>
                          <a:endParaRPr lang="en-IN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p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p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7696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  <a:p>
                          <a:pPr algn="ctr"/>
                          <a:r>
                            <a:rPr lang="en-IN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  <a:p>
                          <a:pPr algn="ctr"/>
                          <a:r>
                            <a:rPr lang="en-IN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  <a:p>
                          <a:pPr algn="ctr"/>
                          <a:r>
                            <a:rPr lang="en-IN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  <a:p>
                          <a:pPr algn="ctr"/>
                          <a:r>
                            <a:rPr lang="en-IN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  <a:p>
                          <a:pPr algn="ctr"/>
                          <a:r>
                            <a:rPr lang="en-IN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</a:t>
                          </a:r>
                        </a:p>
                        <a:p>
                          <a:pPr algn="ctr"/>
                          <a:r>
                            <a:rPr lang="en-IN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  <a:p>
                          <a:pPr algn="ctr"/>
                          <a:r>
                            <a:rPr lang="en-IN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  <a:p>
                          <a:pPr algn="ctr"/>
                          <a:r>
                            <a:rPr lang="en-IN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54</a:t>
                          </a:r>
                        </a:p>
                        <a:p>
                          <a:pPr algn="ctr"/>
                          <a:r>
                            <a:rPr lang="en-IN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22</a:t>
                          </a:r>
                        </a:p>
                        <a:p>
                          <a:pPr algn="ctr"/>
                          <a:r>
                            <a:rPr lang="en-IN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</a:p>
                        <a:p>
                          <a:pPr algn="ctr"/>
                          <a:r>
                            <a:rPr lang="en-IN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</a:t>
                          </a:r>
                        </a:p>
                        <a:p>
                          <a:pPr algn="ctr"/>
                          <a:r>
                            <a:rPr lang="en-IN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36</a:t>
                          </a:r>
                        </a:p>
                        <a:p>
                          <a:pPr algn="ctr"/>
                          <a:r>
                            <a:rPr lang="en-IN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  <a:p>
                          <a:pPr algn="ctr"/>
                          <a:r>
                            <a:rPr lang="en-IN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</a:p>
                        <a:p>
                          <a:pPr algn="ctr"/>
                          <a:r>
                            <a:rPr lang="en-IN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</a:t>
                          </a:r>
                        </a:p>
                        <a:p>
                          <a:pPr algn="ctr"/>
                          <a:r>
                            <a:rPr lang="en-IN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81</a:t>
                          </a:r>
                        </a:p>
                        <a:p>
                          <a:pPr algn="ctr"/>
                          <a:r>
                            <a:rPr lang="en-IN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121</a:t>
                          </a:r>
                        </a:p>
                        <a:p>
                          <a:pPr algn="ctr"/>
                          <a:r>
                            <a:rPr lang="en-IN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</a:t>
                          </a:r>
                        </a:p>
                        <a:p>
                          <a:pPr algn="ctr"/>
                          <a:r>
                            <a:rPr lang="en-IN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64</a:t>
                          </a:r>
                        </a:p>
                        <a:p>
                          <a:pPr algn="ctr"/>
                          <a:r>
                            <a:rPr lang="en-IN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82787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IN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𝑿</m:t>
                                    </m:r>
                                  </m:e>
                                </m:nary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=30</m:t>
                                </m:r>
                              </m:oMath>
                            </m:oMathPara>
                          </a14:m>
                          <a:endParaRPr lang="en-I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IN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𝒀</m:t>
                                    </m:r>
                                  </m:e>
                                </m:nary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=40</m:t>
                                </m:r>
                              </m:oMath>
                            </m:oMathPara>
                          </a14:m>
                          <a:endParaRPr lang="en-I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IN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𝑿𝒀</m:t>
                                    </m:r>
                                  </m:e>
                                </m:nary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=214</m:t>
                                </m:r>
                              </m:oMath>
                            </m:oMathPara>
                          </a14:m>
                          <a:endParaRPr lang="en-I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IN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IN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𝑿</m:t>
                                        </m:r>
                                      </m:e>
                                      <m:sup>
                                        <m:r>
                                          <a:rPr lang="en-IN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e>
                                </m:nary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=220</m:t>
                                </m:r>
                              </m:oMath>
                            </m:oMathPara>
                          </a14:m>
                          <a:endParaRPr lang="en-I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IN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IN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𝒀</m:t>
                                        </m:r>
                                      </m:e>
                                      <m:sup>
                                        <m:r>
                                          <a:rPr lang="en-IN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e>
                                </m:nary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=340</m:t>
                                </m:r>
                              </m:oMath>
                            </m:oMathPara>
                          </a14:m>
                          <a:endParaRPr lang="en-I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2634947"/>
                  </p:ext>
                </p:extLst>
              </p:nvPr>
            </p:nvGraphicFramePr>
            <p:xfrm>
              <a:off x="1827369" y="3043073"/>
              <a:ext cx="9083785" cy="3100874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1675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1675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8167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167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8167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50331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36" t="-1205" r="-401007" b="-5156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336" t="-1205" r="-301007" b="-5156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99666" t="-1205" r="-200000" b="-5156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671" t="-1205" r="-100671" b="-5156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0671" t="-1205" r="-671" b="-5156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7696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  <a:p>
                          <a:pPr algn="ctr"/>
                          <a:r>
                            <a:rPr lang="en-IN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  <a:p>
                          <a:pPr algn="ctr"/>
                          <a:r>
                            <a:rPr lang="en-IN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  <a:p>
                          <a:pPr algn="ctr"/>
                          <a:r>
                            <a:rPr lang="en-IN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  <a:p>
                          <a:pPr algn="ctr"/>
                          <a:r>
                            <a:rPr lang="en-IN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  <a:p>
                          <a:pPr algn="ctr"/>
                          <a:r>
                            <a:rPr lang="en-IN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</a:t>
                          </a:r>
                        </a:p>
                        <a:p>
                          <a:pPr algn="ctr"/>
                          <a:r>
                            <a:rPr lang="en-IN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  <a:p>
                          <a:pPr algn="ctr"/>
                          <a:r>
                            <a:rPr lang="en-IN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  <a:p>
                          <a:pPr algn="ctr"/>
                          <a:r>
                            <a:rPr lang="en-IN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54</a:t>
                          </a:r>
                        </a:p>
                        <a:p>
                          <a:pPr algn="ctr"/>
                          <a:r>
                            <a:rPr lang="en-IN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22</a:t>
                          </a:r>
                        </a:p>
                        <a:p>
                          <a:pPr algn="ctr"/>
                          <a:r>
                            <a:rPr lang="en-IN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</a:p>
                        <a:p>
                          <a:pPr algn="ctr"/>
                          <a:r>
                            <a:rPr lang="en-IN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</a:t>
                          </a:r>
                        </a:p>
                        <a:p>
                          <a:pPr algn="ctr"/>
                          <a:r>
                            <a:rPr lang="en-IN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36</a:t>
                          </a:r>
                        </a:p>
                        <a:p>
                          <a:pPr algn="ctr"/>
                          <a:r>
                            <a:rPr lang="en-IN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  <a:p>
                          <a:pPr algn="ctr"/>
                          <a:r>
                            <a:rPr lang="en-IN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</a:p>
                        <a:p>
                          <a:pPr algn="ctr"/>
                          <a:r>
                            <a:rPr lang="en-IN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</a:t>
                          </a:r>
                        </a:p>
                        <a:p>
                          <a:pPr algn="ctr"/>
                          <a:r>
                            <a:rPr lang="en-IN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81</a:t>
                          </a:r>
                        </a:p>
                        <a:p>
                          <a:pPr algn="ctr"/>
                          <a:r>
                            <a:rPr lang="en-IN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121</a:t>
                          </a:r>
                        </a:p>
                        <a:p>
                          <a:pPr algn="ctr"/>
                          <a:r>
                            <a:rPr lang="en-IN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</a:t>
                          </a:r>
                        </a:p>
                        <a:p>
                          <a:pPr algn="ctr"/>
                          <a:r>
                            <a:rPr lang="en-IN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64</a:t>
                          </a:r>
                        </a:p>
                        <a:p>
                          <a:pPr algn="ctr"/>
                          <a:r>
                            <a:rPr lang="en-IN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8278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36" t="-275000" r="-401007" b="-1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336" t="-275000" r="-301007" b="-1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99666" t="-275000" r="-200000" b="-1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671" t="-275000" r="-100671" b="-1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0671" t="-275000" r="-671" b="-14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078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1986" y="128789"/>
                <a:ext cx="10934248" cy="636447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I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	Regression line of </a:t>
                </a:r>
                <a14:m>
                  <m:oMath xmlns:m="http://schemas.openxmlformats.org/officeDocument/2006/math">
                    <m:r>
                      <a:rPr lang="en-IN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𝒀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IN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	    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𝑏𝑋</m:t>
                    </m:r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				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𝑁𝑎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nary>
                      </m:e>
                    </m:nary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b="0" dirty="0">
                    <a:cs typeface="Times New Roman" panose="02020603050405020304" pitchFamily="18" charset="0"/>
                  </a:rPr>
                  <a:t>						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40=5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+30</m:t>
                    </m:r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𝑋𝑌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nary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b="0" dirty="0"/>
                  <a:t>						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214=30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+220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				   	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=11.9 </m:t>
                    </m:r>
                  </m:oMath>
                </a14:m>
                <a:r>
                  <a:rPr lang="en-IN" dirty="0"/>
                  <a:t> 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&amp;</m:t>
                    </m:r>
                  </m:oMath>
                </a14:m>
                <a:r>
                  <a:rPr lang="en-IN" dirty="0"/>
                  <a:t> 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=−0.65</m:t>
                    </m:r>
                  </m:oMath>
                </a14:m>
                <a:r>
                  <a:rPr lang="en-IN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</m:t>
                    </m:r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IN" dirty="0"/>
                  <a:t>	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Regression line of </a:t>
                </a:r>
                <a14:m>
                  <m:oMath xmlns:m="http://schemas.openxmlformats.org/officeDocument/2006/math">
                    <m:r>
                      <a:rPr lang="en-IN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𝒀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IN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en-IN" dirty="0"/>
                  <a:t>   is  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=11.9−0.65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(ii)	Regression line of </a:t>
                </a:r>
                <a14:m>
                  <m:oMath xmlns:m="http://schemas.openxmlformats.org/officeDocument/2006/math">
                    <m:r>
                      <a:rPr lang="en-I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I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𝒀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	   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𝑏𝑌</m:t>
                    </m:r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				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𝑁𝑎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</m:nary>
                      </m:e>
                    </m:nary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𝑋𝑌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</m:nary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I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𝑌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				   	 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=16.4 </m:t>
                    </m:r>
                  </m:oMath>
                </a14:m>
                <a:r>
                  <a:rPr lang="en-IN" dirty="0"/>
                  <a:t>   &amp; 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=−1.</m:t>
                    </m:r>
                  </m:oMath>
                </a14:m>
                <a:r>
                  <a:rPr lang="en-IN" dirty="0"/>
                  <a:t>3 </a:t>
                </a:r>
              </a:p>
              <a:p>
                <a:pPr marL="0" indent="0">
                  <a:buNone/>
                </a:pPr>
                <a:r>
                  <a:rPr lang="en-IN" dirty="0"/>
                  <a:t>	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IN" dirty="0"/>
                  <a:t>	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Regression line of </a:t>
                </a:r>
                <a14:m>
                  <m:oMath xmlns:m="http://schemas.openxmlformats.org/officeDocument/2006/math">
                    <m:r>
                      <a:rPr lang="en-IN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I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𝒀</m:t>
                    </m:r>
                  </m:oMath>
                </a14:m>
                <a:r>
                  <a:rPr lang="en-IN" dirty="0"/>
                  <a:t>   is  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6.4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1986" y="128789"/>
                <a:ext cx="10934248" cy="6364478"/>
              </a:xfrm>
              <a:blipFill>
                <a:blip r:embed="rId2"/>
                <a:stretch>
                  <a:fillRect l="-10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86559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0DFF3A-D6AE-87EC-14AC-FD47CDA31FD4}"/>
                  </a:ext>
                </a:extLst>
              </p:cNvPr>
              <p:cNvSpPr txBox="1"/>
              <p:nvPr/>
            </p:nvSpPr>
            <p:spPr>
              <a:xfrm>
                <a:off x="308225" y="462338"/>
                <a:ext cx="11496782" cy="6048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Regression line from the Arithmetic mean of </a:t>
                </a:r>
                <a:r>
                  <a:rPr lang="en-IN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IN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IN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Y:</a:t>
                </a:r>
              </a:p>
              <a:p>
                <a:endParaRPr lang="en-IN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Regression line of </a:t>
                </a:r>
                <a14:m>
                  <m:oMath xmlns:m="http://schemas.openxmlformats.org/officeDocument/2006/math">
                    <m:r>
                      <a:rPr lang="en-IN" sz="2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I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IN" sz="2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I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		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I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acc>
                    <m:r>
                      <a:rPr lang="en-I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f>
                      <m:fPr>
                        <m:ctrlPr>
                          <a:rPr lang="en-I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sz="2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  <m:r>
                      <a:rPr lang="en-I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(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I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acc>
                    <m:r>
                      <a:rPr lang="en-I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I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ad>
                          <m:radPr>
                            <m:degHide m:val="on"/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d>
                                      <m:dPr>
                                        <m:ctrlPr>
                                          <a:rPr lang="en-I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sz="28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IN" sz="28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IN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IN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</m:nary>
                              </m:e>
                              <m:sup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ad>
                          <m:radPr>
                            <m:degHide m:val="on"/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d>
                                      <m:dPr>
                                        <m:ctrlPr>
                                          <a:rPr lang="en-I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IN" sz="2800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  <m:r>
                                          <a:rPr lang="en-IN" sz="28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IN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IN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</m:nary>
                              </m:e>
                              <m:sup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I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I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</a:t>
                </a:r>
              </a:p>
              <a:p>
                <a:pPr marL="0" indent="0">
                  <a:buNone/>
                </a:pPr>
                <a:r>
                  <a:rPr lang="en-I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Regression coefficient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f>
                      <m:fPr>
                        <m:ctrlPr>
                          <a:rPr lang="en-I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d>
                                  <m:dPr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I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sz="28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nary>
                          </m:e>
                          <m:sup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𝑌𝑋</m:t>
                        </m:r>
                      </m:sub>
                    </m:sSub>
                  </m:oMath>
                </a14:m>
                <a:r>
                  <a:rPr lang="en-I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I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Regression line of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I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I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		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I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acc>
                    <m:r>
                      <a:rPr lang="en-I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f>
                      <m:fPr>
                        <m:ctrlPr>
                          <a:rPr lang="en-I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  <m:r>
                      <a:rPr lang="en-I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(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I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</m:acc>
                    <m:r>
                      <a:rPr lang="en-I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I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Regression coefficient </a:t>
                </a:r>
                <a14:m>
                  <m:oMath xmlns:m="http://schemas.openxmlformats.org/officeDocument/2006/math">
                    <m:r>
                      <a:rPr lang="en-IN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f>
                      <m:fPr>
                        <m:ctrlPr>
                          <a:rPr lang="en-I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d>
                                  <m:dPr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en-IN" sz="2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I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IN" sz="2800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nary>
                          </m:e>
                          <m:sup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𝑋𝑌</m:t>
                        </m:r>
                      </m:sub>
                    </m:sSub>
                  </m:oMath>
                </a14:m>
                <a:r>
                  <a:rPr lang="en-I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0DFF3A-D6AE-87EC-14AC-FD47CDA31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25" y="462338"/>
                <a:ext cx="11496782" cy="6048964"/>
              </a:xfrm>
              <a:prstGeom prst="rect">
                <a:avLst/>
              </a:prstGeom>
              <a:blipFill>
                <a:blip r:embed="rId2"/>
                <a:stretch>
                  <a:fillRect l="-1113" t="-11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788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5B823F7-E41C-6765-787F-FA961134C5B0}"/>
                  </a:ext>
                </a:extLst>
              </p:cNvPr>
              <p:cNvSpPr txBox="1"/>
              <p:nvPr/>
            </p:nvSpPr>
            <p:spPr>
              <a:xfrm>
                <a:off x="102741" y="-128528"/>
                <a:ext cx="11986517" cy="70774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800" b="1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Properties: </a:t>
                </a:r>
              </a:p>
              <a:p>
                <a:pPr algn="just"/>
                <a:r>
                  <a:rPr lang="en-US" sz="28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The lines of regression of </a:t>
                </a:r>
                <a14:m>
                  <m:oMath xmlns:m="http://schemas.openxmlformats.org/officeDocument/2006/math">
                    <m:r>
                      <a:rPr lang="en-US" sz="2800" b="0" i="1" u="none" strike="noStrike" baseline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sz="28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US" sz="2800" b="0" i="1" u="none" strike="noStrike" baseline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sz="28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0" i="1" u="none" strike="noStrike" baseline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sz="28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US" sz="2800" b="0" i="1" u="none" strike="noStrike" baseline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sz="28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passes through the mean value of </a:t>
                </a:r>
                <a14:m>
                  <m:oMath xmlns:m="http://schemas.openxmlformats.org/officeDocument/2006/math">
                    <m:r>
                      <a:rPr lang="en-US" sz="2800" b="0" i="1" u="none" strike="noStrike" baseline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8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0" i="1" u="none" strike="noStrike" baseline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800" b="0" i="1" u="none" strike="noStrike" baseline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28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other words, the mean value of </a:t>
                </a:r>
                <a14:m>
                  <m:oMath xmlns:m="http://schemas.openxmlformats.org/officeDocument/2006/math">
                    <m:r>
                      <a:rPr lang="en-US" sz="2800" b="0" i="1" u="none" strike="noStrike" baseline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8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0" i="1" u="none" strike="noStrike" baseline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8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 be obtained as the point of intersection of the two regression lines.</a:t>
                </a:r>
              </a:p>
              <a:p>
                <a:pPr algn="just"/>
                <a:r>
                  <a:rPr lang="en-US" sz="28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In case of perfect correlation </a:t>
                </a:r>
                <a14:m>
                  <m:oMath xmlns:m="http://schemas.openxmlformats.org/officeDocument/2006/math">
                    <m:r>
                      <a:rPr lang="en-US" sz="2800" b="0" i="1" u="none" strike="noStrike" baseline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800" b="0" i="1" u="none" strike="noStrike" baseline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2800" b="0" i="1" u="none" strike="noStrike" baseline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± 1), </m:t>
                    </m:r>
                  </m:oMath>
                </a14:m>
                <a:r>
                  <a:rPr lang="en-US" sz="28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both the lines of regression coincide. Therefore, in general we always have two lines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:r>
                  <a:rPr lang="en-US" sz="28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regression except in the particular case of perfect correlation when both the lines coincide and we get only one line.</a:t>
                </a:r>
              </a:p>
              <a:p>
                <a:pPr algn="just"/>
                <a:r>
                  <a:rPr lang="en-US" sz="28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The sign of correlation coefficient is the same as that of regression coefficients, since the sign of each depends upon the co-variance term. Thus, if the regression coefficients are positive, </a:t>
                </a:r>
                <a14:m>
                  <m:oMath xmlns:m="http://schemas.openxmlformats.org/officeDocument/2006/math">
                    <m:r>
                      <a:rPr lang="en-US" sz="2800" b="0" i="1" u="none" strike="noStrike" baseline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sz="2800" b="0" i="1" u="none" strike="noStrike" baseline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2800" b="0" i="1" u="none" strike="noStrike" baseline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sz="28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positive and if the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regression coefficients are negative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negative.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I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𝑋𝑌</m:t>
                        </m:r>
                      </m:sub>
                    </m:sSub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𝑌𝑋</m:t>
                        </m:r>
                      </m:sub>
                    </m:sSub>
                  </m:oMath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sz="28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 If one of the regression coefficients is greater than unity  the other must </a:t>
                </a:r>
                <a:r>
                  <a:rPr lang="en-IN" sz="28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 less than unity.</a:t>
                </a:r>
              </a:p>
              <a:p>
                <a:pPr algn="l"/>
                <a:r>
                  <a:rPr lang="en-US" sz="28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5. If the two variables are uncorrelated,  the lines of regression become </a:t>
                </a:r>
                <a:r>
                  <a:rPr lang="en-IN" sz="28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perpendicular to each other.</a:t>
                </a:r>
                <a:endParaRPr lang="en-I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5B823F7-E41C-6765-787F-FA961134C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41" y="-128528"/>
                <a:ext cx="11986517" cy="7077450"/>
              </a:xfrm>
              <a:prstGeom prst="rect">
                <a:avLst/>
              </a:prstGeom>
              <a:blipFill>
                <a:blip r:embed="rId2"/>
                <a:stretch>
                  <a:fillRect l="-1068" t="-947" r="-1017" b="-17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84622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3BF243EB-2503-E2E6-62C6-9DB99D7503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461260"/>
              </p:ext>
            </p:extLst>
          </p:nvPr>
        </p:nvGraphicFramePr>
        <p:xfrm>
          <a:off x="7989598" y="2632970"/>
          <a:ext cx="3507183" cy="2231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34880" imgH="1422360" progId="Equation.DSMT4">
                  <p:embed/>
                </p:oleObj>
              </mc:Choice>
              <mc:Fallback>
                <p:oleObj name="Equation" r:id="rId2" imgW="2234880" imgH="1422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989598" y="2632970"/>
                        <a:ext cx="3507183" cy="22318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94E473-A1A8-6978-328B-3DAFBFE1931C}"/>
                  </a:ext>
                </a:extLst>
              </p:cNvPr>
              <p:cNvSpPr txBox="1"/>
              <p:nvPr/>
            </p:nvSpPr>
            <p:spPr>
              <a:xfrm>
                <a:off x="113015" y="341280"/>
                <a:ext cx="1079471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the following data find </a:t>
                </a:r>
                <a:r>
                  <a:rPr lang="en-US" sz="28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two regression equations ii) the coefficient of correlation iii) Find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I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endParaRPr lang="en-IN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94E473-A1A8-6978-328B-3DAFBFE19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15" y="341280"/>
                <a:ext cx="10794715" cy="954107"/>
              </a:xfrm>
              <a:prstGeom prst="rect">
                <a:avLst/>
              </a:prstGeom>
              <a:blipFill>
                <a:blip r:embed="rId4"/>
                <a:stretch>
                  <a:fillRect l="-1186" t="-7051" r="-1525" b="-173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FF05DA6-0B18-7EC7-0651-B7FBBFF9DED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3873439"/>
                  </p:ext>
                </p:extLst>
              </p:nvPr>
            </p:nvGraphicFramePr>
            <p:xfrm>
              <a:off x="381286" y="1347228"/>
              <a:ext cx="8127999" cy="7924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38909">
                      <a:extLst>
                        <a:ext uri="{9D8B030D-6E8A-4147-A177-3AD203B41FA5}">
                          <a16:colId xmlns:a16="http://schemas.microsoft.com/office/drawing/2014/main" val="3318189552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42385974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985290369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09945820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035069211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578144250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812030126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664658720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580816311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629505839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7573462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lang="en-IN" sz="20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</a:t>
                          </a:r>
                          <a:endParaRPr lang="en-IN" sz="20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28</a:t>
                          </a:r>
                          <a:endParaRPr lang="en-IN" sz="20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  <a:endParaRPr lang="en-IN" sz="20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</a:t>
                          </a:r>
                          <a:endParaRPr lang="en-IN" sz="20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31</a:t>
                          </a:r>
                          <a:endParaRPr lang="en-IN" sz="20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36</a:t>
                          </a:r>
                          <a:endParaRPr lang="en-IN" sz="20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29</a:t>
                          </a:r>
                          <a:endParaRPr lang="en-IN" sz="20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38</a:t>
                          </a:r>
                          <a:endParaRPr lang="en-IN" sz="20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34</a:t>
                          </a:r>
                          <a:endParaRPr lang="en-IN" sz="20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</a:t>
                          </a:r>
                          <a:endParaRPr lang="en-IN" sz="20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6747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en-IN" sz="20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43</a:t>
                          </a:r>
                          <a:endParaRPr lang="en-IN" sz="20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46</a:t>
                          </a:r>
                          <a:endParaRPr lang="en-IN" sz="20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49</a:t>
                          </a:r>
                          <a:endParaRPr lang="en-IN" sz="20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41</a:t>
                          </a:r>
                          <a:endParaRPr lang="en-IN" sz="20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36</a:t>
                          </a:r>
                          <a:endParaRPr lang="en-IN" sz="20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</a:t>
                          </a:r>
                          <a:endParaRPr lang="en-IN" sz="20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31</a:t>
                          </a:r>
                          <a:endParaRPr lang="en-IN" sz="20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en-IN" sz="20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33</a:t>
                          </a:r>
                          <a:endParaRPr lang="en-IN" sz="20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39</a:t>
                          </a:r>
                          <a:endParaRPr lang="en-IN" sz="20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1459663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FF05DA6-0B18-7EC7-0651-B7FBBFF9DED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3873439"/>
                  </p:ext>
                </p:extLst>
              </p:nvPr>
            </p:nvGraphicFramePr>
            <p:xfrm>
              <a:off x="381286" y="1347228"/>
              <a:ext cx="8127999" cy="7924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38909">
                      <a:extLst>
                        <a:ext uri="{9D8B030D-6E8A-4147-A177-3AD203B41FA5}">
                          <a16:colId xmlns:a16="http://schemas.microsoft.com/office/drawing/2014/main" val="3318189552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42385974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985290369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09945820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035069211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578144250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812030126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664658720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580816311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629505839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375734624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826" t="-7576" r="-1004132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</a:t>
                          </a:r>
                          <a:endParaRPr lang="en-IN" sz="20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28</a:t>
                          </a:r>
                          <a:endParaRPr lang="en-IN" sz="20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  <a:endParaRPr lang="en-IN" sz="20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</a:t>
                          </a:r>
                          <a:endParaRPr lang="en-IN" sz="20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31</a:t>
                          </a:r>
                          <a:endParaRPr lang="en-IN" sz="20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36</a:t>
                          </a:r>
                          <a:endParaRPr lang="en-IN" sz="20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29</a:t>
                          </a:r>
                          <a:endParaRPr lang="en-IN" sz="20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38</a:t>
                          </a:r>
                          <a:endParaRPr lang="en-IN" sz="20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34</a:t>
                          </a:r>
                          <a:endParaRPr lang="en-IN" sz="20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</a:t>
                          </a:r>
                          <a:endParaRPr lang="en-IN" sz="20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67479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826" t="-109231" r="-100413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43</a:t>
                          </a:r>
                          <a:endParaRPr lang="en-IN" sz="20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46</a:t>
                          </a:r>
                          <a:endParaRPr lang="en-IN" sz="20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49</a:t>
                          </a:r>
                          <a:endParaRPr lang="en-IN" sz="20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41</a:t>
                          </a:r>
                          <a:endParaRPr lang="en-IN" sz="20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36</a:t>
                          </a:r>
                          <a:endParaRPr lang="en-IN" sz="20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</a:t>
                          </a:r>
                          <a:endParaRPr lang="en-IN" sz="20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31</a:t>
                          </a:r>
                          <a:endParaRPr lang="en-IN" sz="20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en-IN" sz="20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33</a:t>
                          </a:r>
                          <a:endParaRPr lang="en-IN" sz="20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39</a:t>
                          </a:r>
                          <a:endParaRPr lang="en-IN" sz="20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1459663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BCC0F958-6E12-354A-A31F-9A0C7B24E5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7323623"/>
                  </p:ext>
                </p:extLst>
              </p:nvPr>
            </p:nvGraphicFramePr>
            <p:xfrm>
              <a:off x="381286" y="2191549"/>
              <a:ext cx="7088025" cy="446763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12575">
                      <a:extLst>
                        <a:ext uri="{9D8B030D-6E8A-4147-A177-3AD203B41FA5}">
                          <a16:colId xmlns:a16="http://schemas.microsoft.com/office/drawing/2014/main" val="2823155990"/>
                        </a:ext>
                      </a:extLst>
                    </a:gridCol>
                    <a:gridCol w="1012575">
                      <a:extLst>
                        <a:ext uri="{9D8B030D-6E8A-4147-A177-3AD203B41FA5}">
                          <a16:colId xmlns:a16="http://schemas.microsoft.com/office/drawing/2014/main" val="949503375"/>
                        </a:ext>
                      </a:extLst>
                    </a:gridCol>
                    <a:gridCol w="1012575">
                      <a:extLst>
                        <a:ext uri="{9D8B030D-6E8A-4147-A177-3AD203B41FA5}">
                          <a16:colId xmlns:a16="http://schemas.microsoft.com/office/drawing/2014/main" val="4237956981"/>
                        </a:ext>
                      </a:extLst>
                    </a:gridCol>
                    <a:gridCol w="1012575">
                      <a:extLst>
                        <a:ext uri="{9D8B030D-6E8A-4147-A177-3AD203B41FA5}">
                          <a16:colId xmlns:a16="http://schemas.microsoft.com/office/drawing/2014/main" val="2920376443"/>
                        </a:ext>
                      </a:extLst>
                    </a:gridCol>
                    <a:gridCol w="1012575">
                      <a:extLst>
                        <a:ext uri="{9D8B030D-6E8A-4147-A177-3AD203B41FA5}">
                          <a16:colId xmlns:a16="http://schemas.microsoft.com/office/drawing/2014/main" val="3669412127"/>
                        </a:ext>
                      </a:extLst>
                    </a:gridCol>
                    <a:gridCol w="1012575">
                      <a:extLst>
                        <a:ext uri="{9D8B030D-6E8A-4147-A177-3AD203B41FA5}">
                          <a16:colId xmlns:a16="http://schemas.microsoft.com/office/drawing/2014/main" val="1011401682"/>
                        </a:ext>
                      </a:extLst>
                    </a:gridCol>
                    <a:gridCol w="1012575">
                      <a:extLst>
                        <a:ext uri="{9D8B030D-6E8A-4147-A177-3AD203B41FA5}">
                          <a16:colId xmlns:a16="http://schemas.microsoft.com/office/drawing/2014/main" val="1580598182"/>
                        </a:ext>
                      </a:extLst>
                    </a:gridCol>
                  </a:tblGrid>
                  <a:tr h="865327">
                    <a:tc>
                      <a:txBody>
                        <a:bodyPr/>
                        <a:lstStyle/>
                        <a:p>
                          <a:pPr algn="ctr" rtl="0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000" u="none" strike="noStrike" dirty="0" smtClean="0">
                                    <a:effectLst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n-IN" sz="20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000" u="none" strike="noStrike" dirty="0" smtClean="0">
                                    <a:effectLst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</a:rPr>
                                  <m:t>𝑋</m:t>
                                </m:r>
                                <m:r>
                                  <a:rPr lang="en-US" sz="2000" b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000" b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</a:rPr>
                                      <m:t>𝑋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Y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000" b="0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u="none" strike="noStrike" smtClean="0">
                                      <a:solidFill>
                                        <a:srgbClr val="000000"/>
                                      </a:solidFill>
                                      <a:effectLst/>
                                    </a:rPr>
                                    <m:t>𝑌</m:t>
                                  </m:r>
                                </m:e>
                              </m:acc>
                            </m:oMath>
                          </a14:m>
                          <a:endParaRPr lang="en-IN" sz="2000" b="0" u="none" strike="noStrike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  <a:p>
                          <a:pPr algn="ctr" fontAlgn="b"/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</a:rPr>
                                  <m:t>(</m:t>
                                </m:r>
                                <m:r>
                                  <a:rPr lang="en-US" sz="2000" b="0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</a:rPr>
                                  <m:t>𝑋</m:t>
                                </m:r>
                                <m:r>
                                  <a:rPr lang="en-US" sz="2000" b="0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</a:rPr>
                                  <m:t>−</m:t>
                                </m:r>
                                <m:r>
                                  <a:rPr lang="en-US" sz="2000" b="0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</a:rPr>
                                  <m:t>𝑋</m:t>
                                </m:r>
                                <m:r>
                                  <a:rPr lang="en-US" sz="2000" b="0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</a:rPr>
                                  <m:t> ̅</m:t>
                                </m:r>
                              </m:oMath>
                            </m:oMathPara>
                          </a14:m>
                          <a:endParaRPr lang="en-IN" sz="2000" b="0" u="none" strike="noStrike" dirty="0">
                            <a:solidFill>
                              <a:srgbClr val="000000"/>
                            </a:solidFill>
                            <a:effectLst/>
                          </a:endParaRPr>
                        </a:p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000" b="0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</a:rPr>
                                  <m:t>)^</m:t>
                                </m:r>
                                <m:r>
                                  <a:rPr lang="en-IN" sz="2000" b="0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</a:rPr>
                                  <m:t>2</m:t>
                                </m:r>
                                <m:r>
                                  <a:rPr lang="en-US" sz="2000" b="0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</a:rPr>
                                  <m:t>  </m:t>
                                </m:r>
                                <m:r>
                                  <a:rPr lang="en-IN" sz="2000" b="0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</a:rPr>
                                  <m:t> </m:t>
                                </m:r>
                                <m:r>
                                  <a:rPr lang="en-US" sz="2000" b="0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</a:rPr>
                                  <m:t> </m:t>
                                </m:r>
                                <m:r>
                                  <a:rPr lang="en-IN" sz="2000" b="0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000" b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000" b="0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US" sz="2000" b="0" u="none" strike="noStrike" dirty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</a:rPr>
                                          <m:t>Y</m:t>
                                        </m:r>
                                        <m:r>
                                          <a:rPr lang="en-US" sz="2000" b="0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000" b="0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000" b="0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</a:rPr>
                                              <m:t>𝑌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2000" b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 b="0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2000" b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</a:rPr>
                                      <m:t>𝑋</m:t>
                                    </m:r>
                                    <m:r>
                                      <a:rPr lang="en-US" sz="2000" b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000" b="0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</m:d>
                                <m:d>
                                  <m:dPr>
                                    <m:ctrlPr>
                                      <a:rPr lang="en-US" sz="2000" b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000" b="0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</a:rPr>
                                      <m:t>Y</m:t>
                                    </m:r>
                                    <m:r>
                                      <a:rPr lang="en-US" sz="2000" b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000" b="0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92309625"/>
                      </a:ext>
                    </a:extLst>
                  </a:tr>
                  <a:tr h="324405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25</a:t>
                          </a:r>
                          <a:endParaRPr lang="en-IN" sz="2000" b="1" i="0" u="none" strike="noStrike">
                            <a:solidFill>
                              <a:srgbClr val="FFFFFF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43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-7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5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49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25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 dirty="0">
                              <a:effectLst/>
                            </a:rPr>
                            <a:t>-35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8404369"/>
                      </a:ext>
                    </a:extLst>
                  </a:tr>
                  <a:tr h="324405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28</a:t>
                          </a:r>
                          <a:endParaRPr lang="en-IN" sz="2000" b="1" i="0" u="none" strike="noStrike">
                            <a:solidFill>
                              <a:srgbClr val="FFFFFF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46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-4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8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16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64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-32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3041457"/>
                      </a:ext>
                    </a:extLst>
                  </a:tr>
                  <a:tr h="324405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35</a:t>
                          </a:r>
                          <a:endParaRPr lang="en-IN" sz="2000" b="1" i="0" u="none" strike="noStrike">
                            <a:solidFill>
                              <a:srgbClr val="FFFFFF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49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3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11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9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121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33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0887559"/>
                      </a:ext>
                    </a:extLst>
                  </a:tr>
                  <a:tr h="324405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32</a:t>
                          </a:r>
                          <a:endParaRPr lang="en-IN" sz="2000" b="1" i="0" u="none" strike="noStrike">
                            <a:solidFill>
                              <a:srgbClr val="FFFFFF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41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3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9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83988680"/>
                      </a:ext>
                    </a:extLst>
                  </a:tr>
                  <a:tr h="324405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31</a:t>
                          </a:r>
                          <a:endParaRPr lang="en-IN" sz="2000" b="1" i="0" u="none" strike="noStrike">
                            <a:solidFill>
                              <a:srgbClr val="FFFFFF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36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-1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-2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1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4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2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03561971"/>
                      </a:ext>
                    </a:extLst>
                  </a:tr>
                  <a:tr h="324405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36</a:t>
                          </a:r>
                          <a:endParaRPr lang="en-IN" sz="2000" b="1" i="0" u="none" strike="noStrike">
                            <a:solidFill>
                              <a:srgbClr val="FFFFFF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32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4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-6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16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 dirty="0">
                              <a:effectLst/>
                            </a:rPr>
                            <a:t>36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-24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5740560"/>
                      </a:ext>
                    </a:extLst>
                  </a:tr>
                  <a:tr h="324405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29</a:t>
                          </a:r>
                          <a:endParaRPr lang="en-IN" sz="2000" b="1" i="0" u="none" strike="noStrike">
                            <a:solidFill>
                              <a:srgbClr val="FFFFFF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31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-3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-7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9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49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21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5384421"/>
                      </a:ext>
                    </a:extLst>
                  </a:tr>
                  <a:tr h="324405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38</a:t>
                          </a:r>
                          <a:endParaRPr lang="en-IN" sz="2000" b="1" i="0" u="none" strike="noStrike">
                            <a:solidFill>
                              <a:srgbClr val="FFFFFF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30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-8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36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64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-48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81453"/>
                      </a:ext>
                    </a:extLst>
                  </a:tr>
                  <a:tr h="324405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34</a:t>
                          </a:r>
                          <a:endParaRPr lang="en-IN" sz="2000" b="1" i="0" u="none" strike="noStrike">
                            <a:solidFill>
                              <a:srgbClr val="FFFFFF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33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2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-5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4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25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-10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15901234"/>
                      </a:ext>
                    </a:extLst>
                  </a:tr>
                  <a:tr h="324405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32</a:t>
                          </a:r>
                          <a:endParaRPr lang="en-IN" sz="2000" b="1" i="0" u="none" strike="noStrike">
                            <a:solidFill>
                              <a:srgbClr val="FFFFFF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39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1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1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22037479"/>
                      </a:ext>
                    </a:extLst>
                  </a:tr>
                  <a:tr h="29508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 dirty="0">
                              <a:effectLst/>
                            </a:rPr>
                            <a:t>320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380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140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398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 dirty="0">
                              <a:effectLst/>
                            </a:rPr>
                            <a:t>-93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93781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BCC0F958-6E12-354A-A31F-9A0C7B24E5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7323623"/>
                  </p:ext>
                </p:extLst>
              </p:nvPr>
            </p:nvGraphicFramePr>
            <p:xfrm>
              <a:off x="381286" y="2191549"/>
              <a:ext cx="7088025" cy="446763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12575">
                      <a:extLst>
                        <a:ext uri="{9D8B030D-6E8A-4147-A177-3AD203B41FA5}">
                          <a16:colId xmlns:a16="http://schemas.microsoft.com/office/drawing/2014/main" val="2823155990"/>
                        </a:ext>
                      </a:extLst>
                    </a:gridCol>
                    <a:gridCol w="1012575">
                      <a:extLst>
                        <a:ext uri="{9D8B030D-6E8A-4147-A177-3AD203B41FA5}">
                          <a16:colId xmlns:a16="http://schemas.microsoft.com/office/drawing/2014/main" val="949503375"/>
                        </a:ext>
                      </a:extLst>
                    </a:gridCol>
                    <a:gridCol w="1012575">
                      <a:extLst>
                        <a:ext uri="{9D8B030D-6E8A-4147-A177-3AD203B41FA5}">
                          <a16:colId xmlns:a16="http://schemas.microsoft.com/office/drawing/2014/main" val="4237956981"/>
                        </a:ext>
                      </a:extLst>
                    </a:gridCol>
                    <a:gridCol w="1012575">
                      <a:extLst>
                        <a:ext uri="{9D8B030D-6E8A-4147-A177-3AD203B41FA5}">
                          <a16:colId xmlns:a16="http://schemas.microsoft.com/office/drawing/2014/main" val="2920376443"/>
                        </a:ext>
                      </a:extLst>
                    </a:gridCol>
                    <a:gridCol w="1012575">
                      <a:extLst>
                        <a:ext uri="{9D8B030D-6E8A-4147-A177-3AD203B41FA5}">
                          <a16:colId xmlns:a16="http://schemas.microsoft.com/office/drawing/2014/main" val="3669412127"/>
                        </a:ext>
                      </a:extLst>
                    </a:gridCol>
                    <a:gridCol w="1012575">
                      <a:extLst>
                        <a:ext uri="{9D8B030D-6E8A-4147-A177-3AD203B41FA5}">
                          <a16:colId xmlns:a16="http://schemas.microsoft.com/office/drawing/2014/main" val="1011401682"/>
                        </a:ext>
                      </a:extLst>
                    </a:gridCol>
                    <a:gridCol w="1012575">
                      <a:extLst>
                        <a:ext uri="{9D8B030D-6E8A-4147-A177-3AD203B41FA5}">
                          <a16:colId xmlns:a16="http://schemas.microsoft.com/office/drawing/2014/main" val="1580598182"/>
                        </a:ext>
                      </a:extLst>
                    </a:gridCol>
                  </a:tblGrid>
                  <a:tr h="9124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602" t="-58667" r="-602410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000" t="-58667" r="-498802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1205" t="-58667" r="-401807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01205" t="-58667" r="-301807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401205" t="-58667" r="-201807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498204" t="-58667" r="-100599" b="-4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601807" t="-58667" r="-1205" b="-4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2309625"/>
                      </a:ext>
                    </a:extLst>
                  </a:tr>
                  <a:tr h="324405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25</a:t>
                          </a:r>
                          <a:endParaRPr lang="en-IN" sz="2000" b="1" i="0" u="none" strike="noStrike">
                            <a:solidFill>
                              <a:srgbClr val="FFFFFF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43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-7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5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49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25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 dirty="0">
                              <a:effectLst/>
                            </a:rPr>
                            <a:t>-35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8404369"/>
                      </a:ext>
                    </a:extLst>
                  </a:tr>
                  <a:tr h="324405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28</a:t>
                          </a:r>
                          <a:endParaRPr lang="en-IN" sz="2000" b="1" i="0" u="none" strike="noStrike">
                            <a:solidFill>
                              <a:srgbClr val="FFFFFF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46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-4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8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16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64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-32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3041457"/>
                      </a:ext>
                    </a:extLst>
                  </a:tr>
                  <a:tr h="324405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35</a:t>
                          </a:r>
                          <a:endParaRPr lang="en-IN" sz="2000" b="1" i="0" u="none" strike="noStrike">
                            <a:solidFill>
                              <a:srgbClr val="FFFFFF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49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3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11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9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121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33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0887559"/>
                      </a:ext>
                    </a:extLst>
                  </a:tr>
                  <a:tr h="324405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32</a:t>
                          </a:r>
                          <a:endParaRPr lang="en-IN" sz="2000" b="1" i="0" u="none" strike="noStrike">
                            <a:solidFill>
                              <a:srgbClr val="FFFFFF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41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3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9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83988680"/>
                      </a:ext>
                    </a:extLst>
                  </a:tr>
                  <a:tr h="324405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31</a:t>
                          </a:r>
                          <a:endParaRPr lang="en-IN" sz="2000" b="1" i="0" u="none" strike="noStrike">
                            <a:solidFill>
                              <a:srgbClr val="FFFFFF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36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-1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-2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1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4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2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03561971"/>
                      </a:ext>
                    </a:extLst>
                  </a:tr>
                  <a:tr h="324405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36</a:t>
                          </a:r>
                          <a:endParaRPr lang="en-IN" sz="2000" b="1" i="0" u="none" strike="noStrike">
                            <a:solidFill>
                              <a:srgbClr val="FFFFFF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32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4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-6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16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 dirty="0">
                              <a:effectLst/>
                            </a:rPr>
                            <a:t>36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-24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5740560"/>
                      </a:ext>
                    </a:extLst>
                  </a:tr>
                  <a:tr h="324405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29</a:t>
                          </a:r>
                          <a:endParaRPr lang="en-IN" sz="2000" b="1" i="0" u="none" strike="noStrike">
                            <a:solidFill>
                              <a:srgbClr val="FFFFFF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31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-3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-7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9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49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21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5384421"/>
                      </a:ext>
                    </a:extLst>
                  </a:tr>
                  <a:tr h="324405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38</a:t>
                          </a:r>
                          <a:endParaRPr lang="en-IN" sz="2000" b="1" i="0" u="none" strike="noStrike">
                            <a:solidFill>
                              <a:srgbClr val="FFFFFF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30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-8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36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64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-48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2081453"/>
                      </a:ext>
                    </a:extLst>
                  </a:tr>
                  <a:tr h="324405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34</a:t>
                          </a:r>
                          <a:endParaRPr lang="en-IN" sz="2000" b="1" i="0" u="none" strike="noStrike">
                            <a:solidFill>
                              <a:srgbClr val="FFFFFF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33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2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-5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4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25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-10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15901234"/>
                      </a:ext>
                    </a:extLst>
                  </a:tr>
                  <a:tr h="324405"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32</a:t>
                          </a:r>
                          <a:endParaRPr lang="en-IN" sz="2000" b="1" i="0" u="none" strike="noStrike">
                            <a:solidFill>
                              <a:srgbClr val="FFFFFF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IN" sz="2000" u="none" strike="noStrike">
                              <a:effectLst/>
                            </a:rPr>
                            <a:t>39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1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1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22037479"/>
                      </a:ext>
                    </a:extLst>
                  </a:tr>
                  <a:tr h="31115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 dirty="0">
                              <a:effectLst/>
                            </a:rPr>
                            <a:t>320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380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140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>
                              <a:effectLst/>
                            </a:rPr>
                            <a:t>398</a:t>
                          </a:r>
                          <a:endParaRPr lang="en-IN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N" sz="2000" u="none" strike="noStrike" dirty="0">
                              <a:effectLst/>
                            </a:rPr>
                            <a:t>-93</a:t>
                          </a:r>
                          <a:endParaRPr lang="en-IN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8937812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7745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249F10-A4FB-2505-3699-3F0966437714}"/>
              </a:ext>
            </a:extLst>
          </p:cNvPr>
          <p:cNvSpPr txBox="1"/>
          <p:nvPr/>
        </p:nvSpPr>
        <p:spPr>
          <a:xfrm>
            <a:off x="1076216" y="242316"/>
            <a:ext cx="939314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u="none" strike="noStrike" baseline="0" dirty="0">
                <a:latin typeface="Times New Roman" panose="02020603050405020304" pitchFamily="18" charset="0"/>
              </a:rPr>
              <a:t>Methods to Study The Correlation:</a:t>
            </a:r>
          </a:p>
          <a:p>
            <a:pPr algn="l"/>
            <a:r>
              <a:rPr lang="en-IN" sz="2800" i="0" u="none" strike="noStrike" baseline="0" dirty="0">
                <a:latin typeface="Times New Roman" panose="02020603050405020304" pitchFamily="18" charset="0"/>
              </a:rPr>
              <a:t>1. Scatter Diagram</a:t>
            </a:r>
          </a:p>
          <a:p>
            <a:pPr algn="l"/>
            <a:r>
              <a:rPr lang="en-IN" sz="2800" i="0" u="none" strike="noStrike" baseline="0" dirty="0">
                <a:latin typeface="Times New Roman" panose="02020603050405020304" pitchFamily="18" charset="0"/>
              </a:rPr>
              <a:t>2. Karl Pearson’s Correlation Coefficient (r)</a:t>
            </a:r>
          </a:p>
          <a:p>
            <a:pPr algn="l"/>
            <a:r>
              <a:rPr lang="en-IN" sz="2800" i="0" u="none" strike="noStrike" baseline="0" dirty="0">
                <a:latin typeface="Times New Roman" panose="02020603050405020304" pitchFamily="18" charset="0"/>
              </a:rPr>
              <a:t>3. Spearman Rank Correlation Coefficient (R)</a:t>
            </a:r>
          </a:p>
          <a:p>
            <a:pPr algn="l"/>
            <a:endParaRPr lang="en-IN" sz="2800" dirty="0">
              <a:latin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B7D99F8-D9C5-042B-3A19-415A795CEAB9}"/>
              </a:ext>
            </a:extLst>
          </p:cNvPr>
          <p:cNvGrpSpPr/>
          <p:nvPr/>
        </p:nvGrpSpPr>
        <p:grpSpPr>
          <a:xfrm>
            <a:off x="1202076" y="2743199"/>
            <a:ext cx="10199674" cy="3124693"/>
            <a:chOff x="1202076" y="2743199"/>
            <a:chExt cx="10199674" cy="312469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18DD707-493E-DE25-60AC-AFE00CAD2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8891" y="3353163"/>
              <a:ext cx="9912859" cy="251472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14AEC6B-D57F-9A01-9EDB-33C3889F1229}"/>
                </a:ext>
              </a:extLst>
            </p:cNvPr>
            <p:cNvSpPr txBox="1"/>
            <p:nvPr/>
          </p:nvSpPr>
          <p:spPr>
            <a:xfrm>
              <a:off x="1202076" y="2743199"/>
              <a:ext cx="3269019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 </a:t>
              </a:r>
              <a:r>
                <a:rPr lang="en-IN" sz="2800" b="1" i="0" u="none" strike="noStrike" baseline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Scatter Diagram</a:t>
              </a:r>
              <a:endPara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72707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59E908B-150D-705D-FD54-575D8D6AD8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4487464"/>
              </p:ext>
            </p:extLst>
          </p:nvPr>
        </p:nvGraphicFramePr>
        <p:xfrm>
          <a:off x="295239" y="617003"/>
          <a:ext cx="5620893" cy="4160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203360" imgH="3111480" progId="Equation.DSMT4">
                  <p:embed/>
                </p:oleObj>
              </mc:Choice>
              <mc:Fallback>
                <p:oleObj name="Equation" r:id="rId2" imgW="4203360" imgH="3111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5239" y="617003"/>
                        <a:ext cx="5620893" cy="4160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4B608FF-1DB9-5F80-8A2B-B5159C1685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689996"/>
              </p:ext>
            </p:extLst>
          </p:nvPr>
        </p:nvGraphicFramePr>
        <p:xfrm>
          <a:off x="6435180" y="617003"/>
          <a:ext cx="5461581" cy="3574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190760" imgH="2743200" progId="Equation.DSMT4">
                  <p:embed/>
                </p:oleObj>
              </mc:Choice>
              <mc:Fallback>
                <p:oleObj name="Equation" r:id="rId4" imgW="4190760" imgH="274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35180" y="617003"/>
                        <a:ext cx="5461581" cy="35748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175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535111B-18F1-1B68-9CF7-1903B0533B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131778"/>
              </p:ext>
            </p:extLst>
          </p:nvPr>
        </p:nvGraphicFramePr>
        <p:xfrm>
          <a:off x="3386138" y="658813"/>
          <a:ext cx="3429000" cy="495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08080" imgH="4203360" progId="Equation.DSMT4">
                  <p:embed/>
                </p:oleObj>
              </mc:Choice>
              <mc:Fallback>
                <p:oleObj name="Equation" r:id="rId2" imgW="2908080" imgH="4203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86138" y="658813"/>
                        <a:ext cx="3429000" cy="4957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19456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9B73CD2-3B8A-0912-2675-A81C4F4F7560}"/>
                  </a:ext>
                </a:extLst>
              </p:cNvPr>
              <p:cNvSpPr txBox="1"/>
              <p:nvPr/>
            </p:nvSpPr>
            <p:spPr>
              <a:xfrm>
                <a:off x="178085" y="151179"/>
                <a:ext cx="11671443" cy="52629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IN" sz="2800" b="1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Multiple Regression:</a:t>
                </a:r>
              </a:p>
              <a:p>
                <a:pPr algn="just"/>
                <a:r>
                  <a:rPr lang="en-US" sz="28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the number of independent variables in a regression model is more than one, then the model is called as multiple regression. In fact, many of the real world</a:t>
                </a:r>
              </a:p>
              <a:p>
                <a:pPr algn="just"/>
                <a:r>
                  <a:rPr lang="en-US" sz="28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applications demand the use of multiple regression models.</a:t>
                </a:r>
              </a:p>
              <a:p>
                <a:pPr algn="just"/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sz="2800" b="1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Assumptions of multiple linear regression</a:t>
                </a:r>
              </a:p>
              <a:p>
                <a:pPr algn="just"/>
                <a:r>
                  <a:rPr lang="en-US" sz="28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Linear relationship:</a:t>
                </a:r>
                <a:r>
                  <a:rPr lang="en-US" sz="2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There exists a linear relationship between the independent variable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the dependent variable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8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Independence: </a:t>
                </a:r>
                <a:r>
                  <a:rPr lang="en-US" sz="2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residuals are independent. In particular, there is no correlation between consecutive residuals in time series data.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8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Homoscedasticity: </a:t>
                </a:r>
                <a:r>
                  <a:rPr lang="en-US" sz="2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residuals have constant variance at every level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800" b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 Normality: </a:t>
                </a:r>
                <a:r>
                  <a:rPr lang="en-US" sz="2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residuals of the model are normally distributed.</a:t>
                </a: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9B73CD2-3B8A-0912-2675-A81C4F4F75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85" y="151179"/>
                <a:ext cx="11671443" cy="5262979"/>
              </a:xfrm>
              <a:prstGeom prst="rect">
                <a:avLst/>
              </a:prstGeom>
              <a:blipFill>
                <a:blip r:embed="rId2"/>
                <a:stretch>
                  <a:fillRect l="-1044" t="-1275" r="-1044" b="-23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85562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17BEDF-0897-C3DD-5487-F283CE541CB8}"/>
              </a:ext>
            </a:extLst>
          </p:cNvPr>
          <p:cNvSpPr txBox="1"/>
          <p:nvPr/>
        </p:nvSpPr>
        <p:spPr>
          <a:xfrm>
            <a:off x="554804" y="103578"/>
            <a:ext cx="68014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linear Regression formula: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F3C9DDC-FD9B-1A88-1DD5-FEB8D9CBE4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4895559"/>
              </p:ext>
            </p:extLst>
          </p:nvPr>
        </p:nvGraphicFramePr>
        <p:xfrm>
          <a:off x="1468919" y="580632"/>
          <a:ext cx="9050078" cy="223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569000" imgH="1866600" progId="Equation.DSMT4">
                  <p:embed/>
                </p:oleObj>
              </mc:Choice>
              <mc:Fallback>
                <p:oleObj name="Equation" r:id="rId2" imgW="7569000" imgH="1866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68919" y="580632"/>
                        <a:ext cx="9050078" cy="223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205A769-8D82-6966-6521-BD34FD297975}"/>
              </a:ext>
            </a:extLst>
          </p:cNvPr>
          <p:cNvSpPr txBox="1"/>
          <p:nvPr/>
        </p:nvSpPr>
        <p:spPr>
          <a:xfrm>
            <a:off x="554804" y="2736502"/>
            <a:ext cx="1148650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model with two independent variables using normal </a:t>
            </a:r>
            <a:r>
              <a:rPr lang="en-IN" sz="2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equations:</a:t>
            </a:r>
          </a:p>
          <a:p>
            <a:pPr algn="l"/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2BED338-6CA8-E6DC-2C0E-97FA571460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7326490"/>
              </p:ext>
            </p:extLst>
          </p:nvPr>
        </p:nvGraphicFramePr>
        <p:xfrm>
          <a:off x="1468919" y="3343311"/>
          <a:ext cx="5010020" cy="2581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165560" imgH="2145960" progId="Equation.DSMT4">
                  <p:embed/>
                </p:oleObj>
              </mc:Choice>
              <mc:Fallback>
                <p:oleObj name="Equation" r:id="rId4" imgW="4165560" imgH="2145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68919" y="3343311"/>
                        <a:ext cx="5010020" cy="2581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56226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61BFAC-6B80-5ABD-F97A-A6766E841C2B}"/>
              </a:ext>
            </a:extLst>
          </p:cNvPr>
          <p:cNvSpPr txBox="1"/>
          <p:nvPr/>
        </p:nvSpPr>
        <p:spPr>
          <a:xfrm>
            <a:off x="152400" y="118152"/>
            <a:ext cx="11887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annual sales revenue (in crores of rupees) of a product as a function of sales force (number of salesmen) and annual advertising expenditure (in lakhs of rupees) for the past 10 years are summarized in the following table.</a:t>
            </a:r>
          </a:p>
          <a:p>
            <a:pPr algn="l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720F68-D5D9-E9AE-1438-8963C1EBB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459" y="2795808"/>
            <a:ext cx="7577178" cy="256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4841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770A320E-137A-6BDB-9D5A-2EB4524ED6E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0524394"/>
                  </p:ext>
                </p:extLst>
              </p:nvPr>
            </p:nvGraphicFramePr>
            <p:xfrm>
              <a:off x="107730" y="788648"/>
              <a:ext cx="6575459" cy="5017088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777401">
                      <a:extLst>
                        <a:ext uri="{9D8B030D-6E8A-4147-A177-3AD203B41FA5}">
                          <a16:colId xmlns:a16="http://schemas.microsoft.com/office/drawing/2014/main" val="2618836447"/>
                        </a:ext>
                      </a:extLst>
                    </a:gridCol>
                    <a:gridCol w="777401">
                      <a:extLst>
                        <a:ext uri="{9D8B030D-6E8A-4147-A177-3AD203B41FA5}">
                          <a16:colId xmlns:a16="http://schemas.microsoft.com/office/drawing/2014/main" val="2071852487"/>
                        </a:ext>
                      </a:extLst>
                    </a:gridCol>
                    <a:gridCol w="777401">
                      <a:extLst>
                        <a:ext uri="{9D8B030D-6E8A-4147-A177-3AD203B41FA5}">
                          <a16:colId xmlns:a16="http://schemas.microsoft.com/office/drawing/2014/main" val="2685596450"/>
                        </a:ext>
                      </a:extLst>
                    </a:gridCol>
                    <a:gridCol w="777401">
                      <a:extLst>
                        <a:ext uri="{9D8B030D-6E8A-4147-A177-3AD203B41FA5}">
                          <a16:colId xmlns:a16="http://schemas.microsoft.com/office/drawing/2014/main" val="2230315383"/>
                        </a:ext>
                      </a:extLst>
                    </a:gridCol>
                    <a:gridCol w="1030056">
                      <a:extLst>
                        <a:ext uri="{9D8B030D-6E8A-4147-A177-3AD203B41FA5}">
                          <a16:colId xmlns:a16="http://schemas.microsoft.com/office/drawing/2014/main" val="3958893535"/>
                        </a:ext>
                      </a:extLst>
                    </a:gridCol>
                    <a:gridCol w="913446">
                      <a:extLst>
                        <a:ext uri="{9D8B030D-6E8A-4147-A177-3AD203B41FA5}">
                          <a16:colId xmlns:a16="http://schemas.microsoft.com/office/drawing/2014/main" val="1373558001"/>
                        </a:ext>
                      </a:extLst>
                    </a:gridCol>
                    <a:gridCol w="777401">
                      <a:extLst>
                        <a:ext uri="{9D8B030D-6E8A-4147-A177-3AD203B41FA5}">
                          <a16:colId xmlns:a16="http://schemas.microsoft.com/office/drawing/2014/main" val="3917806007"/>
                        </a:ext>
                      </a:extLst>
                    </a:gridCol>
                    <a:gridCol w="744952">
                      <a:extLst>
                        <a:ext uri="{9D8B030D-6E8A-4147-A177-3AD203B41FA5}">
                          <a16:colId xmlns:a16="http://schemas.microsoft.com/office/drawing/2014/main" val="3689056422"/>
                        </a:ext>
                      </a:extLst>
                    </a:gridCol>
                  </a:tblGrid>
                  <a:tr h="420958"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u="none" strike="noStrike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oMath>
                            </m:oMathPara>
                          </a14:m>
                          <a:endParaRPr lang="en-IN" sz="18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800" b="1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800" b="1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800" b="1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b="1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800" b="1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sz="1800" b="1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IN" sz="18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800" b="1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b="1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800" b="1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sz="1800" b="1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IN" sz="18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u="none" strike="noStrike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b="1" i="1" u="none" strike="noStrike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800" b="1" i="1" u="none" strike="noStrike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b="1" i="1" u="none" strike="noStrike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b="1" i="1" u="none" strike="noStrike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IN" sz="1800" b="1" i="1" u="none" strike="noStrike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u="none" strike="noStrike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  <m:sSub>
                                  <m:sSubPr>
                                    <m:ctrlPr>
                                      <a:rPr lang="en-US" sz="1800" b="1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800" b="1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u="none" strike="noStrike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𝒀</m:t>
                                </m:r>
                                <m:sSub>
                                  <m:sSubPr>
                                    <m:ctrlPr>
                                      <a:rPr lang="en-US" sz="1800" b="1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800" b="1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96604462"/>
                      </a:ext>
                    </a:extLst>
                  </a:tr>
                  <a:tr h="377636"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28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64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784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224</a:t>
                          </a:r>
                          <a:endParaRPr lang="en-IN" sz="1800" b="0" i="0" u="none" strike="noStrike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160</a:t>
                          </a:r>
                          <a:endParaRPr lang="en-IN" sz="1800" b="0" i="0" u="none" strike="noStrike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560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5951767"/>
                      </a:ext>
                    </a:extLst>
                  </a:tr>
                  <a:tr h="377636"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23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</a:t>
                          </a:r>
                          <a:endParaRPr lang="en-IN" sz="1800" b="0" i="0" u="none" strike="noStrike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23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169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529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299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299</a:t>
                          </a:r>
                          <a:endParaRPr lang="en-IN" sz="1800" b="0" i="0" u="none" strike="noStrike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529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95948244"/>
                      </a:ext>
                    </a:extLst>
                  </a:tr>
                  <a:tr h="389910"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IN" sz="1800" b="0" i="0" u="none" strike="noStrike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38</a:t>
                          </a:r>
                          <a:endParaRPr lang="en-IN" sz="1800" b="0" i="0" u="none" strike="noStrike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64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1444</a:t>
                          </a:r>
                          <a:endParaRPr lang="en-IN" sz="1800" b="0" i="0" u="none" strike="noStrike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304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200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950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93897364"/>
                      </a:ext>
                    </a:extLst>
                  </a:tr>
                  <a:tr h="389910"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27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</a:t>
                          </a:r>
                          <a:endParaRPr lang="en-IN" sz="1800" b="0" i="0" u="none" strike="noStrike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</a:t>
                          </a:r>
                          <a:endParaRPr lang="en-IN" sz="1800" b="0" i="0" u="none" strike="noStrike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324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256</a:t>
                          </a:r>
                          <a:endParaRPr lang="en-IN" sz="1800" b="0" i="0" u="none" strike="noStrike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288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486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432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16222950"/>
                      </a:ext>
                    </a:extLst>
                  </a:tr>
                  <a:tr h="377636"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21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23</a:t>
                          </a:r>
                          <a:endParaRPr lang="en-IN" sz="1800" b="0" i="0" u="none" strike="noStrike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en-IN" sz="1800" b="0" i="0" u="none" strike="noStrike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529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400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460</a:t>
                          </a:r>
                          <a:endParaRPr lang="en-IN" sz="1800" b="0" i="0" u="none" strike="noStrike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483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420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59060107"/>
                      </a:ext>
                    </a:extLst>
                  </a:tr>
                  <a:tr h="377636"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29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</a:t>
                          </a:r>
                          <a:endParaRPr lang="en-IN" sz="1800" b="0" i="0" u="none" strike="noStrike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28</a:t>
                          </a:r>
                          <a:endParaRPr lang="en-IN" sz="1800" b="0" i="0" u="none" strike="noStrike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256</a:t>
                          </a:r>
                          <a:endParaRPr lang="en-IN" sz="1800" b="0" i="0" u="none" strike="noStrike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784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448</a:t>
                          </a:r>
                          <a:endParaRPr lang="en-IN" sz="1800" b="0" i="0" u="none" strike="noStrike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464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812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21518432"/>
                      </a:ext>
                    </a:extLst>
                  </a:tr>
                  <a:tr h="404352"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22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IN" sz="1800" b="0" i="0" u="none" strike="noStrike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23</a:t>
                          </a:r>
                          <a:endParaRPr lang="en-IN" sz="1800" b="0" i="0" u="none" strike="noStrike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529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230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220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506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089531"/>
                      </a:ext>
                    </a:extLst>
                  </a:tr>
                  <a:tr h="308673"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24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12          30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144</a:t>
                          </a:r>
                          <a:endParaRPr lang="en-IN" sz="1800" b="0" i="0" u="none" strike="noStrike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900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360 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288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720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64687477"/>
                      </a:ext>
                    </a:extLst>
                  </a:tr>
                  <a:tr h="281602"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27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14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26</a:t>
                          </a:r>
                          <a:endParaRPr lang="en-IN" sz="1800" b="0" i="0" u="none" strike="noStrike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196</a:t>
                          </a:r>
                          <a:endParaRPr lang="en-IN" sz="1800" b="0" i="0" u="none" strike="noStrike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676</a:t>
                          </a:r>
                          <a:endParaRPr lang="en-IN" sz="1800" b="0" i="0" u="none" strike="noStrike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364</a:t>
                          </a:r>
                          <a:endParaRPr lang="en-IN" sz="1800" b="0" i="0" u="none" strike="noStrike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378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702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34269219"/>
                      </a:ext>
                    </a:extLst>
                  </a:tr>
                  <a:tr h="281602"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400</a:t>
                          </a:r>
                          <a:endParaRPr lang="en-IN" sz="1800" b="0" i="0" u="none" strike="noStrike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1024</a:t>
                          </a:r>
                          <a:endParaRPr lang="en-IN" sz="1800" b="0" i="0" u="none" strike="noStrike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640</a:t>
                          </a:r>
                          <a:endParaRPr lang="en-IN" sz="1800" b="0" i="0" u="none" strike="noStrike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700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US" sz="1800" b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IN" sz="1800" b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120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32003686"/>
                      </a:ext>
                    </a:extLst>
                  </a:tr>
                  <a:tr h="371744"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253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142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264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US" sz="1800" b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2246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7326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3617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US" sz="1800" b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3678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6751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099113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770A320E-137A-6BDB-9D5A-2EB4524ED6E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0524394"/>
                  </p:ext>
                </p:extLst>
              </p:nvPr>
            </p:nvGraphicFramePr>
            <p:xfrm>
              <a:off x="107730" y="788648"/>
              <a:ext cx="6575459" cy="5017088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777401">
                      <a:extLst>
                        <a:ext uri="{9D8B030D-6E8A-4147-A177-3AD203B41FA5}">
                          <a16:colId xmlns:a16="http://schemas.microsoft.com/office/drawing/2014/main" val="2618836447"/>
                        </a:ext>
                      </a:extLst>
                    </a:gridCol>
                    <a:gridCol w="777401">
                      <a:extLst>
                        <a:ext uri="{9D8B030D-6E8A-4147-A177-3AD203B41FA5}">
                          <a16:colId xmlns:a16="http://schemas.microsoft.com/office/drawing/2014/main" val="2071852487"/>
                        </a:ext>
                      </a:extLst>
                    </a:gridCol>
                    <a:gridCol w="777401">
                      <a:extLst>
                        <a:ext uri="{9D8B030D-6E8A-4147-A177-3AD203B41FA5}">
                          <a16:colId xmlns:a16="http://schemas.microsoft.com/office/drawing/2014/main" val="2685596450"/>
                        </a:ext>
                      </a:extLst>
                    </a:gridCol>
                    <a:gridCol w="777401">
                      <a:extLst>
                        <a:ext uri="{9D8B030D-6E8A-4147-A177-3AD203B41FA5}">
                          <a16:colId xmlns:a16="http://schemas.microsoft.com/office/drawing/2014/main" val="2230315383"/>
                        </a:ext>
                      </a:extLst>
                    </a:gridCol>
                    <a:gridCol w="1030056">
                      <a:extLst>
                        <a:ext uri="{9D8B030D-6E8A-4147-A177-3AD203B41FA5}">
                          <a16:colId xmlns:a16="http://schemas.microsoft.com/office/drawing/2014/main" val="3958893535"/>
                        </a:ext>
                      </a:extLst>
                    </a:gridCol>
                    <a:gridCol w="913446">
                      <a:extLst>
                        <a:ext uri="{9D8B030D-6E8A-4147-A177-3AD203B41FA5}">
                          <a16:colId xmlns:a16="http://schemas.microsoft.com/office/drawing/2014/main" val="1373558001"/>
                        </a:ext>
                      </a:extLst>
                    </a:gridCol>
                    <a:gridCol w="777401">
                      <a:extLst>
                        <a:ext uri="{9D8B030D-6E8A-4147-A177-3AD203B41FA5}">
                          <a16:colId xmlns:a16="http://schemas.microsoft.com/office/drawing/2014/main" val="3917806007"/>
                        </a:ext>
                      </a:extLst>
                    </a:gridCol>
                    <a:gridCol w="744952">
                      <a:extLst>
                        <a:ext uri="{9D8B030D-6E8A-4147-A177-3AD203B41FA5}">
                          <a16:colId xmlns:a16="http://schemas.microsoft.com/office/drawing/2014/main" val="3689056422"/>
                        </a:ext>
                      </a:extLst>
                    </a:gridCol>
                  </a:tblGrid>
                  <a:tr h="4209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50" marR="6350" marT="635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81" t="-1449" r="-745313" b="-11289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575" t="-1449" r="-651181" b="-11289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t="-1449" r="-546094" b="-11289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t="-1449" r="-446094" b="-11289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2959" t="-1449" r="-237870" b="-11289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4000" t="-1449" r="-168000" b="-11289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49219" t="-1449" r="-96875" b="-11289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86066" t="-1449" r="-1639" b="-11289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6604462"/>
                      </a:ext>
                    </a:extLst>
                  </a:tr>
                  <a:tr h="417830"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28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64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784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224</a:t>
                          </a:r>
                          <a:endParaRPr lang="en-IN" sz="1800" b="0" i="0" u="none" strike="noStrike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160</a:t>
                          </a:r>
                          <a:endParaRPr lang="en-IN" sz="1800" b="0" i="0" u="none" strike="noStrike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560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5951767"/>
                      </a:ext>
                    </a:extLst>
                  </a:tr>
                  <a:tr h="417830"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23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</a:t>
                          </a:r>
                          <a:endParaRPr lang="en-IN" sz="1800" b="0" i="0" u="none" strike="noStrike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23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169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529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299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299</a:t>
                          </a:r>
                          <a:endParaRPr lang="en-IN" sz="1800" b="0" i="0" u="none" strike="noStrike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529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95948244"/>
                      </a:ext>
                    </a:extLst>
                  </a:tr>
                  <a:tr h="417830"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IN" sz="1800" b="0" i="0" u="none" strike="noStrike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38</a:t>
                          </a:r>
                          <a:endParaRPr lang="en-IN" sz="1800" b="0" i="0" u="none" strike="noStrike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64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1444</a:t>
                          </a:r>
                          <a:endParaRPr lang="en-IN" sz="1800" b="0" i="0" u="none" strike="noStrike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304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200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950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93897364"/>
                      </a:ext>
                    </a:extLst>
                  </a:tr>
                  <a:tr h="417830"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27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18</a:t>
                          </a:r>
                          <a:endParaRPr lang="en-IN" sz="1800" b="0" i="0" u="none" strike="noStrike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</a:t>
                          </a:r>
                          <a:endParaRPr lang="en-IN" sz="1800" b="0" i="0" u="none" strike="noStrike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324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256</a:t>
                          </a:r>
                          <a:endParaRPr lang="en-IN" sz="1800" b="0" i="0" u="none" strike="noStrike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288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486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432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16222950"/>
                      </a:ext>
                    </a:extLst>
                  </a:tr>
                  <a:tr h="417830"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21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23</a:t>
                          </a:r>
                          <a:endParaRPr lang="en-IN" sz="1800" b="0" i="0" u="none" strike="noStrike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en-IN" sz="1800" b="0" i="0" u="none" strike="noStrike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529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400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460</a:t>
                          </a:r>
                          <a:endParaRPr lang="en-IN" sz="1800" b="0" i="0" u="none" strike="noStrike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483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420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959060107"/>
                      </a:ext>
                    </a:extLst>
                  </a:tr>
                  <a:tr h="417830"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29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</a:t>
                          </a:r>
                          <a:endParaRPr lang="en-IN" sz="1800" b="0" i="0" u="none" strike="noStrike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28</a:t>
                          </a:r>
                          <a:endParaRPr lang="en-IN" sz="1800" b="0" i="0" u="none" strike="noStrike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256</a:t>
                          </a:r>
                          <a:endParaRPr lang="en-IN" sz="1800" b="0" i="0" u="none" strike="noStrike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784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448</a:t>
                          </a:r>
                          <a:endParaRPr lang="en-IN" sz="1800" b="0" i="0" u="none" strike="noStrike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464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812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21518432"/>
                      </a:ext>
                    </a:extLst>
                  </a:tr>
                  <a:tr h="417830"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22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IN" sz="1800" b="0" i="0" u="none" strike="noStrike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23</a:t>
                          </a:r>
                          <a:endParaRPr lang="en-IN" sz="1800" b="0" i="0" u="none" strike="noStrike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529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230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220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506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089531"/>
                      </a:ext>
                    </a:extLst>
                  </a:tr>
                  <a:tr h="417830"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24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12          30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144</a:t>
                          </a:r>
                          <a:endParaRPr lang="en-IN" sz="1800" b="0" i="0" u="none" strike="noStrike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900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360 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288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720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64687477"/>
                      </a:ext>
                    </a:extLst>
                  </a:tr>
                  <a:tr h="417830"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27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14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26</a:t>
                          </a:r>
                          <a:endParaRPr lang="en-IN" sz="1800" b="0" i="0" u="none" strike="noStrike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196</a:t>
                          </a:r>
                          <a:endParaRPr lang="en-IN" sz="1800" b="0" i="0" u="none" strike="noStrike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676</a:t>
                          </a:r>
                          <a:endParaRPr lang="en-IN" sz="1800" b="0" i="0" u="none" strike="noStrike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364</a:t>
                          </a:r>
                          <a:endParaRPr lang="en-IN" sz="1800" b="0" i="0" u="none" strike="noStrike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378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702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34269219"/>
                      </a:ext>
                    </a:extLst>
                  </a:tr>
                  <a:tr h="417830"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400</a:t>
                          </a:r>
                          <a:endParaRPr lang="en-IN" sz="1800" b="0" i="0" u="none" strike="noStrike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1024</a:t>
                          </a:r>
                          <a:endParaRPr lang="en-IN" sz="1800" b="0" i="0" u="none" strike="noStrike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640</a:t>
                          </a:r>
                          <a:endParaRPr lang="en-IN" sz="1800" b="0" i="0" u="none" strike="noStrike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700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US" sz="1800" b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IN" sz="1800" b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120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32003686"/>
                      </a:ext>
                    </a:extLst>
                  </a:tr>
                  <a:tr h="417830"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253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142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264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US" sz="1800" b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2246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7326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3617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US" sz="1800" b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3678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>
                            <a:lnSpc>
                              <a:spcPct val="150000"/>
                            </a:lnSpc>
                          </a:pPr>
                          <a:r>
                            <a:rPr lang="en-IN" sz="180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6751</a:t>
                          </a:r>
                          <a:endParaRPr lang="en-IN" sz="1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635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909911343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CB678CE1-1C84-5B4F-7DC6-48BC3BC9C8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445203"/>
              </p:ext>
            </p:extLst>
          </p:nvPr>
        </p:nvGraphicFramePr>
        <p:xfrm>
          <a:off x="7176991" y="3092521"/>
          <a:ext cx="4368800" cy="326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555720" imgH="2654280" progId="Equation.DSMT4">
                  <p:embed/>
                </p:oleObj>
              </mc:Choice>
              <mc:Fallback>
                <p:oleObj name="Equation" r:id="rId3" imgW="3555720" imgH="2654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76991" y="3092521"/>
                        <a:ext cx="4368800" cy="3260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5CEDB363-894B-2F57-A942-E1B60AC6CB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1123907"/>
              </p:ext>
            </p:extLst>
          </p:nvPr>
        </p:nvGraphicFramePr>
        <p:xfrm>
          <a:off x="7074250" y="274833"/>
          <a:ext cx="5010020" cy="2581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165560" imgH="2145960" progId="Equation.DSMT4">
                  <p:embed/>
                </p:oleObj>
              </mc:Choice>
              <mc:Fallback>
                <p:oleObj name="Equation" r:id="rId5" imgW="4165560" imgH="214596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A3E50B12-ED12-404A-5AD9-187C4862E3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74250" y="274833"/>
                        <a:ext cx="5010020" cy="2581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01361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FE13F10-10F6-6C95-3934-8F102F4FCC36}"/>
                  </a:ext>
                </a:extLst>
              </p:cNvPr>
              <p:cNvSpPr txBox="1"/>
              <p:nvPr/>
            </p:nvSpPr>
            <p:spPr>
              <a:xfrm>
                <a:off x="421240" y="236306"/>
                <a:ext cx="11589250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28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mean, standard deviation and partial correlation of the </a:t>
                </a:r>
                <a:r>
                  <a:rPr lang="en-US" sz="2800" b="0" i="0" u="none" strike="noStrike" baseline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trivariate</a:t>
                </a:r>
                <a:r>
                  <a:rPr lang="en-US" sz="28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distribution are known, then the multiple regression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b="0" i="1" u="none" strike="noStrike" baseline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u="none" strike="noStrike" baseline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u="none" strike="noStrike" baseline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b="0" i="1" u="none" strike="noStrike" baseline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u="none" strike="noStrike" baseline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u="none" strike="noStrike" baseline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b="0" i="1" u="none" strike="noStrike" baseline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u="none" strike="noStrike" baseline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u="none" strike="noStrike" baseline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:r>
                  <a:rPr lang="en-IN" sz="28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by</a:t>
                </a:r>
              </a:p>
              <a:p>
                <a:pPr algn="l"/>
                <a:endParaRPr lang="en-I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FE13F10-10F6-6C95-3934-8F102F4FC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240" y="236306"/>
                <a:ext cx="11589250" cy="1384995"/>
              </a:xfrm>
              <a:prstGeom prst="rect">
                <a:avLst/>
              </a:prstGeom>
              <a:blipFill>
                <a:blip r:embed="rId2"/>
                <a:stretch>
                  <a:fillRect l="-1052" t="-48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DF8B81C-3D51-E103-AA4A-963426A02A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949621"/>
              </p:ext>
            </p:extLst>
          </p:nvPr>
        </p:nvGraphicFramePr>
        <p:xfrm>
          <a:off x="2311471" y="1490876"/>
          <a:ext cx="5609904" cy="4747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041800" imgH="4267080" progId="Equation.DSMT4">
                  <p:embed/>
                </p:oleObj>
              </mc:Choice>
              <mc:Fallback>
                <p:oleObj name="Equation" r:id="rId3" imgW="5041800" imgH="4267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11471" y="1490876"/>
                        <a:ext cx="5609904" cy="47479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03877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E6F73A2-023C-BF37-41A4-5CB720530F10}"/>
                  </a:ext>
                </a:extLst>
              </p:cNvPr>
              <p:cNvSpPr txBox="1"/>
              <p:nvPr/>
            </p:nvSpPr>
            <p:spPr>
              <a:xfrm>
                <a:off x="663183" y="595901"/>
                <a:ext cx="10997986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regression equation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the following results:</a:t>
                </a:r>
              </a:p>
              <a:p>
                <a:endParaRPr lang="en-IN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Speed per acre,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b="0" i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Rainfall in inches,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I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Accumulated temperature above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42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IN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E6F73A2-023C-BF37-41A4-5CB720530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83" y="595901"/>
                <a:ext cx="10997986" cy="4401205"/>
              </a:xfrm>
              <a:prstGeom prst="rect">
                <a:avLst/>
              </a:prstGeom>
              <a:blipFill>
                <a:blip r:embed="rId2"/>
                <a:stretch>
                  <a:fillRect l="-1164" t="-1524" b="-29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5FC5D8B-6501-4262-A8E5-ED040AB573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0962660"/>
                  </p:ext>
                </p:extLst>
              </p:nvPr>
            </p:nvGraphicFramePr>
            <p:xfrm>
              <a:off x="1367673" y="1326565"/>
              <a:ext cx="10017306" cy="24993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69551">
                      <a:extLst>
                        <a:ext uri="{9D8B030D-6E8A-4147-A177-3AD203B41FA5}">
                          <a16:colId xmlns:a16="http://schemas.microsoft.com/office/drawing/2014/main" val="2661553187"/>
                        </a:ext>
                      </a:extLst>
                    </a:gridCol>
                    <a:gridCol w="1669551">
                      <a:extLst>
                        <a:ext uri="{9D8B030D-6E8A-4147-A177-3AD203B41FA5}">
                          <a16:colId xmlns:a16="http://schemas.microsoft.com/office/drawing/2014/main" val="1143100453"/>
                        </a:ext>
                      </a:extLst>
                    </a:gridCol>
                    <a:gridCol w="1669551">
                      <a:extLst>
                        <a:ext uri="{9D8B030D-6E8A-4147-A177-3AD203B41FA5}">
                          <a16:colId xmlns:a16="http://schemas.microsoft.com/office/drawing/2014/main" val="659266510"/>
                        </a:ext>
                      </a:extLst>
                    </a:gridCol>
                    <a:gridCol w="1669551">
                      <a:extLst>
                        <a:ext uri="{9D8B030D-6E8A-4147-A177-3AD203B41FA5}">
                          <a16:colId xmlns:a16="http://schemas.microsoft.com/office/drawing/2014/main" val="2628646143"/>
                        </a:ext>
                      </a:extLst>
                    </a:gridCol>
                    <a:gridCol w="1669551">
                      <a:extLst>
                        <a:ext uri="{9D8B030D-6E8A-4147-A177-3AD203B41FA5}">
                          <a16:colId xmlns:a16="http://schemas.microsoft.com/office/drawing/2014/main" val="1450145932"/>
                        </a:ext>
                      </a:extLst>
                    </a:gridCol>
                    <a:gridCol w="1669551">
                      <a:extLst>
                        <a:ext uri="{9D8B030D-6E8A-4147-A177-3AD203B41FA5}">
                          <a16:colId xmlns:a16="http://schemas.microsoft.com/office/drawing/2014/main" val="31116867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Trait</a:t>
                          </a:r>
                          <a:endParaRPr lang="en-IN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Mean </a:t>
                          </a:r>
                          <a:endParaRPr lang="en-IN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Standard deviation </a:t>
                          </a:r>
                          <a:endParaRPr lang="en-IN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sz="2800" b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sz="2800" b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en-IN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sz="2800" b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en-IN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0738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800" b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28.02</a:t>
                          </a:r>
                          <a:endParaRPr lang="en-IN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4.42</a:t>
                          </a:r>
                          <a:endParaRPr lang="en-IN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0.80</a:t>
                          </a:r>
                          <a:endParaRPr lang="en-IN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en-IN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en-IN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39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800" b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4.91</a:t>
                          </a:r>
                          <a:endParaRPr lang="en-IN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1.10</a:t>
                          </a:r>
                          <a:endParaRPr lang="en-IN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en-IN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-0.56</a:t>
                          </a:r>
                          <a:endParaRPr lang="en-IN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en-IN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03045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800" b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594</a:t>
                          </a:r>
                          <a:endParaRPr lang="en-IN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85</a:t>
                          </a:r>
                          <a:endParaRPr lang="en-IN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en-IN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en-IN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-0.40</a:t>
                          </a:r>
                          <a:endParaRPr lang="en-IN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21549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5FC5D8B-6501-4262-A8E5-ED040AB573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0962660"/>
                  </p:ext>
                </p:extLst>
              </p:nvPr>
            </p:nvGraphicFramePr>
            <p:xfrm>
              <a:off x="1367673" y="1326565"/>
              <a:ext cx="10017306" cy="24993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69551">
                      <a:extLst>
                        <a:ext uri="{9D8B030D-6E8A-4147-A177-3AD203B41FA5}">
                          <a16:colId xmlns:a16="http://schemas.microsoft.com/office/drawing/2014/main" val="2661553187"/>
                        </a:ext>
                      </a:extLst>
                    </a:gridCol>
                    <a:gridCol w="1669551">
                      <a:extLst>
                        <a:ext uri="{9D8B030D-6E8A-4147-A177-3AD203B41FA5}">
                          <a16:colId xmlns:a16="http://schemas.microsoft.com/office/drawing/2014/main" val="1143100453"/>
                        </a:ext>
                      </a:extLst>
                    </a:gridCol>
                    <a:gridCol w="1669551">
                      <a:extLst>
                        <a:ext uri="{9D8B030D-6E8A-4147-A177-3AD203B41FA5}">
                          <a16:colId xmlns:a16="http://schemas.microsoft.com/office/drawing/2014/main" val="659266510"/>
                        </a:ext>
                      </a:extLst>
                    </a:gridCol>
                    <a:gridCol w="1669551">
                      <a:extLst>
                        <a:ext uri="{9D8B030D-6E8A-4147-A177-3AD203B41FA5}">
                          <a16:colId xmlns:a16="http://schemas.microsoft.com/office/drawing/2014/main" val="2628646143"/>
                        </a:ext>
                      </a:extLst>
                    </a:gridCol>
                    <a:gridCol w="1669551">
                      <a:extLst>
                        <a:ext uri="{9D8B030D-6E8A-4147-A177-3AD203B41FA5}">
                          <a16:colId xmlns:a16="http://schemas.microsoft.com/office/drawing/2014/main" val="1450145932"/>
                        </a:ext>
                      </a:extLst>
                    </a:gridCol>
                    <a:gridCol w="1669551">
                      <a:extLst>
                        <a:ext uri="{9D8B030D-6E8A-4147-A177-3AD203B41FA5}">
                          <a16:colId xmlns:a16="http://schemas.microsoft.com/office/drawing/2014/main" val="3111686767"/>
                        </a:ext>
                      </a:extLst>
                    </a:gridCol>
                  </a:tblGrid>
                  <a:tr h="944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Trait</a:t>
                          </a:r>
                          <a:endParaRPr lang="en-IN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Mean </a:t>
                          </a:r>
                          <a:endParaRPr lang="en-IN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Standard deviation </a:t>
                          </a:r>
                          <a:endParaRPr lang="en-IN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6452" r="-200000" b="-18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000" t="-6452" r="-100000" b="-18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000" t="-6452" b="-18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0738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91860" r="-500000" b="-2302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28.02</a:t>
                          </a:r>
                          <a:endParaRPr lang="en-IN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4.42</a:t>
                          </a:r>
                          <a:endParaRPr lang="en-IN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0.80</a:t>
                          </a:r>
                          <a:endParaRPr lang="en-IN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en-IN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en-IN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03900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95294" r="-500000" b="-1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4.91</a:t>
                          </a:r>
                          <a:endParaRPr lang="en-IN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1.10</a:t>
                          </a:r>
                          <a:endParaRPr lang="en-IN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en-IN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-0.56</a:t>
                          </a:r>
                          <a:endParaRPr lang="en-IN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en-IN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030458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395294" r="-500000" b="-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594</a:t>
                          </a:r>
                          <a:endParaRPr lang="en-IN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85</a:t>
                          </a:r>
                          <a:endParaRPr lang="en-IN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en-IN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en-IN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-0.40</a:t>
                          </a:r>
                          <a:endParaRPr lang="en-IN" sz="28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215492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472936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68AB3344-7A25-CEA7-04E3-DBFA39D77C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4075331"/>
              </p:ext>
            </p:extLst>
          </p:nvPr>
        </p:nvGraphicFramePr>
        <p:xfrm>
          <a:off x="1896099" y="139787"/>
          <a:ext cx="7175981" cy="601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426000" imgH="5384520" progId="Equation.DSMT4">
                  <p:embed/>
                </p:oleObj>
              </mc:Choice>
              <mc:Fallback>
                <p:oleObj name="Equation" r:id="rId2" imgW="6426000" imgH="5384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96099" y="139787"/>
                        <a:ext cx="7175981" cy="601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2498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8C38783-9C22-73EC-2031-44721487F6E9}"/>
                  </a:ext>
                </a:extLst>
              </p:cNvPr>
              <p:cNvSpPr txBox="1"/>
              <p:nvPr/>
            </p:nvSpPr>
            <p:spPr>
              <a:xfrm>
                <a:off x="667819" y="174661"/>
                <a:ext cx="11281025" cy="66236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2800" b="0" i="0" u="none" strike="noStrike" baseline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</a:t>
                </a:r>
                <a14:m>
                  <m:oMath xmlns:m="http://schemas.openxmlformats.org/officeDocument/2006/math">
                    <m:r>
                      <a:rPr lang="en-US" sz="2800" b="0" i="1" u="none" strike="noStrike" baseline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800" b="0" i="1" u="none" strike="noStrike" baseline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−4</m:t>
                    </m:r>
                    <m:r>
                      <a:rPr lang="en-US" sz="2800" b="0" i="1" u="none" strike="noStrike" baseline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800" b="0" i="1" u="none" strike="noStrike" baseline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=5</m:t>
                    </m:r>
                  </m:oMath>
                </a14:m>
                <a:r>
                  <a:rPr lang="en-US" sz="2800" b="0" i="0" u="none" strike="noStrike" baseline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and </a:t>
                </a:r>
                <a14:m>
                  <m:oMath xmlns:m="http://schemas.openxmlformats.org/officeDocument/2006/math">
                    <m:r>
                      <a:rPr lang="en-US" sz="2800" b="0" i="1" u="none" strike="noStrike" baseline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800" b="0" i="1" u="none" strike="noStrike" baseline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−16</m:t>
                    </m:r>
                    <m:r>
                      <a:rPr lang="en-US" sz="2800" b="0" i="1" u="none" strike="noStrike" baseline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800" b="0" i="1" u="none" strike="noStrike" baseline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=−64</m:t>
                    </m:r>
                  </m:oMath>
                </a14:m>
                <a:r>
                  <a:rPr lang="en-US" sz="2800" b="0" i="0" u="none" strike="noStrike" baseline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the two line of regression </a:t>
                </a:r>
                <a:r>
                  <a:rPr lang="en-IN" sz="2800" b="0" i="0" u="none" strike="noStrike" baseline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lines, find</a:t>
                </a:r>
              </a:p>
              <a:p>
                <a:pPr algn="l"/>
                <a:r>
                  <a:rPr lang="en-US" sz="2800" b="0" i="0" u="none" strike="noStrike" baseline="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800" b="0" i="0" u="none" strike="noStrike" baseline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Regression coefficient of x on y</a:t>
                </a:r>
              </a:p>
              <a:p>
                <a:pPr algn="l"/>
                <a:r>
                  <a:rPr lang="en-US" sz="2800" b="0" i="0" u="none" strike="noStrike" baseline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ii) Regression coefficient of y on x</a:t>
                </a:r>
              </a:p>
              <a:p>
                <a:pPr algn="l"/>
                <a:r>
                  <a:rPr lang="en-IN" sz="2800" b="0" i="0" u="none" strike="noStrike" baseline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iii) </a:t>
                </a:r>
                <a14:m>
                  <m:oMath xmlns:m="http://schemas.openxmlformats.org/officeDocument/2006/math">
                    <m:r>
                      <a:rPr lang="en-IN" sz="2800" b="0" i="1" u="none" strike="noStrike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𝐶𝑜𝑟𝑟</m:t>
                    </m:r>
                    <m:r>
                      <a:rPr lang="en-US" sz="2800" b="0" i="1" u="none" strike="noStrike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𝑒𝑙𝑎𝑡𝑖𝑜𝑛</m:t>
                    </m:r>
                    <m:r>
                      <a:rPr lang="en-IN" sz="2800" b="0" i="1" u="none" strike="noStrike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(</m:t>
                    </m:r>
                    <m:r>
                      <a:rPr lang="en-IN" sz="2800" b="0" i="1" u="none" strike="noStrike" baseline="0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2800" b="0" i="1" u="none" strike="noStrike" baseline="0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IN" sz="2800" b="0" i="1" u="none" strike="noStrike" baseline="0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IN" sz="2800" b="0" i="1" u="none" strike="noStrike" baseline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IN" sz="2800" b="0" i="0" u="none" strike="noStrike" baseline="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sz="2800" b="0" i="0" u="none" strike="noStrike" baseline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iv) Mean of </a:t>
                </a:r>
                <a14:m>
                  <m:oMath xmlns:m="http://schemas.openxmlformats.org/officeDocument/2006/math">
                    <m:r>
                      <a:rPr lang="en-US" sz="2800" b="0" i="1" u="none" strike="noStrike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sz="2800" b="0" i="0" u="none" strike="noStrike" baseline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Mean of </a:t>
                </a:r>
                <a14:m>
                  <m:oMath xmlns:m="http://schemas.openxmlformats.org/officeDocument/2006/math">
                    <m:r>
                      <a:rPr lang="en-US" sz="2800" b="0" i="1" u="none" strike="noStrike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endParaRPr lang="en-US" sz="2800" b="0" i="0" u="none" strike="noStrike" baseline="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sz="2800" b="0" i="0" u="none" strike="noStrike" baseline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b="0" i="1" u="none" strike="noStrike" baseline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800" b="0" i="1" u="none" strike="noStrike" baseline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IN" sz="2800" b="0" i="1" u="none" strike="noStrike" baseline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800" b="0" i="0" u="none" strike="noStrike" baseline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b="0" i="1" u="none" strike="noStrike" baseline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800" b="0" i="1" u="none" strike="noStrike" baseline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IN" sz="2800" b="0" i="1" u="none" strike="noStrike" baseline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800" b="0" i="0" u="none" strike="noStrike" baseline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8.</a:t>
                </a:r>
              </a:p>
              <a:p>
                <a:pPr algn="l"/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8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800" b="0" i="1" u="none" strike="noStrike" baseline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800" b="0" i="1" u="none" strike="noStrike" baseline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−16</m:t>
                    </m:r>
                    <m:r>
                      <a:rPr lang="en-US" sz="2800" b="0" i="1" u="none" strike="noStrike" baseline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800" b="0" i="1" u="none" strike="noStrike" baseline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=−64</m:t>
                    </m:r>
                  </m:oMath>
                </a14:m>
                <a:r>
                  <a:rPr lang="en-US" sz="28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represent line of x on 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=16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−64</m:t>
                      </m:r>
                    </m:oMath>
                  </m:oMathPara>
                </a14:m>
                <a:endParaRPr lang="en-US" sz="2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regression line of x on 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∴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=16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8C38783-9C22-73EC-2031-44721487F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19" y="174661"/>
                <a:ext cx="11281025" cy="6623608"/>
              </a:xfrm>
              <a:prstGeom prst="rect">
                <a:avLst/>
              </a:prstGeom>
              <a:blipFill>
                <a:blip r:embed="rId2"/>
                <a:stretch>
                  <a:fillRect l="-1135" t="-10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1945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5A6A5D-B583-F9C0-AB3F-EC491E8A5DE8}"/>
                  </a:ext>
                </a:extLst>
              </p:cNvPr>
              <p:cNvSpPr txBox="1"/>
              <p:nvPr/>
            </p:nvSpPr>
            <p:spPr>
              <a:xfrm>
                <a:off x="126714" y="221034"/>
                <a:ext cx="11938571" cy="27392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800" b="1" i="0" u="none" strike="noStrike" baseline="0" dirty="0">
                    <a:latin typeface="Times New Roman" panose="02020603050405020304" pitchFamily="18" charset="0"/>
                  </a:rPr>
                  <a:t>Karl Pearson Coefficient of Correlation:</a:t>
                </a:r>
              </a:p>
              <a:p>
                <a:pPr algn="just"/>
                <a:r>
                  <a:rPr lang="en-US" sz="2800" b="0" u="none" strike="noStrike" baseline="0" dirty="0">
                    <a:latin typeface="Times New Roman" panose="02020603050405020304" pitchFamily="18" charset="0"/>
                  </a:rPr>
                  <a:t>Correlation coefficient </a:t>
                </a:r>
                <a:r>
                  <a:rPr lang="en-US" sz="2800" dirty="0">
                    <a:latin typeface="Times New Roman" panose="02020603050405020304" pitchFamily="18" charset="0"/>
                  </a:rPr>
                  <a:t>b</a:t>
                </a:r>
                <a:r>
                  <a:rPr lang="en-US" sz="2800" b="0" u="none" strike="noStrike" baseline="0" dirty="0">
                    <a:latin typeface="Times New Roman" panose="02020603050405020304" pitchFamily="18" charset="0"/>
                  </a:rPr>
                  <a:t>etween two random variables </a:t>
                </a:r>
                <a14:m>
                  <m:oMath xmlns:m="http://schemas.openxmlformats.org/officeDocument/2006/math">
                    <m:r>
                      <a:rPr lang="en-US" sz="2800" b="0" i="1" u="none" strike="noStrike" baseline="0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b="0" u="none" strike="noStrike" baseline="0" dirty="0">
                    <a:latin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0" i="1" u="none" strike="noStrike" baseline="0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b="0" u="none" strike="noStrike" baseline="0" dirty="0">
                    <a:latin typeface="Times New Roman" panose="02020603050405020304" pitchFamily="18" charset="0"/>
                  </a:rPr>
                  <a:t>, usually denoted by </a:t>
                </a:r>
                <a14:m>
                  <m:oMath xmlns:m="http://schemas.openxmlformats.org/officeDocument/2006/math">
                    <m:r>
                      <a:rPr lang="en-US" sz="3200" b="0" i="1" u="none" strike="noStrike" baseline="0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3200" b="0" i="1" u="none" strike="noStrike" baseline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u="none" strike="noStrike" baseline="0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sz="3200" b="0" i="1" u="none" strike="noStrike" baseline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u="none" strike="noStrike" baseline="0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u="none" strike="noStrike" baseline="0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800" b="0" u="none" strike="noStrike" baseline="0" dirty="0">
                    <a:latin typeface="Times New Roman" panose="02020603050405020304" pitchFamily="18" charset="0"/>
                  </a:rPr>
                  <a:t>or simply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u="none" strike="noStrike" baseline="0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IN" sz="2800" b="0" i="1" u="none" strike="noStrike" baseline="0" dirty="0" smtClean="0">
                            <a:latin typeface="Cambria Math" panose="02040503050406030204" pitchFamily="18" charset="0"/>
                          </a:rPr>
                          <m:t>𝑋𝑌</m:t>
                        </m:r>
                      </m:sub>
                    </m:sSub>
                  </m:oMath>
                </a14:m>
                <a:r>
                  <a:rPr lang="en-US" sz="3200" b="0" u="none" strike="noStrike" baseline="0" dirty="0">
                    <a:latin typeface="Times New Roman" panose="02020603050405020304" pitchFamily="18" charset="0"/>
                  </a:rPr>
                  <a:t>. </a:t>
                </a:r>
                <a:r>
                  <a:rPr lang="en-US" sz="2800" b="0" u="none" strike="noStrike" baseline="0" dirty="0">
                    <a:latin typeface="Times New Roman" panose="02020603050405020304" pitchFamily="18" charset="0"/>
                  </a:rPr>
                  <a:t>is a numerical measure of </a:t>
                </a:r>
                <a:r>
                  <a:rPr lang="en-US" sz="3200" b="0" u="none" strike="noStrike" baseline="0" dirty="0">
                    <a:latin typeface="Times New Roman" panose="02020603050405020304" pitchFamily="18" charset="0"/>
                  </a:rPr>
                  <a:t>linear relationship </a:t>
                </a:r>
                <a:r>
                  <a:rPr lang="en-US" sz="2800" b="0" u="none" strike="noStrike" baseline="0" dirty="0">
                    <a:latin typeface="Times New Roman" panose="02020603050405020304" pitchFamily="18" charset="0"/>
                  </a:rPr>
                  <a:t>between them and is defined as</a:t>
                </a:r>
              </a:p>
              <a:p>
                <a:pPr algn="just"/>
                <a:endParaRPr lang="en-US" sz="2800" dirty="0">
                  <a:latin typeface="Times New Roman" panose="02020603050405020304" pitchFamily="18" charset="0"/>
                </a:endParaRPr>
              </a:p>
              <a:p>
                <a:pPr algn="just"/>
                <a:endParaRPr lang="en-IN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5A6A5D-B583-F9C0-AB3F-EC491E8A5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14" y="221034"/>
                <a:ext cx="11938571" cy="2739211"/>
              </a:xfrm>
              <a:prstGeom prst="rect">
                <a:avLst/>
              </a:prstGeom>
              <a:blipFill>
                <a:blip r:embed="rId2"/>
                <a:stretch>
                  <a:fillRect l="-1073" t="-2222" r="-12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2EBC607-1182-4FFB-6A15-5BDAF41D3D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6424864"/>
              </p:ext>
            </p:extLst>
          </p:nvPr>
        </p:nvGraphicFramePr>
        <p:xfrm>
          <a:off x="421240" y="2271618"/>
          <a:ext cx="4834790" cy="4059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241520" imgH="3568680" progId="Equation.DSMT4">
                  <p:embed/>
                </p:oleObj>
              </mc:Choice>
              <mc:Fallback>
                <p:oleObj name="Equation" r:id="rId3" imgW="4241520" imgH="3568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1240" y="2271618"/>
                        <a:ext cx="4834790" cy="40599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275CBED-C407-0DEE-8566-82FD063705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7890033"/>
              </p:ext>
            </p:extLst>
          </p:nvPr>
        </p:nvGraphicFramePr>
        <p:xfrm>
          <a:off x="5382674" y="1941548"/>
          <a:ext cx="6583363" cy="332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181480" imgH="2616120" progId="Equation.DSMT4">
                  <p:embed/>
                </p:oleObj>
              </mc:Choice>
              <mc:Fallback>
                <p:oleObj name="Equation" r:id="rId5" imgW="5181480" imgH="2616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82674" y="1941548"/>
                        <a:ext cx="6583363" cy="3325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23794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CA5B57B-5582-5AD1-D17F-4F9285F611E7}"/>
                  </a:ext>
                </a:extLst>
              </p:cNvPr>
              <p:cNvSpPr txBox="1"/>
              <p:nvPr/>
            </p:nvSpPr>
            <p:spPr>
              <a:xfrm>
                <a:off x="534255" y="0"/>
                <a:ext cx="11301573" cy="6661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u="none" strike="noStrike" baseline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800" b="0" i="1" u="none" strike="noStrike" baseline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−4</m:t>
                    </m:r>
                    <m:r>
                      <a:rPr lang="en-US" sz="2800" b="0" i="1" u="none" strike="noStrike" baseline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800" b="0" i="1" u="none" strike="noStrike" baseline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=5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will be regression line of y on x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regression line of y on x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𝑦𝑥</m:t>
                          </m:r>
                        </m:sub>
                      </m:sSub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𝑦𝑥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According to regression property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𝑥𝑦</m:t>
                        </m:r>
                      </m:sub>
                    </m:sSub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𝑦𝑥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≤1</m:t>
                    </m:r>
                  </m:oMath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𝑥𝑦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𝑦𝑥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=16×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=4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Our assumption of regression is incorrect.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The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equation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800" b="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800" b="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−16</m:t>
                    </m:r>
                    <m:r>
                      <a:rPr lang="en-US" sz="2800" b="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800" b="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=−64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 on 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d>
                  </m:oMath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𝑥𝑦</m:t>
                        </m:r>
                      </m:sub>
                    </m:sSub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Similarly, </a:t>
                </a:r>
                <a14:m>
                  <m:oMath xmlns:m="http://schemas.openxmlformats.org/officeDocument/2006/math">
                    <m:r>
                      <a:rPr lang="en-US" sz="2800" b="0" i="1" u="none" strike="noStrike" baseline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800" b="0" i="1" u="none" strike="noStrike" baseline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−4</m:t>
                    </m:r>
                    <m:r>
                      <a:rPr lang="en-US" sz="2800" b="0" i="1" u="none" strike="noStrike" baseline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800" b="0" i="1" u="none" strike="noStrike" baseline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=5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 on 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𝑦𝑥</m:t>
                        </m:r>
                      </m:sub>
                    </m:sSub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CA5B57B-5582-5AD1-D17F-4F9285F61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55" y="0"/>
                <a:ext cx="11301573" cy="6661311"/>
              </a:xfrm>
              <a:prstGeom prst="rect">
                <a:avLst/>
              </a:prstGeom>
              <a:blipFill>
                <a:blip r:embed="rId2"/>
                <a:stretch>
                  <a:fillRect l="-1133" t="-915" r="-324" b="-10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4635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9FFE2C8-7B53-0986-18E1-C7DAE38F9925}"/>
                  </a:ext>
                </a:extLst>
              </p:cNvPr>
              <p:cNvSpPr txBox="1"/>
              <p:nvPr/>
            </p:nvSpPr>
            <p:spPr>
              <a:xfrm>
                <a:off x="2237196" y="527969"/>
                <a:ext cx="6752691" cy="57216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16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×4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=0.5</m:t>
                      </m:r>
                    </m:oMath>
                  </m:oMathPara>
                </a14:m>
                <a:endParaRPr lang="en-US" sz="2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−4  </m:t>
                      </m:r>
                      <m:acc>
                        <m:accPr>
                          <m:chr m:val="̅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=5</m:t>
                      </m:r>
                    </m:oMath>
                  </m:oMathPara>
                </a14:m>
                <a:endParaRPr lang="en-US" sz="2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16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−64</m:t>
                      </m:r>
                    </m:oMath>
                  </m:oMathPara>
                </a14:m>
                <a:endParaRPr lang="en-US" sz="2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=28,  </m:t>
                      </m:r>
                      <m:acc>
                        <m:accPr>
                          <m:chr m:val="̅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23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=0.5×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en-US" sz="2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9FFE2C8-7B53-0986-18E1-C7DAE38F9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196" y="527969"/>
                <a:ext cx="6752691" cy="57216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4798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BE0DD04-00E0-9032-457E-63836909BF5F}"/>
                  </a:ext>
                </a:extLst>
              </p:cNvPr>
              <p:cNvSpPr txBox="1"/>
              <p:nvPr/>
            </p:nvSpPr>
            <p:spPr>
              <a:xfrm>
                <a:off x="349322" y="554803"/>
                <a:ext cx="11750211" cy="52629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800" b="1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Properties of Karl Pearson’s Correlation Coefficient (r):</a:t>
                </a:r>
              </a:p>
              <a:p>
                <a:pPr algn="just"/>
                <a:endParaRPr lang="en-US" sz="2800" b="1" i="0" u="none" strike="noStrike" baseline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8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It always lies between −1  to + 1.</a:t>
                </a:r>
              </a:p>
              <a:p>
                <a:pPr algn="just"/>
                <a:r>
                  <a:rPr lang="en-US" sz="28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It is denoted by “</a:t>
                </a:r>
                <a14:m>
                  <m:oMath xmlns:m="http://schemas.openxmlformats.org/officeDocument/2006/math">
                    <m:r>
                      <a:rPr lang="en-IN" sz="2800" b="0" i="1" u="none" strike="noStrike" baseline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sz="28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”.</a:t>
                </a:r>
              </a:p>
              <a:p>
                <a:pPr algn="just"/>
                <a:r>
                  <a:rPr lang="en-US" sz="28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It is independent of change of origin and scale.</a:t>
                </a:r>
              </a:p>
              <a:p>
                <a:pPr algn="just"/>
                <a:r>
                  <a:rPr lang="en-US" sz="28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</a:t>
                </a:r>
                <a:r>
                  <a:rPr lang="en-US" sz="2800" b="0" i="0" u="none" strike="noStrik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IN" sz="2800" b="0" i="1" u="none" strike="noStrike" baseline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sz="28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+1 then there is perfect positive correlation coefficient between two variable.</a:t>
                </a:r>
              </a:p>
              <a:p>
                <a:pPr algn="just"/>
                <a:r>
                  <a:rPr lang="en-US" sz="28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800" b="0" i="0" u="none" strike="noStrike" baseline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If</m:t>
                    </m:r>
                    <m:r>
                      <a:rPr lang="en-IN" sz="2800" b="0" i="0" u="none" strike="noStrike" baseline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2800" b="0" i="1" u="none" strike="noStrike" baseline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IN" sz="2800" b="0" i="1" u="none" strike="noStrike" baseline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8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−1 then there is perfect negative correlation coefficient between two variable.</a:t>
                </a:r>
              </a:p>
              <a:p>
                <a:pPr algn="just"/>
                <a:r>
                  <a:rPr lang="en-US" sz="28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6. If </a:t>
                </a:r>
                <a14:m>
                  <m:oMath xmlns:m="http://schemas.openxmlformats.org/officeDocument/2006/math">
                    <m:r>
                      <a:rPr lang="en-IN" sz="2800" b="0" i="1" u="none" strike="noStrike" baseline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sz="28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 then there is no correlation coefficient between two variable.</a:t>
                </a:r>
              </a:p>
              <a:p>
                <a:pPr algn="just"/>
                <a:r>
                  <a:rPr lang="en-US" sz="28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7. If </a:t>
                </a:r>
                <a14:m>
                  <m:oMath xmlns:m="http://schemas.openxmlformats.org/officeDocument/2006/math">
                    <m:r>
                      <a:rPr lang="en-IN" sz="2800" b="0" i="1" u="none" strike="noStrike" baseline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sz="28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&gt; 0 then there is positive correlation coefficient between two variable.</a:t>
                </a:r>
              </a:p>
              <a:p>
                <a:pPr algn="just"/>
                <a:r>
                  <a:rPr lang="en-US" sz="28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8. If </a:t>
                </a:r>
                <a14:m>
                  <m:oMath xmlns:m="http://schemas.openxmlformats.org/officeDocument/2006/math">
                    <m:r>
                      <a:rPr lang="en-IN" sz="2800" b="0" i="1" u="none" strike="noStrike" baseline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sz="28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 0 then there is negative correlation coefficient between two variable.</a:t>
                </a:r>
                <a:endParaRPr lang="en-I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BE0DD04-00E0-9032-457E-63836909B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22" y="554803"/>
                <a:ext cx="11750211" cy="5262979"/>
              </a:xfrm>
              <a:prstGeom prst="rect">
                <a:avLst/>
              </a:prstGeom>
              <a:blipFill>
                <a:blip r:embed="rId2"/>
                <a:stretch>
                  <a:fillRect l="-1037" t="-1159" r="-1037" b="-23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6628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B8CCED-34B9-8F7F-9D1D-6C1D86DA5C5B}"/>
              </a:ext>
            </a:extLst>
          </p:cNvPr>
          <p:cNvSpPr txBox="1"/>
          <p:nvPr/>
        </p:nvSpPr>
        <p:spPr>
          <a:xfrm>
            <a:off x="1089061" y="308225"/>
            <a:ext cx="1079813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1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correlation coefficient for the following heights (in inches) of fathers (X) and their sons (Y) </a:t>
            </a:r>
            <a:r>
              <a:rPr lang="en-US" sz="2800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0" i="0" u="none" strike="noStrike" baseline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0" i="0" u="none" strike="noStrike" baseline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3E69947-9A39-87E7-47E4-DF94C59FBF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7668353"/>
                  </p:ext>
                </p:extLst>
              </p:nvPr>
            </p:nvGraphicFramePr>
            <p:xfrm>
              <a:off x="2032000" y="1438857"/>
              <a:ext cx="8127999" cy="7924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03111">
                      <a:extLst>
                        <a:ext uri="{9D8B030D-6E8A-4147-A177-3AD203B41FA5}">
                          <a16:colId xmlns:a16="http://schemas.microsoft.com/office/drawing/2014/main" val="3217365212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61264231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620730241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1646473331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416549900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1861183615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44709018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80392137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9970908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n-IN" sz="20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036134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lang="en-IN" sz="2000" dirty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307753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3E69947-9A39-87E7-47E4-DF94C59FBF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7668353"/>
                  </p:ext>
                </p:extLst>
              </p:nvPr>
            </p:nvGraphicFramePr>
            <p:xfrm>
              <a:off x="2032000" y="1438857"/>
              <a:ext cx="8127999" cy="7924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03111">
                      <a:extLst>
                        <a:ext uri="{9D8B030D-6E8A-4147-A177-3AD203B41FA5}">
                          <a16:colId xmlns:a16="http://schemas.microsoft.com/office/drawing/2014/main" val="3217365212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61264231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620730241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1646473331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3416549900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1861183615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244709018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80392137"/>
                        </a:ext>
                      </a:extLst>
                    </a:gridCol>
                    <a:gridCol w="903111">
                      <a:extLst>
                        <a:ext uri="{9D8B030D-6E8A-4147-A177-3AD203B41FA5}">
                          <a16:colId xmlns:a16="http://schemas.microsoft.com/office/drawing/2014/main" val="997090801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76" t="-7576" r="-802703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0361349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76" t="-109231" r="-802703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dirty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307753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0CE2A6F-E30F-2507-159E-C2299238B572}"/>
              </a:ext>
            </a:extLst>
          </p:cNvPr>
          <p:cNvSpPr txBox="1"/>
          <p:nvPr/>
        </p:nvSpPr>
        <p:spPr>
          <a:xfrm>
            <a:off x="1089061" y="2647461"/>
            <a:ext cx="2233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A71AD072-AD18-4254-5ABC-5A90C22C8D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7435994"/>
                  </p:ext>
                </p:extLst>
              </p:nvPr>
            </p:nvGraphicFramePr>
            <p:xfrm>
              <a:off x="3235158" y="2748845"/>
              <a:ext cx="6773335" cy="37094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2939400004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11814023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804856393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3189049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6176195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lang="en-I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1" smtClean="0"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oMath>
                            </m:oMathPara>
                          </a14:m>
                          <a:endParaRPr lang="en-I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p>
                                    <m:r>
                                      <a:rPr lang="en-IN" b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I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b="1" smtClean="0">
                                      <a:latin typeface="Cambria Math" panose="02040503050406030204" pitchFamily="18" charset="0"/>
                                    </a:rPr>
                                    <m:t>𝒀</m:t>
                                  </m:r>
                                </m:e>
                                <m:sup>
                                  <m:r>
                                    <a:rPr lang="en-IN" b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1" smtClean="0">
                                    <a:latin typeface="Cambria Math" panose="02040503050406030204" pitchFamily="18" charset="0"/>
                                  </a:rPr>
                                  <m:t>𝑿𝒀</m:t>
                                </m:r>
                              </m:oMath>
                            </m:oMathPara>
                          </a14:m>
                          <a:endParaRPr lang="en-I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043956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4225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4489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4355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485302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4356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4624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4488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223538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4489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4225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4355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9301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4489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4624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4556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081562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4624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5184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4896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547498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4761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5184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4968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537334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4900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4761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4830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775335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5184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5041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5112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666198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544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552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37028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38132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37560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629146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A71AD072-AD18-4254-5ABC-5A90C22C8D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7435994"/>
                  </p:ext>
                </p:extLst>
              </p:nvPr>
            </p:nvGraphicFramePr>
            <p:xfrm>
              <a:off x="3235158" y="2748845"/>
              <a:ext cx="6773335" cy="37094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2939400004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11814023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804856393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3189049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617619591"/>
                        </a:ext>
                      </a:extLst>
                    </a:gridCol>
                  </a:tblGrid>
                  <a:tr h="371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50" t="-1639" r="-401802" b="-9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1639" r="-300000" b="-9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901" t="-1639" r="-201351" b="-9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9552" t="-1639" r="-100448" b="-9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351" t="-1639" r="-901" b="-9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43956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4225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4489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4355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485302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4356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4624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4488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223538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4489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4225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4355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9301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4489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4624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4556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081562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4624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5184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4896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547498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4761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5184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4968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537334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4900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4761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4830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775335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5184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5041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5112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666198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544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552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37028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38132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37560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6291469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441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97B9017-B6C6-CACB-56FB-B9E8D20791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5708976"/>
              </p:ext>
            </p:extLst>
          </p:nvPr>
        </p:nvGraphicFramePr>
        <p:xfrm>
          <a:off x="1182847" y="666481"/>
          <a:ext cx="10199959" cy="5302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181480" imgH="2692080" progId="Equation.DSMT4">
                  <p:embed/>
                </p:oleObj>
              </mc:Choice>
              <mc:Fallback>
                <p:oleObj name="Equation" r:id="rId2" imgW="5181480" imgH="2692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82847" y="666481"/>
                        <a:ext cx="10199959" cy="53028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4728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15746B9-303F-1D69-C7E3-988E6B6460AF}"/>
                  </a:ext>
                </a:extLst>
              </p:cNvPr>
              <p:cNvSpPr txBox="1"/>
              <p:nvPr/>
            </p:nvSpPr>
            <p:spPr>
              <a:xfrm>
                <a:off x="468331" y="375477"/>
                <a:ext cx="11603804" cy="14189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2800" i="0" u="none" strike="noStrike" baseline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the product moment coefficient of correlation for the following data:</a:t>
                </a:r>
                <a14:m>
                  <m:oMath xmlns:m="http://schemas.openxmlformats.org/officeDocument/2006/math">
                    <m:r>
                      <a:rPr lang="en-IN" sz="2800" b="0" i="0" u="none" strike="noStrike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800" b="0" i="1" u="none" strike="noStrike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2800" b="0" i="1" u="none" strike="noStrike" baseline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=100, </m:t>
                    </m:r>
                    <m:acc>
                      <m:accPr>
                        <m:chr m:val="̅"/>
                        <m:ctrlPr>
                          <a:rPr lang="en-US" sz="2800" i="1" u="none" strike="noStrike" baseline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u="none" strike="noStrike" baseline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m:rPr>
                        <m:nor/>
                      </m:rPr>
                      <a:rPr lang="en-IN" sz="2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=62</m:t>
                    </m:r>
                    <m:r>
                      <m:rPr>
                        <m:nor/>
                      </m:rPr>
                      <a:rPr lang="en-US" sz="2800" i="0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,  </m:t>
                    </m:r>
                    <m:acc>
                      <m:accPr>
                        <m:chr m:val="̅"/>
                        <m:ctrlPr>
                          <a:rPr lang="en-US" sz="2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2800" i="0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</m:acc>
                    <m:r>
                      <a:rPr lang="en-US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=53, </m:t>
                    </m:r>
                    <m:sSub>
                      <m:sSubPr>
                        <m:ctrlPr>
                          <a:rPr lang="en-US" sz="2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=10, </m:t>
                    </m:r>
                    <m:sSub>
                      <m:sSubPr>
                        <m:ctrlPr>
                          <a:rPr lang="en-US" sz="2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=12, ∑</m:t>
                    </m:r>
                    <m:d>
                      <m:dPr>
                        <m:ctrlPr>
                          <a:rPr lang="en-US" sz="2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2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d>
                      <m:dPr>
                        <m:ctrlPr>
                          <a:rPr lang="en-US" sz="2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28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=8000</m:t>
                    </m:r>
                  </m:oMath>
                </a14:m>
                <a:r>
                  <a:rPr lang="en-IN" sz="2800" i="0" u="none" strike="noStrike" baseline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algn="l"/>
                <a:r>
                  <a:rPr lang="en-IN" sz="280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endParaRPr lang="en-I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15746B9-303F-1D69-C7E3-988E6B646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31" y="375477"/>
                <a:ext cx="11603804" cy="1418978"/>
              </a:xfrm>
              <a:prstGeom prst="rect">
                <a:avLst/>
              </a:prstGeom>
              <a:blipFill>
                <a:blip r:embed="rId2"/>
                <a:stretch>
                  <a:fillRect l="-1104" t="-4741" b="-116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18BCD00-08A7-4B75-B66D-4B89F6EBFB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1973927"/>
              </p:ext>
            </p:extLst>
          </p:nvPr>
        </p:nvGraphicFramePr>
        <p:xfrm>
          <a:off x="1084312" y="2066925"/>
          <a:ext cx="5011688" cy="4537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025880" imgH="3644640" progId="Equation.DSMT4">
                  <p:embed/>
                </p:oleObj>
              </mc:Choice>
              <mc:Fallback>
                <p:oleObj name="Equation" r:id="rId3" imgW="4025880" imgH="3644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84312" y="2066925"/>
                        <a:ext cx="5011688" cy="45373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60C71D8-0DF7-7176-FA7F-B4A2517E1F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342372"/>
              </p:ext>
            </p:extLst>
          </p:nvPr>
        </p:nvGraphicFramePr>
        <p:xfrm>
          <a:off x="8116584" y="1803490"/>
          <a:ext cx="2796722" cy="2532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73120" imgH="1333440" progId="Equation.DSMT4">
                  <p:embed/>
                </p:oleObj>
              </mc:Choice>
              <mc:Fallback>
                <p:oleObj name="Equation" r:id="rId5" imgW="1473120" imgH="1333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16584" y="1803490"/>
                        <a:ext cx="2796722" cy="25321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2783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3935</TotalTime>
  <Words>2638</Words>
  <Application>Microsoft Office PowerPoint</Application>
  <PresentationFormat>Widescreen</PresentationFormat>
  <Paragraphs>767</Paragraphs>
  <Slides>51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Arial</vt:lpstr>
      <vt:lpstr>Calibri</vt:lpstr>
      <vt:lpstr>Calibri Light</vt:lpstr>
      <vt:lpstr>Calisto MT</vt:lpstr>
      <vt:lpstr>Cambria</vt:lpstr>
      <vt:lpstr>Cambria Math</vt:lpstr>
      <vt:lpstr>Times New Roman</vt:lpstr>
      <vt:lpstr>Office Theme</vt:lpstr>
      <vt:lpstr>Equation</vt:lpstr>
      <vt:lpstr>  Module: 3 Correlation and Regression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Regression Analysis</vt:lpstr>
      <vt:lpstr>Regression Lines: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VINOTH D</dc:creator>
  <cp:lastModifiedBy>VINOTH D</cp:lastModifiedBy>
  <cp:revision>157</cp:revision>
  <dcterms:created xsi:type="dcterms:W3CDTF">2025-01-22T14:32:32Z</dcterms:created>
  <dcterms:modified xsi:type="dcterms:W3CDTF">2025-02-22T12:32:54Z</dcterms:modified>
</cp:coreProperties>
</file>