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93" r:id="rId4"/>
    <p:sldId id="300" r:id="rId5"/>
    <p:sldId id="301" r:id="rId6"/>
    <p:sldId id="294" r:id="rId7"/>
    <p:sldId id="295" r:id="rId8"/>
    <p:sldId id="296" r:id="rId9"/>
    <p:sldId id="297" r:id="rId10"/>
    <p:sldId id="285" r:id="rId11"/>
    <p:sldId id="263" r:id="rId12"/>
    <p:sldId id="264" r:id="rId13"/>
    <p:sldId id="265" r:id="rId14"/>
    <p:sldId id="277" r:id="rId15"/>
    <p:sldId id="279" r:id="rId16"/>
    <p:sldId id="302" r:id="rId17"/>
    <p:sldId id="303" r:id="rId18"/>
    <p:sldId id="298" r:id="rId19"/>
    <p:sldId id="299" r:id="rId20"/>
    <p:sldId id="304" r:id="rId21"/>
    <p:sldId id="281" r:id="rId22"/>
    <p:sldId id="288" r:id="rId23"/>
    <p:sldId id="305" r:id="rId24"/>
    <p:sldId id="306" r:id="rId25"/>
    <p:sldId id="307" r:id="rId26"/>
    <p:sldId id="308" r:id="rId27"/>
    <p:sldId id="309" r:id="rId28"/>
    <p:sldId id="310" r:id="rId29"/>
    <p:sldId id="311" r:id="rId30"/>
    <p:sldId id="312" r:id="rId31"/>
    <p:sldId id="316" r:id="rId32"/>
    <p:sldId id="313" r:id="rId33"/>
    <p:sldId id="317" r:id="rId34"/>
    <p:sldId id="314" r:id="rId35"/>
    <p:sldId id="315" r:id="rId36"/>
    <p:sldId id="318" r:id="rId37"/>
    <p:sldId id="319" r:id="rId38"/>
    <p:sldId id="320" r:id="rId39"/>
    <p:sldId id="32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ypothesis Testing I" id="{843B9E5D-6285-4161-AF5C-A09F50CF95BA}">
          <p14:sldIdLst>
            <p14:sldId id="257"/>
            <p14:sldId id="259"/>
            <p14:sldId id="293"/>
            <p14:sldId id="300"/>
            <p14:sldId id="301"/>
            <p14:sldId id="294"/>
            <p14:sldId id="295"/>
            <p14:sldId id="296"/>
            <p14:sldId id="297"/>
            <p14:sldId id="285"/>
            <p14:sldId id="263"/>
            <p14:sldId id="264"/>
            <p14:sldId id="265"/>
            <p14:sldId id="277"/>
          </p14:sldIdLst>
        </p14:section>
        <p14:section name="Test for Single Proportion" id="{EC9E0E2F-D197-433C-AD82-F7D3D5F1592A}">
          <p14:sldIdLst>
            <p14:sldId id="279"/>
            <p14:sldId id="302"/>
            <p14:sldId id="303"/>
            <p14:sldId id="298"/>
            <p14:sldId id="299"/>
            <p14:sldId id="304"/>
          </p14:sldIdLst>
        </p14:section>
        <p14:section name="Significance of Difference of Two Population Proportions" id="{C2D9A342-282A-4E33-8A3D-58FE56DDD830}">
          <p14:sldIdLst>
            <p14:sldId id="281"/>
            <p14:sldId id="288"/>
            <p14:sldId id="305"/>
            <p14:sldId id="306"/>
            <p14:sldId id="307"/>
            <p14:sldId id="308"/>
            <p14:sldId id="309"/>
            <p14:sldId id="310"/>
          </p14:sldIdLst>
        </p14:section>
        <p14:section name="Test for Single Mean" id="{B378DC83-3176-4D49-8BE8-AAA352C2C315}">
          <p14:sldIdLst>
            <p14:sldId id="311"/>
            <p14:sldId id="312"/>
            <p14:sldId id="316"/>
            <p14:sldId id="313"/>
            <p14:sldId id="317"/>
            <p14:sldId id="314"/>
            <p14:sldId id="315"/>
            <p14:sldId id="318"/>
            <p14:sldId id="319"/>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3F5C-E942-6310-4EDE-00BD95B74C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828B1B-C9A8-3A94-D8BC-E0AC0DDD9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9B70B8-A0BA-CD83-DA19-214C086766D8}"/>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5" name="Footer Placeholder 4">
            <a:extLst>
              <a:ext uri="{FF2B5EF4-FFF2-40B4-BE49-F238E27FC236}">
                <a16:creationId xmlns:a16="http://schemas.microsoft.com/office/drawing/2014/main" id="{FB1011F8-0378-30C1-6466-780F6BBF1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10CBF-61FC-40E0-E185-491DC7ED6CB0}"/>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40528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62B3-709F-90D7-C999-44C3800686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4FD34-29B2-89EC-7290-391B72F16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50EC69-4480-1E75-4824-55B4D006223E}"/>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5" name="Footer Placeholder 4">
            <a:extLst>
              <a:ext uri="{FF2B5EF4-FFF2-40B4-BE49-F238E27FC236}">
                <a16:creationId xmlns:a16="http://schemas.microsoft.com/office/drawing/2014/main" id="{D950E23D-FDD3-7920-9AAE-3992EB8A4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8C619-273B-1A5B-AF0F-5D112FB7EC17}"/>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285300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4E00E2-14F2-1938-A7C7-EEEB70232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28C55-31B0-E17D-1C53-361B6C0F6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266B7-3660-BB0E-2926-063E6845F44E}"/>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5" name="Footer Placeholder 4">
            <a:extLst>
              <a:ext uri="{FF2B5EF4-FFF2-40B4-BE49-F238E27FC236}">
                <a16:creationId xmlns:a16="http://schemas.microsoft.com/office/drawing/2014/main" id="{CEE92879-BAE3-2193-0C46-AB208FAFA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695D2-6056-EC6A-47CC-B578FBFEDF16}"/>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308955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C8CA-AD4C-AE0F-2F02-7F7991A01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1BF39-3BAF-495B-7723-2FBC092EC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DDD57-85C7-80B1-F71B-C9A294FF52E9}"/>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5" name="Footer Placeholder 4">
            <a:extLst>
              <a:ext uri="{FF2B5EF4-FFF2-40B4-BE49-F238E27FC236}">
                <a16:creationId xmlns:a16="http://schemas.microsoft.com/office/drawing/2014/main" id="{DB995841-3B1B-C292-E1D5-658DB70B2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01A45-8DF5-1EE8-75E5-671515DFE965}"/>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68153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1F5-8807-5EB1-8F97-0E8F483273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CF5653-8B51-44C0-C7F9-25561EFC8E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0AA93-BE79-D10C-C8B1-DDE749789DB5}"/>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5" name="Footer Placeholder 4">
            <a:extLst>
              <a:ext uri="{FF2B5EF4-FFF2-40B4-BE49-F238E27FC236}">
                <a16:creationId xmlns:a16="http://schemas.microsoft.com/office/drawing/2014/main" id="{ABDFA373-F2F6-AF3E-37B3-0E1698661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B98BD-207C-E062-0C54-C9D67EE9806C}"/>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360141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C8C5-8CDE-E0EB-5833-DB4BA29E3E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A10634-D300-7CE7-0FB8-032E790CCC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0191B8-37B5-418B-D48B-0241410D6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3B4E8-BD56-A19F-8436-AD90292CE39D}"/>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6" name="Footer Placeholder 5">
            <a:extLst>
              <a:ext uri="{FF2B5EF4-FFF2-40B4-BE49-F238E27FC236}">
                <a16:creationId xmlns:a16="http://schemas.microsoft.com/office/drawing/2014/main" id="{0379DE73-2803-0E65-466D-1797A7899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6A839B-84F1-47DC-F831-CFB155DB6166}"/>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265176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EC35-4E77-1B94-CD26-41C09179E3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1579A-45FA-B847-CB8F-3A32204BC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F620B-5905-2F24-6F6C-3C0EA8C29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0FC1CB-E155-6A76-B346-BE92DB0EB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0298E-EE68-D321-401C-5A0CF426F1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ED083F-2295-DA14-2E31-72F07B031521}"/>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8" name="Footer Placeholder 7">
            <a:extLst>
              <a:ext uri="{FF2B5EF4-FFF2-40B4-BE49-F238E27FC236}">
                <a16:creationId xmlns:a16="http://schemas.microsoft.com/office/drawing/2014/main" id="{4B03174F-A40B-AB67-6C83-88C14521C2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3A6DC2-9D34-6F1B-E56B-A423887A0DC5}"/>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85997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31E1-2BF2-B1C2-5EFE-D365011B54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CAC009-FC8C-00D7-48C0-989AC48339B4}"/>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4" name="Footer Placeholder 3">
            <a:extLst>
              <a:ext uri="{FF2B5EF4-FFF2-40B4-BE49-F238E27FC236}">
                <a16:creationId xmlns:a16="http://schemas.microsoft.com/office/drawing/2014/main" id="{B7E3BF4A-62BE-3ABD-86F5-A95717CD73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6BF300-650A-EF2E-BC56-1C8F4094BE11}"/>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352423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86A43-7DAE-917C-1A70-BE901EC3E435}"/>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3" name="Footer Placeholder 2">
            <a:extLst>
              <a:ext uri="{FF2B5EF4-FFF2-40B4-BE49-F238E27FC236}">
                <a16:creationId xmlns:a16="http://schemas.microsoft.com/office/drawing/2014/main" id="{9DD07388-A4CC-3653-0F13-80AAE4C68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06F15D-F88E-9D66-48B3-7254616BE047}"/>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284031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1523-0467-480E-2C90-B95805C0F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F3E4F2-E43D-F322-70FA-DBB4C6388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CD4D1D-DC34-3D52-34E7-2FE548CE9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4FF0A-785F-74DF-63D4-485737384E9B}"/>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6" name="Footer Placeholder 5">
            <a:extLst>
              <a:ext uri="{FF2B5EF4-FFF2-40B4-BE49-F238E27FC236}">
                <a16:creationId xmlns:a16="http://schemas.microsoft.com/office/drawing/2014/main" id="{28108A2A-39B5-47AE-DB7B-D60D03247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50C9B-1B92-2A03-E64A-3F3C45C56E1A}"/>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289445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19FE-3352-2826-C7EE-26006FB63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5AADA0-A9F4-E1CC-721C-0064C4B8D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CEEAA-0F9E-6325-6180-8B4E88512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658DA-E954-9619-B973-8DDC7F0B5AC6}"/>
              </a:ext>
            </a:extLst>
          </p:cNvPr>
          <p:cNvSpPr>
            <a:spLocks noGrp="1"/>
          </p:cNvSpPr>
          <p:nvPr>
            <p:ph type="dt" sz="half" idx="10"/>
          </p:nvPr>
        </p:nvSpPr>
        <p:spPr/>
        <p:txBody>
          <a:bodyPr/>
          <a:lstStyle/>
          <a:p>
            <a:fld id="{92628E34-229D-424D-AE9E-E9851948EF4E}" type="datetimeFigureOut">
              <a:rPr lang="en-IN" smtClean="0"/>
              <a:t>11-03-2025</a:t>
            </a:fld>
            <a:endParaRPr lang="en-IN"/>
          </a:p>
        </p:txBody>
      </p:sp>
      <p:sp>
        <p:nvSpPr>
          <p:cNvPr id="6" name="Footer Placeholder 5">
            <a:extLst>
              <a:ext uri="{FF2B5EF4-FFF2-40B4-BE49-F238E27FC236}">
                <a16:creationId xmlns:a16="http://schemas.microsoft.com/office/drawing/2014/main" id="{893A7979-E32B-179F-44F8-B94881CEB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5A9490-0183-A29A-994B-6884C8685DD8}"/>
              </a:ext>
            </a:extLst>
          </p:cNvPr>
          <p:cNvSpPr>
            <a:spLocks noGrp="1"/>
          </p:cNvSpPr>
          <p:nvPr>
            <p:ph type="sldNum" sz="quarter" idx="12"/>
          </p:nvPr>
        </p:nvSpPr>
        <p:spPr/>
        <p:txBody>
          <a:bodyPr/>
          <a:lstStyle/>
          <a:p>
            <a:fld id="{2F43578D-9291-442C-8488-3E73758F526C}" type="slidenum">
              <a:rPr lang="en-IN" smtClean="0"/>
              <a:t>‹#›</a:t>
            </a:fld>
            <a:endParaRPr lang="en-IN"/>
          </a:p>
        </p:txBody>
      </p:sp>
    </p:spTree>
    <p:extLst>
      <p:ext uri="{BB962C8B-B14F-4D97-AF65-F5344CB8AC3E}">
        <p14:creationId xmlns:p14="http://schemas.microsoft.com/office/powerpoint/2010/main" val="332175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D7DBF-C863-B112-B34A-02805A860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5926C-F167-1CA6-2BC4-1BCA9CA31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179E2-4E24-83D1-E0D9-26895A39B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8E34-229D-424D-AE9E-E9851948EF4E}" type="datetimeFigureOut">
              <a:rPr lang="en-IN" smtClean="0"/>
              <a:t>11-03-2025</a:t>
            </a:fld>
            <a:endParaRPr lang="en-IN"/>
          </a:p>
        </p:txBody>
      </p:sp>
      <p:sp>
        <p:nvSpPr>
          <p:cNvPr id="5" name="Footer Placeholder 4">
            <a:extLst>
              <a:ext uri="{FF2B5EF4-FFF2-40B4-BE49-F238E27FC236}">
                <a16:creationId xmlns:a16="http://schemas.microsoft.com/office/drawing/2014/main" id="{2A3023C3-FE9E-7B07-7B34-B4C0AE0AF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749772-DF5F-B38E-9DD5-F072BC5EA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3578D-9291-442C-8488-3E73758F526C}" type="slidenum">
              <a:rPr lang="en-IN" smtClean="0"/>
              <a:t>‹#›</a:t>
            </a:fld>
            <a:endParaRPr lang="en-IN"/>
          </a:p>
        </p:txBody>
      </p:sp>
    </p:spTree>
    <p:extLst>
      <p:ext uri="{BB962C8B-B14F-4D97-AF65-F5344CB8AC3E}">
        <p14:creationId xmlns:p14="http://schemas.microsoft.com/office/powerpoint/2010/main" val="246044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12E-8AC1-CE79-B9AD-233D7310B66F}"/>
              </a:ext>
            </a:extLst>
          </p:cNvPr>
          <p:cNvSpPr>
            <a:spLocks noGrp="1"/>
          </p:cNvSpPr>
          <p:nvPr>
            <p:ph type="ctrTitle"/>
          </p:nvPr>
        </p:nvSpPr>
        <p:spPr/>
        <p:txBody>
          <a:bodyPr>
            <a:normAutofit fontScale="90000"/>
          </a:bodyPr>
          <a:lstStyle/>
          <a:p>
            <a:br>
              <a:rPr lang="en-IN" sz="4400" b="1" i="0" u="none" strike="noStrike" baseline="0" dirty="0">
                <a:solidFill>
                  <a:schemeClr val="accent5">
                    <a:lumMod val="50000"/>
                  </a:schemeClr>
                </a:solidFill>
                <a:latin typeface="Times New Roman" panose="02020603050405020304" pitchFamily="18" charset="0"/>
                <a:cs typeface="Times New Roman" panose="02020603050405020304" pitchFamily="18" charset="0"/>
              </a:rPr>
            </a:br>
            <a:r>
              <a:rPr lang="en-IN" sz="4400" b="1" i="0" u="none" strike="noStrike" baseline="0" dirty="0">
                <a:solidFill>
                  <a:schemeClr val="accent5">
                    <a:lumMod val="50000"/>
                  </a:schemeClr>
                </a:solidFill>
                <a:latin typeface="Times New Roman" panose="02020603050405020304" pitchFamily="18" charset="0"/>
                <a:cs typeface="Times New Roman" panose="02020603050405020304" pitchFamily="18" charset="0"/>
              </a:rPr>
              <a:t> Module: 5 </a:t>
            </a:r>
            <a:r>
              <a:rPr lang="en-IN" sz="4400" b="1" i="0" u="none" strike="noStrike" baseline="0" dirty="0">
                <a:solidFill>
                  <a:schemeClr val="accent5">
                    <a:lumMod val="50000"/>
                  </a:schemeClr>
                </a:solidFill>
                <a:latin typeface="Cambria" panose="02040503050406030204" pitchFamily="18" charset="0"/>
              </a:rPr>
              <a:t>Hypothesis Testing I </a:t>
            </a:r>
            <a:r>
              <a:rPr lang="en-IN" sz="4400" b="0" i="0" u="none" strike="noStrike" baseline="0" dirty="0">
                <a:solidFill>
                  <a:schemeClr val="accent5">
                    <a:lumMod val="50000"/>
                  </a:schemeClr>
                </a:solidFill>
                <a:latin typeface="Cambria" panose="02040503050406030204" pitchFamily="18" charset="0"/>
              </a:rPr>
              <a:t>	</a:t>
            </a:r>
            <a:br>
              <a:rPr lang="en-IN" sz="4400" b="0" i="0" u="none" strike="noStrike" baseline="0" dirty="0">
                <a:solidFill>
                  <a:schemeClr val="accent5">
                    <a:lumMod val="50000"/>
                  </a:schemeClr>
                </a:solidFill>
                <a:latin typeface="Cambria" panose="02040503050406030204" pitchFamily="18" charset="0"/>
              </a:rPr>
            </a:br>
            <a:endParaRPr lang="en-IN" sz="8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AA6EF5-5DB7-56CB-DC62-2739779C9723}"/>
              </a:ext>
            </a:extLst>
          </p:cNvPr>
          <p:cNvSpPr>
            <a:spLocks noGrp="1"/>
          </p:cNvSpPr>
          <p:nvPr>
            <p:ph type="subTitle" idx="1"/>
          </p:nvPr>
        </p:nvSpPr>
        <p:spPr>
          <a:xfrm>
            <a:off x="1235187" y="3068381"/>
            <a:ext cx="10312965" cy="2667256"/>
          </a:xfrm>
        </p:spPr>
        <p:txBody>
          <a:bodyPr>
            <a:noAutofit/>
          </a:bodyPr>
          <a:lstStyle/>
          <a:p>
            <a:pPr algn="just"/>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Testing of hypothesis – Introduction-Types of errors, critical region, procedure of testing hypothesis-Large sample tests- Z test for Single Proportion, Difference of Proportion, mean and difference of means. 	</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08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6213" y="102742"/>
                <a:ext cx="11839576" cy="5902271"/>
              </a:xfrm>
            </p:spPr>
            <p:txBody>
              <a:bodyPr>
                <a:normAutofit/>
              </a:bodyPr>
              <a:lstStyle/>
              <a:p>
                <a:pPr marL="0" indent="0">
                  <a:lnSpc>
                    <a:spcPct val="120000"/>
                  </a:lnSpc>
                  <a:buNone/>
                </a:pPr>
                <a:r>
                  <a:rPr lang="en-IN" b="1" i="1" dirty="0">
                    <a:latin typeface="Times New Roman" panose="02020603050405020304" pitchFamily="18" charset="0"/>
                    <a:cs typeface="Times New Roman" panose="02020603050405020304" pitchFamily="18" charset="0"/>
                  </a:rPr>
                  <a:t>Critical Values or Significant Values:   </a:t>
                </a:r>
                <a:r>
                  <a:rPr lang="en-IN" dirty="0">
                    <a:latin typeface="Times New Roman" panose="02020603050405020304" pitchFamily="18" charset="0"/>
                    <a:cs typeface="Times New Roman" panose="02020603050405020304" pitchFamily="18" charset="0"/>
                  </a:rPr>
                  <a:t>The critical value of the test statistic at level of  significance </a:t>
                </a:r>
                <a14:m>
                  <m:oMath xmlns:m="http://schemas.openxmlformats.org/officeDocument/2006/math">
                    <m:r>
                      <a:rPr lang="en-IN">
                        <a:latin typeface="Cambria Math" panose="02040503050406030204" pitchFamily="18" charset="0"/>
                        <a:ea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𝜶</m:t>
                    </m:r>
                    <m:r>
                      <a:rPr lang="en-IN" b="1" i="1">
                        <a:latin typeface="Cambria Math" panose="02040503050406030204" pitchFamily="18" charset="0"/>
                        <a:ea typeface="Cambria Math" panose="02040503050406030204" pitchFamily="18" charset="0"/>
                        <a:cs typeface="Times New Roman" panose="02020603050405020304" pitchFamily="18" charset="0"/>
                      </a:rPr>
                      <m:t>′</m:t>
                    </m:r>
                  </m:oMath>
                </a14:m>
                <a:r>
                  <a:rPr lang="en-IN" b="1"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for </a:t>
                </a:r>
                <a:r>
                  <a:rPr lang="en-IN" b="1" dirty="0">
                    <a:latin typeface="Times New Roman" panose="02020603050405020304" pitchFamily="18" charset="0"/>
                    <a:cs typeface="Times New Roman" panose="02020603050405020304" pitchFamily="18" charset="0"/>
                  </a:rPr>
                  <a:t>two-tailed</a:t>
                </a: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test  </a:t>
                </a:r>
                <a:r>
                  <a:rPr lang="en-IN" dirty="0">
                    <a:latin typeface="Times New Roman" panose="02020603050405020304" pitchFamily="18" charset="0"/>
                    <a:cs typeface="Times New Roman" panose="02020603050405020304" pitchFamily="18" charset="0"/>
                  </a:rPr>
                  <a:t>is given by:</a:t>
                </a:r>
              </a:p>
              <a:p>
                <a:pPr marL="457200" lvl="1" indent="0">
                  <a:lnSpc>
                    <a:spcPct val="16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d>
                          <m:dPr>
                            <m:begChr m:val="|"/>
                            <m:endChr m:val="|"/>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e>
                        </m:d>
                        <m:r>
                          <a:rPr lang="en-IN" i="1">
                            <a:latin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𝛼</m:t>
                    </m:r>
                  </m:oMath>
                </a14:m>
                <a:r>
                  <a:rPr lang="en-IN" dirty="0">
                    <a:latin typeface="Times New Roman" panose="02020603050405020304" pitchFamily="18" charset="0"/>
                    <a:cs typeface="Times New Roman" panose="02020603050405020304" pitchFamily="18" charset="0"/>
                  </a:rPr>
                  <a:t> </a:t>
                </a:r>
              </a:p>
              <a:p>
                <a:pPr marL="457200" lvl="1" indent="0">
                  <a:lnSpc>
                    <a:spcPct val="16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r>
                          <a:rPr lang="en-IN" i="1">
                            <a:latin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r>
                          <a:rPr lang="en-IN" i="1">
                            <a:latin typeface="Cambria Math" panose="02040503050406030204" pitchFamily="18" charset="0"/>
                            <a:cs typeface="Times New Roman" panose="02020603050405020304" pitchFamily="18" charset="0"/>
                          </a:rPr>
                          <m:t>&lt;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dirty="0">
                  <a:latin typeface="Times New Roman" panose="02020603050405020304" pitchFamily="18" charset="0"/>
                  <a:cs typeface="Times New Roman" panose="02020603050405020304" pitchFamily="18" charset="0"/>
                </a:endParaRPr>
              </a:p>
              <a:p>
                <a:pPr marL="457200" lvl="1" indent="0">
                  <a:lnSpc>
                    <a:spcPct val="16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r>
                          <a:rPr lang="en-IN" i="1">
                            <a:latin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r>
                          <a:rPr lang="en-IN" i="1">
                            <a:latin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i="1" smtClean="0">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dirty="0">
                  <a:latin typeface="Times New Roman" panose="02020603050405020304" pitchFamily="18" charset="0"/>
                  <a:cs typeface="Times New Roman" panose="02020603050405020304" pitchFamily="18" charset="0"/>
                </a:endParaRPr>
              </a:p>
              <a:p>
                <a:pPr marL="457200" lvl="1" indent="0">
                  <a:lnSpc>
                    <a:spcPct val="16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a:latin typeface="Cambria Math" panose="02040503050406030204" pitchFamily="18" charset="0"/>
                        <a:cs typeface="Times New Roman" panose="02020603050405020304" pitchFamily="18" charset="0"/>
                      </a:rPr>
                      <m:t>2 </m:t>
                    </m:r>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r>
                          <a:rPr lang="en-IN" i="1">
                            <a:latin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𝛼</m:t>
                    </m:r>
                  </m:oMath>
                </a14:m>
                <a:endParaRPr lang="en-IN" dirty="0">
                  <a:latin typeface="Times New Roman" panose="02020603050405020304" pitchFamily="18" charset="0"/>
                  <a:cs typeface="Times New Roman" panose="02020603050405020304" pitchFamily="18" charset="0"/>
                </a:endParaRPr>
              </a:p>
              <a:p>
                <a:pPr marL="457200" lvl="1" indent="0">
                  <a:lnSpc>
                    <a:spcPct val="16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𝑃</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𝑍</m:t>
                        </m:r>
                        <m:r>
                          <a:rPr lang="en-IN" i="1">
                            <a:latin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e>
                    </m:d>
                    <m:r>
                      <a:rPr lang="en-IN" i="1">
                        <a:latin typeface="Cambria Math" panose="02040503050406030204" pitchFamily="18" charset="0"/>
                        <a:ea typeface="Cambria Math" panose="02040503050406030204" pitchFamily="18" charset="0"/>
                        <a:cs typeface="Times New Roman" panose="02020603050405020304" pitchFamily="18" charset="0"/>
                      </a:rPr>
                      <m:t>=</m:t>
                    </m:r>
                    <m:f>
                      <m:fPr>
                        <m:type m:val="skw"/>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𝛼</m:t>
                        </m:r>
                      </m:num>
                      <m:den>
                        <m:r>
                          <a:rPr lang="en-IN" i="1">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IN" dirty="0">
                    <a:latin typeface="Times New Roman" panose="02020603050405020304" pitchFamily="18" charset="0"/>
                    <a:cs typeface="Times New Roman" panose="02020603050405020304" pitchFamily="18" charset="0"/>
                  </a:rPr>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6213" y="102742"/>
                <a:ext cx="11839576" cy="5902271"/>
              </a:xfrm>
              <a:blipFill>
                <a:blip r:embed="rId2"/>
                <a:stretch>
                  <a:fillRect l="-1081" t="-413"/>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C69A3D0-C841-DC3F-A91C-42B8DEA977FC}"/>
              </a:ext>
            </a:extLst>
          </p:cNvPr>
          <p:cNvPicPr>
            <a:picLocks noChangeAspect="1"/>
          </p:cNvPicPr>
          <p:nvPr/>
        </p:nvPicPr>
        <p:blipFill>
          <a:blip r:embed="rId3"/>
          <a:stretch>
            <a:fillRect/>
          </a:stretch>
        </p:blipFill>
        <p:spPr>
          <a:xfrm>
            <a:off x="6967185" y="4441560"/>
            <a:ext cx="4858000" cy="1644735"/>
          </a:xfrm>
          <a:prstGeom prst="rect">
            <a:avLst/>
          </a:prstGeom>
        </p:spPr>
      </p:pic>
      <p:pic>
        <p:nvPicPr>
          <p:cNvPr id="6" name="Picture 5">
            <a:extLst>
              <a:ext uri="{FF2B5EF4-FFF2-40B4-BE49-F238E27FC236}">
                <a16:creationId xmlns:a16="http://schemas.microsoft.com/office/drawing/2014/main" id="{B91F5C0E-97DF-53D2-D17A-511B32767F3C}"/>
              </a:ext>
            </a:extLst>
          </p:cNvPr>
          <p:cNvPicPr>
            <a:picLocks noChangeAspect="1"/>
          </p:cNvPicPr>
          <p:nvPr/>
        </p:nvPicPr>
        <p:blipFill>
          <a:blip r:embed="rId4"/>
          <a:stretch>
            <a:fillRect/>
          </a:stretch>
        </p:blipFill>
        <p:spPr>
          <a:xfrm>
            <a:off x="366815" y="4452990"/>
            <a:ext cx="6369377" cy="1714588"/>
          </a:xfrm>
          <a:prstGeom prst="rect">
            <a:avLst/>
          </a:prstGeom>
        </p:spPr>
      </p:pic>
    </p:spTree>
    <p:extLst>
      <p:ext uri="{BB962C8B-B14F-4D97-AF65-F5344CB8AC3E}">
        <p14:creationId xmlns:p14="http://schemas.microsoft.com/office/powerpoint/2010/main" val="227119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32012"/>
                <a:ext cx="10515600" cy="5944951"/>
              </a:xfrm>
            </p:spPr>
            <p:txBody>
              <a:bodyPr/>
              <a:lstStyle/>
              <a:p>
                <a:pPr marL="0" indent="0">
                  <a:buNone/>
                </a:pPr>
                <a:r>
                  <a:rPr lang="en-IN" dirty="0">
                    <a:latin typeface="Times New Roman" panose="02020603050405020304" pitchFamily="18" charset="0"/>
                    <a:cs typeface="Times New Roman" panose="02020603050405020304" pitchFamily="18" charset="0"/>
                  </a:rPr>
                  <a:t>In case of </a:t>
                </a:r>
                <a:r>
                  <a:rPr lang="en-IN" b="1" dirty="0">
                    <a:latin typeface="Times New Roman" panose="02020603050405020304" pitchFamily="18" charset="0"/>
                    <a:cs typeface="Times New Roman" panose="02020603050405020304" pitchFamily="18" charset="0"/>
                  </a:rPr>
                  <a:t>one-tailed test</a:t>
                </a:r>
                <a:r>
                  <a:rPr lang="en-IN" dirty="0">
                    <a:latin typeface="Times New Roman" panose="02020603050405020304" pitchFamily="18" charset="0"/>
                    <a:cs typeface="Times New Roman" panose="02020603050405020304" pitchFamily="18" charset="0"/>
                  </a:rPr>
                  <a:t>, the critical value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𝑧</m:t>
                        </m:r>
                      </m:e>
                      <m:sub>
                        <m:r>
                          <a:rPr lang="en-IN" i="1">
                            <a:latin typeface="Cambria Math" panose="02040503050406030204" pitchFamily="18" charset="0"/>
                            <a:ea typeface="Cambria Math" panose="02040503050406030204" pitchFamily="18" charset="0"/>
                            <a:cs typeface="Times New Roman" panose="02020603050405020304" pitchFamily="18" charset="0"/>
                          </a:rPr>
                          <m:t>𝛼</m:t>
                        </m:r>
                      </m:sub>
                    </m:sSub>
                  </m:oMath>
                </a14:m>
                <a:r>
                  <a:rPr lang="en-IN" dirty="0">
                    <a:latin typeface="Times New Roman" panose="02020603050405020304" pitchFamily="18" charset="0"/>
                    <a:cs typeface="Times New Roman" panose="02020603050405020304" pitchFamily="18" charset="0"/>
                  </a:rPr>
                  <a:t> is determined as:</a:t>
                </a:r>
              </a:p>
              <a:p>
                <a:pPr marL="0" indent="0">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For right </a:t>
                </a:r>
                <a:r>
                  <a:rPr lang="en-IN" dirty="0">
                    <a:latin typeface="Times New Roman" panose="02020603050405020304" pitchFamily="18" charset="0"/>
                    <a:cs typeface="Times New Roman" panose="02020603050405020304" pitchFamily="18" charset="0"/>
                  </a:rPr>
                  <a:t>tailed test :	</a:t>
                </a:r>
                <a14:m>
                  <m:oMath xmlns:m="http://schemas.openxmlformats.org/officeDocument/2006/math">
                    <m:r>
                      <a:rPr lang="en-IN">
                        <a:latin typeface="Cambria Math" panose="02040503050406030204" pitchFamily="18" charset="0"/>
                        <a:cs typeface="Times New Roman" panose="02020603050405020304" pitchFamily="18" charset="0"/>
                      </a:rPr>
                      <m:t> </m:t>
                    </m:r>
                    <m:r>
                      <a:rPr lang="en-IN" b="1" i="1">
                        <a:latin typeface="Cambria Math" panose="02040503050406030204" pitchFamily="18" charset="0"/>
                        <a:cs typeface="Times New Roman" panose="02020603050405020304" pitchFamily="18" charset="0"/>
                      </a:rPr>
                      <m:t>𝑷</m:t>
                    </m:r>
                    <m:d>
                      <m:dPr>
                        <m:ctrlPr>
                          <a:rPr lang="en-IN" b="1" i="1">
                            <a:latin typeface="Cambria Math" panose="02040503050406030204" pitchFamily="18" charset="0"/>
                            <a:cs typeface="Times New Roman" panose="02020603050405020304" pitchFamily="18" charset="0"/>
                          </a:rPr>
                        </m:ctrlPr>
                      </m:dPr>
                      <m:e>
                        <m:r>
                          <a:rPr lang="en-IN" b="1" i="1">
                            <a:latin typeface="Cambria Math" panose="02040503050406030204" pitchFamily="18" charset="0"/>
                            <a:cs typeface="Times New Roman" panose="02020603050405020304" pitchFamily="18" charset="0"/>
                          </a:rPr>
                          <m:t>𝒁</m:t>
                        </m:r>
                        <m:r>
                          <a:rPr lang="en-IN" b="1" i="1">
                            <a:latin typeface="Cambria Math" panose="02040503050406030204" pitchFamily="18" charset="0"/>
                            <a:cs typeface="Times New Roman" panose="02020603050405020304" pitchFamily="18" charset="0"/>
                          </a:rPr>
                          <m:t>&gt;</m:t>
                        </m:r>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𝒛</m:t>
                            </m:r>
                          </m:e>
                          <m:sub>
                            <m:r>
                              <a:rPr lang="en-IN" b="1" i="1">
                                <a:latin typeface="Cambria Math" panose="02040503050406030204" pitchFamily="18" charset="0"/>
                                <a:ea typeface="Cambria Math" panose="02040503050406030204" pitchFamily="18" charset="0"/>
                                <a:cs typeface="Times New Roman" panose="02020603050405020304" pitchFamily="18" charset="0"/>
                              </a:rPr>
                              <m:t>𝜶</m:t>
                            </m:r>
                          </m:sub>
                        </m:sSub>
                      </m:e>
                    </m:d>
                    <m:r>
                      <a:rPr lang="en-IN" b="1" i="1">
                        <a:latin typeface="Cambria Math" panose="02040503050406030204" pitchFamily="18" charset="0"/>
                        <a:ea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𝜶</m:t>
                    </m:r>
                  </m:oMath>
                </a14:m>
                <a:endParaRPr lang="en-IN" b="1"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For left tailed test :		</a:t>
                </a:r>
                <a14:m>
                  <m:oMath xmlns:m="http://schemas.openxmlformats.org/officeDocument/2006/math">
                    <m:r>
                      <a:rPr lang="en-IN">
                        <a:latin typeface="Cambria Math" panose="02040503050406030204" pitchFamily="18" charset="0"/>
                        <a:cs typeface="Times New Roman" panose="02020603050405020304" pitchFamily="18" charset="0"/>
                      </a:rPr>
                      <m:t> </m:t>
                    </m:r>
                    <m:r>
                      <a:rPr lang="en-IN" b="1" i="1">
                        <a:latin typeface="Cambria Math" panose="02040503050406030204" pitchFamily="18" charset="0"/>
                        <a:cs typeface="Times New Roman" panose="02020603050405020304" pitchFamily="18" charset="0"/>
                      </a:rPr>
                      <m:t>𝑷</m:t>
                    </m:r>
                    <m:d>
                      <m:dPr>
                        <m:ctrlPr>
                          <a:rPr lang="en-IN" b="1" i="1">
                            <a:latin typeface="Cambria Math" panose="02040503050406030204" pitchFamily="18" charset="0"/>
                            <a:cs typeface="Times New Roman" panose="02020603050405020304" pitchFamily="18" charset="0"/>
                          </a:rPr>
                        </m:ctrlPr>
                      </m:dPr>
                      <m:e>
                        <m:r>
                          <a:rPr lang="en-IN" b="1" i="1">
                            <a:latin typeface="Cambria Math" panose="02040503050406030204" pitchFamily="18" charset="0"/>
                            <a:cs typeface="Times New Roman" panose="02020603050405020304" pitchFamily="18" charset="0"/>
                          </a:rPr>
                          <m:t>𝒁</m:t>
                        </m:r>
                        <m:r>
                          <a:rPr lang="en-IN" b="1" i="1" smtClean="0">
                            <a:latin typeface="Cambria Math" panose="02040503050406030204" pitchFamily="18" charset="0"/>
                            <a:cs typeface="Times New Roman" panose="02020603050405020304" pitchFamily="18" charset="0"/>
                          </a:rPr>
                          <m:t>&lt;</m:t>
                        </m:r>
                        <m:sSub>
                          <m:sSubPr>
                            <m:ctrlPr>
                              <a:rPr lang="en-IN" b="1" i="1">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𝒛</m:t>
                            </m:r>
                          </m:e>
                          <m:sub>
                            <m:r>
                              <a:rPr lang="en-IN" b="1" i="1">
                                <a:latin typeface="Cambria Math" panose="02040503050406030204" pitchFamily="18" charset="0"/>
                                <a:ea typeface="Cambria Math" panose="02040503050406030204" pitchFamily="18" charset="0"/>
                                <a:cs typeface="Times New Roman" panose="02020603050405020304" pitchFamily="18" charset="0"/>
                              </a:rPr>
                              <m:t>𝜶</m:t>
                            </m:r>
                          </m:sub>
                        </m:sSub>
                      </m:e>
                    </m:d>
                    <m:r>
                      <a:rPr lang="en-IN" b="1" i="1">
                        <a:latin typeface="Cambria Math" panose="02040503050406030204" pitchFamily="18" charset="0"/>
                        <a:ea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𝜶</m:t>
                    </m:r>
                  </m:oMath>
                </a14:m>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32012"/>
                <a:ext cx="10515600" cy="5944951"/>
              </a:xfrm>
              <a:blipFill>
                <a:blip r:embed="rId2"/>
                <a:stretch>
                  <a:fillRect l="-1217" t="-1744"/>
                </a:stretch>
              </a:blipFill>
            </p:spPr>
            <p:txBody>
              <a:bodyPr/>
              <a:lstStyle/>
              <a:p>
                <a:r>
                  <a:rPr lang="en-IN">
                    <a:noFill/>
                  </a:rPr>
                  <a:t> </a:t>
                </a:r>
              </a:p>
            </p:txBody>
          </p:sp>
        </mc:Fallback>
      </mc:AlternateContent>
    </p:spTree>
    <p:extLst>
      <p:ext uri="{BB962C8B-B14F-4D97-AF65-F5344CB8AC3E}">
        <p14:creationId xmlns:p14="http://schemas.microsoft.com/office/powerpoint/2010/main" val="280233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2925" y="136478"/>
                <a:ext cx="10810875" cy="6040485"/>
              </a:xfrm>
            </p:spPr>
            <p:txBody>
              <a:bodyPr/>
              <a:lstStyle/>
              <a:p>
                <a:pPr marL="0" indent="0" algn="ctr">
                  <a:buNone/>
                </a:pPr>
                <a:r>
                  <a:rPr lang="en-IN" dirty="0">
                    <a:latin typeface="Times New Roman" panose="02020603050405020304" pitchFamily="18" charset="0"/>
                    <a:cs typeface="Times New Roman" panose="02020603050405020304" pitchFamily="18" charset="0"/>
                  </a:rPr>
                  <a:t>The critical values of </a:t>
                </a:r>
                <a14:m>
                  <m:oMath xmlns:m="http://schemas.openxmlformats.org/officeDocument/2006/math">
                    <m:r>
                      <a:rPr lang="en-IN" b="1" i="1" dirty="0">
                        <a:latin typeface="Cambria Math" panose="02040503050406030204" pitchFamily="18" charset="0"/>
                        <a:cs typeface="Times New Roman" panose="02020603050405020304" pitchFamily="18" charset="0"/>
                      </a:rPr>
                      <m:t>𝒁</m:t>
                    </m:r>
                  </m:oMath>
                </a14:m>
                <a:r>
                  <a:rPr lang="en-IN" dirty="0">
                    <a:latin typeface="Times New Roman" panose="02020603050405020304" pitchFamily="18" charset="0"/>
                    <a:cs typeface="Times New Roman" panose="02020603050405020304" pitchFamily="18" charset="0"/>
                  </a:rPr>
                  <a:t> at commonly used level of significance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2925" y="136478"/>
                <a:ext cx="10810875" cy="6040485"/>
              </a:xfrm>
              <a:blipFill rotWithShape="0">
                <a:blip r:embed="rId2"/>
                <a:stretch>
                  <a:fillRect t="-17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35408461"/>
                  </p:ext>
                </p:extLst>
              </p:nvPr>
            </p:nvGraphicFramePr>
            <p:xfrm>
              <a:off x="697694" y="803684"/>
              <a:ext cx="10632294" cy="4336915"/>
            </p:xfrm>
            <a:graphic>
              <a:graphicData uri="http://schemas.openxmlformats.org/drawingml/2006/table">
                <a:tbl>
                  <a:tblPr>
                    <a:tableStyleId>{5C22544A-7EE6-4342-B048-85BDC9FD1C3A}</a:tableStyleId>
                  </a:tblPr>
                  <a:tblGrid>
                    <a:gridCol w="2652566">
                      <a:extLst>
                        <a:ext uri="{9D8B030D-6E8A-4147-A177-3AD203B41FA5}">
                          <a16:colId xmlns:a16="http://schemas.microsoft.com/office/drawing/2014/main" val="20000"/>
                        </a:ext>
                      </a:extLst>
                    </a:gridCol>
                    <a:gridCol w="2393884">
                      <a:extLst>
                        <a:ext uri="{9D8B030D-6E8A-4147-A177-3AD203B41FA5}">
                          <a16:colId xmlns:a16="http://schemas.microsoft.com/office/drawing/2014/main" val="20001"/>
                        </a:ext>
                      </a:extLst>
                    </a:gridCol>
                    <a:gridCol w="2792922">
                      <a:extLst>
                        <a:ext uri="{9D8B030D-6E8A-4147-A177-3AD203B41FA5}">
                          <a16:colId xmlns:a16="http://schemas.microsoft.com/office/drawing/2014/main" val="20003"/>
                        </a:ext>
                      </a:extLst>
                    </a:gridCol>
                    <a:gridCol w="2792922">
                      <a:extLst>
                        <a:ext uri="{9D8B030D-6E8A-4147-A177-3AD203B41FA5}">
                          <a16:colId xmlns:a16="http://schemas.microsoft.com/office/drawing/2014/main" val="20005"/>
                        </a:ext>
                      </a:extLst>
                    </a:gridCol>
                  </a:tblGrid>
                  <a:tr h="755979">
                    <a:tc rowSpan="2">
                      <a:txBody>
                        <a:bodyPr/>
                        <a:lstStyle/>
                        <a:p>
                          <a:pPr algn="ctr"/>
                          <a:r>
                            <a:rPr lang="en-IN" sz="2800" dirty="0">
                              <a:latin typeface="Times New Roman" panose="02020603050405020304" pitchFamily="18" charset="0"/>
                              <a:cs typeface="Times New Roman" panose="02020603050405020304" pitchFamily="18" charset="0"/>
                            </a:rPr>
                            <a:t>Critical</a:t>
                          </a:r>
                          <a:r>
                            <a:rPr lang="en-IN" sz="2800" baseline="0" dirty="0">
                              <a:latin typeface="Times New Roman" panose="02020603050405020304" pitchFamily="18" charset="0"/>
                              <a:cs typeface="Times New Roman" panose="02020603050405020304" pitchFamily="18" charset="0"/>
                            </a:rPr>
                            <a:t> Value </a:t>
                          </a:r>
                          <a:r>
                            <a:rPr lang="en-IN" sz="3200" baseline="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3200" b="1" i="1" smtClean="0">
                                      <a:latin typeface="Cambria Math" panose="02040503050406030204" pitchFamily="18" charset="0"/>
                                      <a:cs typeface="Times New Roman" panose="02020603050405020304" pitchFamily="18" charset="0"/>
                                    </a:rPr>
                                  </m:ctrlPr>
                                </m:sSubPr>
                                <m:e>
                                  <m:r>
                                    <a:rPr lang="en-IN" sz="3200" b="1" i="1">
                                      <a:latin typeface="Cambria Math" panose="02040503050406030204" pitchFamily="18" charset="0"/>
                                      <a:cs typeface="Times New Roman" panose="02020603050405020304" pitchFamily="18" charset="0"/>
                                    </a:rPr>
                                    <m:t>𝒛</m:t>
                                  </m:r>
                                </m:e>
                                <m:sub>
                                  <m:r>
                                    <a:rPr lang="en-IN" sz="3200" b="1" i="1">
                                      <a:latin typeface="Cambria Math" panose="02040503050406030204" pitchFamily="18" charset="0"/>
                                      <a:ea typeface="Cambria Math" panose="02040503050406030204" pitchFamily="18" charset="0"/>
                                      <a:cs typeface="Times New Roman" panose="02020603050405020304" pitchFamily="18" charset="0"/>
                                    </a:rPr>
                                    <m:t>𝜶</m:t>
                                  </m:r>
                                </m:sub>
                              </m:sSub>
                            </m:oMath>
                          </a14:m>
                          <a:r>
                            <a:rPr lang="en-IN" sz="32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sz="2800" dirty="0">
                              <a:latin typeface="Times New Roman" panose="02020603050405020304" pitchFamily="18" charset="0"/>
                              <a:cs typeface="Times New Roman" panose="02020603050405020304" pitchFamily="18" charset="0"/>
                            </a:rPr>
                            <a:t>Level</a:t>
                          </a:r>
                          <a:r>
                            <a:rPr lang="en-IN" sz="2800" baseline="0" dirty="0">
                              <a:latin typeface="Times New Roman" panose="02020603050405020304" pitchFamily="18" charset="0"/>
                              <a:cs typeface="Times New Roman" panose="02020603050405020304" pitchFamily="18" charset="0"/>
                            </a:rPr>
                            <a:t> of Significance (</a:t>
                          </a:r>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𝜶</m:t>
                              </m:r>
                            </m:oMath>
                          </a14:m>
                          <a:r>
                            <a:rPr lang="en-IN" sz="28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2406">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r>
                                <a:rPr lang="en-IN" sz="2800" b="1" i="1" dirty="0" smtClean="0">
                                  <a:latin typeface="Cambria Math" panose="02040503050406030204" pitchFamily="18" charset="0"/>
                                </a:rPr>
                                <m:t>𝟏</m:t>
                              </m:r>
                              <m:r>
                                <a:rPr lang="en-IN" sz="2800" b="1" i="1" dirty="0" smtClean="0">
                                  <a:latin typeface="Cambria Math" panose="02040503050406030204" pitchFamily="18" charset="0"/>
                                </a:rPr>
                                <m:t>% </m:t>
                              </m:r>
                            </m:oMath>
                          </a14:m>
                          <a:r>
                            <a:rPr lang="en-IN" sz="2800" b="1" dirty="0">
                              <a:latin typeface="Times New Roman" panose="02020603050405020304" pitchFamily="18" charset="0"/>
                              <a:cs typeface="Times New Roman" panose="02020603050405020304" pitchFamily="18" charset="0"/>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r>
                                <a:rPr lang="en-IN" sz="2800" b="1" i="1" dirty="0" smtClean="0">
                                  <a:latin typeface="Cambria Math" panose="02040503050406030204" pitchFamily="18" charset="0"/>
                                </a:rPr>
                                <m:t>𝟓</m:t>
                              </m:r>
                              <m:r>
                                <a:rPr lang="en-IN" sz="2800" b="1" i="1" dirty="0" smtClean="0">
                                  <a:latin typeface="Cambria Math" panose="02040503050406030204" pitchFamily="18" charset="0"/>
                                </a:rPr>
                                <m:t>%</m:t>
                              </m:r>
                            </m:oMath>
                          </a14:m>
                          <a:r>
                            <a:rPr lang="en-IN" sz="2800" b="1" dirty="0">
                              <a:latin typeface="Times New Roman" panose="02020603050405020304" pitchFamily="18" charset="0"/>
                              <a:cs typeface="Times New Roman" panose="02020603050405020304" pitchFamily="18" charset="0"/>
                            </a:rPr>
                            <a:t> (0.05)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r>
                                <a:rPr lang="en-IN" sz="2800" b="1" i="1" dirty="0" smtClean="0">
                                  <a:latin typeface="Cambria Math" panose="02040503050406030204" pitchFamily="18" charset="0"/>
                                </a:rPr>
                                <m:t>𝟏𝟎</m:t>
                              </m:r>
                              <m:r>
                                <a:rPr lang="en-IN" sz="2800" b="1" i="1" dirty="0" smtClean="0">
                                  <a:latin typeface="Cambria Math" panose="02040503050406030204" pitchFamily="18" charset="0"/>
                                </a:rPr>
                                <m:t>%</m:t>
                              </m:r>
                            </m:oMath>
                          </a14:m>
                          <a:r>
                            <a:rPr lang="en-IN" sz="2800" b="1" dirty="0">
                              <a:latin typeface="Times New Roman" panose="02020603050405020304" pitchFamily="18" charset="0"/>
                              <a:cs typeface="Times New Roman" panose="02020603050405020304" pitchFamily="18" charset="0"/>
                            </a:rPr>
                            <a:t> (0.10)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9662">
                    <a:tc>
                      <a:txBody>
                        <a:bodyPr/>
                        <a:lstStyle/>
                        <a:p>
                          <a:pPr algn="ctr"/>
                          <a:r>
                            <a:rPr lang="en-IN" sz="2800" dirty="0">
                              <a:latin typeface="Times New Roman" panose="02020603050405020304" pitchFamily="18" charset="0"/>
                              <a:cs typeface="Times New Roman" panose="02020603050405020304" pitchFamily="18" charset="0"/>
                            </a:rPr>
                            <a:t>Two-tailed</a:t>
                          </a:r>
                          <a:r>
                            <a:rPr lang="en-IN" sz="2800" baseline="0" dirty="0">
                              <a:latin typeface="Times New Roman" panose="02020603050405020304" pitchFamily="18" charset="0"/>
                              <a:cs typeface="Times New Roman" panose="02020603050405020304" pitchFamily="18" charset="0"/>
                            </a:rPr>
                            <a:t> Test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d>
                                <m:dPr>
                                  <m:begChr m:val="|"/>
                                  <m:endChr m:val="|"/>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e>
                              </m:d>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d>
                                <m:dPr>
                                  <m:begChr m:val="|"/>
                                  <m:endChr m:val="|"/>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e>
                              </m:d>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d>
                                <m:dPr>
                                  <m:begChr m:val="|"/>
                                  <m:endChr m:val="|"/>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e>
                              </m:d>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39003">
                    <a:tc>
                      <a:txBody>
                        <a:bodyPr/>
                        <a:lstStyle/>
                        <a:p>
                          <a:pPr algn="ctr"/>
                          <a:r>
                            <a:rPr lang="en-IN" sz="2800" dirty="0">
                              <a:latin typeface="Times New Roman" panose="02020603050405020304" pitchFamily="18" charset="0"/>
                              <a:cs typeface="Times New Roman" panose="02020603050405020304" pitchFamily="18" charset="0"/>
                            </a:rPr>
                            <a:t>Right</a:t>
                          </a:r>
                          <a:r>
                            <a:rPr lang="en-IN" sz="2800" baseline="0" dirty="0">
                              <a:latin typeface="Times New Roman" panose="02020603050405020304" pitchFamily="18" charset="0"/>
                              <a:cs typeface="Times New Roman" panose="02020603050405020304" pitchFamily="18" charset="0"/>
                            </a:rPr>
                            <a:t>-tailed Test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 </m:t>
                              </m:r>
                            </m:oMath>
                          </a14:m>
                          <a:r>
                            <a:rPr lang="en-IN" sz="2800" dirty="0">
                              <a:latin typeface="Times New Roman" panose="02020603050405020304" pitchFamily="18" charset="0"/>
                              <a:cs typeface="Times New Roman" panose="02020603050405020304" pitchFamily="18" charset="0"/>
                            </a:rPr>
                            <a:t>2.33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889865">
                    <a:tc>
                      <a:txBody>
                        <a:bodyPr/>
                        <a:lstStyle/>
                        <a:p>
                          <a:pPr algn="ctr"/>
                          <a:r>
                            <a:rPr lang="en-IN" sz="2800" dirty="0">
                              <a:latin typeface="Times New Roman" panose="02020603050405020304" pitchFamily="18" charset="0"/>
                              <a:cs typeface="Times New Roman" panose="02020603050405020304" pitchFamily="18" charset="0"/>
                            </a:rPr>
                            <a:t>Left-tailed</a:t>
                          </a:r>
                          <a:r>
                            <a:rPr lang="en-IN" sz="2800" baseline="0" dirty="0">
                              <a:latin typeface="Times New Roman" panose="02020603050405020304" pitchFamily="18" charset="0"/>
                              <a:cs typeface="Times New Roman" panose="02020603050405020304" pitchFamily="18" charset="0"/>
                            </a:rPr>
                            <a:t> Test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-2.33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35408461"/>
                  </p:ext>
                </p:extLst>
              </p:nvPr>
            </p:nvGraphicFramePr>
            <p:xfrm>
              <a:off x="697694" y="803684"/>
              <a:ext cx="10632294" cy="4336915"/>
            </p:xfrm>
            <a:graphic>
              <a:graphicData uri="http://schemas.openxmlformats.org/drawingml/2006/table">
                <a:tbl>
                  <a:tblPr>
                    <a:tableStyleId>{5C22544A-7EE6-4342-B048-85BDC9FD1C3A}</a:tableStyleId>
                  </a:tblPr>
                  <a:tblGrid>
                    <a:gridCol w="2652566">
                      <a:extLst>
                        <a:ext uri="{9D8B030D-6E8A-4147-A177-3AD203B41FA5}">
                          <a16:colId xmlns:a16="http://schemas.microsoft.com/office/drawing/2014/main" val="20000"/>
                        </a:ext>
                      </a:extLst>
                    </a:gridCol>
                    <a:gridCol w="2393884">
                      <a:extLst>
                        <a:ext uri="{9D8B030D-6E8A-4147-A177-3AD203B41FA5}">
                          <a16:colId xmlns:a16="http://schemas.microsoft.com/office/drawing/2014/main" val="20001"/>
                        </a:ext>
                      </a:extLst>
                    </a:gridCol>
                    <a:gridCol w="2792922">
                      <a:extLst>
                        <a:ext uri="{9D8B030D-6E8A-4147-A177-3AD203B41FA5}">
                          <a16:colId xmlns:a16="http://schemas.microsoft.com/office/drawing/2014/main" val="20003"/>
                        </a:ext>
                      </a:extLst>
                    </a:gridCol>
                    <a:gridCol w="2792922">
                      <a:extLst>
                        <a:ext uri="{9D8B030D-6E8A-4147-A177-3AD203B41FA5}">
                          <a16:colId xmlns:a16="http://schemas.microsoft.com/office/drawing/2014/main" val="20005"/>
                        </a:ext>
                      </a:extLst>
                    </a:gridCol>
                  </a:tblGrid>
                  <a:tr h="755979">
                    <a:tc rowSpan="2">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30" t="-461" r="-301609" b="-229493"/>
                          </a:stretch>
                        </a:blipFill>
                      </a:tcPr>
                    </a:tc>
                    <a:tc gridSpan="3">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3282" t="-806" r="-153" b="-476613"/>
                          </a:stretch>
                        </a:blip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2406">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0941" t="-134409" r="-233842" b="-53548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80610" t="-134409" r="-100218" b="-53548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1223" t="-134409" r="-437" b="-535484"/>
                          </a:stretch>
                        </a:blipFill>
                      </a:tcPr>
                    </a:tc>
                    <a:extLst>
                      <a:ext uri="{0D108BD9-81ED-4DB2-BD59-A6C34878D82A}">
                        <a16:rowId xmlns:a16="http://schemas.microsoft.com/office/drawing/2014/main" val="10001"/>
                      </a:ext>
                    </a:extLst>
                  </a:tr>
                  <a:tr h="1089662">
                    <a:tc>
                      <a:txBody>
                        <a:bodyPr/>
                        <a:lstStyle/>
                        <a:p>
                          <a:pPr algn="ctr"/>
                          <a:r>
                            <a:rPr lang="en-IN" sz="2800" dirty="0">
                              <a:latin typeface="Times New Roman" panose="02020603050405020304" pitchFamily="18" charset="0"/>
                              <a:cs typeface="Times New Roman" panose="02020603050405020304" pitchFamily="18" charset="0"/>
                            </a:rPr>
                            <a:t>Two-tailed</a:t>
                          </a:r>
                          <a:r>
                            <a:rPr lang="en-IN" sz="2800" baseline="0" dirty="0">
                              <a:latin typeface="Times New Roman" panose="02020603050405020304" pitchFamily="18" charset="0"/>
                              <a:cs typeface="Times New Roman" panose="02020603050405020304" pitchFamily="18" charset="0"/>
                            </a:rPr>
                            <a:t> Test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0941" t="-121788" r="-233842" b="-17821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80610" t="-121788" r="-100218" b="-17821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1223" t="-121788" r="-437" b="-178212"/>
                          </a:stretch>
                        </a:blipFill>
                      </a:tcPr>
                    </a:tc>
                    <a:extLst>
                      <a:ext uri="{0D108BD9-81ED-4DB2-BD59-A6C34878D82A}">
                        <a16:rowId xmlns:a16="http://schemas.microsoft.com/office/drawing/2014/main" val="10004"/>
                      </a:ext>
                    </a:extLst>
                  </a:tr>
                  <a:tr h="1039003">
                    <a:tc>
                      <a:txBody>
                        <a:bodyPr/>
                        <a:lstStyle/>
                        <a:p>
                          <a:pPr algn="ctr"/>
                          <a:r>
                            <a:rPr lang="en-IN" sz="2800" dirty="0">
                              <a:latin typeface="Times New Roman" panose="02020603050405020304" pitchFamily="18" charset="0"/>
                              <a:cs typeface="Times New Roman" panose="02020603050405020304" pitchFamily="18" charset="0"/>
                            </a:rPr>
                            <a:t>Right</a:t>
                          </a:r>
                          <a:r>
                            <a:rPr lang="en-IN" sz="2800" baseline="0" dirty="0">
                              <a:latin typeface="Times New Roman" panose="02020603050405020304" pitchFamily="18" charset="0"/>
                              <a:cs typeface="Times New Roman" panose="02020603050405020304" pitchFamily="18" charset="0"/>
                            </a:rPr>
                            <a:t>-tailed Test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0941" t="-232164" r="-233842" b="-8655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80610" t="-232164" r="-100218" b="-8655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1223" t="-232164" r="-437" b="-86550"/>
                          </a:stretch>
                        </a:blipFill>
                      </a:tcPr>
                    </a:tc>
                    <a:extLst>
                      <a:ext uri="{0D108BD9-81ED-4DB2-BD59-A6C34878D82A}">
                        <a16:rowId xmlns:a16="http://schemas.microsoft.com/office/drawing/2014/main" val="10005"/>
                      </a:ext>
                    </a:extLst>
                  </a:tr>
                  <a:tr h="889865">
                    <a:tc>
                      <a:txBody>
                        <a:bodyPr/>
                        <a:lstStyle/>
                        <a:p>
                          <a:pPr algn="ctr"/>
                          <a:r>
                            <a:rPr lang="en-IN" sz="2800" dirty="0">
                              <a:latin typeface="Times New Roman" panose="02020603050405020304" pitchFamily="18" charset="0"/>
                              <a:cs typeface="Times New Roman" panose="02020603050405020304" pitchFamily="18" charset="0"/>
                            </a:rPr>
                            <a:t>Left-tailed</a:t>
                          </a:r>
                          <a:r>
                            <a:rPr lang="en-IN" sz="2800" baseline="0" dirty="0">
                              <a:latin typeface="Times New Roman" panose="02020603050405020304" pitchFamily="18" charset="0"/>
                              <a:cs typeface="Times New Roman" panose="02020603050405020304" pitchFamily="18" charset="0"/>
                            </a:rPr>
                            <a:t> Test</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0941" t="-389041" r="-233842" b="-13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80610" t="-389041" r="-100218" b="-13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1223" t="-389041" r="-437" b="-1370"/>
                          </a:stretch>
                        </a:blipFill>
                      </a:tcPr>
                    </a:tc>
                    <a:extLst>
                      <a:ext uri="{0D108BD9-81ED-4DB2-BD59-A6C34878D82A}">
                        <a16:rowId xmlns:a16="http://schemas.microsoft.com/office/drawing/2014/main" val="10006"/>
                      </a:ext>
                    </a:extLst>
                  </a:tr>
                </a:tbl>
              </a:graphicData>
            </a:graphic>
          </p:graphicFrame>
        </mc:Fallback>
      </mc:AlternateContent>
    </p:spTree>
    <p:extLst>
      <p:ext uri="{BB962C8B-B14F-4D97-AF65-F5344CB8AC3E}">
        <p14:creationId xmlns:p14="http://schemas.microsoft.com/office/powerpoint/2010/main" val="27206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4056"/>
            <a:ext cx="10515600" cy="440093"/>
          </a:xfrm>
        </p:spPr>
        <p:txBody>
          <a:bodyPr>
            <a:noAutofit/>
          </a:bodyPr>
          <a:lstStyle/>
          <a:p>
            <a:r>
              <a:rPr lang="en-IN" sz="3400" b="1" dirty="0">
                <a:latin typeface="Calisto MT" panose="02040603050505030304" pitchFamily="18" charset="0"/>
              </a:rPr>
              <a:t>Procedure for Testing of Hypothesis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2486" y="660422"/>
                <a:ext cx="11103591" cy="5768953"/>
              </a:xfrm>
            </p:spPr>
            <p:txBody>
              <a:bodyPr/>
              <a:lstStyle/>
              <a:p>
                <a:pPr marL="514350" indent="-514350" algn="just">
                  <a:buAutoNum type="arabicPeriod"/>
                </a:pPr>
                <a:r>
                  <a:rPr lang="en-IN" dirty="0">
                    <a:latin typeface="Times New Roman" panose="02020603050405020304" pitchFamily="18" charset="0"/>
                    <a:cs typeface="Times New Roman" panose="02020603050405020304" pitchFamily="18" charset="0"/>
                  </a:rPr>
                  <a:t>Set up the </a:t>
                </a:r>
                <a:r>
                  <a:rPr lang="en-IN" i="1" dirty="0">
                    <a:latin typeface="Times New Roman" panose="02020603050405020304" pitchFamily="18" charset="0"/>
                    <a:cs typeface="Times New Roman" panose="02020603050405020304" pitchFamily="18" charset="0"/>
                  </a:rPr>
                  <a:t>Null Hypothesis</a:t>
                </a:r>
                <a:r>
                  <a:rPr lang="en-IN" dirty="0">
                    <a:latin typeface="Times New Roman" panose="02020603050405020304" pitchFamily="18" charset="0"/>
                    <a:cs typeface="Times New Roman" panose="02020603050405020304" pitchFamily="18" charset="0"/>
                  </a:rPr>
                  <a:t> </a:t>
                </a:r>
                <a14:m>
                  <m:oMath xmlns:m="http://schemas.openxmlformats.org/officeDocument/2006/math">
                    <m:d>
                      <m:dPr>
                        <m:ctrlPr>
                          <a:rPr lang="en-IN" b="0" i="1" smtClean="0">
                            <a:latin typeface="Cambria Math" panose="02040503050406030204" pitchFamily="18" charset="0"/>
                          </a:rPr>
                        </m:ctrlPr>
                      </m:dPr>
                      <m:e>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𝟎</m:t>
                            </m:r>
                          </m:sub>
                        </m:sSub>
                      </m:e>
                    </m:d>
                  </m:oMath>
                </a14:m>
                <a:r>
                  <a:rPr lang="en-IN" dirty="0">
                    <a:latin typeface="Times New Roman" panose="02020603050405020304" pitchFamily="18" charset="0"/>
                    <a:cs typeface="Times New Roman" panose="02020603050405020304" pitchFamily="18" charset="0"/>
                  </a:rPr>
                  <a:t> &amp; </a:t>
                </a:r>
                <a:r>
                  <a:rPr lang="en-IN" i="1" dirty="0">
                    <a:latin typeface="Times New Roman" panose="02020603050405020304" pitchFamily="18" charset="0"/>
                    <a:cs typeface="Times New Roman" panose="02020603050405020304" pitchFamily="18" charset="0"/>
                  </a:rPr>
                  <a:t>Alternative Hypothesis</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smtClean="0">
                            <a:latin typeface="Cambria Math" panose="02040503050406030204" pitchFamily="18" charset="0"/>
                          </a:rPr>
                          <m:t>𝟏</m:t>
                        </m:r>
                      </m:sub>
                    </m:sSub>
                    <m:r>
                      <a:rPr lang="en-IN" i="1">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a:t>
                </a:r>
              </a:p>
              <a:p>
                <a:pPr marL="514350" indent="-514350" algn="just">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Choose the appropriate </a:t>
                </a:r>
                <a:r>
                  <a:rPr lang="en-IN" i="1" dirty="0">
                    <a:latin typeface="Times New Roman" panose="02020603050405020304" pitchFamily="18" charset="0"/>
                    <a:cs typeface="Times New Roman" panose="02020603050405020304" pitchFamily="18" charset="0"/>
                  </a:rPr>
                  <a:t>Level of Significance </a:t>
                </a:r>
                <a14:m>
                  <m:oMath xmlns:m="http://schemas.openxmlformats.org/officeDocument/2006/math">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IN" dirty="0">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a:t>
                </a:r>
              </a:p>
              <a:p>
                <a:pPr marL="514350" indent="-514350" algn="just">
                  <a:buAutoNum type="arabicPeriod"/>
                </a:pPr>
                <a:r>
                  <a:rPr lang="en-IN" dirty="0">
                    <a:latin typeface="Times New Roman" panose="02020603050405020304" pitchFamily="18" charset="0"/>
                    <a:cs typeface="Times New Roman" panose="02020603050405020304" pitchFamily="18" charset="0"/>
                  </a:rPr>
                  <a:t>Compute the </a:t>
                </a:r>
                <a:r>
                  <a:rPr lang="en-IN" i="1" dirty="0">
                    <a:latin typeface="Times New Roman" panose="02020603050405020304" pitchFamily="18" charset="0"/>
                    <a:cs typeface="Times New Roman" panose="02020603050405020304" pitchFamily="18" charset="0"/>
                  </a:rPr>
                  <a:t>Test Statistic</a:t>
                </a:r>
                <a:r>
                  <a:rPr lang="en-IN" dirty="0">
                    <a:latin typeface="Times New Roman" panose="02020603050405020304" pitchFamily="18" charset="0"/>
                    <a:cs typeface="Times New Roman" panose="02020603050405020304" pitchFamily="18" charset="0"/>
                  </a:rPr>
                  <a:t>: 	</a:t>
                </a:r>
                <a:r>
                  <a:rPr lang="en-IN" b="1" dirty="0">
                    <a:cs typeface="Times New Roman" panose="02020603050405020304" pitchFamily="18" charset="0"/>
                  </a:rPr>
                  <a:t> </a:t>
                </a:r>
                <a14:m>
                  <m:oMath xmlns:m="http://schemas.openxmlformats.org/officeDocument/2006/math">
                    <m:r>
                      <a:rPr lang="en-IN" b="1" i="1">
                        <a:latin typeface="Cambria Math" panose="02040503050406030204" pitchFamily="18" charset="0"/>
                        <a:cs typeface="Times New Roman" panose="02020603050405020304" pitchFamily="18" charset="0"/>
                      </a:rPr>
                      <m:t>𝒁</m:t>
                    </m:r>
                    <m:r>
                      <a:rPr lang="en-IN" b="1" i="1">
                        <a:latin typeface="Cambria Math" panose="02040503050406030204" pitchFamily="18" charset="0"/>
                        <a:cs typeface="Times New Roman" panose="02020603050405020304" pitchFamily="18" charset="0"/>
                      </a:rPr>
                      <m:t>=</m:t>
                    </m:r>
                    <m:f>
                      <m:fPr>
                        <m:ctrlPr>
                          <a:rPr lang="en-IN" b="1" i="1">
                            <a:latin typeface="Cambria Math" panose="02040503050406030204" pitchFamily="18" charset="0"/>
                            <a:cs typeface="Times New Roman" panose="02020603050405020304" pitchFamily="18" charset="0"/>
                          </a:rPr>
                        </m:ctrlPr>
                      </m:fPr>
                      <m:num>
                        <m:r>
                          <a:rPr lang="en-IN" b="1" i="1">
                            <a:latin typeface="Cambria Math" panose="02040503050406030204" pitchFamily="18" charset="0"/>
                            <a:cs typeface="Times New Roman" panose="02020603050405020304" pitchFamily="18" charset="0"/>
                          </a:rPr>
                          <m:t>𝒕</m:t>
                        </m:r>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𝑬</m:t>
                        </m:r>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𝒕</m:t>
                        </m:r>
                        <m:r>
                          <a:rPr lang="en-IN" b="1" i="1">
                            <a:latin typeface="Cambria Math" panose="02040503050406030204" pitchFamily="18" charset="0"/>
                            <a:cs typeface="Times New Roman" panose="02020603050405020304" pitchFamily="18" charset="0"/>
                          </a:rPr>
                          <m:t>)</m:t>
                        </m:r>
                      </m:num>
                      <m:den>
                        <m:r>
                          <a:rPr lang="en-IN" b="1" i="1">
                            <a:latin typeface="Cambria Math" panose="02040503050406030204" pitchFamily="18" charset="0"/>
                            <a:cs typeface="Times New Roman" panose="02020603050405020304" pitchFamily="18" charset="0"/>
                          </a:rPr>
                          <m:t>𝑺</m:t>
                        </m:r>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𝑬</m:t>
                        </m:r>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𝒕</m:t>
                        </m:r>
                        <m:r>
                          <a:rPr lang="en-IN" b="1" i="1">
                            <a:latin typeface="Cambria Math" panose="02040503050406030204" pitchFamily="18" charset="0"/>
                            <a:cs typeface="Times New Roman" panose="02020603050405020304" pitchFamily="18" charset="0"/>
                          </a:rPr>
                          <m:t>)</m:t>
                        </m:r>
                      </m:den>
                    </m:f>
                    <m:r>
                      <a:rPr lang="en-IN" b="1" i="1">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under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oMath>
                </a14:m>
                <a:endParaRPr lang="en-IN" dirty="0">
                  <a:latin typeface="Times New Roman" panose="02020603050405020304" pitchFamily="18" charset="0"/>
                  <a:cs typeface="Times New Roman" panose="02020603050405020304" pitchFamily="18" charset="0"/>
                </a:endParaRPr>
              </a:p>
              <a:p>
                <a:pPr marL="514350" indent="-514350" algn="just">
                  <a:buAutoNum type="arabicPeriod"/>
                </a:pPr>
                <a:r>
                  <a:rPr lang="en-IN" dirty="0">
                    <a:latin typeface="Times New Roman" panose="02020603050405020304" pitchFamily="18" charset="0"/>
                    <a:cs typeface="Times New Roman" panose="02020603050405020304" pitchFamily="18" charset="0"/>
                  </a:rPr>
                  <a:t>Comparison:   We compare the computed value of </a:t>
                </a:r>
                <a14:m>
                  <m:oMath xmlns:m="http://schemas.openxmlformats.org/officeDocument/2006/math">
                    <m:r>
                      <a:rPr lang="en-IN" b="1" i="1" smtClean="0">
                        <a:latin typeface="Cambria Math" panose="02040503050406030204" pitchFamily="18" charset="0"/>
                        <a:cs typeface="Times New Roman" panose="02020603050405020304" pitchFamily="18" charset="0"/>
                      </a:rPr>
                      <m:t>𝒁</m:t>
                    </m:r>
                  </m:oMath>
                </a14:m>
                <a:r>
                  <a:rPr lang="en-IN" dirty="0">
                    <a:latin typeface="Times New Roman" panose="02020603050405020304" pitchFamily="18" charset="0"/>
                    <a:cs typeface="Times New Roman" panose="02020603050405020304" pitchFamily="18" charset="0"/>
                  </a:rPr>
                  <a:t>- in step 4 with 			 the significant value (tabulated  value)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0">
                            <a:latin typeface="Cambria Math" panose="02040503050406030204" pitchFamily="18" charset="0"/>
                            <a:cs typeface="Times New Roman" panose="02020603050405020304" pitchFamily="18" charset="0"/>
                          </a:rPr>
                          <m:t>𝐳</m:t>
                        </m:r>
                      </m:e>
                      <m:sub>
                        <m:r>
                          <a:rPr lang="en-IN" b="1" i="0">
                            <a:latin typeface="Cambria Math" panose="02040503050406030204" pitchFamily="18" charset="0"/>
                            <a:ea typeface="Cambria Math" panose="02040503050406030204" pitchFamily="18" charset="0"/>
                            <a:cs typeface="Times New Roman" panose="02020603050405020304" pitchFamily="18" charset="0"/>
                          </a:rPr>
                          <m:t>𝛂</m:t>
                        </m:r>
                      </m:sub>
                    </m:sSub>
                  </m:oMath>
                </a14:m>
                <a:r>
                  <a:rPr lang="en-IN" dirty="0">
                    <a:latin typeface="Times New Roman" panose="02020603050405020304" pitchFamily="18" charset="0"/>
                    <a:cs typeface="Times New Roman" panose="02020603050405020304" pitchFamily="18" charset="0"/>
                  </a:rPr>
                  <a:t> at the given </a:t>
                </a:r>
              </a:p>
              <a:p>
                <a:pPr marL="0" indent="0" algn="just">
                  <a:buNone/>
                </a:pPr>
                <a:r>
                  <a:rPr lang="en-IN" dirty="0">
                    <a:latin typeface="Times New Roman" panose="02020603050405020304" pitchFamily="18" charset="0"/>
                    <a:cs typeface="Times New Roman" panose="02020603050405020304" pitchFamily="18" charset="0"/>
                  </a:rPr>
                  <a:t>			 level of significance.</a:t>
                </a:r>
              </a:p>
              <a:p>
                <a:pPr marL="0" indent="0" algn="just">
                  <a:buNone/>
                </a:pPr>
                <a:r>
                  <a:rPr lang="en-IN" dirty="0">
                    <a:latin typeface="Times New Roman" panose="02020603050405020304" pitchFamily="18" charset="0"/>
                    <a:cs typeface="Times New Roman" panose="02020603050405020304" pitchFamily="18" charset="0"/>
                  </a:rPr>
                  <a:t>	If   </a:t>
                </a:r>
                <a14:m>
                  <m:oMath xmlns:m="http://schemas.openxmlformats.org/officeDocument/2006/math">
                    <m:d>
                      <m:dPr>
                        <m:begChr m:val="|"/>
                        <m:endChr m:val="|"/>
                        <m:ctrlPr>
                          <a:rPr lang="en-IN" b="1" i="1">
                            <a:latin typeface="Cambria Math" panose="02040503050406030204" pitchFamily="18" charset="0"/>
                            <a:cs typeface="Times New Roman" panose="02020603050405020304" pitchFamily="18" charset="0"/>
                          </a:rPr>
                        </m:ctrlPr>
                      </m:dPr>
                      <m:e>
                        <m:sSub>
                          <m:sSubPr>
                            <m:ctrlPr>
                              <a:rPr lang="en-IN" b="1" i="1" smtClean="0">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𝒁</m:t>
                            </m:r>
                          </m:e>
                          <m:sub>
                            <m:r>
                              <a:rPr lang="en-IN" b="1" i="1" smtClean="0">
                                <a:latin typeface="Cambria Math" panose="02040503050406030204" pitchFamily="18" charset="0"/>
                                <a:cs typeface="Times New Roman" panose="02020603050405020304" pitchFamily="18" charset="0"/>
                              </a:rPr>
                              <m:t>𝒄𝒂𝒍</m:t>
                            </m:r>
                          </m:sub>
                        </m:sSub>
                      </m:e>
                    </m:d>
                    <m:r>
                      <a:rPr lang="en-IN" b="1" i="1" smtClean="0">
                        <a:latin typeface="Cambria Math" panose="02040503050406030204" pitchFamily="18" charset="0"/>
                        <a:cs typeface="Times New Roman" panose="02020603050405020304" pitchFamily="18" charset="0"/>
                      </a:rPr>
                      <m:t>&lt;</m:t>
                    </m:r>
                    <m:sSub>
                      <m:sSubPr>
                        <m:ctrlPr>
                          <a:rPr lang="en-IN" b="1" i="1">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𝒛</m:t>
                        </m:r>
                      </m:e>
                      <m:sub>
                        <m:r>
                          <a:rPr lang="en-IN" b="1" i="1">
                            <a:latin typeface="Cambria Math" panose="02040503050406030204" pitchFamily="18" charset="0"/>
                            <a:ea typeface="Cambria Math" panose="02040503050406030204" pitchFamily="18" charset="0"/>
                            <a:cs typeface="Times New Roman" panose="02020603050405020304" pitchFamily="18" charset="0"/>
                          </a:rPr>
                          <m:t>𝜶</m:t>
                        </m:r>
                      </m:sub>
                    </m:sSub>
                    <m:r>
                      <a:rPr lang="en-IN"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b="1" dirty="0">
                    <a:latin typeface="Times New Roman" panose="02020603050405020304" pitchFamily="18" charset="0"/>
                    <a:cs typeface="Times New Roman" panose="02020603050405020304" pitchFamily="18" charset="0"/>
                  </a:rPr>
                  <a:t> --  Accept  the null hypothesis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oMath>
                </a14:m>
                <a:r>
                  <a:rPr lang="en-IN" b="1" dirty="0">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lang="en-IN" b="1" i="1">
                            <a:latin typeface="Cambria Math" panose="02040503050406030204" pitchFamily="18" charset="0"/>
                            <a:cs typeface="Times New Roman" panose="02020603050405020304" pitchFamily="18" charset="0"/>
                          </a:rPr>
                        </m:ctrlPr>
                      </m:dPr>
                      <m:e>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𝒁</m:t>
                            </m:r>
                          </m:e>
                          <m:sub>
                            <m:r>
                              <a:rPr lang="en-IN" b="1" i="1">
                                <a:latin typeface="Cambria Math" panose="02040503050406030204" pitchFamily="18" charset="0"/>
                                <a:cs typeface="Times New Roman" panose="02020603050405020304" pitchFamily="18" charset="0"/>
                              </a:rPr>
                              <m:t>𝒄𝒂𝒍</m:t>
                            </m:r>
                          </m:sub>
                        </m:sSub>
                      </m:e>
                    </m:d>
                    <m:r>
                      <a:rPr lang="en-IN" b="1" i="1" smtClean="0">
                        <a:latin typeface="Cambria Math" panose="02040503050406030204" pitchFamily="18" charset="0"/>
                        <a:cs typeface="Times New Roman" panose="02020603050405020304" pitchFamily="18" charset="0"/>
                      </a:rPr>
                      <m:t>&gt;</m:t>
                    </m:r>
                    <m:sSub>
                      <m:sSubPr>
                        <m:ctrlPr>
                          <a:rPr lang="en-IN" b="1" i="1">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𝒛</m:t>
                        </m:r>
                      </m:e>
                      <m:sub>
                        <m:r>
                          <a:rPr lang="en-IN" b="1" i="1">
                            <a:latin typeface="Cambria Math" panose="02040503050406030204" pitchFamily="18" charset="0"/>
                            <a:ea typeface="Cambria Math" panose="02040503050406030204" pitchFamily="18" charset="0"/>
                            <a:cs typeface="Times New Roman" panose="02020603050405020304" pitchFamily="18" charset="0"/>
                          </a:rPr>
                          <m:t>𝜶</m:t>
                        </m:r>
                      </m:sub>
                    </m:sSub>
                  </m:oMath>
                </a14:m>
                <a:r>
                  <a:rPr lang="en-IN" b="1" dirty="0">
                    <a:latin typeface="Times New Roman" panose="02020603050405020304" pitchFamily="18" charset="0"/>
                    <a:cs typeface="Times New Roman" panose="02020603050405020304" pitchFamily="18" charset="0"/>
                  </a:rPr>
                  <a:t>| --  Reject  the null hypothesis </a:t>
                </a:r>
                <a14:m>
                  <m:oMath xmlns:m="http://schemas.openxmlformats.org/officeDocument/2006/math">
                    <m:sSub>
                      <m:sSubPr>
                        <m:ctrlPr>
                          <a:rPr lang="en-IN" b="1" i="1">
                            <a:latin typeface="Cambria Math" panose="02040503050406030204" pitchFamily="18" charset="0"/>
                          </a:rPr>
                        </m:ctrlPr>
                      </m:sSubPr>
                      <m:e>
                        <m:r>
                          <a:rPr lang="en-IN" b="1" i="1" smtClean="0">
                            <a:latin typeface="Cambria Math" panose="02040503050406030204" pitchFamily="18" charset="0"/>
                          </a:rPr>
                          <m:t> </m:t>
                        </m:r>
                        <m:r>
                          <a:rPr lang="en-IN" b="1" i="1">
                            <a:latin typeface="Cambria Math" panose="02040503050406030204" pitchFamily="18" charset="0"/>
                          </a:rPr>
                          <m:t>𝑯</m:t>
                        </m:r>
                      </m:e>
                      <m:sub>
                        <m:r>
                          <a:rPr lang="en-IN" b="1" i="1">
                            <a:latin typeface="Cambria Math" panose="02040503050406030204" pitchFamily="18" charset="0"/>
                          </a:rPr>
                          <m:t>𝟎</m:t>
                        </m:r>
                      </m:sub>
                    </m:sSub>
                  </m:oMath>
                </a14:m>
                <a:r>
                  <a:rPr lang="en-IN" b="1" dirty="0">
                    <a:latin typeface="Times New Roman" panose="02020603050405020304" pitchFamily="18" charset="0"/>
                    <a:cs typeface="Times New Roman" panose="02020603050405020304" pitchFamily="18" charset="0"/>
                  </a:rPr>
                  <a:t> , </a:t>
                </a:r>
              </a:p>
              <a:p>
                <a:pPr marL="0" indent="0" algn="just">
                  <a:buNone/>
                </a:pPr>
                <a:r>
                  <a:rPr lang="en-IN" b="1" dirty="0">
                    <a:latin typeface="Times New Roman" panose="02020603050405020304" pitchFamily="18" charset="0"/>
                    <a:cs typeface="Times New Roman" panose="02020603050405020304" pitchFamily="18" charset="0"/>
                  </a:rPr>
                  <a:t>				  i.e., accept the alternative hypothesis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smtClean="0">
                            <a:latin typeface="Cambria Math" panose="02040503050406030204" pitchFamily="18" charset="0"/>
                          </a:rPr>
                          <m:t>𝟏</m:t>
                        </m:r>
                      </m:sub>
                    </m:sSub>
                  </m:oMath>
                </a14:m>
                <a:r>
                  <a:rPr lang="en-IN" b="1" dirty="0">
                    <a:latin typeface="Times New Roman" panose="02020603050405020304" pitchFamily="18" charset="0"/>
                    <a:cs typeface="Times New Roman" panose="02020603050405020304" pitchFamily="18" charset="0"/>
                  </a:rPr>
                  <a:t>.</a:t>
                </a:r>
              </a:p>
              <a:p>
                <a:pPr marL="0" indent="0" algn="just">
                  <a:buNone/>
                </a:pPr>
                <a:r>
                  <a:rPr lang="en-IN" dirty="0">
                    <a:latin typeface="Times New Roman" panose="02020603050405020304" pitchFamily="18" charset="0"/>
                    <a:cs typeface="Times New Roman" panose="02020603050405020304" pitchFamily="18" charset="0"/>
                  </a:rPr>
                  <a:t>5.   Conclusion.</a:t>
                </a:r>
              </a:p>
              <a:p>
                <a:pPr marL="0" indent="0" algn="just">
                  <a:buNone/>
                </a:pPr>
                <a:endParaRPr lang="en-IN"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2486" y="660422"/>
                <a:ext cx="11103591" cy="5768953"/>
              </a:xfrm>
              <a:blipFill rotWithShape="0">
                <a:blip r:embed="rId2"/>
                <a:stretch>
                  <a:fillRect l="-1153" t="-1795" r="-1098"/>
                </a:stretch>
              </a:blipFill>
            </p:spPr>
            <p:txBody>
              <a:bodyPr/>
              <a:lstStyle/>
              <a:p>
                <a:r>
                  <a:rPr lang="en-IN">
                    <a:noFill/>
                  </a:rPr>
                  <a:t> </a:t>
                </a:r>
              </a:p>
            </p:txBody>
          </p:sp>
        </mc:Fallback>
      </mc:AlternateContent>
    </p:spTree>
    <p:extLst>
      <p:ext uri="{BB962C8B-B14F-4D97-AF65-F5344CB8AC3E}">
        <p14:creationId xmlns:p14="http://schemas.microsoft.com/office/powerpoint/2010/main" val="108601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8756" y="157946"/>
                <a:ext cx="12043244" cy="5868537"/>
              </a:xfrm>
            </p:spPr>
            <p:txBody>
              <a:bodyPr>
                <a:noAutofit/>
              </a:bodyPr>
              <a:lstStyle/>
              <a:p>
                <a:pPr marL="0" indent="0" algn="just">
                  <a:buNone/>
                </a:pPr>
                <a:r>
                  <a:rPr lang="en-IN" b="1" dirty="0">
                    <a:latin typeface="Calisto MT" panose="02040603050505030304" pitchFamily="18" charset="0"/>
                  </a:rPr>
                  <a:t>Sampling of Attributes:</a:t>
                </a:r>
              </a:p>
              <a:p>
                <a:pPr marL="0" indent="0" algn="just">
                  <a:buNone/>
                </a:pPr>
                <a:r>
                  <a:rPr lang="en-IN" dirty="0">
                    <a:latin typeface="Times New Roman" panose="02020603050405020304" pitchFamily="18" charset="0"/>
                    <a:cs typeface="Times New Roman" panose="02020603050405020304" pitchFamily="18" charset="0"/>
                  </a:rPr>
                  <a:t>The presence of an attribute in a sampled unit may be termed as success and its absence as failure. If  </a:t>
                </a:r>
                <a14:m>
                  <m:oMath xmlns:m="http://schemas.openxmlformats.org/officeDocument/2006/math">
                    <m:r>
                      <a:rPr lang="en-IN" b="1" i="1" smtClean="0">
                        <a:latin typeface="Cambria Math" panose="02040503050406030204" pitchFamily="18" charset="0"/>
                        <a:cs typeface="Times New Roman" panose="02020603050405020304" pitchFamily="18" charset="0"/>
                      </a:rPr>
                      <m:t>𝑿</m:t>
                    </m:r>
                  </m:oMath>
                </a14:m>
                <a:r>
                  <a:rPr lang="en-IN" dirty="0">
                    <a:latin typeface="Times New Roman" panose="02020603050405020304" pitchFamily="18" charset="0"/>
                    <a:cs typeface="Times New Roman" panose="02020603050405020304" pitchFamily="18" charset="0"/>
                  </a:rPr>
                  <a:t>  is the number of successes in  </a:t>
                </a:r>
                <a14:m>
                  <m:oMath xmlns:m="http://schemas.openxmlformats.org/officeDocument/2006/math">
                    <m:r>
                      <a:rPr lang="en-IN" b="1" i="1" smtClean="0">
                        <a:latin typeface="Cambria Math" panose="02040503050406030204" pitchFamily="18" charset="0"/>
                        <a:cs typeface="Times New Roman" panose="02020603050405020304" pitchFamily="18" charset="0"/>
                      </a:rPr>
                      <m:t>𝒏</m:t>
                    </m:r>
                  </m:oMath>
                </a14:m>
                <a:r>
                  <a:rPr lang="en-IN" dirty="0">
                    <a:latin typeface="Times New Roman" panose="02020603050405020304" pitchFamily="18" charset="0"/>
                    <a:cs typeface="Times New Roman" panose="02020603050405020304" pitchFamily="18" charset="0"/>
                  </a:rPr>
                  <a:t> independent trials with constant probability </a:t>
                </a:r>
                <a14:m>
                  <m:oMath xmlns:m="http://schemas.openxmlformats.org/officeDocument/2006/math">
                    <m:r>
                      <a:rPr lang="en-IN" b="1" i="1" dirty="0" smtClean="0">
                        <a:latin typeface="Cambria Math" panose="02040503050406030204" pitchFamily="18" charset="0"/>
                        <a:cs typeface="Times New Roman" panose="02020603050405020304" pitchFamily="18" charset="0"/>
                      </a:rPr>
                      <m:t>𝑷</m:t>
                    </m:r>
                  </m:oMath>
                </a14:m>
                <a:r>
                  <a:rPr lang="en-IN" dirty="0">
                    <a:latin typeface="Times New Roman" panose="02020603050405020304" pitchFamily="18" charset="0"/>
                    <a:cs typeface="Times New Roman" panose="02020603050405020304" pitchFamily="18" charset="0"/>
                  </a:rPr>
                  <a:t> of Success for each trial, then</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𝐸</m:t>
                    </m:r>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𝑋</m:t>
                        </m:r>
                      </m:e>
                    </m:d>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𝑛𝑃</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𝑉𝑎𝑟</m:t>
                    </m:r>
                    <m:r>
                      <a:rPr lang="en-IN" i="1" dirty="0" smtClean="0">
                        <a:latin typeface="Cambria Math" panose="02040503050406030204" pitchFamily="18" charset="0"/>
                        <a:cs typeface="Times New Roman" panose="02020603050405020304" pitchFamily="18" charset="0"/>
                      </a:rPr>
                      <m:t> </m:t>
                    </m:r>
                    <m:d>
                      <m:dPr>
                        <m:ctrlPr>
                          <a:rPr lang="en-IN" i="1" dirty="0" smtClean="0">
                            <a:latin typeface="Cambria Math" panose="02040503050406030204" pitchFamily="18" charset="0"/>
                            <a:cs typeface="Times New Roman" panose="02020603050405020304" pitchFamily="18" charset="0"/>
                          </a:rPr>
                        </m:ctrlPr>
                      </m:dPr>
                      <m:e>
                        <m:r>
                          <a:rPr lang="en-IN" i="1" dirty="0" smtClean="0">
                            <a:latin typeface="Cambria Math" panose="02040503050406030204" pitchFamily="18" charset="0"/>
                            <a:cs typeface="Times New Roman" panose="02020603050405020304" pitchFamily="18" charset="0"/>
                          </a:rPr>
                          <m:t>𝑋</m:t>
                        </m:r>
                      </m:e>
                    </m:d>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cs typeface="Times New Roman" panose="02020603050405020304" pitchFamily="18" charset="0"/>
                      </a:rPr>
                      <m:t>𝑛𝑃𝑄</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𝑄</m:t>
                    </m:r>
                    <m:r>
                      <a:rPr lang="en-IN" b="0" i="1" smtClean="0">
                        <a:latin typeface="Cambria Math" panose="02040503050406030204" pitchFamily="18" charset="0"/>
                        <a:cs typeface="Times New Roman" panose="02020603050405020304" pitchFamily="18" charset="0"/>
                      </a:rPr>
                      <m:t>=1−</m:t>
                    </m:r>
                    <m:r>
                      <a:rPr lang="en-IN" b="0" i="1" smtClean="0">
                        <a:latin typeface="Cambria Math" panose="02040503050406030204" pitchFamily="18" charset="0"/>
                        <a:cs typeface="Times New Roman" panose="02020603050405020304" pitchFamily="18" charset="0"/>
                      </a:rPr>
                      <m:t>𝑃</m:t>
                    </m:r>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where  </a:t>
                </a:r>
                <a14:m>
                  <m:oMath xmlns:m="http://schemas.openxmlformats.org/officeDocument/2006/math">
                    <m:r>
                      <a:rPr lang="en-IN" b="1" i="1" smtClean="0">
                        <a:latin typeface="Cambria Math" panose="02040503050406030204" pitchFamily="18" charset="0"/>
                        <a:cs typeface="Times New Roman" panose="02020603050405020304" pitchFamily="18" charset="0"/>
                      </a:rPr>
                      <m:t>𝑿</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𝑩</m:t>
                    </m:r>
                    <m:d>
                      <m:dPr>
                        <m:ctrlPr>
                          <a:rPr lang="en-IN" b="1" i="1" smtClean="0">
                            <a:latin typeface="Cambria Math" panose="02040503050406030204" pitchFamily="18" charset="0"/>
                            <a:cs typeface="Times New Roman" panose="02020603050405020304" pitchFamily="18" charset="0"/>
                          </a:rPr>
                        </m:ctrlPr>
                      </m:dPr>
                      <m:e>
                        <m:r>
                          <a:rPr lang="en-IN" b="1" i="1" smtClean="0">
                            <a:latin typeface="Cambria Math" panose="02040503050406030204" pitchFamily="18" charset="0"/>
                            <a:cs typeface="Times New Roman" panose="02020603050405020304" pitchFamily="18" charset="0"/>
                          </a:rPr>
                          <m:t>𝒏</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𝑷</m:t>
                        </m:r>
                      </m:e>
                    </m:d>
                  </m:oMath>
                </a14:m>
                <a:r>
                  <a:rPr lang="en-IN" dirty="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𝑃</m:t>
                    </m:r>
                    <m:r>
                      <a:rPr lang="en-IN" i="1" dirty="0" smtClean="0">
                        <a:latin typeface="Cambria Math" panose="02040503050406030204" pitchFamily="18" charset="0"/>
                        <a:cs typeface="Times New Roman" panose="02020603050405020304" pitchFamily="18" charset="0"/>
                      </a:rPr>
                      <m:t>=</m:t>
                    </m:r>
                  </m:oMath>
                </a14:m>
                <a:r>
                  <a:rPr lang="en-IN" b="0" i="0" dirty="0">
                    <a:latin typeface="Times New Roman" panose="02020603050405020304" pitchFamily="18" charset="0"/>
                    <a:cs typeface="Times New Roman" panose="02020603050405020304" pitchFamily="18" charset="0"/>
                  </a:rPr>
                  <a:t> Population proportion  &amp;   </a:t>
                </a:r>
                <a14:m>
                  <m:oMath xmlns:m="http://schemas.openxmlformats.org/officeDocument/2006/math">
                    <m:r>
                      <a:rPr lang="en-IN" b="0" i="1" smtClean="0">
                        <a:latin typeface="Cambria Math" panose="02040503050406030204" pitchFamily="18" charset="0"/>
                        <a:cs typeface="Times New Roman" panose="02020603050405020304" pitchFamily="18" charset="0"/>
                      </a:rPr>
                      <m:t>𝑝</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𝑋</m:t>
                        </m:r>
                      </m:num>
                      <m:den>
                        <m:r>
                          <a:rPr lang="en-IN" b="0" i="1" smtClean="0">
                            <a:latin typeface="Cambria Math" panose="02040503050406030204" pitchFamily="18" charset="0"/>
                            <a:cs typeface="Times New Roman" panose="02020603050405020304" pitchFamily="18" charset="0"/>
                          </a:rPr>
                          <m:t>𝑛</m:t>
                        </m:r>
                      </m:den>
                    </m:f>
                  </m:oMath>
                </a14:m>
                <a:r>
                  <a:rPr lang="en-IN" b="0" i="1" dirty="0">
                    <a:latin typeface="Cambria Math" panose="02040503050406030204" pitchFamily="18" charset="0"/>
                    <a:cs typeface="Times New Roman" panose="02020603050405020304" pitchFamily="18" charset="0"/>
                  </a:rPr>
                  <a:t> = </a:t>
                </a:r>
                <a:r>
                  <a:rPr lang="en-IN" b="0" i="0" dirty="0">
                    <a:latin typeface="Times New Roman" panose="02020603050405020304" pitchFamily="18" charset="0"/>
                    <a:cs typeface="Times New Roman" panose="02020603050405020304" pitchFamily="18" charset="0"/>
                  </a:rPr>
                  <a:t>sample proportion</a:t>
                </a:r>
              </a:p>
              <a:p>
                <a:pPr marL="0" indent="0" algn="just">
                  <a:lnSpc>
                    <a:spcPct val="110000"/>
                  </a:lnSpc>
                  <a:buNone/>
                </a:pPr>
                <a:r>
                  <a:rPr lang="en-IN" dirty="0">
                    <a:latin typeface="Times New Roman" panose="02020603050405020304" pitchFamily="18" charset="0"/>
                    <a:cs typeface="Times New Roman" panose="02020603050405020304" pitchFamily="18" charset="0"/>
                  </a:rPr>
                  <a:t>For large </a:t>
                </a:r>
                <a:r>
                  <a:rPr lang="en-IN" b="1"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the binomial distribution tends to normal distribution.  Hence for large </a:t>
                </a:r>
                <a:r>
                  <a:rPr lang="en-IN" b="1"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cs typeface="Times New Roman" panose="02020603050405020304" pitchFamily="18" charset="0"/>
                      </a:rPr>
                      <m:t>𝑿</m:t>
                    </m:r>
                    <m:r>
                      <a:rPr lang="en-IN" b="1" i="1">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𝑵</m:t>
                    </m:r>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𝒏𝑷</m:t>
                    </m:r>
                    <m:r>
                      <a:rPr lang="en-IN" b="1" i="1">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𝒏</m:t>
                    </m:r>
                    <m:r>
                      <a:rPr lang="en-IN" b="1" i="1">
                        <a:latin typeface="Cambria Math" panose="02040503050406030204" pitchFamily="18" charset="0"/>
                        <a:cs typeface="Times New Roman" panose="02020603050405020304" pitchFamily="18" charset="0"/>
                      </a:rPr>
                      <m:t>𝑷</m:t>
                    </m:r>
                    <m:r>
                      <a:rPr lang="en-IN" b="1" i="1" smtClean="0">
                        <a:latin typeface="Cambria Math" panose="02040503050406030204" pitchFamily="18" charset="0"/>
                        <a:cs typeface="Times New Roman" panose="02020603050405020304" pitchFamily="18" charset="0"/>
                      </a:rPr>
                      <m:t>𝑸</m:t>
                    </m:r>
                    <m:r>
                      <a:rPr lang="en-IN" b="1"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and the test statistic is given by:	     </a:t>
                </a:r>
                <a:endParaRPr lang="en-IN" b="1" i="1" dirty="0">
                  <a:latin typeface="Cambria Math" panose="02040503050406030204" pitchFamily="18" charset="0"/>
                  <a:cs typeface="Times New Roman" panose="02020603050405020304" pitchFamily="18" charset="0"/>
                </a:endParaRPr>
              </a:p>
              <a:p>
                <a:pPr marL="0" indent="0" algn="just">
                  <a:lnSpc>
                    <a:spcPct val="110000"/>
                  </a:lnSpc>
                  <a:buNone/>
                </a:pPr>
                <a14:m>
                  <m:oMathPara xmlns:m="http://schemas.openxmlformats.org/officeDocument/2006/math">
                    <m:oMathParaPr>
                      <m:jc m:val="centerGroup"/>
                    </m:oMathParaPr>
                    <m:oMath xmlns:m="http://schemas.openxmlformats.org/officeDocument/2006/math">
                      <m:r>
                        <a:rPr lang="en-IN" b="1" i="1">
                          <a:latin typeface="Cambria Math" panose="02040503050406030204" pitchFamily="18" charset="0"/>
                          <a:cs typeface="Times New Roman" panose="02020603050405020304" pitchFamily="18" charset="0"/>
                        </a:rPr>
                        <m:t>𝒁</m:t>
                      </m:r>
                      <m:r>
                        <a:rPr lang="en-IN" b="1" i="1">
                          <a:latin typeface="Cambria Math" panose="02040503050406030204" pitchFamily="18" charset="0"/>
                          <a:cs typeface="Times New Roman" panose="02020603050405020304" pitchFamily="18" charset="0"/>
                        </a:rPr>
                        <m:t>=</m:t>
                      </m:r>
                      <m:f>
                        <m:fPr>
                          <m:ctrlPr>
                            <a:rPr lang="en-IN" b="1" i="1">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𝑿</m:t>
                          </m:r>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cs typeface="Times New Roman" panose="02020603050405020304" pitchFamily="18" charset="0"/>
                            </a:rPr>
                            <m:t>𝑬</m:t>
                          </m:r>
                          <m:r>
                            <a:rPr lang="en-IN" b="1" i="1">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𝑿</m:t>
                          </m:r>
                          <m:r>
                            <a:rPr lang="en-IN" b="1" i="1">
                              <a:latin typeface="Cambria Math" panose="02040503050406030204" pitchFamily="18" charset="0"/>
                              <a:cs typeface="Times New Roman" panose="02020603050405020304" pitchFamily="18" charset="0"/>
                            </a:rPr>
                            <m:t>)</m:t>
                          </m:r>
                        </m:num>
                        <m:den>
                          <m:rad>
                            <m:radPr>
                              <m:degHide m:val="on"/>
                              <m:ctrlPr>
                                <a:rPr lang="en-IN" b="1" i="1" smtClean="0">
                                  <a:latin typeface="Cambria Math" panose="02040503050406030204" pitchFamily="18" charset="0"/>
                                  <a:cs typeface="Times New Roman" panose="02020603050405020304" pitchFamily="18" charset="0"/>
                                </a:rPr>
                              </m:ctrlPr>
                            </m:radPr>
                            <m:deg/>
                            <m:e>
                              <m:r>
                                <a:rPr lang="en-IN" b="1" i="1" smtClean="0">
                                  <a:latin typeface="Cambria Math" panose="02040503050406030204" pitchFamily="18" charset="0"/>
                                  <a:cs typeface="Times New Roman" panose="02020603050405020304" pitchFamily="18" charset="0"/>
                                </a:rPr>
                                <m:t>𝑽</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𝑿</m:t>
                              </m:r>
                              <m:r>
                                <a:rPr lang="en-IN" b="1" i="1" smtClean="0">
                                  <a:latin typeface="Cambria Math" panose="02040503050406030204" pitchFamily="18" charset="0"/>
                                  <a:cs typeface="Times New Roman" panose="02020603050405020304" pitchFamily="18" charset="0"/>
                                </a:rPr>
                                <m:t>)</m:t>
                              </m:r>
                            </m:e>
                          </m:rad>
                          <m:r>
                            <a:rPr lang="en-IN" b="1" i="1" smtClean="0">
                              <a:latin typeface="Cambria Math" panose="02040503050406030204" pitchFamily="18" charset="0"/>
                              <a:cs typeface="Times New Roman" panose="02020603050405020304" pitchFamily="18" charset="0"/>
                            </a:rPr>
                            <m:t> </m:t>
                          </m:r>
                        </m:den>
                      </m:f>
                      <m:r>
                        <a:rPr lang="en-IN" b="1" i="1" smtClean="0">
                          <a:latin typeface="Cambria Math" panose="02040503050406030204" pitchFamily="18" charset="0"/>
                          <a:cs typeface="Times New Roman" panose="02020603050405020304" pitchFamily="18" charset="0"/>
                        </a:rPr>
                        <m:t>=</m:t>
                      </m:r>
                      <m:f>
                        <m:fPr>
                          <m:ctrlPr>
                            <a:rPr lang="en-IN" b="1" i="1">
                              <a:latin typeface="Cambria Math" panose="02040503050406030204" pitchFamily="18" charset="0"/>
                              <a:cs typeface="Times New Roman" panose="02020603050405020304" pitchFamily="18" charset="0"/>
                            </a:rPr>
                          </m:ctrlPr>
                        </m:fPr>
                        <m:num>
                          <m:r>
                            <a:rPr lang="en-IN" b="1" i="1">
                              <a:latin typeface="Cambria Math" panose="02040503050406030204" pitchFamily="18" charset="0"/>
                              <a:cs typeface="Times New Roman" panose="02020603050405020304" pitchFamily="18" charset="0"/>
                            </a:rPr>
                            <m:t>𝑿</m:t>
                          </m:r>
                          <m:r>
                            <a:rPr lang="en-IN" b="1" i="1">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𝒏𝑷</m:t>
                          </m:r>
                        </m:num>
                        <m:den>
                          <m:rad>
                            <m:radPr>
                              <m:degHide m:val="on"/>
                              <m:ctrlPr>
                                <a:rPr lang="en-IN" b="1" i="1">
                                  <a:latin typeface="Cambria Math" panose="02040503050406030204" pitchFamily="18" charset="0"/>
                                  <a:cs typeface="Times New Roman" panose="02020603050405020304" pitchFamily="18" charset="0"/>
                                </a:rPr>
                              </m:ctrlPr>
                            </m:radPr>
                            <m:deg/>
                            <m:e>
                              <m:r>
                                <a:rPr lang="en-IN" b="1" i="1" smtClean="0">
                                  <a:latin typeface="Cambria Math" panose="02040503050406030204" pitchFamily="18" charset="0"/>
                                  <a:cs typeface="Times New Roman" panose="02020603050405020304" pitchFamily="18" charset="0"/>
                                </a:rPr>
                                <m:t>𝒏𝑷𝑸</m:t>
                              </m:r>
                            </m:e>
                          </m:rad>
                          <m:r>
                            <a:rPr lang="en-IN" b="1" i="1">
                              <a:latin typeface="Cambria Math" panose="02040503050406030204" pitchFamily="18" charset="0"/>
                              <a:cs typeface="Times New Roman" panose="02020603050405020304" pitchFamily="18" charset="0"/>
                            </a:rPr>
                            <m:t> </m:t>
                          </m:r>
                        </m:den>
                      </m:f>
                      <m:r>
                        <a:rPr lang="en-IN" b="1" i="1" smtClean="0">
                          <a:latin typeface="Cambria Math" panose="02040503050406030204" pitchFamily="18" charset="0"/>
                          <a:cs typeface="Times New Roman" panose="02020603050405020304" pitchFamily="18" charset="0"/>
                        </a:rPr>
                        <m:t>  ~  </m:t>
                      </m:r>
                      <m:r>
                        <a:rPr lang="en-IN" b="1" i="1" smtClean="0">
                          <a:latin typeface="Cambria Math" panose="02040503050406030204" pitchFamily="18" charset="0"/>
                          <a:cs typeface="Times New Roman" panose="02020603050405020304" pitchFamily="18" charset="0"/>
                        </a:rPr>
                        <m:t>𝑵</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𝟎</m:t>
                      </m:r>
                      <m:r>
                        <a:rPr lang="en-IN" b="1" i="1" smtClean="0">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cs typeface="Times New Roman" panose="02020603050405020304" pitchFamily="18" charset="0"/>
                        </a:rPr>
                        <m:t>𝟏</m:t>
                      </m:r>
                      <m:r>
                        <a:rPr lang="en-IN" b="1" i="1" smtClean="0">
                          <a:latin typeface="Cambria Math" panose="02040503050406030204" pitchFamily="18" charset="0"/>
                          <a:cs typeface="Times New Roman" panose="02020603050405020304" pitchFamily="18" charset="0"/>
                        </a:rPr>
                        <m:t>)</m:t>
                      </m:r>
                    </m:oMath>
                  </m:oMathPara>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lnSpc>
                    <a:spcPct val="150000"/>
                  </a:lnSpc>
                  <a:buNone/>
                </a:pPr>
                <a:endParaRPr lang="en-IN" b="0" i="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8756" y="157946"/>
                <a:ext cx="12043244" cy="5868537"/>
              </a:xfrm>
              <a:blipFill>
                <a:blip r:embed="rId2"/>
                <a:stretch>
                  <a:fillRect l="-1012" t="-1869" r="-1063"/>
                </a:stretch>
              </a:blipFill>
            </p:spPr>
            <p:txBody>
              <a:bodyPr/>
              <a:lstStyle/>
              <a:p>
                <a:r>
                  <a:rPr lang="en-IN">
                    <a:noFill/>
                  </a:rPr>
                  <a:t> </a:t>
                </a:r>
              </a:p>
            </p:txBody>
          </p:sp>
        </mc:Fallback>
      </mc:AlternateContent>
    </p:spTree>
    <p:extLst>
      <p:ext uri="{BB962C8B-B14F-4D97-AF65-F5344CB8AC3E}">
        <p14:creationId xmlns:p14="http://schemas.microsoft.com/office/powerpoint/2010/main" val="141066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8" y="142876"/>
            <a:ext cx="5805487" cy="514349"/>
          </a:xfrm>
        </p:spPr>
        <p:txBody>
          <a:bodyPr>
            <a:normAutofit fontScale="90000"/>
          </a:bodyPr>
          <a:lstStyle/>
          <a:p>
            <a:r>
              <a:rPr lang="en-IN" sz="3600" b="1" dirty="0">
                <a:latin typeface="Calisto MT" panose="02040603050505030304" pitchFamily="18" charset="0"/>
              </a:rPr>
              <a:t>Test for Single Proportion: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0064" y="846135"/>
                <a:ext cx="11501436" cy="5664200"/>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IN" sz="3200" b="1" i="1" smtClean="0">
                          <a:latin typeface="Cambria Math" panose="02040503050406030204" pitchFamily="18" charset="0"/>
                          <a:cs typeface="Times New Roman" panose="02020603050405020304" pitchFamily="18" charset="0"/>
                        </a:rPr>
                        <m:t>𝒁</m:t>
                      </m:r>
                      <m:r>
                        <a:rPr lang="en-IN" sz="3200" b="1" i="1" smtClean="0">
                          <a:latin typeface="Cambria Math" panose="02040503050406030204" pitchFamily="18" charset="0"/>
                          <a:cs typeface="Times New Roman" panose="02020603050405020304" pitchFamily="18" charset="0"/>
                        </a:rPr>
                        <m:t>= </m:t>
                      </m:r>
                      <m:f>
                        <m:fPr>
                          <m:ctrlPr>
                            <a:rPr lang="en-IN" sz="3200" b="1" i="1">
                              <a:latin typeface="Cambria Math" panose="02040503050406030204" pitchFamily="18" charset="0"/>
                              <a:cs typeface="Times New Roman" panose="02020603050405020304" pitchFamily="18" charset="0"/>
                            </a:rPr>
                          </m:ctrlPr>
                        </m:fPr>
                        <m:num>
                          <m:r>
                            <a:rPr lang="en-IN" sz="3200" b="1" i="1">
                              <a:latin typeface="Cambria Math" panose="02040503050406030204" pitchFamily="18" charset="0"/>
                              <a:cs typeface="Times New Roman" panose="02020603050405020304" pitchFamily="18" charset="0"/>
                            </a:rPr>
                            <m:t>𝒑</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𝑬</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𝒑</m:t>
                          </m:r>
                          <m:r>
                            <a:rPr lang="en-IN" sz="3200" b="1" i="1">
                              <a:latin typeface="Cambria Math" panose="02040503050406030204" pitchFamily="18" charset="0"/>
                              <a:cs typeface="Times New Roman" panose="02020603050405020304" pitchFamily="18" charset="0"/>
                            </a:rPr>
                            <m:t>)</m:t>
                          </m:r>
                        </m:num>
                        <m:den>
                          <m:r>
                            <a:rPr lang="en-IN" sz="3200" b="1" i="1">
                              <a:latin typeface="Cambria Math" panose="02040503050406030204" pitchFamily="18" charset="0"/>
                              <a:cs typeface="Times New Roman" panose="02020603050405020304" pitchFamily="18" charset="0"/>
                            </a:rPr>
                            <m:t>𝑺</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𝑬</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𝒑</m:t>
                          </m:r>
                          <m:r>
                            <a:rPr lang="en-IN" sz="3200" b="1" i="1">
                              <a:latin typeface="Cambria Math" panose="02040503050406030204" pitchFamily="18" charset="0"/>
                              <a:cs typeface="Times New Roman" panose="02020603050405020304" pitchFamily="18" charset="0"/>
                            </a:rPr>
                            <m:t>)</m:t>
                          </m:r>
                        </m:den>
                      </m:f>
                      <m:r>
                        <a:rPr lang="en-IN" sz="3200" b="1" i="1">
                          <a:latin typeface="Cambria Math" panose="02040503050406030204" pitchFamily="18" charset="0"/>
                          <a:cs typeface="Times New Roman" panose="02020603050405020304" pitchFamily="18" charset="0"/>
                        </a:rPr>
                        <m:t>=</m:t>
                      </m:r>
                      <m:f>
                        <m:fPr>
                          <m:ctrlPr>
                            <a:rPr lang="en-IN" sz="3200" b="1" i="1">
                              <a:latin typeface="Cambria Math" panose="02040503050406030204" pitchFamily="18" charset="0"/>
                              <a:cs typeface="Times New Roman" panose="02020603050405020304" pitchFamily="18" charset="0"/>
                            </a:rPr>
                          </m:ctrlPr>
                        </m:fPr>
                        <m:num>
                          <m:r>
                            <a:rPr lang="en-IN" sz="3200" b="1" i="1">
                              <a:latin typeface="Cambria Math" panose="02040503050406030204" pitchFamily="18" charset="0"/>
                              <a:cs typeface="Times New Roman" panose="02020603050405020304" pitchFamily="18" charset="0"/>
                            </a:rPr>
                            <m:t>𝒑</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𝑷</m:t>
                          </m:r>
                        </m:num>
                        <m:den>
                          <m:rad>
                            <m:radPr>
                              <m:degHide m:val="on"/>
                              <m:ctrlPr>
                                <a:rPr lang="en-IN" sz="3200" i="1" dirty="0">
                                  <a:latin typeface="Cambria Math" panose="02040503050406030204" pitchFamily="18" charset="0"/>
                                  <a:cs typeface="Times New Roman" panose="02020603050405020304" pitchFamily="18" charset="0"/>
                                </a:rPr>
                              </m:ctrlPr>
                            </m:radPr>
                            <m:deg/>
                            <m:e>
                              <m:f>
                                <m:fPr>
                                  <m:ctrlPr>
                                    <a:rPr lang="en-IN" sz="3200" i="1" dirty="0">
                                      <a:latin typeface="Cambria Math" panose="02040503050406030204" pitchFamily="18" charset="0"/>
                                      <a:cs typeface="Times New Roman" panose="02020603050405020304" pitchFamily="18" charset="0"/>
                                    </a:rPr>
                                  </m:ctrlPr>
                                </m:fPr>
                                <m:num>
                                  <m:r>
                                    <a:rPr lang="en-IN" sz="3200" i="1" dirty="0">
                                      <a:latin typeface="Cambria Math" panose="02040503050406030204" pitchFamily="18" charset="0"/>
                                      <a:cs typeface="Times New Roman" panose="02020603050405020304" pitchFamily="18" charset="0"/>
                                    </a:rPr>
                                    <m:t>𝑃𝑄</m:t>
                                  </m:r>
                                </m:num>
                                <m:den>
                                  <m:r>
                                    <a:rPr lang="en-IN" sz="3200" i="1" dirty="0">
                                      <a:latin typeface="Cambria Math" panose="02040503050406030204" pitchFamily="18" charset="0"/>
                                      <a:cs typeface="Times New Roman" panose="02020603050405020304" pitchFamily="18" charset="0"/>
                                    </a:rPr>
                                    <m:t>𝑛</m:t>
                                  </m:r>
                                </m:den>
                              </m:f>
                            </m:e>
                          </m:rad>
                        </m:den>
                      </m:f>
                      <m:r>
                        <a:rPr lang="en-IN" sz="3200" b="1" i="1">
                          <a:latin typeface="Cambria Math" panose="02040503050406030204" pitchFamily="18" charset="0"/>
                          <a:cs typeface="Times New Roman" panose="02020603050405020304" pitchFamily="18" charset="0"/>
                        </a:rPr>
                        <m:t>~  </m:t>
                      </m:r>
                      <m:r>
                        <a:rPr lang="en-IN" sz="3200" b="1" i="1">
                          <a:latin typeface="Cambria Math" panose="02040503050406030204" pitchFamily="18" charset="0"/>
                          <a:cs typeface="Times New Roman" panose="02020603050405020304" pitchFamily="18" charset="0"/>
                        </a:rPr>
                        <m:t>𝑵</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𝟎</m:t>
                      </m:r>
                      <m:r>
                        <a:rPr lang="en-IN" sz="3200" b="1" i="1">
                          <a:latin typeface="Cambria Math" panose="02040503050406030204" pitchFamily="18" charset="0"/>
                          <a:cs typeface="Times New Roman" panose="02020603050405020304" pitchFamily="18" charset="0"/>
                        </a:rPr>
                        <m:t>,</m:t>
                      </m:r>
                      <m:r>
                        <a:rPr lang="en-IN" sz="3200" b="1" i="1">
                          <a:latin typeface="Cambria Math" panose="02040503050406030204" pitchFamily="18" charset="0"/>
                          <a:cs typeface="Times New Roman" panose="02020603050405020304" pitchFamily="18" charset="0"/>
                        </a:rPr>
                        <m:t>𝟏</m:t>
                      </m:r>
                      <m:r>
                        <a:rPr lang="en-IN" sz="3200" b="1" i="1">
                          <a:latin typeface="Cambria Math" panose="02040503050406030204" pitchFamily="18" charset="0"/>
                          <a:cs typeface="Times New Roman" panose="02020603050405020304" pitchFamily="18" charset="0"/>
                        </a:rPr>
                        <m:t>)</m:t>
                      </m:r>
                    </m:oMath>
                  </m:oMathPara>
                </a14:m>
                <a:endParaRPr lang="en-IN" sz="32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test statistic for testing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𝑯</m:t>
                        </m:r>
                      </m:e>
                      <m:sub>
                        <m:r>
                          <a:rPr lang="en-IN" b="1" i="1">
                            <a:latin typeface="Cambria Math" panose="02040503050406030204" pitchFamily="18" charset="0"/>
                            <a:cs typeface="Times New Roman" panose="02020603050405020304" pitchFamily="18" charset="0"/>
                          </a:rPr>
                          <m:t>𝟎</m:t>
                        </m:r>
                        <m:r>
                          <a:rPr lang="en-IN" b="1" i="1">
                            <a:latin typeface="Cambria Math" panose="02040503050406030204" pitchFamily="18" charset="0"/>
                            <a:cs typeface="Times New Roman" panose="02020603050405020304" pitchFamily="18" charset="0"/>
                          </a:rPr>
                          <m:t> </m:t>
                        </m:r>
                      </m:sub>
                    </m:sSub>
                    <m:r>
                      <a:rPr lang="en-IN" b="1" i="1">
                        <a:latin typeface="Cambria Math" panose="02040503050406030204" pitchFamily="18" charset="0"/>
                        <a:cs typeface="Times New Roman" panose="02020603050405020304" pitchFamily="18" charset="0"/>
                      </a:rPr>
                      <m:t>:</m:t>
                    </m:r>
                    <m:r>
                      <a:rPr lang="en-IN" b="1" i="1" smtClean="0">
                        <a:latin typeface="Cambria Math" panose="02040503050406030204" pitchFamily="18" charset="0"/>
                        <a:ea typeface="Cambria Math" panose="02040503050406030204" pitchFamily="18" charset="0"/>
                        <a:cs typeface="Times New Roman" panose="02020603050405020304" pitchFamily="18" charset="0"/>
                      </a:rPr>
                      <m:t>𝑷</m:t>
                    </m:r>
                    <m:r>
                      <a:rPr lang="en-IN"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b="1" i="1">
                            <a:latin typeface="Cambria Math" panose="02040503050406030204" pitchFamily="18" charset="0"/>
                            <a:ea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ea typeface="Cambria Math" panose="02040503050406030204" pitchFamily="18" charset="0"/>
                            <a:cs typeface="Times New Roman" panose="02020603050405020304" pitchFamily="18" charset="0"/>
                          </a:rPr>
                          <m:t>𝑷</m:t>
                        </m:r>
                      </m:e>
                      <m:sub>
                        <m:r>
                          <a:rPr lang="en-IN" b="1" i="1">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dirty="0">
                    <a:latin typeface="Times New Roman" panose="02020603050405020304" pitchFamily="18" charset="0"/>
                    <a:cs typeface="Times New Roman" panose="02020603050405020304" pitchFamily="18" charset="0"/>
                  </a:rPr>
                  <a:t>		</a:t>
                </a:r>
                <a:r>
                  <a:rPr lang="en-IN" b="1" dirty="0">
                    <a:ea typeface="Cambria Math" panose="020405030504060302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vs</a:t>
                </a:r>
              </a:p>
              <a:p>
                <a:pPr marL="0" indent="0" algn="just">
                  <a:buNone/>
                </a:pPr>
                <a:r>
                  <a:rPr lang="en-IN" dirty="0">
                    <a:latin typeface="Times New Roman" panose="02020603050405020304" pitchFamily="18" charset="0"/>
                    <a:cs typeface="Times New Roman" panose="02020603050405020304" pitchFamily="18" charset="0"/>
                  </a:rPr>
                  <a:t> the alternative hypothesis: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𝑯</m:t>
                        </m:r>
                      </m:e>
                      <m:sub>
                        <m:r>
                          <a:rPr lang="en-IN" b="1" i="1">
                            <a:latin typeface="Cambria Math" panose="02040503050406030204" pitchFamily="18" charset="0"/>
                            <a:cs typeface="Times New Roman" panose="02020603050405020304" pitchFamily="18" charset="0"/>
                          </a:rPr>
                          <m:t>𝟏</m:t>
                        </m:r>
                        <m:r>
                          <a:rPr lang="en-IN" b="1" i="1">
                            <a:latin typeface="Cambria Math" panose="02040503050406030204" pitchFamily="18" charset="0"/>
                            <a:cs typeface="Times New Roman" panose="02020603050405020304" pitchFamily="18" charset="0"/>
                          </a:rPr>
                          <m:t> </m:t>
                        </m:r>
                      </m:sub>
                    </m:sSub>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𝑷</m:t>
                    </m:r>
                    <m:r>
                      <a:rPr lang="en-IN"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b="1" i="1">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latin typeface="Cambria Math" panose="02040503050406030204" pitchFamily="18" charset="0"/>
                            <a:ea typeface="Cambria Math" panose="02040503050406030204" pitchFamily="18" charset="0"/>
                            <a:cs typeface="Times New Roman" panose="02020603050405020304" pitchFamily="18" charset="0"/>
                          </a:rPr>
                          <m:t>𝑷</m:t>
                        </m:r>
                      </m:e>
                      <m:sub>
                        <m:r>
                          <a:rPr lang="en-IN" b="1" i="1">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𝑷</m:t>
                    </m:r>
                    <m:r>
                      <a:rPr lang="en-IN" b="1"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b="1" i="1">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latin typeface="Cambria Math" panose="02040503050406030204" pitchFamily="18" charset="0"/>
                            <a:ea typeface="Cambria Math" panose="02040503050406030204" pitchFamily="18" charset="0"/>
                            <a:cs typeface="Times New Roman" panose="02020603050405020304" pitchFamily="18" charset="0"/>
                          </a:rPr>
                          <m:t>𝑷</m:t>
                        </m:r>
                      </m:e>
                      <m:sub>
                        <m:r>
                          <a:rPr lang="en-IN" b="1" i="1">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dirty="0">
                    <a:latin typeface="Times New Roman" panose="02020603050405020304" pitchFamily="18" charset="0"/>
                    <a:cs typeface="Times New Roman" panose="02020603050405020304" pitchFamily="18" charset="0"/>
                  </a:rPr>
                  <a:t>  or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𝑷</m:t>
                    </m:r>
                    <m:r>
                      <a:rPr lang="en-IN" b="1"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b="1" i="1">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latin typeface="Cambria Math" panose="02040503050406030204" pitchFamily="18" charset="0"/>
                            <a:ea typeface="Cambria Math" panose="02040503050406030204" pitchFamily="18" charset="0"/>
                            <a:cs typeface="Times New Roman" panose="02020603050405020304" pitchFamily="18" charset="0"/>
                          </a:rPr>
                          <m:t>𝑷</m:t>
                        </m:r>
                      </m:e>
                      <m:sub>
                        <m:r>
                          <a:rPr lang="en-IN" b="1" i="1">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(Two-tailed alternative)  </a:t>
                </a:r>
                <a:r>
                  <a:rPr lang="en-IN" b="1" dirty="0">
                    <a:latin typeface="Times New Roman" panose="02020603050405020304" pitchFamily="18" charset="0"/>
                    <a:cs typeface="Times New Roman" panose="02020603050405020304" pitchFamily="18" charset="0"/>
                  </a:rPr>
                  <a:t>or</a:t>
                </a:r>
              </a:p>
              <a:p>
                <a:pPr marL="0" indent="0" algn="just">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𝑯</m:t>
                        </m:r>
                      </m:e>
                      <m:sub>
                        <m:r>
                          <a:rPr lang="en-IN" b="1" i="1">
                            <a:latin typeface="Cambria Math" panose="02040503050406030204" pitchFamily="18" charset="0"/>
                            <a:cs typeface="Times New Roman" panose="02020603050405020304" pitchFamily="18" charset="0"/>
                          </a:rPr>
                          <m:t>𝟏</m:t>
                        </m:r>
                        <m:r>
                          <a:rPr lang="en-IN" b="1" i="1">
                            <a:latin typeface="Cambria Math" panose="02040503050406030204" pitchFamily="18" charset="0"/>
                            <a:cs typeface="Times New Roman" panose="02020603050405020304" pitchFamily="18" charset="0"/>
                          </a:rPr>
                          <m:t> </m:t>
                        </m:r>
                      </m:sub>
                    </m:sSub>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𝑷</m:t>
                    </m:r>
                    <m:r>
                      <a:rPr lang="en-IN" b="1"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b="1" i="1">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latin typeface="Cambria Math" panose="02040503050406030204" pitchFamily="18" charset="0"/>
                            <a:ea typeface="Cambria Math" panose="02040503050406030204" pitchFamily="18" charset="0"/>
                            <a:cs typeface="Times New Roman" panose="02020603050405020304" pitchFamily="18" charset="0"/>
                          </a:rPr>
                          <m:t>𝑷</m:t>
                        </m:r>
                      </m:e>
                      <m:sub>
                        <m:r>
                          <a:rPr lang="en-IN" b="1" i="1">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dirty="0">
                    <a:latin typeface="Times New Roman" panose="02020603050405020304" pitchFamily="18" charset="0"/>
                    <a:cs typeface="Times New Roman" panose="02020603050405020304" pitchFamily="18" charset="0"/>
                  </a:rPr>
                  <a:t> (right-tailed alternative)</a:t>
                </a:r>
              </a:p>
              <a:p>
                <a:pPr marL="0" indent="0" algn="just">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𝑯</m:t>
                        </m:r>
                      </m:e>
                      <m:sub>
                        <m:r>
                          <a:rPr lang="en-IN" b="1" i="1">
                            <a:latin typeface="Cambria Math" panose="02040503050406030204" pitchFamily="18" charset="0"/>
                            <a:cs typeface="Times New Roman" panose="02020603050405020304" pitchFamily="18" charset="0"/>
                          </a:rPr>
                          <m:t>𝟏</m:t>
                        </m:r>
                        <m:r>
                          <a:rPr lang="en-IN" b="1" i="1">
                            <a:latin typeface="Cambria Math" panose="02040503050406030204" pitchFamily="18" charset="0"/>
                            <a:cs typeface="Times New Roman" panose="02020603050405020304" pitchFamily="18" charset="0"/>
                          </a:rPr>
                          <m:t> </m:t>
                        </m:r>
                      </m:sub>
                    </m:sSub>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𝑷</m:t>
                    </m:r>
                    <m:r>
                      <a:rPr lang="en-IN" b="1"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b="1" i="1">
                            <a:latin typeface="Cambria Math" panose="02040503050406030204" pitchFamily="18" charset="0"/>
                            <a:ea typeface="Cambria Math" panose="02040503050406030204" pitchFamily="18" charset="0"/>
                            <a:cs typeface="Times New Roman" panose="02020603050405020304" pitchFamily="18" charset="0"/>
                          </a:rPr>
                        </m:ctrlPr>
                      </m:sSubPr>
                      <m:e>
                        <m:r>
                          <a:rPr lang="en-IN" b="1" i="1">
                            <a:latin typeface="Cambria Math" panose="02040503050406030204" pitchFamily="18" charset="0"/>
                            <a:ea typeface="Cambria Math" panose="02040503050406030204" pitchFamily="18" charset="0"/>
                            <a:cs typeface="Times New Roman" panose="02020603050405020304" pitchFamily="18" charset="0"/>
                          </a:rPr>
                          <m:t>𝑷</m:t>
                        </m:r>
                      </m:e>
                      <m:sub>
                        <m:r>
                          <a:rPr lang="en-IN" b="1" i="1">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dirty="0">
                    <a:latin typeface="Times New Roman" panose="02020603050405020304" pitchFamily="18" charset="0"/>
                    <a:cs typeface="Times New Roman" panose="02020603050405020304" pitchFamily="18" charset="0"/>
                  </a:rPr>
                  <a:t>  (left-tailed alternative)</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0064" y="846135"/>
                <a:ext cx="11501436" cy="5664200"/>
              </a:xfrm>
              <a:blipFill rotWithShape="0">
                <a:blip r:embed="rId2"/>
                <a:stretch>
                  <a:fillRect l="-1060" t="-323"/>
                </a:stretch>
              </a:blipFill>
            </p:spPr>
            <p:txBody>
              <a:bodyPr/>
              <a:lstStyle/>
              <a:p>
                <a:r>
                  <a:rPr lang="en-IN">
                    <a:noFill/>
                  </a:rPr>
                  <a:t> </a:t>
                </a:r>
              </a:p>
            </p:txBody>
          </p:sp>
        </mc:Fallback>
      </mc:AlternateContent>
    </p:spTree>
    <p:extLst>
      <p:ext uri="{BB962C8B-B14F-4D97-AF65-F5344CB8AC3E}">
        <p14:creationId xmlns:p14="http://schemas.microsoft.com/office/powerpoint/2010/main" val="43881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69751E-E801-DA57-9418-25920A25641C}"/>
                  </a:ext>
                </a:extLst>
              </p:cNvPr>
              <p:cNvSpPr txBox="1"/>
              <p:nvPr/>
            </p:nvSpPr>
            <p:spPr>
              <a:xfrm>
                <a:off x="277402" y="174661"/>
                <a:ext cx="11650895" cy="5453031"/>
              </a:xfrm>
              <a:prstGeom prst="rect">
                <a:avLst/>
              </a:prstGeom>
              <a:noFill/>
            </p:spPr>
            <p:txBody>
              <a:bodyPr wrap="square">
                <a:spAutoFit/>
              </a:bodyPr>
              <a:lstStyle/>
              <a:p>
                <a:pPr algn="just"/>
                <a:r>
                  <a:rPr lang="en-US" sz="2800" u="none" strike="noStrike" baseline="0" dirty="0">
                    <a:solidFill>
                      <a:srgbClr val="FF0000"/>
                    </a:solidFill>
                    <a:latin typeface="Times New Roman" panose="02020603050405020304" pitchFamily="18" charset="0"/>
                    <a:cs typeface="Times New Roman" panose="02020603050405020304" pitchFamily="18" charset="0"/>
                  </a:rPr>
                  <a:t>In a sample of 1,000 people in Maharashtra, 540 are rice eaters and the ,rest are wheal eaters. Can we assume that both rice and wheat are equally popular in this State at 1% level of significance?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Given </a:t>
                </a:r>
                <a14:m>
                  <m:oMath xmlns:m="http://schemas.openxmlformats.org/officeDocument/2006/math">
                    <m:r>
                      <m:rPr>
                        <m:sty m:val="p"/>
                      </m:rPr>
                      <a:rPr lang="en-US" sz="2800" b="0" i="0" smtClean="0">
                        <a:latin typeface="Cambria Math" panose="02040503050406030204" pitchFamily="18" charset="0"/>
                      </a:rPr>
                      <m:t>n</m:t>
                    </m:r>
                    <m:r>
                      <a:rPr lang="en-US" sz="2800" b="0" i="0" smtClean="0">
                        <a:latin typeface="Cambria Math" panose="02040503050406030204" pitchFamily="18" charset="0"/>
                      </a:rPr>
                      <m:t>=1000</m:t>
                    </m:r>
                  </m:oMath>
                </a14:m>
                <a:r>
                  <a:rPr lang="en-IN" sz="2800" dirty="0">
                    <a:latin typeface="Times New Roman" panose="02020603050405020304" pitchFamily="18" charset="0"/>
                    <a:cs typeface="Times New Roman" panose="02020603050405020304" pitchFamily="18" charset="0"/>
                  </a:rPr>
                  <a:t>, Number of rice eaters </a:t>
                </a:r>
                <a14:m>
                  <m:oMath xmlns:m="http://schemas.openxmlformats.org/officeDocument/2006/math">
                    <m:r>
                      <m:rPr>
                        <m:sty m:val="p"/>
                      </m:rPr>
                      <a:rPr lang="en-US" sz="2800" b="0" i="0" smtClean="0">
                        <a:latin typeface="Cambria Math" panose="02040503050406030204" pitchFamily="18" charset="0"/>
                      </a:rPr>
                      <m:t>X</m:t>
                    </m:r>
                    <m:r>
                      <a:rPr lang="en-US" sz="2800" b="0" i="0" smtClean="0">
                        <a:latin typeface="Cambria Math" panose="02040503050406030204" pitchFamily="18" charset="0"/>
                      </a:rPr>
                      <m:t>=540</m:t>
                    </m:r>
                  </m:oMath>
                </a14:m>
                <a:r>
                  <a:rPr lang="en-IN" sz="2800" dirty="0">
                    <a:latin typeface="Times New Roman" panose="02020603050405020304" pitchFamily="18" charset="0"/>
                    <a:cs typeface="Times New Roman" panose="02020603050405020304" pitchFamily="18" charset="0"/>
                  </a:rPr>
                  <a:t>,</a:t>
                </a:r>
              </a:p>
              <a:p>
                <a:pPr algn="just"/>
                <a:r>
                  <a:rPr lang="en-IN" sz="2800" u="none" strike="noStrike" baseline="0" dirty="0">
                    <a:latin typeface="Times New Roman" panose="02020603050405020304" pitchFamily="18" charset="0"/>
                    <a:cs typeface="Times New Roman" panose="02020603050405020304" pitchFamily="18" charset="0"/>
                  </a:rPr>
                  <a:t>Number of rice eaters </a:t>
                </a:r>
                <a14:m>
                  <m:oMath xmlns:m="http://schemas.openxmlformats.org/officeDocument/2006/math">
                    <m:r>
                      <a:rPr lang="en-US" sz="2800" b="0" i="1" u="none" strike="noStrike" baseline="0" dirty="0" smtClean="0">
                        <a:latin typeface="Cambria Math" panose="02040503050406030204" pitchFamily="18" charset="0"/>
                      </a:rPr>
                      <m:t>𝑝</m:t>
                    </m:r>
                    <m:r>
                      <a:rPr lang="en-US" sz="2800" b="0" i="1" u="none" strike="noStrike" baseline="0" dirty="0" smtClean="0">
                        <a:latin typeface="Cambria Math" panose="02040503050406030204" pitchFamily="18" charset="0"/>
                      </a:rPr>
                      <m:t>=</m:t>
                    </m:r>
                    <m:f>
                      <m:fPr>
                        <m:ctrlPr>
                          <a:rPr lang="en-US" sz="2800" b="0" i="1" u="none" strike="noStrike" baseline="0" dirty="0" smtClean="0">
                            <a:latin typeface="Cambria Math" panose="02040503050406030204" pitchFamily="18" charset="0"/>
                          </a:rPr>
                        </m:ctrlPr>
                      </m:fPr>
                      <m:num>
                        <m:r>
                          <a:rPr lang="en-US" sz="2800" b="0" i="1" u="none" strike="noStrike" baseline="0" dirty="0" smtClean="0">
                            <a:latin typeface="Cambria Math" panose="02040503050406030204" pitchFamily="18" charset="0"/>
                          </a:rPr>
                          <m:t>𝑋</m:t>
                        </m:r>
                      </m:num>
                      <m:den>
                        <m:r>
                          <a:rPr lang="en-US" sz="2800" b="0" i="1" u="none" strike="noStrike" baseline="0" dirty="0" smtClean="0">
                            <a:latin typeface="Cambria Math" panose="02040503050406030204" pitchFamily="18" charset="0"/>
                          </a:rPr>
                          <m:t>𝑛</m:t>
                        </m:r>
                      </m:den>
                    </m:f>
                    <m:r>
                      <a:rPr lang="en-US" sz="2800" b="0" i="0" u="none" strike="noStrike" baseline="0" smtClean="0">
                        <a:latin typeface="Cambria Math" panose="02040503050406030204" pitchFamily="18" charset="0"/>
                      </a:rPr>
                      <m:t>=</m:t>
                    </m:r>
                    <m:f>
                      <m:fPr>
                        <m:ctrlPr>
                          <a:rPr lang="en-US" sz="2800" i="1" u="none" strike="noStrike" baseline="0" smtClean="0">
                            <a:latin typeface="Cambria Math" panose="02040503050406030204" pitchFamily="18" charset="0"/>
                          </a:rPr>
                        </m:ctrlPr>
                      </m:fPr>
                      <m:num>
                        <m:r>
                          <a:rPr lang="en-US" sz="2800" b="0" i="0" u="none" strike="noStrike" baseline="0" smtClean="0">
                            <a:latin typeface="Cambria Math" panose="02040503050406030204" pitchFamily="18" charset="0"/>
                          </a:rPr>
                          <m:t>540</m:t>
                        </m:r>
                      </m:num>
                      <m:den>
                        <m:r>
                          <a:rPr lang="en-US" sz="2800" b="0" i="0" u="none" strike="noStrike" baseline="0" smtClean="0">
                            <a:latin typeface="Cambria Math" panose="02040503050406030204" pitchFamily="18" charset="0"/>
                          </a:rPr>
                          <m:t>1000</m:t>
                        </m:r>
                      </m:den>
                    </m:f>
                    <m:r>
                      <a:rPr lang="en-US" sz="2800" b="0" i="0" u="none" strike="noStrike" baseline="0" smtClean="0">
                        <a:latin typeface="Cambria Math" panose="02040503050406030204" pitchFamily="18" charset="0"/>
                      </a:rPr>
                      <m:t>=0.54</m:t>
                    </m:r>
                  </m:oMath>
                </a14:m>
                <a:endParaRPr lang="en-US"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Since the </a:t>
                </a:r>
                <a:r>
                  <a:rPr lang="en-US" sz="2800" u="none" strike="noStrike" baseline="0" dirty="0">
                    <a:latin typeface="Times New Roman" panose="02020603050405020304" pitchFamily="18" charset="0"/>
                    <a:cs typeface="Times New Roman" panose="02020603050405020304" pitchFamily="18" charset="0"/>
                  </a:rPr>
                  <a:t>proportion of rice eaters in </a:t>
                </a:r>
                <a:r>
                  <a:rPr lang="en-IN" sz="2800" u="none" strike="noStrike" baseline="0" dirty="0">
                    <a:latin typeface="Times New Roman" panose="02020603050405020304" pitchFamily="18" charset="0"/>
                    <a:cs typeface="Times New Roman" panose="02020603050405020304" pitchFamily="18" charset="0"/>
                  </a:rPr>
                  <a:t>Maharashtra considered as equally then the Population proportion </a:t>
                </a:r>
                <a14:m>
                  <m:oMath xmlns:m="http://schemas.openxmlformats.org/officeDocument/2006/math">
                    <m:r>
                      <a:rPr lang="en-US" sz="2800" b="0" i="1" u="none" strike="noStrike" baseline="0" dirty="0" smtClean="0">
                        <a:latin typeface="Cambria Math" panose="02040503050406030204" pitchFamily="18" charset="0"/>
                      </a:rPr>
                      <m:t>𝑃</m:t>
                    </m:r>
                    <m:r>
                      <a:rPr lang="en-US" sz="2800" b="0" i="1" u="none" strike="noStrike" baseline="0" dirty="0" smtClean="0">
                        <a:latin typeface="Cambria Math" panose="02040503050406030204" pitchFamily="18" charset="0"/>
                      </a:rPr>
                      <m:t>=0.5</m:t>
                    </m:r>
                    <m:r>
                      <a:rPr lang="en-US" sz="2800" b="0" i="0" u="none" strike="noStrike" baseline="0" smtClean="0">
                        <a:latin typeface="Cambria Math" panose="02040503050406030204" pitchFamily="18" charset="0"/>
                      </a:rPr>
                      <m:t>⇒</m:t>
                    </m:r>
                    <m:r>
                      <a:rPr lang="en-US" sz="2800" b="0" i="1" u="none" strike="noStrike" baseline="0" dirty="0" smtClean="0">
                        <a:latin typeface="Cambria Math" panose="02040503050406030204" pitchFamily="18" charset="0"/>
                      </a:rPr>
                      <m:t>𝑄</m:t>
                    </m:r>
                    <m:r>
                      <a:rPr lang="en-US" sz="2800" b="0" i="1" u="none" strike="noStrike" baseline="0" dirty="0" smtClean="0">
                        <a:latin typeface="Cambria Math" panose="02040503050406030204" pitchFamily="18" charset="0"/>
                      </a:rPr>
                      <m:t>=0.5</m:t>
                    </m:r>
                  </m:oMath>
                </a14:m>
                <a:endParaRPr lang="en-US" sz="2800" b="0" u="none" strike="noStrike" baseline="0" dirty="0">
                  <a:latin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𝐻</m:t>
                        </m:r>
                      </m:e>
                      <m:sub>
                        <m:r>
                          <a:rPr lang="en-IN" sz="2800" b="0" i="1" dirty="0" smtClean="0">
                            <a:latin typeface="Cambria Math" panose="02040503050406030204" pitchFamily="18" charset="0"/>
                          </a:rPr>
                          <m:t>0</m:t>
                        </m:r>
                      </m:sub>
                    </m:sSub>
                    <m:r>
                      <a:rPr lang="en-IN" sz="2800" b="0" i="1" dirty="0" smtClean="0">
                        <a:latin typeface="Cambria Math" panose="02040503050406030204" pitchFamily="18" charset="0"/>
                      </a:rPr>
                      <m:t>:</m:t>
                    </m:r>
                    <m:r>
                      <a:rPr lang="en-IN" sz="2800" b="0" i="1" dirty="0" smtClean="0">
                        <a:latin typeface="Cambria Math" panose="02040503050406030204" pitchFamily="18" charset="0"/>
                      </a:rPr>
                      <m:t>𝑝</m:t>
                    </m:r>
                    <m:r>
                      <a:rPr lang="en-IN" sz="2800" b="0" i="1" dirty="0" smtClean="0">
                        <a:latin typeface="Cambria Math" panose="02040503050406030204" pitchFamily="18" charset="0"/>
                      </a:rPr>
                      <m:t>=</m:t>
                    </m:r>
                    <m:r>
                      <a:rPr lang="en-IN" sz="2800" b="0" i="1" dirty="0" smtClean="0">
                        <a:latin typeface="Cambria Math" panose="02040503050406030204" pitchFamily="18" charset="0"/>
                      </a:rPr>
                      <m:t>𝑃</m:t>
                    </m:r>
                  </m:oMath>
                </a14:m>
                <a:r>
                  <a:rPr lang="en-IN" sz="2800" dirty="0">
                    <a:latin typeface="Times New Roman" panose="02020603050405020304" pitchFamily="18" charset="0"/>
                    <a:cs typeface="Times New Roman" panose="02020603050405020304" pitchFamily="18" charset="0"/>
                  </a:rPr>
                  <a:t>  i.e. </a:t>
                </a:r>
                <a:r>
                  <a:rPr lang="en-US" sz="2800" dirty="0">
                    <a:latin typeface="Times New Roman" panose="02020603050405020304" pitchFamily="18" charset="0"/>
                    <a:cs typeface="Times New Roman" panose="02020603050405020304" pitchFamily="18" charset="0"/>
                  </a:rPr>
                  <a:t>Both rice and wheat are equally popular</a:t>
                </a:r>
              </a:p>
              <a:p>
                <a:pPr algn="just"/>
                <a:r>
                  <a:rPr lang="en-IN" sz="2800" dirty="0">
                    <a:latin typeface="Times New Roman" panose="02020603050405020304" pitchFamily="18" charset="0"/>
                    <a:cs typeface="Times New Roman" panose="02020603050405020304" pitchFamily="18" charset="0"/>
                  </a:rPr>
                  <a:t>Alternative hypothesis </a:t>
                </a:r>
                <a14:m>
                  <m:oMath xmlns:m="http://schemas.openxmlformats.org/officeDocument/2006/math">
                    <m:sSub>
                      <m:sSubPr>
                        <m:ctrlPr>
                          <a:rPr lang="en-IN" sz="2800" b="0" i="1" dirty="0" smtClean="0">
                            <a:latin typeface="Cambria Math" panose="02040503050406030204" pitchFamily="18" charset="0"/>
                            <a:cs typeface="Times New Roman" panose="02020603050405020304" pitchFamily="18" charset="0"/>
                          </a:rPr>
                        </m:ctrlPr>
                      </m:sSubPr>
                      <m:e>
                        <m:r>
                          <a:rPr lang="en-IN" sz="2800" b="0" i="1" dirty="0" smtClean="0">
                            <a:latin typeface="Cambria Math" panose="02040503050406030204" pitchFamily="18" charset="0"/>
                            <a:cs typeface="Times New Roman" panose="02020603050405020304" pitchFamily="18" charset="0"/>
                          </a:rPr>
                          <m:t>𝐻</m:t>
                        </m:r>
                      </m:e>
                      <m:sub>
                        <m:r>
                          <a:rPr lang="en-IN" sz="2800" b="0" i="1" dirty="0" smtClean="0">
                            <a:latin typeface="Cambria Math" panose="02040503050406030204" pitchFamily="18" charset="0"/>
                            <a:cs typeface="Times New Roman" panose="02020603050405020304" pitchFamily="18" charset="0"/>
                          </a:rPr>
                          <m:t>1</m:t>
                        </m:r>
                      </m:sub>
                    </m:sSub>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𝑝</m:t>
                    </m:r>
                    <m:r>
                      <a:rPr lang="en-US"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𝑃</m:t>
                    </m:r>
                  </m:oMath>
                </a14:m>
                <a:r>
                  <a:rPr lang="en-IN" sz="2800" dirty="0">
                    <a:latin typeface="Times New Roman" panose="02020603050405020304" pitchFamily="18" charset="0"/>
                    <a:cs typeface="Times New Roman" panose="02020603050405020304" pitchFamily="18" charset="0"/>
                  </a:rPr>
                  <a:t> (Two tail test)</a:t>
                </a:r>
              </a:p>
              <a:p>
                <a:pPr algn="just"/>
                <a:r>
                  <a:rPr lang="en-IN" sz="2800" dirty="0">
                    <a:latin typeface="Times New Roman" panose="02020603050405020304" pitchFamily="18" charset="0"/>
                    <a:cs typeface="Times New Roman" panose="02020603050405020304" pitchFamily="18" charset="0"/>
                  </a:rPr>
                  <a:t>Level of Significance: 1% LOS </a:t>
                </a:r>
                <a14:m>
                  <m:oMath xmlns:m="http://schemas.openxmlformats.org/officeDocument/2006/math">
                    <m:r>
                      <a:rPr lang="en-IN" sz="2800" b="0" i="0" smtClean="0">
                        <a:latin typeface="Cambria Math" panose="02040503050406030204" pitchFamily="18" charset="0"/>
                        <a:cs typeface="Times New Roman" panose="02020603050405020304" pitchFamily="18" charset="0"/>
                      </a:rPr>
                      <m:t>⇒</m:t>
                    </m:r>
                    <m:d>
                      <m:dPr>
                        <m:begChr m:val="|"/>
                        <m:endChr m:val="|"/>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m:rPr>
                                <m:sty m:val="p"/>
                              </m:rPr>
                              <a:rPr lang="en-US" sz="2800" b="0" i="0" smtClean="0">
                                <a:latin typeface="Cambria Math" panose="02040503050406030204" pitchFamily="18" charset="0"/>
                                <a:cs typeface="Times New Roman" panose="02020603050405020304" pitchFamily="18" charset="0"/>
                              </a:rPr>
                              <m:t>Z</m:t>
                            </m:r>
                          </m:e>
                          <m:sub>
                            <m:r>
                              <m:rPr>
                                <m:sty m:val="p"/>
                              </m:rPr>
                              <a:rPr lang="en-US" sz="2800" b="0" i="0" smtClean="0">
                                <a:latin typeface="Cambria Math" panose="02040503050406030204" pitchFamily="18" charset="0"/>
                                <a:cs typeface="Times New Roman" panose="02020603050405020304" pitchFamily="18" charset="0"/>
                              </a:rPr>
                              <m:t>α</m:t>
                            </m:r>
                          </m:sub>
                        </m:sSub>
                      </m:e>
                    </m:d>
                    <m:r>
                      <a:rPr lang="en-US" sz="2800" b="0" i="0" smtClean="0">
                        <a:latin typeface="Cambria Math" panose="02040503050406030204" pitchFamily="18" charset="0"/>
                        <a:cs typeface="Times New Roman" panose="02020603050405020304" pitchFamily="18" charset="0"/>
                      </a:rPr>
                      <m:t>= </m:t>
                    </m:r>
                    <m:r>
                      <m:rPr>
                        <m:nor/>
                      </m:rPr>
                      <a:rPr lang="en-IN" sz="2800" dirty="0">
                        <a:latin typeface="Times New Roman" panose="02020603050405020304" pitchFamily="18" charset="0"/>
                        <a:cs typeface="Times New Roman" panose="02020603050405020304" pitchFamily="18" charset="0"/>
                      </a:rPr>
                      <m:t>2.58</m:t>
                    </m:r>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6E69751E-E801-DA57-9418-25920A25641C}"/>
                  </a:ext>
                </a:extLst>
              </p:cNvPr>
              <p:cNvSpPr txBox="1">
                <a:spLocks noRot="1" noChangeAspect="1" noMove="1" noResize="1" noEditPoints="1" noAdjustHandles="1" noChangeArrowheads="1" noChangeShapeType="1" noTextEdit="1"/>
              </p:cNvSpPr>
              <p:nvPr/>
            </p:nvSpPr>
            <p:spPr>
              <a:xfrm>
                <a:off x="277402" y="174661"/>
                <a:ext cx="11650895" cy="5453031"/>
              </a:xfrm>
              <a:prstGeom prst="rect">
                <a:avLst/>
              </a:prstGeom>
              <a:blipFill>
                <a:blip r:embed="rId2"/>
                <a:stretch>
                  <a:fillRect l="-1099" t="-1230" r="-1047" b="-2237"/>
                </a:stretch>
              </a:blipFill>
            </p:spPr>
            <p:txBody>
              <a:bodyPr/>
              <a:lstStyle/>
              <a:p>
                <a:r>
                  <a:rPr lang="en-IN">
                    <a:noFill/>
                  </a:rPr>
                  <a:t> </a:t>
                </a:r>
              </a:p>
            </p:txBody>
          </p:sp>
        </mc:Fallback>
      </mc:AlternateContent>
    </p:spTree>
    <p:extLst>
      <p:ext uri="{BB962C8B-B14F-4D97-AF65-F5344CB8AC3E}">
        <p14:creationId xmlns:p14="http://schemas.microsoft.com/office/powerpoint/2010/main" val="6484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654172-BC63-3477-0709-3747E3D219F7}"/>
                  </a:ext>
                </a:extLst>
              </p:cNvPr>
              <p:cNvSpPr txBox="1"/>
              <p:nvPr/>
            </p:nvSpPr>
            <p:spPr>
              <a:xfrm>
                <a:off x="739739" y="636999"/>
                <a:ext cx="11188558" cy="2353914"/>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Test statistic: </a:t>
                </a:r>
                <a14:m>
                  <m:oMath xmlns:m="http://schemas.openxmlformats.org/officeDocument/2006/math">
                    <m:r>
                      <m:rPr>
                        <m:sty m:val="p"/>
                      </m:rPr>
                      <a:rPr lang="en-US" sz="2800" b="0" i="0" smtClean="0">
                        <a:latin typeface="Cambria Math" panose="02040503050406030204" pitchFamily="18" charset="0"/>
                        <a:cs typeface="Times New Roman" panose="02020603050405020304" pitchFamily="18" charset="0"/>
                      </a:rPr>
                      <m:t>Z</m:t>
                    </m:r>
                    <m:r>
                      <a:rPr lang="en-IN" sz="2800" b="0" i="1" dirty="0" smtClean="0">
                        <a:latin typeface="Cambria Math" panose="02040503050406030204" pitchFamily="18" charset="0"/>
                        <a:cs typeface="Times New Roman" panose="02020603050405020304" pitchFamily="18" charset="0"/>
                      </a:rPr>
                      <m:t>=</m:t>
                    </m:r>
                    <m:f>
                      <m:fPr>
                        <m:ctrlPr>
                          <a:rPr lang="en-IN" sz="2800" b="0" i="1" dirty="0">
                            <a:latin typeface="Cambria Math" panose="02040503050406030204" pitchFamily="18" charset="0"/>
                            <a:cs typeface="Times New Roman" panose="02020603050405020304" pitchFamily="18" charset="0"/>
                          </a:rPr>
                        </m:ctrlPr>
                      </m:fPr>
                      <m:num>
                        <m:r>
                          <a:rPr lang="en-IN" sz="2800" b="0" i="1" dirty="0" smtClean="0">
                            <a:latin typeface="Cambria Math" panose="02040503050406030204" pitchFamily="18" charset="0"/>
                            <a:cs typeface="Times New Roman" panose="02020603050405020304" pitchFamily="18" charset="0"/>
                          </a:rPr>
                          <m:t>𝑝</m:t>
                        </m:r>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𝑃</m:t>
                        </m:r>
                      </m:num>
                      <m:den>
                        <m:rad>
                          <m:radPr>
                            <m:degHide m:val="on"/>
                            <m:ctrlPr>
                              <a:rPr lang="en-IN" sz="2800" b="0" i="1" dirty="0">
                                <a:latin typeface="Cambria Math" panose="02040503050406030204" pitchFamily="18" charset="0"/>
                                <a:cs typeface="Times New Roman" panose="02020603050405020304" pitchFamily="18" charset="0"/>
                              </a:rPr>
                            </m:ctrlPr>
                          </m:radPr>
                          <m:deg/>
                          <m:e>
                            <m:f>
                              <m:fPr>
                                <m:ctrlPr>
                                  <a:rPr lang="en-IN" sz="2800" b="0" i="1" dirty="0">
                                    <a:latin typeface="Cambria Math" panose="02040503050406030204" pitchFamily="18" charset="0"/>
                                    <a:cs typeface="Times New Roman" panose="02020603050405020304" pitchFamily="18" charset="0"/>
                                  </a:rPr>
                                </m:ctrlPr>
                              </m:fPr>
                              <m:num>
                                <m:r>
                                  <a:rPr lang="en-IN" sz="2800" b="0" i="1" dirty="0" smtClean="0">
                                    <a:latin typeface="Cambria Math" panose="02040503050406030204" pitchFamily="18" charset="0"/>
                                    <a:cs typeface="Times New Roman" panose="02020603050405020304" pitchFamily="18" charset="0"/>
                                  </a:rPr>
                                  <m:t>𝑃𝑄</m:t>
                                </m:r>
                              </m:num>
                              <m:den>
                                <m:r>
                                  <a:rPr lang="en-IN" sz="2800" b="0" i="1" dirty="0" smtClean="0">
                                    <a:latin typeface="Cambria Math" panose="02040503050406030204" pitchFamily="18" charset="0"/>
                                    <a:cs typeface="Times New Roman" panose="02020603050405020304" pitchFamily="18" charset="0"/>
                                  </a:rPr>
                                  <m:t>𝑛</m:t>
                                </m:r>
                              </m:den>
                            </m:f>
                          </m:e>
                        </m:rad>
                      </m:den>
                    </m:f>
                    <m:r>
                      <a:rPr lang="en-US" sz="2800" b="0" i="0" dirty="0" smtClean="0">
                        <a:latin typeface="Cambria Math" panose="02040503050406030204" pitchFamily="18" charset="0"/>
                        <a:cs typeface="Times New Roman" panose="02020603050405020304" pitchFamily="18" charset="0"/>
                      </a:rPr>
                      <m:t>=</m:t>
                    </m:r>
                    <m:f>
                      <m:fPr>
                        <m:ctrlPr>
                          <a:rPr lang="en-US" sz="2800" i="1" dirty="0" smtClean="0">
                            <a:latin typeface="Cambria Math" panose="02040503050406030204" pitchFamily="18" charset="0"/>
                            <a:cs typeface="Times New Roman" panose="02020603050405020304" pitchFamily="18" charset="0"/>
                          </a:rPr>
                        </m:ctrlPr>
                      </m:fPr>
                      <m:num>
                        <m:r>
                          <a:rPr lang="en-US" sz="2800" b="0" i="0" dirty="0" smtClean="0">
                            <a:latin typeface="Cambria Math" panose="02040503050406030204" pitchFamily="18" charset="0"/>
                            <a:cs typeface="Times New Roman" panose="02020603050405020304" pitchFamily="18" charset="0"/>
                          </a:rPr>
                          <m:t>0.54−0.5</m:t>
                        </m:r>
                      </m:num>
                      <m:den>
                        <m:rad>
                          <m:radPr>
                            <m:degHide m:val="on"/>
                            <m:ctrlPr>
                              <a:rPr lang="en-US" sz="2800" i="1" dirty="0" smtClean="0">
                                <a:latin typeface="Cambria Math" panose="02040503050406030204" pitchFamily="18" charset="0"/>
                                <a:cs typeface="Times New Roman" panose="02020603050405020304" pitchFamily="18" charset="0"/>
                              </a:rPr>
                            </m:ctrlPr>
                          </m:radPr>
                          <m:deg/>
                          <m:e>
                            <m:f>
                              <m:fPr>
                                <m:ctrlPr>
                                  <a:rPr lang="en-US" sz="2800" i="1" dirty="0" smtClean="0">
                                    <a:latin typeface="Cambria Math" panose="02040503050406030204" pitchFamily="18" charset="0"/>
                                    <a:cs typeface="Times New Roman" panose="02020603050405020304" pitchFamily="18" charset="0"/>
                                  </a:rPr>
                                </m:ctrlPr>
                              </m:fPr>
                              <m:num>
                                <m:r>
                                  <a:rPr lang="en-US" sz="2800" b="0" i="0" dirty="0" smtClean="0">
                                    <a:latin typeface="Cambria Math" panose="02040503050406030204" pitchFamily="18" charset="0"/>
                                    <a:cs typeface="Times New Roman" panose="02020603050405020304" pitchFamily="18" charset="0"/>
                                  </a:rPr>
                                  <m:t>0.5×0.5</m:t>
                                </m:r>
                              </m:num>
                              <m:den>
                                <m:r>
                                  <a:rPr lang="en-US" sz="2800" b="0" i="0" dirty="0" smtClean="0">
                                    <a:latin typeface="Cambria Math" panose="02040503050406030204" pitchFamily="18" charset="0"/>
                                    <a:cs typeface="Times New Roman" panose="02020603050405020304" pitchFamily="18" charset="0"/>
                                  </a:rPr>
                                  <m:t>1000</m:t>
                                </m:r>
                              </m:den>
                            </m:f>
                          </m:e>
                        </m:rad>
                      </m:den>
                    </m:f>
                    <m:r>
                      <a:rPr lang="en-US" sz="2800" b="0" i="0" dirty="0" smtClean="0">
                        <a:latin typeface="Cambria Math" panose="02040503050406030204" pitchFamily="18" charset="0"/>
                        <a:cs typeface="Times New Roman" panose="02020603050405020304" pitchFamily="18" charset="0"/>
                      </a:rPr>
                      <m:t>=</m:t>
                    </m:r>
                    <m:f>
                      <m:fPr>
                        <m:ctrlPr>
                          <a:rPr lang="en-US" sz="2800" i="1" dirty="0" smtClean="0">
                            <a:latin typeface="Cambria Math" panose="02040503050406030204" pitchFamily="18" charset="0"/>
                            <a:cs typeface="Times New Roman" panose="02020603050405020304" pitchFamily="18" charset="0"/>
                          </a:rPr>
                        </m:ctrlPr>
                      </m:fPr>
                      <m:num>
                        <m:r>
                          <a:rPr lang="en-US" sz="2800" b="0" i="0" dirty="0" smtClean="0">
                            <a:latin typeface="Cambria Math" panose="02040503050406030204" pitchFamily="18" charset="0"/>
                            <a:cs typeface="Times New Roman" panose="02020603050405020304" pitchFamily="18" charset="0"/>
                          </a:rPr>
                          <m:t>0.04</m:t>
                        </m:r>
                      </m:num>
                      <m:den>
                        <m:r>
                          <a:rPr lang="en-US" sz="2800" b="0" i="0" dirty="0" smtClean="0">
                            <a:latin typeface="Cambria Math" panose="02040503050406030204" pitchFamily="18" charset="0"/>
                            <a:cs typeface="Times New Roman" panose="02020603050405020304" pitchFamily="18" charset="0"/>
                          </a:rPr>
                          <m:t>0.0138</m:t>
                        </m:r>
                      </m:den>
                    </m:f>
                    <m:r>
                      <a:rPr lang="en-US" sz="2800" b="0" i="0" dirty="0" smtClean="0">
                        <a:latin typeface="Cambria Math" panose="02040503050406030204" pitchFamily="18" charset="0"/>
                        <a:cs typeface="Times New Roman" panose="02020603050405020304" pitchFamily="18" charset="0"/>
                      </a:rPr>
                      <m:t>=2.532</m:t>
                    </m:r>
                  </m:oMath>
                </a14:m>
                <a:endParaRPr lang="en-IN" sz="28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en-IN" sz="2800" i="1" smtClean="0">
                              <a:latin typeface="Cambria Math" panose="02040503050406030204" pitchFamily="18" charset="0"/>
                            </a:rPr>
                          </m:ctrlPr>
                        </m:dPr>
                        <m:e>
                          <m:r>
                            <m:rPr>
                              <m:sty m:val="p"/>
                            </m:rPr>
                            <a:rPr lang="en-US" sz="2800" b="0" i="0" smtClean="0">
                              <a:latin typeface="Cambria Math" panose="02040503050406030204" pitchFamily="18" charset="0"/>
                            </a:rPr>
                            <m:t>Z</m:t>
                          </m:r>
                        </m:e>
                      </m:d>
                      <m:r>
                        <a:rPr lang="en-US" sz="2800" b="0" i="0" smtClean="0">
                          <a:latin typeface="Cambria Math" panose="02040503050406030204" pitchFamily="18" charset="0"/>
                        </a:rPr>
                        <m:t>&lt;</m:t>
                      </m:r>
                      <m:d>
                        <m:dPr>
                          <m:begChr m:val="|"/>
                          <m:endChr m:val="|"/>
                          <m:ctrlPr>
                            <a:rPr lang="en-IN" sz="2800" i="1" smtClean="0">
                              <a:latin typeface="Cambria Math" panose="02040503050406030204" pitchFamily="18" charset="0"/>
                            </a:rPr>
                          </m:ctrlPr>
                        </m:dPr>
                        <m:e>
                          <m:sSub>
                            <m:sSubPr>
                              <m:ctrlPr>
                                <a:rPr lang="en-IN" sz="2800" i="1" smtClean="0">
                                  <a:latin typeface="Cambria Math" panose="02040503050406030204" pitchFamily="18" charset="0"/>
                                </a:rPr>
                              </m:ctrlPr>
                            </m:sSubPr>
                            <m:e>
                              <m:r>
                                <m:rPr>
                                  <m:sty m:val="p"/>
                                </m:rPr>
                                <a:rPr lang="en-US" sz="2800" b="0" i="0" smtClean="0">
                                  <a:latin typeface="Cambria Math" panose="02040503050406030204" pitchFamily="18" charset="0"/>
                                </a:rPr>
                                <m:t>Z</m:t>
                              </m:r>
                            </m:e>
                            <m:sub>
                              <m:r>
                                <m:rPr>
                                  <m:sty m:val="p"/>
                                </m:rPr>
                                <a:rPr lang="en-IN" sz="2800" b="0" i="0" smtClean="0">
                                  <a:latin typeface="Cambria Math" panose="02040503050406030204" pitchFamily="18" charset="0"/>
                                </a:rPr>
                                <m:t>α</m:t>
                              </m:r>
                            </m:sub>
                          </m:sSub>
                        </m:e>
                      </m:d>
                    </m:oMath>
                  </m:oMathPara>
                </a14:m>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Conclusion: </a:t>
                </a:r>
                <a:r>
                  <a:rPr lang="en-US" sz="2800" u="none" strike="noStrike" baseline="0" dirty="0">
                    <a:latin typeface="Times New Roman" panose="02020603050405020304" pitchFamily="18" charset="0"/>
                    <a:cs typeface="Times New Roman" panose="02020603050405020304" pitchFamily="18" charset="0"/>
                  </a:rPr>
                  <a:t>Hence the null hypothesis is accepted and we may conclude that rice and wheat are equally popular in Maharashtra State.</a:t>
                </a: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3F654172-BC63-3477-0709-3747E3D219F7}"/>
                  </a:ext>
                </a:extLst>
              </p:cNvPr>
              <p:cNvSpPr txBox="1">
                <a:spLocks noRot="1" noChangeAspect="1" noMove="1" noResize="1" noEditPoints="1" noAdjustHandles="1" noChangeArrowheads="1" noChangeShapeType="1" noTextEdit="1"/>
              </p:cNvSpPr>
              <p:nvPr/>
            </p:nvSpPr>
            <p:spPr>
              <a:xfrm>
                <a:off x="739739" y="636999"/>
                <a:ext cx="11188558" cy="2353914"/>
              </a:xfrm>
              <a:prstGeom prst="rect">
                <a:avLst/>
              </a:prstGeom>
              <a:blipFill>
                <a:blip r:embed="rId2"/>
                <a:stretch>
                  <a:fillRect l="-1089" r="-1089" b="-6202"/>
                </a:stretch>
              </a:blipFill>
            </p:spPr>
            <p:txBody>
              <a:bodyPr/>
              <a:lstStyle/>
              <a:p>
                <a:r>
                  <a:rPr lang="en-IN">
                    <a:noFill/>
                  </a:rPr>
                  <a:t> </a:t>
                </a:r>
              </a:p>
            </p:txBody>
          </p:sp>
        </mc:Fallback>
      </mc:AlternateContent>
    </p:spTree>
    <p:extLst>
      <p:ext uri="{BB962C8B-B14F-4D97-AF65-F5344CB8AC3E}">
        <p14:creationId xmlns:p14="http://schemas.microsoft.com/office/powerpoint/2010/main" val="163042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3199F5-694D-6384-F55E-B342AB28B8DC}"/>
                  </a:ext>
                </a:extLst>
              </p:cNvPr>
              <p:cNvSpPr txBox="1"/>
              <p:nvPr/>
            </p:nvSpPr>
            <p:spPr>
              <a:xfrm>
                <a:off x="392581" y="133744"/>
                <a:ext cx="11453522" cy="6056017"/>
              </a:xfrm>
              <a:prstGeom prst="rect">
                <a:avLst/>
              </a:prstGeom>
              <a:noFill/>
            </p:spPr>
            <p:txBody>
              <a:bodyPr wrap="square" rtlCol="0">
                <a:spAutoFit/>
              </a:bodyPr>
              <a:lstStyle/>
              <a:p>
                <a:pPr algn="just"/>
                <a:r>
                  <a:rPr lang="en-IN" sz="2800" dirty="0">
                    <a:solidFill>
                      <a:srgbClr val="FF0000"/>
                    </a:solidFill>
                    <a:latin typeface="Times New Roman" panose="02020603050405020304" pitchFamily="18" charset="0"/>
                    <a:cs typeface="Times New Roman" panose="02020603050405020304" pitchFamily="18" charset="0"/>
                  </a:rPr>
                  <a:t>The fatality rate of typhoid patients is believed to be 17.26 per cent. In a certain year 640 patients suffering from typhoid were treated is a metropolitan hospital and only 63 patients are died. Can you consider the hospital efficient?</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Given: </a:t>
                </a:r>
              </a:p>
              <a:p>
                <a:pPr algn="just"/>
                <a14:m>
                  <m:oMath xmlns:m="http://schemas.openxmlformats.org/officeDocument/2006/math">
                    <m:r>
                      <a:rPr lang="en-IN" sz="2800" b="0" i="1" smtClean="0">
                        <a:latin typeface="Cambria Math" panose="02040503050406030204" pitchFamily="18" charset="0"/>
                      </a:rPr>
                      <m:t>𝑛</m:t>
                    </m:r>
                    <m:r>
                      <a:rPr lang="en-IN" sz="2800" b="0" i="1" smtClean="0">
                        <a:latin typeface="Cambria Math" panose="02040503050406030204" pitchFamily="18" charset="0"/>
                      </a:rPr>
                      <m:t>=640</m:t>
                    </m:r>
                  </m:oMath>
                </a14:m>
                <a:r>
                  <a:rPr lang="en-IN" sz="2800" dirty="0">
                    <a:latin typeface="Times New Roman" panose="02020603050405020304" pitchFamily="18" charset="0"/>
                    <a:cs typeface="Times New Roman" panose="02020603050405020304" pitchFamily="18" charset="0"/>
                  </a:rPr>
                  <a:t>, sample proportion </a:t>
                </a:r>
                <a14:m>
                  <m:oMath xmlns:m="http://schemas.openxmlformats.org/officeDocument/2006/math">
                    <m:r>
                      <a:rPr lang="en-IN" sz="2800" b="0" i="1" smtClean="0">
                        <a:latin typeface="Cambria Math" panose="02040503050406030204" pitchFamily="18" charset="0"/>
                      </a:rPr>
                      <m:t>𝑝</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63</m:t>
                        </m:r>
                      </m:num>
                      <m:den>
                        <m:r>
                          <a:rPr lang="en-IN" sz="2800" b="0" i="1" smtClean="0">
                            <a:latin typeface="Cambria Math" panose="02040503050406030204" pitchFamily="18" charset="0"/>
                          </a:rPr>
                          <m:t>640</m:t>
                        </m:r>
                      </m:den>
                    </m:f>
                    <m:r>
                      <a:rPr lang="en-IN" sz="2800" b="0" i="1" smtClean="0">
                        <a:latin typeface="Cambria Math" panose="02040503050406030204" pitchFamily="18" charset="0"/>
                      </a:rPr>
                      <m:t>=0.0984</m:t>
                    </m:r>
                  </m:oMath>
                </a14:m>
                <a:r>
                  <a:rPr lang="en-IN" sz="2800" dirty="0">
                    <a:latin typeface="Times New Roman" panose="02020603050405020304" pitchFamily="18" charset="0"/>
                    <a:cs typeface="Times New Roman" panose="02020603050405020304" pitchFamily="18" charset="0"/>
                  </a:rPr>
                  <a:t>, population proportion </a:t>
                </a:r>
                <a14:m>
                  <m:oMath xmlns:m="http://schemas.openxmlformats.org/officeDocument/2006/math">
                    <m:r>
                      <m:rPr>
                        <m:sty m:val="p"/>
                      </m:rPr>
                      <a:rPr lang="en-IN" sz="2800" b="0" i="0" smtClean="0">
                        <a:latin typeface="Cambria Math" panose="02040503050406030204" pitchFamily="18" charset="0"/>
                      </a:rPr>
                      <m:t>P</m:t>
                    </m:r>
                    <m:r>
                      <a:rPr lang="en-IN" sz="2800" b="0" i="0" smtClean="0">
                        <a:latin typeface="Cambria Math" panose="02040503050406030204" pitchFamily="18" charset="0"/>
                      </a:rPr>
                      <m:t>=</m:t>
                    </m:r>
                    <m:r>
                      <a:rPr lang="en-IN" sz="2800" b="0" i="1" smtClean="0">
                        <a:latin typeface="Cambria Math" panose="02040503050406030204" pitchFamily="18" charset="0"/>
                      </a:rPr>
                      <m:t>17.26%=</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17.26</m:t>
                        </m:r>
                      </m:num>
                      <m:den>
                        <m:r>
                          <a:rPr lang="en-IN" sz="2800" b="0" i="1" smtClean="0">
                            <a:latin typeface="Cambria Math" panose="02040503050406030204" pitchFamily="18" charset="0"/>
                          </a:rPr>
                          <m:t>100</m:t>
                        </m:r>
                      </m:den>
                    </m:f>
                    <m:r>
                      <a:rPr lang="en-IN" sz="2800" b="0" i="1" smtClean="0">
                        <a:latin typeface="Cambria Math" panose="02040503050406030204" pitchFamily="18" charset="0"/>
                      </a:rPr>
                      <m:t>=0.1726, </m:t>
                    </m:r>
                    <m:r>
                      <a:rPr lang="en-IN" sz="2800" b="0" i="1" smtClean="0">
                        <a:latin typeface="Cambria Math" panose="02040503050406030204" pitchFamily="18" charset="0"/>
                      </a:rPr>
                      <m:t>𝑄</m:t>
                    </m:r>
                    <m:r>
                      <a:rPr lang="en-IN" sz="2800" b="0" i="1" smtClean="0">
                        <a:latin typeface="Cambria Math" panose="02040503050406030204" pitchFamily="18" charset="0"/>
                      </a:rPr>
                      <m:t>=0.8274</m:t>
                    </m:r>
                  </m:oMath>
                </a14:m>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0" i="1" smtClean="0">
                        <a:latin typeface="Cambria Math" panose="02040503050406030204" pitchFamily="18" charset="0"/>
                      </a:rPr>
                      <m:t>𝑃</m:t>
                    </m:r>
                  </m:oMath>
                </a14:m>
                <a:r>
                  <a:rPr lang="en-IN" sz="2800" dirty="0">
                    <a:latin typeface="Times New Roman" panose="02020603050405020304" pitchFamily="18" charset="0"/>
                    <a:cs typeface="Times New Roman" panose="02020603050405020304" pitchFamily="18" charset="0"/>
                  </a:rPr>
                  <a:t> i.e. the hospital is not efficient. </a:t>
                </a:r>
              </a:p>
              <a:p>
                <a:pPr algn="just"/>
                <a:r>
                  <a:rPr lang="en-IN" sz="2800" dirty="0">
                    <a:latin typeface="Times New Roman" panose="02020603050405020304" pitchFamily="18" charset="0"/>
                    <a:cs typeface="Times New Roman" panose="02020603050405020304" pitchFamily="18" charset="0"/>
                  </a:rPr>
                  <a:t>Alternative hypothesis </a:t>
                </a:r>
                <a14:m>
                  <m:oMath xmlns:m="http://schemas.openxmlformats.org/officeDocument/2006/math">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𝑝</m:t>
                    </m:r>
                    <m:r>
                      <a:rPr lang="en-IN" sz="2800" b="0" i="1" smtClean="0">
                        <a:latin typeface="Cambria Math" panose="02040503050406030204" pitchFamily="18" charset="0"/>
                        <a:cs typeface="Times New Roman" panose="02020603050405020304" pitchFamily="18" charset="0"/>
                      </a:rPr>
                      <m:t>&lt;</m:t>
                    </m:r>
                    <m:r>
                      <a:rPr lang="en-IN" sz="2800" b="0" i="1" smtClean="0">
                        <a:latin typeface="Cambria Math" panose="02040503050406030204" pitchFamily="18" charset="0"/>
                        <a:cs typeface="Times New Roman" panose="02020603050405020304" pitchFamily="18" charset="0"/>
                      </a:rPr>
                      <m:t>𝑃</m:t>
                    </m:r>
                  </m:oMath>
                </a14:m>
                <a:r>
                  <a:rPr lang="en-IN" sz="2800" dirty="0">
                    <a:latin typeface="Times New Roman" panose="02020603050405020304" pitchFamily="18" charset="0"/>
                    <a:cs typeface="Times New Roman" panose="02020603050405020304" pitchFamily="18" charset="0"/>
                  </a:rPr>
                  <a:t> (Left tail test)</a:t>
                </a:r>
              </a:p>
              <a:p>
                <a:pPr algn="just"/>
                <a:r>
                  <a:rPr lang="en-IN" sz="2800" dirty="0">
                    <a:latin typeface="Times New Roman" panose="02020603050405020304" pitchFamily="18" charset="0"/>
                    <a:cs typeface="Times New Roman" panose="02020603050405020304" pitchFamily="18" charset="0"/>
                  </a:rPr>
                  <a:t>Level of Significance: Let assume 1% LOS </a:t>
                </a:r>
                <a14:m>
                  <m:oMath xmlns:m="http://schemas.openxmlformats.org/officeDocument/2006/math">
                    <m:r>
                      <a:rPr lang="en-IN" sz="2800" b="0" i="1" smtClean="0">
                        <a:latin typeface="Cambria Math" panose="02040503050406030204" pitchFamily="18" charset="0"/>
                        <a:cs typeface="Times New Roman" panose="02020603050405020304" pitchFamily="18" charset="0"/>
                      </a:rPr>
                      <m:t>⇒</m:t>
                    </m:r>
                    <m:sSub>
                      <m:sSubPr>
                        <m:ctrlPr>
                          <a:rPr lang="en-IN"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IN" sz="2800" b="0" i="1" smtClean="0">
                            <a:latin typeface="Cambria Math" panose="02040503050406030204" pitchFamily="18" charset="0"/>
                            <a:cs typeface="Times New Roman" panose="02020603050405020304" pitchFamily="18" charset="0"/>
                          </a:rPr>
                          <m:t>𝛼</m:t>
                        </m:r>
                      </m:sub>
                    </m:sSub>
                    <m:r>
                      <a:rPr lang="en-IN" sz="2800" b="0" i="1" smtClean="0">
                        <a:latin typeface="Cambria Math" panose="02040503050406030204" pitchFamily="18" charset="0"/>
                        <a:cs typeface="Times New Roman" panose="02020603050405020304" pitchFamily="18" charset="0"/>
                      </a:rPr>
                      <m:t>=−2.33</m:t>
                    </m:r>
                  </m:oMath>
                </a14:m>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E3199F5-694D-6384-F55E-B342AB28B8DC}"/>
                  </a:ext>
                </a:extLst>
              </p:cNvPr>
              <p:cNvSpPr txBox="1">
                <a:spLocks noRot="1" noChangeAspect="1" noMove="1" noResize="1" noEditPoints="1" noAdjustHandles="1" noChangeArrowheads="1" noChangeShapeType="1" noTextEdit="1"/>
              </p:cNvSpPr>
              <p:nvPr/>
            </p:nvSpPr>
            <p:spPr>
              <a:xfrm>
                <a:off x="392581" y="133744"/>
                <a:ext cx="11453522" cy="6056017"/>
              </a:xfrm>
              <a:prstGeom prst="rect">
                <a:avLst/>
              </a:prstGeom>
              <a:blipFill>
                <a:blip r:embed="rId2"/>
                <a:stretch>
                  <a:fillRect l="-1064" t="-1108" r="-1118"/>
                </a:stretch>
              </a:blipFill>
            </p:spPr>
            <p:txBody>
              <a:bodyPr/>
              <a:lstStyle/>
              <a:p>
                <a:r>
                  <a:rPr lang="en-IN">
                    <a:noFill/>
                  </a:rPr>
                  <a:t> </a:t>
                </a:r>
              </a:p>
            </p:txBody>
          </p:sp>
        </mc:Fallback>
      </mc:AlternateContent>
    </p:spTree>
    <p:extLst>
      <p:ext uri="{BB962C8B-B14F-4D97-AF65-F5344CB8AC3E}">
        <p14:creationId xmlns:p14="http://schemas.microsoft.com/office/powerpoint/2010/main" val="174121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E7291FE-22EC-DBC2-524F-DA3FF9A03A1D}"/>
                  </a:ext>
                </a:extLst>
              </p:cNvPr>
              <p:cNvSpPr txBox="1"/>
              <p:nvPr/>
            </p:nvSpPr>
            <p:spPr>
              <a:xfrm>
                <a:off x="452063" y="482886"/>
                <a:ext cx="11609797" cy="321851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Test statistic: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𝑧</m:t>
                    </m:r>
                    <m:r>
                      <a:rPr lang="en-IN" sz="2800" b="0" i="1" smtClean="0">
                        <a:latin typeface="Cambria Math" panose="02040503050406030204" pitchFamily="18" charset="0"/>
                        <a:cs typeface="Times New Roman" panose="02020603050405020304" pitchFamily="18" charset="0"/>
                      </a:rPr>
                      <m:t>=</m:t>
                    </m:r>
                    <m:f>
                      <m:fPr>
                        <m:ctrlPr>
                          <a:rPr lang="en-IN" sz="2800" b="1" i="1">
                            <a:latin typeface="Cambria Math" panose="02040503050406030204" pitchFamily="18" charset="0"/>
                            <a:cs typeface="Times New Roman" panose="02020603050405020304" pitchFamily="18" charset="0"/>
                          </a:rPr>
                        </m:ctrlPr>
                      </m:fPr>
                      <m:num>
                        <m:r>
                          <a:rPr lang="en-IN" sz="2800" b="1" i="1">
                            <a:latin typeface="Cambria Math" panose="02040503050406030204" pitchFamily="18" charset="0"/>
                            <a:cs typeface="Times New Roman" panose="02020603050405020304" pitchFamily="18" charset="0"/>
                          </a:rPr>
                          <m:t>𝒑</m:t>
                        </m:r>
                        <m:r>
                          <a:rPr lang="en-IN" sz="2800" b="1" i="1">
                            <a:latin typeface="Cambria Math" panose="02040503050406030204" pitchFamily="18" charset="0"/>
                            <a:cs typeface="Times New Roman" panose="02020603050405020304" pitchFamily="18" charset="0"/>
                          </a:rPr>
                          <m:t>−</m:t>
                        </m:r>
                        <m:r>
                          <a:rPr lang="en-IN" sz="2800" b="1" i="1">
                            <a:latin typeface="Cambria Math" panose="02040503050406030204" pitchFamily="18" charset="0"/>
                            <a:cs typeface="Times New Roman" panose="02020603050405020304" pitchFamily="18" charset="0"/>
                          </a:rPr>
                          <m:t>𝑷</m:t>
                        </m:r>
                      </m:num>
                      <m:den>
                        <m:rad>
                          <m:radPr>
                            <m:degHide m:val="on"/>
                            <m:ctrlPr>
                              <a:rPr lang="en-IN" sz="2800" i="1" dirty="0">
                                <a:latin typeface="Cambria Math" panose="02040503050406030204" pitchFamily="18" charset="0"/>
                                <a:cs typeface="Times New Roman" panose="02020603050405020304" pitchFamily="18" charset="0"/>
                              </a:rPr>
                            </m:ctrlPr>
                          </m:radPr>
                          <m:deg/>
                          <m:e>
                            <m:f>
                              <m:fPr>
                                <m:ctrlPr>
                                  <a:rPr lang="en-IN" sz="2800" i="1" dirty="0">
                                    <a:latin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cs typeface="Times New Roman" panose="02020603050405020304" pitchFamily="18" charset="0"/>
                                  </a:rPr>
                                  <m:t>𝑃𝑄</m:t>
                                </m:r>
                              </m:num>
                              <m:den>
                                <m:r>
                                  <a:rPr lang="en-IN" sz="2800" i="1" dirty="0">
                                    <a:latin typeface="Cambria Math" panose="02040503050406030204" pitchFamily="18" charset="0"/>
                                    <a:cs typeface="Times New Roman" panose="02020603050405020304" pitchFamily="18" charset="0"/>
                                  </a:rPr>
                                  <m:t>𝑛</m:t>
                                </m:r>
                              </m:den>
                            </m:f>
                          </m:e>
                        </m:rad>
                      </m:den>
                    </m:f>
                    <m:r>
                      <a:rPr lang="en-IN" sz="2800" b="1" i="1" dirty="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0.0984−0.1726</m:t>
                        </m:r>
                      </m:num>
                      <m:den>
                        <m:rad>
                          <m:radPr>
                            <m:degHide m:val="on"/>
                            <m:ctrlPr>
                              <a:rPr lang="en-IN" sz="2800" i="1" dirty="0" smtClean="0">
                                <a:latin typeface="Cambria Math" panose="02040503050406030204" pitchFamily="18" charset="0"/>
                                <a:cs typeface="Times New Roman" panose="02020603050405020304" pitchFamily="18" charset="0"/>
                              </a:rPr>
                            </m:ctrlPr>
                          </m:radPr>
                          <m:deg/>
                          <m:e>
                            <m:f>
                              <m:fPr>
                                <m:ctrlPr>
                                  <a:rPr lang="en-IN" sz="2800" i="1" dirty="0">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rPr>
                                  <m:t>0.1726×0.8274</m:t>
                                </m:r>
                              </m:num>
                              <m:den>
                                <m:r>
                                  <a:rPr lang="en-IN" sz="2800" b="0" i="1" dirty="0" smtClean="0">
                                    <a:latin typeface="Cambria Math" panose="02040503050406030204" pitchFamily="18" charset="0"/>
                                    <a:cs typeface="Times New Roman" panose="02020603050405020304" pitchFamily="18" charset="0"/>
                                  </a:rPr>
                                  <m:t>640</m:t>
                                </m:r>
                              </m:den>
                            </m:f>
                          </m:e>
                        </m:rad>
                      </m:den>
                    </m:f>
                    <m:r>
                      <a:rPr lang="en-IN" sz="2800" b="0" i="1" smtClean="0">
                        <a:latin typeface="Cambria Math" panose="02040503050406030204" pitchFamily="18" charset="0"/>
                      </a:rPr>
                      <m:t>=−4.96</m:t>
                    </m:r>
                  </m:oMath>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IN" sz="2800" b="0" i="1" smtClean="0">
                              <a:latin typeface="Cambria Math" panose="02040503050406030204" pitchFamily="18" charset="0"/>
                            </a:rPr>
                          </m:ctrlPr>
                        </m:dPr>
                        <m:e>
                          <m:r>
                            <a:rPr lang="en-US" sz="2800" b="0" i="1" smtClean="0">
                              <a:latin typeface="Cambria Math" panose="02040503050406030204" pitchFamily="18" charset="0"/>
                            </a:rPr>
                            <m:t>𝑍</m:t>
                          </m:r>
                        </m:e>
                      </m:d>
                      <m:r>
                        <a:rPr lang="en-IN" sz="2800" b="0" i="1" smtClean="0">
                          <a:latin typeface="Cambria Math" panose="02040503050406030204" pitchFamily="18" charset="0"/>
                        </a:rPr>
                        <m:t>&gt;</m:t>
                      </m:r>
                      <m:d>
                        <m:dPr>
                          <m:begChr m:val="|"/>
                          <m:endChr m:val="|"/>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IN" sz="2800" b="0" i="1" smtClean="0">
                                  <a:latin typeface="Cambria Math" panose="02040503050406030204" pitchFamily="18" charset="0"/>
                                </a:rPr>
                                <m:t>𝛼</m:t>
                              </m:r>
                            </m:sub>
                          </m:sSub>
                        </m:e>
                      </m:d>
                    </m:oMath>
                  </m:oMathPara>
                </a14:m>
                <a:endParaRPr lang="en-IN" sz="2800" b="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Conclusion: The difference between </a:t>
                </a:r>
                <a14:m>
                  <m:oMath xmlns:m="http://schemas.openxmlformats.org/officeDocument/2006/math">
                    <m:r>
                      <a:rPr lang="en-IN" sz="2800" b="0" i="1" smtClean="0">
                        <a:latin typeface="Cambria Math" panose="02040503050406030204" pitchFamily="18" charset="0"/>
                      </a:rPr>
                      <m:t>𝑝</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r>
                      <a:rPr lang="en-IN" sz="2800" b="0" i="1" smtClean="0">
                        <a:latin typeface="Cambria Math" panose="02040503050406030204" pitchFamily="18" charset="0"/>
                      </a:rPr>
                      <m:t>𝑃</m:t>
                    </m:r>
                  </m:oMath>
                </a14:m>
                <a:r>
                  <a:rPr lang="en-IN" sz="2800" dirty="0">
                    <a:latin typeface="Times New Roman" panose="02020603050405020304" pitchFamily="18" charset="0"/>
                    <a:cs typeface="Times New Roman" panose="02020603050405020304" pitchFamily="18" charset="0"/>
                  </a:rPr>
                  <a:t> is significant. i.e.,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oMath>
                </a14:m>
                <a:r>
                  <a:rPr lang="en-IN" sz="2800" dirty="0">
                    <a:latin typeface="Times New Roman" panose="02020603050405020304" pitchFamily="18" charset="0"/>
                    <a:cs typeface="Times New Roman" panose="02020603050405020304" pitchFamily="18" charset="0"/>
                  </a:rPr>
                  <a:t> is rejected and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1</m:t>
                        </m:r>
                      </m:sub>
                    </m:sSub>
                  </m:oMath>
                </a14:m>
                <a:r>
                  <a:rPr lang="en-IN" sz="2800" dirty="0">
                    <a:latin typeface="Times New Roman" panose="02020603050405020304" pitchFamily="18" charset="0"/>
                    <a:cs typeface="Times New Roman" panose="02020603050405020304" pitchFamily="18" charset="0"/>
                  </a:rPr>
                  <a:t> is accepted.</a:t>
                </a:r>
              </a:p>
              <a:p>
                <a:endParaRPr lang="en-IN" sz="2800" dirty="0">
                  <a:latin typeface="Times New Roman" panose="02020603050405020304" pitchFamily="18" charset="0"/>
                  <a:cs typeface="Times New Roman" panose="02020603050405020304" pitchFamily="18" charset="0"/>
                </a:endParaRPr>
              </a:p>
              <a:p>
                <a14:m>
                  <m:oMath xmlns:m="http://schemas.openxmlformats.org/officeDocument/2006/math">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The hospital is efficient in bringing down the fatality rate of typhoid patients.</a:t>
                </a:r>
              </a:p>
            </p:txBody>
          </p:sp>
        </mc:Choice>
        <mc:Fallback xmlns="">
          <p:sp>
            <p:nvSpPr>
              <p:cNvPr id="3" name="TextBox 2">
                <a:extLst>
                  <a:ext uri="{FF2B5EF4-FFF2-40B4-BE49-F238E27FC236}">
                    <a16:creationId xmlns:a16="http://schemas.microsoft.com/office/drawing/2014/main" id="{2E7291FE-22EC-DBC2-524F-DA3FF9A03A1D}"/>
                  </a:ext>
                </a:extLst>
              </p:cNvPr>
              <p:cNvSpPr txBox="1">
                <a:spLocks noRot="1" noChangeAspect="1" noMove="1" noResize="1" noEditPoints="1" noAdjustHandles="1" noChangeArrowheads="1" noChangeShapeType="1" noTextEdit="1"/>
              </p:cNvSpPr>
              <p:nvPr/>
            </p:nvSpPr>
            <p:spPr>
              <a:xfrm>
                <a:off x="452063" y="482886"/>
                <a:ext cx="11609797" cy="3218510"/>
              </a:xfrm>
              <a:prstGeom prst="rect">
                <a:avLst/>
              </a:prstGeom>
              <a:blipFill>
                <a:blip r:embed="rId2"/>
                <a:stretch>
                  <a:fillRect l="-1050" b="-4356"/>
                </a:stretch>
              </a:blipFill>
            </p:spPr>
            <p:txBody>
              <a:bodyPr/>
              <a:lstStyle/>
              <a:p>
                <a:r>
                  <a:rPr lang="en-IN">
                    <a:noFill/>
                  </a:rPr>
                  <a:t> </a:t>
                </a:r>
              </a:p>
            </p:txBody>
          </p:sp>
        </mc:Fallback>
      </mc:AlternateContent>
    </p:spTree>
    <p:extLst>
      <p:ext uri="{BB962C8B-B14F-4D97-AF65-F5344CB8AC3E}">
        <p14:creationId xmlns:p14="http://schemas.microsoft.com/office/powerpoint/2010/main" val="378744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133" y="142037"/>
            <a:ext cx="11327164" cy="5878619"/>
          </a:xfrm>
        </p:spPr>
        <p:txBody>
          <a:bodyPr>
            <a:normAutofit/>
          </a:bodyPr>
          <a:lstStyle/>
          <a:p>
            <a:pPr algn="just"/>
            <a:r>
              <a:rPr lang="en-IN" b="1" dirty="0">
                <a:latin typeface="Times New Roman" panose="02020603050405020304" pitchFamily="18" charset="0"/>
                <a:cs typeface="Times New Roman" panose="02020603050405020304" pitchFamily="18" charset="0"/>
              </a:rPr>
              <a:t>Population- </a:t>
            </a:r>
            <a:r>
              <a:rPr lang="en-US" b="0" u="none" strike="noStrike" baseline="0" dirty="0">
                <a:latin typeface="Times New Roman" panose="02020603050405020304" pitchFamily="18" charset="0"/>
                <a:cs typeface="Times New Roman" panose="02020603050405020304" pitchFamily="18" charset="0"/>
              </a:rPr>
              <a:t>This group of individuals under study is called population </a:t>
            </a:r>
            <a:r>
              <a:rPr lang="en-IN" b="0" u="none" strike="noStrike" baseline="0" dirty="0">
                <a:latin typeface="Times New Roman" panose="02020603050405020304" pitchFamily="18" charset="0"/>
                <a:cs typeface="Times New Roman" panose="02020603050405020304" pitchFamily="18" charset="0"/>
              </a:rPr>
              <a:t>or universe.</a:t>
            </a: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Sample-</a:t>
            </a:r>
            <a:r>
              <a:rPr lang="en-IN" dirty="0">
                <a:latin typeface="Times New Roman" panose="02020603050405020304" pitchFamily="18" charset="0"/>
                <a:cs typeface="Times New Roman" panose="02020603050405020304" pitchFamily="18" charset="0"/>
              </a:rPr>
              <a:t> </a:t>
            </a:r>
            <a:r>
              <a:rPr lang="en-US" b="0" u="none" strike="noStrike" baseline="0" dirty="0">
                <a:latin typeface="Times New Roman" panose="02020603050405020304" pitchFamily="18" charset="0"/>
                <a:cs typeface="Times New Roman" panose="02020603050405020304" pitchFamily="18" charset="0"/>
              </a:rPr>
              <a:t>A finite subset of statistical individuals in a population is called a sample and the number of individuals in sample is called the sample size.</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Parameter-</a:t>
            </a:r>
            <a:r>
              <a:rPr lang="en-US" b="0" u="none" strike="noStrike" baseline="0" dirty="0">
                <a:latin typeface="Times New Roman" panose="02020603050405020304" pitchFamily="18" charset="0"/>
                <a:cs typeface="Times New Roman" panose="02020603050405020304" pitchFamily="18" charset="0"/>
              </a:rPr>
              <a:t>statistical </a:t>
            </a:r>
            <a:r>
              <a:rPr lang="en-IN" b="0" i="0" u="none" strike="noStrike" baseline="0" dirty="0">
                <a:latin typeface="Times New Roman" panose="02020603050405020304" pitchFamily="18" charset="0"/>
              </a:rPr>
              <a:t>measures</a:t>
            </a:r>
            <a:r>
              <a:rPr lang="en-US" b="0" u="none" strike="noStrike" baseline="0" dirty="0">
                <a:latin typeface="Times New Roman" panose="02020603050405020304" pitchFamily="18" charset="0"/>
                <a:cs typeface="Times New Roman" panose="02020603050405020304" pitchFamily="18" charset="0"/>
              </a:rPr>
              <a:t> of the population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Statistic-</a:t>
            </a:r>
            <a:r>
              <a:rPr lang="en-US" b="0" u="none" strike="noStrike" baseline="0" dirty="0">
                <a:latin typeface="Times New Roman" panose="02020603050405020304" pitchFamily="18" charset="0"/>
                <a:cs typeface="Times New Roman" panose="02020603050405020304" pitchFamily="18" charset="0"/>
              </a:rPr>
              <a:t> statistical </a:t>
            </a:r>
            <a:r>
              <a:rPr lang="en-IN" b="0" i="0" u="none" strike="noStrike" baseline="0" dirty="0">
                <a:latin typeface="Times New Roman" panose="02020603050405020304" pitchFamily="18" charset="0"/>
              </a:rPr>
              <a:t>measures</a:t>
            </a:r>
            <a:r>
              <a:rPr lang="en-US" b="0" u="none" strike="noStrike" baseline="0" dirty="0">
                <a:latin typeface="Times New Roman" panose="02020603050405020304" pitchFamily="18" charset="0"/>
                <a:cs typeface="Times New Roman" panose="02020603050405020304" pitchFamily="18" charset="0"/>
              </a:rPr>
              <a:t> of the sample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86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C65EFA-B4C5-BCA7-C59C-BA951D094EF8}"/>
                  </a:ext>
                </a:extLst>
              </p:cNvPr>
              <p:cNvSpPr txBox="1"/>
              <p:nvPr/>
            </p:nvSpPr>
            <p:spPr>
              <a:xfrm>
                <a:off x="102742" y="123290"/>
                <a:ext cx="11815280" cy="8139344"/>
              </a:xfrm>
              <a:prstGeom prst="rect">
                <a:avLst/>
              </a:prstGeom>
              <a:noFill/>
            </p:spPr>
            <p:txBody>
              <a:bodyPr wrap="square">
                <a:spAutoFit/>
              </a:bodyPr>
              <a:lstStyle/>
              <a:p>
                <a:pPr algn="l"/>
                <a:r>
                  <a:rPr lang="en-US" sz="2800" b="0" u="none" strike="noStrike" baseline="0" dirty="0">
                    <a:solidFill>
                      <a:srgbClr val="FF0000"/>
                    </a:solidFill>
                    <a:latin typeface="Times New Roman" panose="02020603050405020304" pitchFamily="18" charset="0"/>
                    <a:cs typeface="Times New Roman" panose="02020603050405020304" pitchFamily="18" charset="0"/>
                  </a:rPr>
                  <a:t>Twenty people were attacked by a disease and only 18 survived. Will you reject the hypothesis that the survival rate, if attacked by this disease, is 85% in </a:t>
                </a:r>
                <a:r>
                  <a:rPr lang="en-US" sz="2800" b="0" u="none" strike="noStrike" baseline="0" dirty="0" err="1">
                    <a:solidFill>
                      <a:srgbClr val="FF0000"/>
                    </a:solidFill>
                    <a:latin typeface="Times New Roman" panose="02020603050405020304" pitchFamily="18" charset="0"/>
                    <a:cs typeface="Times New Roman" panose="02020603050405020304" pitchFamily="18" charset="0"/>
                  </a:rPr>
                  <a:t>favour</a:t>
                </a:r>
                <a:r>
                  <a:rPr lang="en-US" sz="2800" b="0" u="none" strike="noStrike" baseline="0" dirty="0">
                    <a:solidFill>
                      <a:srgbClr val="FF0000"/>
                    </a:solidFill>
                    <a:latin typeface="Times New Roman" panose="02020603050405020304" pitchFamily="18" charset="0"/>
                    <a:cs typeface="Times New Roman" panose="02020603050405020304" pitchFamily="18" charset="0"/>
                  </a:rPr>
                  <a:t> of the hypothesis that it is more, at 5% level.</a:t>
                </a:r>
              </a:p>
              <a:p>
                <a:pPr algn="l"/>
                <a:r>
                  <a:rPr lang="en-US" sz="2800" dirty="0">
                    <a:latin typeface="Times New Roman" panose="02020603050405020304" pitchFamily="18" charset="0"/>
                    <a:cs typeface="Times New Roman" panose="02020603050405020304" pitchFamily="18" charset="0"/>
                  </a:rPr>
                  <a:t>Given</a:t>
                </a:r>
                <a:r>
                  <a:rPr lang="en-US" sz="2800" i="1"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𝑛</m:t>
                    </m:r>
                    <m:r>
                      <a:rPr lang="en-IN" sz="2800" b="0" i="1" smtClean="0">
                        <a:latin typeface="Cambria Math" panose="02040503050406030204" pitchFamily="18" charset="0"/>
                      </a:rPr>
                      <m:t>=20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𝑋</m:t>
                    </m:r>
                    <m:r>
                      <a:rPr lang="en-IN" sz="2800" b="0" i="1" dirty="0" smtClean="0">
                        <a:latin typeface="Cambria Math" panose="02040503050406030204" pitchFamily="18" charset="0"/>
                      </a:rPr>
                      <m:t>=18, </m:t>
                    </m:r>
                  </m:oMath>
                </a14:m>
                <a:r>
                  <a:rPr lang="en-IN" sz="2800" dirty="0">
                    <a:latin typeface="Times New Roman" panose="02020603050405020304" pitchFamily="18" charset="0"/>
                    <a:cs typeface="Times New Roman" panose="02020603050405020304" pitchFamily="18" charset="0"/>
                  </a:rPr>
                  <a:t>Sample proportion </a:t>
                </a:r>
                <a14:m>
                  <m:oMath xmlns:m="http://schemas.openxmlformats.org/officeDocument/2006/math">
                    <m:r>
                      <a:rPr lang="en-IN" sz="2800" b="0" i="1" smtClean="0">
                        <a:latin typeface="Cambria Math" panose="02040503050406030204" pitchFamily="18" charset="0"/>
                      </a:rPr>
                      <m:t>𝑝</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18</m:t>
                        </m:r>
                      </m:num>
                      <m:den>
                        <m:r>
                          <a:rPr lang="en-IN" sz="2800" b="0" i="1" smtClean="0">
                            <a:latin typeface="Cambria Math" panose="02040503050406030204" pitchFamily="18" charset="0"/>
                          </a:rPr>
                          <m:t>20</m:t>
                        </m:r>
                      </m:den>
                    </m:f>
                    <m:r>
                      <a:rPr lang="en-IN" sz="2800" b="0" i="1" smtClean="0">
                        <a:latin typeface="Cambria Math" panose="02040503050406030204" pitchFamily="18" charset="0"/>
                      </a:rPr>
                      <m:t>=0.90</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r>
                      <a:rPr lang="en-IN" sz="2800" b="0" i="1" smtClean="0">
                        <a:latin typeface="Cambria Math" panose="02040503050406030204" pitchFamily="18" charset="0"/>
                      </a:rPr>
                      <m:t>𝑃</m:t>
                    </m:r>
                    <m:r>
                      <a:rPr lang="en-IN" sz="2800" b="0" i="1" smtClean="0">
                        <a:latin typeface="Cambria Math" panose="02040503050406030204" pitchFamily="18" charset="0"/>
                      </a:rPr>
                      <m:t>=0.85</m:t>
                    </m:r>
                  </m:oMath>
                </a14:m>
                <a:r>
                  <a:rPr lang="en-IN" sz="2800" dirty="0">
                    <a:latin typeface="Times New Roman" panose="02020603050405020304" pitchFamily="18" charset="0"/>
                    <a:cs typeface="Times New Roman" panose="02020603050405020304" pitchFamily="18" charset="0"/>
                  </a:rPr>
                  <a:t> i.e. </a:t>
                </a:r>
                <a:r>
                  <a:rPr lang="en-US" sz="2800" dirty="0">
                    <a:latin typeface="Times New Roman" panose="02020603050405020304" pitchFamily="18" charset="0"/>
                    <a:cs typeface="Times New Roman" panose="02020603050405020304" pitchFamily="18" charset="0"/>
                  </a:rPr>
                  <a:t>the proportion of persons survived after attack by a disease in the lot is 85%.</a:t>
                </a:r>
              </a:p>
              <a:p>
                <a:r>
                  <a:rPr lang="en-US" sz="2800" dirty="0">
                    <a:latin typeface="Times New Roman" panose="02020603050405020304" pitchFamily="18" charset="0"/>
                    <a:cs typeface="Times New Roman" panose="02020603050405020304" pitchFamily="18" charset="0"/>
                  </a:rPr>
                  <a:t>Alternative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r>
                      <a:rPr lang="en-IN" sz="2800" b="0" i="1" smtClean="0">
                        <a:latin typeface="Cambria Math" panose="02040503050406030204" pitchFamily="18" charset="0"/>
                      </a:rPr>
                      <m:t>𝑃</m:t>
                    </m:r>
                    <m:r>
                      <a:rPr lang="en-IN" sz="2800" b="0" i="1" smtClean="0">
                        <a:latin typeface="Cambria Math" panose="02040503050406030204" pitchFamily="18" charset="0"/>
                      </a:rPr>
                      <m:t>&gt;0.85</m:t>
                    </m:r>
                  </m:oMath>
                </a14:m>
                <a:r>
                  <a:rPr lang="en-IN" sz="2800" dirty="0">
                    <a:latin typeface="Times New Roman" panose="02020603050405020304" pitchFamily="18" charset="0"/>
                    <a:cs typeface="Times New Roman" panose="02020603050405020304" pitchFamily="18" charset="0"/>
                  </a:rPr>
                  <a:t> (Right tail test)</a:t>
                </a:r>
              </a:p>
              <a:p>
                <a:r>
                  <a:rPr lang="en-IN" sz="2800" dirty="0">
                    <a:latin typeface="Times New Roman" panose="02020603050405020304" pitchFamily="18" charset="0"/>
                    <a:cs typeface="Times New Roman" panose="02020603050405020304" pitchFamily="18" charset="0"/>
                  </a:rPr>
                  <a:t>Level of Significance: 5% </a:t>
                </a:r>
                <a14:m>
                  <m:oMath xmlns:m="http://schemas.openxmlformats.org/officeDocument/2006/math">
                    <m:r>
                      <a:rPr lang="en-IN" sz="2800" b="0"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p>
              <a:p>
                <a:r>
                  <a:rPr lang="en-IN" sz="2800" dirty="0">
                    <a:latin typeface="Times New Roman" panose="02020603050405020304" pitchFamily="18" charset="0"/>
                    <a:cs typeface="Times New Roman" panose="02020603050405020304" pitchFamily="18" charset="0"/>
                  </a:rPr>
                  <a:t>Test statistic: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𝑧</m:t>
                    </m:r>
                    <m:r>
                      <a:rPr lang="en-IN" sz="2800" b="0" i="1" smtClean="0">
                        <a:latin typeface="Cambria Math" panose="02040503050406030204" pitchFamily="18" charset="0"/>
                        <a:cs typeface="Times New Roman" panose="02020603050405020304" pitchFamily="18" charset="0"/>
                      </a:rPr>
                      <m:t>=</m:t>
                    </m:r>
                    <m:f>
                      <m:fPr>
                        <m:ctrlPr>
                          <a:rPr lang="en-IN" sz="2800" b="1" i="1">
                            <a:latin typeface="Cambria Math" panose="02040503050406030204" pitchFamily="18" charset="0"/>
                            <a:cs typeface="Times New Roman" panose="02020603050405020304" pitchFamily="18" charset="0"/>
                          </a:rPr>
                        </m:ctrlPr>
                      </m:fPr>
                      <m:num>
                        <m:r>
                          <a:rPr lang="en-IN" sz="2800" b="1" i="1" smtClean="0">
                            <a:latin typeface="Cambria Math" panose="02040503050406030204" pitchFamily="18" charset="0"/>
                            <a:cs typeface="Times New Roman" panose="02020603050405020304" pitchFamily="18" charset="0"/>
                          </a:rPr>
                          <m:t>𝒑</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𝑷</m:t>
                        </m:r>
                      </m:num>
                      <m:den>
                        <m:rad>
                          <m:radPr>
                            <m:degHide m:val="on"/>
                            <m:ctrlPr>
                              <a:rPr lang="en-IN" sz="2800" i="1" dirty="0">
                                <a:latin typeface="Cambria Math" panose="02040503050406030204" pitchFamily="18" charset="0"/>
                                <a:cs typeface="Times New Roman" panose="02020603050405020304" pitchFamily="18" charset="0"/>
                              </a:rPr>
                            </m:ctrlPr>
                          </m:radPr>
                          <m:deg/>
                          <m:e>
                            <m:f>
                              <m:fPr>
                                <m:ctrlPr>
                                  <a:rPr lang="en-IN" sz="2800" i="1" dirty="0">
                                    <a:latin typeface="Cambria Math" panose="02040503050406030204" pitchFamily="18" charset="0"/>
                                    <a:cs typeface="Times New Roman" panose="02020603050405020304" pitchFamily="18" charset="0"/>
                                  </a:rPr>
                                </m:ctrlPr>
                              </m:fPr>
                              <m:num>
                                <m:r>
                                  <a:rPr lang="en-IN" sz="2800" i="1" dirty="0" smtClean="0">
                                    <a:latin typeface="Cambria Math" panose="02040503050406030204" pitchFamily="18" charset="0"/>
                                    <a:cs typeface="Times New Roman" panose="02020603050405020304" pitchFamily="18" charset="0"/>
                                  </a:rPr>
                                  <m:t>𝑃𝑄</m:t>
                                </m:r>
                              </m:num>
                              <m:den>
                                <m:r>
                                  <a:rPr lang="en-IN" sz="2800" i="1" dirty="0" smtClean="0">
                                    <a:latin typeface="Cambria Math" panose="02040503050406030204" pitchFamily="18" charset="0"/>
                                    <a:cs typeface="Times New Roman" panose="02020603050405020304" pitchFamily="18" charset="0"/>
                                  </a:rPr>
                                  <m:t>𝑛</m:t>
                                </m:r>
                              </m:den>
                            </m:f>
                          </m:e>
                        </m:rad>
                      </m:den>
                    </m:f>
                    <m:r>
                      <a:rPr lang="en-IN" sz="2800" b="1" i="1" dirty="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0.090−0.85</m:t>
                        </m:r>
                      </m:num>
                      <m:den>
                        <m:rad>
                          <m:radPr>
                            <m:degHide m:val="on"/>
                            <m:ctrlPr>
                              <a:rPr lang="en-IN" sz="2800" i="1" dirty="0" smtClean="0">
                                <a:latin typeface="Cambria Math" panose="02040503050406030204" pitchFamily="18" charset="0"/>
                                <a:cs typeface="Times New Roman" panose="02020603050405020304" pitchFamily="18" charset="0"/>
                              </a:rPr>
                            </m:ctrlPr>
                          </m:radPr>
                          <m:deg/>
                          <m:e>
                            <m:f>
                              <m:fPr>
                                <m:ctrlPr>
                                  <a:rPr lang="en-IN" sz="2800" i="1" dirty="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rPr>
                                  <m:t>0.85</m:t>
                                </m:r>
                                <m:r>
                                  <a:rPr lang="en-IN" sz="2800" i="1" smtClean="0">
                                    <a:latin typeface="Cambria Math" panose="02040503050406030204" pitchFamily="18" charset="0"/>
                                  </a:rPr>
                                  <m:t>×</m:t>
                                </m:r>
                                <m:r>
                                  <a:rPr lang="en-IN" sz="2800" b="0" i="1" smtClean="0">
                                    <a:latin typeface="Cambria Math" panose="02040503050406030204" pitchFamily="18" charset="0"/>
                                  </a:rPr>
                                  <m:t>0.15</m:t>
                                </m:r>
                              </m:num>
                              <m:den>
                                <m:r>
                                  <a:rPr lang="en-IN" sz="2800" b="0" i="1" dirty="0" smtClean="0">
                                    <a:latin typeface="Cambria Math" panose="02040503050406030204" pitchFamily="18" charset="0"/>
                                    <a:cs typeface="Times New Roman" panose="02020603050405020304" pitchFamily="18" charset="0"/>
                                  </a:rPr>
                                  <m:t>20</m:t>
                                </m:r>
                              </m:den>
                            </m:f>
                          </m:e>
                        </m:rad>
                      </m:den>
                    </m:f>
                    <m:r>
                      <a:rPr lang="en-IN" sz="2800" b="0" i="1" smtClean="0">
                        <a:latin typeface="Cambria Math" panose="02040503050406030204" pitchFamily="18" charset="0"/>
                      </a:rPr>
                      <m:t>=0.633</m:t>
                    </m:r>
                  </m:oMath>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IN" sz="2800" b="0" i="1" smtClean="0">
                              <a:latin typeface="Cambria Math" panose="02040503050406030204" pitchFamily="18" charset="0"/>
                            </a:rPr>
                          </m:ctrlPr>
                        </m:dPr>
                        <m:e>
                          <m:r>
                            <a:rPr lang="en-US" sz="2800" b="0" i="1" smtClean="0">
                              <a:latin typeface="Cambria Math" panose="02040503050406030204" pitchFamily="18" charset="0"/>
                            </a:rPr>
                            <m:t>𝑍</m:t>
                          </m:r>
                        </m:e>
                      </m:d>
                      <m:r>
                        <a:rPr lang="en-IN" sz="2800" b="0" i="1" smtClean="0">
                          <a:latin typeface="Cambria Math" panose="02040503050406030204" pitchFamily="18" charset="0"/>
                        </a:rPr>
                        <m:t>&lt;</m:t>
                      </m:r>
                      <m:d>
                        <m:dPr>
                          <m:begChr m:val="|"/>
                          <m:endChr m:val="|"/>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IN" sz="2800" b="0" i="1" smtClean="0">
                                  <a:latin typeface="Cambria Math" panose="02040503050406030204" pitchFamily="18" charset="0"/>
                                </a:rPr>
                                <m:t>𝛼</m:t>
                              </m:r>
                            </m:sub>
                          </m:sSub>
                        </m:e>
                      </m:d>
                    </m:oMath>
                  </m:oMathPara>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Conclusion: </a:t>
                </a:r>
                <a:r>
                  <a:rPr lang="en-US" sz="2800" u="none" strike="noStrike" baseline="0" dirty="0">
                    <a:latin typeface="Times New Roman" panose="02020603050405020304" pitchFamily="18" charset="0"/>
                    <a:cs typeface="Times New Roman" panose="02020603050405020304" pitchFamily="18" charset="0"/>
                  </a:rPr>
                  <a:t>Hence the null hypothesis is accepted</a:t>
                </a:r>
                <a:r>
                  <a:rPr lang="en-IN" sz="2800" u="none" strike="noStrike" baseline="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rPr>
                  <a:t>the proportion of persons survived after attack by a disease is 85%.</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6C65EFA-B4C5-BCA7-C59C-BA951D094EF8}"/>
                  </a:ext>
                </a:extLst>
              </p:cNvPr>
              <p:cNvSpPr txBox="1">
                <a:spLocks noRot="1" noChangeAspect="1" noMove="1" noResize="1" noEditPoints="1" noAdjustHandles="1" noChangeArrowheads="1" noChangeShapeType="1" noTextEdit="1"/>
              </p:cNvSpPr>
              <p:nvPr/>
            </p:nvSpPr>
            <p:spPr>
              <a:xfrm>
                <a:off x="102742" y="123290"/>
                <a:ext cx="11815280" cy="8139344"/>
              </a:xfrm>
              <a:prstGeom prst="rect">
                <a:avLst/>
              </a:prstGeom>
              <a:blipFill>
                <a:blip r:embed="rId2"/>
                <a:stretch>
                  <a:fillRect l="-1084" t="-749" r="-52"/>
                </a:stretch>
              </a:blipFill>
            </p:spPr>
            <p:txBody>
              <a:bodyPr/>
              <a:lstStyle/>
              <a:p>
                <a:r>
                  <a:rPr lang="en-IN">
                    <a:noFill/>
                  </a:rPr>
                  <a:t> </a:t>
                </a:r>
              </a:p>
            </p:txBody>
          </p:sp>
        </mc:Fallback>
      </mc:AlternateContent>
    </p:spTree>
    <p:extLst>
      <p:ext uri="{BB962C8B-B14F-4D97-AF65-F5344CB8AC3E}">
        <p14:creationId xmlns:p14="http://schemas.microsoft.com/office/powerpoint/2010/main" val="134586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7677" y="71919"/>
                <a:ext cx="11542374" cy="6215857"/>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Test for Significance of Difference of Two Population Proportions:</a:t>
                </a:r>
              </a:p>
              <a:p>
                <a:pPr marL="0" indent="0" algn="just">
                  <a:buNone/>
                </a:pPr>
                <a:r>
                  <a:rPr lang="en-IN" dirty="0">
                    <a:latin typeface="Times New Roman" panose="02020603050405020304" pitchFamily="18" charset="0"/>
                    <a:cs typeface="Times New Roman" panose="02020603050405020304" pitchFamily="18" charset="0"/>
                  </a:rPr>
                  <a:t>Draw two independent random samples,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oMath>
                </a14:m>
                <a:r>
                  <a:rPr lang="en-IN" dirty="0">
                    <a:latin typeface="Times New Roman" panose="02020603050405020304" pitchFamily="18" charset="0"/>
                    <a:cs typeface="Times New Roman" panose="02020603050405020304" pitchFamily="18" charset="0"/>
                  </a:rPr>
                  <a:t> from the population-1 with sample proportion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1</m:t>
                        </m:r>
                      </m:sub>
                    </m:sSub>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from the population-2 with sample proportion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a:t>
                </a:r>
              </a:p>
              <a:p>
                <a:pPr marL="0" indent="0" algn="just">
                  <a:buNone/>
                </a:pPr>
                <a:endParaRPr lang="en-IN" dirty="0">
                  <a:latin typeface="Times New Roman" panose="02020603050405020304" pitchFamily="18" charset="0"/>
                  <a:cs typeface="Times New Roman" panose="02020603050405020304" pitchFamily="18" charset="0"/>
                </a:endParaRPr>
              </a:p>
              <a:p>
                <a:pPr marL="514350" indent="-514350">
                  <a:buAutoNum type="arabicPeriod"/>
                </a:pPr>
                <a:r>
                  <a:rPr lang="en-IN"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𝑃</m:t>
                        </m:r>
                      </m:e>
                      <m:sub>
                        <m:r>
                          <a:rPr lang="en-IN" b="0" i="1" smtClean="0">
                            <a:latin typeface="Cambria Math" panose="02040503050406030204" pitchFamily="18" charset="0"/>
                            <a:cs typeface="Times New Roman" panose="02020603050405020304" pitchFamily="18" charset="0"/>
                          </a:rPr>
                          <m:t>1</m:t>
                        </m:r>
                      </m:sub>
                    </m:sSub>
                    <m:r>
                      <a:rPr lang="en-IN" i="1" dirty="0">
                        <a:latin typeface="Cambria Math" panose="020405030504060302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b="0" i="1" smtClean="0">
                            <a:latin typeface="Cambria Math" panose="02040503050406030204" pitchFamily="18" charset="0"/>
                            <a:cs typeface="Times New Roman" panose="02020603050405020304" pitchFamily="18" charset="0"/>
                          </a:rPr>
                          <m:t>2</m:t>
                        </m:r>
                      </m:sub>
                    </m:sSub>
                    <m:r>
                      <a:rPr lang="en-IN" i="1">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𝑃</m:t>
                    </m:r>
                    <m:r>
                      <a:rPr lang="en-IN">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i.e., if the sample have been drawn from the populations with common Population proportion (</a:t>
                </a:r>
                <a14:m>
                  <m:oMath xmlns:m="http://schemas.openxmlformats.org/officeDocument/2006/math">
                    <m:r>
                      <a:rPr lang="en-IN" b="0" i="1" smtClean="0">
                        <a:latin typeface="Cambria Math" panose="02040503050406030204" pitchFamily="18" charset="0"/>
                        <a:ea typeface="Cambria Math" panose="02040503050406030204" pitchFamily="18" charset="0"/>
                        <a:cs typeface="Times New Roman" panose="02020603050405020304" pitchFamily="18" charset="0"/>
                      </a:rPr>
                      <m:t>𝑃</m:t>
                    </m:r>
                  </m:oMath>
                </a14:m>
                <a:r>
                  <a:rPr lang="en-IN" dirty="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cs typeface="Times New Roman" panose="02020603050405020304" pitchFamily="18" charset="0"/>
                      </a:rPr>
                      <m:t>𝒁</m:t>
                    </m:r>
                    <m:r>
                      <a:rPr lang="en-IN" b="1" i="1">
                        <a:latin typeface="Cambria Math" panose="02040503050406030204" pitchFamily="18" charset="0"/>
                        <a:cs typeface="Times New Roman" panose="02020603050405020304" pitchFamily="18" charset="0"/>
                      </a:rPr>
                      <m:t>=</m:t>
                    </m:r>
                    <m:f>
                      <m:fPr>
                        <m:ctrlPr>
                          <a:rPr lang="en-IN" b="1" i="1">
                            <a:latin typeface="Cambria Math" panose="02040503050406030204" pitchFamily="18" charset="0"/>
                            <a:cs typeface="Times New Roman" panose="02020603050405020304" pitchFamily="18" charset="0"/>
                          </a:rPr>
                        </m:ctrlPr>
                      </m:fPr>
                      <m:num>
                        <m:d>
                          <m:dPr>
                            <m:ctrlPr>
                              <a:rPr lang="en-IN" b="1" i="1" smtClean="0">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1</m:t>
                                </m:r>
                              </m:sub>
                            </m:sSub>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2</m:t>
                                </m:r>
                              </m:sub>
                            </m:sSub>
                          </m:e>
                        </m:d>
                      </m:num>
                      <m:den>
                        <m:r>
                          <a:rPr lang="en-IN" b="1"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IN" b="1" i="1">
                                <a:latin typeface="Cambria Math" panose="02040503050406030204" pitchFamily="18" charset="0"/>
                                <a:cs typeface="Times New Roman" panose="02020603050405020304" pitchFamily="18" charset="0"/>
                              </a:rPr>
                            </m:ctrlPr>
                          </m:radPr>
                          <m:deg/>
                          <m:e>
                            <m:f>
                              <m:fPr>
                                <m:type m:val="lin"/>
                                <m:ctrlPr>
                                  <a:rPr lang="en-IN"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𝑷𝑸</m:t>
                                </m:r>
                                <m:r>
                                  <a:rPr lang="en-IN" b="1"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(1</m:t>
                                </m:r>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𝑛</m:t>
                                    </m:r>
                                  </m:e>
                                  <m:sub>
                                    <m:r>
                                      <a:rPr lang="en-IN"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  </m:t>
                                    </m:r>
                                  </m:sub>
                                </m:sSub>
                                <m:r>
                                  <a:rPr lang="en-US" b="0" i="1" smtClean="0">
                                    <a:latin typeface="Cambria Math" panose="02040503050406030204" pitchFamily="18" charset="0"/>
                                    <a:cs typeface="Times New Roman" panose="02020603050405020304" pitchFamily="18" charset="0"/>
                                  </a:rPr>
                                  <m:t> </m:t>
                                </m:r>
                              </m:den>
                            </m:f>
                            <m:r>
                              <a:rPr lang="en-IN" b="1" i="1">
                                <a:latin typeface="Cambria Math" panose="02040503050406030204" pitchFamily="18" charset="0"/>
                                <a:cs typeface="Times New Roman" panose="02020603050405020304" pitchFamily="18" charset="0"/>
                              </a:rPr>
                              <m:t>+</m:t>
                            </m:r>
                            <m:f>
                              <m:fPr>
                                <m:type m:val="lin"/>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1</m:t>
                                </m:r>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𝑛</m:t>
                                    </m:r>
                                  </m:e>
                                  <m:sub>
                                    <m:r>
                                      <a:rPr lang="en-IN" i="1">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m:t>
                                </m:r>
                              </m:den>
                            </m:f>
                          </m:e>
                        </m:rad>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𝑁</m:t>
                    </m:r>
                    <m:r>
                      <a:rPr lang="en-IN" i="1" dirty="0">
                        <a:latin typeface="Cambria Math" panose="02040503050406030204" pitchFamily="18" charset="0"/>
                        <a:cs typeface="Times New Roman" panose="02020603050405020304" pitchFamily="18" charset="0"/>
                      </a:rPr>
                      <m:t>(0, 1)</m:t>
                    </m:r>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 unbiased estimate of the population proportion </a:t>
                </a:r>
                <a:r>
                  <a:rPr lang="en-US" i="1" dirty="0">
                    <a:latin typeface="Times New Roman" panose="02020603050405020304" pitchFamily="18" charset="0"/>
                    <a:cs typeface="Times New Roman" panose="02020603050405020304" pitchFamily="18" charset="0"/>
                  </a:rPr>
                  <a:t>p</a:t>
                </a:r>
              </a:p>
              <a:p>
                <a:pPr marL="0" indent="0">
                  <a:buNone/>
                </a:pPr>
                <a:r>
                  <a:rPr lang="en-US" i="1" dirty="0">
                    <a:latin typeface="Times New Roman" panose="02020603050405020304" pitchFamily="18" charset="0"/>
                    <a:cs typeface="Times New Roman" panose="02020603050405020304" pitchFamily="18" charset="0"/>
                  </a:rPr>
                  <a:t> </a:t>
                </a:r>
                <a:endParaRPr lang="en-IN"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IN" b="0" i="1" smtClean="0">
                              <a:latin typeface="Cambria Math" panose="02040503050406030204" pitchFamily="18" charset="0"/>
                              <a:cs typeface="Times New Roman" panose="02020603050405020304" pitchFamily="18" charset="0"/>
                            </a:rPr>
                            <m:t>𝑃</m:t>
                          </m:r>
                        </m:e>
                      </m:acc>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1</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2</m:t>
                              </m:r>
                            </m:sub>
                          </m:sSub>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2</m:t>
                              </m:r>
                            </m:sub>
                          </m:sSub>
                        </m:den>
                      </m:f>
                      <m:r>
                        <a:rPr lang="en-IN" i="1" dirty="0" smtClean="0">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𝑋</m:t>
                              </m:r>
                            </m:e>
                            <m:sub>
                              <m:r>
                                <a:rPr lang="en-IN" b="0" i="1" smtClean="0">
                                  <a:latin typeface="Cambria Math" panose="02040503050406030204" pitchFamily="18" charset="0"/>
                                  <a:cs typeface="Times New Roman" panose="020206030504050203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2</m:t>
                              </m:r>
                            </m:sub>
                          </m:sSub>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2</m:t>
                              </m:r>
                            </m:sub>
                          </m:sSub>
                        </m:den>
                      </m:f>
                    </m:oMath>
                  </m:oMathPara>
                </a14:m>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7677" y="71919"/>
                <a:ext cx="11542374" cy="6215857"/>
              </a:xfrm>
              <a:blipFill>
                <a:blip r:embed="rId2"/>
                <a:stretch>
                  <a:fillRect l="-1056" t="-1766" r="-1056"/>
                </a:stretch>
              </a:blipFill>
            </p:spPr>
            <p:txBody>
              <a:bodyPr/>
              <a:lstStyle/>
              <a:p>
                <a:r>
                  <a:rPr lang="en-IN">
                    <a:noFill/>
                  </a:rPr>
                  <a:t> </a:t>
                </a:r>
              </a:p>
            </p:txBody>
          </p:sp>
        </mc:Fallback>
      </mc:AlternateContent>
    </p:spTree>
    <p:extLst>
      <p:ext uri="{BB962C8B-B14F-4D97-AF65-F5344CB8AC3E}">
        <p14:creationId xmlns:p14="http://schemas.microsoft.com/office/powerpoint/2010/main" val="380754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82137"/>
                <a:ext cx="11103591" cy="5794826"/>
              </a:xfrm>
            </p:spPr>
            <p:txBody>
              <a:bodyPr>
                <a:normAutofit/>
              </a:bodyPr>
              <a:lstStyle/>
              <a:p>
                <a:pPr marL="514350" indent="-514350" algn="just">
                  <a:buAutoNum type="arabicPeriod" startAt="2"/>
                </a:pPr>
                <a:r>
                  <a:rPr lang="en-IN" dirty="0">
                    <a:latin typeface="Times New Roman" panose="02020603050405020304" pitchFamily="18" charset="0"/>
                    <a:cs typeface="Times New Roman" panose="02020603050405020304" pitchFamily="18" charset="0"/>
                  </a:rPr>
                  <a:t>Suppose the population proportions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 </m:t>
                    </m:r>
                    <m:r>
                      <a:rPr lang="en-IN" b="0" i="1" dirty="0" smtClean="0">
                        <a:latin typeface="Cambria Math" panose="02040503050406030204" pitchFamily="18" charset="0"/>
                        <a:ea typeface="Cambria Math" panose="02040503050406030204" pitchFamily="18" charset="0"/>
                      </a:rPr>
                      <m:t>𝑎𝑛𝑑</m:t>
                    </m:r>
                    <m:r>
                      <a:rPr lang="en-IN" b="0" i="1" dirty="0" smtClean="0">
                        <a:latin typeface="Cambria Math" panose="02040503050406030204" pitchFamily="18" charset="0"/>
                        <a:ea typeface="Cambria Math" panose="020405030504060302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are given to be distinctly different, </a:t>
                </a:r>
                <a:r>
                  <a:rPr lang="en-IN" i="1" dirty="0">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1</m:t>
                        </m:r>
                      </m:sub>
                    </m:sSub>
                    <m:r>
                      <a:rPr lang="en-IN" i="1" dirty="0"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2</m:t>
                        </m:r>
                      </m:sub>
                    </m:sSub>
                    <m:r>
                      <a:rPr lang="en-IN">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and we want to test if the difference </a:t>
                </a:r>
                <a14:m>
                  <m:oMath xmlns:m="http://schemas.openxmlformats.org/officeDocument/2006/math">
                    <m:r>
                      <a:rPr lang="en-IN" b="0" i="0"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in population proportions is likely to be hidden in the sample of sizes different </a:t>
                </a:r>
                <a14:m>
                  <m:oMath xmlns:m="http://schemas.openxmlformats.org/officeDocument/2006/math">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𝑛</m:t>
                        </m:r>
                      </m:e>
                      <m:sub>
                        <m:r>
                          <a:rPr lang="en-IN" i="1">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𝑎𝑛𝑑</m:t>
                    </m:r>
                    <m:r>
                      <a:rPr lang="en-IN" b="0" i="1" smtClean="0">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𝑛</m:t>
                        </m:r>
                      </m:e>
                      <m:sub>
                        <m:r>
                          <a:rPr lang="en-IN"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from the two populations respectively</a:t>
                </a:r>
              </a:p>
              <a:p>
                <a:pPr marL="0" indent="0" algn="just">
                  <a:buNone/>
                </a:pPr>
                <a:r>
                  <a:rPr lang="en-IN" dirty="0">
                    <a:latin typeface="Times New Roman" panose="02020603050405020304" pitchFamily="18" charset="0"/>
                    <a:cs typeface="Times New Roman" panose="02020603050405020304" pitchFamily="18" charset="0"/>
                  </a:rPr>
                  <a:t>	Here the sample proportions are not given. </a:t>
                </a:r>
              </a:p>
              <a:p>
                <a:pPr marL="0" indent="0" algn="just">
                  <a:buNone/>
                </a:pPr>
                <a:r>
                  <a:rPr lang="en-IN" dirty="0">
                    <a:latin typeface="Times New Roman" panose="02020603050405020304" pitchFamily="18" charset="0"/>
                    <a:cs typeface="Times New Roman" panose="02020603050405020304" pitchFamily="18" charset="0"/>
                  </a:rPr>
                  <a:t>	If we set up the null hypothesis  </a:t>
                </a:r>
                <a14:m>
                  <m:oMath xmlns:m="http://schemas.openxmlformats.org/officeDocument/2006/math">
                    <m:sSub>
                      <m:sSubPr>
                        <m:ctrlPr>
                          <a:rPr lang="en-IN" b="1" i="1">
                            <a:latin typeface="Cambria Math" panose="02040503050406030204" pitchFamily="18" charset="0"/>
                            <a:cs typeface="Times New Roman" panose="02020603050405020304" pitchFamily="18" charset="0"/>
                          </a:rPr>
                        </m:ctrlPr>
                      </m:sSubPr>
                      <m:e>
                        <m:r>
                          <a:rPr lang="en-IN" b="1" i="1">
                            <a:latin typeface="Cambria Math" panose="02040503050406030204" pitchFamily="18" charset="0"/>
                            <a:cs typeface="Times New Roman" panose="02020603050405020304" pitchFamily="18" charset="0"/>
                          </a:rPr>
                          <m:t>𝑯</m:t>
                        </m:r>
                      </m:e>
                      <m:sub>
                        <m:r>
                          <a:rPr lang="en-IN" b="1" i="1">
                            <a:latin typeface="Cambria Math" panose="02040503050406030204" pitchFamily="18" charset="0"/>
                            <a:cs typeface="Times New Roman" panose="02020603050405020304" pitchFamily="18" charset="0"/>
                          </a:rPr>
                          <m:t>𝟎</m:t>
                        </m:r>
                        <m:r>
                          <a:rPr lang="en-IN" b="1" i="1">
                            <a:latin typeface="Cambria Math" panose="02040503050406030204" pitchFamily="18" charset="0"/>
                            <a:cs typeface="Times New Roman" panose="02020603050405020304" pitchFamily="18" charset="0"/>
                          </a:rPr>
                          <m:t> </m:t>
                        </m:r>
                      </m:sub>
                    </m:sSub>
                    <m:r>
                      <a:rPr lang="en-IN" b="1"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𝑝</m:t>
                        </m:r>
                      </m:e>
                      <m:sub>
                        <m:r>
                          <a:rPr lang="en-IN" i="1">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𝑝</m:t>
                        </m:r>
                      </m:e>
                      <m:sub>
                        <m:r>
                          <a:rPr lang="en-IN" i="1">
                            <a:latin typeface="Cambria Math" panose="02040503050406030204" pitchFamily="18" charset="0"/>
                            <a:cs typeface="Times New Roman" panose="02020603050405020304" pitchFamily="18" charset="0"/>
                          </a:rPr>
                          <m:t>2</m:t>
                        </m:r>
                      </m:sub>
                    </m:sSub>
                  </m:oMath>
                </a14:m>
                <a:r>
                  <a:rPr lang="en-IN" dirty="0">
                    <a:latin typeface="Times New Roman" panose="02020603050405020304" pitchFamily="18" charset="0"/>
                    <a:cs typeface="Times New Roman" panose="02020603050405020304" pitchFamily="18" charset="0"/>
                  </a:rPr>
                  <a:t>, then the test statistic is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cs typeface="Times New Roman" panose="02020603050405020304" pitchFamily="18" charset="0"/>
                      </a:rPr>
                      <m:t>𝒁</m:t>
                    </m:r>
                    <m:r>
                      <a:rPr lang="en-IN" b="1" i="1">
                        <a:latin typeface="Cambria Math" panose="02040503050406030204" pitchFamily="18" charset="0"/>
                        <a:cs typeface="Times New Roman" panose="02020603050405020304" pitchFamily="18" charset="0"/>
                      </a:rPr>
                      <m:t>=</m:t>
                    </m:r>
                    <m:f>
                      <m:fPr>
                        <m:ctrlPr>
                          <a:rPr lang="en-IN" b="1" i="1">
                            <a:latin typeface="Cambria Math" panose="02040503050406030204" pitchFamily="18" charset="0"/>
                            <a:cs typeface="Times New Roman" panose="02020603050405020304" pitchFamily="18" charset="0"/>
                          </a:rPr>
                        </m:ctrlPr>
                      </m:fPr>
                      <m:num>
                        <m:d>
                          <m:dPr>
                            <m:begChr m:val="|"/>
                            <m:endChr m:val="|"/>
                            <m:ctrlPr>
                              <a:rPr lang="en-IN" b="1" i="1" smtClean="0">
                                <a:latin typeface="Cambria Math" panose="02040503050406030204" pitchFamily="18" charset="0"/>
                                <a:cs typeface="Times New Roman" panose="02020603050405020304" pitchFamily="18" charset="0"/>
                              </a:rPr>
                            </m:ctrlPr>
                          </m:dPr>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1</m:t>
                                </m:r>
                              </m:sub>
                            </m:sSub>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b="0" i="1" smtClean="0">
                                    <a:latin typeface="Cambria Math" panose="02040503050406030204" pitchFamily="18" charset="0"/>
                                    <a:cs typeface="Times New Roman" panose="02020603050405020304" pitchFamily="18" charset="0"/>
                                  </a:rPr>
                                  <m:t>2</m:t>
                                </m:r>
                              </m:sub>
                            </m:sSub>
                          </m:e>
                        </m:d>
                      </m:num>
                      <m:den>
                        <m:r>
                          <a:rPr lang="en-IN" b="1"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IN" b="1" i="1">
                                <a:latin typeface="Cambria Math" panose="02040503050406030204" pitchFamily="18" charset="0"/>
                                <a:cs typeface="Times New Roman" panose="02020603050405020304" pitchFamily="18" charset="0"/>
                              </a:rPr>
                            </m:ctrlPr>
                          </m:radPr>
                          <m:deg/>
                          <m:e>
                            <m:d>
                              <m:dPr>
                                <m:ctrlPr>
                                  <a:rPr lang="en-IN" b="1" i="1" smtClean="0">
                                    <a:latin typeface="Cambria Math" panose="02040503050406030204" pitchFamily="18" charset="0"/>
                                    <a:cs typeface="Times New Roman" panose="02020603050405020304" pitchFamily="18" charset="0"/>
                                  </a:rPr>
                                </m:ctrlPr>
                              </m:dPr>
                              <m:e>
                                <m:f>
                                  <m:fPr>
                                    <m:ctrlPr>
                                      <a:rPr lang="en-IN" i="1">
                                        <a:latin typeface="Cambria Math" panose="02040503050406030204" pitchFamily="18" charset="0"/>
                                        <a:cs typeface="Times New Roman" panose="02020603050405020304" pitchFamily="18" charset="0"/>
                                      </a:rPr>
                                    </m:ctrlPr>
                                  </m:fPr>
                                  <m:num>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1</m:t>
                                        </m:r>
                                      </m:sub>
                                    </m:sSub>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1</m:t>
                                        </m:r>
                                      </m:sub>
                                    </m:sSub>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𝑛</m:t>
                                        </m:r>
                                      </m:e>
                                      <m:sub>
                                        <m:r>
                                          <a:rPr lang="en-IN" i="1">
                                            <a:latin typeface="Cambria Math" panose="02040503050406030204" pitchFamily="18" charset="0"/>
                                            <a:cs typeface="Times New Roman" panose="02020603050405020304" pitchFamily="18" charset="0"/>
                                          </a:rPr>
                                          <m:t>1</m:t>
                                        </m:r>
                                      </m:sub>
                                    </m:sSub>
                                  </m:den>
                                </m:f>
                                <m:r>
                                  <a:rPr lang="en-IN" b="1"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𝑃</m:t>
                                        </m:r>
                                      </m:e>
                                      <m:sub>
                                        <m:r>
                                          <a:rPr lang="en-IN" i="1">
                                            <a:latin typeface="Cambria Math" panose="02040503050406030204" pitchFamily="18" charset="0"/>
                                            <a:cs typeface="Times New Roman" panose="02020603050405020304" pitchFamily="18" charset="0"/>
                                          </a:rPr>
                                          <m:t>2</m:t>
                                        </m:r>
                                      </m:sub>
                                    </m:sSub>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2</m:t>
                                        </m:r>
                                      </m:sub>
                                    </m:sSub>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𝑛</m:t>
                                        </m:r>
                                      </m:e>
                                      <m:sub>
                                        <m:r>
                                          <a:rPr lang="en-IN" i="1">
                                            <a:latin typeface="Cambria Math" panose="02040503050406030204" pitchFamily="18" charset="0"/>
                                            <a:cs typeface="Times New Roman" panose="02020603050405020304" pitchFamily="18" charset="0"/>
                                          </a:rPr>
                                          <m:t>2</m:t>
                                        </m:r>
                                      </m:sub>
                                    </m:sSub>
                                  </m:den>
                                </m:f>
                              </m:e>
                            </m:d>
                          </m:e>
                        </m:rad>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𝑁</m:t>
                    </m:r>
                    <m:r>
                      <a:rPr lang="en-IN" i="1" dirty="0">
                        <a:latin typeface="Cambria Math" panose="02040503050406030204" pitchFamily="18" charset="0"/>
                        <a:cs typeface="Times New Roman" panose="02020603050405020304" pitchFamily="18" charset="0"/>
                      </a:rPr>
                      <m:t>(0, 1)</m:t>
                    </m:r>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82137"/>
                <a:ext cx="11103591" cy="5794826"/>
              </a:xfrm>
              <a:blipFill>
                <a:blip r:embed="rId2"/>
                <a:stretch>
                  <a:fillRect l="-933" t="-1895" r="-1098"/>
                </a:stretch>
              </a:blipFill>
            </p:spPr>
            <p:txBody>
              <a:bodyPr/>
              <a:lstStyle/>
              <a:p>
                <a:r>
                  <a:rPr lang="en-IN">
                    <a:noFill/>
                  </a:rPr>
                  <a:t> </a:t>
                </a:r>
              </a:p>
            </p:txBody>
          </p:sp>
        </mc:Fallback>
      </mc:AlternateContent>
    </p:spTree>
    <p:extLst>
      <p:ext uri="{BB962C8B-B14F-4D97-AF65-F5344CB8AC3E}">
        <p14:creationId xmlns:p14="http://schemas.microsoft.com/office/powerpoint/2010/main" val="398961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9AFC48-E295-B857-CE9F-993B29C23200}"/>
                  </a:ext>
                </a:extLst>
              </p:cNvPr>
              <p:cNvSpPr txBox="1"/>
              <p:nvPr/>
            </p:nvSpPr>
            <p:spPr>
              <a:xfrm>
                <a:off x="226031" y="123289"/>
                <a:ext cx="11743361" cy="6163867"/>
              </a:xfrm>
              <a:prstGeom prst="rect">
                <a:avLst/>
              </a:prstGeom>
              <a:noFill/>
            </p:spPr>
            <p:txBody>
              <a:bodyPr wrap="square">
                <a:spAutoFit/>
              </a:bodyPr>
              <a:lstStyle/>
              <a:p>
                <a:pPr algn="just"/>
                <a:r>
                  <a:rPr lang="en-US" sz="2800" b="0" u="none" strike="noStrike" baseline="0" dirty="0">
                    <a:solidFill>
                      <a:srgbClr val="FF0000"/>
                    </a:solidFill>
                    <a:latin typeface="Times New Roman" panose="02020603050405020304" pitchFamily="18" charset="0"/>
                    <a:cs typeface="Times New Roman" panose="02020603050405020304" pitchFamily="18" charset="0"/>
                  </a:rPr>
                  <a:t>Random samples of 400 men and 600 women were asked whether they would like to have a flyover near their residence. 200 men and 325 women were in </a:t>
                </a:r>
                <a:r>
                  <a:rPr lang="en-US" sz="2800" b="0" u="none" strike="noStrike" baseline="0" dirty="0" err="1">
                    <a:solidFill>
                      <a:srgbClr val="FF0000"/>
                    </a:solidFill>
                    <a:latin typeface="Times New Roman" panose="02020603050405020304" pitchFamily="18" charset="0"/>
                    <a:cs typeface="Times New Roman" panose="02020603050405020304" pitchFamily="18" charset="0"/>
                  </a:rPr>
                  <a:t>favour</a:t>
                </a:r>
                <a:r>
                  <a:rPr lang="en-US" sz="2800" b="0" u="none" strike="noStrike" baseline="0" dirty="0">
                    <a:solidFill>
                      <a:srgbClr val="FF0000"/>
                    </a:solidFill>
                    <a:latin typeface="Times New Roman" panose="02020603050405020304" pitchFamily="18" charset="0"/>
                    <a:cs typeface="Times New Roman" panose="02020603050405020304" pitchFamily="18" charset="0"/>
                  </a:rPr>
                  <a:t> of the proposal. Test the hypothesis that proportions of men and women in </a:t>
                </a:r>
                <a:r>
                  <a:rPr lang="en-US" sz="2800" b="0" u="none" strike="noStrike" baseline="0" dirty="0" err="1">
                    <a:solidFill>
                      <a:srgbClr val="FF0000"/>
                    </a:solidFill>
                    <a:latin typeface="Times New Roman" panose="02020603050405020304" pitchFamily="18" charset="0"/>
                    <a:cs typeface="Times New Roman" panose="02020603050405020304" pitchFamily="18" charset="0"/>
                  </a:rPr>
                  <a:t>favour</a:t>
                </a:r>
                <a:r>
                  <a:rPr lang="en-US" sz="2800" b="0" u="none" strike="noStrike" baseline="0" dirty="0">
                    <a:solidFill>
                      <a:srgbClr val="FF0000"/>
                    </a:solidFill>
                    <a:latin typeface="Times New Roman" panose="02020603050405020304" pitchFamily="18" charset="0"/>
                    <a:cs typeface="Times New Roman" panose="02020603050405020304" pitchFamily="18" charset="0"/>
                  </a:rPr>
                  <a:t> of the proposal, are same against that they are not, at </a:t>
                </a:r>
                <a:r>
                  <a:rPr lang="en-IN" sz="2800" b="0" u="none" strike="noStrike" baseline="0" dirty="0">
                    <a:solidFill>
                      <a:srgbClr val="FF0000"/>
                    </a:solidFill>
                    <a:latin typeface="Times New Roman" panose="02020603050405020304" pitchFamily="18" charset="0"/>
                    <a:cs typeface="Times New Roman" panose="02020603050405020304" pitchFamily="18" charset="0"/>
                  </a:rPr>
                  <a:t>5% level.</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Given: </a:t>
                </a:r>
                <a14:m>
                  <m:oMath xmlns:m="http://schemas.openxmlformats.org/officeDocument/2006/math">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=400, </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𝑋</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=200⇒</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𝑋</m:t>
                            </m:r>
                          </m:e>
                          <m:sub>
                            <m:r>
                              <a:rPr lang="en-IN" sz="2800" b="0" i="1" smtClean="0">
                                <a:latin typeface="Cambria Math" panose="02040503050406030204" pitchFamily="18" charset="0"/>
                                <a:cs typeface="Times New Roman" panose="02020603050405020304" pitchFamily="18" charset="0"/>
                              </a:rPr>
                              <m:t>1</m:t>
                            </m:r>
                          </m:sub>
                        </m:sSub>
                      </m:num>
                      <m:den>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den>
                    </m:f>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200</m:t>
                        </m:r>
                      </m:num>
                      <m:den>
                        <m:r>
                          <a:rPr lang="en-IN" sz="2800" b="0" i="1" smtClean="0">
                            <a:latin typeface="Cambria Math" panose="02040503050406030204" pitchFamily="18" charset="0"/>
                            <a:cs typeface="Times New Roman" panose="02020603050405020304" pitchFamily="18" charset="0"/>
                          </a:rPr>
                          <m:t>400</m:t>
                        </m:r>
                      </m:den>
                    </m:f>
                    <m:r>
                      <a:rPr lang="en-IN" sz="2800" b="0" i="1" smtClean="0">
                        <a:latin typeface="Cambria Math" panose="02040503050406030204" pitchFamily="18" charset="0"/>
                        <a:cs typeface="Times New Roman" panose="02020603050405020304" pitchFamily="18" charset="0"/>
                      </a:rPr>
                      <m:t>=0.5</m:t>
                    </m:r>
                  </m:oMath>
                </a14:m>
                <a:endParaRPr lang="en-IN" sz="2800" b="0" i="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 </m:t>
                    </m:r>
                    <m:sSub>
                      <m:sSubPr>
                        <m:ctrlPr>
                          <a:rPr lang="en-IN" sz="2800" b="0" i="1" smtClean="0">
                            <a:latin typeface="Cambria Math" panose="02040503050406030204" pitchFamily="18" charset="0"/>
                            <a:cs typeface="Times New Roman" panose="02020603050405020304" pitchFamily="18" charset="0"/>
                          </a:rPr>
                        </m:ctrlPr>
                      </m:sSubPr>
                      <m:e>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𝑛</m:t>
                            </m:r>
                          </m:e>
                          <m:sub>
                            <m:r>
                              <a:rPr lang="en-IN" sz="2800" i="1">
                                <a:latin typeface="Cambria Math" panose="02040503050406030204" pitchFamily="18" charset="0"/>
                                <a:cs typeface="Times New Roman" panose="02020603050405020304" pitchFamily="18" charset="0"/>
                              </a:rPr>
                              <m:t>2</m:t>
                            </m:r>
                          </m:sub>
                        </m:sSub>
                        <m:r>
                          <a:rPr lang="en-IN" sz="2800" i="1">
                            <a:latin typeface="Cambria Math" panose="02040503050406030204" pitchFamily="18" charset="0"/>
                            <a:cs typeface="Times New Roman" panose="02020603050405020304" pitchFamily="18" charset="0"/>
                          </a:rPr>
                          <m:t>=600</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𝑋</m:t>
                        </m:r>
                      </m:e>
                      <m:sub>
                        <m:r>
                          <a:rPr lang="en-IN" sz="2800" b="0" i="1" smtClean="0">
                            <a:latin typeface="Cambria Math" panose="02040503050406030204" pitchFamily="18" charset="0"/>
                            <a:cs typeface="Times New Roman" panose="02020603050405020304" pitchFamily="18" charset="0"/>
                          </a:rPr>
                          <m:t>2</m:t>
                        </m:r>
                      </m:sub>
                    </m:sSub>
                    <m:r>
                      <a:rPr lang="en-IN" sz="2800" i="1">
                        <a:latin typeface="Cambria Math" panose="02040503050406030204" pitchFamily="18" charset="0"/>
                        <a:cs typeface="Times New Roman" panose="02020603050405020304" pitchFamily="18" charset="0"/>
                      </a:rPr>
                      <m:t>=325⇒</m:t>
                    </m:r>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2</m:t>
                        </m:r>
                      </m:sub>
                    </m:sSub>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𝑋</m:t>
                            </m:r>
                          </m:e>
                          <m:sub>
                            <m:r>
                              <a:rPr lang="en-IN" sz="2800" b="0" i="1" smtClean="0">
                                <a:latin typeface="Cambria Math" panose="02040503050406030204" pitchFamily="18" charset="0"/>
                                <a:cs typeface="Times New Roman" panose="02020603050405020304" pitchFamily="18" charset="0"/>
                              </a:rPr>
                              <m:t>2</m:t>
                            </m:r>
                          </m:sub>
                        </m:sSub>
                      </m:num>
                      <m:den>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325</m:t>
                        </m:r>
                      </m:num>
                      <m:den>
                        <m:r>
                          <a:rPr lang="en-IN" sz="2800" b="0" i="1" smtClean="0">
                            <a:latin typeface="Cambria Math" panose="02040503050406030204" pitchFamily="18" charset="0"/>
                            <a:cs typeface="Times New Roman" panose="02020603050405020304" pitchFamily="18" charset="0"/>
                          </a:rPr>
                          <m:t>600</m:t>
                        </m:r>
                      </m:den>
                    </m:f>
                    <m:r>
                      <a:rPr lang="en-IN" sz="2800" i="1">
                        <a:latin typeface="Cambria Math" panose="02040503050406030204" pitchFamily="18" charset="0"/>
                        <a:cs typeface="Times New Roman" panose="02020603050405020304" pitchFamily="18" charset="0"/>
                      </a:rPr>
                      <m:t>=0.5</m:t>
                    </m:r>
                    <m:r>
                      <a:rPr lang="en-IN" sz="2800" b="0" i="1" smtClean="0">
                        <a:latin typeface="Cambria Math" panose="02040503050406030204" pitchFamily="18" charset="0"/>
                        <a:cs typeface="Times New Roman" panose="02020603050405020304" pitchFamily="18" charset="0"/>
                      </a:rPr>
                      <m:t>41</m:t>
                    </m:r>
                  </m:oMath>
                </a14:m>
                <a:endParaRPr lang="en-IN" sz="2800" b="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𝑝</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𝑝</m:t>
                        </m:r>
                      </m:e>
                      <m:sub>
                        <m:r>
                          <a:rPr lang="en-IN" sz="2800" b="0" i="1" smtClean="0">
                            <a:latin typeface="Cambria Math" panose="02040503050406030204" pitchFamily="18" charset="0"/>
                          </a:rPr>
                          <m:t>2</m:t>
                        </m:r>
                      </m:sub>
                    </m:sSub>
                  </m:oMath>
                </a14:m>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there is no significant difference between the opinion of men and women as far as proposal </a:t>
                </a:r>
                <a:r>
                  <a:rPr lang="en-IN" sz="2800" dirty="0">
                    <a:latin typeface="Times New Roman" panose="02020603050405020304" pitchFamily="18" charset="0"/>
                    <a:cs typeface="Times New Roman" panose="02020603050405020304" pitchFamily="18" charset="0"/>
                  </a:rPr>
                  <a:t>of flyover is concerned.</a:t>
                </a:r>
                <a:r>
                  <a:rPr lang="en-IN" sz="2800" b="0" u="none" strike="noStrike" baseline="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Alternative hypothesis </a:t>
                </a:r>
                <a14:m>
                  <m:oMath xmlns:m="http://schemas.openxmlformats.org/officeDocument/2006/math">
                    <m:sSub>
                      <m:sSubPr>
                        <m:ctrlPr>
                          <a:rPr lang="en-IN" sz="2800" b="0" i="1" dirty="0" smtClean="0">
                            <a:latin typeface="Cambria Math" panose="02040503050406030204" pitchFamily="18" charset="0"/>
                            <a:cs typeface="Times New Roman" panose="02020603050405020304" pitchFamily="18" charset="0"/>
                          </a:rPr>
                        </m:ctrlPr>
                      </m:sSubPr>
                      <m:e>
                        <m:r>
                          <a:rPr lang="en-IN" sz="2800" b="0" i="1" dirty="0" smtClean="0">
                            <a:latin typeface="Cambria Math" panose="02040503050406030204" pitchFamily="18" charset="0"/>
                            <a:cs typeface="Times New Roman" panose="02020603050405020304" pitchFamily="18" charset="0"/>
                          </a:rPr>
                          <m:t>𝐻</m:t>
                        </m:r>
                      </m:e>
                      <m:sub>
                        <m:r>
                          <a:rPr lang="en-IN" sz="2800" b="0" i="1" dirty="0" smtClean="0">
                            <a:latin typeface="Cambria Math" panose="02040503050406030204" pitchFamily="18" charset="0"/>
                            <a:cs typeface="Times New Roman" panose="02020603050405020304" pitchFamily="18" charset="0"/>
                          </a:rPr>
                          <m:t>1</m:t>
                        </m:r>
                      </m:sub>
                    </m:sSub>
                    <m:r>
                      <a:rPr lang="en-IN" sz="2800" b="0" i="1" dirty="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𝑝</m:t>
                        </m:r>
                      </m:e>
                      <m:sub>
                        <m:r>
                          <a:rPr lang="en-IN" sz="2800" i="1">
                            <a:latin typeface="Cambria Math" panose="02040503050406030204" pitchFamily="18" charset="0"/>
                          </a:rPr>
                          <m:t>1</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𝑝</m:t>
                        </m:r>
                      </m:e>
                      <m:sub>
                        <m:r>
                          <a:rPr lang="en-IN" sz="2800" i="1">
                            <a:latin typeface="Cambria Math" panose="02040503050406030204" pitchFamily="18" charset="0"/>
                          </a:rPr>
                          <m:t>2</m:t>
                        </m:r>
                      </m:sub>
                    </m:sSub>
                  </m:oMath>
                </a14:m>
                <a:r>
                  <a:rPr lang="en-IN" sz="2800" b="0" u="none" strike="noStrike" baseline="0" dirty="0">
                    <a:latin typeface="Times New Roman" panose="02020603050405020304" pitchFamily="18" charset="0"/>
                    <a:cs typeface="Times New Roman" panose="02020603050405020304" pitchFamily="18" charset="0"/>
                  </a:rPr>
                  <a:t> (Two tailed)</a:t>
                </a:r>
              </a:p>
              <a:p>
                <a:pPr algn="just"/>
                <a:r>
                  <a:rPr lang="en-IN" sz="2800" dirty="0">
                    <a:latin typeface="Times New Roman" panose="02020603050405020304" pitchFamily="18" charset="0"/>
                    <a:cs typeface="Times New Roman" panose="02020603050405020304" pitchFamily="18" charset="0"/>
                  </a:rPr>
                  <a:t>Level of Significance: 5% </a:t>
                </a:r>
                <a14:m>
                  <m:oMath xmlns:m="http://schemas.openxmlformats.org/officeDocument/2006/math">
                    <m:r>
                      <a:rPr lang="en-IN" sz="2800" b="0"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endParaRPr lang="en-IN" sz="2800" b="0" u="none" strike="noStrike" baseline="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F49AFC48-E295-B857-CE9F-993B29C23200}"/>
                  </a:ext>
                </a:extLst>
              </p:cNvPr>
              <p:cNvSpPr txBox="1">
                <a:spLocks noRot="1" noChangeAspect="1" noMove="1" noResize="1" noEditPoints="1" noAdjustHandles="1" noChangeArrowheads="1" noChangeShapeType="1" noTextEdit="1"/>
              </p:cNvSpPr>
              <p:nvPr/>
            </p:nvSpPr>
            <p:spPr>
              <a:xfrm>
                <a:off x="226031" y="123289"/>
                <a:ext cx="11743361" cy="6163867"/>
              </a:xfrm>
              <a:prstGeom prst="rect">
                <a:avLst/>
              </a:prstGeom>
              <a:blipFill>
                <a:blip r:embed="rId2"/>
                <a:stretch>
                  <a:fillRect l="-1038" t="-989" r="-1090"/>
                </a:stretch>
              </a:blipFill>
            </p:spPr>
            <p:txBody>
              <a:bodyPr/>
              <a:lstStyle/>
              <a:p>
                <a:r>
                  <a:rPr lang="en-IN">
                    <a:noFill/>
                  </a:rPr>
                  <a:t> </a:t>
                </a:r>
              </a:p>
            </p:txBody>
          </p:sp>
        </mc:Fallback>
      </mc:AlternateContent>
    </p:spTree>
    <p:extLst>
      <p:ext uri="{BB962C8B-B14F-4D97-AF65-F5344CB8AC3E}">
        <p14:creationId xmlns:p14="http://schemas.microsoft.com/office/powerpoint/2010/main" val="405015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1951CA5-A209-6321-534E-8FAC0252D145}"/>
                  </a:ext>
                </a:extLst>
              </p:cNvPr>
              <p:cNvSpPr txBox="1"/>
              <p:nvPr/>
            </p:nvSpPr>
            <p:spPr>
              <a:xfrm>
                <a:off x="321733" y="93133"/>
                <a:ext cx="11624734" cy="4588628"/>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Test statistic:</a:t>
                </a:r>
                <a:r>
                  <a:rPr lang="en-IN" sz="2800" b="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𝑍</m:t>
                    </m:r>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𝑝</m:t>
                            </m:r>
                          </m:e>
                          <m:sub>
                            <m:r>
                              <a:rPr lang="en-IN" sz="2800" b="0" i="1" u="none" strike="noStrike" smtClean="0">
                                <a:latin typeface="Cambria Math" panose="02040503050406030204" pitchFamily="18" charset="0"/>
                              </a:rPr>
                              <m:t>1</m:t>
                            </m:r>
                          </m:sub>
                        </m:sSub>
                        <m:r>
                          <a:rPr lang="en-IN" sz="2800" b="0" i="1" u="none" strike="noStrike" smtClean="0">
                            <a:latin typeface="Cambria Math" panose="02040503050406030204" pitchFamily="18" charset="0"/>
                          </a:rPr>
                          <m:t>−</m:t>
                        </m:r>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𝑝</m:t>
                            </m:r>
                          </m:e>
                          <m:sub>
                            <m:r>
                              <a:rPr lang="en-IN" sz="2800" b="0" i="1" u="none" strike="noStrike" smtClean="0">
                                <a:latin typeface="Cambria Math" panose="02040503050406030204" pitchFamily="18" charset="0"/>
                              </a:rPr>
                              <m:t>2</m:t>
                            </m:r>
                          </m:sub>
                        </m:sSub>
                      </m:num>
                      <m:den>
                        <m:rad>
                          <m:radPr>
                            <m:degHide m:val="on"/>
                            <m:ctrlPr>
                              <a:rPr lang="en-IN" sz="2800" b="0" i="1" u="none" strike="noStrike" smtClean="0">
                                <a:latin typeface="Cambria Math" panose="02040503050406030204" pitchFamily="18" charset="0"/>
                              </a:rPr>
                            </m:ctrlPr>
                          </m:radPr>
                          <m:deg/>
                          <m:e>
                            <m:acc>
                              <m:accPr>
                                <m:chr m:val="̂"/>
                                <m:ctrlPr>
                                  <a:rPr lang="en-IN" sz="2800" b="1" i="1">
                                    <a:latin typeface="Cambria Math" panose="02040503050406030204" pitchFamily="18" charset="0"/>
                                    <a:cs typeface="Times New Roman" panose="02020603050405020304" pitchFamily="18" charset="0"/>
                                  </a:rPr>
                                </m:ctrlPr>
                              </m:accPr>
                              <m:e>
                                <m:r>
                                  <a:rPr lang="en-IN" sz="2800" i="1">
                                    <a:latin typeface="Cambria Math" panose="02040503050406030204" pitchFamily="18" charset="0"/>
                                    <a:cs typeface="Times New Roman" panose="02020603050405020304" pitchFamily="18" charset="0"/>
                                  </a:rPr>
                                  <m:t>𝑃</m:t>
                                </m:r>
                              </m:e>
                            </m:acc>
                            <m:acc>
                              <m:accPr>
                                <m:chr m:val="̂"/>
                                <m:ctrlPr>
                                  <a:rPr lang="en-IN" sz="2800" i="1" dirty="0">
                                    <a:latin typeface="Cambria Math" panose="02040503050406030204" pitchFamily="18" charset="0"/>
                                  </a:rPr>
                                </m:ctrlPr>
                              </m:accPr>
                              <m:e>
                                <m:r>
                                  <a:rPr lang="en-IN" sz="2800" i="1" dirty="0">
                                    <a:latin typeface="Cambria Math" panose="02040503050406030204" pitchFamily="18" charset="0"/>
                                  </a:rPr>
                                  <m:t>𝑄</m:t>
                                </m:r>
                              </m:e>
                            </m:acc>
                            <m:d>
                              <m:dPr>
                                <m:ctrlPr>
                                  <a:rPr lang="en-IN" sz="2800" b="0" i="1" dirty="0" smtClean="0">
                                    <a:latin typeface="Cambria Math" panose="02040503050406030204" pitchFamily="18" charset="0"/>
                                  </a:rPr>
                                </m:ctrlPr>
                              </m:dPr>
                              <m:e>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1</m:t>
                                        </m:r>
                                      </m:sub>
                                    </m:sSub>
                                  </m:den>
                                </m:f>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2</m:t>
                                        </m:r>
                                      </m:sub>
                                    </m:sSub>
                                  </m:den>
                                </m:f>
                              </m:e>
                            </m:d>
                          </m:e>
                        </m:rad>
                      </m:den>
                    </m:f>
                  </m:oMath>
                </a14:m>
                <a:r>
                  <a:rPr lang="en-IN" sz="2800" b="0" u="none" strike="noStrike" baseline="0" dirty="0">
                    <a:latin typeface="Times New Roman" panose="02020603050405020304" pitchFamily="18" charset="0"/>
                    <a:cs typeface="Times New Roman" panose="02020603050405020304" pitchFamily="18" charset="0"/>
                  </a:rPr>
                  <a:t> where</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r>
                          <a:rPr lang="en-IN" sz="2800" b="0" i="1">
                            <a:latin typeface="Cambria Math" panose="02040503050406030204" pitchFamily="18" charset="0"/>
                            <a:cs typeface="Times New Roman" panose="02020603050405020304" pitchFamily="18" charset="0"/>
                          </a:rPr>
                          <m:t>𝑃</m:t>
                        </m:r>
                      </m:e>
                    </m:acc>
                    <m:r>
                      <a:rPr lang="en-IN" sz="2800" b="0" i="1" smtClean="0">
                        <a:latin typeface="Cambria Math" panose="02040503050406030204" pitchFamily="18" charset="0"/>
                        <a:cs typeface="Times New Roman" panose="02020603050405020304" pitchFamily="18" charset="0"/>
                      </a:rPr>
                      <m:t>=</m:t>
                    </m:r>
                    <m:f>
                      <m:fPr>
                        <m:ctrlPr>
                          <a:rPr lang="en-IN" sz="2800" i="1" smtClean="0">
                            <a:latin typeface="Cambria Math" panose="02040503050406030204" pitchFamily="18" charset="0"/>
                            <a:cs typeface="Times New Roman" panose="02020603050405020304" pitchFamily="18" charset="0"/>
                          </a:rPr>
                        </m:ctrlPr>
                      </m:fPr>
                      <m:num>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2</m:t>
                            </m:r>
                          </m:sub>
                        </m:sSub>
                      </m:num>
                      <m:den>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𝑋</m:t>
                            </m:r>
                          </m:e>
                          <m:sub>
                            <m:r>
                              <a:rPr lang="en-IN" sz="2800" i="1">
                                <a:latin typeface="Cambria Math" panose="02040503050406030204" pitchFamily="18" charset="0"/>
                                <a:cs typeface="Times New Roman" panose="02020603050405020304" pitchFamily="18" charset="0"/>
                              </a:rPr>
                              <m:t>1</m:t>
                            </m:r>
                          </m:sub>
                        </m:sSub>
                        <m:r>
                          <a:rPr lang="en-IN" sz="2800" i="1">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𝑋</m:t>
                            </m:r>
                          </m:e>
                          <m:sub>
                            <m:r>
                              <a:rPr lang="en-IN" sz="2800" i="1">
                                <a:latin typeface="Cambria Math" panose="02040503050406030204" pitchFamily="18" charset="0"/>
                                <a:cs typeface="Times New Roman" panose="02020603050405020304" pitchFamily="18" charset="0"/>
                              </a:rPr>
                              <m:t>2</m:t>
                            </m:r>
                          </m:sub>
                        </m:sSub>
                      </m:num>
                      <m:den>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𝑛</m:t>
                            </m:r>
                          </m:e>
                          <m:sub>
                            <m:r>
                              <a:rPr lang="en-IN" sz="2800" i="1">
                                <a:latin typeface="Cambria Math" panose="02040503050406030204" pitchFamily="18" charset="0"/>
                                <a:cs typeface="Times New Roman" panose="02020603050405020304" pitchFamily="18" charset="0"/>
                              </a:rPr>
                              <m:t>1</m:t>
                            </m:r>
                          </m:sub>
                        </m:sSub>
                        <m:r>
                          <a:rPr lang="en-IN" sz="2800" i="1">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𝑛</m:t>
                            </m:r>
                          </m:e>
                          <m:sub>
                            <m:r>
                              <a:rPr lang="en-IN" sz="2800" i="1">
                                <a:latin typeface="Cambria Math" panose="02040503050406030204" pitchFamily="18" charset="0"/>
                                <a:cs typeface="Times New Roman" panose="02020603050405020304" pitchFamily="18" charset="0"/>
                              </a:rPr>
                              <m:t>2</m:t>
                            </m:r>
                          </m:sub>
                        </m:sSub>
                      </m:den>
                    </m:f>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200+325</m:t>
                        </m:r>
                      </m:num>
                      <m:den>
                        <m:r>
                          <a:rPr lang="en-IN" sz="2800" b="0" i="1" smtClean="0">
                            <a:latin typeface="Cambria Math" panose="02040503050406030204" pitchFamily="18" charset="0"/>
                            <a:cs typeface="Times New Roman" panose="02020603050405020304" pitchFamily="18" charset="0"/>
                          </a:rPr>
                          <m:t>400+600</m:t>
                        </m:r>
                      </m:den>
                    </m:f>
                  </m:oMath>
                </a14:m>
                <a:endParaRPr lang="en-IN" sz="2800" b="0" i="1" dirty="0">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cs typeface="Times New Roman" panose="02020603050405020304" pitchFamily="18" charset="0"/>
                        </a:rPr>
                        <m:t>=0.525,    </m:t>
                      </m:r>
                      <m:acc>
                        <m:accPr>
                          <m:chr m:val="̂"/>
                          <m:ctrlPr>
                            <a:rPr lang="en-IN" sz="2800" b="0" i="1" smtClean="0">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𝑄</m:t>
                          </m:r>
                        </m:e>
                      </m:acc>
                      <m:r>
                        <a:rPr lang="en-IN" sz="2800" b="0" i="1" smtClean="0">
                          <a:latin typeface="Cambria Math" panose="02040503050406030204" pitchFamily="18" charset="0"/>
                          <a:cs typeface="Times New Roman" panose="02020603050405020304" pitchFamily="18" charset="0"/>
                        </a:rPr>
                        <m:t>=0.475</m:t>
                      </m:r>
                    </m:oMath>
                  </m:oMathPara>
                </a14:m>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𝑍</m:t>
                    </m:r>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0.5−0.541</m:t>
                        </m:r>
                      </m:num>
                      <m:den>
                        <m:rad>
                          <m:radPr>
                            <m:degHide m:val="on"/>
                            <m:ctrlPr>
                              <a:rPr lang="en-IN" sz="2800" b="0" i="1" u="none" strike="noStrike" smtClean="0">
                                <a:latin typeface="Cambria Math" panose="02040503050406030204" pitchFamily="18" charset="0"/>
                              </a:rPr>
                            </m:ctrlPr>
                          </m:radPr>
                          <m:deg/>
                          <m:e>
                            <m:r>
                              <a:rPr lang="en-IN" sz="2800" b="0" i="1" u="none" strike="noStrike" smtClean="0">
                                <a:latin typeface="Cambria Math" panose="02040503050406030204" pitchFamily="18" charset="0"/>
                              </a:rPr>
                              <m:t>0.525×0.475×</m:t>
                            </m:r>
                            <m:d>
                              <m:dPr>
                                <m:ctrlPr>
                                  <a:rPr lang="en-IN" sz="2800" b="0" i="1" u="none" strike="noStrike" smtClean="0">
                                    <a:latin typeface="Cambria Math" panose="02040503050406030204" pitchFamily="18" charset="0"/>
                                  </a:rPr>
                                </m:ctrlPr>
                              </m:dPr>
                              <m:e>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1</m:t>
                                    </m:r>
                                  </m:num>
                                  <m:den>
                                    <m:r>
                                      <a:rPr lang="en-IN" sz="2800" b="0" i="1" u="none" strike="noStrike" smtClean="0">
                                        <a:latin typeface="Cambria Math" panose="02040503050406030204" pitchFamily="18" charset="0"/>
                                      </a:rPr>
                                      <m:t>100</m:t>
                                    </m:r>
                                  </m:den>
                                </m:f>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1</m:t>
                                    </m:r>
                                  </m:num>
                                  <m:den>
                                    <m:r>
                                      <a:rPr lang="en-IN" sz="2800" b="0" i="1" u="none" strike="noStrike" smtClean="0">
                                        <a:latin typeface="Cambria Math" panose="02040503050406030204" pitchFamily="18" charset="0"/>
                                      </a:rPr>
                                      <m:t>600</m:t>
                                    </m:r>
                                  </m:den>
                                </m:f>
                              </m:e>
                            </m:d>
                          </m:e>
                        </m:rad>
                      </m:den>
                    </m:f>
                    <m:r>
                      <a:rPr lang="en-IN" sz="2800" b="0" i="1" u="none" strike="noStrike" smtClean="0">
                        <a:latin typeface="Cambria Math" panose="02040503050406030204" pitchFamily="18" charset="0"/>
                      </a:rPr>
                      <m:t>=−1.269</m:t>
                    </m:r>
                  </m:oMath>
                </a14:m>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𝑍</m:t>
                        </m:r>
                      </m:e>
                    </m:d>
                    <m:r>
                      <a:rPr lang="en-IN" sz="2800" b="0" i="1" smtClean="0">
                        <a:latin typeface="Cambria Math" panose="02040503050406030204" pitchFamily="18" charset="0"/>
                      </a:rPr>
                      <m:t>&lt;</m:t>
                    </m:r>
                    <m:d>
                      <m:dPr>
                        <m:begChr m:val="|"/>
                        <m:endChr m:val="|"/>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𝑍</m:t>
                            </m:r>
                          </m:e>
                          <m:sub>
                            <m:r>
                              <a:rPr lang="en-IN" sz="2800" b="0" i="1" smtClean="0">
                                <a:latin typeface="Cambria Math" panose="02040503050406030204" pitchFamily="18" charset="0"/>
                              </a:rPr>
                              <m:t>𝛼</m:t>
                            </m:r>
                          </m:sub>
                        </m:sSub>
                      </m:e>
                    </m:d>
                  </m:oMath>
                </a14:m>
                <a:endParaRPr lang="en-IN" sz="2800" u="none" strike="noStrike" baseline="0" dirty="0">
                  <a:latin typeface="Times New Roman" panose="02020603050405020304" pitchFamily="18" charset="0"/>
                  <a:cs typeface="Times New Roman" panose="02020603050405020304" pitchFamily="18" charset="0"/>
                </a:endParaRPr>
              </a:p>
              <a:p>
                <a:pPr algn="just"/>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Conclusion: </a:t>
                </a:r>
                <a:r>
                  <a:rPr lang="en-US" sz="2800" b="0" i="0" u="none" strike="noStrike" baseline="0" dirty="0">
                    <a:latin typeface="Times New Roman" panose="02020603050405020304" pitchFamily="18" charset="0"/>
                    <a:cs typeface="Times New Roman" panose="02020603050405020304" pitchFamily="18" charset="0"/>
                  </a:rPr>
                  <a:t>Hence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oMath>
                </a14:m>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may be accepted at 5% level of significance and we may conclude that men and women do not differ significantly as regards proposal of flyover is concerned.</a:t>
                </a:r>
                <a:endParaRPr lang="en-IN" sz="2800" u="none" strike="noStrike" baseline="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1951CA5-A209-6321-534E-8FAC0252D145}"/>
                  </a:ext>
                </a:extLst>
              </p:cNvPr>
              <p:cNvSpPr txBox="1">
                <a:spLocks noRot="1" noChangeAspect="1" noMove="1" noResize="1" noEditPoints="1" noAdjustHandles="1" noChangeArrowheads="1" noChangeShapeType="1" noTextEdit="1"/>
              </p:cNvSpPr>
              <p:nvPr/>
            </p:nvSpPr>
            <p:spPr>
              <a:xfrm>
                <a:off x="321733" y="93133"/>
                <a:ext cx="11624734" cy="4588628"/>
              </a:xfrm>
              <a:prstGeom prst="rect">
                <a:avLst/>
              </a:prstGeom>
              <a:blipFill>
                <a:blip r:embed="rId2"/>
                <a:stretch>
                  <a:fillRect l="-1101" r="-1049" b="-2789"/>
                </a:stretch>
              </a:blipFill>
            </p:spPr>
            <p:txBody>
              <a:bodyPr/>
              <a:lstStyle/>
              <a:p>
                <a:r>
                  <a:rPr lang="en-IN">
                    <a:noFill/>
                  </a:rPr>
                  <a:t> </a:t>
                </a:r>
              </a:p>
            </p:txBody>
          </p:sp>
        </mc:Fallback>
      </mc:AlternateContent>
    </p:spTree>
    <p:extLst>
      <p:ext uri="{BB962C8B-B14F-4D97-AF65-F5344CB8AC3E}">
        <p14:creationId xmlns:p14="http://schemas.microsoft.com/office/powerpoint/2010/main" val="3527726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68B6772-108F-F68E-408C-2572F2D64482}"/>
                  </a:ext>
                </a:extLst>
              </p:cNvPr>
              <p:cNvSpPr txBox="1"/>
              <p:nvPr/>
            </p:nvSpPr>
            <p:spPr>
              <a:xfrm rot="10800000" flipV="1">
                <a:off x="296779" y="200126"/>
                <a:ext cx="11598441" cy="5262979"/>
              </a:xfrm>
              <a:prstGeom prst="rect">
                <a:avLst/>
              </a:prstGeom>
              <a:noFill/>
            </p:spPr>
            <p:txBody>
              <a:bodyPr wrap="square" rtlCol="0">
                <a:spAutoFit/>
              </a:bodyPr>
              <a:lstStyle/>
              <a:p>
                <a:pPr algn="just"/>
                <a:r>
                  <a:rPr lang="en-IN" sz="2800" dirty="0">
                    <a:solidFill>
                      <a:srgbClr val="FF0000"/>
                    </a:solidFill>
                    <a:latin typeface="Times New Roman" panose="02020603050405020304" pitchFamily="18" charset="0"/>
                    <a:cs typeface="Times New Roman" panose="02020603050405020304" pitchFamily="18" charset="0"/>
                  </a:rPr>
                  <a:t>In a large city </a:t>
                </a:r>
                <a14:m>
                  <m:oMath xmlns:m="http://schemas.openxmlformats.org/officeDocument/2006/math">
                    <m:r>
                      <a:rPr lang="en-IN" sz="2800" b="0" i="1" smtClean="0">
                        <a:solidFill>
                          <a:srgbClr val="FF0000"/>
                        </a:solidFill>
                        <a:latin typeface="Cambria Math" panose="02040503050406030204" pitchFamily="18" charset="0"/>
                      </a:rPr>
                      <m:t>𝐴</m:t>
                    </m:r>
                    <m:r>
                      <a:rPr lang="en-IN" sz="2800" b="0" i="0" smtClean="0">
                        <a:solidFill>
                          <a:srgbClr val="FF0000"/>
                        </a:solidFill>
                        <a:latin typeface="Cambria Math" panose="02040503050406030204" pitchFamily="18" charset="0"/>
                      </a:rPr>
                      <m:t>, 20 </m:t>
                    </m:r>
                  </m:oMath>
                </a14:m>
                <a:r>
                  <a:rPr lang="en-IN" sz="2800" dirty="0">
                    <a:solidFill>
                      <a:srgbClr val="FF0000"/>
                    </a:solidFill>
                    <a:latin typeface="Times New Roman" panose="02020603050405020304" pitchFamily="18" charset="0"/>
                    <a:cs typeface="Times New Roman" panose="02020603050405020304" pitchFamily="18" charset="0"/>
                  </a:rPr>
                  <a:t>percent of a random sample of 900 school boys had a slight physical defect. In another large city </a:t>
                </a:r>
                <a14:m>
                  <m:oMath xmlns:m="http://schemas.openxmlformats.org/officeDocument/2006/math">
                    <m:r>
                      <a:rPr lang="en-IN" sz="2800" b="0" i="1" smtClean="0">
                        <a:solidFill>
                          <a:srgbClr val="FF0000"/>
                        </a:solidFill>
                        <a:latin typeface="Cambria Math" panose="02040503050406030204" pitchFamily="18" charset="0"/>
                      </a:rPr>
                      <m:t>𝐵</m:t>
                    </m:r>
                    <m:r>
                      <a:rPr lang="en-IN" sz="2800" b="0" i="0" smtClean="0">
                        <a:solidFill>
                          <a:srgbClr val="FF0000"/>
                        </a:solidFill>
                        <a:latin typeface="Cambria Math" panose="02040503050406030204" pitchFamily="18" charset="0"/>
                      </a:rPr>
                      <m:t>,</m:t>
                    </m:r>
                  </m:oMath>
                </a14:m>
                <a:r>
                  <a:rPr lang="en-IN" sz="2800" dirty="0">
                    <a:solidFill>
                      <a:srgbClr val="FF0000"/>
                    </a:solidFill>
                    <a:latin typeface="Times New Roman" panose="02020603050405020304" pitchFamily="18" charset="0"/>
                    <a:cs typeface="Times New Roman" panose="02020603050405020304" pitchFamily="18" charset="0"/>
                  </a:rPr>
                  <a:t>18.5 percent of a random sample of 1600 school boys had the same defect. Is the difference between the proportions significant? </a:t>
                </a: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Given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𝑝</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=0.2 ,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𝑝</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=0.185</m:t>
                    </m:r>
                    <m:r>
                      <a:rPr lang="en-IN" sz="2800" b="0" i="0" smtClean="0">
                        <a:latin typeface="Cambria Math" panose="02040503050406030204" pitchFamily="18" charset="0"/>
                      </a:rPr>
                      <m:t>,       </m:t>
                    </m:r>
                    <m:sSub>
                      <m:sSubPr>
                        <m:ctrlPr>
                          <a:rPr lang="en-IN" sz="2800" b="0" i="1" smtClean="0">
                            <a:latin typeface="Cambria Math" panose="02040503050406030204" pitchFamily="18" charset="0"/>
                          </a:rPr>
                        </m:ctrlPr>
                      </m:sSubPr>
                      <m:e>
                        <m:r>
                          <m:rPr>
                            <m:sty m:val="p"/>
                          </m:rPr>
                          <a:rPr lang="en-IN" sz="2800" b="0" i="0" smtClean="0">
                            <a:latin typeface="Cambria Math" panose="02040503050406030204" pitchFamily="18" charset="0"/>
                          </a:rPr>
                          <m:t>n</m:t>
                        </m:r>
                      </m:e>
                      <m:sub>
                        <m:r>
                          <a:rPr lang="en-IN" sz="2800" b="0" i="0" smtClean="0">
                            <a:latin typeface="Cambria Math" panose="02040503050406030204" pitchFamily="18" charset="0"/>
                          </a:rPr>
                          <m:t>1</m:t>
                        </m:r>
                      </m:sub>
                    </m:sSub>
                    <m:r>
                      <a:rPr lang="en-IN" sz="2800" b="0" i="0" smtClean="0">
                        <a:latin typeface="Cambria Math" panose="02040503050406030204" pitchFamily="18" charset="0"/>
                      </a:rPr>
                      <m:t>=900 </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𝑛</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=1600</m:t>
                    </m:r>
                  </m:oMath>
                </a14:m>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IN" sz="2800" b="0" i="1" smtClean="0">
                            <a:latin typeface="Cambria Math" panose="02040503050406030204" pitchFamily="18" charset="0"/>
                          </a:rPr>
                          <m:t>2</m:t>
                        </m:r>
                      </m:sub>
                    </m:sSub>
                  </m:oMath>
                </a14:m>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there is no significant difference between the </a:t>
                </a:r>
                <a:r>
                  <a:rPr lang="en-IN" sz="2800" dirty="0">
                    <a:latin typeface="Times New Roman" panose="02020603050405020304" pitchFamily="18" charset="0"/>
                    <a:cs typeface="Times New Roman" panose="02020603050405020304" pitchFamily="18" charset="0"/>
                  </a:rPr>
                  <a:t>proportions.</a:t>
                </a:r>
                <a:r>
                  <a:rPr lang="en-IN" sz="2800" b="0" u="none" strike="noStrike" baseline="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Alternative hypothesis </a:t>
                </a:r>
                <a14:m>
                  <m:oMath xmlns:m="http://schemas.openxmlformats.org/officeDocument/2006/math">
                    <m:sSub>
                      <m:sSubPr>
                        <m:ctrlPr>
                          <a:rPr lang="en-IN" sz="2800" b="0" i="1" dirty="0" smtClean="0">
                            <a:latin typeface="Cambria Math" panose="02040503050406030204" pitchFamily="18" charset="0"/>
                            <a:cs typeface="Times New Roman" panose="02020603050405020304" pitchFamily="18" charset="0"/>
                          </a:rPr>
                        </m:ctrlPr>
                      </m:sSubPr>
                      <m:e>
                        <m:r>
                          <a:rPr lang="en-IN" sz="2800" b="0" i="1" dirty="0" smtClean="0">
                            <a:latin typeface="Cambria Math" panose="02040503050406030204" pitchFamily="18" charset="0"/>
                            <a:cs typeface="Times New Roman" panose="02020603050405020304" pitchFamily="18" charset="0"/>
                          </a:rPr>
                          <m:t>𝐻</m:t>
                        </m:r>
                      </m:e>
                      <m:sub>
                        <m:r>
                          <a:rPr lang="en-IN" sz="2800" b="0" i="1" dirty="0" smtClean="0">
                            <a:latin typeface="Cambria Math" panose="02040503050406030204" pitchFamily="18" charset="0"/>
                            <a:cs typeface="Times New Roman" panose="02020603050405020304" pitchFamily="18" charset="0"/>
                          </a:rPr>
                          <m:t>1</m:t>
                        </m:r>
                      </m:sub>
                    </m:sSub>
                    <m:r>
                      <a:rPr lang="en-IN" sz="2800" b="0" i="1" dirty="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𝑝</m:t>
                        </m:r>
                      </m:e>
                      <m:sub>
                        <m:r>
                          <a:rPr lang="en-IN" sz="2800" i="1">
                            <a:latin typeface="Cambria Math" panose="02040503050406030204" pitchFamily="18" charset="0"/>
                          </a:rPr>
                          <m:t>1</m:t>
                        </m:r>
                      </m:sub>
                    </m:sSub>
                    <m:r>
                      <a:rPr lang="en-US" sz="2800" b="0" i="1" smtClean="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𝑝</m:t>
                        </m:r>
                      </m:e>
                      <m:sub>
                        <m:r>
                          <a:rPr lang="en-IN" sz="2800" i="1">
                            <a:latin typeface="Cambria Math" panose="02040503050406030204" pitchFamily="18" charset="0"/>
                          </a:rPr>
                          <m:t>2</m:t>
                        </m:r>
                      </m:sub>
                    </m:sSub>
                  </m:oMath>
                </a14:m>
                <a:r>
                  <a:rPr lang="en-IN" sz="2800" b="0" u="none" strike="noStrike" baseline="0" dirty="0">
                    <a:latin typeface="Times New Roman" panose="02020603050405020304" pitchFamily="18" charset="0"/>
                    <a:cs typeface="Times New Roman" panose="02020603050405020304" pitchFamily="18" charset="0"/>
                  </a:rPr>
                  <a:t> (Two tailed)</a:t>
                </a:r>
              </a:p>
              <a:p>
                <a:pPr algn="just"/>
                <a:r>
                  <a:rPr lang="en-IN" sz="2800" dirty="0">
                    <a:latin typeface="Times New Roman" panose="02020603050405020304" pitchFamily="18" charset="0"/>
                    <a:cs typeface="Times New Roman" panose="02020603050405020304" pitchFamily="18" charset="0"/>
                  </a:rPr>
                  <a:t>Level of Significance: 5% </a:t>
                </a:r>
                <a14:m>
                  <m:oMath xmlns:m="http://schemas.openxmlformats.org/officeDocument/2006/math">
                    <m:r>
                      <a:rPr lang="en-IN" sz="2800" b="0"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𝑍</m:t>
                        </m:r>
                      </m:e>
                      <m:sub>
                        <m:r>
                          <a:rPr lang="en-US" sz="2800" b="0" i="1" smtClean="0">
                            <a:latin typeface="Cambria Math" panose="02040503050406030204" pitchFamily="18" charset="0"/>
                            <a:cs typeface="Times New Roman" panose="02020603050405020304" pitchFamily="18" charset="0"/>
                          </a:rPr>
                          <m:t>𝛼</m:t>
                        </m:r>
                      </m:sub>
                    </m:sSub>
                    <m:r>
                      <a:rPr lang="en-US"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68B6772-108F-F68E-408C-2572F2D64482}"/>
                  </a:ext>
                </a:extLst>
              </p:cNvPr>
              <p:cNvSpPr txBox="1">
                <a:spLocks noRot="1" noChangeAspect="1" noMove="1" noResize="1" noEditPoints="1" noAdjustHandles="1" noChangeArrowheads="1" noChangeShapeType="1" noTextEdit="1"/>
              </p:cNvSpPr>
              <p:nvPr/>
            </p:nvSpPr>
            <p:spPr>
              <a:xfrm rot="10800000" flipV="1">
                <a:off x="296779" y="200126"/>
                <a:ext cx="11598441" cy="5262979"/>
              </a:xfrm>
              <a:prstGeom prst="rect">
                <a:avLst/>
              </a:prstGeom>
              <a:blipFill>
                <a:blip r:embed="rId2"/>
                <a:stretch>
                  <a:fillRect l="-1104" t="-1275" r="-1052"/>
                </a:stretch>
              </a:blipFill>
            </p:spPr>
            <p:txBody>
              <a:bodyPr/>
              <a:lstStyle/>
              <a:p>
                <a:r>
                  <a:rPr lang="en-IN">
                    <a:noFill/>
                  </a:rPr>
                  <a:t> </a:t>
                </a:r>
              </a:p>
            </p:txBody>
          </p:sp>
        </mc:Fallback>
      </mc:AlternateContent>
    </p:spTree>
    <p:extLst>
      <p:ext uri="{BB962C8B-B14F-4D97-AF65-F5344CB8AC3E}">
        <p14:creationId xmlns:p14="http://schemas.microsoft.com/office/powerpoint/2010/main" val="39530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0094F73-518C-9E32-79D3-B14FA18D8150}"/>
                  </a:ext>
                </a:extLst>
              </p:cNvPr>
              <p:cNvSpPr txBox="1"/>
              <p:nvPr/>
            </p:nvSpPr>
            <p:spPr>
              <a:xfrm>
                <a:off x="267127" y="236306"/>
                <a:ext cx="11825555" cy="4157741"/>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Test statistic:</a:t>
                </a:r>
                <a:r>
                  <a:rPr lang="en-IN" sz="2800" b="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𝑍</m:t>
                    </m:r>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𝑝</m:t>
                            </m:r>
                          </m:e>
                          <m:sub>
                            <m:r>
                              <a:rPr lang="en-IN" sz="2800" b="0" i="1" u="none" strike="noStrike" smtClean="0">
                                <a:latin typeface="Cambria Math" panose="02040503050406030204" pitchFamily="18" charset="0"/>
                              </a:rPr>
                              <m:t>1</m:t>
                            </m:r>
                          </m:sub>
                        </m:sSub>
                        <m:r>
                          <a:rPr lang="en-IN" sz="2800" b="0" i="1" u="none" strike="noStrike" smtClean="0">
                            <a:latin typeface="Cambria Math" panose="02040503050406030204" pitchFamily="18" charset="0"/>
                          </a:rPr>
                          <m:t>−</m:t>
                        </m:r>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𝑝</m:t>
                            </m:r>
                          </m:e>
                          <m:sub>
                            <m:r>
                              <a:rPr lang="en-IN" sz="2800" b="0" i="1" u="none" strike="noStrike" smtClean="0">
                                <a:latin typeface="Cambria Math" panose="02040503050406030204" pitchFamily="18" charset="0"/>
                              </a:rPr>
                              <m:t>2</m:t>
                            </m:r>
                          </m:sub>
                        </m:sSub>
                      </m:num>
                      <m:den>
                        <m:rad>
                          <m:radPr>
                            <m:degHide m:val="on"/>
                            <m:ctrlPr>
                              <a:rPr lang="en-IN" sz="2800" b="0" i="1" u="none" strike="noStrike" smtClean="0">
                                <a:latin typeface="Cambria Math" panose="02040503050406030204" pitchFamily="18" charset="0"/>
                              </a:rPr>
                            </m:ctrlPr>
                          </m:radPr>
                          <m:deg/>
                          <m:e>
                            <m:acc>
                              <m:accPr>
                                <m:chr m:val="̂"/>
                                <m:ctrlPr>
                                  <a:rPr lang="en-IN" sz="2800" b="1" i="1">
                                    <a:latin typeface="Cambria Math" panose="02040503050406030204" pitchFamily="18" charset="0"/>
                                    <a:cs typeface="Times New Roman" panose="02020603050405020304" pitchFamily="18" charset="0"/>
                                  </a:rPr>
                                </m:ctrlPr>
                              </m:accPr>
                              <m:e>
                                <m:r>
                                  <a:rPr lang="en-IN" sz="2800" i="1">
                                    <a:latin typeface="Cambria Math" panose="02040503050406030204" pitchFamily="18" charset="0"/>
                                    <a:cs typeface="Times New Roman" panose="02020603050405020304" pitchFamily="18" charset="0"/>
                                  </a:rPr>
                                  <m:t>𝑃</m:t>
                                </m:r>
                              </m:e>
                            </m:acc>
                            <m:acc>
                              <m:accPr>
                                <m:chr m:val="̂"/>
                                <m:ctrlPr>
                                  <a:rPr lang="en-IN" sz="2800" i="1" dirty="0">
                                    <a:latin typeface="Cambria Math" panose="02040503050406030204" pitchFamily="18" charset="0"/>
                                  </a:rPr>
                                </m:ctrlPr>
                              </m:accPr>
                              <m:e>
                                <m:r>
                                  <a:rPr lang="en-IN" sz="2800" i="1" dirty="0">
                                    <a:latin typeface="Cambria Math" panose="02040503050406030204" pitchFamily="18" charset="0"/>
                                  </a:rPr>
                                  <m:t>𝑄</m:t>
                                </m:r>
                              </m:e>
                            </m:acc>
                            <m:d>
                              <m:dPr>
                                <m:ctrlPr>
                                  <a:rPr lang="en-IN" sz="2800" b="0" i="1" dirty="0" smtClean="0">
                                    <a:latin typeface="Cambria Math" panose="02040503050406030204" pitchFamily="18" charset="0"/>
                                  </a:rPr>
                                </m:ctrlPr>
                              </m:dPr>
                              <m:e>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1</m:t>
                                        </m:r>
                                      </m:sub>
                                    </m:sSub>
                                  </m:den>
                                </m:f>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2</m:t>
                                        </m:r>
                                      </m:sub>
                                    </m:sSub>
                                  </m:den>
                                </m:f>
                              </m:e>
                            </m:d>
                          </m:e>
                        </m:rad>
                      </m:den>
                    </m:f>
                  </m:oMath>
                </a14:m>
                <a:r>
                  <a:rPr lang="en-IN" sz="2800" b="0" u="none" strike="noStrike" baseline="0" dirty="0">
                    <a:latin typeface="Times New Roman" panose="02020603050405020304" pitchFamily="18" charset="0"/>
                    <a:cs typeface="Times New Roman" panose="02020603050405020304" pitchFamily="18" charset="0"/>
                  </a:rPr>
                  <a:t> where</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r>
                          <a:rPr lang="en-IN" sz="2800" b="0" i="1">
                            <a:latin typeface="Cambria Math" panose="02040503050406030204" pitchFamily="18" charset="0"/>
                            <a:cs typeface="Times New Roman" panose="02020603050405020304" pitchFamily="18" charset="0"/>
                          </a:rPr>
                          <m:t>𝑃</m:t>
                        </m:r>
                      </m:e>
                    </m:acc>
                    <m:r>
                      <a:rPr lang="en-IN" sz="2800" b="0" i="1" smtClean="0">
                        <a:latin typeface="Cambria Math" panose="02040503050406030204" pitchFamily="18" charset="0"/>
                        <a:cs typeface="Times New Roman" panose="02020603050405020304" pitchFamily="18" charset="0"/>
                      </a:rPr>
                      <m:t>=</m:t>
                    </m:r>
                    <m:f>
                      <m:fPr>
                        <m:ctrlPr>
                          <a:rPr lang="en-IN" sz="2800" i="1" smtClean="0">
                            <a:latin typeface="Cambria Math" panose="02040503050406030204" pitchFamily="18" charset="0"/>
                            <a:cs typeface="Times New Roman" panose="02020603050405020304" pitchFamily="18" charset="0"/>
                          </a:rPr>
                        </m:ctrlPr>
                      </m:fPr>
                      <m:num>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2</m:t>
                            </m:r>
                          </m:sub>
                        </m:sSub>
                      </m:num>
                      <m:den>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180+296</m:t>
                        </m:r>
                      </m:num>
                      <m:den>
                        <m:r>
                          <a:rPr lang="en-IN" sz="2800" b="0" i="1" smtClean="0">
                            <a:latin typeface="Cambria Math" panose="02040503050406030204" pitchFamily="18" charset="0"/>
                            <a:cs typeface="Times New Roman" panose="02020603050405020304" pitchFamily="18" charset="0"/>
                          </a:rPr>
                          <m:t>900+1600</m:t>
                        </m:r>
                      </m:den>
                    </m:f>
                    <m:r>
                      <a:rPr lang="en-IN" sz="2800" b="0" i="1" smtClean="0">
                        <a:latin typeface="Cambria Math" panose="02040503050406030204" pitchFamily="18" charset="0"/>
                        <a:cs typeface="Times New Roman" panose="02020603050405020304" pitchFamily="18" charset="0"/>
                      </a:rPr>
                      <m:t>=0.1904,    </m:t>
                    </m:r>
                  </m:oMath>
                </a14:m>
                <a:endParaRPr lang="en-IN" sz="2800" b="0" i="1" dirty="0">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en-IN" sz="2800" b="0" i="1" smtClean="0">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𝑄</m:t>
                          </m:r>
                        </m:e>
                      </m:acc>
                      <m:r>
                        <a:rPr lang="en-IN" sz="2800" b="0" i="1" smtClean="0">
                          <a:latin typeface="Cambria Math" panose="02040503050406030204" pitchFamily="18" charset="0"/>
                          <a:cs typeface="Times New Roman" panose="02020603050405020304" pitchFamily="18" charset="0"/>
                        </a:rPr>
                        <m:t>=0.8096</m:t>
                      </m:r>
                    </m:oMath>
                  </m:oMathPara>
                </a14:m>
                <a:endParaRPr lang="en-IN" sz="2800" u="none" strike="noStrike" baseline="0" dirty="0">
                  <a:latin typeface="Times New Roman" panose="02020603050405020304" pitchFamily="18" charset="0"/>
                  <a:cs typeface="Times New Roman" panose="02020603050405020304" pitchFamily="18" charset="0"/>
                </a:endParaRPr>
              </a:p>
              <a:p>
                <a:pPr algn="just"/>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𝑍</m:t>
                    </m:r>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0.2−0.185</m:t>
                        </m:r>
                      </m:num>
                      <m:den>
                        <m:rad>
                          <m:radPr>
                            <m:degHide m:val="on"/>
                            <m:ctrlPr>
                              <a:rPr lang="en-IN" sz="2800" b="0" i="1" u="none" strike="noStrike" smtClean="0">
                                <a:latin typeface="Cambria Math" panose="02040503050406030204" pitchFamily="18" charset="0"/>
                              </a:rPr>
                            </m:ctrlPr>
                          </m:radPr>
                          <m:deg/>
                          <m:e>
                            <m:r>
                              <a:rPr lang="en-IN" sz="2800" i="1">
                                <a:latin typeface="Cambria Math" panose="02040503050406030204" pitchFamily="18" charset="0"/>
                                <a:cs typeface="Times New Roman" panose="02020603050405020304" pitchFamily="18" charset="0"/>
                              </a:rPr>
                              <m:t>0.1904</m:t>
                            </m:r>
                            <m:r>
                              <a:rPr lang="en-IN" sz="2800" b="0" i="1" u="none" strike="noStrike" smtClean="0">
                                <a:latin typeface="Cambria Math" panose="02040503050406030204" pitchFamily="18" charset="0"/>
                              </a:rPr>
                              <m:t>×</m:t>
                            </m:r>
                            <m:r>
                              <a:rPr lang="en-IN" sz="2800" i="1">
                                <a:latin typeface="Cambria Math" panose="02040503050406030204" pitchFamily="18" charset="0"/>
                                <a:cs typeface="Times New Roman" panose="02020603050405020304" pitchFamily="18" charset="0"/>
                              </a:rPr>
                              <m:t>0.8096</m:t>
                            </m:r>
                            <m:r>
                              <a:rPr lang="en-IN" sz="2800" b="0" i="1" u="none" strike="noStrike" smtClean="0">
                                <a:latin typeface="Cambria Math" panose="02040503050406030204" pitchFamily="18" charset="0"/>
                              </a:rPr>
                              <m:t>×</m:t>
                            </m:r>
                            <m:d>
                              <m:dPr>
                                <m:ctrlPr>
                                  <a:rPr lang="en-IN" sz="2800" b="0" i="1" u="none" strike="noStrike" smtClean="0">
                                    <a:latin typeface="Cambria Math" panose="02040503050406030204" pitchFamily="18" charset="0"/>
                                  </a:rPr>
                                </m:ctrlPr>
                              </m:dPr>
                              <m:e>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1</m:t>
                                    </m:r>
                                  </m:num>
                                  <m:den>
                                    <m:r>
                                      <a:rPr lang="en-IN" sz="2800" b="0" i="1" u="none" strike="noStrike" smtClean="0">
                                        <a:latin typeface="Cambria Math" panose="02040503050406030204" pitchFamily="18" charset="0"/>
                                      </a:rPr>
                                      <m:t>900</m:t>
                                    </m:r>
                                  </m:den>
                                </m:f>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1</m:t>
                                    </m:r>
                                  </m:num>
                                  <m:den>
                                    <m:r>
                                      <a:rPr lang="en-IN" sz="2800" b="0" i="1" u="none" strike="noStrike" smtClean="0">
                                        <a:latin typeface="Cambria Math" panose="02040503050406030204" pitchFamily="18" charset="0"/>
                                      </a:rPr>
                                      <m:t>1600</m:t>
                                    </m:r>
                                  </m:den>
                                </m:f>
                              </m:e>
                            </m:d>
                          </m:e>
                        </m:rad>
                      </m:den>
                    </m:f>
                    <m:r>
                      <a:rPr lang="en-IN" sz="2800" b="0" i="1" u="none" strike="noStrike" smtClean="0">
                        <a:latin typeface="Cambria Math" panose="02040503050406030204" pitchFamily="18" charset="0"/>
                      </a:rPr>
                      <m:t>=0.92</m:t>
                    </m:r>
                  </m:oMath>
                </a14:m>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𝑍</m:t>
                        </m:r>
                      </m:e>
                    </m:d>
                    <m:r>
                      <a:rPr lang="en-IN" sz="2800" b="0" i="1" smtClean="0">
                        <a:latin typeface="Cambria Math" panose="02040503050406030204" pitchFamily="18" charset="0"/>
                      </a:rPr>
                      <m:t>&lt;</m:t>
                    </m:r>
                    <m:d>
                      <m:dPr>
                        <m:begChr m:val="|"/>
                        <m:endChr m:val="|"/>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𝑍</m:t>
                            </m:r>
                          </m:e>
                          <m:sub>
                            <m:r>
                              <a:rPr lang="en-IN" sz="2800" b="0" i="1" smtClean="0">
                                <a:latin typeface="Cambria Math" panose="02040503050406030204" pitchFamily="18" charset="0"/>
                              </a:rPr>
                              <m:t>𝛼</m:t>
                            </m:r>
                          </m:sub>
                        </m:sSub>
                      </m:e>
                    </m:d>
                  </m:oMath>
                </a14:m>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Conclusion: </a:t>
                </a:r>
                <a:r>
                  <a:rPr lang="en-US" sz="2800" b="0" i="0" u="none" strike="noStrike" baseline="0" dirty="0">
                    <a:latin typeface="Times New Roman" panose="02020603050405020304" pitchFamily="18" charset="0"/>
                    <a:cs typeface="Times New Roman" panose="02020603050405020304" pitchFamily="18" charset="0"/>
                  </a:rPr>
                  <a:t>Hence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oMath>
                </a14:m>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may be accepted at 5% level of significance and we may conclude that</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there is no significant difference between the </a:t>
                </a:r>
                <a:r>
                  <a:rPr lang="en-IN" sz="2800" dirty="0">
                    <a:latin typeface="Times New Roman" panose="02020603050405020304" pitchFamily="18" charset="0"/>
                    <a:cs typeface="Times New Roman" panose="02020603050405020304" pitchFamily="18" charset="0"/>
                  </a:rPr>
                  <a:t>proportions.</a:t>
                </a:r>
                <a:endParaRPr lang="en-IN" sz="2800" b="0" u="none" strike="noStrike" baseline="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0094F73-518C-9E32-79D3-B14FA18D8150}"/>
                  </a:ext>
                </a:extLst>
              </p:cNvPr>
              <p:cNvSpPr txBox="1">
                <a:spLocks noRot="1" noChangeAspect="1" noMove="1" noResize="1" noEditPoints="1" noAdjustHandles="1" noChangeArrowheads="1" noChangeShapeType="1" noTextEdit="1"/>
              </p:cNvSpPr>
              <p:nvPr/>
            </p:nvSpPr>
            <p:spPr>
              <a:xfrm>
                <a:off x="267127" y="236306"/>
                <a:ext cx="11825555" cy="4157741"/>
              </a:xfrm>
              <a:prstGeom prst="rect">
                <a:avLst/>
              </a:prstGeom>
              <a:blipFill>
                <a:blip r:embed="rId2"/>
                <a:stretch>
                  <a:fillRect l="-1082" r="-1031" b="-3226"/>
                </a:stretch>
              </a:blipFill>
            </p:spPr>
            <p:txBody>
              <a:bodyPr/>
              <a:lstStyle/>
              <a:p>
                <a:r>
                  <a:rPr lang="en-IN">
                    <a:noFill/>
                  </a:rPr>
                  <a:t> </a:t>
                </a:r>
              </a:p>
            </p:txBody>
          </p:sp>
        </mc:Fallback>
      </mc:AlternateContent>
    </p:spTree>
    <p:extLst>
      <p:ext uri="{BB962C8B-B14F-4D97-AF65-F5344CB8AC3E}">
        <p14:creationId xmlns:p14="http://schemas.microsoft.com/office/powerpoint/2010/main" val="209760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CC64FAA-D094-49D6-D3C7-E1114FF243C8}"/>
                  </a:ext>
                </a:extLst>
              </p:cNvPr>
              <p:cNvSpPr txBox="1"/>
              <p:nvPr/>
            </p:nvSpPr>
            <p:spPr>
              <a:xfrm>
                <a:off x="154113" y="256855"/>
                <a:ext cx="11928296" cy="6056017"/>
              </a:xfrm>
              <a:prstGeom prst="rect">
                <a:avLst/>
              </a:prstGeom>
              <a:noFill/>
            </p:spPr>
            <p:txBody>
              <a:bodyPr wrap="square">
                <a:spAutoFit/>
              </a:bodyPr>
              <a:lstStyle/>
              <a:p>
                <a:pPr algn="just"/>
                <a:r>
                  <a:rPr lang="en-US" sz="2800" b="0" u="none" strike="noStrike" baseline="0" dirty="0">
                    <a:solidFill>
                      <a:srgbClr val="FF0000"/>
                    </a:solidFill>
                    <a:latin typeface="Times New Roman" panose="02020603050405020304" pitchFamily="18" charset="0"/>
                    <a:cs typeface="Times New Roman" panose="02020603050405020304" pitchFamily="18" charset="0"/>
                  </a:rPr>
                  <a:t>Before an increase in excise duty on tea, 800 persons out of a sample of 1000 persons were found to be tea drinkers. After increases in duty 800 people were tea drinkers in a sample of 1200 people. Using standard error of proportion state whether there is a significant decrease in the consumption of tea after the increase in excise duty.</a:t>
                </a:r>
              </a:p>
              <a:p>
                <a:pPr algn="just"/>
                <a:endParaRPr lang="en-US" sz="2800" dirty="0">
                  <a:solidFill>
                    <a:srgbClr val="FF00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Given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𝑛</m:t>
                        </m:r>
                      </m:e>
                      <m:sub>
                        <m:r>
                          <a:rPr lang="en-US" sz="2800" b="0" i="1" smtClean="0">
                            <a:latin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cs typeface="Times New Roman" panose="02020603050405020304" pitchFamily="18" charset="0"/>
                      </a:rPr>
                      <m:t>=1000,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𝑛</m:t>
                        </m:r>
                      </m:e>
                      <m:sub>
                        <m:r>
                          <a:rPr lang="en-US" sz="2800" b="0" i="1" smtClean="0">
                            <a:latin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cs typeface="Times New Roman" panose="02020603050405020304" pitchFamily="18" charset="0"/>
                      </a:rPr>
                      <m:t>=1200</m:t>
                    </m:r>
                  </m:oMath>
                </a14:m>
                <a:endParaRPr lang="en-US" sz="2800" b="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Sample proportion of tea drinkers before increase in excise duty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𝑝</m:t>
                        </m:r>
                      </m:e>
                      <m:sub>
                        <m:r>
                          <a:rPr lang="en-US" sz="2800" b="0" i="1" u="none" strike="noStrike" baseline="0" smtClean="0">
                            <a:latin typeface="Cambria Math" panose="02040503050406030204" pitchFamily="18" charset="0"/>
                          </a:rPr>
                          <m:t>1</m:t>
                        </m:r>
                      </m:sub>
                    </m:sSub>
                    <m:r>
                      <a:rPr lang="en-US" sz="2800" b="0" i="1" u="none" strike="noStrike" baseline="0" smtClean="0">
                        <a:latin typeface="Cambria Math" panose="02040503050406030204" pitchFamily="18" charset="0"/>
                      </a:rPr>
                      <m:t>=</m:t>
                    </m:r>
                    <m:f>
                      <m:fPr>
                        <m:ctrlPr>
                          <a:rPr lang="en-US" sz="2800" b="0" i="1" u="none" strike="noStrike" baseline="0" smtClean="0">
                            <a:latin typeface="Cambria Math" panose="02040503050406030204" pitchFamily="18" charset="0"/>
                          </a:rPr>
                        </m:ctrlPr>
                      </m:fPr>
                      <m:num>
                        <m:r>
                          <a:rPr lang="en-US" sz="2800" b="0" i="1" u="none" strike="noStrike" baseline="0" smtClean="0">
                            <a:latin typeface="Cambria Math" panose="02040503050406030204" pitchFamily="18" charset="0"/>
                          </a:rPr>
                          <m:t>800</m:t>
                        </m:r>
                      </m:num>
                      <m:den>
                        <m:r>
                          <a:rPr lang="en-US" sz="2800" b="0" i="1" u="none" strike="noStrike" baseline="0" smtClean="0">
                            <a:latin typeface="Cambria Math" panose="02040503050406030204" pitchFamily="18" charset="0"/>
                          </a:rPr>
                          <m:t>1000</m:t>
                        </m:r>
                      </m:den>
                    </m:f>
                    <m:r>
                      <a:rPr lang="en-US" sz="2800" b="0" i="1" u="none" strike="noStrike" baseline="0" smtClean="0">
                        <a:latin typeface="Cambria Math" panose="02040503050406030204" pitchFamily="18" charset="0"/>
                      </a:rPr>
                      <m:t>=0.8</m:t>
                    </m:r>
                  </m:oMath>
                </a14:m>
                <a:endParaRPr lang="en-IN" sz="2800" dirty="0">
                  <a:latin typeface="Times New Roman" panose="02020603050405020304" pitchFamily="18" charset="0"/>
                  <a:cs typeface="Times New Roman" panose="02020603050405020304" pitchFamily="18" charset="0"/>
                </a:endParaRPr>
              </a:p>
              <a:p>
                <a:pPr algn="just"/>
                <a:r>
                  <a:rPr lang="en-US" sz="2800" b="0" i="0" u="none" strike="noStrike" baseline="0" dirty="0">
                    <a:latin typeface="Times New Roman" panose="02020603050405020304" pitchFamily="18" charset="0"/>
                    <a:cs typeface="Times New Roman" panose="02020603050405020304" pitchFamily="18" charset="0"/>
                  </a:rPr>
                  <a:t>Sample proportion of tea drinkers after increase in excise duty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𝑝</m:t>
                        </m:r>
                      </m:e>
                      <m:sub>
                        <m:r>
                          <a:rPr lang="en-US" sz="2800" b="0" i="1" u="none" strike="noStrike" baseline="0" smtClean="0">
                            <a:latin typeface="Cambria Math" panose="02040503050406030204" pitchFamily="18" charset="0"/>
                          </a:rPr>
                          <m:t>2</m:t>
                        </m:r>
                      </m:sub>
                    </m:sSub>
                    <m:r>
                      <a:rPr lang="en-US" sz="2800" b="0" i="1" u="none" strike="noStrike" baseline="0" smtClean="0">
                        <a:latin typeface="Cambria Math" panose="02040503050406030204" pitchFamily="18" charset="0"/>
                      </a:rPr>
                      <m:t>=</m:t>
                    </m:r>
                    <m:f>
                      <m:fPr>
                        <m:ctrlPr>
                          <a:rPr lang="en-US" sz="2800" b="0" i="1" u="none" strike="noStrike" baseline="0" smtClean="0">
                            <a:latin typeface="Cambria Math" panose="02040503050406030204" pitchFamily="18" charset="0"/>
                          </a:rPr>
                        </m:ctrlPr>
                      </m:fPr>
                      <m:num>
                        <m:r>
                          <a:rPr lang="en-US" sz="2800" b="0" i="1" u="none" strike="noStrike" baseline="0" smtClean="0">
                            <a:latin typeface="Cambria Math" panose="02040503050406030204" pitchFamily="18" charset="0"/>
                          </a:rPr>
                          <m:t>800</m:t>
                        </m:r>
                      </m:num>
                      <m:den>
                        <m:r>
                          <a:rPr lang="en-US" sz="2800" b="0" i="1" u="none" strike="noStrike" baseline="0" smtClean="0">
                            <a:latin typeface="Cambria Math" panose="02040503050406030204" pitchFamily="18" charset="0"/>
                          </a:rPr>
                          <m:t>1200</m:t>
                        </m:r>
                      </m:den>
                    </m:f>
                    <m:r>
                      <a:rPr lang="en-US" sz="2800" b="0" i="1" u="none" strike="noStrike" baseline="0" smtClean="0">
                        <a:latin typeface="Cambria Math" panose="02040503050406030204" pitchFamily="18" charset="0"/>
                      </a:rPr>
                      <m:t>=0.67</m:t>
                    </m:r>
                  </m:oMath>
                </a14:m>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IN" sz="2800" b="0" i="1" smtClean="0">
                            <a:latin typeface="Cambria Math" panose="02040503050406030204" pitchFamily="18" charset="0"/>
                          </a:rPr>
                          <m:t>2</m:t>
                        </m:r>
                      </m:sub>
                    </m:sSub>
                  </m:oMath>
                </a14:m>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i.e.</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there is no significant difference between the</a:t>
                </a:r>
                <a:endParaRPr lang="en-IN" sz="2800" dirty="0">
                  <a:latin typeface="Times New Roman" panose="02020603050405020304" pitchFamily="18" charset="0"/>
                  <a:cs typeface="Times New Roman" panose="02020603050405020304" pitchFamily="18" charset="0"/>
                </a:endParaRPr>
              </a:p>
              <a:p>
                <a:pPr algn="just"/>
                <a:r>
                  <a:rPr lang="en-US" sz="2800" b="0" i="0" u="none" strike="noStrike" baseline="0" dirty="0">
                    <a:latin typeface="Times New Roman" panose="02020603050405020304" pitchFamily="18" charset="0"/>
                    <a:cs typeface="Times New Roman" panose="02020603050405020304" pitchFamily="18" charset="0"/>
                  </a:rPr>
                  <a:t>consumption of tea before and after the increase in excise duty.</a:t>
                </a:r>
                <a:endParaRPr lang="en-IN" sz="2800" b="0" i="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Alternative hypothesis </a:t>
                </a:r>
                <a14:m>
                  <m:oMath xmlns:m="http://schemas.openxmlformats.org/officeDocument/2006/math">
                    <m:sSub>
                      <m:sSubPr>
                        <m:ctrlPr>
                          <a:rPr lang="en-IN" sz="2800" b="0" i="1" dirty="0" smtClean="0">
                            <a:latin typeface="Cambria Math" panose="02040503050406030204" pitchFamily="18" charset="0"/>
                            <a:cs typeface="Times New Roman" panose="02020603050405020304" pitchFamily="18" charset="0"/>
                          </a:rPr>
                        </m:ctrlPr>
                      </m:sSubPr>
                      <m:e>
                        <m:r>
                          <a:rPr lang="en-IN" sz="2800" b="0" i="1" dirty="0" smtClean="0">
                            <a:latin typeface="Cambria Math" panose="02040503050406030204" pitchFamily="18" charset="0"/>
                            <a:cs typeface="Times New Roman" panose="02020603050405020304" pitchFamily="18" charset="0"/>
                          </a:rPr>
                          <m:t>𝐻</m:t>
                        </m:r>
                      </m:e>
                      <m:sub>
                        <m:r>
                          <a:rPr lang="en-IN" sz="2800" b="0" i="1" dirty="0" smtClean="0">
                            <a:latin typeface="Cambria Math" panose="02040503050406030204" pitchFamily="18" charset="0"/>
                            <a:cs typeface="Times New Roman" panose="02020603050405020304" pitchFamily="18" charset="0"/>
                          </a:rPr>
                          <m:t>1</m:t>
                        </m:r>
                      </m:sub>
                    </m:sSub>
                    <m:r>
                      <a:rPr lang="en-IN" sz="2800" b="0" i="1" dirty="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𝑝</m:t>
                        </m:r>
                      </m:e>
                      <m:sub>
                        <m:r>
                          <a:rPr lang="en-IN" sz="2800" i="1">
                            <a:latin typeface="Cambria Math" panose="02040503050406030204" pitchFamily="18" charset="0"/>
                          </a:rPr>
                          <m:t>1</m:t>
                        </m:r>
                      </m:sub>
                    </m:sSub>
                    <m:r>
                      <a:rPr lang="en-US" sz="2800" b="0" i="1" smtClean="0">
                        <a:latin typeface="Cambria Math" panose="02040503050406030204" pitchFamily="18" charset="0"/>
                      </a:rPr>
                      <m:t>&gt;</m:t>
                    </m:r>
                    <m:sSub>
                      <m:sSubPr>
                        <m:ctrlPr>
                          <a:rPr lang="en-IN" sz="2800" i="1">
                            <a:latin typeface="Cambria Math" panose="02040503050406030204" pitchFamily="18" charset="0"/>
                          </a:rPr>
                        </m:ctrlPr>
                      </m:sSubPr>
                      <m:e>
                        <m:r>
                          <a:rPr lang="en-US" sz="2800" i="1">
                            <a:latin typeface="Cambria Math" panose="02040503050406030204" pitchFamily="18" charset="0"/>
                          </a:rPr>
                          <m:t>𝑝</m:t>
                        </m:r>
                      </m:e>
                      <m:sub>
                        <m:r>
                          <a:rPr lang="en-IN" sz="2800" i="1">
                            <a:latin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 (Right-tailed alternative).</a:t>
                </a: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7CC64FAA-D094-49D6-D3C7-E1114FF243C8}"/>
                  </a:ext>
                </a:extLst>
              </p:cNvPr>
              <p:cNvSpPr txBox="1">
                <a:spLocks noRot="1" noChangeAspect="1" noMove="1" noResize="1" noEditPoints="1" noAdjustHandles="1" noChangeArrowheads="1" noChangeShapeType="1" noTextEdit="1"/>
              </p:cNvSpPr>
              <p:nvPr/>
            </p:nvSpPr>
            <p:spPr>
              <a:xfrm>
                <a:off x="154113" y="256855"/>
                <a:ext cx="11928296" cy="6056017"/>
              </a:xfrm>
              <a:prstGeom prst="rect">
                <a:avLst/>
              </a:prstGeom>
              <a:blipFill>
                <a:blip r:embed="rId2"/>
                <a:stretch>
                  <a:fillRect l="-1022" t="-1006" r="-1073"/>
                </a:stretch>
              </a:blipFill>
            </p:spPr>
            <p:txBody>
              <a:bodyPr/>
              <a:lstStyle/>
              <a:p>
                <a:r>
                  <a:rPr lang="en-IN">
                    <a:noFill/>
                  </a:rPr>
                  <a:t> </a:t>
                </a:r>
              </a:p>
            </p:txBody>
          </p:sp>
        </mc:Fallback>
      </mc:AlternateContent>
    </p:spTree>
    <p:extLst>
      <p:ext uri="{BB962C8B-B14F-4D97-AF65-F5344CB8AC3E}">
        <p14:creationId xmlns:p14="http://schemas.microsoft.com/office/powerpoint/2010/main" val="3680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846C5A-F49A-A66A-DA15-3119B8331E5B}"/>
                  </a:ext>
                </a:extLst>
              </p:cNvPr>
              <p:cNvSpPr txBox="1"/>
              <p:nvPr/>
            </p:nvSpPr>
            <p:spPr>
              <a:xfrm>
                <a:off x="280737" y="250184"/>
                <a:ext cx="11630526" cy="5875134"/>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Level of Significance: 5% </a:t>
                </a:r>
                <a14:m>
                  <m:oMath xmlns:m="http://schemas.openxmlformats.org/officeDocument/2006/math">
                    <m:r>
                      <a:rPr lang="en-IN" sz="2800">
                        <a:latin typeface="Cambria Math" panose="02040503050406030204" pitchFamily="18" charset="0"/>
                        <a:cs typeface="Times New Roman" panose="02020603050405020304" pitchFamily="18" charset="0"/>
                      </a:rPr>
                      <m:t>  </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𝑍</m:t>
                        </m:r>
                      </m:e>
                      <m:sub>
                        <m:r>
                          <a:rPr lang="en-US" sz="2800" i="1">
                            <a:latin typeface="Cambria Math" panose="02040503050406030204" pitchFamily="18" charset="0"/>
                            <a:cs typeface="Times New Roman" panose="02020603050405020304" pitchFamily="18" charset="0"/>
                          </a:rPr>
                          <m:t>𝛼</m:t>
                        </m:r>
                      </m:sub>
                    </m:sSub>
                    <m:r>
                      <a:rPr lang="en-US" sz="2800" i="1">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1.645</a:t>
                </a:r>
              </a:p>
              <a:p>
                <a:pPr algn="just"/>
                <a:r>
                  <a:rPr lang="en-IN" sz="2800" dirty="0">
                    <a:latin typeface="Times New Roman" panose="02020603050405020304" pitchFamily="18" charset="0"/>
                    <a:cs typeface="Times New Roman" panose="02020603050405020304" pitchFamily="18" charset="0"/>
                  </a:rPr>
                  <a:t>Test statistic:</a:t>
                </a:r>
                <a:r>
                  <a:rPr lang="en-IN" sz="2800" b="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𝑍</m:t>
                    </m:r>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𝑝</m:t>
                            </m:r>
                          </m:e>
                          <m:sub>
                            <m:r>
                              <a:rPr lang="en-IN" sz="2800" b="0" i="1" u="none" strike="noStrike" smtClean="0">
                                <a:latin typeface="Cambria Math" panose="02040503050406030204" pitchFamily="18" charset="0"/>
                              </a:rPr>
                              <m:t>1</m:t>
                            </m:r>
                          </m:sub>
                        </m:sSub>
                        <m:r>
                          <a:rPr lang="en-IN" sz="2800" b="0" i="1" u="none" strike="noStrike" smtClean="0">
                            <a:latin typeface="Cambria Math" panose="02040503050406030204" pitchFamily="18" charset="0"/>
                          </a:rPr>
                          <m:t>−</m:t>
                        </m:r>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𝑝</m:t>
                            </m:r>
                          </m:e>
                          <m:sub>
                            <m:r>
                              <a:rPr lang="en-IN" sz="2800" b="0" i="1" u="none" strike="noStrike" smtClean="0">
                                <a:latin typeface="Cambria Math" panose="02040503050406030204" pitchFamily="18" charset="0"/>
                              </a:rPr>
                              <m:t>2</m:t>
                            </m:r>
                          </m:sub>
                        </m:sSub>
                      </m:num>
                      <m:den>
                        <m:rad>
                          <m:radPr>
                            <m:degHide m:val="on"/>
                            <m:ctrlPr>
                              <a:rPr lang="en-IN" sz="2800" b="0" i="1" u="none" strike="noStrike" smtClean="0">
                                <a:latin typeface="Cambria Math" panose="02040503050406030204" pitchFamily="18" charset="0"/>
                              </a:rPr>
                            </m:ctrlPr>
                          </m:radPr>
                          <m:deg/>
                          <m:e>
                            <m:acc>
                              <m:accPr>
                                <m:chr m:val="̂"/>
                                <m:ctrlPr>
                                  <a:rPr lang="en-IN" sz="2800" b="1" i="1">
                                    <a:latin typeface="Cambria Math" panose="02040503050406030204" pitchFamily="18" charset="0"/>
                                    <a:cs typeface="Times New Roman" panose="02020603050405020304" pitchFamily="18" charset="0"/>
                                  </a:rPr>
                                </m:ctrlPr>
                              </m:accPr>
                              <m:e>
                                <m:r>
                                  <a:rPr lang="en-IN" sz="2800" i="1">
                                    <a:latin typeface="Cambria Math" panose="02040503050406030204" pitchFamily="18" charset="0"/>
                                    <a:cs typeface="Times New Roman" panose="02020603050405020304" pitchFamily="18" charset="0"/>
                                  </a:rPr>
                                  <m:t>𝑃</m:t>
                                </m:r>
                              </m:e>
                            </m:acc>
                            <m:acc>
                              <m:accPr>
                                <m:chr m:val="̂"/>
                                <m:ctrlPr>
                                  <a:rPr lang="en-IN" sz="2800" i="1" dirty="0">
                                    <a:latin typeface="Cambria Math" panose="02040503050406030204" pitchFamily="18" charset="0"/>
                                  </a:rPr>
                                </m:ctrlPr>
                              </m:accPr>
                              <m:e>
                                <m:r>
                                  <a:rPr lang="en-IN" sz="2800" i="1" dirty="0">
                                    <a:latin typeface="Cambria Math" panose="02040503050406030204" pitchFamily="18" charset="0"/>
                                  </a:rPr>
                                  <m:t>𝑄</m:t>
                                </m:r>
                              </m:e>
                            </m:acc>
                            <m:d>
                              <m:dPr>
                                <m:ctrlPr>
                                  <a:rPr lang="en-IN" sz="2800" b="0" i="1" dirty="0" smtClean="0">
                                    <a:latin typeface="Cambria Math" panose="02040503050406030204" pitchFamily="18" charset="0"/>
                                  </a:rPr>
                                </m:ctrlPr>
                              </m:dPr>
                              <m:e>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1</m:t>
                                        </m:r>
                                      </m:sub>
                                    </m:sSub>
                                  </m:den>
                                </m:f>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2</m:t>
                                        </m:r>
                                      </m:sub>
                                    </m:sSub>
                                  </m:den>
                                </m:f>
                              </m:e>
                            </m:d>
                          </m:e>
                        </m:rad>
                      </m:den>
                    </m:f>
                  </m:oMath>
                </a14:m>
                <a:r>
                  <a:rPr lang="en-IN" sz="2800" b="0" u="none" strike="noStrike" baseline="0" dirty="0">
                    <a:latin typeface="Times New Roman" panose="02020603050405020304" pitchFamily="18" charset="0"/>
                    <a:cs typeface="Times New Roman" panose="02020603050405020304" pitchFamily="18" charset="0"/>
                  </a:rPr>
                  <a:t> where</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r>
                          <a:rPr lang="en-IN" sz="2800" b="0" i="1">
                            <a:latin typeface="Cambria Math" panose="02040503050406030204" pitchFamily="18" charset="0"/>
                            <a:cs typeface="Times New Roman" panose="02020603050405020304" pitchFamily="18" charset="0"/>
                          </a:rPr>
                          <m:t>𝑃</m:t>
                        </m:r>
                      </m:e>
                    </m:acc>
                    <m:r>
                      <a:rPr lang="en-IN" sz="2800" b="0" i="1" smtClean="0">
                        <a:latin typeface="Cambria Math" panose="02040503050406030204" pitchFamily="18" charset="0"/>
                        <a:cs typeface="Times New Roman" panose="02020603050405020304" pitchFamily="18" charset="0"/>
                      </a:rPr>
                      <m:t>=</m:t>
                    </m:r>
                    <m:f>
                      <m:fPr>
                        <m:ctrlPr>
                          <a:rPr lang="en-IN" sz="2800" i="1" smtClean="0">
                            <a:latin typeface="Cambria Math" panose="02040503050406030204" pitchFamily="18" charset="0"/>
                            <a:cs typeface="Times New Roman" panose="02020603050405020304" pitchFamily="18" charset="0"/>
                          </a:rPr>
                        </m:ctrlPr>
                      </m:fPr>
                      <m:num>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𝑝</m:t>
                            </m:r>
                          </m:e>
                          <m:sub>
                            <m:r>
                              <a:rPr lang="en-IN" sz="2800" b="0" i="1" smtClean="0">
                                <a:latin typeface="Cambria Math" panose="02040503050406030204" pitchFamily="18" charset="0"/>
                                <a:cs typeface="Times New Roman" panose="02020603050405020304" pitchFamily="18" charset="0"/>
                              </a:rPr>
                              <m:t>2</m:t>
                            </m:r>
                          </m:sub>
                        </m:sSub>
                      </m:num>
                      <m:den>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800+800</m:t>
                        </m:r>
                      </m:num>
                      <m:den>
                        <m:r>
                          <a:rPr lang="en-US" sz="2800" b="0" i="1" smtClean="0">
                            <a:latin typeface="Cambria Math" panose="02040503050406030204" pitchFamily="18" charset="0"/>
                            <a:cs typeface="Times New Roman" panose="02020603050405020304" pitchFamily="18" charset="0"/>
                          </a:rPr>
                          <m:t>1000+1200</m:t>
                        </m:r>
                      </m:den>
                    </m:f>
                    <m:r>
                      <a:rPr lang="en-IN"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0.7273</m:t>
                    </m:r>
                    <m:r>
                      <a:rPr lang="en-IN" sz="2800" b="0" i="1" smtClean="0">
                        <a:latin typeface="Cambria Math" panose="02040503050406030204" pitchFamily="18" charset="0"/>
                        <a:cs typeface="Times New Roman" panose="02020603050405020304" pitchFamily="18" charset="0"/>
                      </a:rPr>
                      <m:t>,    </m:t>
                    </m:r>
                  </m:oMath>
                </a14:m>
                <a:endParaRPr lang="en-IN" sz="2800" b="0" i="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en-IN" sz="2800" b="0" i="1" smtClean="0">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𝑄</m:t>
                          </m:r>
                        </m:e>
                      </m:acc>
                      <m:r>
                        <a:rPr lang="en-IN"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0.2727</m:t>
                      </m:r>
                    </m:oMath>
                  </m:oMathPara>
                </a14:m>
                <a:endParaRPr lang="en-IN" sz="2800" u="none" strike="noStrike" baseline="0" dirty="0">
                  <a:latin typeface="Times New Roman" panose="02020603050405020304" pitchFamily="18" charset="0"/>
                  <a:cs typeface="Times New Roman" panose="02020603050405020304" pitchFamily="18" charset="0"/>
                </a:endParaRPr>
              </a:p>
              <a:p>
                <a:pPr algn="just"/>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𝑍</m:t>
                    </m:r>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0.</m:t>
                        </m:r>
                        <m:r>
                          <a:rPr lang="en-US" sz="2800" b="0" i="1" u="none" strike="noStrike" smtClean="0">
                            <a:latin typeface="Cambria Math" panose="02040503050406030204" pitchFamily="18" charset="0"/>
                          </a:rPr>
                          <m:t>8</m:t>
                        </m:r>
                        <m:r>
                          <a:rPr lang="en-IN" sz="2800" b="0" i="1" u="none" strike="noStrike" smtClean="0">
                            <a:latin typeface="Cambria Math" panose="02040503050406030204" pitchFamily="18" charset="0"/>
                          </a:rPr>
                          <m:t>−</m:t>
                        </m:r>
                        <m:r>
                          <a:rPr lang="en-US" sz="2800" b="0" i="1" u="none" strike="noStrike" smtClean="0">
                            <a:latin typeface="Cambria Math" panose="02040503050406030204" pitchFamily="18" charset="0"/>
                          </a:rPr>
                          <m:t>0.67</m:t>
                        </m:r>
                      </m:num>
                      <m:den>
                        <m:rad>
                          <m:radPr>
                            <m:degHide m:val="on"/>
                            <m:ctrlPr>
                              <a:rPr lang="en-IN" sz="2800" b="0" i="1" u="none" strike="noStrike" smtClean="0">
                                <a:latin typeface="Cambria Math" panose="02040503050406030204" pitchFamily="18" charset="0"/>
                              </a:rPr>
                            </m:ctrlPr>
                          </m:radPr>
                          <m:deg/>
                          <m:e>
                            <m:r>
                              <a:rPr lang="en-US" sz="2800" i="1">
                                <a:latin typeface="Cambria Math" panose="02040503050406030204" pitchFamily="18" charset="0"/>
                                <a:cs typeface="Times New Roman" panose="02020603050405020304" pitchFamily="18" charset="0"/>
                              </a:rPr>
                              <m:t>0.7273</m:t>
                            </m:r>
                            <m:r>
                              <a:rPr lang="en-IN" sz="2800" b="0" i="1" u="none" strike="noStrike" smtClean="0">
                                <a:latin typeface="Cambria Math" panose="02040503050406030204" pitchFamily="18" charset="0"/>
                              </a:rPr>
                              <m:t>×</m:t>
                            </m:r>
                            <m:r>
                              <a:rPr lang="en-US" sz="2800" i="1">
                                <a:latin typeface="Cambria Math" panose="02040503050406030204" pitchFamily="18" charset="0"/>
                                <a:cs typeface="Times New Roman" panose="02020603050405020304" pitchFamily="18" charset="0"/>
                              </a:rPr>
                              <m:t>0.2727</m:t>
                            </m:r>
                            <m:r>
                              <a:rPr lang="en-IN" sz="2800" b="0" i="1" u="none" strike="noStrike" smtClean="0">
                                <a:latin typeface="Cambria Math" panose="02040503050406030204" pitchFamily="18" charset="0"/>
                              </a:rPr>
                              <m:t>×</m:t>
                            </m:r>
                            <m:d>
                              <m:dPr>
                                <m:ctrlPr>
                                  <a:rPr lang="en-IN" sz="2800" b="0" i="1" u="none" strike="noStrike" smtClean="0">
                                    <a:latin typeface="Cambria Math" panose="02040503050406030204" pitchFamily="18" charset="0"/>
                                  </a:rPr>
                                </m:ctrlPr>
                              </m:dPr>
                              <m:e>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1</m:t>
                                    </m:r>
                                  </m:num>
                                  <m:den>
                                    <m:r>
                                      <a:rPr lang="en-US" sz="2800" b="0" i="1" u="none" strike="noStrike" smtClean="0">
                                        <a:latin typeface="Cambria Math" panose="02040503050406030204" pitchFamily="18" charset="0"/>
                                      </a:rPr>
                                      <m:t>1000</m:t>
                                    </m:r>
                                  </m:den>
                                </m:f>
                                <m:r>
                                  <a:rPr lang="en-IN" sz="2800" b="0" i="1" u="none" strike="noStrike" smtClean="0">
                                    <a:latin typeface="Cambria Math" panose="02040503050406030204" pitchFamily="18" charset="0"/>
                                  </a:rPr>
                                  <m:t>+</m:t>
                                </m:r>
                                <m:f>
                                  <m:fPr>
                                    <m:ctrlPr>
                                      <a:rPr lang="en-IN" sz="2800" b="0" i="1" u="none" strike="noStrike" smtClean="0">
                                        <a:latin typeface="Cambria Math" panose="02040503050406030204" pitchFamily="18" charset="0"/>
                                      </a:rPr>
                                    </m:ctrlPr>
                                  </m:fPr>
                                  <m:num>
                                    <m:r>
                                      <a:rPr lang="en-IN" sz="2800" b="0" i="1" u="none" strike="noStrike" smtClean="0">
                                        <a:latin typeface="Cambria Math" panose="02040503050406030204" pitchFamily="18" charset="0"/>
                                      </a:rPr>
                                      <m:t>1</m:t>
                                    </m:r>
                                  </m:num>
                                  <m:den>
                                    <m:r>
                                      <a:rPr lang="en-US" sz="2800" b="0" i="1" u="none" strike="noStrike" smtClean="0">
                                        <a:latin typeface="Cambria Math" panose="02040503050406030204" pitchFamily="18" charset="0"/>
                                      </a:rPr>
                                      <m:t>1200</m:t>
                                    </m:r>
                                  </m:den>
                                </m:f>
                              </m:e>
                            </m:d>
                          </m:e>
                        </m:rad>
                      </m:den>
                    </m:f>
                    <m:r>
                      <a:rPr lang="en-IN" sz="2800" b="0" i="1" u="none" strike="noStrike" smtClean="0">
                        <a:latin typeface="Cambria Math" panose="02040503050406030204" pitchFamily="18" charset="0"/>
                      </a:rPr>
                      <m:t>=</m:t>
                    </m:r>
                    <m:r>
                      <a:rPr lang="en-US" sz="2800" b="0" i="1" u="none" strike="noStrike" smtClean="0">
                        <a:latin typeface="Cambria Math" panose="02040503050406030204" pitchFamily="18" charset="0"/>
                      </a:rPr>
                      <m:t>6.8174</m:t>
                    </m:r>
                  </m:oMath>
                </a14:m>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𝑍</m:t>
                        </m:r>
                      </m:e>
                    </m:d>
                    <m:r>
                      <a:rPr lang="en-US" sz="2800" b="0" i="1" smtClean="0">
                        <a:latin typeface="Cambria Math" panose="02040503050406030204" pitchFamily="18" charset="0"/>
                      </a:rPr>
                      <m:t>&gt;</m:t>
                    </m:r>
                    <m:d>
                      <m:dPr>
                        <m:begChr m:val="|"/>
                        <m:endChr m:val="|"/>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𝑍</m:t>
                            </m:r>
                          </m:e>
                          <m:sub>
                            <m:r>
                              <a:rPr lang="en-IN" sz="2800" b="0" i="1" smtClean="0">
                                <a:latin typeface="Cambria Math" panose="02040503050406030204" pitchFamily="18" charset="0"/>
                              </a:rPr>
                              <m:t>𝛼</m:t>
                            </m:r>
                          </m:sub>
                        </m:sSub>
                      </m:e>
                    </m:d>
                  </m:oMath>
                </a14:m>
                <a:endParaRPr lang="en-IN" sz="280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Conclusion: </a:t>
                </a:r>
                <a:r>
                  <a:rPr lang="en-US" sz="2800" b="0" i="0" u="none" strike="noStrike" baseline="0" dirty="0">
                    <a:latin typeface="Times New Roman" panose="02020603050405020304" pitchFamily="18" charset="0"/>
                    <a:cs typeface="Times New Roman" panose="02020603050405020304" pitchFamily="18" charset="0"/>
                  </a:rPr>
                  <a:t>Hence reject 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oMath>
                </a14:m>
                <a:r>
                  <a:rPr lang="en-US" sz="2800" b="0" i="0" u="none" strike="noStrike" baseline="0" dirty="0">
                    <a:latin typeface="Times New Roman" panose="02020603050405020304" pitchFamily="18" charset="0"/>
                    <a:cs typeface="Times New Roman" panose="02020603050405020304" pitchFamily="18" charset="0"/>
                  </a:rPr>
                  <a:t> at 5% level of significance and we may conclude that </a:t>
                </a:r>
                <a:r>
                  <a:rPr lang="en-US" sz="2800" dirty="0">
                    <a:latin typeface="Times New Roman" panose="02020603050405020304" pitchFamily="18" charset="0"/>
                    <a:cs typeface="Times New Roman" panose="02020603050405020304" pitchFamily="18" charset="0"/>
                  </a:rPr>
                  <a:t>there is a significant decease in the consumption of tea after increase in the excise duty.</a:t>
                </a:r>
                <a:r>
                  <a:rPr lang="en-US" sz="2800" b="0" i="0" u="none" strike="noStrike" baseline="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(Note: For 1% of LOS also we will get the same conclusion)</a:t>
                </a: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F846C5A-F49A-A66A-DA15-3119B8331E5B}"/>
                  </a:ext>
                </a:extLst>
              </p:cNvPr>
              <p:cNvSpPr txBox="1">
                <a:spLocks noRot="1" noChangeAspect="1" noMove="1" noResize="1" noEditPoints="1" noAdjustHandles="1" noChangeArrowheads="1" noChangeShapeType="1" noTextEdit="1"/>
              </p:cNvSpPr>
              <p:nvPr/>
            </p:nvSpPr>
            <p:spPr>
              <a:xfrm>
                <a:off x="280737" y="250184"/>
                <a:ext cx="11630526" cy="5875134"/>
              </a:xfrm>
              <a:prstGeom prst="rect">
                <a:avLst/>
              </a:prstGeom>
              <a:blipFill>
                <a:blip r:embed="rId2"/>
                <a:stretch>
                  <a:fillRect l="-1048" t="-1037" r="-1101" b="-1971"/>
                </a:stretch>
              </a:blipFill>
            </p:spPr>
            <p:txBody>
              <a:bodyPr/>
              <a:lstStyle/>
              <a:p>
                <a:r>
                  <a:rPr lang="en-IN">
                    <a:noFill/>
                  </a:rPr>
                  <a:t> </a:t>
                </a:r>
              </a:p>
            </p:txBody>
          </p:sp>
        </mc:Fallback>
      </mc:AlternateContent>
    </p:spTree>
    <p:extLst>
      <p:ext uri="{BB962C8B-B14F-4D97-AF65-F5344CB8AC3E}">
        <p14:creationId xmlns:p14="http://schemas.microsoft.com/office/powerpoint/2010/main" val="267656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0F237D-CCEA-DB34-80B8-ADB897C93DA7}"/>
                  </a:ext>
                </a:extLst>
              </p:cNvPr>
              <p:cNvSpPr txBox="1"/>
              <p:nvPr/>
            </p:nvSpPr>
            <p:spPr>
              <a:xfrm>
                <a:off x="123289" y="267128"/>
                <a:ext cx="11537879" cy="5290936"/>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Test for Single Mean:</a:t>
                </a:r>
              </a:p>
              <a:p>
                <a:pPr marL="0" indent="0">
                  <a:buNone/>
                </a:pPr>
                <a:r>
                  <a:rPr lang="en-IN" sz="2800" dirty="0">
                    <a:latin typeface="Times New Roman" panose="02020603050405020304" pitchFamily="18" charset="0"/>
                    <a:cs typeface="Times New Roman" panose="02020603050405020304" pitchFamily="18" charset="0"/>
                  </a:rPr>
                  <a:t>The test statistic for testing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0 </m:t>
                        </m:r>
                      </m:sub>
                    </m:sSub>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2800" dirty="0">
                    <a:latin typeface="Times New Roman" panose="02020603050405020304" pitchFamily="18" charset="0"/>
                    <a:cs typeface="Times New Roman" panose="02020603050405020304" pitchFamily="18" charset="0"/>
                  </a:rPr>
                  <a:t>- population mean</a:t>
                </a:r>
              </a:p>
              <a:p>
                <a:pPr marL="0" indent="0">
                  <a:buNone/>
                </a:pPr>
                <a:r>
                  <a:rPr lang="en-IN" sz="2800" dirty="0">
                    <a:latin typeface="Times New Roman" panose="02020603050405020304" pitchFamily="18" charset="0"/>
                    <a:cs typeface="Times New Roman" panose="02020603050405020304" pitchFamily="18" charset="0"/>
                  </a:rPr>
                  <a:t>				                   vs</a:t>
                </a:r>
              </a:p>
              <a:p>
                <a:pPr marL="0" indent="0" algn="just">
                  <a:buNone/>
                </a:pPr>
                <a:r>
                  <a:rPr lang="en-IN" sz="2800" dirty="0">
                    <a:latin typeface="Times New Roman" panose="02020603050405020304" pitchFamily="18" charset="0"/>
                    <a:cs typeface="Times New Roman" panose="02020603050405020304" pitchFamily="18" charset="0"/>
                  </a:rPr>
                  <a:t> the alternative hypothesis: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1 </m:t>
                        </m:r>
                      </m:sub>
                    </m:sSub>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IN" sz="2800" dirty="0">
                    <a:latin typeface="Times New Roman" panose="02020603050405020304" pitchFamily="18" charset="0"/>
                    <a:cs typeface="Times New Roman" panose="02020603050405020304" pitchFamily="18" charset="0"/>
                  </a:rPr>
                  <a:t> or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					(Two-tailed alternative)    or</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1 </m:t>
                        </m:r>
                      </m:sub>
                    </m:sSub>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IN" sz="2800" dirty="0">
                    <a:latin typeface="Times New Roman" panose="02020603050405020304" pitchFamily="18" charset="0"/>
                    <a:cs typeface="Times New Roman" panose="02020603050405020304" pitchFamily="18" charset="0"/>
                  </a:rPr>
                  <a:t>      (right-tailed alternative)</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1 </m:t>
                        </m:r>
                      </m:sub>
                    </m:sSub>
                    <m:r>
                      <a:rPr lang="en-IN"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Sub>
                  </m:oMath>
                </a14:m>
                <a:r>
                  <a:rPr lang="en-IN" sz="2800" dirty="0">
                    <a:latin typeface="Times New Roman" panose="02020603050405020304" pitchFamily="18" charset="0"/>
                    <a:cs typeface="Times New Roman" panose="02020603050405020304" pitchFamily="18" charset="0"/>
                  </a:rPr>
                  <a:t>      (left-tailed alternative)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Is given by: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acc>
                          <m:accPr>
                            <m:chr m:val="̅"/>
                            <m:ctrlPr>
                              <a:rPr lang="en-IN" sz="2800" i="1" smtClean="0">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r>
                          <a:rPr lang="en-IN" sz="2800" b="0" i="1" smtClean="0">
                            <a:latin typeface="Cambria Math" panose="02040503050406030204" pitchFamily="18" charset="0"/>
                            <a:cs typeface="Times New Roman" panose="02020603050405020304" pitchFamily="18" charset="0"/>
                          </a:rPr>
                          <m:t> −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num>
                      <m:den>
                        <m:f>
                          <m:fPr>
                            <m:type m:val="lin"/>
                            <m:ctrlPr>
                              <a:rPr lang="en-IN" sz="280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IN" sz="2800" i="1" smtClean="0">
                                    <a:latin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cs typeface="Times New Roman" panose="02020603050405020304" pitchFamily="18" charset="0"/>
                                  </a:rPr>
                                  <m:t>𝑛</m:t>
                                </m:r>
                              </m:e>
                            </m:rad>
                          </m:den>
                        </m:f>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𝑁</m:t>
                    </m:r>
                    <m:r>
                      <a:rPr lang="en-IN" sz="2800" b="0" i="1" smtClean="0">
                        <a:latin typeface="Cambria Math" panose="02040503050406030204" pitchFamily="18" charset="0"/>
                        <a:cs typeface="Times New Roman" panose="02020603050405020304" pitchFamily="18" charset="0"/>
                      </a:rPr>
                      <m:t>(0,1)</m:t>
                    </m:r>
                  </m:oMath>
                </a14:m>
                <a:r>
                  <a:rPr lang="en-IN" sz="2800" i="1"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oMath>
                </a14:m>
                <a:r>
                  <a:rPr lang="en-IN" sz="2800" i="1" dirty="0">
                    <a:latin typeface="Times New Roman" panose="02020603050405020304" pitchFamily="18" charset="0"/>
                    <a:cs typeface="Times New Roman" panose="02020603050405020304" pitchFamily="18" charset="0"/>
                  </a:rPr>
                  <a:t> - sample mean</a:t>
                </a:r>
              </a:p>
              <a:p>
                <a:pPr marL="571500" indent="-571500" algn="just">
                  <a:buAutoNum type="romanLcParenBoth"/>
                </a:pPr>
                <a:r>
                  <a:rPr lang="en-IN" sz="2800" dirty="0">
                    <a:latin typeface="Times New Roman" panose="02020603050405020304" pitchFamily="18" charset="0"/>
                    <a:cs typeface="Times New Roman" panose="02020603050405020304" pitchFamily="18" charset="0"/>
                  </a:rPr>
                  <a:t>If the population </a:t>
                </a:r>
                <a:r>
                  <a:rPr lang="en-IN" sz="2800" i="1" dirty="0">
                    <a:latin typeface="Times New Roman" panose="02020603050405020304" pitchFamily="18" charset="0"/>
                    <a:cs typeface="Times New Roman" panose="02020603050405020304" pitchFamily="18" charset="0"/>
                  </a:rPr>
                  <a:t>s.d.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sz="2800"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 unknown then the estimate of </a:t>
                </a:r>
                <a14:m>
                  <m:oMath xmlns:m="http://schemas.openxmlformats.org/officeDocument/2006/math">
                    <m:r>
                      <a:rPr lang="en-IN" sz="2800" b="0" i="0"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sz="2800" dirty="0">
                    <a:latin typeface="Times New Roman" panose="02020603050405020304" pitchFamily="18" charset="0"/>
                    <a:cs typeface="Times New Roman" panose="02020603050405020304" pitchFamily="18" charset="0"/>
                  </a:rPr>
                  <a:t> ,   </a:t>
                </a:r>
              </a:p>
              <a:p>
                <a:pPr marL="0" indent="0" algn="just">
                  <a:buNone/>
                </a:pPr>
                <a:r>
                  <a:rPr lang="en-IN" sz="2800" dirty="0">
                    <a:latin typeface="Times New Roman" panose="02020603050405020304" pitchFamily="18" charset="0"/>
                    <a:cs typeface="Times New Roman" panose="02020603050405020304" pitchFamily="18" charset="0"/>
                  </a:rPr>
                  <a:t>      the sample variance is used for test statistic. i.e.,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r>
                          <a:rPr lang="en-IN" sz="2800" b="0" i="1" smtClean="0">
                            <a:latin typeface="Cambria Math" panose="02040503050406030204" pitchFamily="18" charset="0"/>
                            <a:cs typeface="Times New Roman" panose="02020603050405020304" pitchFamily="18" charset="0"/>
                          </a:rPr>
                          <m:t> −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num>
                      <m:den>
                        <m:f>
                          <m:fPr>
                            <m:type m:val="lin"/>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𝓈</m:t>
                            </m:r>
                          </m:num>
                          <m:den>
                            <m:rad>
                              <m:radPr>
                                <m:degHide m:val="on"/>
                                <m:ctrlPr>
                                  <a:rPr lang="en-IN" sz="2800" i="1">
                                    <a:latin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cs typeface="Times New Roman" panose="02020603050405020304" pitchFamily="18" charset="0"/>
                                  </a:rPr>
                                  <m:t>𝑛</m:t>
                                </m:r>
                              </m:e>
                            </m:rad>
                          </m:den>
                        </m:f>
                      </m:den>
                    </m:f>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40F237D-CCEA-DB34-80B8-ADB897C93DA7}"/>
                  </a:ext>
                </a:extLst>
              </p:cNvPr>
              <p:cNvSpPr txBox="1">
                <a:spLocks noRot="1" noChangeAspect="1" noMove="1" noResize="1" noEditPoints="1" noAdjustHandles="1" noChangeArrowheads="1" noChangeShapeType="1" noTextEdit="1"/>
              </p:cNvSpPr>
              <p:nvPr/>
            </p:nvSpPr>
            <p:spPr>
              <a:xfrm>
                <a:off x="123289" y="267128"/>
                <a:ext cx="11537879" cy="5290936"/>
              </a:xfrm>
              <a:prstGeom prst="rect">
                <a:avLst/>
              </a:prstGeom>
              <a:blipFill>
                <a:blip r:embed="rId2"/>
                <a:stretch>
                  <a:fillRect l="-1057" t="-1267"/>
                </a:stretch>
              </a:blipFill>
            </p:spPr>
            <p:txBody>
              <a:bodyPr/>
              <a:lstStyle/>
              <a:p>
                <a:r>
                  <a:rPr lang="en-IN">
                    <a:noFill/>
                  </a:rPr>
                  <a:t> </a:t>
                </a:r>
              </a:p>
            </p:txBody>
          </p:sp>
        </mc:Fallback>
      </mc:AlternateContent>
    </p:spTree>
    <p:extLst>
      <p:ext uri="{BB962C8B-B14F-4D97-AF65-F5344CB8AC3E}">
        <p14:creationId xmlns:p14="http://schemas.microsoft.com/office/powerpoint/2010/main" val="379003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97136022"/>
                  </p:ext>
                </p:extLst>
              </p:nvPr>
            </p:nvGraphicFramePr>
            <p:xfrm>
              <a:off x="1843087" y="291043"/>
              <a:ext cx="8355730" cy="5897688"/>
            </p:xfrm>
            <a:graphic>
              <a:graphicData uri="http://schemas.openxmlformats.org/drawingml/2006/table">
                <a:tbl>
                  <a:tblPr>
                    <a:tableStyleId>{5C22544A-7EE6-4342-B048-85BDC9FD1C3A}</a:tableStyleId>
                  </a:tblPr>
                  <a:tblGrid>
                    <a:gridCol w="4098182">
                      <a:extLst>
                        <a:ext uri="{9D8B030D-6E8A-4147-A177-3AD203B41FA5}">
                          <a16:colId xmlns:a16="http://schemas.microsoft.com/office/drawing/2014/main" val="20000"/>
                        </a:ext>
                      </a:extLst>
                    </a:gridCol>
                    <a:gridCol w="2355977">
                      <a:extLst>
                        <a:ext uri="{9D8B030D-6E8A-4147-A177-3AD203B41FA5}">
                          <a16:colId xmlns:a16="http://schemas.microsoft.com/office/drawing/2014/main" val="20001"/>
                        </a:ext>
                      </a:extLst>
                    </a:gridCol>
                    <a:gridCol w="1901571">
                      <a:extLst>
                        <a:ext uri="{9D8B030D-6E8A-4147-A177-3AD203B41FA5}">
                          <a16:colId xmlns:a16="http://schemas.microsoft.com/office/drawing/2014/main" val="20002"/>
                        </a:ext>
                      </a:extLst>
                    </a:gridCol>
                  </a:tblGrid>
                  <a:tr h="1009119">
                    <a:tc>
                      <a:txBody>
                        <a:bodyPr/>
                        <a:lstStyle/>
                        <a:p>
                          <a:pPr algn="ctr"/>
                          <a:r>
                            <a:rPr lang="en-IN" sz="2800" b="1" dirty="0">
                              <a:latin typeface="Times New Roman" panose="02020603050405020304" pitchFamily="18" charset="0"/>
                              <a:cs typeface="Times New Roman" panose="02020603050405020304" pitchFamily="18" charset="0"/>
                            </a:rPr>
                            <a:t>Statistical Measure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sz="2800" b="1" dirty="0">
                              <a:latin typeface="Times New Roman" panose="02020603050405020304" pitchFamily="18" charset="0"/>
                              <a:cs typeface="Times New Roman" panose="02020603050405020304" pitchFamily="18" charset="0"/>
                            </a:rPr>
                            <a:t>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sz="2800" b="1" dirty="0">
                              <a:latin typeface="Times New Roman" panose="02020603050405020304" pitchFamily="18" charset="0"/>
                              <a:cs typeface="Times New Roman" panose="02020603050405020304" pitchFamily="18" charset="0"/>
                            </a:rPr>
                            <a:t>Statistic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698367">
                    <a:tc>
                      <a:txBody>
                        <a:bodyPr/>
                        <a:lstStyle/>
                        <a:p>
                          <a:pPr algn="ctr"/>
                          <a:r>
                            <a:rPr lang="en-IN" sz="2800" dirty="0">
                              <a:latin typeface="Times New Roman" panose="02020603050405020304" pitchFamily="18" charset="0"/>
                              <a:cs typeface="Times New Roman" panose="02020603050405020304" pitchFamily="18" charset="0"/>
                            </a:rPr>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𝜇</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IN" sz="2800" b="0" i="1" smtClean="0">
                                        <a:latin typeface="Cambria Math" panose="02040503050406030204" pitchFamily="18" charset="0"/>
                                      </a:rPr>
                                    </m:ctrlPr>
                                  </m:accPr>
                                  <m:e>
                                    <m:r>
                                      <a:rPr lang="en-IN" sz="2800" b="0" i="1" smtClean="0">
                                        <a:latin typeface="Cambria Math" panose="02040503050406030204" pitchFamily="18" charset="0"/>
                                      </a:rPr>
                                      <m:t>𝑋</m:t>
                                    </m:r>
                                  </m:e>
                                </m:acc>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698367">
                    <a:tc>
                      <a:txBody>
                        <a:bodyPr/>
                        <a:lstStyle/>
                        <a:p>
                          <a:pPr algn="ctr"/>
                          <a:r>
                            <a:rPr lang="en-IN" sz="2800" dirty="0">
                              <a:latin typeface="Times New Roman" panose="02020603050405020304" pitchFamily="18" charset="0"/>
                              <a:cs typeface="Times New Roman" panose="02020603050405020304" pitchFamily="18" charset="0"/>
                            </a:rPr>
                            <a:t>Median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𝑀</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𝑚</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698367">
                    <a:tc>
                      <a:txBody>
                        <a:bodyPr/>
                        <a:lstStyle/>
                        <a:p>
                          <a:pPr algn="ctr"/>
                          <a:r>
                            <a:rPr lang="en-IN" sz="2800" dirty="0">
                              <a:latin typeface="Times New Roman" panose="02020603050405020304" pitchFamily="18" charset="0"/>
                              <a:cs typeface="Times New Roman" panose="02020603050405020304" pitchFamily="18" charset="0"/>
                            </a:rPr>
                            <a:t>Variance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 xmlns:m="http://schemas.openxmlformats.org/officeDocument/2006/math">
                              <m:sSup>
                                <m:sSupPr>
                                  <m:ctrlPr>
                                    <a:rPr lang="en-IN" sz="2800" i="1" baseline="0" dirty="0" smtClean="0">
                                      <a:latin typeface="Cambria Math" panose="02040503050406030204" pitchFamily="18" charset="0"/>
                                    </a:rPr>
                                  </m:ctrlPr>
                                </m:sSupPr>
                                <m:e>
                                  <m:r>
                                    <a:rPr lang="en-IN" sz="2800" i="1" dirty="0" smtClean="0">
                                      <a:latin typeface="Cambria Math" panose="02040503050406030204" pitchFamily="18" charset="0"/>
                                    </a:rPr>
                                    <m:t>𝜎</m:t>
                                  </m:r>
                                </m:e>
                                <m:sup>
                                  <m:r>
                                    <a:rPr lang="en-IN" sz="2800" i="1" baseline="0" dirty="0" smtClean="0">
                                      <a:latin typeface="Cambria Math" panose="02040503050406030204" pitchFamily="18" charset="0"/>
                                    </a:rPr>
                                    <m:t>2</m:t>
                                  </m:r>
                                </m:sup>
                              </m:sSup>
                              <m:r>
                                <a:rPr lang="en-IN" sz="2800" b="0" i="1" baseline="0" dirty="0" smtClean="0">
                                  <a:latin typeface="Cambria Math" panose="02040503050406030204" pitchFamily="18" charset="0"/>
                                </a:rPr>
                                <m:t>  </m:t>
                              </m:r>
                            </m:oMath>
                          </a14:m>
                          <a:r>
                            <a:rPr lang="en-IN" sz="2800" baseline="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𝓈</m:t>
                                    </m:r>
                                  </m:e>
                                  <m:sup>
                                    <m:r>
                                      <a:rPr lang="en-IN" sz="2800" b="0" i="1" smtClean="0">
                                        <a:latin typeface="Cambria Math" panose="02040503050406030204" pitchFamily="18" charset="0"/>
                                      </a:rPr>
                                      <m:t>2</m:t>
                                    </m:r>
                                  </m:sup>
                                </m:sSup>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698367">
                    <a:tc>
                      <a:txBody>
                        <a:bodyPr/>
                        <a:lstStyle/>
                        <a:p>
                          <a:pPr algn="ctr"/>
                          <a:r>
                            <a:rPr lang="en-IN" sz="2800" dirty="0">
                              <a:latin typeface="Times New Roman" panose="02020603050405020304" pitchFamily="18" charset="0"/>
                              <a:cs typeface="Times New Roman" panose="02020603050405020304" pitchFamily="18" charset="0"/>
                            </a:rPr>
                            <a:t>Standard</a:t>
                          </a:r>
                          <a:r>
                            <a:rPr lang="en-IN" sz="2800" baseline="0" dirty="0">
                              <a:latin typeface="Times New Roman" panose="02020603050405020304" pitchFamily="18" charset="0"/>
                              <a:cs typeface="Times New Roman" panose="02020603050405020304" pitchFamily="18" charset="0"/>
                            </a:rPr>
                            <a:t> deviation</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𝜎</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𝓈</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r h="698367">
                    <a:tc>
                      <a:txBody>
                        <a:bodyPr/>
                        <a:lstStyle/>
                        <a:p>
                          <a:pPr algn="ctr"/>
                          <a:r>
                            <a:rPr lang="en-IN" sz="2800" dirty="0">
                              <a:latin typeface="Times New Roman" panose="02020603050405020304" pitchFamily="18" charset="0"/>
                              <a:cs typeface="Times New Roman" panose="02020603050405020304" pitchFamily="18" charset="0"/>
                            </a:rPr>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𝑃</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5"/>
                      </a:ext>
                    </a:extLst>
                  </a:tr>
                  <a:tr h="698367">
                    <a:tc>
                      <a:txBody>
                        <a:bodyPr/>
                        <a:lstStyle/>
                        <a:p>
                          <a:pPr algn="ctr"/>
                          <a:r>
                            <a:rPr lang="en-IN" sz="2800" dirty="0">
                              <a:latin typeface="Times New Roman" panose="02020603050405020304" pitchFamily="18" charset="0"/>
                              <a:cs typeface="Times New Roman" panose="02020603050405020304" pitchFamily="18" charset="0"/>
                            </a:rPr>
                            <a:t>Correlation Coefficient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𝜌</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𝑟</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6"/>
                      </a:ext>
                    </a:extLst>
                  </a:tr>
                  <a:tr h="698367">
                    <a:tc>
                      <a:txBody>
                        <a:bodyPr/>
                        <a:lstStyle/>
                        <a:p>
                          <a:pPr algn="ctr"/>
                          <a:r>
                            <a:rPr lang="en-IN" sz="2800" dirty="0">
                              <a:latin typeface="Times New Roman" panose="02020603050405020304" pitchFamily="18" charset="0"/>
                              <a:cs typeface="Times New Roman" panose="02020603050405020304" pitchFamily="18" charset="0"/>
                            </a:rPr>
                            <a:t>Regression Coefficient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𝛽</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𝑏</m:t>
                                </m:r>
                              </m:oMath>
                            </m:oMathPara>
                          </a14:m>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97136022"/>
                  </p:ext>
                </p:extLst>
              </p:nvPr>
            </p:nvGraphicFramePr>
            <p:xfrm>
              <a:off x="1843087" y="291043"/>
              <a:ext cx="8355730" cy="5897688"/>
            </p:xfrm>
            <a:graphic>
              <a:graphicData uri="http://schemas.openxmlformats.org/drawingml/2006/table">
                <a:tbl>
                  <a:tblPr>
                    <a:tableStyleId>{5C22544A-7EE6-4342-B048-85BDC9FD1C3A}</a:tableStyleId>
                  </a:tblPr>
                  <a:tblGrid>
                    <a:gridCol w="4098182">
                      <a:extLst>
                        <a:ext uri="{9D8B030D-6E8A-4147-A177-3AD203B41FA5}">
                          <a16:colId xmlns:a16="http://schemas.microsoft.com/office/drawing/2014/main" val="20000"/>
                        </a:ext>
                      </a:extLst>
                    </a:gridCol>
                    <a:gridCol w="2355977">
                      <a:extLst>
                        <a:ext uri="{9D8B030D-6E8A-4147-A177-3AD203B41FA5}">
                          <a16:colId xmlns:a16="http://schemas.microsoft.com/office/drawing/2014/main" val="20001"/>
                        </a:ext>
                      </a:extLst>
                    </a:gridCol>
                    <a:gridCol w="1901571">
                      <a:extLst>
                        <a:ext uri="{9D8B030D-6E8A-4147-A177-3AD203B41FA5}">
                          <a16:colId xmlns:a16="http://schemas.microsoft.com/office/drawing/2014/main" val="20002"/>
                        </a:ext>
                      </a:extLst>
                    </a:gridCol>
                  </a:tblGrid>
                  <a:tr h="1009119">
                    <a:tc>
                      <a:txBody>
                        <a:bodyPr/>
                        <a:lstStyle/>
                        <a:p>
                          <a:pPr algn="ctr"/>
                          <a:r>
                            <a:rPr lang="en-IN" sz="2800" b="1" dirty="0">
                              <a:latin typeface="Times New Roman" panose="02020603050405020304" pitchFamily="18" charset="0"/>
                              <a:cs typeface="Times New Roman" panose="02020603050405020304" pitchFamily="18" charset="0"/>
                            </a:rPr>
                            <a:t>Statistical Measure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sz="2800" b="1" dirty="0">
                              <a:latin typeface="Times New Roman" panose="02020603050405020304" pitchFamily="18" charset="0"/>
                              <a:cs typeface="Times New Roman" panose="02020603050405020304" pitchFamily="18" charset="0"/>
                            </a:rPr>
                            <a:t>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sz="2800" b="1" dirty="0">
                              <a:latin typeface="Times New Roman" panose="02020603050405020304" pitchFamily="18" charset="0"/>
                              <a:cs typeface="Times New Roman" panose="02020603050405020304" pitchFamily="18" charset="0"/>
                            </a:rPr>
                            <a:t>Statistic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698367">
                    <a:tc>
                      <a:txBody>
                        <a:bodyPr/>
                        <a:lstStyle/>
                        <a:p>
                          <a:pPr algn="ctr"/>
                          <a:r>
                            <a:rPr lang="en-IN" sz="2800" dirty="0">
                              <a:latin typeface="Times New Roman" panose="02020603050405020304" pitchFamily="18" charset="0"/>
                              <a:cs typeface="Times New Roman" panose="02020603050405020304" pitchFamily="18" charset="0"/>
                            </a:rPr>
                            <a:t>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145217" r="-81137" b="-60869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145217" r="-641" b="-608696"/>
                          </a:stretch>
                        </a:blipFill>
                      </a:tcPr>
                    </a:tc>
                    <a:extLst>
                      <a:ext uri="{0D108BD9-81ED-4DB2-BD59-A6C34878D82A}">
                        <a16:rowId xmlns:a16="http://schemas.microsoft.com/office/drawing/2014/main" val="10001"/>
                      </a:ext>
                    </a:extLst>
                  </a:tr>
                  <a:tr h="698367">
                    <a:tc>
                      <a:txBody>
                        <a:bodyPr/>
                        <a:lstStyle/>
                        <a:p>
                          <a:pPr algn="ctr"/>
                          <a:r>
                            <a:rPr lang="en-IN" sz="2800" dirty="0">
                              <a:latin typeface="Times New Roman" panose="02020603050405020304" pitchFamily="18" charset="0"/>
                              <a:cs typeface="Times New Roman" panose="02020603050405020304" pitchFamily="18" charset="0"/>
                            </a:rPr>
                            <a:t>Median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247368" r="-81137" b="-51403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247368" r="-641" b="-514035"/>
                          </a:stretch>
                        </a:blipFill>
                      </a:tcPr>
                    </a:tc>
                    <a:extLst>
                      <a:ext uri="{0D108BD9-81ED-4DB2-BD59-A6C34878D82A}">
                        <a16:rowId xmlns:a16="http://schemas.microsoft.com/office/drawing/2014/main" val="10002"/>
                      </a:ext>
                    </a:extLst>
                  </a:tr>
                  <a:tr h="698367">
                    <a:tc>
                      <a:txBody>
                        <a:bodyPr/>
                        <a:lstStyle/>
                        <a:p>
                          <a:pPr algn="ctr"/>
                          <a:r>
                            <a:rPr lang="en-IN" sz="2800" dirty="0">
                              <a:latin typeface="Times New Roman" panose="02020603050405020304" pitchFamily="18" charset="0"/>
                              <a:cs typeface="Times New Roman" panose="02020603050405020304" pitchFamily="18" charset="0"/>
                            </a:rPr>
                            <a:t>Variance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344348" r="-81137" b="-40956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344348" r="-641" b="-409565"/>
                          </a:stretch>
                        </a:blipFill>
                      </a:tcPr>
                    </a:tc>
                    <a:extLst>
                      <a:ext uri="{0D108BD9-81ED-4DB2-BD59-A6C34878D82A}">
                        <a16:rowId xmlns:a16="http://schemas.microsoft.com/office/drawing/2014/main" val="10003"/>
                      </a:ext>
                    </a:extLst>
                  </a:tr>
                  <a:tr h="698367">
                    <a:tc>
                      <a:txBody>
                        <a:bodyPr/>
                        <a:lstStyle/>
                        <a:p>
                          <a:pPr algn="ctr"/>
                          <a:r>
                            <a:rPr lang="en-IN" sz="2800" dirty="0">
                              <a:latin typeface="Times New Roman" panose="02020603050405020304" pitchFamily="18" charset="0"/>
                              <a:cs typeface="Times New Roman" panose="02020603050405020304" pitchFamily="18" charset="0"/>
                            </a:rPr>
                            <a:t>Standard</a:t>
                          </a:r>
                          <a:r>
                            <a:rPr lang="en-IN" sz="2800" baseline="0" dirty="0">
                              <a:latin typeface="Times New Roman" panose="02020603050405020304" pitchFamily="18" charset="0"/>
                              <a:cs typeface="Times New Roman" panose="02020603050405020304" pitchFamily="18" charset="0"/>
                            </a:rPr>
                            <a:t> deviation</a:t>
                          </a:r>
                          <a:endParaRPr lang="en-IN" sz="2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444348" r="-81137" b="-30956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444348" r="-641" b="-309565"/>
                          </a:stretch>
                        </a:blipFill>
                      </a:tcPr>
                    </a:tc>
                    <a:extLst>
                      <a:ext uri="{0D108BD9-81ED-4DB2-BD59-A6C34878D82A}">
                        <a16:rowId xmlns:a16="http://schemas.microsoft.com/office/drawing/2014/main" val="10004"/>
                      </a:ext>
                    </a:extLst>
                  </a:tr>
                  <a:tr h="698367">
                    <a:tc>
                      <a:txBody>
                        <a:bodyPr/>
                        <a:lstStyle/>
                        <a:p>
                          <a:pPr algn="ctr"/>
                          <a:r>
                            <a:rPr lang="en-IN" sz="2800" dirty="0">
                              <a:latin typeface="Times New Roman" panose="02020603050405020304" pitchFamily="18" charset="0"/>
                              <a:cs typeface="Times New Roman" panose="02020603050405020304" pitchFamily="18" charset="0"/>
                            </a:rPr>
                            <a:t>Proportion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544348" r="-81137" b="-20956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544348" r="-641" b="-209565"/>
                          </a:stretch>
                        </a:blipFill>
                      </a:tcPr>
                    </a:tc>
                    <a:extLst>
                      <a:ext uri="{0D108BD9-81ED-4DB2-BD59-A6C34878D82A}">
                        <a16:rowId xmlns:a16="http://schemas.microsoft.com/office/drawing/2014/main" val="10005"/>
                      </a:ext>
                    </a:extLst>
                  </a:tr>
                  <a:tr h="698367">
                    <a:tc>
                      <a:txBody>
                        <a:bodyPr/>
                        <a:lstStyle/>
                        <a:p>
                          <a:pPr algn="ctr"/>
                          <a:r>
                            <a:rPr lang="en-IN" sz="2800" dirty="0">
                              <a:latin typeface="Times New Roman" panose="02020603050405020304" pitchFamily="18" charset="0"/>
                              <a:cs typeface="Times New Roman" panose="02020603050405020304" pitchFamily="18" charset="0"/>
                            </a:rPr>
                            <a:t>Correlation Coefficient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650000" r="-81137" b="-11140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650000" r="-641" b="-111404"/>
                          </a:stretch>
                        </a:blipFill>
                      </a:tcPr>
                    </a:tc>
                    <a:extLst>
                      <a:ext uri="{0D108BD9-81ED-4DB2-BD59-A6C34878D82A}">
                        <a16:rowId xmlns:a16="http://schemas.microsoft.com/office/drawing/2014/main" val="10006"/>
                      </a:ext>
                    </a:extLst>
                  </a:tr>
                  <a:tr h="698367">
                    <a:tc>
                      <a:txBody>
                        <a:bodyPr/>
                        <a:lstStyle/>
                        <a:p>
                          <a:pPr algn="ctr"/>
                          <a:r>
                            <a:rPr lang="en-IN" sz="2800" dirty="0">
                              <a:latin typeface="Times New Roman" panose="02020603050405020304" pitchFamily="18" charset="0"/>
                              <a:cs typeface="Times New Roman" panose="02020603050405020304" pitchFamily="18" charset="0"/>
                            </a:rPr>
                            <a:t>Regression Coefficient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4160" t="-743478" r="-81137" b="-1043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40064" t="-743478" r="-641" b="-10435"/>
                          </a:stretch>
                        </a:blipFill>
                      </a:tcPr>
                    </a:tc>
                    <a:extLst>
                      <a:ext uri="{0D108BD9-81ED-4DB2-BD59-A6C34878D82A}">
                        <a16:rowId xmlns:a16="http://schemas.microsoft.com/office/drawing/2014/main" val="10007"/>
                      </a:ext>
                    </a:extLst>
                  </a:tr>
                </a:tbl>
              </a:graphicData>
            </a:graphic>
          </p:graphicFrame>
        </mc:Fallback>
      </mc:AlternateContent>
    </p:spTree>
    <p:extLst>
      <p:ext uri="{BB962C8B-B14F-4D97-AF65-F5344CB8AC3E}">
        <p14:creationId xmlns:p14="http://schemas.microsoft.com/office/powerpoint/2010/main" val="1387020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1D39B6E-DB11-F134-3CC5-3353B03639E7}"/>
                  </a:ext>
                </a:extLst>
              </p:cNvPr>
              <p:cNvSpPr txBox="1"/>
              <p:nvPr/>
            </p:nvSpPr>
            <p:spPr>
              <a:xfrm>
                <a:off x="246579" y="143838"/>
                <a:ext cx="11815281" cy="7154459"/>
              </a:xfrm>
              <a:prstGeom prst="rect">
                <a:avLst/>
              </a:prstGeom>
              <a:noFill/>
            </p:spPr>
            <p:txBody>
              <a:bodyPr wrap="square">
                <a:spAutoFit/>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The burning rate of rocket propellant is being studied. Specifications require that the mean burning rate must be 40cm/s and standard deviation of the burning rate is approximately 2 cm/s. The experimenter decides to test the mean burning rate is 40 cm/s or not? A random sample of thirty five specimens are tested and sample mean rate obtained is </a:t>
                </a:r>
                <a14:m>
                  <m:oMath xmlns:m="http://schemas.openxmlformats.org/officeDocument/2006/math">
                    <m:acc>
                      <m:accPr>
                        <m:chr m:val="̅"/>
                        <m:ctrlPr>
                          <a:rPr lang="en-IN" sz="2800" i="1">
                            <a:solidFill>
                              <a:srgbClr val="FF0000"/>
                            </a:solidFill>
                            <a:latin typeface="Cambria Math" panose="02040503050406030204" pitchFamily="18" charset="0"/>
                            <a:cs typeface="Times New Roman" panose="02020603050405020304" pitchFamily="18" charset="0"/>
                          </a:rPr>
                        </m:ctrlPr>
                      </m:accPr>
                      <m:e>
                        <m:r>
                          <a:rPr lang="en-IN" sz="2800" b="0" i="1">
                            <a:solidFill>
                              <a:srgbClr val="FF0000"/>
                            </a:solidFill>
                            <a:latin typeface="Cambria Math" panose="02040503050406030204" pitchFamily="18" charset="0"/>
                            <a:cs typeface="Times New Roman" panose="02020603050405020304" pitchFamily="18" charset="0"/>
                          </a:rPr>
                          <m:t>𝑋</m:t>
                        </m:r>
                      </m:e>
                    </m:acc>
                    <m:r>
                      <a:rPr lang="en-IN" sz="2800" b="0" i="1">
                        <a:solidFill>
                          <a:srgbClr val="FF0000"/>
                        </a:solidFill>
                        <a:latin typeface="Cambria Math" panose="02040503050406030204" pitchFamily="18" charset="0"/>
                        <a:cs typeface="Times New Roman" panose="02020603050405020304" pitchFamily="18" charset="0"/>
                      </a:rPr>
                      <m:t>=41.25 </m:t>
                    </m:r>
                  </m:oMath>
                </a14:m>
                <a:r>
                  <a:rPr lang="en-IN" sz="2800" dirty="0">
                    <a:solidFill>
                      <a:srgbClr val="FF0000"/>
                    </a:solidFill>
                    <a:latin typeface="Times New Roman" panose="02020603050405020304" pitchFamily="18" charset="0"/>
                    <a:cs typeface="Times New Roman" panose="02020603050405020304" pitchFamily="18" charset="0"/>
                  </a:rPr>
                  <a:t>cm/s. Test the hypothesis at </a:t>
                </a:r>
                <a14:m>
                  <m:oMath xmlns:m="http://schemas.openxmlformats.org/officeDocument/2006/math">
                    <m:r>
                      <a:rPr lang="en-IN" sz="2800" b="0" i="1">
                        <a:solidFill>
                          <a:srgbClr val="FF0000"/>
                        </a:solidFill>
                        <a:latin typeface="Cambria Math" panose="02040503050406030204" pitchFamily="18" charset="0"/>
                        <a:cs typeface="Times New Roman" panose="02020603050405020304" pitchFamily="18" charset="0"/>
                      </a:rPr>
                      <m:t>𝛼</m:t>
                    </m:r>
                    <m:r>
                      <a:rPr lang="en-IN" sz="2800" b="0" i="1">
                        <a:solidFill>
                          <a:srgbClr val="FF0000"/>
                        </a:solidFill>
                        <a:latin typeface="Cambria Math" panose="02040503050406030204" pitchFamily="18" charset="0"/>
                        <a:cs typeface="Times New Roman" panose="02020603050405020304" pitchFamily="18" charset="0"/>
                      </a:rPr>
                      <m:t>=0.05</m:t>
                    </m:r>
                  </m:oMath>
                </a14:m>
                <a:r>
                  <a:rPr lang="en-IN" sz="2800" dirty="0">
                    <a:solidFill>
                      <a:srgbClr val="FF0000"/>
                    </a:solidFill>
                    <a:latin typeface="Times New Roman" panose="02020603050405020304" pitchFamily="18" charset="0"/>
                    <a:cs typeface="Times New Roman" panose="02020603050405020304" pitchFamily="18" charset="0"/>
                  </a:rPr>
                  <a:t> level of significance.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nSpc>
                    <a:spcPct val="100000"/>
                  </a:lnSpc>
                  <a:buNone/>
                </a:pPr>
                <a:r>
                  <a:rPr lang="en-IN" sz="2800" dirty="0">
                    <a:latin typeface="Times New Roman" panose="02020603050405020304" pitchFamily="18" charset="0"/>
                    <a:cs typeface="Times New Roman" panose="02020603050405020304" pitchFamily="18" charset="0"/>
                  </a:rPr>
                  <a:t>Given,   Sample mean: </a:t>
                </a:r>
                <a14:m>
                  <m:oMath xmlns:m="http://schemas.openxmlformats.org/officeDocument/2006/math">
                    <m:acc>
                      <m:accPr>
                        <m:chr m:val="̅"/>
                        <m:ctrlPr>
                          <a:rPr lang="en-IN" sz="2800" i="1">
                            <a:latin typeface="Cambria Math" panose="02040503050406030204" pitchFamily="18" charset="0"/>
                            <a:cs typeface="Times New Roman" panose="02020603050405020304" pitchFamily="18" charset="0"/>
                          </a:rPr>
                        </m:ctrlPr>
                      </m:accPr>
                      <m:e>
                        <m:r>
                          <m:rPr>
                            <m:sty m:val="p"/>
                          </m:rPr>
                          <a:rPr lang="en-IN" sz="2800" b="0" i="0">
                            <a:latin typeface="Cambria Math" panose="02040503050406030204" pitchFamily="18" charset="0"/>
                            <a:cs typeface="Times New Roman" panose="02020603050405020304" pitchFamily="18" charset="0"/>
                          </a:rPr>
                          <m:t>x</m:t>
                        </m:r>
                      </m:e>
                    </m:acc>
                  </m:oMath>
                </a14:m>
                <a:r>
                  <a:rPr lang="en-IN" sz="2800" dirty="0">
                    <a:latin typeface="Times New Roman" panose="02020603050405020304" pitchFamily="18" charset="0"/>
                    <a:cs typeface="Times New Roman" panose="02020603050405020304" pitchFamily="18" charset="0"/>
                  </a:rPr>
                  <a:t> = 41.25	  Population Mean : </a:t>
                </a:r>
                <a14:m>
                  <m:oMath xmlns:m="http://schemas.openxmlformats.org/officeDocument/2006/math">
                    <m:r>
                      <m:rPr>
                        <m:sty m:val="p"/>
                      </m:rPr>
                      <a:rPr lang="en-IN" sz="2800" b="0" i="0">
                        <a:latin typeface="Cambria Math" panose="02040503050406030204" pitchFamily="18" charset="0"/>
                        <a:ea typeface="Cambria Math" panose="02040503050406030204" pitchFamily="18" charset="0"/>
                        <a:cs typeface="Times New Roman" panose="02020603050405020304" pitchFamily="18" charset="0"/>
                      </a:rPr>
                      <m:t>μ</m:t>
                    </m:r>
                    <m:r>
                      <a:rPr lang="en-IN" sz="2800" b="0" i="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40 cm/s</a:t>
                </a:r>
              </a:p>
              <a:p>
                <a:pPr marL="0" indent="0">
                  <a:lnSpc>
                    <a:spcPct val="100000"/>
                  </a:lnSpc>
                  <a:buNone/>
                </a:pPr>
                <a:r>
                  <a:rPr lang="en-IN" sz="2800" dirty="0">
                    <a:latin typeface="Times New Roman" panose="02020603050405020304" pitchFamily="18" charset="0"/>
                    <a:cs typeface="Times New Roman" panose="02020603050405020304" pitchFamily="18" charset="0"/>
                  </a:rPr>
                  <a:t>	 Sample size : n = 35	Population Standard deviation : </a:t>
                </a:r>
                <a14:m>
                  <m:oMath xmlns:m="http://schemas.openxmlformats.org/officeDocument/2006/math">
                    <m:r>
                      <m:rPr>
                        <m:sty m:val="p"/>
                      </m:rPr>
                      <a:rPr lang="en-IN" sz="2800" b="0" i="0">
                        <a:latin typeface="Cambria Math" panose="02040503050406030204" pitchFamily="18" charset="0"/>
                        <a:ea typeface="Cambria Math" panose="02040503050406030204" pitchFamily="18" charset="0"/>
                        <a:cs typeface="Times New Roman" panose="02020603050405020304" pitchFamily="18" charset="0"/>
                      </a:rPr>
                      <m:t>σ</m:t>
                    </m:r>
                    <m:r>
                      <a:rPr lang="en-IN" sz="2800" b="0" i="0" dirty="0" smtClean="0">
                        <a:latin typeface="Cambria Math" panose="02040503050406030204" pitchFamily="18" charset="0"/>
                        <a:cs typeface="Times New Roman" panose="02020603050405020304" pitchFamily="18" charset="0"/>
                      </a:rPr>
                      <m:t>=2</m:t>
                    </m:r>
                  </m:oMath>
                </a14:m>
                <a:r>
                  <a:rPr lang="en-IN" sz="2800" dirty="0">
                    <a:latin typeface="Times New Roman" panose="02020603050405020304" pitchFamily="18" charset="0"/>
                    <a:cs typeface="Times New Roman" panose="02020603050405020304" pitchFamily="18" charset="0"/>
                  </a:rPr>
                  <a:t> cm/s</a:t>
                </a:r>
              </a:p>
              <a:p>
                <a:pPr marL="0" indent="0">
                  <a:lnSpc>
                    <a:spcPct val="110000"/>
                  </a:lnSpc>
                  <a:buNone/>
                </a:pPr>
                <a:r>
                  <a:rPr lang="en-IN" sz="2800" dirty="0">
                    <a:latin typeface="Times New Roman" panose="02020603050405020304" pitchFamily="18" charset="0"/>
                    <a:cs typeface="Times New Roman" panose="02020603050405020304" pitchFamily="18" charset="0"/>
                  </a:rPr>
                  <a:t>		Null Hypothesis :		</a:t>
                </a:r>
                <a14:m>
                  <m:oMath xmlns:m="http://schemas.openxmlformats.org/officeDocument/2006/math">
                    <m:sSub>
                      <m:sSubPr>
                        <m:ctrlPr>
                          <a:rPr lang="en-IN" sz="2800" i="1" smtClean="0">
                            <a:latin typeface="Cambria Math" panose="02040503050406030204" pitchFamily="18" charset="0"/>
                            <a:cs typeface="Times New Roman" panose="02020603050405020304" pitchFamily="18" charset="0"/>
                          </a:rPr>
                        </m:ctrlPr>
                      </m:sSubPr>
                      <m:e>
                        <m:r>
                          <m:rPr>
                            <m:sty m:val="p"/>
                          </m:rPr>
                          <a:rPr lang="en-IN" sz="2800" b="0" i="0">
                            <a:latin typeface="Cambria Math" panose="02040503050406030204" pitchFamily="18" charset="0"/>
                            <a:cs typeface="Times New Roman" panose="02020603050405020304" pitchFamily="18" charset="0"/>
                          </a:rPr>
                          <m:t>H</m:t>
                        </m:r>
                      </m:e>
                      <m:sub>
                        <m:r>
                          <a:rPr lang="en-IN" sz="2800" b="0" i="0">
                            <a:latin typeface="Cambria Math" panose="02040503050406030204" pitchFamily="18" charset="0"/>
                            <a:cs typeface="Times New Roman" panose="02020603050405020304" pitchFamily="18" charset="0"/>
                          </a:rPr>
                          <m:t>0 </m:t>
                        </m:r>
                      </m:sub>
                    </m:sSub>
                    <m:r>
                      <a:rPr lang="en-IN" sz="2800" b="0" i="0">
                        <a:latin typeface="Cambria Math" panose="02040503050406030204" pitchFamily="18" charset="0"/>
                        <a:cs typeface="Times New Roman" panose="02020603050405020304" pitchFamily="18" charset="0"/>
                      </a:rPr>
                      <m:t>: </m:t>
                    </m:r>
                    <m:r>
                      <m:rPr>
                        <m:sty m:val="p"/>
                      </m:rPr>
                      <a:rPr lang="en-IN" sz="2800" b="0" i="0">
                        <a:latin typeface="Cambria Math" panose="02040503050406030204" pitchFamily="18" charset="0"/>
                        <a:ea typeface="Cambria Math" panose="02040503050406030204" pitchFamily="18" charset="0"/>
                        <a:cs typeface="Times New Roman" panose="02020603050405020304" pitchFamily="18" charset="0"/>
                      </a:rPr>
                      <m:t>μ</m:t>
                    </m:r>
                    <m:r>
                      <a:rPr lang="en-IN" sz="2800" b="0" i="0">
                        <a:latin typeface="Cambria Math" panose="02040503050406030204" pitchFamily="18" charset="0"/>
                        <a:ea typeface="Cambria Math" panose="02040503050406030204" pitchFamily="18" charset="0"/>
                        <a:cs typeface="Times New Roman" panose="02020603050405020304" pitchFamily="18" charset="0"/>
                      </a:rPr>
                      <m:t>=40</m:t>
                    </m:r>
                  </m:oMath>
                </a14:m>
                <a:r>
                  <a:rPr lang="en-IN" sz="2800" dirty="0">
                    <a:latin typeface="Times New Roman" panose="02020603050405020304" pitchFamily="18" charset="0"/>
                    <a:cs typeface="Times New Roman" panose="02020603050405020304" pitchFamily="18" charset="0"/>
                  </a:rPr>
                  <a:t>			                   				</a:t>
                </a:r>
              </a:p>
              <a:p>
                <a:pPr marL="0" indent="0">
                  <a:lnSpc>
                    <a:spcPct val="110000"/>
                  </a:lnSpc>
                  <a:buNone/>
                </a:pPr>
                <a:r>
                  <a:rPr lang="en-IN" sz="2800" dirty="0">
                    <a:latin typeface="Times New Roman" panose="02020603050405020304" pitchFamily="18" charset="0"/>
                    <a:cs typeface="Times New Roman" panose="02020603050405020304" pitchFamily="18" charset="0"/>
                  </a:rPr>
                  <a:t>		Alternative hypothesis: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m:rPr>
                            <m:sty m:val="p"/>
                          </m:rPr>
                          <a:rPr lang="en-IN" sz="2800" b="0" i="0">
                            <a:latin typeface="Cambria Math" panose="02040503050406030204" pitchFamily="18" charset="0"/>
                            <a:cs typeface="Times New Roman" panose="02020603050405020304" pitchFamily="18" charset="0"/>
                          </a:rPr>
                          <m:t>H</m:t>
                        </m:r>
                      </m:e>
                      <m:sub>
                        <m:r>
                          <a:rPr lang="en-IN" sz="2800" b="0" i="0">
                            <a:latin typeface="Cambria Math" panose="02040503050406030204" pitchFamily="18" charset="0"/>
                            <a:cs typeface="Times New Roman" panose="02020603050405020304" pitchFamily="18" charset="0"/>
                          </a:rPr>
                          <m:t>1 </m:t>
                        </m:r>
                      </m:sub>
                    </m:sSub>
                    <m:r>
                      <a:rPr lang="en-IN" sz="2800" b="0" i="0">
                        <a:latin typeface="Cambria Math" panose="02040503050406030204" pitchFamily="18" charset="0"/>
                        <a:cs typeface="Times New Roman" panose="02020603050405020304" pitchFamily="18" charset="0"/>
                      </a:rPr>
                      <m:t>: </m:t>
                    </m:r>
                    <m:r>
                      <m:rPr>
                        <m:sty m:val="p"/>
                      </m:rPr>
                      <a:rPr lang="en-IN" sz="2800" b="0" i="0">
                        <a:latin typeface="Cambria Math" panose="02040503050406030204" pitchFamily="18" charset="0"/>
                        <a:ea typeface="Cambria Math" panose="02040503050406030204" pitchFamily="18" charset="0"/>
                        <a:cs typeface="Times New Roman" panose="02020603050405020304" pitchFamily="18" charset="0"/>
                      </a:rPr>
                      <m:t>μ</m:t>
                    </m:r>
                    <m:r>
                      <a:rPr lang="en-IN" sz="2800" b="0" i="0">
                        <a:latin typeface="Cambria Math" panose="02040503050406030204" pitchFamily="18" charset="0"/>
                        <a:ea typeface="Cambria Math" panose="02040503050406030204" pitchFamily="18" charset="0"/>
                        <a:cs typeface="Times New Roman" panose="02020603050405020304" pitchFamily="18" charset="0"/>
                      </a:rPr>
                      <m:t>≠40</m:t>
                    </m:r>
                  </m:oMath>
                </a14:m>
                <a:r>
                  <a:rPr lang="en-IN" sz="2800" dirty="0">
                    <a:latin typeface="Times New Roman" panose="02020603050405020304" pitchFamily="18" charset="0"/>
                    <a:cs typeface="Times New Roman" panose="02020603050405020304" pitchFamily="18" charset="0"/>
                  </a:rPr>
                  <a:t>	(Two-tailed test)    </a:t>
                </a:r>
              </a:p>
              <a:p>
                <a:pPr marL="0" indent="0" algn="just">
                  <a:lnSpc>
                    <a:spcPct val="100000"/>
                  </a:lnSpc>
                  <a:buNone/>
                </a:pPr>
                <a:r>
                  <a:rPr lang="en-IN" sz="2800" dirty="0">
                    <a:latin typeface="Times New Roman" panose="02020603050405020304" pitchFamily="18" charset="0"/>
                    <a:cs typeface="Times New Roman" panose="02020603050405020304" pitchFamily="18" charset="0"/>
                  </a:rPr>
                  <a:t>					</a:t>
                </a:r>
              </a:p>
              <a:p>
                <a:pPr marL="0" indent="0" algn="just">
                  <a:lnSpc>
                    <a:spcPct val="100000"/>
                  </a:lnSpc>
                  <a:buNone/>
                </a:pPr>
                <a:r>
                  <a:rPr lang="en-IN" sz="2800" dirty="0">
                    <a:latin typeface="Times New Roman" panose="02020603050405020304" pitchFamily="18" charset="0"/>
                    <a:cs typeface="Times New Roman" panose="02020603050405020304" pitchFamily="18" charset="0"/>
                  </a:rPr>
                  <a:t>		Level of Significance  (</a:t>
                </a:r>
                <a14:m>
                  <m:oMath xmlns:m="http://schemas.openxmlformats.org/officeDocument/2006/math">
                    <m:r>
                      <m:rPr>
                        <m:sty m:val="p"/>
                      </m:rPr>
                      <a:rPr lang="en-IN" sz="2800" b="0" i="0">
                        <a:latin typeface="Cambria Math" panose="02040503050406030204" pitchFamily="18" charset="0"/>
                        <a:ea typeface="Cambria Math" panose="02040503050406030204" pitchFamily="18" charset="0"/>
                        <a:cs typeface="Times New Roman" panose="02020603050405020304" pitchFamily="18" charset="0"/>
                      </a:rPr>
                      <m:t>α</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0" dirty="0" smtClean="0">
                        <a:latin typeface="Cambria Math" panose="02040503050406030204" pitchFamily="18" charset="0"/>
                        <a:cs typeface="Times New Roman" panose="02020603050405020304" pitchFamily="18" charset="0"/>
                      </a:rPr>
                      <m:t>= 5%</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dirty="0" smtClean="0">
                            <a:latin typeface="Cambria Math" panose="02040503050406030204" pitchFamily="18" charset="0"/>
                            <a:cs typeface="Times New Roman" panose="02020603050405020304" pitchFamily="18" charset="0"/>
                          </a:rPr>
                        </m:ctrlPr>
                      </m:sSubPr>
                      <m:e>
                        <m:r>
                          <a:rPr lang="en-IN" sz="2800" i="1" dirty="0" smtClean="0">
                            <a:latin typeface="Cambria Math" panose="02040503050406030204" pitchFamily="18" charset="0"/>
                            <a:cs typeface="Times New Roman" panose="02020603050405020304" pitchFamily="18" charset="0"/>
                          </a:rPr>
                          <m:t>𝑍</m:t>
                        </m:r>
                      </m:e>
                      <m:sub>
                        <m:r>
                          <a:rPr lang="en-IN" sz="2800" b="0" i="1" dirty="0" smtClean="0">
                            <a:latin typeface="Cambria Math" panose="02040503050406030204" pitchFamily="18" charset="0"/>
                            <a:cs typeface="Times New Roman" panose="02020603050405020304" pitchFamily="18" charset="0"/>
                          </a:rPr>
                          <m:t>𝛼</m:t>
                        </m:r>
                      </m:sub>
                    </m:sSub>
                    <m:r>
                      <a:rPr lang="en-IN" sz="2800" b="0" i="0" smtClean="0">
                        <a:latin typeface="Cambria Math" panose="02040503050406030204" pitchFamily="18" charset="0"/>
                        <a:ea typeface="Cambria Math" panose="02040503050406030204" pitchFamily="18" charset="0"/>
                        <a:cs typeface="Times New Roman" panose="02020603050405020304" pitchFamily="18" charset="0"/>
                      </a:rPr>
                      <m:t>=1.96</m:t>
                    </m:r>
                  </m:oMath>
                </a14:m>
                <a:endParaRPr lang="en-IN" sz="2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ct val="100000"/>
                  </a:lnSpc>
                  <a:buNone/>
                </a:pPr>
                <a:endParaRPr lang="en-IN" sz="2800" dirty="0">
                  <a:latin typeface="Times New Roman" panose="02020603050405020304" pitchFamily="18" charset="0"/>
                  <a:cs typeface="Times New Roman" panose="02020603050405020304" pitchFamily="18" charset="0"/>
                </a:endParaRPr>
              </a:p>
              <a:p>
                <a:pPr marL="0" indent="0" algn="just">
                  <a:lnSpc>
                    <a:spcPct val="100000"/>
                  </a:lnSpc>
                  <a:buNone/>
                </a:pPr>
                <a:r>
                  <a:rPr lang="en-IN" sz="2800" dirty="0">
                    <a:latin typeface="Times New Roman" panose="02020603050405020304" pitchFamily="18"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C1D39B6E-DB11-F134-3CC5-3353B03639E7}"/>
                  </a:ext>
                </a:extLst>
              </p:cNvPr>
              <p:cNvSpPr txBox="1">
                <a:spLocks noRot="1" noChangeAspect="1" noMove="1" noResize="1" noEditPoints="1" noAdjustHandles="1" noChangeArrowheads="1" noChangeShapeType="1" noTextEdit="1"/>
              </p:cNvSpPr>
              <p:nvPr/>
            </p:nvSpPr>
            <p:spPr>
              <a:xfrm>
                <a:off x="246579" y="143838"/>
                <a:ext cx="11815281" cy="7154459"/>
              </a:xfrm>
              <a:prstGeom prst="rect">
                <a:avLst/>
              </a:prstGeom>
              <a:blipFill>
                <a:blip r:embed="rId2"/>
                <a:stretch>
                  <a:fillRect l="-1031" t="-938" r="-1031"/>
                </a:stretch>
              </a:blipFill>
            </p:spPr>
            <p:txBody>
              <a:bodyPr/>
              <a:lstStyle/>
              <a:p>
                <a:r>
                  <a:rPr lang="en-IN">
                    <a:noFill/>
                  </a:rPr>
                  <a:t> </a:t>
                </a:r>
              </a:p>
            </p:txBody>
          </p:sp>
        </mc:Fallback>
      </mc:AlternateContent>
    </p:spTree>
    <p:extLst>
      <p:ext uri="{BB962C8B-B14F-4D97-AF65-F5344CB8AC3E}">
        <p14:creationId xmlns:p14="http://schemas.microsoft.com/office/powerpoint/2010/main" val="147706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57EDFF-1649-ED1C-8905-0FC6B16F58EB}"/>
                  </a:ext>
                </a:extLst>
              </p:cNvPr>
              <p:cNvSpPr txBox="1"/>
              <p:nvPr/>
            </p:nvSpPr>
            <p:spPr>
              <a:xfrm>
                <a:off x="441789" y="133564"/>
                <a:ext cx="11486508" cy="2908040"/>
              </a:xfrm>
              <a:prstGeom prst="rect">
                <a:avLst/>
              </a:prstGeom>
              <a:noFill/>
            </p:spPr>
            <p:txBody>
              <a:bodyPr wrap="square">
                <a:spAutoFit/>
              </a:bodyPr>
              <a:lstStyle/>
              <a:p>
                <a:pPr marL="0" indent="0" algn="just">
                  <a:lnSpc>
                    <a:spcPct val="100000"/>
                  </a:lnSpc>
                  <a:buNone/>
                </a:pPr>
                <a:r>
                  <a:rPr lang="en-IN" sz="2800" dirty="0">
                    <a:latin typeface="Times New Roman" panose="02020603050405020304" pitchFamily="18" charset="0"/>
                    <a:cs typeface="Times New Roman" panose="02020603050405020304" pitchFamily="18" charset="0"/>
                  </a:rPr>
                  <a:t>Test statistic is given by:	     </a:t>
                </a:r>
                <a14:m>
                  <m:oMath xmlns:m="http://schemas.openxmlformats.org/officeDocument/2006/math">
                    <m:r>
                      <a:rPr lang="en-IN" sz="2800" b="0" i="1">
                        <a:latin typeface="Cambria Math" panose="02040503050406030204" pitchFamily="18" charset="0"/>
                        <a:cs typeface="Times New Roman" panose="02020603050405020304" pitchFamily="18" charset="0"/>
                      </a:rPr>
                      <m:t>𝑍</m:t>
                    </m:r>
                    <m:r>
                      <a:rPr lang="en-IN" sz="2800" b="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acc>
                          <m:accPr>
                            <m:chr m:val="̅"/>
                            <m:ctrlPr>
                              <a:rPr lang="en-IN" sz="2800" i="1">
                                <a:latin typeface="Cambria Math" panose="02040503050406030204" pitchFamily="18" charset="0"/>
                                <a:cs typeface="Times New Roman" panose="02020603050405020304" pitchFamily="18" charset="0"/>
                              </a:rPr>
                            </m:ctrlPr>
                          </m:accPr>
                          <m:e>
                            <m:r>
                              <a:rPr lang="en-IN" sz="2800" b="0" i="1">
                                <a:latin typeface="Cambria Math" panose="02040503050406030204" pitchFamily="18" charset="0"/>
                                <a:cs typeface="Times New Roman" panose="02020603050405020304" pitchFamily="18" charset="0"/>
                              </a:rPr>
                              <m:t>𝑥</m:t>
                            </m:r>
                          </m:e>
                        </m:acc>
                        <m:r>
                          <a:rPr lang="en-IN" sz="2800" b="0" i="1">
                            <a:latin typeface="Cambria Math" panose="02040503050406030204" pitchFamily="18" charset="0"/>
                            <a:cs typeface="Times New Roman" panose="02020603050405020304" pitchFamily="18" charset="0"/>
                          </a:rPr>
                          <m:t> − </m:t>
                        </m:r>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num>
                      <m:den>
                        <m:f>
                          <m:fPr>
                            <m:type m:val="lin"/>
                            <m:ctrlPr>
                              <a:rPr lang="en-IN" sz="2800" i="1">
                                <a:latin typeface="Cambria Math" panose="02040503050406030204" pitchFamily="18" charset="0"/>
                                <a:cs typeface="Times New Roman" panose="02020603050405020304" pitchFamily="18" charset="0"/>
                              </a:rPr>
                            </m:ctrlPr>
                          </m:fPr>
                          <m:num>
                            <m:r>
                              <a:rPr lang="en-IN" sz="2800" b="0" i="1">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IN" sz="2800" i="1">
                                    <a:latin typeface="Cambria Math" panose="02040503050406030204" pitchFamily="18" charset="0"/>
                                    <a:cs typeface="Times New Roman" panose="02020603050405020304" pitchFamily="18" charset="0"/>
                                  </a:rPr>
                                </m:ctrlPr>
                              </m:radPr>
                              <m:deg/>
                              <m:e>
                                <m:r>
                                  <a:rPr lang="en-IN" sz="2800" b="0" i="1">
                                    <a:latin typeface="Cambria Math" panose="02040503050406030204" pitchFamily="18" charset="0"/>
                                    <a:cs typeface="Times New Roman" panose="02020603050405020304" pitchFamily="18" charset="0"/>
                                  </a:rPr>
                                  <m:t>𝑛</m:t>
                                </m:r>
                              </m:e>
                            </m:rad>
                          </m:den>
                        </m:f>
                      </m:den>
                    </m:f>
                    <m:r>
                      <a:rPr lang="en-IN" sz="2800" b="0" i="1" dirty="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41.25 −40</m:t>
                        </m:r>
                      </m:num>
                      <m:den>
                        <m:f>
                          <m:fPr>
                            <m:type m:val="lin"/>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num>
                          <m:den>
                            <m:rad>
                              <m:radPr>
                                <m:degHide m:val="on"/>
                                <m:ctrlPr>
                                  <a:rPr lang="en-IN" sz="2800" i="1">
                                    <a:latin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cs typeface="Times New Roman" panose="02020603050405020304" pitchFamily="18" charset="0"/>
                                  </a:rPr>
                                  <m:t>35</m:t>
                                </m:r>
                              </m:e>
                            </m:rad>
                          </m:den>
                        </m:f>
                      </m:den>
                    </m:f>
                    <m:r>
                      <a:rPr lang="en-IN"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3.69</a:t>
                </a:r>
              </a:p>
              <a:p>
                <a:pPr marL="0" indent="0" algn="just">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800" i="1">
                            <a:latin typeface="Cambria Math" panose="02040503050406030204" pitchFamily="18" charset="0"/>
                            <a:cs typeface="Times New Roman" panose="02020603050405020304" pitchFamily="18" charset="0"/>
                          </a:rPr>
                        </m:ctrlPr>
                      </m:dPr>
                      <m:e>
                        <m:r>
                          <a:rPr lang="en-IN" sz="2800" i="1" smtClean="0">
                            <a:latin typeface="Cambria Math" panose="02040503050406030204" pitchFamily="18" charset="0"/>
                            <a:cs typeface="Times New Roman" panose="02020603050405020304" pitchFamily="18" charset="0"/>
                          </a:rPr>
                          <m:t>𝑍</m:t>
                        </m:r>
                      </m:e>
                    </m:d>
                    <m:r>
                      <a:rPr lang="en-IN" sz="2800" b="0" i="1" smtClean="0">
                        <a:latin typeface="Cambria Math" panose="02040503050406030204" pitchFamily="18" charset="0"/>
                        <a:cs typeface="Times New Roman" panose="02020603050405020304" pitchFamily="18" charset="0"/>
                      </a:rPr>
                      <m:t>&gt;</m:t>
                    </m:r>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m:t>
                        </m:r>
                        <m:r>
                          <a:rPr lang="en-IN" sz="2800" b="0" i="1">
                            <a:latin typeface="Cambria Math" panose="02040503050406030204" pitchFamily="18" charset="0"/>
                            <a:cs typeface="Times New Roman" panose="02020603050405020304" pitchFamily="18" charset="0"/>
                          </a:rPr>
                          <m:t>𝑧</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𝛼</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3.69  &gt;   1.96</a:t>
                </a:r>
              </a:p>
              <a:p>
                <a:pPr marL="0" indent="0" algn="just">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Conclusion: Reject the null hypothesis &amp; Accept the alternative hypothesis</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1</m:t>
                        </m:r>
                        <m:r>
                          <a:rPr lang="en-IN" sz="2800" b="0" i="1">
                            <a:latin typeface="Cambria Math" panose="02040503050406030204" pitchFamily="18" charset="0"/>
                            <a:cs typeface="Times New Roman" panose="02020603050405020304" pitchFamily="18" charset="0"/>
                          </a:rPr>
                          <m:t> </m:t>
                        </m:r>
                      </m:sub>
                    </m:sSub>
                    <m:r>
                      <a:rPr lang="en-IN" sz="2800" b="0" i="1">
                        <a:latin typeface="Cambria Math" panose="02040503050406030204" pitchFamily="18" charset="0"/>
                        <a:cs typeface="Times New Roman" panose="02020603050405020304" pitchFamily="18" charset="0"/>
                      </a:rPr>
                      <m:t>: </m:t>
                    </m:r>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≠40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𝑐𝑚</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357EDFF-1649-ED1C-8905-0FC6B16F58EB}"/>
                  </a:ext>
                </a:extLst>
              </p:cNvPr>
              <p:cNvSpPr txBox="1">
                <a:spLocks noRot="1" noChangeAspect="1" noMove="1" noResize="1" noEditPoints="1" noAdjustHandles="1" noChangeArrowheads="1" noChangeShapeType="1" noTextEdit="1"/>
              </p:cNvSpPr>
              <p:nvPr/>
            </p:nvSpPr>
            <p:spPr>
              <a:xfrm>
                <a:off x="441789" y="133564"/>
                <a:ext cx="11486508" cy="2908040"/>
              </a:xfrm>
              <a:prstGeom prst="rect">
                <a:avLst/>
              </a:prstGeom>
              <a:blipFill>
                <a:blip r:embed="rId2"/>
                <a:stretch>
                  <a:fillRect l="-1061"/>
                </a:stretch>
              </a:blipFill>
            </p:spPr>
            <p:txBody>
              <a:bodyPr/>
              <a:lstStyle/>
              <a:p>
                <a:r>
                  <a:rPr lang="en-IN">
                    <a:noFill/>
                  </a:rPr>
                  <a:t> </a:t>
                </a:r>
              </a:p>
            </p:txBody>
          </p:sp>
        </mc:Fallback>
      </mc:AlternateContent>
    </p:spTree>
    <p:extLst>
      <p:ext uri="{BB962C8B-B14F-4D97-AF65-F5344CB8AC3E}">
        <p14:creationId xmlns:p14="http://schemas.microsoft.com/office/powerpoint/2010/main" val="472502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356159-3512-2FC1-4330-FED6D4B9564E}"/>
                  </a:ext>
                </a:extLst>
              </p:cNvPr>
              <p:cNvSpPr txBox="1"/>
              <p:nvPr/>
            </p:nvSpPr>
            <p:spPr>
              <a:xfrm>
                <a:off x="174661" y="205484"/>
                <a:ext cx="11784458" cy="6006260"/>
              </a:xfrm>
              <a:prstGeom prst="rect">
                <a:avLst/>
              </a:prstGeom>
              <a:noFill/>
            </p:spPr>
            <p:txBody>
              <a:bodyPr wrap="square">
                <a:spAutoFit/>
              </a:bodyPr>
              <a:lstStyle/>
              <a:p>
                <a:pPr marL="0" indent="0" algn="just">
                  <a:buNone/>
                </a:pPr>
                <a:r>
                  <a:rPr lang="en-US" sz="2800" dirty="0">
                    <a:solidFill>
                      <a:srgbClr val="FF0000"/>
                    </a:solidFill>
                    <a:latin typeface="Times New Roman" panose="02020603050405020304" pitchFamily="18" charset="0"/>
                    <a:cs typeface="Times New Roman" panose="02020603050405020304" pitchFamily="18" charset="0"/>
                  </a:rPr>
                  <a:t>A medical scientist believes that the average basal temperature of (outwardly) healthy individuals has increased over time and is now greater than </a:t>
                </a:r>
                <a14:m>
                  <m:oMath xmlns:m="http://schemas.openxmlformats.org/officeDocument/2006/math">
                    <m:sSup>
                      <m:sSupPr>
                        <m:ctrlPr>
                          <a:rPr lang="en-IN" sz="2800" b="0" i="1" dirty="0" smtClean="0">
                            <a:solidFill>
                              <a:srgbClr val="FF0000"/>
                            </a:solidFill>
                            <a:latin typeface="Cambria Math" panose="02040503050406030204" pitchFamily="18" charset="0"/>
                            <a:cs typeface="Times New Roman" panose="02020603050405020304" pitchFamily="18" charset="0"/>
                          </a:rPr>
                        </m:ctrlPr>
                      </m:sSupPr>
                      <m:e>
                        <m:r>
                          <a:rPr lang="en-US" sz="2800" i="1" dirty="0" smtClean="0">
                            <a:solidFill>
                              <a:srgbClr val="FF0000"/>
                            </a:solidFill>
                            <a:latin typeface="Cambria Math" panose="02040503050406030204" pitchFamily="18" charset="0"/>
                            <a:cs typeface="Times New Roman" panose="02020603050405020304" pitchFamily="18" charset="0"/>
                          </a:rPr>
                          <m:t>98.6</m:t>
                        </m:r>
                      </m:e>
                      <m:sup>
                        <m:r>
                          <m:rPr>
                            <m:sty m:val="p"/>
                          </m:rPr>
                          <a:rPr lang="en-IN" sz="2800" b="0" i="0" dirty="0" smtClean="0">
                            <a:solidFill>
                              <a:srgbClr val="FF0000"/>
                            </a:solidFill>
                            <a:latin typeface="Cambria Math" panose="02040503050406030204" pitchFamily="18" charset="0"/>
                            <a:cs typeface="Times New Roman" panose="02020603050405020304" pitchFamily="18" charset="0"/>
                          </a:rPr>
                          <m:t>o</m:t>
                        </m:r>
                      </m:sup>
                    </m:sSup>
                    <m:r>
                      <a:rPr lang="en-IN" sz="2800" b="0" i="1" dirty="0" smtClean="0">
                        <a:solidFill>
                          <a:srgbClr val="FF0000"/>
                        </a:solidFill>
                        <a:latin typeface="Cambria Math" panose="02040503050406030204" pitchFamily="18" charset="0"/>
                        <a:cs typeface="Times New Roman" panose="02020603050405020304" pitchFamily="18" charset="0"/>
                      </a:rPr>
                      <m:t>𝐹</m:t>
                    </m:r>
                  </m:oMath>
                </a14:m>
                <a:r>
                  <a:rPr lang="en-US" sz="2800" dirty="0">
                    <a:solidFill>
                      <a:srgbClr val="FF0000"/>
                    </a:solidFill>
                    <a:latin typeface="Times New Roman" panose="02020603050405020304" pitchFamily="18" charset="0"/>
                    <a:cs typeface="Times New Roman" panose="02020603050405020304" pitchFamily="18" charset="0"/>
                  </a:rPr>
                  <a:t> (37 degrees Celsius). To prove this, she has randomly selected 100 healthy individuals. If their mean temperature is </a:t>
                </a:r>
                <a14:m>
                  <m:oMath xmlns:m="http://schemas.openxmlformats.org/officeDocument/2006/math">
                    <m:sSup>
                      <m:sSupPr>
                        <m:ctrlPr>
                          <a:rPr lang="en-IN" sz="2800" b="0" i="1" dirty="0" smtClean="0">
                            <a:solidFill>
                              <a:srgbClr val="FF0000"/>
                            </a:solidFill>
                            <a:latin typeface="Cambria Math" panose="02040503050406030204" pitchFamily="18" charset="0"/>
                            <a:cs typeface="Times New Roman" panose="02020603050405020304" pitchFamily="18" charset="0"/>
                          </a:rPr>
                        </m:ctrlPr>
                      </m:sSupPr>
                      <m:e>
                        <m:r>
                          <a:rPr lang="en-US" sz="2800" i="1" dirty="0" smtClean="0">
                            <a:solidFill>
                              <a:srgbClr val="FF0000"/>
                            </a:solidFill>
                            <a:latin typeface="Cambria Math" panose="02040503050406030204" pitchFamily="18" charset="0"/>
                            <a:cs typeface="Times New Roman" panose="02020603050405020304" pitchFamily="18" charset="0"/>
                          </a:rPr>
                          <m:t>98.74</m:t>
                        </m:r>
                      </m:e>
                      <m:sup>
                        <m:r>
                          <m:rPr>
                            <m:sty m:val="p"/>
                          </m:rPr>
                          <a:rPr lang="en-IN" sz="2800" b="0" i="0" dirty="0" smtClean="0">
                            <a:solidFill>
                              <a:srgbClr val="FF0000"/>
                            </a:solidFill>
                            <a:latin typeface="Cambria Math" panose="02040503050406030204" pitchFamily="18" charset="0"/>
                            <a:cs typeface="Times New Roman" panose="02020603050405020304" pitchFamily="18" charset="0"/>
                          </a:rPr>
                          <m:t>o</m:t>
                        </m:r>
                      </m:sup>
                    </m:sSup>
                    <m:r>
                      <a:rPr lang="en-US" sz="2800" i="1" dirty="0" smtClean="0">
                        <a:solidFill>
                          <a:srgbClr val="FF0000"/>
                        </a:solidFill>
                        <a:latin typeface="Cambria Math" panose="02040503050406030204" pitchFamily="18" charset="0"/>
                        <a:cs typeface="Times New Roman" panose="02020603050405020304" pitchFamily="18" charset="0"/>
                      </a:rPr>
                      <m:t>𝐹</m:t>
                    </m:r>
                  </m:oMath>
                </a14:m>
                <a:r>
                  <a:rPr lang="en-US" sz="2800" dirty="0">
                    <a:solidFill>
                      <a:srgbClr val="FF0000"/>
                    </a:solidFill>
                    <a:latin typeface="Times New Roman" panose="02020603050405020304" pitchFamily="18" charset="0"/>
                    <a:cs typeface="Times New Roman" panose="02020603050405020304" pitchFamily="18" charset="0"/>
                  </a:rPr>
                  <a:t> with a sample standard deviation of </a:t>
                </a:r>
                <a14:m>
                  <m:oMath xmlns:m="http://schemas.openxmlformats.org/officeDocument/2006/math">
                    <m:sSup>
                      <m:sSupPr>
                        <m:ctrlPr>
                          <a:rPr lang="en-IN" sz="2800" b="0" i="1" dirty="0" smtClean="0">
                            <a:solidFill>
                              <a:srgbClr val="FF0000"/>
                            </a:solidFill>
                            <a:latin typeface="Cambria Math" panose="02040503050406030204" pitchFamily="18" charset="0"/>
                            <a:cs typeface="Times New Roman" panose="02020603050405020304" pitchFamily="18" charset="0"/>
                          </a:rPr>
                        </m:ctrlPr>
                      </m:sSupPr>
                      <m:e>
                        <m:r>
                          <a:rPr lang="en-US" sz="2800" i="1" dirty="0" smtClean="0">
                            <a:solidFill>
                              <a:srgbClr val="FF0000"/>
                            </a:solidFill>
                            <a:latin typeface="Cambria Math" panose="02040503050406030204" pitchFamily="18" charset="0"/>
                            <a:cs typeface="Times New Roman" panose="02020603050405020304" pitchFamily="18" charset="0"/>
                          </a:rPr>
                          <m:t>1.1</m:t>
                        </m:r>
                      </m:e>
                      <m:sup>
                        <m:r>
                          <m:rPr>
                            <m:sty m:val="p"/>
                          </m:rPr>
                          <a:rPr lang="en-IN" sz="2800" b="0" i="0" dirty="0" smtClean="0">
                            <a:solidFill>
                              <a:srgbClr val="FF0000"/>
                            </a:solidFill>
                            <a:latin typeface="Cambria Math" panose="02040503050406030204" pitchFamily="18" charset="0"/>
                            <a:cs typeface="Times New Roman" panose="02020603050405020304" pitchFamily="18" charset="0"/>
                          </a:rPr>
                          <m:t>o</m:t>
                        </m:r>
                      </m:sup>
                    </m:sSup>
                    <m:r>
                      <a:rPr lang="en-US" sz="2800" i="1" dirty="0" smtClean="0">
                        <a:solidFill>
                          <a:srgbClr val="FF0000"/>
                        </a:solidFill>
                        <a:latin typeface="Cambria Math" panose="02040503050406030204" pitchFamily="18" charset="0"/>
                        <a:cs typeface="Times New Roman" panose="02020603050405020304" pitchFamily="18" charset="0"/>
                      </a:rPr>
                      <m:t>𝐹</m:t>
                    </m:r>
                  </m:oMath>
                </a14:m>
                <a:r>
                  <a:rPr lang="en-US" sz="2800" dirty="0">
                    <a:solidFill>
                      <a:srgbClr val="FF0000"/>
                    </a:solidFill>
                    <a:latin typeface="Times New Roman" panose="02020603050405020304" pitchFamily="18" charset="0"/>
                    <a:cs typeface="Times New Roman" panose="02020603050405020304" pitchFamily="18" charset="0"/>
                  </a:rPr>
                  <a:t>, does this prove her claim at the 5 percent level? What about at the 1 percent level?</a:t>
                </a:r>
                <a:r>
                  <a:rPr lang="en-IN" sz="2800" dirty="0">
                    <a:solidFill>
                      <a:srgbClr val="FF0000"/>
                    </a:solidFill>
                    <a:latin typeface="Times New Roman" panose="02020603050405020304" pitchFamily="18" charset="0"/>
                    <a:cs typeface="Times New Roman" panose="02020603050405020304" pitchFamily="18" charset="0"/>
                  </a:rPr>
                  <a:t>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nSpc>
                    <a:spcPct val="100000"/>
                  </a:lnSpc>
                  <a:buNone/>
                </a:pPr>
                <a:r>
                  <a:rPr lang="en-IN" sz="2800" dirty="0">
                    <a:latin typeface="Times New Roman" panose="02020603050405020304" pitchFamily="18" charset="0"/>
                    <a:cs typeface="Times New Roman" panose="02020603050405020304" pitchFamily="18" charset="0"/>
                  </a:rPr>
                  <a:t>Given,  Sample mean</a:t>
                </a:r>
                <a:r>
                  <a:rPr lang="en-IN" sz="2800" i="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800" i="1">
                            <a:latin typeface="Cambria Math" panose="02040503050406030204" pitchFamily="18" charset="0"/>
                            <a:cs typeface="Times New Roman" panose="02020603050405020304" pitchFamily="18" charset="0"/>
                          </a:rPr>
                        </m:ctrlPr>
                      </m:accPr>
                      <m:e>
                        <m:r>
                          <a:rPr lang="en-IN" sz="2800" b="0" i="1">
                            <a:latin typeface="Cambria Math" panose="02040503050406030204" pitchFamily="18" charset="0"/>
                            <a:cs typeface="Times New Roman" panose="02020603050405020304" pitchFamily="18" charset="0"/>
                          </a:rPr>
                          <m:t>𝑥</m:t>
                        </m:r>
                      </m:e>
                    </m:acc>
                  </m:oMath>
                </a14:m>
                <a:r>
                  <a:rPr lang="en-IN" sz="2800" i="1" dirty="0">
                    <a:latin typeface="Times New Roman" panose="02020603050405020304" pitchFamily="18" charset="0"/>
                    <a:cs typeface="Times New Roman" panose="02020603050405020304" pitchFamily="18" charset="0"/>
                  </a:rPr>
                  <a:t> = 98.74    </a:t>
                </a:r>
                <a:r>
                  <a:rPr lang="en-IN" sz="2800" dirty="0">
                    <a:latin typeface="Times New Roman" panose="02020603050405020304" pitchFamily="18" charset="0"/>
                    <a:cs typeface="Times New Roman" panose="02020603050405020304" pitchFamily="18" charset="0"/>
                  </a:rPr>
                  <a:t>Population Mean</a:t>
                </a:r>
                <a:r>
                  <a:rPr lang="en-IN" sz="2800" i="1"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r>
                      <a:rPr lang="en-IN" sz="2800" b="0" i="1">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i="1" dirty="0">
                    <a:latin typeface="Times New Roman" panose="02020603050405020304" pitchFamily="18" charset="0"/>
                    <a:cs typeface="Times New Roman" panose="02020603050405020304" pitchFamily="18" charset="0"/>
                  </a:rPr>
                  <a:t> 98.6 </a:t>
                </a:r>
              </a:p>
              <a:p>
                <a:pPr marL="0" indent="0">
                  <a:lnSpc>
                    <a:spcPct val="100000"/>
                  </a:lnSpc>
                  <a:buNone/>
                </a:pPr>
                <a:r>
                  <a:rPr lang="en-IN" sz="2800" dirty="0">
                    <a:latin typeface="Times New Roman" panose="02020603050405020304" pitchFamily="18" charset="0"/>
                    <a:cs typeface="Times New Roman" panose="02020603050405020304" pitchFamily="18" charset="0"/>
                  </a:rPr>
                  <a:t>Sample size</a:t>
                </a:r>
                <a:r>
                  <a:rPr lang="en-IN" sz="2800" i="1" dirty="0">
                    <a:latin typeface="Times New Roman" panose="02020603050405020304" pitchFamily="18" charset="0"/>
                    <a:cs typeface="Times New Roman" panose="02020603050405020304" pitchFamily="18" charset="0"/>
                  </a:rPr>
                  <a:t> n = 100</a:t>
                </a:r>
                <a:r>
                  <a:rPr lang="en-IN" sz="2800" dirty="0">
                    <a:latin typeface="Times New Roman" panose="02020603050405020304" pitchFamily="18" charset="0"/>
                    <a:cs typeface="Times New Roman" panose="02020603050405020304" pitchFamily="18" charset="0"/>
                  </a:rPr>
                  <a:t>        Population S.D</a:t>
                </a:r>
                <a:r>
                  <a:rPr lang="en-IN" sz="2800" i="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a:latin typeface="Cambria Math" panose="02040503050406030204" pitchFamily="18" charset="0"/>
                        <a:ea typeface="Cambria Math" panose="02040503050406030204" pitchFamily="18" charset="0"/>
                        <a:cs typeface="Times New Roman" panose="02020603050405020304" pitchFamily="18" charset="0"/>
                      </a:rPr>
                      <m:t>𝜎</m:t>
                    </m:r>
                    <m:r>
                      <a:rPr lang="en-IN" sz="2800" b="0" i="1"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is</m:t>
                    </m:r>
                    <m:r>
                      <a:rPr lang="en-IN" sz="2800" b="0" i="0" dirty="0" smtClean="0">
                        <a:latin typeface="Cambria Math" panose="02040503050406030204" pitchFamily="18" charset="0"/>
                        <a:cs typeface="Times New Roman" panose="02020603050405020304" pitchFamily="18" charset="0"/>
                      </a:rPr>
                      <m:t> </m:t>
                    </m:r>
                    <m:r>
                      <m:rPr>
                        <m:sty m:val="p"/>
                      </m:rPr>
                      <a:rPr lang="en-IN" sz="2800" b="0" i="0" dirty="0" smtClean="0">
                        <a:latin typeface="Cambria Math" panose="02040503050406030204" pitchFamily="18" charset="0"/>
                        <a:cs typeface="Times New Roman" panose="02020603050405020304" pitchFamily="18" charset="0"/>
                      </a:rPr>
                      <m:t>not</m:t>
                    </m:r>
                    <m:r>
                      <a:rPr lang="en-IN" sz="2800" b="0" i="0" dirty="0" smtClean="0">
                        <a:latin typeface="Cambria Math" panose="02040503050406030204" pitchFamily="18" charset="0"/>
                        <a:cs typeface="Times New Roman" panose="02020603050405020304" pitchFamily="18" charset="0"/>
                      </a:rPr>
                      <m:t> </m:t>
                    </m:r>
                    <m:r>
                      <m:rPr>
                        <m:sty m:val="p"/>
                      </m:rPr>
                      <a:rPr lang="en-IN" sz="2800" b="0" i="0" dirty="0" smtClean="0">
                        <a:latin typeface="Cambria Math" panose="02040503050406030204" pitchFamily="18" charset="0"/>
                        <a:cs typeface="Times New Roman" panose="02020603050405020304" pitchFamily="18" charset="0"/>
                      </a:rPr>
                      <m:t>known</m:t>
                    </m:r>
                    <m:r>
                      <a:rPr lang="en-IN" sz="28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800" i="1">
                            <a:latin typeface="Cambria Math" panose="02040503050406030204" pitchFamily="18" charset="0"/>
                            <a:cs typeface="Times New Roman" panose="02020603050405020304" pitchFamily="18" charset="0"/>
                          </a:rPr>
                        </m:ctrlPr>
                      </m:accPr>
                      <m:e>
                        <m:r>
                          <a:rPr lang="en-IN" sz="2800" b="0" i="1">
                            <a:latin typeface="Cambria Math" panose="02040503050406030204" pitchFamily="18" charset="0"/>
                            <a:ea typeface="Cambria Math" panose="02040503050406030204" pitchFamily="18" charset="0"/>
                            <a:cs typeface="Times New Roman" panose="02020603050405020304" pitchFamily="18" charset="0"/>
                          </a:rPr>
                          <m:t>𝜎</m:t>
                        </m:r>
                      </m:e>
                    </m:acc>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𝓈</m:t>
                    </m:r>
                  </m:oMath>
                </a14:m>
                <a:r>
                  <a:rPr lang="en-IN" sz="2800" dirty="0">
                    <a:latin typeface="Times New Roman" panose="02020603050405020304" pitchFamily="18" charset="0"/>
                    <a:cs typeface="Times New Roman" panose="02020603050405020304" pitchFamily="18" charset="0"/>
                  </a:rPr>
                  <a:t> = 1.1 </a:t>
                </a:r>
              </a:p>
              <a:p>
                <a:pPr marL="0" indent="0">
                  <a:lnSpc>
                    <a:spcPct val="100000"/>
                  </a:lnSpc>
                  <a:spcBef>
                    <a:spcPts val="700"/>
                  </a:spcBef>
                  <a:buNone/>
                </a:pPr>
                <a:r>
                  <a:rPr lang="en-IN" sz="2800" dirty="0">
                    <a:latin typeface="Times New Roman" panose="02020603050405020304" pitchFamily="18" charset="0"/>
                    <a:cs typeface="Times New Roman" panose="02020603050405020304" pitchFamily="18" charset="0"/>
                  </a:rPr>
                  <a:t>	Null Hypothesis 	</a:t>
                </a:r>
                <a14:m>
                  <m:oMath xmlns:m="http://schemas.openxmlformats.org/officeDocument/2006/math">
                    <m:sSub>
                      <m:sSubPr>
                        <m:ctrlPr>
                          <a:rPr lang="en-IN" sz="2800" i="1" smtClean="0">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0 </m:t>
                        </m:r>
                      </m:sub>
                    </m:sSub>
                    <m:r>
                      <a:rPr lang="en-IN" sz="2800" b="0" i="1">
                        <a:latin typeface="Cambria Math" panose="02040503050406030204" pitchFamily="18" charset="0"/>
                        <a:cs typeface="Times New Roman" panose="02020603050405020304" pitchFamily="18" charset="0"/>
                      </a:rPr>
                      <m:t>: </m:t>
                    </m:r>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r>
                      <a:rPr lang="en-IN" sz="28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98.6</m:t>
                    </m:r>
                  </m:oMath>
                </a14:m>
                <a:r>
                  <a:rPr lang="en-IN" sz="2800" dirty="0">
                    <a:latin typeface="Times New Roman" panose="02020603050405020304" pitchFamily="18" charset="0"/>
                    <a:cs typeface="Times New Roman" panose="02020603050405020304" pitchFamily="18" charset="0"/>
                  </a:rPr>
                  <a:t>					                   				</a:t>
                </a:r>
              </a:p>
              <a:p>
                <a:pPr marL="0" indent="0">
                  <a:lnSpc>
                    <a:spcPct val="110000"/>
                  </a:lnSpc>
                  <a:spcBef>
                    <a:spcPts val="700"/>
                  </a:spcBef>
                  <a:buNone/>
                </a:pPr>
                <a:r>
                  <a:rPr lang="en-IN" sz="2800" dirty="0">
                    <a:latin typeface="Times New Roman" panose="02020603050405020304" pitchFamily="18" charset="0"/>
                    <a:cs typeface="Times New Roman" panose="02020603050405020304" pitchFamily="18" charset="0"/>
                  </a:rPr>
                  <a:t>	Alternative hypothesis: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1 </m:t>
                        </m:r>
                      </m:sub>
                    </m:sSub>
                    <m:r>
                      <a:rPr lang="en-IN" sz="2800" b="0" i="1">
                        <a:latin typeface="Cambria Math" panose="02040503050406030204" pitchFamily="18" charset="0"/>
                        <a:cs typeface="Times New Roman" panose="02020603050405020304" pitchFamily="18" charset="0"/>
                      </a:rPr>
                      <m:t>: </m:t>
                    </m:r>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m:t>
                    </m:r>
                  </m:oMath>
                </a14:m>
                <a:r>
                  <a:rPr lang="en-IN" sz="2800" dirty="0">
                    <a:latin typeface="Times New Roman" panose="02020603050405020304" pitchFamily="18" charset="0"/>
                    <a:cs typeface="Times New Roman" panose="02020603050405020304" pitchFamily="18" charset="0"/>
                  </a:rPr>
                  <a:t> 98.6  	(Right-tailed test)    </a:t>
                </a:r>
              </a:p>
              <a:p>
                <a:pPr marL="0" indent="0" algn="just">
                  <a:lnSpc>
                    <a:spcPct val="100000"/>
                  </a:lnSpc>
                  <a:spcBef>
                    <a:spcPts val="700"/>
                  </a:spcBef>
                  <a:buNone/>
                </a:pPr>
                <a:r>
                  <a:rPr lang="en-IN" sz="2800" dirty="0">
                    <a:latin typeface="Times New Roman" panose="02020603050405020304" pitchFamily="18"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E9356159-3512-2FC1-4330-FED6D4B9564E}"/>
                  </a:ext>
                </a:extLst>
              </p:cNvPr>
              <p:cNvSpPr txBox="1">
                <a:spLocks noRot="1" noChangeAspect="1" noMove="1" noResize="1" noEditPoints="1" noAdjustHandles="1" noChangeArrowheads="1" noChangeShapeType="1" noTextEdit="1"/>
              </p:cNvSpPr>
              <p:nvPr/>
            </p:nvSpPr>
            <p:spPr>
              <a:xfrm>
                <a:off x="174661" y="205484"/>
                <a:ext cx="11784458" cy="6006260"/>
              </a:xfrm>
              <a:prstGeom prst="rect">
                <a:avLst/>
              </a:prstGeom>
              <a:blipFill>
                <a:blip r:embed="rId2"/>
                <a:stretch>
                  <a:fillRect l="-1086" t="-1117" r="-1035"/>
                </a:stretch>
              </a:blipFill>
            </p:spPr>
            <p:txBody>
              <a:bodyPr/>
              <a:lstStyle/>
              <a:p>
                <a:r>
                  <a:rPr lang="en-IN">
                    <a:noFill/>
                  </a:rPr>
                  <a:t> </a:t>
                </a:r>
              </a:p>
            </p:txBody>
          </p:sp>
        </mc:Fallback>
      </mc:AlternateContent>
    </p:spTree>
    <p:extLst>
      <p:ext uri="{BB962C8B-B14F-4D97-AF65-F5344CB8AC3E}">
        <p14:creationId xmlns:p14="http://schemas.microsoft.com/office/powerpoint/2010/main" val="4226405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949BB3B-8BA0-1A30-33CB-D7F6BAB4E26B}"/>
                  </a:ext>
                </a:extLst>
              </p:cNvPr>
              <p:cNvSpPr txBox="1"/>
              <p:nvPr/>
            </p:nvSpPr>
            <p:spPr>
              <a:xfrm>
                <a:off x="195209" y="267128"/>
                <a:ext cx="11887200" cy="3877536"/>
              </a:xfrm>
              <a:prstGeom prst="rect">
                <a:avLst/>
              </a:prstGeom>
              <a:noFill/>
            </p:spPr>
            <p:txBody>
              <a:bodyPr wrap="square">
                <a:spAutoFit/>
              </a:bodyPr>
              <a:lstStyle/>
              <a:p>
                <a:pPr marL="0" indent="0" algn="just">
                  <a:lnSpc>
                    <a:spcPct val="100000"/>
                  </a:lnSpc>
                  <a:spcBef>
                    <a:spcPts val="700"/>
                  </a:spcBef>
                  <a:buNone/>
                </a:pPr>
                <a:r>
                  <a:rPr lang="en-IN" sz="2800" dirty="0">
                    <a:latin typeface="Times New Roman" panose="02020603050405020304" pitchFamily="18" charset="0"/>
                    <a:cs typeface="Times New Roman" panose="02020603050405020304" pitchFamily="18" charset="0"/>
                  </a:rPr>
                  <a:t>			</a:t>
                </a:r>
              </a:p>
              <a:p>
                <a:pPr marL="0" indent="0" algn="just">
                  <a:lnSpc>
                    <a:spcPct val="100000"/>
                  </a:lnSpc>
                  <a:spcBef>
                    <a:spcPts val="700"/>
                  </a:spcBef>
                  <a:buNone/>
                </a:pPr>
                <a:r>
                  <a:rPr lang="en-IN" sz="2800" dirty="0">
                    <a:latin typeface="Times New Roman" panose="02020603050405020304" pitchFamily="18" charset="0"/>
                    <a:cs typeface="Times New Roman" panose="02020603050405020304" pitchFamily="18" charset="0"/>
                  </a:rPr>
                  <a:t>	Level of Significance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 5%</m:t>
                    </m:r>
                  </m:oMath>
                </a14:m>
                <a:r>
                  <a:rPr lang="en-IN" sz="2800" dirty="0">
                    <a:latin typeface="Times New Roman" panose="02020603050405020304" pitchFamily="18" charset="0"/>
                    <a:cs typeface="Times New Roman" panose="02020603050405020304" pitchFamily="18" charset="0"/>
                  </a:rPr>
                  <a:t> &amp; 1%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𝑧</m:t>
                        </m:r>
                      </m:e>
                      <m:sub>
                        <m:r>
                          <a:rPr lang="en-IN" sz="2800" b="0" i="1" smtClean="0">
                            <a:latin typeface="Cambria Math" panose="02040503050406030204" pitchFamily="18" charset="0"/>
                            <a:cs typeface="Times New Roman" panose="02020603050405020304" pitchFamily="18" charset="0"/>
                          </a:rPr>
                          <m:t>5%</m:t>
                        </m:r>
                      </m:sub>
                    </m:s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=1.64</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&amp;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𝑧</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2.33 </a:t>
                </a:r>
              </a:p>
              <a:p>
                <a:pPr marL="0" indent="0" algn="just">
                  <a:lnSpc>
                    <a:spcPct val="100000"/>
                  </a:lnSpc>
                  <a:spcBef>
                    <a:spcPts val="700"/>
                  </a:spcBef>
                  <a:buNone/>
                </a:pPr>
                <a:endParaRPr lang="en-IN" sz="2800" dirty="0">
                  <a:latin typeface="Times New Roman" panose="02020603050405020304" pitchFamily="18" charset="0"/>
                  <a:cs typeface="Times New Roman" panose="02020603050405020304" pitchFamily="18" charset="0"/>
                </a:endParaRPr>
              </a:p>
              <a:p>
                <a:pPr marL="0" indent="0" algn="just">
                  <a:lnSpc>
                    <a:spcPct val="100000"/>
                  </a:lnSpc>
                  <a:spcBef>
                    <a:spcPts val="700"/>
                  </a:spcBef>
                  <a:buNone/>
                </a:pPr>
                <a:r>
                  <a:rPr lang="en-IN" sz="2800" dirty="0">
                    <a:latin typeface="Times New Roman" panose="02020603050405020304" pitchFamily="18" charset="0"/>
                    <a:cs typeface="Times New Roman" panose="02020603050405020304" pitchFamily="18" charset="0"/>
                  </a:rPr>
                  <a:t>	Test statistic is given by: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r>
                          <a:rPr lang="en-IN" sz="2800" b="0" i="1" smtClean="0">
                            <a:latin typeface="Cambria Math" panose="02040503050406030204" pitchFamily="18" charset="0"/>
                            <a:cs typeface="Times New Roman" panose="02020603050405020304" pitchFamily="18" charset="0"/>
                          </a:rPr>
                          <m:t> −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num>
                      <m:den>
                        <m:f>
                          <m:fPr>
                            <m:type m:val="lin"/>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𝓈</m:t>
                            </m:r>
                          </m:num>
                          <m:den>
                            <m:rad>
                              <m:radPr>
                                <m:degHide m:val="on"/>
                                <m:ctrlPr>
                                  <a:rPr lang="en-IN" sz="2800" i="1">
                                    <a:latin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cs typeface="Times New Roman" panose="02020603050405020304" pitchFamily="18" charset="0"/>
                                  </a:rPr>
                                  <m:t>𝑛</m:t>
                                </m:r>
                              </m:e>
                            </m:rad>
                          </m:den>
                        </m:f>
                      </m:den>
                    </m:f>
                    <m:r>
                      <a:rPr lang="en-IN" sz="2800" b="0" i="1" dirty="0"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98.74 − 98.6</m:t>
                        </m:r>
                      </m:num>
                      <m:den>
                        <m:f>
                          <m:fPr>
                            <m:type m:val="lin"/>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1.1</m:t>
                            </m:r>
                          </m:num>
                          <m:den>
                            <m:rad>
                              <m:radPr>
                                <m:degHide m:val="on"/>
                                <m:ctrlPr>
                                  <a:rPr lang="en-IN" sz="2800" i="1">
                                    <a:latin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cs typeface="Times New Roman" panose="02020603050405020304" pitchFamily="18" charset="0"/>
                                  </a:rPr>
                                  <m:t>100</m:t>
                                </m:r>
                              </m:e>
                            </m:rad>
                          </m:den>
                        </m:f>
                      </m:den>
                    </m:f>
                    <m:r>
                      <a:rPr lang="en-IN" sz="2800" b="0" i="1" smtClean="0">
                        <a:latin typeface="Cambria Math" panose="02040503050406030204" pitchFamily="18" charset="0"/>
                        <a:cs typeface="Times New Roman" panose="02020603050405020304" pitchFamily="18" charset="0"/>
                      </a:rPr>
                      <m:t>=1.27</m:t>
                    </m:r>
                  </m:oMath>
                </a14:m>
                <a:r>
                  <a:rPr lang="en-IN" sz="2800" dirty="0">
                    <a:latin typeface="Times New Roman" panose="02020603050405020304" pitchFamily="18" charset="0"/>
                    <a:cs typeface="Times New Roman" panose="02020603050405020304" pitchFamily="18" charset="0"/>
                  </a:rPr>
                  <a:t>		</a:t>
                </a:r>
              </a:p>
              <a:p>
                <a:pPr marL="0" indent="0" algn="just">
                  <a:lnSpc>
                    <a:spcPct val="100000"/>
                  </a:lnSpc>
                  <a:spcBef>
                    <a:spcPts val="700"/>
                  </a:spcBef>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𝑍</m:t>
                            </m:r>
                          </m:e>
                          <m:sub>
                            <m:r>
                              <a:rPr lang="en-IN" sz="2800" b="0" i="1" smtClean="0">
                                <a:latin typeface="Cambria Math" panose="02040503050406030204" pitchFamily="18" charset="0"/>
                                <a:cs typeface="Times New Roman" panose="02020603050405020304" pitchFamily="18" charset="0"/>
                              </a:rPr>
                              <m:t>𝑐𝑎𝑙</m:t>
                            </m:r>
                          </m:sub>
                        </m:sSub>
                      </m:e>
                    </m:d>
                    <m:r>
                      <a:rPr lang="en-IN" sz="2800" b="0" i="1" smtClean="0">
                        <a:latin typeface="Cambria Math" panose="02040503050406030204" pitchFamily="18" charset="0"/>
                        <a:cs typeface="Times New Roman" panose="02020603050405020304" pitchFamily="18" charset="0"/>
                      </a:rPr>
                      <m:t>&gt;</m:t>
                    </m:r>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𝑧</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𝛼</m:t>
                        </m:r>
                      </m:sub>
                    </m:s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1.27  &lt;   1.64       &amp;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1.27&lt;2.33</m:t>
                    </m:r>
                  </m:oMath>
                </a14:m>
                <a:endParaRPr lang="en-IN" sz="2800" dirty="0">
                  <a:latin typeface="Times New Roman" panose="02020603050405020304" pitchFamily="18" charset="0"/>
                  <a:cs typeface="Times New Roman" panose="02020603050405020304" pitchFamily="18" charset="0"/>
                </a:endParaRPr>
              </a:p>
              <a:p>
                <a:pPr marL="0" indent="0" algn="just">
                  <a:spcBef>
                    <a:spcPts val="700"/>
                  </a:spcBef>
                  <a:buNone/>
                </a:pPr>
                <a:r>
                  <a:rPr lang="en-IN" sz="2800" dirty="0">
                    <a:latin typeface="Times New Roman" panose="02020603050405020304" pitchFamily="18" charset="0"/>
                    <a:cs typeface="Times New Roman" panose="02020603050405020304" pitchFamily="18" charset="0"/>
                  </a:rPr>
                  <a:t>		</a:t>
                </a:r>
              </a:p>
              <a:p>
                <a:pPr marL="0" indent="0" algn="just">
                  <a:spcBef>
                    <a:spcPts val="700"/>
                  </a:spcBef>
                  <a:buNone/>
                </a:pPr>
                <a:r>
                  <a:rPr lang="en-IN" sz="2800" dirty="0">
                    <a:latin typeface="Times New Roman" panose="02020603050405020304" pitchFamily="18" charset="0"/>
                    <a:cs typeface="Times New Roman" panose="02020603050405020304" pitchFamily="18" charset="0"/>
                  </a:rPr>
                  <a:t>	Conclusion: Accept the Null hypothesis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𝐻</m:t>
                        </m:r>
                      </m:e>
                      <m:sub>
                        <m:r>
                          <a:rPr lang="en-IN" sz="2800" b="0" i="1" smtClean="0">
                            <a:latin typeface="Cambria Math" panose="02040503050406030204" pitchFamily="18" charset="0"/>
                            <a:cs typeface="Times New Roman" panose="02020603050405020304" pitchFamily="18" charset="0"/>
                          </a:rPr>
                          <m:t>0 </m:t>
                        </m:r>
                      </m:sub>
                    </m:sSub>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rPr>
                      <m:t>98.6</m:t>
                    </m:r>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949BB3B-8BA0-1A30-33CB-D7F6BAB4E26B}"/>
                  </a:ext>
                </a:extLst>
              </p:cNvPr>
              <p:cNvSpPr txBox="1">
                <a:spLocks noRot="1" noChangeAspect="1" noMove="1" noResize="1" noEditPoints="1" noAdjustHandles="1" noChangeArrowheads="1" noChangeShapeType="1" noTextEdit="1"/>
              </p:cNvSpPr>
              <p:nvPr/>
            </p:nvSpPr>
            <p:spPr>
              <a:xfrm>
                <a:off x="195209" y="267128"/>
                <a:ext cx="11887200" cy="3877536"/>
              </a:xfrm>
              <a:prstGeom prst="rect">
                <a:avLst/>
              </a:prstGeom>
              <a:blipFill>
                <a:blip r:embed="rId2"/>
                <a:stretch>
                  <a:fillRect b="-3459"/>
                </a:stretch>
              </a:blipFill>
            </p:spPr>
            <p:txBody>
              <a:bodyPr/>
              <a:lstStyle/>
              <a:p>
                <a:r>
                  <a:rPr lang="en-IN">
                    <a:noFill/>
                  </a:rPr>
                  <a:t> </a:t>
                </a:r>
              </a:p>
            </p:txBody>
          </p:sp>
        </mc:Fallback>
      </mc:AlternateContent>
    </p:spTree>
    <p:extLst>
      <p:ext uri="{BB962C8B-B14F-4D97-AF65-F5344CB8AC3E}">
        <p14:creationId xmlns:p14="http://schemas.microsoft.com/office/powerpoint/2010/main" val="616853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E7CC937-606B-CC57-F5EE-5FFA1387584E}"/>
                  </a:ext>
                </a:extLst>
              </p:cNvPr>
              <p:cNvSpPr txBox="1"/>
              <p:nvPr/>
            </p:nvSpPr>
            <p:spPr>
              <a:xfrm>
                <a:off x="236306" y="195210"/>
                <a:ext cx="11373491" cy="6055247"/>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Test of Significance of Difference of Means:</a:t>
                </a:r>
              </a:p>
              <a:p>
                <a:pPr marL="0" indent="0" algn="just">
                  <a:lnSpc>
                    <a:spcPct val="160000"/>
                  </a:lnSpc>
                  <a:buNone/>
                </a:pPr>
                <a:r>
                  <a:rPr lang="en-IN" sz="28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sz="2800" i="1" smtClean="0">
                            <a:latin typeface="Cambria Math" panose="02040503050406030204" pitchFamily="18" charset="0"/>
                            <a:cs typeface="Times New Roman" panose="02020603050405020304" pitchFamily="18" charset="0"/>
                          </a:rPr>
                        </m:ctrlPr>
                      </m:sSubPr>
                      <m:e>
                        <m:acc>
                          <m:accPr>
                            <m:chr m:val="̅"/>
                            <m:ctrlPr>
                              <a:rPr lang="en-IN" sz="2800" i="1" smtClean="0">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be the mean of a sample of size </a:t>
                </a:r>
                <a14:m>
                  <m:oMath xmlns:m="http://schemas.openxmlformats.org/officeDocument/2006/math">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from a normal population with mean </a:t>
                </a:r>
                <a14:m>
                  <m:oMath xmlns:m="http://schemas.openxmlformats.org/officeDocument/2006/math">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sz="2800" i="1" smtClean="0">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e>
                      <m:sub>
                        <m:r>
                          <a:rPr lang="en-IN" sz="2800" b="0" i="1" smtClean="0">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be the mean of a sample of size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from a population with mean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and variance </a:t>
                </a:r>
                <a14:m>
                  <m:oMath xmlns:m="http://schemas.openxmlformats.org/officeDocument/2006/math">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oMath>
                </a14:m>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𝑁</m:t>
                    </m:r>
                    <m:r>
                      <a:rPr lang="en-IN" sz="2800" b="0" i="1" dirty="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 </m:t>
                    </m:r>
                    <m:f>
                      <m:fPr>
                        <m:type m:val="lin"/>
                        <m:ctrlPr>
                          <a:rPr lang="en-IN" sz="2800" i="1" smtClean="0">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den>
                    </m:f>
                    <m:r>
                      <a:rPr lang="en-IN" sz="2800" b="0" i="1" dirty="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e>
                      <m:sub>
                        <m:r>
                          <a:rPr lang="en-IN" sz="2800" b="0" i="1" smtClean="0">
                            <a:latin typeface="Cambria Math" panose="02040503050406030204" pitchFamily="18" charset="0"/>
                            <a:cs typeface="Times New Roman" panose="02020603050405020304" pitchFamily="18" charset="0"/>
                          </a:rPr>
                          <m:t>2</m:t>
                        </m:r>
                      </m:sub>
                    </m:sSub>
                    <m:r>
                      <a:rPr lang="en-IN"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𝑁</m:t>
                    </m:r>
                    <m:r>
                      <a:rPr lang="en-IN" sz="2800" b="0" i="1" dirty="0" smtClean="0">
                        <a:latin typeface="Cambria Math" panose="02040503050406030204" pitchFamily="18" charset="0"/>
                        <a:cs typeface="Times New Roman" panose="02020603050405020304" pitchFamily="18" charset="0"/>
                      </a:rPr>
                      <m:t>(</m:t>
                    </m:r>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2</m:t>
                        </m:r>
                      </m:sub>
                    </m:sSub>
                    <m:r>
                      <a:rPr lang="en-IN" sz="2800" b="0" i="1" smtClean="0">
                        <a:latin typeface="Cambria Math" panose="02040503050406030204" pitchFamily="18" charset="0"/>
                        <a:cs typeface="Times New Roman" panose="02020603050405020304" pitchFamily="18" charset="0"/>
                      </a:rPr>
                      <m:t>, </m:t>
                    </m:r>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r>
                      <a:rPr lang="en-IN" sz="2800" b="0" i="1" dirty="0" smtClean="0">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pPr marL="0" indent="0" algn="just">
                  <a:lnSpc>
                    <a:spcPct val="160000"/>
                  </a:lnSpc>
                  <a:buNone/>
                </a:pPr>
                <a:r>
                  <a:rPr lang="en-IN" sz="2800" dirty="0">
                    <a:latin typeface="Times New Roman" panose="02020603050405020304" pitchFamily="18" charset="0"/>
                    <a:cs typeface="Times New Roman" panose="02020603050405020304" pitchFamily="18" charset="0"/>
                  </a:rPr>
                  <a:t>Also  </a:t>
                </a:r>
                <a14:m>
                  <m:oMath xmlns:m="http://schemas.openxmlformats.org/officeDocument/2006/math">
                    <m:r>
                      <a:rPr lang="en-IN" sz="2800" b="0" i="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acc>
                          <m:accPr>
                            <m:chr m:val="̅"/>
                            <m:ctrlPr>
                              <a:rPr lang="en-IN" sz="2800" i="1">
                                <a:latin typeface="Cambria Math" panose="02040503050406030204" pitchFamily="18" charset="0"/>
                                <a:cs typeface="Times New Roman" panose="02020603050405020304" pitchFamily="18" charset="0"/>
                              </a:rPr>
                            </m:ctrlPr>
                          </m:accPr>
                          <m:e>
                            <m:r>
                              <a:rPr lang="en-IN" sz="2800" b="0" i="1" smtClean="0">
                                <a:latin typeface="Cambria Math" panose="02040503050406030204" pitchFamily="18" charset="0"/>
                                <a:cs typeface="Times New Roman" panose="02020603050405020304" pitchFamily="18" charset="0"/>
                              </a:rPr>
                              <m:t>𝑥</m:t>
                            </m:r>
                          </m:e>
                        </m:acc>
                      </m:e>
                      <m:sub>
                        <m:r>
                          <a:rPr lang="en-IN" sz="2800" b="0" i="1" smtClean="0">
                            <a:latin typeface="Cambria Math" panose="02040503050406030204" pitchFamily="18" charset="0"/>
                            <a:cs typeface="Times New Roman" panose="02020603050405020304" pitchFamily="18" charset="0"/>
                          </a:rPr>
                          <m:t>2</m:t>
                        </m:r>
                      </m:sub>
                    </m:sSub>
                    <m:r>
                      <a:rPr lang="en-IN"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being the difference of two independent normal variates is also a normal variate.  Then the test statistic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d>
                          <m:dPr>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1</m:t>
                                    </m:r>
                                  </m:sub>
                                </m:sSub>
                              </m:e>
                            </m:acc>
                            <m:r>
                              <a:rPr lang="en-IN" sz="2800" b="0" i="1" smtClean="0">
                                <a:latin typeface="Cambria Math" panose="02040503050406030204" pitchFamily="18" charset="0"/>
                                <a:cs typeface="Times New Roman" panose="02020603050405020304" pitchFamily="18" charset="0"/>
                              </a:rPr>
                              <m:t>−</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2</m:t>
                                    </m:r>
                                  </m:sub>
                                </m:sSub>
                              </m:e>
                            </m:acc>
                            <m:r>
                              <a:rPr lang="en-IN" sz="2800" b="0" i="1" smtClean="0">
                                <a:latin typeface="Cambria Math" panose="02040503050406030204" pitchFamily="18" charset="0"/>
                                <a:cs typeface="Times New Roman" panose="02020603050405020304" pitchFamily="18" charset="0"/>
                              </a:rPr>
                              <m:t> </m:t>
                            </m:r>
                          </m:e>
                        </m:d>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𝐸</m:t>
                        </m:r>
                        <m:r>
                          <a:rPr lang="en-IN" sz="2800" b="0" i="1"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1</m:t>
                                </m:r>
                              </m:sub>
                            </m:sSub>
                          </m:e>
                        </m:acc>
                        <m:r>
                          <a:rPr lang="en-IN" sz="2800" b="0" i="1"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2</m:t>
                                </m:r>
                              </m:sub>
                            </m:sSub>
                          </m:e>
                        </m:acc>
                        <m:r>
                          <a:rPr lang="en-IN" sz="2800" b="0" i="1" smtClean="0">
                            <a:latin typeface="Cambria Math" panose="02040503050406030204" pitchFamily="18" charset="0"/>
                            <a:cs typeface="Times New Roman" panose="02020603050405020304" pitchFamily="18" charset="0"/>
                          </a:rPr>
                          <m:t> )</m:t>
                        </m:r>
                      </m:num>
                      <m:den>
                        <m:r>
                          <a:rPr lang="en-IN" sz="2800" b="0" i="1" smtClean="0">
                            <a:latin typeface="Cambria Math" panose="02040503050406030204" pitchFamily="18" charset="0"/>
                            <a:cs typeface="Times New Roman" panose="02020603050405020304" pitchFamily="18" charset="0"/>
                          </a:rPr>
                          <m:t>𝑆</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𝐸</m:t>
                        </m:r>
                        <m:r>
                          <a:rPr lang="en-IN" sz="2800" b="0" i="1" smtClean="0">
                            <a:latin typeface="Cambria Math" panose="02040503050406030204" pitchFamily="18" charset="0"/>
                            <a:cs typeface="Times New Roman" panose="02020603050405020304" pitchFamily="18" charset="0"/>
                          </a:rPr>
                          <m:t>.  (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1</m:t>
                                </m:r>
                              </m:sub>
                            </m:sSub>
                          </m:e>
                        </m:acc>
                        <m:r>
                          <a:rPr lang="en-IN" sz="2800" b="0" i="1"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2</m:t>
                                </m:r>
                              </m:sub>
                            </m:sSub>
                          </m:e>
                        </m:acc>
                        <m:r>
                          <a:rPr lang="en-IN" sz="2800" b="0" i="1" smtClean="0">
                            <a:latin typeface="Cambria Math" panose="02040503050406030204" pitchFamily="18" charset="0"/>
                            <a:cs typeface="Times New Roman" panose="02020603050405020304" pitchFamily="18" charset="0"/>
                          </a:rPr>
                          <m:t> )</m:t>
                        </m:r>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𝑁</m:t>
                    </m:r>
                    <m:r>
                      <a:rPr lang="en-IN" sz="2800" b="0" i="1" dirty="0" smtClean="0">
                        <a:latin typeface="Cambria Math" panose="02040503050406030204" pitchFamily="18" charset="0"/>
                        <a:cs typeface="Times New Roman" panose="02020603050405020304" pitchFamily="18" charset="0"/>
                      </a:rPr>
                      <m:t>(0, 1)</m:t>
                    </m:r>
                  </m:oMath>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E7CC937-606B-CC57-F5EE-5FFA1387584E}"/>
                  </a:ext>
                </a:extLst>
              </p:cNvPr>
              <p:cNvSpPr txBox="1">
                <a:spLocks noRot="1" noChangeAspect="1" noMove="1" noResize="1" noEditPoints="1" noAdjustHandles="1" noChangeArrowheads="1" noChangeShapeType="1" noTextEdit="1"/>
              </p:cNvSpPr>
              <p:nvPr/>
            </p:nvSpPr>
            <p:spPr>
              <a:xfrm>
                <a:off x="236306" y="195210"/>
                <a:ext cx="11373491" cy="6055247"/>
              </a:xfrm>
              <a:prstGeom prst="rect">
                <a:avLst/>
              </a:prstGeom>
              <a:blipFill>
                <a:blip r:embed="rId2"/>
                <a:stretch>
                  <a:fillRect l="-1126" t="-1007" r="-1126"/>
                </a:stretch>
              </a:blipFill>
            </p:spPr>
            <p:txBody>
              <a:bodyPr/>
              <a:lstStyle/>
              <a:p>
                <a:r>
                  <a:rPr lang="en-IN">
                    <a:noFill/>
                  </a:rPr>
                  <a:t> </a:t>
                </a:r>
              </a:p>
            </p:txBody>
          </p:sp>
        </mc:Fallback>
      </mc:AlternateContent>
    </p:spTree>
    <p:extLst>
      <p:ext uri="{BB962C8B-B14F-4D97-AF65-F5344CB8AC3E}">
        <p14:creationId xmlns:p14="http://schemas.microsoft.com/office/powerpoint/2010/main" val="3275901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0B5D43B-EE6E-288C-A694-4150E1696DDE}"/>
                  </a:ext>
                </a:extLst>
              </p:cNvPr>
              <p:cNvSpPr txBox="1"/>
              <p:nvPr/>
            </p:nvSpPr>
            <p:spPr>
              <a:xfrm>
                <a:off x="414391" y="0"/>
                <a:ext cx="11363218" cy="6686959"/>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The test statistic for testing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0 </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a:t>
                </a:r>
              </a:p>
              <a:p>
                <a:pPr algn="ct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vs</a:t>
                </a:r>
              </a:p>
              <a:p>
                <a:pPr algn="ctr"/>
                <a:endParaRPr lang="en-IN" sz="2800" i="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the alternative hypothesis: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1 </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2</m:t>
                        </m:r>
                      </m:sub>
                    </m:sSub>
                    <m:r>
                      <a:rPr lang="en-IN" sz="2800" b="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or</a:t>
                </a:r>
                <a14:m>
                  <m:oMath xmlns:m="http://schemas.openxmlformats.org/officeDocument/2006/math">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 </m:t>
                        </m:r>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					(Two-tailed alternative)    or</a:t>
                </a:r>
              </a:p>
              <a:p>
                <a:pPr algn="just"/>
                <a:r>
                  <a:rPr lang="en-IN" sz="280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1 </m:t>
                        </m:r>
                      </m:sub>
                    </m:sSub>
                    <m:r>
                      <a:rPr lang="en-IN" sz="2800" b="0" i="1">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(right-tailed alternative)</a:t>
                </a:r>
              </a:p>
              <a:p>
                <a:pPr algn="just"/>
                <a:r>
                  <a:rPr lang="en-IN" sz="280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1 </m:t>
                        </m:r>
                      </m:sub>
                    </m:sSub>
                    <m:r>
                      <a:rPr lang="en-IN" sz="2800" b="0" i="1">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 </m:t>
                        </m:r>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1</m:t>
                        </m:r>
                      </m:sub>
                    </m:sSub>
                    <m:r>
                      <a:rPr lang="en-IN" sz="2800" b="0" i="1">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(left-tailed alternative)</a:t>
                </a:r>
              </a:p>
              <a:p>
                <a:pPr algn="just"/>
                <a:endParaRPr lang="en-IN" sz="2800" dirty="0">
                  <a:latin typeface="Times New Roman" panose="02020603050405020304" pitchFamily="18" charset="0"/>
                  <a:cs typeface="Times New Roman" panose="02020603050405020304" pitchFamily="18" charset="0"/>
                </a:endParaRPr>
              </a:p>
              <a:p>
                <a:pPr marL="0" indent="0">
                  <a:buNone/>
                </a:pPr>
                <a:r>
                  <a:rPr lang="en-IN" sz="2800" i="1" dirty="0">
                    <a:latin typeface="Times New Roman" panose="02020603050405020304" pitchFamily="18" charset="0"/>
                    <a:cs typeface="Times New Roman" panose="02020603050405020304" pitchFamily="18" charset="0"/>
                  </a:rPr>
                  <a:t>Test Statistic</a:t>
                </a: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a:latin typeface="Cambria Math" panose="02040503050406030204" pitchFamily="18" charset="0"/>
                        <a:cs typeface="Times New Roman" panose="02020603050405020304" pitchFamily="18" charset="0"/>
                      </a:rPr>
                      <m:t>𝑍</m:t>
                    </m:r>
                    <m:r>
                      <a:rPr lang="en-IN" sz="2800" b="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d>
                          <m:dPr>
                            <m:ctrlPr>
                              <a:rPr lang="en-IN" sz="2800" i="1">
                                <a:latin typeface="Cambria Math" panose="02040503050406030204" pitchFamily="18" charset="0"/>
                                <a:cs typeface="Times New Roman" panose="02020603050405020304" pitchFamily="18" charset="0"/>
                              </a:rPr>
                            </m:ctrlPr>
                          </m:dPr>
                          <m:e>
                            <m:r>
                              <a:rPr lang="en-IN" sz="2800" b="0" i="1">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𝑥</m:t>
                                    </m:r>
                                  </m:e>
                                  <m:sub>
                                    <m:r>
                                      <a:rPr lang="en-IN" sz="2800" b="0" i="1">
                                        <a:latin typeface="Cambria Math" panose="02040503050406030204" pitchFamily="18" charset="0"/>
                                        <a:cs typeface="Times New Roman" panose="02020603050405020304" pitchFamily="18" charset="0"/>
                                      </a:rPr>
                                      <m:t>1</m:t>
                                    </m:r>
                                  </m:sub>
                                </m:sSub>
                              </m:e>
                            </m:acc>
                            <m:r>
                              <a:rPr lang="en-IN" sz="2800" b="0" i="1">
                                <a:latin typeface="Cambria Math" panose="02040503050406030204" pitchFamily="18" charset="0"/>
                                <a:cs typeface="Times New Roman" panose="02020603050405020304" pitchFamily="18" charset="0"/>
                              </a:rPr>
                              <m:t>−</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𝑥</m:t>
                                    </m:r>
                                  </m:e>
                                  <m:sub>
                                    <m:r>
                                      <a:rPr lang="en-IN" sz="2800" b="0" i="1">
                                        <a:latin typeface="Cambria Math" panose="02040503050406030204" pitchFamily="18" charset="0"/>
                                        <a:cs typeface="Times New Roman" panose="02020603050405020304" pitchFamily="18" charset="0"/>
                                      </a:rPr>
                                      <m:t>2</m:t>
                                    </m:r>
                                  </m:sub>
                                </m:sSub>
                              </m:e>
                            </m:acc>
                            <m:r>
                              <a:rPr lang="en-IN" sz="2800" b="0" i="1">
                                <a:latin typeface="Cambria Math" panose="02040503050406030204" pitchFamily="18" charset="0"/>
                                <a:cs typeface="Times New Roman" panose="02020603050405020304" pitchFamily="18" charset="0"/>
                              </a:rPr>
                              <m:t> </m:t>
                            </m:r>
                          </m:e>
                        </m:d>
                      </m:num>
                      <m:den>
                        <m:rad>
                          <m:radPr>
                            <m:degHide m:val="on"/>
                            <m:ctrlPr>
                              <a:rPr lang="en-IN" sz="2800" i="1">
                                <a:latin typeface="Cambria Math" panose="02040503050406030204" pitchFamily="18" charset="0"/>
                                <a:cs typeface="Times New Roman" panose="02020603050405020304" pitchFamily="18" charset="0"/>
                              </a:rPr>
                            </m:ctrlPr>
                          </m:radPr>
                          <m:deg/>
                          <m:e>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a:latin typeface="Cambria Math" panose="02040503050406030204" pitchFamily="18" charset="0"/>
                                        <a:cs typeface="Times New Roman" panose="02020603050405020304" pitchFamily="18" charset="0"/>
                                      </a:rPr>
                                      <m:t>1</m:t>
                                    </m:r>
                                  </m:sub>
                                  <m:sup>
                                    <m:r>
                                      <a:rPr lang="en-IN" sz="2800" b="0" i="1">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𝑛</m:t>
                                    </m:r>
                                  </m:e>
                                  <m:sub>
                                    <m:r>
                                      <a:rPr lang="en-IN" sz="2800" b="0" i="1">
                                        <a:latin typeface="Cambria Math" panose="02040503050406030204" pitchFamily="18" charset="0"/>
                                        <a:cs typeface="Times New Roman" panose="02020603050405020304" pitchFamily="18" charset="0"/>
                                      </a:rPr>
                                      <m:t>1</m:t>
                                    </m:r>
                                  </m:sub>
                                </m:sSub>
                              </m:den>
                            </m:f>
                            <m:r>
                              <a:rPr lang="en-IN" sz="2800" b="0" i="1">
                                <a:latin typeface="Cambria Math" panose="02040503050406030204" pitchFamily="18" charset="0"/>
                                <a:cs typeface="Times New Roman" panose="02020603050405020304" pitchFamily="18" charset="0"/>
                              </a:rPr>
                              <m:t>+</m:t>
                            </m:r>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a:latin typeface="Cambria Math" panose="02040503050406030204" pitchFamily="18" charset="0"/>
                                        <a:cs typeface="Times New Roman" panose="02020603050405020304" pitchFamily="18" charset="0"/>
                                      </a:rPr>
                                      <m:t>2</m:t>
                                    </m:r>
                                  </m:sub>
                                  <m:sup>
                                    <m:r>
                                      <a:rPr lang="en-IN" sz="2800" b="0" i="1">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𝑛</m:t>
                                    </m:r>
                                  </m:e>
                                  <m:sub>
                                    <m:r>
                                      <a:rPr lang="en-IN" sz="2800" b="0" i="1">
                                        <a:latin typeface="Cambria Math" panose="02040503050406030204" pitchFamily="18" charset="0"/>
                                        <a:cs typeface="Times New Roman" panose="02020603050405020304" pitchFamily="18" charset="0"/>
                                      </a:rPr>
                                      <m:t>2</m:t>
                                    </m:r>
                                  </m:sub>
                                </m:sSub>
                              </m:den>
                            </m:f>
                          </m:e>
                        </m:rad>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a:latin typeface="Cambria Math" panose="02040503050406030204" pitchFamily="18" charset="0"/>
                        <a:cs typeface="Times New Roman" panose="02020603050405020304" pitchFamily="18" charset="0"/>
                      </a:rPr>
                      <m:t>𝑁</m:t>
                    </m:r>
                    <m:r>
                      <a:rPr lang="en-IN" sz="2800" b="0" i="1" dirty="0">
                        <a:latin typeface="Cambria Math" panose="02040503050406030204" pitchFamily="18" charset="0"/>
                        <a:cs typeface="Times New Roman" panose="02020603050405020304" pitchFamily="18" charset="0"/>
                      </a:rPr>
                      <m:t>(0, 1)</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0B5D43B-EE6E-288C-A694-4150E1696DDE}"/>
                  </a:ext>
                </a:extLst>
              </p:cNvPr>
              <p:cNvSpPr txBox="1">
                <a:spLocks noRot="1" noChangeAspect="1" noMove="1" noResize="1" noEditPoints="1" noAdjustHandles="1" noChangeArrowheads="1" noChangeShapeType="1" noTextEdit="1"/>
              </p:cNvSpPr>
              <p:nvPr/>
            </p:nvSpPr>
            <p:spPr>
              <a:xfrm>
                <a:off x="414391" y="0"/>
                <a:ext cx="11363218" cy="6686959"/>
              </a:xfrm>
              <a:prstGeom prst="rect">
                <a:avLst/>
              </a:prstGeom>
              <a:blipFill>
                <a:blip r:embed="rId2"/>
                <a:stretch>
                  <a:fillRect l="-1127" t="-912"/>
                </a:stretch>
              </a:blipFill>
            </p:spPr>
            <p:txBody>
              <a:bodyPr/>
              <a:lstStyle/>
              <a:p>
                <a:r>
                  <a:rPr lang="en-IN">
                    <a:noFill/>
                  </a:rPr>
                  <a:t> </a:t>
                </a:r>
              </a:p>
            </p:txBody>
          </p:sp>
        </mc:Fallback>
      </mc:AlternateContent>
    </p:spTree>
    <p:extLst>
      <p:ext uri="{BB962C8B-B14F-4D97-AF65-F5344CB8AC3E}">
        <p14:creationId xmlns:p14="http://schemas.microsoft.com/office/powerpoint/2010/main" val="335548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D1BF36-8992-8E47-D06A-BEA6F21C69C7}"/>
                  </a:ext>
                </a:extLst>
              </p:cNvPr>
              <p:cNvSpPr txBox="1"/>
              <p:nvPr/>
            </p:nvSpPr>
            <p:spPr>
              <a:xfrm>
                <a:off x="462337" y="78900"/>
                <a:ext cx="10931704" cy="6849119"/>
              </a:xfrm>
              <a:prstGeom prst="rect">
                <a:avLst/>
              </a:prstGeom>
              <a:noFill/>
            </p:spPr>
            <p:txBody>
              <a:bodyPr wrap="square">
                <a:spAutoFit/>
              </a:bodyPr>
              <a:lstStyle/>
              <a:p>
                <a:pPr marL="0" indent="0">
                  <a:buNone/>
                </a:pPr>
                <a:r>
                  <a:rPr lang="en-IN" sz="2800" b="1" dirty="0">
                    <a:latin typeface="Times New Roman" panose="02020603050405020304" pitchFamily="18" charset="0"/>
                    <a:cs typeface="Times New Roman" panose="02020603050405020304" pitchFamily="18" charset="0"/>
                  </a:rPr>
                  <a:t>Remarks:	</a:t>
                </a:r>
              </a:p>
              <a:p>
                <a:pPr marL="514350" indent="-514350">
                  <a:buAutoNum type="arabicPeriod"/>
                </a:pPr>
                <a:r>
                  <a:rPr lang="en-IN" sz="2800" dirty="0">
                    <a:latin typeface="Times New Roman" panose="02020603050405020304" pitchFamily="18" charset="0"/>
                    <a:cs typeface="Times New Roman" panose="02020603050405020304" pitchFamily="18" charset="0"/>
                  </a:rPr>
                  <a:t>If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is </a:t>
                </a:r>
                <a:r>
                  <a:rPr lang="en-IN" sz="2800" i="1" dirty="0">
                    <a:latin typeface="Times New Roman" panose="02020603050405020304" pitchFamily="18" charset="0"/>
                    <a:cs typeface="Times New Roman" panose="02020603050405020304" pitchFamily="18" charset="0"/>
                  </a:rPr>
                  <a:t>known</a:t>
                </a:r>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r>
                      <a:rPr lang="en-IN" sz="2800" b="0" i="1" dirty="0" smtClean="0">
                        <a:latin typeface="Cambria Math" panose="02040503050406030204" pitchFamily="18" charset="0"/>
                      </a:rPr>
                      <m:t>=</m:t>
                    </m:r>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r>
                      <a:rPr lang="en-IN" sz="2800" b="0" i="1" smtClean="0">
                        <a:latin typeface="Cambria Math" panose="02040503050406030204" pitchFamily="18" charset="0"/>
                        <a:cs typeface="Times New Roman" panose="02020603050405020304" pitchFamily="18" charset="0"/>
                      </a:rPr>
                      <m:t>=</m:t>
                    </m:r>
                    <m:sSup>
                      <m:sSupPr>
                        <m:ctrlPr>
                          <a:rPr lang="en-IN" sz="2800" i="1">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IN" sz="2800" b="0" i="1" smtClean="0">
                            <a:latin typeface="Cambria Math" panose="02040503050406030204" pitchFamily="18" charset="0"/>
                            <a:cs typeface="Times New Roman" panose="02020603050405020304" pitchFamily="18" charset="0"/>
                          </a:rPr>
                          <m:t>2</m:t>
                        </m:r>
                      </m:sup>
                    </m:sSup>
                    <m:r>
                      <a:rPr lang="en-IN" sz="2800" b="0"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i.e., the sample have been drawn from the populations with common Standard Deviation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sz="2800" dirty="0">
                    <a:latin typeface="Times New Roman" panose="02020603050405020304" pitchFamily="18" charset="0"/>
                    <a:cs typeface="Times New Roman" panose="02020603050405020304" pitchFamily="18" charset="0"/>
                  </a:rPr>
                  <a:t>)</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d>
                          <m:dPr>
                            <m:ctrlPr>
                              <a:rPr lang="en-IN" sz="2800" i="1">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1</m:t>
                                    </m:r>
                                  </m:sub>
                                </m:sSub>
                              </m:e>
                            </m:acc>
                            <m:r>
                              <a:rPr lang="en-IN" sz="2800" b="0" i="1" smtClean="0">
                                <a:latin typeface="Cambria Math" panose="02040503050406030204" pitchFamily="18" charset="0"/>
                                <a:cs typeface="Times New Roman" panose="02020603050405020304" pitchFamily="18" charset="0"/>
                              </a:rPr>
                              <m:t>−</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2</m:t>
                                    </m:r>
                                  </m:sub>
                                </m:sSub>
                              </m:e>
                            </m:acc>
                            <m:r>
                              <a:rPr lang="en-IN" sz="2800" b="0" i="1" smtClean="0">
                                <a:latin typeface="Cambria Math" panose="02040503050406030204" pitchFamily="18" charset="0"/>
                                <a:cs typeface="Times New Roman" panose="02020603050405020304" pitchFamily="18" charset="0"/>
                              </a:rPr>
                              <m:t> </m:t>
                            </m:r>
                          </m:e>
                        </m:d>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IN" sz="2800" i="1">
                                <a:latin typeface="Cambria Math" panose="02040503050406030204" pitchFamily="18" charset="0"/>
                                <a:cs typeface="Times New Roman" panose="02020603050405020304" pitchFamily="18" charset="0"/>
                              </a:rPr>
                            </m:ctrlPr>
                          </m:radPr>
                          <m:deg/>
                          <m:e>
                            <m:f>
                              <m:fPr>
                                <m:type m:val="lin"/>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m:t>
                                </m:r>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den>
                            </m:f>
                            <m:r>
                              <a:rPr lang="en-IN" sz="2800" b="0" i="1" smtClean="0">
                                <a:latin typeface="Cambria Math" panose="02040503050406030204" pitchFamily="18" charset="0"/>
                                <a:cs typeface="Times New Roman" panose="02020603050405020304" pitchFamily="18" charset="0"/>
                              </a:rPr>
                              <m:t>+</m:t>
                            </m:r>
                            <m:f>
                              <m:fPr>
                                <m:type m:val="lin"/>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m:t>
                                </m:r>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e>
                        </m:rad>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𝑁</m:t>
                    </m:r>
                    <m:r>
                      <a:rPr lang="en-IN" sz="2800" b="0" i="1" dirty="0" smtClean="0">
                        <a:latin typeface="Cambria Math" panose="02040503050406030204" pitchFamily="18" charset="0"/>
                        <a:cs typeface="Times New Roman" panose="02020603050405020304" pitchFamily="18" charset="0"/>
                      </a:rPr>
                      <m:t>(0, 1)</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514350" indent="-514350">
                  <a:buAutoNum type="arabicPeriod" startAt="2"/>
                </a:pPr>
                <a:r>
                  <a:rPr lang="en-IN" sz="2800" dirty="0">
                    <a:latin typeface="Times New Roman" panose="02020603050405020304" pitchFamily="18" charset="0"/>
                    <a:cs typeface="Times New Roman" panose="02020603050405020304" pitchFamily="18" charset="0"/>
                  </a:rPr>
                  <a:t>If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is </a:t>
                </a:r>
                <a:r>
                  <a:rPr lang="en-IN" sz="2800" i="1" dirty="0">
                    <a:latin typeface="Times New Roman" panose="02020603050405020304" pitchFamily="18" charset="0"/>
                    <a:cs typeface="Times New Roman" panose="02020603050405020304" pitchFamily="18" charset="0"/>
                  </a:rPr>
                  <a:t>not known</a:t>
                </a:r>
                <a:r>
                  <a:rPr lang="en-IN" sz="2800" dirty="0">
                    <a:latin typeface="Times New Roman" panose="02020603050405020304" pitchFamily="18" charset="0"/>
                    <a:cs typeface="Times New Roman" panose="02020603050405020304" pitchFamily="18" charset="0"/>
                  </a:rPr>
                  <a:t>, then the unbiased estimator of  </a:t>
                </a:r>
                <a14:m>
                  <m:oMath xmlns:m="http://schemas.openxmlformats.org/officeDocument/2006/math">
                    <m:sSup>
                      <m:sSupPr>
                        <m:ctrlPr>
                          <a:rPr lang="en-IN" sz="2800" i="1">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IN" sz="2800" b="0" i="1" smtClean="0">
                            <a:latin typeface="Cambria Math" panose="02040503050406030204" pitchFamily="18" charset="0"/>
                            <a:cs typeface="Times New Roman" panose="02020603050405020304" pitchFamily="18" charset="0"/>
                          </a:rPr>
                          <m:t>2</m:t>
                        </m:r>
                      </m:sup>
                    </m:sSup>
                  </m:oMath>
                </a14:m>
                <a:r>
                  <a:rPr lang="en-IN" sz="2800" dirty="0">
                    <a:latin typeface="Times New Roman" panose="02020603050405020304" pitchFamily="18" charset="0"/>
                    <a:cs typeface="Times New Roman" panose="02020603050405020304" pitchFamily="18" charset="0"/>
                  </a:rPr>
                  <a:t> is given by:</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800" i="1" smtClean="0">
                            <a:latin typeface="Cambria Math" panose="02040503050406030204" pitchFamily="18" charset="0"/>
                            <a:cs typeface="Times New Roman" panose="02020603050405020304" pitchFamily="18" charset="0"/>
                          </a:rPr>
                        </m:ctrlPr>
                      </m:accPr>
                      <m:e>
                        <m:sSup>
                          <m:sSupPr>
                            <m:ctrlPr>
                              <a:rPr lang="en-IN" sz="2800" i="1">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IN" sz="2800" b="0" i="1" smtClean="0">
                                <a:latin typeface="Cambria Math" panose="02040503050406030204" pitchFamily="18" charset="0"/>
                                <a:cs typeface="Times New Roman" panose="02020603050405020304" pitchFamily="18" charset="0"/>
                              </a:rPr>
                              <m:t>2</m:t>
                            </m:r>
                          </m:sup>
                        </m:sSup>
                      </m:e>
                    </m:acc>
                    <m:r>
                      <a:rPr lang="en-IN"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dirty="0" smtClean="0">
                            <a:latin typeface="Cambria Math" panose="02040503050406030204" pitchFamily="18" charset="0"/>
                            <a:cs typeface="Times New Roman" panose="02020603050405020304" pitchFamily="18" charset="0"/>
                          </a:rPr>
                        </m:ctrlPr>
                      </m:fPr>
                      <m:num>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r>
                          <a:rPr lang="en-IN" sz="2800" b="0" i="1" smtClean="0">
                            <a:latin typeface="Cambria Math" panose="02040503050406030204" pitchFamily="18" charset="0"/>
                            <a:cs typeface="Times New Roman" panose="02020603050405020304" pitchFamily="18" charset="0"/>
                          </a:rPr>
                          <m:t> + </m:t>
                        </m:r>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514350" indent="-514350">
                  <a:buAutoNum type="arabicPeriod" startAt="3"/>
                </a:pPr>
                <a:r>
                  <a:rPr lang="en-IN" sz="2800" dirty="0">
                    <a:latin typeface="Times New Roman" panose="02020603050405020304" pitchFamily="18" charset="0"/>
                    <a:cs typeface="Times New Roman" panose="02020603050405020304" pitchFamily="18" charset="0"/>
                  </a:rPr>
                  <a:t>If   </a:t>
                </a:r>
                <a14:m>
                  <m:oMath xmlns:m="http://schemas.openxmlformats.org/officeDocument/2006/math">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r>
                      <a:rPr lang="en-IN" sz="2800" b="0" i="1" dirty="0" smtClean="0">
                        <a:latin typeface="Cambria Math" panose="02040503050406030204" pitchFamily="18" charset="0"/>
                        <a:ea typeface="Cambria Math" panose="02040503050406030204" pitchFamily="18" charset="0"/>
                      </a:rPr>
                      <m:t>≠</m:t>
                    </m:r>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sSub>
                      <m:sSubPr>
                        <m:ctrlPr>
                          <a:rPr lang="en-IN" sz="280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IN" sz="2800" b="0" i="1" smtClean="0">
                            <a:latin typeface="Cambria Math" panose="02040503050406030204" pitchFamily="18" charset="0"/>
                            <a:cs typeface="Times New Roman" panose="02020603050405020304" pitchFamily="18" charset="0"/>
                          </a:rPr>
                          <m:t>2</m:t>
                        </m:r>
                      </m:sub>
                    </m:sSub>
                    <m:r>
                      <a:rPr lang="en-IN" sz="2800" b="0" i="1"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are not known,</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 </m:t>
                            </m:r>
                          </m:e>
                        </m:acc>
                        <m:r>
                          <a:rPr lang="en-IN" sz="2800" b="0" i="1" smtClean="0">
                            <a:latin typeface="Cambria Math" panose="02040503050406030204" pitchFamily="18" charset="0"/>
                            <a:cs typeface="Times New Roman" panose="02020603050405020304" pitchFamily="18" charset="0"/>
                          </a:rPr>
                          <m:t> −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2</m:t>
                                </m:r>
                              </m:sub>
                            </m:sSub>
                          </m:e>
                        </m:acc>
                      </m:num>
                      <m:den>
                        <m:rad>
                          <m:radPr>
                            <m:degHide m:val="on"/>
                            <m:ctrlPr>
                              <a:rPr lang="en-IN" sz="2800" i="1">
                                <a:latin typeface="Cambria Math" panose="02040503050406030204" pitchFamily="18" charset="0"/>
                                <a:cs typeface="Times New Roman" panose="02020603050405020304" pitchFamily="18" charset="0"/>
                              </a:rPr>
                            </m:ctrlPr>
                          </m:radPr>
                          <m:deg/>
                          <m:e>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den>
                            </m:f>
                            <m:r>
                              <a:rPr lang="en-IN" sz="2800" b="0" i="1" smtClean="0">
                                <a:latin typeface="Cambria Math" panose="02040503050406030204" pitchFamily="18" charset="0"/>
                                <a:cs typeface="Times New Roman" panose="02020603050405020304" pitchFamily="18" charset="0"/>
                              </a:rPr>
                              <m:t>+</m:t>
                            </m:r>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e>
                        </m:rad>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𝑁</m:t>
                    </m:r>
                    <m:r>
                      <a:rPr lang="en-IN" sz="2800" b="0" i="1" dirty="0" smtClean="0">
                        <a:latin typeface="Cambria Math" panose="02040503050406030204" pitchFamily="18" charset="0"/>
                        <a:cs typeface="Times New Roman" panose="02020603050405020304" pitchFamily="18" charset="0"/>
                      </a:rPr>
                      <m:t>(0, 1)</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5D1BF36-8992-8E47-D06A-BEA6F21C69C7}"/>
                  </a:ext>
                </a:extLst>
              </p:cNvPr>
              <p:cNvSpPr txBox="1">
                <a:spLocks noRot="1" noChangeAspect="1" noMove="1" noResize="1" noEditPoints="1" noAdjustHandles="1" noChangeArrowheads="1" noChangeShapeType="1" noTextEdit="1"/>
              </p:cNvSpPr>
              <p:nvPr/>
            </p:nvSpPr>
            <p:spPr>
              <a:xfrm>
                <a:off x="462337" y="78900"/>
                <a:ext cx="10931704" cy="6849119"/>
              </a:xfrm>
              <a:prstGeom prst="rect">
                <a:avLst/>
              </a:prstGeom>
              <a:blipFill>
                <a:blip r:embed="rId2"/>
                <a:stretch>
                  <a:fillRect l="-1171" t="-980" r="-669"/>
                </a:stretch>
              </a:blipFill>
            </p:spPr>
            <p:txBody>
              <a:bodyPr/>
              <a:lstStyle/>
              <a:p>
                <a:r>
                  <a:rPr lang="en-IN">
                    <a:noFill/>
                  </a:rPr>
                  <a:t> </a:t>
                </a:r>
              </a:p>
            </p:txBody>
          </p:sp>
        </mc:Fallback>
      </mc:AlternateContent>
    </p:spTree>
    <p:extLst>
      <p:ext uri="{BB962C8B-B14F-4D97-AF65-F5344CB8AC3E}">
        <p14:creationId xmlns:p14="http://schemas.microsoft.com/office/powerpoint/2010/main" val="1145948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8C4242-D6F7-769E-9E19-555464C93B33}"/>
                  </a:ext>
                </a:extLst>
              </p:cNvPr>
              <p:cNvSpPr txBox="1"/>
              <p:nvPr/>
            </p:nvSpPr>
            <p:spPr>
              <a:xfrm>
                <a:off x="503434" y="195209"/>
                <a:ext cx="11527604" cy="6522042"/>
              </a:xfrm>
              <a:prstGeom prst="rect">
                <a:avLst/>
              </a:prstGeom>
              <a:noFill/>
            </p:spPr>
            <p:txBody>
              <a:bodyPr wrap="square">
                <a:spAutoFit/>
              </a:bodyPr>
              <a:lstStyle/>
              <a:p>
                <a:pPr algn="just"/>
                <a:r>
                  <a:rPr lang="en-US" sz="2800" b="0" u="none" strike="noStrike" baseline="0" dirty="0">
                    <a:solidFill>
                      <a:srgbClr val="FF0000"/>
                    </a:solidFill>
                    <a:latin typeface="Times New Roman" panose="02020603050405020304" pitchFamily="18" charset="0"/>
                    <a:cs typeface="Times New Roman" panose="02020603050405020304" pitchFamily="18" charset="0"/>
                  </a:rPr>
                  <a:t>The means of two single large samples of 1000 and 2000 members are 67·5 inches and 68·0 inches respectively. Can the samples be regarded as drawn from the same population standard deviation 2·5 inches? (Test at 5% level </a:t>
                </a:r>
                <a:r>
                  <a:rPr lang="en-US" sz="2800" dirty="0">
                    <a:solidFill>
                      <a:srgbClr val="FF0000"/>
                    </a:solidFill>
                    <a:latin typeface="Times New Roman" panose="02020603050405020304" pitchFamily="18" charset="0"/>
                    <a:cs typeface="Times New Roman" panose="02020603050405020304" pitchFamily="18" charset="0"/>
                  </a:rPr>
                  <a:t>of</a:t>
                </a:r>
                <a:r>
                  <a:rPr lang="en-US" sz="2800" b="0" u="none" strike="noStrike" baseline="0" dirty="0">
                    <a:solidFill>
                      <a:srgbClr val="FF0000"/>
                    </a:solidFill>
                    <a:latin typeface="Times New Roman" panose="02020603050405020304" pitchFamily="18" charset="0"/>
                    <a:cs typeface="Times New Roman" panose="02020603050405020304" pitchFamily="18" charset="0"/>
                  </a:rPr>
                  <a:t> significance).</a:t>
                </a:r>
              </a:p>
              <a:p>
                <a:pPr algn="just"/>
                <a:r>
                  <a:rPr lang="en-US" sz="2800" dirty="0">
                    <a:latin typeface="Times New Roman" panose="02020603050405020304" pitchFamily="18" charset="0"/>
                    <a:cs typeface="Times New Roman" panose="02020603050405020304" pitchFamily="18" charset="0"/>
                  </a:rPr>
                  <a:t>Given: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𝑛</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=1000,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𝑛</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=2000</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800" b="0" i="1" u="none" strike="noStrike" baseline="0" smtClean="0">
                            <a:latin typeface="Cambria Math" panose="02040503050406030204" pitchFamily="18" charset="0"/>
                          </a:rPr>
                        </m:ctrlPr>
                      </m:accPr>
                      <m:e>
                        <m:sSub>
                          <m:sSubPr>
                            <m:ctrlPr>
                              <a:rPr lang="en-IN" sz="2800" b="0" i="1" u="none" strike="noStrike" baseline="0" smtClean="0">
                                <a:latin typeface="Cambria Math" panose="02040503050406030204" pitchFamily="18" charset="0"/>
                              </a:rPr>
                            </m:ctrlPr>
                          </m:sSubPr>
                          <m:e>
                            <m:r>
                              <a:rPr lang="en-IN" sz="2800" b="0" i="1" u="none" strike="noStrike" baseline="0" smtClean="0">
                                <a:latin typeface="Cambria Math" panose="02040503050406030204" pitchFamily="18" charset="0"/>
                              </a:rPr>
                              <m:t>𝑥</m:t>
                            </m:r>
                          </m:e>
                          <m:sub>
                            <m:r>
                              <a:rPr lang="en-IN" sz="2800" b="0" i="1" u="none" strike="noStrike" baseline="0" smtClean="0">
                                <a:latin typeface="Cambria Math" panose="02040503050406030204" pitchFamily="18" charset="0"/>
                              </a:rPr>
                              <m:t>1</m:t>
                            </m:r>
                          </m:sub>
                        </m:sSub>
                      </m:e>
                    </m:acc>
                    <m:r>
                      <a:rPr lang="en-IN" sz="2800" b="0" i="1" u="none" strike="noStrike" baseline="0" dirty="0" smtClean="0">
                        <a:latin typeface="Cambria Math" panose="02040503050406030204" pitchFamily="18" charset="0"/>
                      </a:rPr>
                      <m:t>=67.5,         </m:t>
                    </m:r>
                    <m:acc>
                      <m:accPr>
                        <m:chr m:val="̅"/>
                        <m:ctrlPr>
                          <a:rPr lang="en-IN" sz="2800" i="1">
                            <a:latin typeface="Cambria Math" panose="02040503050406030204" pitchFamily="18" charset="0"/>
                          </a:rPr>
                        </m:ctrlPr>
                      </m:accPr>
                      <m:e>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b="0" i="1" smtClean="0">
                                <a:latin typeface="Cambria Math" panose="02040503050406030204" pitchFamily="18" charset="0"/>
                              </a:rPr>
                              <m:t>2</m:t>
                            </m:r>
                          </m:sub>
                        </m:sSub>
                      </m:e>
                    </m:acc>
                    <m:r>
                      <a:rPr lang="en-IN" sz="2800" i="1" dirty="0">
                        <a:latin typeface="Cambria Math" panose="02040503050406030204" pitchFamily="18" charset="0"/>
                      </a:rPr>
                      <m:t>=6</m:t>
                    </m:r>
                    <m:r>
                      <a:rPr lang="en-IN" sz="2800" b="0" i="1" dirty="0" smtClean="0">
                        <a:latin typeface="Cambria Math" panose="02040503050406030204" pitchFamily="18" charset="0"/>
                      </a:rPr>
                      <m:t>8</m:t>
                    </m:r>
                    <m:r>
                      <a:rPr lang="en-IN" sz="2800" b="0" i="0" dirty="0" smtClean="0">
                        <a:latin typeface="Cambria Math" panose="02040503050406030204" pitchFamily="18" charset="0"/>
                      </a:rPr>
                      <m:t>,  </m:t>
                    </m:r>
                    <m:r>
                      <a:rPr lang="en-IN" sz="2800" b="0" i="1" dirty="0" smtClean="0">
                        <a:latin typeface="Cambria Math" panose="02040503050406030204" pitchFamily="18" charset="0"/>
                      </a:rPr>
                      <m:t>𝜎</m:t>
                    </m:r>
                    <m:r>
                      <a:rPr lang="en-IN" sz="2800" b="0" i="1" dirty="0" smtClean="0">
                        <a:latin typeface="Cambria Math" panose="02040503050406030204" pitchFamily="18" charset="0"/>
                      </a:rPr>
                      <m:t>=2.5</m:t>
                    </m:r>
                  </m:oMath>
                </a14:m>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𝐻</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𝜇</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𝜇</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 </m:t>
                    </m:r>
                  </m:oMath>
                </a14:m>
                <a:r>
                  <a:rPr lang="en-US" sz="2800" i="1" dirty="0">
                    <a:latin typeface="Times New Roman" panose="02020603050405020304" pitchFamily="18" charset="0"/>
                    <a:cs typeface="Times New Roman" panose="02020603050405020304" pitchFamily="18" charset="0"/>
                  </a:rPr>
                  <a:t>i.e. </a:t>
                </a:r>
                <a:r>
                  <a:rPr lang="en-US" sz="2800" dirty="0">
                    <a:latin typeface="Times New Roman" panose="02020603050405020304" pitchFamily="18" charset="0"/>
                    <a:cs typeface="Times New Roman" panose="02020603050405020304" pitchFamily="18" charset="0"/>
                  </a:rPr>
                  <a:t>the samples have been drawn from the same population of standard deviation 2·5 inches</a:t>
                </a:r>
              </a:p>
              <a:p>
                <a:pPr algn="just"/>
                <a:r>
                  <a:rPr lang="en-IN" sz="2800" dirty="0">
                    <a:latin typeface="Times New Roman" panose="02020603050405020304" pitchFamily="18" charset="0"/>
                    <a:cs typeface="Times New Roman" panose="02020603050405020304" pitchFamily="18" charset="0"/>
                  </a:rPr>
                  <a:t>Alternative hypothesis</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sSub>
                      <m:sSubPr>
                        <m:ctrlPr>
                          <a:rPr lang="en-IN" sz="2800" i="1">
                            <a:latin typeface="Cambria Math" panose="02040503050406030204" pitchFamily="18" charset="0"/>
                            <a:cs typeface="Times New Roman" panose="02020603050405020304" pitchFamily="18" charset="0"/>
                          </a:rPr>
                        </m:ctrlPr>
                      </m:sSubPr>
                      <m:e>
                        <m:r>
                          <a:rPr lang="en-IN" sz="2800" b="0" i="1">
                            <a:latin typeface="Cambria Math" panose="02040503050406030204" pitchFamily="18" charset="0"/>
                            <a:cs typeface="Times New Roman" panose="02020603050405020304" pitchFamily="18" charset="0"/>
                          </a:rPr>
                          <m:t>𝐻</m:t>
                        </m:r>
                      </m:e>
                      <m:sub>
                        <m:r>
                          <a:rPr lang="en-IN" sz="2800" b="0" i="1">
                            <a:latin typeface="Cambria Math" panose="02040503050406030204" pitchFamily="18" charset="0"/>
                            <a:cs typeface="Times New Roman" panose="02020603050405020304" pitchFamily="18" charset="0"/>
                          </a:rPr>
                          <m:t>1 </m:t>
                        </m:r>
                      </m:sub>
                    </m:sSub>
                    <m:r>
                      <a:rPr lang="en-IN" sz="2800" b="0" i="1">
                        <a:latin typeface="Cambria Math" panose="02040503050406030204" pitchFamily="18" charset="0"/>
                        <a:cs typeface="Times New Roman" panose="02020603050405020304" pitchFamily="18" charset="0"/>
                      </a:rPr>
                      <m:t>:</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2</m:t>
                        </m:r>
                      </m:sub>
                    </m:sSub>
                  </m:oMath>
                </a14:m>
                <a:r>
                  <a:rPr lang="en-US" sz="2800" dirty="0">
                    <a:latin typeface="Times New Roman" panose="02020603050405020304" pitchFamily="18" charset="0"/>
                    <a:cs typeface="Times New Roman" panose="02020603050405020304" pitchFamily="18" charset="0"/>
                  </a:rPr>
                  <a:t> (Two tailed test), LOS: 5%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𝑧</m:t>
                        </m:r>
                      </m:e>
                      <m:sub>
                        <m:r>
                          <a:rPr lang="en-IN" sz="2800" i="1">
                            <a:latin typeface="Cambria Math" panose="02040503050406030204" pitchFamily="18" charset="0"/>
                            <a:cs typeface="Times New Roman" panose="02020603050405020304" pitchFamily="18" charset="0"/>
                          </a:rPr>
                          <m:t>5%</m:t>
                        </m:r>
                      </m:sub>
                    </m:sSub>
                    <m:r>
                      <a:rPr lang="en-IN" sz="2800" i="1">
                        <a:latin typeface="Cambria Math" panose="02040503050406030204" pitchFamily="18" charset="0"/>
                        <a:ea typeface="Cambria Math" panose="02040503050406030204" pitchFamily="18" charset="0"/>
                        <a:cs typeface="Times New Roman" panose="02020603050405020304" pitchFamily="18" charset="0"/>
                      </a:rPr>
                      <m:t>=1.64</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Test statistic: </a:t>
                </a:r>
                <a14:m>
                  <m:oMath xmlns:m="http://schemas.openxmlformats.org/officeDocument/2006/math">
                    <m:r>
                      <a:rPr lang="en-IN" sz="2800" b="0" i="1" smtClean="0">
                        <a:latin typeface="Cambria Math" panose="02040503050406030204" pitchFamily="18" charset="0"/>
                      </a:rPr>
                      <m:t>𝑍</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acc>
                          <m:accPr>
                            <m:chr m:val="̅"/>
                            <m:ctrlPr>
                              <a:rPr lang="en-IN" sz="2800" b="0" i="1" smtClean="0">
                                <a:latin typeface="Cambria Math" panose="02040503050406030204" pitchFamily="18" charset="0"/>
                              </a:rPr>
                            </m:ctrlPr>
                          </m:accPr>
                          <m:e>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e>
                        </m:acc>
                        <m:r>
                          <a:rPr lang="en-IN" sz="2800" b="0" i="1" smtClean="0">
                            <a:latin typeface="Cambria Math" panose="02040503050406030204" pitchFamily="18" charset="0"/>
                          </a:rPr>
                          <m:t>−</m:t>
                        </m:r>
                        <m:acc>
                          <m:accPr>
                            <m:chr m:val="̅"/>
                            <m:ctrlPr>
                              <a:rPr lang="en-IN" sz="2800" i="1">
                                <a:latin typeface="Cambria Math" panose="02040503050406030204" pitchFamily="18" charset="0"/>
                              </a:rPr>
                            </m:ctrlPr>
                          </m:accPr>
                          <m:e>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b="0" i="1" smtClean="0">
                                    <a:latin typeface="Cambria Math" panose="02040503050406030204" pitchFamily="18" charset="0"/>
                                  </a:rPr>
                                  <m:t>2</m:t>
                                </m:r>
                              </m:sub>
                            </m:sSub>
                          </m:e>
                        </m:acc>
                      </m:num>
                      <m:den>
                        <m:rad>
                          <m:radPr>
                            <m:degHide m:val="on"/>
                            <m:ctrlPr>
                              <a:rPr lang="en-IN" sz="2800" b="0" i="1" smtClean="0">
                                <a:latin typeface="Cambria Math" panose="02040503050406030204" pitchFamily="18" charset="0"/>
                              </a:rPr>
                            </m:ctrlPr>
                          </m:radPr>
                          <m:deg/>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𝜎</m:t>
                                </m:r>
                              </m:e>
                              <m:sup>
                                <m:r>
                                  <a:rPr lang="en-IN" sz="2800" b="0" i="1" smtClean="0">
                                    <a:latin typeface="Cambria Math" panose="02040503050406030204" pitchFamily="18" charset="0"/>
                                  </a:rPr>
                                  <m:t>2</m:t>
                                </m:r>
                              </m:sup>
                            </m:sSup>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𝑛</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2</m:t>
                                        </m:r>
                                      </m:sup>
                                    </m:sSubSup>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𝑛</m:t>
                                        </m:r>
                                      </m:e>
                                      <m:sub>
                                        <m:r>
                                          <a:rPr lang="en-IN" sz="2800" b="0" i="1" smtClean="0">
                                            <a:latin typeface="Cambria Math" panose="02040503050406030204" pitchFamily="18" charset="0"/>
                                          </a:rPr>
                                          <m:t>2</m:t>
                                        </m:r>
                                      </m:sub>
                                      <m:sup>
                                        <m:r>
                                          <a:rPr lang="en-IN" sz="2800" b="0" i="1" smtClean="0">
                                            <a:latin typeface="Cambria Math" panose="02040503050406030204" pitchFamily="18" charset="0"/>
                                          </a:rPr>
                                          <m:t>2</m:t>
                                        </m:r>
                                      </m:sup>
                                    </m:sSubSup>
                                  </m:den>
                                </m:f>
                              </m:e>
                            </m:d>
                          </m:e>
                        </m:rad>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67.5−68</m:t>
                        </m:r>
                      </m:num>
                      <m:den>
                        <m:r>
                          <a:rPr lang="en-IN" sz="2800" b="0" i="1" smtClean="0">
                            <a:latin typeface="Cambria Math" panose="02040503050406030204" pitchFamily="18" charset="0"/>
                          </a:rPr>
                          <m:t>2.5</m:t>
                        </m:r>
                        <m:rad>
                          <m:radPr>
                            <m:degHide m:val="on"/>
                            <m:ctrlPr>
                              <a:rPr lang="en-IN" sz="2800" b="0" i="1" smtClean="0">
                                <a:latin typeface="Cambria Math" panose="02040503050406030204" pitchFamily="18" charset="0"/>
                              </a:rPr>
                            </m:ctrlPr>
                          </m:radPr>
                          <m:deg/>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1000</m:t>
                                </m:r>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2000</m:t>
                                </m:r>
                              </m:den>
                            </m:f>
                          </m:e>
                        </m:rad>
                      </m:den>
                    </m:f>
                    <m:r>
                      <a:rPr lang="en-IN" sz="2800" b="0" i="1" smtClean="0">
                        <a:latin typeface="Cambria Math" panose="02040503050406030204" pitchFamily="18" charset="0"/>
                      </a:rPr>
                      <m:t>=−5.1  </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𝑍</m:t>
                        </m:r>
                      </m:e>
                    </m:d>
                    <m:r>
                      <a:rPr lang="en-IN" sz="2800" b="0" i="1" smtClean="0">
                        <a:latin typeface="Cambria Math" panose="02040503050406030204" pitchFamily="18" charset="0"/>
                      </a:rPr>
                      <m:t>&gt;|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𝑍</m:t>
                        </m:r>
                      </m:e>
                      <m:sub>
                        <m:r>
                          <a:rPr lang="en-IN" sz="2800" b="0" i="1" smtClean="0">
                            <a:latin typeface="Cambria Math" panose="02040503050406030204" pitchFamily="18" charset="0"/>
                          </a:rPr>
                          <m:t>𝛼</m:t>
                        </m:r>
                      </m:sub>
                    </m:sSub>
                    <m:r>
                      <a:rPr lang="en-IN" sz="2800" b="0" i="1" smtClean="0">
                        <a:latin typeface="Cambria Math" panose="02040503050406030204" pitchFamily="18" charset="0"/>
                      </a:rPr>
                      <m:t>|</m:t>
                    </m:r>
                  </m:oMath>
                </a14:m>
                <a:endParaRPr lang="en-US" sz="2800" dirty="0">
                  <a:latin typeface="Times New Roman" panose="02020603050405020304" pitchFamily="18" charset="0"/>
                  <a:cs typeface="Times New Roman" panose="02020603050405020304" pitchFamily="18" charset="0"/>
                </a:endParaRPr>
              </a:p>
              <a:p>
                <a:pPr algn="just"/>
                <a:r>
                  <a:rPr lang="en-US" sz="2800" b="0" u="none" strike="noStrike" baseline="0" dirty="0">
                    <a:latin typeface="Times New Roman" panose="02020603050405020304" pitchFamily="18" charset="0"/>
                    <a:cs typeface="Times New Roman" panose="02020603050405020304" pitchFamily="18" charset="0"/>
                  </a:rPr>
                  <a:t>Conclusion:</a:t>
                </a:r>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we reject the null hypothesis and conclude that samples are certainty not from the same population with standard deviation 2.5.</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38C4242-D6F7-769E-9E19-555464C93B33}"/>
                  </a:ext>
                </a:extLst>
              </p:cNvPr>
              <p:cNvSpPr txBox="1">
                <a:spLocks noRot="1" noChangeAspect="1" noMove="1" noResize="1" noEditPoints="1" noAdjustHandles="1" noChangeArrowheads="1" noChangeShapeType="1" noTextEdit="1"/>
              </p:cNvSpPr>
              <p:nvPr/>
            </p:nvSpPr>
            <p:spPr>
              <a:xfrm>
                <a:off x="503434" y="195209"/>
                <a:ext cx="11527604" cy="6522042"/>
              </a:xfrm>
              <a:prstGeom prst="rect">
                <a:avLst/>
              </a:prstGeom>
              <a:blipFill>
                <a:blip r:embed="rId2"/>
                <a:stretch>
                  <a:fillRect l="-1111" t="-935" r="-1058"/>
                </a:stretch>
              </a:blipFill>
            </p:spPr>
            <p:txBody>
              <a:bodyPr/>
              <a:lstStyle/>
              <a:p>
                <a:r>
                  <a:rPr lang="en-IN">
                    <a:noFill/>
                  </a:rPr>
                  <a:t> </a:t>
                </a:r>
              </a:p>
            </p:txBody>
          </p:sp>
        </mc:Fallback>
      </mc:AlternateContent>
    </p:spTree>
    <p:extLst>
      <p:ext uri="{BB962C8B-B14F-4D97-AF65-F5344CB8AC3E}">
        <p14:creationId xmlns:p14="http://schemas.microsoft.com/office/powerpoint/2010/main" val="305688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5DE425-243F-010F-B47C-7D4ECC09292C}"/>
                  </a:ext>
                </a:extLst>
              </p:cNvPr>
              <p:cNvSpPr txBox="1"/>
              <p:nvPr/>
            </p:nvSpPr>
            <p:spPr>
              <a:xfrm>
                <a:off x="480316" y="94215"/>
                <a:ext cx="11530173" cy="6232796"/>
              </a:xfrm>
              <a:prstGeom prst="rect">
                <a:avLst/>
              </a:prstGeom>
              <a:noFill/>
            </p:spPr>
            <p:txBody>
              <a:bodyPr wrap="square">
                <a:spAutoFit/>
              </a:bodyPr>
              <a:lstStyle/>
              <a:p>
                <a:pPr algn="l"/>
                <a:r>
                  <a:rPr lang="en-US" sz="2800" b="0" u="none" strike="noStrike" baseline="0" dirty="0">
                    <a:solidFill>
                      <a:srgbClr val="FF0000"/>
                    </a:solidFill>
                    <a:latin typeface="Times New Roman" panose="02020603050405020304" pitchFamily="18" charset="0"/>
                    <a:cs typeface="Times New Roman" panose="02020603050405020304" pitchFamily="18" charset="0"/>
                  </a:rPr>
                  <a:t>The average hourly wage of a sample of 150 workers in plant 'A' was Rs. 2·56 with a standard deviation of Rs. 1·08. The average wage of a sample of 200 workers in plant 'B' was Rs. 2·87 with a standard deviation of Rs. 1·28. Can an applicant safely assume that the hourly wages paid by plant 'B' are higher than those paid by plant A?</a:t>
                </a:r>
              </a:p>
              <a:p>
                <a:pPr algn="l"/>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Given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=150,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=200</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b="0" i="1" u="none" strike="noStrike" baseline="0" smtClean="0">
                            <a:latin typeface="Cambria Math" panose="02040503050406030204" pitchFamily="18" charset="0"/>
                          </a:rPr>
                        </m:ctrlPr>
                      </m:accPr>
                      <m:e>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𝑥</m:t>
                            </m:r>
                          </m:e>
                          <m:sub>
                            <m:r>
                              <a:rPr lang="en-US" sz="2800" b="0" i="1" u="none" strike="noStrike" baseline="0" smtClean="0">
                                <a:latin typeface="Cambria Math" panose="02040503050406030204" pitchFamily="18" charset="0"/>
                              </a:rPr>
                              <m:t>1</m:t>
                            </m:r>
                          </m:sub>
                        </m:sSub>
                      </m:e>
                    </m:acc>
                    <m:r>
                      <a:rPr lang="en-US" sz="2800" b="0" i="1" u="none" strike="noStrike" baseline="0" dirty="0" smtClean="0">
                        <a:latin typeface="Cambria Math" panose="02040503050406030204" pitchFamily="18" charset="0"/>
                      </a:rPr>
                      <m:t>=2.56,  </m:t>
                    </m:r>
                    <m:sSub>
                      <m:sSubPr>
                        <m:ctrlPr>
                          <a:rPr lang="en-US" sz="2800" b="0" i="1" u="none" strike="noStrike" baseline="0" dirty="0" smtClean="0">
                            <a:latin typeface="Cambria Math" panose="02040503050406030204" pitchFamily="18" charset="0"/>
                          </a:rPr>
                        </m:ctrlPr>
                      </m:sSubPr>
                      <m:e>
                        <m:r>
                          <a:rPr lang="en-US" sz="2800" b="0" i="1" u="none" strike="noStrike" baseline="0" dirty="0" smtClean="0">
                            <a:latin typeface="Cambria Math" panose="02040503050406030204" pitchFamily="18" charset="0"/>
                          </a:rPr>
                          <m:t>𝑠</m:t>
                        </m:r>
                      </m:e>
                      <m:sub>
                        <m:r>
                          <a:rPr lang="en-US" sz="2800" b="0" i="1" u="none" strike="noStrike" baseline="0" dirty="0" smtClean="0">
                            <a:latin typeface="Cambria Math" panose="02040503050406030204" pitchFamily="18" charset="0"/>
                          </a:rPr>
                          <m:t>1</m:t>
                        </m:r>
                      </m:sub>
                    </m:sSub>
                    <m:r>
                      <a:rPr lang="en-US" sz="2800" b="0" i="1" u="none" strike="noStrike" baseline="0" dirty="0" smtClean="0">
                        <a:latin typeface="Cambria Math" panose="02040503050406030204" pitchFamily="18" charset="0"/>
                      </a:rPr>
                      <m:t>=1.08</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e>
                    </m:acc>
                    <m:r>
                      <a:rPr lang="en-US" sz="2800" i="1" dirty="0">
                        <a:latin typeface="Cambria Math" panose="02040503050406030204" pitchFamily="18" charset="0"/>
                      </a:rPr>
                      <m:t>=</m:t>
                    </m:r>
                    <m:r>
                      <a:rPr lang="en-US" sz="2800" b="0" i="1" dirty="0" smtClean="0">
                        <a:latin typeface="Cambria Math" panose="02040503050406030204" pitchFamily="18" charset="0"/>
                      </a:rPr>
                      <m:t>2.87</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𝑠</m:t>
                        </m:r>
                      </m:e>
                      <m:sub>
                        <m:r>
                          <a:rPr lang="en-US" sz="2800" b="0" i="1" dirty="0" smtClean="0">
                            <a:latin typeface="Cambria Math" panose="02040503050406030204" pitchFamily="18" charset="0"/>
                          </a:rPr>
                          <m:t>2</m:t>
                        </m:r>
                      </m:sub>
                    </m:sSub>
                    <m:r>
                      <a:rPr lang="en-US" sz="2800" i="1" dirty="0">
                        <a:latin typeface="Cambria Math" panose="02040503050406030204" pitchFamily="18" charset="0"/>
                      </a:rPr>
                      <m:t>=1.</m:t>
                    </m:r>
                    <m:r>
                      <a:rPr lang="en-US" sz="2800" b="0" i="1" dirty="0" smtClean="0">
                        <a:latin typeface="Cambria Math" panose="02040503050406030204" pitchFamily="18" charset="0"/>
                      </a:rPr>
                      <m:t>2</m:t>
                    </m:r>
                    <m:r>
                      <a:rPr lang="en-US" sz="2800" i="1" dirty="0">
                        <a:latin typeface="Cambria Math" panose="02040503050406030204" pitchFamily="18" charset="0"/>
                      </a:rPr>
                      <m:t>8</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Null hypothesis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i.e., </a:t>
                </a:r>
                <a:r>
                  <a:rPr lang="en-US" sz="2800" dirty="0">
                    <a:latin typeface="Times New Roman" panose="02020603050405020304" pitchFamily="18" charset="0"/>
                    <a:cs typeface="Times New Roman" panose="02020603050405020304" pitchFamily="18" charset="0"/>
                  </a:rPr>
                  <a:t>there is no significant difference between the mean level of wages of workers in plant </a:t>
                </a:r>
                <a:r>
                  <a:rPr lang="en-US" sz="2800" i="1" dirty="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and plant </a:t>
                </a:r>
                <a:r>
                  <a:rPr lang="en-US" sz="2800" i="1" dirty="0">
                    <a:latin typeface="Times New Roman" panose="02020603050405020304" pitchFamily="18" charset="0"/>
                    <a:cs typeface="Times New Roman" panose="02020603050405020304" pitchFamily="18" charset="0"/>
                  </a:rPr>
                  <a:t>B. </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Alternate hypothesis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 (Left tailed test)</a:t>
                </a:r>
              </a:p>
              <a:p>
                <a:r>
                  <a:rPr lang="en-IN" sz="2800" dirty="0">
                    <a:latin typeface="Times New Roman" panose="02020603050405020304" pitchFamily="18" charset="0"/>
                    <a:cs typeface="Times New Roman" panose="02020603050405020304" pitchFamily="18" charset="0"/>
                  </a:rPr>
                  <a:t>LOS: 5%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𝛼</m:t>
                        </m:r>
                      </m:sub>
                    </m:sSub>
                    <m:r>
                      <a:rPr lang="en-US" sz="2800" b="0" i="1" smtClean="0">
                        <a:latin typeface="Cambria Math" panose="02040503050406030204" pitchFamily="18" charset="0"/>
                      </a:rPr>
                      <m:t>=−1.645</m:t>
                    </m:r>
                  </m:oMath>
                </a14:m>
                <a:endParaRPr lang="en-US" sz="2800" b="0" dirty="0">
                  <a:latin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Test statistic:</a:t>
                </a: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 </m:t>
                            </m:r>
                          </m:e>
                        </m:acc>
                        <m:r>
                          <a:rPr lang="en-IN" sz="2800" b="0" i="1" smtClean="0">
                            <a:latin typeface="Cambria Math" panose="02040503050406030204" pitchFamily="18" charset="0"/>
                            <a:cs typeface="Times New Roman" panose="02020603050405020304" pitchFamily="18" charset="0"/>
                          </a:rPr>
                          <m:t> −  </m:t>
                        </m:r>
                        <m:acc>
                          <m:accPr>
                            <m:chr m:val="̅"/>
                            <m:ctrlPr>
                              <a:rPr lang="en-IN" sz="2800" i="1">
                                <a:latin typeface="Cambria Math" panose="02040503050406030204" pitchFamily="18" charset="0"/>
                                <a:cs typeface="Times New Roman" panose="02020603050405020304" pitchFamily="18" charset="0"/>
                              </a:rPr>
                            </m:ctrlPr>
                          </m:accPr>
                          <m:e>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cs typeface="Times New Roman" panose="02020603050405020304" pitchFamily="18" charset="0"/>
                                  </a:rPr>
                                  <m:t>2</m:t>
                                </m:r>
                              </m:sub>
                            </m:sSub>
                          </m:e>
                        </m:acc>
                      </m:num>
                      <m:den>
                        <m:rad>
                          <m:radPr>
                            <m:degHide m:val="on"/>
                            <m:ctrlPr>
                              <a:rPr lang="en-IN" sz="2800" i="1">
                                <a:latin typeface="Cambria Math" panose="02040503050406030204" pitchFamily="18" charset="0"/>
                                <a:cs typeface="Times New Roman" panose="02020603050405020304" pitchFamily="18" charset="0"/>
                              </a:rPr>
                            </m:ctrlPr>
                          </m:radPr>
                          <m:deg/>
                          <m:e>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IN" sz="2800" b="0" i="1" smtClean="0">
                                        <a:latin typeface="Cambria Math" panose="02040503050406030204" pitchFamily="18" charset="0"/>
                                        <a:cs typeface="Times New Roman" panose="02020603050405020304" pitchFamily="18" charset="0"/>
                                      </a:rPr>
                                      <m:t>1</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1</m:t>
                                    </m:r>
                                  </m:sub>
                                </m:sSub>
                              </m:den>
                            </m:f>
                            <m:r>
                              <a:rPr lang="en-IN" sz="2800" b="0" i="1" smtClean="0">
                                <a:latin typeface="Cambria Math" panose="02040503050406030204" pitchFamily="18" charset="0"/>
                                <a:cs typeface="Times New Roman" panose="02020603050405020304" pitchFamily="18" charset="0"/>
                              </a:rPr>
                              <m:t>+</m:t>
                            </m:r>
                            <m:f>
                              <m:fPr>
                                <m:type m:val="lin"/>
                                <m:ctrlPr>
                                  <a:rPr lang="en-IN" sz="2800" i="1">
                                    <a:latin typeface="Cambria Math" panose="02040503050406030204" pitchFamily="18" charset="0"/>
                                    <a:cs typeface="Times New Roman" panose="02020603050405020304" pitchFamily="18" charset="0"/>
                                  </a:rPr>
                                </m:ctrlPr>
                              </m:fPr>
                              <m:num>
                                <m:sSubSup>
                                  <m:sSubSupPr>
                                    <m:ctrlPr>
                                      <a:rPr lang="en-IN" sz="2800" i="1">
                                        <a:latin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2</m:t>
                                    </m:r>
                                  </m:sup>
                                </m:sSubSup>
                              </m:num>
                              <m:den>
                                <m:sSub>
                                  <m:sSubPr>
                                    <m:ctrlPr>
                                      <a:rPr lang="en-IN" sz="2800" i="1">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𝑛</m:t>
                                    </m:r>
                                  </m:e>
                                  <m:sub>
                                    <m:r>
                                      <a:rPr lang="en-IN" sz="2800" b="0" i="1" smtClean="0">
                                        <a:latin typeface="Cambria Math" panose="02040503050406030204" pitchFamily="18" charset="0"/>
                                        <a:cs typeface="Times New Roman" panose="02020603050405020304" pitchFamily="18" charset="0"/>
                                      </a:rPr>
                                      <m:t>2</m:t>
                                    </m:r>
                                  </m:sub>
                                </m:sSub>
                              </m:den>
                            </m:f>
                          </m:e>
                        </m:rad>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2.56−2.87</m:t>
                        </m:r>
                      </m:num>
                      <m:den>
                        <m:rad>
                          <m:radPr>
                            <m:degHide m:val="on"/>
                            <m:ctrlPr>
                              <a:rPr lang="en-US" sz="2800" b="0" i="1" smtClean="0">
                                <a:latin typeface="Cambria Math" panose="02040503050406030204" pitchFamily="18" charset="0"/>
                                <a:cs typeface="Times New Roman" panose="02020603050405020304" pitchFamily="18" charset="0"/>
                              </a:rPr>
                            </m:ctrlPr>
                          </m:radPr>
                          <m:deg/>
                          <m:e>
                            <m:f>
                              <m:fPr>
                                <m:ctrlPr>
                                  <a:rPr lang="en-US" sz="2800" b="0" i="1" smtClean="0">
                                    <a:latin typeface="Cambria Math" panose="02040503050406030204" pitchFamily="18" charset="0"/>
                                    <a:cs typeface="Times New Roman" panose="02020603050405020304" pitchFamily="18" charset="0"/>
                                  </a:rPr>
                                </m:ctrlPr>
                              </m:fPr>
                              <m:num>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1.08</m:t>
                                    </m:r>
                                  </m:e>
                                  <m:sup>
                                    <m:r>
                                      <a:rPr lang="en-US" sz="2800" b="0" i="1" smtClean="0">
                                        <a:latin typeface="Cambria Math" panose="02040503050406030204" pitchFamily="18" charset="0"/>
                                        <a:cs typeface="Times New Roman" panose="02020603050405020304" pitchFamily="18" charset="0"/>
                                      </a:rPr>
                                      <m:t>2</m:t>
                                    </m:r>
                                  </m:sup>
                                </m:sSup>
                              </m:num>
                              <m:den>
                                <m:r>
                                  <a:rPr lang="en-US" sz="2800" b="0" i="1" smtClean="0">
                                    <a:latin typeface="Cambria Math" panose="02040503050406030204" pitchFamily="18" charset="0"/>
                                    <a:cs typeface="Times New Roman" panose="02020603050405020304" pitchFamily="18" charset="0"/>
                                  </a:rPr>
                                  <m:t>150</m:t>
                                </m:r>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1.28</m:t>
                                    </m:r>
                                  </m:e>
                                  <m:sup>
                                    <m:r>
                                      <a:rPr lang="en-US" sz="2800" b="0" i="1" smtClean="0">
                                        <a:latin typeface="Cambria Math" panose="02040503050406030204" pitchFamily="18" charset="0"/>
                                        <a:cs typeface="Times New Roman" panose="02020603050405020304" pitchFamily="18" charset="0"/>
                                      </a:rPr>
                                      <m:t>2</m:t>
                                    </m:r>
                                  </m:sup>
                                </m:sSup>
                              </m:num>
                              <m:den>
                                <m:r>
                                  <a:rPr lang="en-US" sz="2800" b="0" i="1" smtClean="0">
                                    <a:latin typeface="Cambria Math" panose="02040503050406030204" pitchFamily="18" charset="0"/>
                                    <a:cs typeface="Times New Roman" panose="02020603050405020304" pitchFamily="18" charset="0"/>
                                  </a:rPr>
                                  <m:t>200</m:t>
                                </m:r>
                              </m:den>
                            </m:f>
                          </m:e>
                        </m:rad>
                      </m:den>
                    </m:f>
                    <m:r>
                      <a:rPr lang="en-US" sz="2800" b="0" i="1" smtClean="0">
                        <a:latin typeface="Cambria Math" panose="02040503050406030204" pitchFamily="18" charset="0"/>
                        <a:cs typeface="Times New Roman" panose="02020603050405020304" pitchFamily="18" charset="0"/>
                      </a:rPr>
                      <m:t>=−2.46</m:t>
                    </m:r>
                  </m:oMath>
                </a14:m>
                <a:r>
                  <a:rPr lang="en-IN" sz="2800" dirty="0">
                    <a:latin typeface="Times New Roman" panose="02020603050405020304" pitchFamily="18"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𝑍</m:t>
                      </m:r>
                      <m:r>
                        <a:rPr lang="en-US" sz="2800" b="0" i="1" dirty="0" smtClean="0">
                          <a:latin typeface="Cambria Math" panose="02040503050406030204" pitchFamily="18" charset="0"/>
                        </a:rPr>
                        <m:t>&gt;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𝑍</m:t>
                          </m:r>
                        </m:e>
                        <m:sub>
                          <m:r>
                            <a:rPr lang="en-US" sz="2800" b="0" i="1" dirty="0" smtClean="0">
                              <a:latin typeface="Cambria Math" panose="02040503050406030204" pitchFamily="18" charset="0"/>
                            </a:rPr>
                            <m:t>𝛼</m:t>
                          </m:r>
                        </m:sub>
                      </m:sSub>
                    </m:oMath>
                  </m:oMathPara>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85DE425-243F-010F-B47C-7D4ECC09292C}"/>
                  </a:ext>
                </a:extLst>
              </p:cNvPr>
              <p:cNvSpPr txBox="1">
                <a:spLocks noRot="1" noChangeAspect="1" noMove="1" noResize="1" noEditPoints="1" noAdjustHandles="1" noChangeArrowheads="1" noChangeShapeType="1" noTextEdit="1"/>
              </p:cNvSpPr>
              <p:nvPr/>
            </p:nvSpPr>
            <p:spPr>
              <a:xfrm>
                <a:off x="480316" y="94215"/>
                <a:ext cx="11530173" cy="6232796"/>
              </a:xfrm>
              <a:prstGeom prst="rect">
                <a:avLst/>
              </a:prstGeom>
              <a:blipFill>
                <a:blip r:embed="rId2"/>
                <a:stretch>
                  <a:fillRect l="-1111" t="-978" r="-740"/>
                </a:stretch>
              </a:blipFill>
            </p:spPr>
            <p:txBody>
              <a:bodyPr/>
              <a:lstStyle/>
              <a:p>
                <a:r>
                  <a:rPr lang="en-IN">
                    <a:noFill/>
                  </a:rPr>
                  <a:t> </a:t>
                </a:r>
              </a:p>
            </p:txBody>
          </p:sp>
        </mc:Fallback>
      </mc:AlternateContent>
    </p:spTree>
    <p:extLst>
      <p:ext uri="{BB962C8B-B14F-4D97-AF65-F5344CB8AC3E}">
        <p14:creationId xmlns:p14="http://schemas.microsoft.com/office/powerpoint/2010/main" val="16099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B2F4F2-B38F-53AA-CBE0-EDAE0F62D49C}"/>
              </a:ext>
            </a:extLst>
          </p:cNvPr>
          <p:cNvSpPr txBox="1"/>
          <p:nvPr/>
        </p:nvSpPr>
        <p:spPr>
          <a:xfrm>
            <a:off x="421239" y="277403"/>
            <a:ext cx="11424863" cy="2246769"/>
          </a:xfrm>
          <a:prstGeom prst="rect">
            <a:avLst/>
          </a:prstGeom>
          <a:noFill/>
        </p:spPr>
        <p:txBody>
          <a:bodyPr wrap="square">
            <a:spAutoFit/>
          </a:bodyPr>
          <a:lstStyle/>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Conclusion: </a:t>
            </a:r>
          </a:p>
          <a:p>
            <a:pPr algn="just"/>
            <a:r>
              <a:rPr lang="en-IN" sz="2800" b="0" i="0" u="none" strike="noStrike" baseline="0" dirty="0">
                <a:latin typeface="Times New Roman" panose="02020603050405020304" pitchFamily="18" charset="0"/>
                <a:cs typeface="Times New Roman" panose="02020603050405020304" pitchFamily="18" charset="0"/>
              </a:rPr>
              <a:t>Hence the null </a:t>
            </a:r>
            <a:r>
              <a:rPr lang="en-IN" sz="2800" b="0" i="1" u="none" strike="noStrike" baseline="0" dirty="0">
                <a:latin typeface="Times New Roman" panose="02020603050405020304" pitchFamily="18" charset="0"/>
                <a:cs typeface="Times New Roman" panose="02020603050405020304" pitchFamily="18" charset="0"/>
              </a:rPr>
              <a:t>hypothesis </a:t>
            </a:r>
            <a:r>
              <a:rPr lang="en-US" sz="2800" b="0" i="1" u="none" strike="noStrike" baseline="0" dirty="0">
                <a:latin typeface="Times New Roman" panose="02020603050405020304" pitchFamily="18" charset="0"/>
                <a:cs typeface="Times New Roman" panose="02020603050405020304" pitchFamily="18" charset="0"/>
              </a:rPr>
              <a:t>is </a:t>
            </a:r>
            <a:r>
              <a:rPr lang="en-US" sz="2800" b="0" i="0" u="none" strike="noStrike" baseline="0" dirty="0">
                <a:latin typeface="Times New Roman" panose="02020603050405020304" pitchFamily="18" charset="0"/>
                <a:cs typeface="Times New Roman" panose="02020603050405020304" pitchFamily="18" charset="0"/>
              </a:rPr>
              <a:t>rejected at 5% level of significance and we conclude that the average hourly wages paid by plant </a:t>
            </a:r>
            <a:r>
              <a:rPr lang="en-US" sz="2800" b="0" i="1" u="none" strike="noStrike" baseline="0" dirty="0">
                <a:latin typeface="Times New Roman" panose="02020603050405020304" pitchFamily="18" charset="0"/>
                <a:cs typeface="Times New Roman" panose="02020603050405020304" pitchFamily="18" charset="0"/>
              </a:rPr>
              <a:t>'B' </a:t>
            </a:r>
            <a:r>
              <a:rPr lang="en-US" sz="2800" b="0" i="0" u="none" strike="noStrike" baseline="0" dirty="0">
                <a:latin typeface="Times New Roman" panose="02020603050405020304" pitchFamily="18" charset="0"/>
                <a:cs typeface="Times New Roman" panose="02020603050405020304" pitchFamily="18" charset="0"/>
              </a:rPr>
              <a:t>are certainly higher than those paid by plant </a:t>
            </a:r>
            <a:r>
              <a:rPr lang="en-US" sz="2800" b="0" i="1" u="none" strike="noStrike" baseline="0" dirty="0">
                <a:latin typeface="Times New Roman" panose="02020603050405020304" pitchFamily="18" charset="0"/>
                <a:cs typeface="Times New Roman" panose="02020603050405020304" pitchFamily="18" charset="0"/>
              </a:rPr>
              <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7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DA372E-1EF0-CD19-666B-A04EFB83F560}"/>
              </a:ext>
            </a:extLst>
          </p:cNvPr>
          <p:cNvSpPr txBox="1"/>
          <p:nvPr/>
        </p:nvSpPr>
        <p:spPr>
          <a:xfrm>
            <a:off x="246579" y="75130"/>
            <a:ext cx="11945421" cy="1953868"/>
          </a:xfrm>
          <a:prstGeom prst="rect">
            <a:avLst/>
          </a:prstGeom>
          <a:noFill/>
        </p:spPr>
        <p:txBody>
          <a:bodyPr wrap="square">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Standard Error – Standard deviation of the sampling distribution of a statistic.</a:t>
            </a:r>
          </a:p>
          <a:p>
            <a:pPr algn="just">
              <a:lnSpc>
                <a:spcPct val="150000"/>
              </a:lnSpc>
            </a:pPr>
            <a:endParaRPr lang="en-IN" sz="2800" dirty="0">
              <a:latin typeface="Times New Roman" panose="02020603050405020304" pitchFamily="18" charset="0"/>
              <a:cs typeface="Times New Roman" panose="02020603050405020304" pitchFamily="18" charset="0"/>
            </a:endParaRP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194941D-B964-E33F-EF6F-614096E20CBB}"/>
                  </a:ext>
                </a:extLst>
              </p:cNvPr>
              <p:cNvGraphicFramePr>
                <a:graphicFrameLocks noGrp="1"/>
              </p:cNvGraphicFramePr>
              <p:nvPr>
                <p:extLst>
                  <p:ext uri="{D42A27DB-BD31-4B8C-83A1-F6EECF244321}">
                    <p14:modId xmlns:p14="http://schemas.microsoft.com/office/powerpoint/2010/main" val="1055763639"/>
                  </p:ext>
                </p:extLst>
              </p:nvPr>
            </p:nvGraphicFramePr>
            <p:xfrm>
              <a:off x="801384" y="873303"/>
              <a:ext cx="8558374" cy="5473700"/>
            </p:xfrm>
            <a:graphic>
              <a:graphicData uri="http://schemas.openxmlformats.org/drawingml/2006/table">
                <a:tbl>
                  <a:tblPr bandRow="1">
                    <a:tableStyleId>{2D5ABB26-0587-4C30-8999-92F81FD0307C}</a:tableStyleId>
                  </a:tblPr>
                  <a:tblGrid>
                    <a:gridCol w="4279187">
                      <a:extLst>
                        <a:ext uri="{9D8B030D-6E8A-4147-A177-3AD203B41FA5}">
                          <a16:colId xmlns:a16="http://schemas.microsoft.com/office/drawing/2014/main" val="1839960824"/>
                        </a:ext>
                      </a:extLst>
                    </a:gridCol>
                    <a:gridCol w="4279187">
                      <a:extLst>
                        <a:ext uri="{9D8B030D-6E8A-4147-A177-3AD203B41FA5}">
                          <a16:colId xmlns:a16="http://schemas.microsoft.com/office/drawing/2014/main" val="399409125"/>
                        </a:ext>
                      </a:extLst>
                    </a:gridCol>
                  </a:tblGrid>
                  <a:tr h="364682">
                    <a:tc>
                      <a:txBody>
                        <a:bodyPr/>
                        <a:lstStyle/>
                        <a:p>
                          <a:pPr algn="ctr"/>
                          <a:r>
                            <a:rPr lang="en-US" sz="2800" b="1" dirty="0">
                              <a:latin typeface="Times New Roman" panose="02020603050405020304" pitchFamily="18" charset="0"/>
                              <a:cs typeface="Times New Roman" panose="02020603050405020304" pitchFamily="18" charset="0"/>
                            </a:rPr>
                            <a:t>Statistic</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latin typeface="Times New Roman" panose="02020603050405020304" pitchFamily="18" charset="0"/>
                              <a:cs typeface="Times New Roman" panose="02020603050405020304" pitchFamily="18" charset="0"/>
                            </a:rPr>
                            <a:t>Standard error</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933128"/>
                      </a:ext>
                    </a:extLst>
                  </a:tr>
                  <a:tr h="564714">
                    <a:tc>
                      <a:txBody>
                        <a:bodyPr/>
                        <a:lstStyle/>
                        <a:p>
                          <a:pPr algn="ctr"/>
                          <a:r>
                            <a:rPr lang="en-US" sz="2800" b="0" dirty="0">
                              <a:latin typeface="Times New Roman" panose="02020603050405020304" pitchFamily="18" charset="0"/>
                              <a:cs typeface="Times New Roman" panose="02020603050405020304" pitchFamily="18" charset="0"/>
                            </a:rPr>
                            <a:t>Mean </a:t>
                          </a:r>
                          <a14:m>
                            <m:oMath xmlns:m="http://schemas.openxmlformats.org/officeDocument/2006/math">
                              <m:acc>
                                <m:accPr>
                                  <m:chr m:val="̅"/>
                                  <m:ctrlPr>
                                    <a:rPr lang="en-US" sz="2800" b="0" i="1" smtClean="0">
                                      <a:latin typeface="Cambria Math" panose="02040503050406030204" pitchFamily="18" charset="0"/>
                                    </a:rPr>
                                  </m:ctrlPr>
                                </m:accPr>
                                <m:e>
                                  <m:r>
                                    <a:rPr lang="en-US" sz="2800" b="0" smtClean="0">
                                      <a:latin typeface="Cambria Math" panose="02040503050406030204" pitchFamily="18" charset="0"/>
                                    </a:rPr>
                                    <m:t>𝑥</m:t>
                                  </m:r>
                                </m:e>
                              </m:acc>
                            </m:oMath>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smtClean="0">
                                        <a:latin typeface="Cambria Math" panose="02040503050406030204" pitchFamily="18" charset="0"/>
                                      </a:rPr>
                                      <m:t>𝜎</m:t>
                                    </m:r>
                                  </m:num>
                                  <m:den>
                                    <m:rad>
                                      <m:radPr>
                                        <m:degHide m:val="on"/>
                                        <m:ctrlPr>
                                          <a:rPr lang="en-US" sz="2800" b="0" i="1" smtClean="0">
                                            <a:latin typeface="Cambria Math" panose="02040503050406030204" pitchFamily="18" charset="0"/>
                                          </a:rPr>
                                        </m:ctrlPr>
                                      </m:radPr>
                                      <m:deg/>
                                      <m:e>
                                        <m:r>
                                          <a:rPr lang="en-US" sz="2800" b="0" smtClean="0">
                                            <a:latin typeface="Cambria Math" panose="02040503050406030204" pitchFamily="18" charset="0"/>
                                          </a:rPr>
                                          <m:t>𝑛</m:t>
                                        </m:r>
                                      </m:e>
                                    </m:rad>
                                  </m:den>
                                </m:f>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9395719"/>
                      </a:ext>
                    </a:extLst>
                  </a:tr>
                  <a:tr h="838190">
                    <a:tc>
                      <a:txBody>
                        <a:bodyPr/>
                        <a:lstStyle/>
                        <a:p>
                          <a:pPr algn="ctr"/>
                          <a:r>
                            <a:rPr lang="en-US" sz="2800" b="0" dirty="0">
                              <a:latin typeface="Times New Roman" panose="02020603050405020304" pitchFamily="18" charset="0"/>
                              <a:cs typeface="Times New Roman" panose="02020603050405020304" pitchFamily="18" charset="0"/>
                            </a:rPr>
                            <a:t>Proportion </a:t>
                          </a:r>
                          <a14:m>
                            <m:oMath xmlns:m="http://schemas.openxmlformats.org/officeDocument/2006/math">
                              <m:r>
                                <a:rPr lang="en-US" sz="2800" b="0" smtClean="0">
                                  <a:latin typeface="Cambria Math" panose="02040503050406030204" pitchFamily="18" charset="0"/>
                                </a:rPr>
                                <m:t>𝑝</m:t>
                              </m:r>
                            </m:oMath>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r>
                                          <a:rPr lang="en-US" sz="2800" b="0" smtClean="0">
                                            <a:latin typeface="Cambria Math" panose="02040503050406030204" pitchFamily="18" charset="0"/>
                                          </a:rPr>
                                          <m:t>𝑃𝑄</m:t>
                                        </m:r>
                                      </m:num>
                                      <m:den>
                                        <m:r>
                                          <a:rPr lang="en-US" sz="2800" b="0" smtClean="0">
                                            <a:latin typeface="Cambria Math" panose="02040503050406030204" pitchFamily="18" charset="0"/>
                                          </a:rPr>
                                          <m:t>𝑁</m:t>
                                        </m:r>
                                      </m:den>
                                    </m:f>
                                  </m:e>
                                </m:rad>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8588304"/>
                      </a:ext>
                    </a:extLst>
                  </a:tr>
                  <a:tr h="838190">
                    <a:tc>
                      <a:txBody>
                        <a:bodyPr/>
                        <a:lstStyle/>
                        <a:p>
                          <a:pPr algn="ctr"/>
                          <a:r>
                            <a:rPr lang="en-US" sz="2800" dirty="0">
                              <a:latin typeface="Times New Roman" panose="02020603050405020304" pitchFamily="18" charset="0"/>
                              <a:cs typeface="Times New Roman" panose="02020603050405020304" pitchFamily="18" charset="0"/>
                            </a:rPr>
                            <a:t>S.D. </a:t>
                          </a:r>
                          <a14:m>
                            <m:oMath xmlns:m="http://schemas.openxmlformats.org/officeDocument/2006/math">
                              <m:r>
                                <a:rPr lang="en-US" sz="2800" b="0" smtClean="0">
                                  <a:latin typeface="Cambria Math" panose="02040503050406030204" pitchFamily="18" charset="0"/>
                                </a:rPr>
                                <m:t>𝑠</m:t>
                              </m:r>
                            </m:oMath>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smtClean="0">
                                                <a:latin typeface="Cambria Math" panose="02040503050406030204" pitchFamily="18" charset="0"/>
                                              </a:rPr>
                                              <m:t>𝜎</m:t>
                                            </m:r>
                                          </m:e>
                                          <m:sup>
                                            <m:r>
                                              <a:rPr lang="en-US" sz="2800" b="0" smtClean="0">
                                                <a:latin typeface="Cambria Math" panose="02040503050406030204" pitchFamily="18" charset="0"/>
                                              </a:rPr>
                                              <m:t>2</m:t>
                                            </m:r>
                                          </m:sup>
                                        </m:sSup>
                                      </m:num>
                                      <m:den>
                                        <m:r>
                                          <a:rPr lang="en-US" sz="2800" b="0" smtClean="0">
                                            <a:latin typeface="Cambria Math" panose="02040503050406030204" pitchFamily="18" charset="0"/>
                                          </a:rPr>
                                          <m:t>2</m:t>
                                        </m:r>
                                        <m:r>
                                          <a:rPr lang="en-US" sz="2800" b="0" smtClean="0">
                                            <a:latin typeface="Cambria Math" panose="02040503050406030204" pitchFamily="18" charset="0"/>
                                          </a:rPr>
                                          <m:t>𝑛</m:t>
                                        </m:r>
                                      </m:den>
                                    </m:f>
                                  </m:e>
                                </m:rad>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1937856"/>
                      </a:ext>
                    </a:extLst>
                  </a:tr>
                  <a:tr h="838190">
                    <a:tc>
                      <a:txBody>
                        <a:bodyPr/>
                        <a:lstStyle/>
                        <a:p>
                          <a:pPr algn="ctr"/>
                          <a:r>
                            <a:rPr lang="en-US" sz="2800" dirty="0">
                              <a:latin typeface="Times New Roman" panose="02020603050405020304" pitchFamily="18" charset="0"/>
                              <a:cs typeface="Times New Roman" panose="02020603050405020304" pitchFamily="18" charset="0"/>
                            </a:rPr>
                            <a:t>Variance</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smtClean="0">
                                        <a:latin typeface="Cambria Math" panose="02040503050406030204" pitchFamily="18" charset="0"/>
                                      </a:rPr>
                                      <m:t>𝜎</m:t>
                                    </m:r>
                                  </m:e>
                                  <m:sup>
                                    <m:r>
                                      <a:rPr lang="en-US" sz="2800" b="0" smtClean="0">
                                        <a:latin typeface="Cambria Math" panose="02040503050406030204" pitchFamily="18" charset="0"/>
                                      </a:rPr>
                                      <m:t>2</m:t>
                                    </m:r>
                                  </m:sup>
                                </m:sSup>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r>
                                          <a:rPr lang="en-US" sz="2800" b="0" smtClean="0">
                                            <a:latin typeface="Cambria Math" panose="02040503050406030204" pitchFamily="18" charset="0"/>
                                          </a:rPr>
                                          <m:t>2</m:t>
                                        </m:r>
                                      </m:num>
                                      <m:den>
                                        <m:r>
                                          <a:rPr lang="en-US" sz="2800" b="0" smtClean="0">
                                            <a:latin typeface="Cambria Math" panose="02040503050406030204" pitchFamily="18" charset="0"/>
                                          </a:rPr>
                                          <m:t>𝑛</m:t>
                                        </m:r>
                                      </m:den>
                                    </m:f>
                                  </m:e>
                                </m:rad>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3793885"/>
                      </a:ext>
                    </a:extLst>
                  </a:tr>
                </a:tbl>
              </a:graphicData>
            </a:graphic>
          </p:graphicFrame>
        </mc:Choice>
        <mc:Fallback xmlns="">
          <p:graphicFrame>
            <p:nvGraphicFramePr>
              <p:cNvPr id="6" name="Table 5">
                <a:extLst>
                  <a:ext uri="{FF2B5EF4-FFF2-40B4-BE49-F238E27FC236}">
                    <a16:creationId xmlns:a16="http://schemas.microsoft.com/office/drawing/2014/main" id="{1194941D-B964-E33F-EF6F-614096E20CBB}"/>
                  </a:ext>
                </a:extLst>
              </p:cNvPr>
              <p:cNvGraphicFramePr>
                <a:graphicFrameLocks noGrp="1"/>
              </p:cNvGraphicFramePr>
              <p:nvPr>
                <p:extLst>
                  <p:ext uri="{D42A27DB-BD31-4B8C-83A1-F6EECF244321}">
                    <p14:modId xmlns:p14="http://schemas.microsoft.com/office/powerpoint/2010/main" val="1055763639"/>
                  </p:ext>
                </p:extLst>
              </p:nvPr>
            </p:nvGraphicFramePr>
            <p:xfrm>
              <a:off x="801384" y="873303"/>
              <a:ext cx="8558374" cy="5473700"/>
            </p:xfrm>
            <a:graphic>
              <a:graphicData uri="http://schemas.openxmlformats.org/drawingml/2006/table">
                <a:tbl>
                  <a:tblPr bandRow="1">
                    <a:tableStyleId>{2D5ABB26-0587-4C30-8999-92F81FD0307C}</a:tableStyleId>
                  </a:tblPr>
                  <a:tblGrid>
                    <a:gridCol w="4279187">
                      <a:extLst>
                        <a:ext uri="{9D8B030D-6E8A-4147-A177-3AD203B41FA5}">
                          <a16:colId xmlns:a16="http://schemas.microsoft.com/office/drawing/2014/main" val="1839960824"/>
                        </a:ext>
                      </a:extLst>
                    </a:gridCol>
                    <a:gridCol w="4279187">
                      <a:extLst>
                        <a:ext uri="{9D8B030D-6E8A-4147-A177-3AD203B41FA5}">
                          <a16:colId xmlns:a16="http://schemas.microsoft.com/office/drawing/2014/main" val="399409125"/>
                        </a:ext>
                      </a:extLst>
                    </a:gridCol>
                  </a:tblGrid>
                  <a:tr h="518160">
                    <a:tc>
                      <a:txBody>
                        <a:bodyPr/>
                        <a:lstStyle/>
                        <a:p>
                          <a:pPr algn="ctr"/>
                          <a:r>
                            <a:rPr lang="en-US" sz="2800" b="1" dirty="0">
                              <a:latin typeface="Times New Roman" panose="02020603050405020304" pitchFamily="18" charset="0"/>
                              <a:cs typeface="Times New Roman" panose="02020603050405020304" pitchFamily="18" charset="0"/>
                            </a:rPr>
                            <a:t>Statistic</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latin typeface="Times New Roman" panose="02020603050405020304" pitchFamily="18" charset="0"/>
                              <a:cs typeface="Times New Roman" panose="02020603050405020304" pitchFamily="18" charset="0"/>
                            </a:rPr>
                            <a:t>Standard error</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933128"/>
                      </a:ext>
                    </a:extLst>
                  </a:tr>
                  <a:tr h="89903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42" t="-64189" r="-100142" b="-4513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64189" r="-285" b="-451351"/>
                          </a:stretch>
                        </a:blipFill>
                      </a:tcPr>
                    </a:tc>
                    <a:extLst>
                      <a:ext uri="{0D108BD9-81ED-4DB2-BD59-A6C34878D82A}">
                        <a16:rowId xmlns:a16="http://schemas.microsoft.com/office/drawing/2014/main" val="959395719"/>
                      </a:ext>
                    </a:extLst>
                  </a:tr>
                  <a:tr h="135216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42" t="-109459" r="-100142" b="-200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109459" r="-285" b="-200901"/>
                          </a:stretch>
                        </a:blipFill>
                      </a:tcPr>
                    </a:tc>
                    <a:extLst>
                      <a:ext uri="{0D108BD9-81ED-4DB2-BD59-A6C34878D82A}">
                        <a16:rowId xmlns:a16="http://schemas.microsoft.com/office/drawing/2014/main" val="1918588304"/>
                      </a:ext>
                    </a:extLst>
                  </a:tr>
                  <a:tr h="135216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42" t="-209459" r="-100142" b="-100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209459" r="-285" b="-100901"/>
                          </a:stretch>
                        </a:blipFill>
                      </a:tcPr>
                    </a:tc>
                    <a:extLst>
                      <a:ext uri="{0D108BD9-81ED-4DB2-BD59-A6C34878D82A}">
                        <a16:rowId xmlns:a16="http://schemas.microsoft.com/office/drawing/2014/main" val="551937856"/>
                      </a:ext>
                    </a:extLst>
                  </a:tr>
                  <a:tr h="1352169">
                    <a:tc>
                      <a:txBody>
                        <a:bodyPr/>
                        <a:lstStyle/>
                        <a:p>
                          <a:pPr algn="ctr"/>
                          <a:r>
                            <a:rPr lang="en-US" sz="2800" dirty="0">
                              <a:latin typeface="Times New Roman" panose="02020603050405020304" pitchFamily="18" charset="0"/>
                              <a:cs typeface="Times New Roman" panose="02020603050405020304" pitchFamily="18" charset="0"/>
                            </a:rPr>
                            <a:t>Variance</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309459" r="-285" b="-901"/>
                          </a:stretch>
                        </a:blipFill>
                      </a:tcPr>
                    </a:tc>
                    <a:extLst>
                      <a:ext uri="{0D108BD9-81ED-4DB2-BD59-A6C34878D82A}">
                        <a16:rowId xmlns:a16="http://schemas.microsoft.com/office/drawing/2014/main" val="2383793885"/>
                      </a:ext>
                    </a:extLst>
                  </a:tr>
                </a:tbl>
              </a:graphicData>
            </a:graphic>
          </p:graphicFrame>
        </mc:Fallback>
      </mc:AlternateContent>
    </p:spTree>
    <p:extLst>
      <p:ext uri="{BB962C8B-B14F-4D97-AF65-F5344CB8AC3E}">
        <p14:creationId xmlns:p14="http://schemas.microsoft.com/office/powerpoint/2010/main" val="246594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B28C444-DFEB-79C8-5A7F-31480C25A8E7}"/>
                  </a:ext>
                </a:extLst>
              </p:cNvPr>
              <p:cNvGraphicFramePr>
                <a:graphicFrameLocks noGrp="1"/>
              </p:cNvGraphicFramePr>
              <p:nvPr>
                <p:extLst>
                  <p:ext uri="{D42A27DB-BD31-4B8C-83A1-F6EECF244321}">
                    <p14:modId xmlns:p14="http://schemas.microsoft.com/office/powerpoint/2010/main" val="3195571594"/>
                  </p:ext>
                </p:extLst>
              </p:nvPr>
            </p:nvGraphicFramePr>
            <p:xfrm>
              <a:off x="1228618" y="654371"/>
              <a:ext cx="8558374" cy="4894697"/>
            </p:xfrm>
            <a:graphic>
              <a:graphicData uri="http://schemas.openxmlformats.org/drawingml/2006/table">
                <a:tbl>
                  <a:tblPr bandRow="1">
                    <a:tableStyleId>{2D5ABB26-0587-4C30-8999-92F81FD0307C}</a:tableStyleId>
                  </a:tblPr>
                  <a:tblGrid>
                    <a:gridCol w="4279187">
                      <a:extLst>
                        <a:ext uri="{9D8B030D-6E8A-4147-A177-3AD203B41FA5}">
                          <a16:colId xmlns:a16="http://schemas.microsoft.com/office/drawing/2014/main" val="3713084289"/>
                        </a:ext>
                      </a:extLst>
                    </a:gridCol>
                    <a:gridCol w="4279187">
                      <a:extLst>
                        <a:ext uri="{9D8B030D-6E8A-4147-A177-3AD203B41FA5}">
                          <a16:colId xmlns:a16="http://schemas.microsoft.com/office/drawing/2014/main" val="3668817103"/>
                        </a:ext>
                      </a:extLst>
                    </a:gridCol>
                  </a:tblGrid>
                  <a:tr h="838190">
                    <a:tc>
                      <a:txBody>
                        <a:bodyPr/>
                        <a:lstStyle/>
                        <a:p>
                          <a:pPr algn="ctr"/>
                          <a:r>
                            <a:rPr lang="en-US" sz="2800" b="1" dirty="0">
                              <a:latin typeface="Times New Roman" panose="02020603050405020304" pitchFamily="18" charset="0"/>
                              <a:cs typeface="Times New Roman" panose="02020603050405020304" pitchFamily="18" charset="0"/>
                            </a:rPr>
                            <a:t>Statistic</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latin typeface="Times New Roman" panose="02020603050405020304" pitchFamily="18" charset="0"/>
                              <a:cs typeface="Times New Roman" panose="02020603050405020304" pitchFamily="18" charset="0"/>
                            </a:rPr>
                            <a:t>Standard error</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743766"/>
                      </a:ext>
                    </a:extLst>
                  </a:tr>
                  <a:tr h="838190">
                    <a:tc>
                      <a:txBody>
                        <a:bodyPr/>
                        <a:lstStyle/>
                        <a:p>
                          <a:pPr algn="ctr"/>
                          <a:r>
                            <a:rPr lang="en-US" sz="2800" dirty="0">
                              <a:latin typeface="Times New Roman" panose="02020603050405020304" pitchFamily="18" charset="0"/>
                              <a:cs typeface="Times New Roman" panose="02020603050405020304" pitchFamily="18" charset="0"/>
                            </a:rPr>
                            <a:t>Two means </a:t>
                          </a:r>
                          <a14:m>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𝑥</m:t>
                                      </m:r>
                                    </m:e>
                                    <m:sub>
                                      <m:r>
                                        <a:rPr lang="en-US" sz="2800" b="0" smtClean="0">
                                          <a:latin typeface="Cambria Math" panose="02040503050406030204" pitchFamily="18" charset="0"/>
                                        </a:rPr>
                                        <m:t>1</m:t>
                                      </m:r>
                                    </m:sub>
                                  </m:sSub>
                                </m:e>
                              </m:acc>
                              <m:r>
                                <a:rPr lang="en-US" sz="2800" b="0" dirty="0" smtClean="0">
                                  <a:latin typeface="Cambria Math" panose="02040503050406030204" pitchFamily="18" charset="0"/>
                                </a:rPr>
                                <m:t>−</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𝑥</m:t>
                                      </m:r>
                                    </m:e>
                                    <m:sub>
                                      <m:r>
                                        <a:rPr lang="en-US" sz="2800" b="0" smtClean="0">
                                          <a:latin typeface="Cambria Math" panose="02040503050406030204" pitchFamily="18" charset="0"/>
                                        </a:rPr>
                                        <m:t>2</m:t>
                                      </m:r>
                                    </m:sub>
                                  </m:sSub>
                                </m:e>
                              </m:acc>
                            </m:oMath>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smtClean="0">
                                                <a:latin typeface="Cambria Math" panose="02040503050406030204" pitchFamily="18" charset="0"/>
                                              </a:rPr>
                                              <m:t>𝜎</m:t>
                                            </m:r>
                                          </m:e>
                                          <m:sub>
                                            <m:r>
                                              <a:rPr lang="en-US" sz="2800" b="0" smtClean="0">
                                                <a:latin typeface="Cambria Math" panose="02040503050406030204" pitchFamily="18" charset="0"/>
                                              </a:rPr>
                                              <m:t>1</m:t>
                                            </m:r>
                                          </m:sub>
                                          <m:sup>
                                            <m:r>
                                              <a:rPr lang="en-US" sz="2800" b="0" smtClean="0">
                                                <a:latin typeface="Cambria Math" panose="02040503050406030204" pitchFamily="18" charset="0"/>
                                              </a:rPr>
                                              <m:t>2</m:t>
                                            </m:r>
                                          </m:sup>
                                        </m:sSubSup>
                                      </m:num>
                                      <m:den>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𝑛</m:t>
                                            </m:r>
                                          </m:e>
                                          <m:sub>
                                            <m:r>
                                              <a:rPr lang="en-US" sz="2800" b="0" smtClean="0">
                                                <a:latin typeface="Cambria Math" panose="02040503050406030204" pitchFamily="18" charset="0"/>
                                              </a:rPr>
                                              <m:t>1</m:t>
                                            </m:r>
                                          </m:sub>
                                        </m:sSub>
                                      </m:den>
                                    </m:f>
                                    <m:r>
                                      <a:rPr lang="en-US" sz="2800" b="0"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smtClean="0">
                                                <a:latin typeface="Cambria Math" panose="02040503050406030204" pitchFamily="18" charset="0"/>
                                              </a:rPr>
                                              <m:t>𝜎</m:t>
                                            </m:r>
                                          </m:e>
                                          <m:sub>
                                            <m:r>
                                              <a:rPr lang="en-US" sz="2800" b="0" smtClean="0">
                                                <a:latin typeface="Cambria Math" panose="02040503050406030204" pitchFamily="18" charset="0"/>
                                              </a:rPr>
                                              <m:t>2</m:t>
                                            </m:r>
                                          </m:sub>
                                          <m:sup>
                                            <m:r>
                                              <a:rPr lang="en-US" sz="2800" b="0" smtClean="0">
                                                <a:latin typeface="Cambria Math" panose="02040503050406030204" pitchFamily="18" charset="0"/>
                                              </a:rPr>
                                              <m:t>2</m:t>
                                            </m:r>
                                          </m:sup>
                                        </m:sSubSup>
                                      </m:num>
                                      <m:den>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𝑛</m:t>
                                            </m:r>
                                          </m:e>
                                          <m:sub>
                                            <m:r>
                                              <a:rPr lang="en-US" sz="2800" b="0" smtClean="0">
                                                <a:latin typeface="Cambria Math" panose="02040503050406030204" pitchFamily="18" charset="0"/>
                                              </a:rPr>
                                              <m:t>2</m:t>
                                            </m:r>
                                          </m:sub>
                                        </m:sSub>
                                      </m:den>
                                    </m:f>
                                  </m:e>
                                </m:rad>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6087619"/>
                      </a:ext>
                    </a:extLst>
                  </a:tr>
                  <a:tr h="838190">
                    <a:tc>
                      <a:txBody>
                        <a:bodyPr/>
                        <a:lstStyle/>
                        <a:p>
                          <a:pPr algn="ctr"/>
                          <a:r>
                            <a:rPr lang="en-US" sz="2800" dirty="0">
                              <a:latin typeface="Times New Roman" panose="02020603050405020304" pitchFamily="18" charset="0"/>
                              <a:cs typeface="Times New Roman" panose="02020603050405020304" pitchFamily="18" charset="0"/>
                            </a:rPr>
                            <a:t>Two S.D.s</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smtClean="0">
                                                <a:latin typeface="Cambria Math" panose="02040503050406030204" pitchFamily="18" charset="0"/>
                                              </a:rPr>
                                              <m:t>𝜎</m:t>
                                            </m:r>
                                          </m:e>
                                          <m:sub>
                                            <m:r>
                                              <a:rPr lang="en-US" sz="2800" b="0" smtClean="0">
                                                <a:latin typeface="Cambria Math" panose="02040503050406030204" pitchFamily="18" charset="0"/>
                                              </a:rPr>
                                              <m:t>1</m:t>
                                            </m:r>
                                          </m:sub>
                                          <m:sup>
                                            <m:r>
                                              <a:rPr lang="en-US" sz="2800" b="0" smtClean="0">
                                                <a:latin typeface="Cambria Math" panose="02040503050406030204" pitchFamily="18" charset="0"/>
                                              </a:rPr>
                                              <m:t>2</m:t>
                                            </m:r>
                                          </m:sup>
                                        </m:sSubSup>
                                      </m:num>
                                      <m:den>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2</m:t>
                                            </m:r>
                                            <m:r>
                                              <a:rPr lang="en-US" sz="2800" b="0" smtClean="0">
                                                <a:latin typeface="Cambria Math" panose="02040503050406030204" pitchFamily="18" charset="0"/>
                                              </a:rPr>
                                              <m:t>𝑛</m:t>
                                            </m:r>
                                          </m:e>
                                          <m:sub>
                                            <m:r>
                                              <a:rPr lang="en-US" sz="2800" b="0" smtClean="0">
                                                <a:latin typeface="Cambria Math" panose="02040503050406030204" pitchFamily="18" charset="0"/>
                                              </a:rPr>
                                              <m:t>1</m:t>
                                            </m:r>
                                          </m:sub>
                                        </m:sSub>
                                      </m:den>
                                    </m:f>
                                    <m:r>
                                      <a:rPr lang="en-US" sz="2800" b="0"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smtClean="0">
                                                <a:latin typeface="Cambria Math" panose="02040503050406030204" pitchFamily="18" charset="0"/>
                                              </a:rPr>
                                              <m:t>𝜎</m:t>
                                            </m:r>
                                          </m:e>
                                          <m:sub>
                                            <m:r>
                                              <a:rPr lang="en-US" sz="2800" b="0" smtClean="0">
                                                <a:latin typeface="Cambria Math" panose="02040503050406030204" pitchFamily="18" charset="0"/>
                                              </a:rPr>
                                              <m:t>2</m:t>
                                            </m:r>
                                          </m:sub>
                                          <m:sup>
                                            <m:r>
                                              <a:rPr lang="en-US" sz="2800" b="0" smtClean="0">
                                                <a:latin typeface="Cambria Math" panose="02040503050406030204" pitchFamily="18" charset="0"/>
                                              </a:rPr>
                                              <m:t>2</m:t>
                                            </m:r>
                                          </m:sup>
                                        </m:sSubSup>
                                      </m:num>
                                      <m:den>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2</m:t>
                                            </m:r>
                                            <m:r>
                                              <a:rPr lang="en-US" sz="2800" b="0" smtClean="0">
                                                <a:latin typeface="Cambria Math" panose="02040503050406030204" pitchFamily="18" charset="0"/>
                                              </a:rPr>
                                              <m:t>𝑛</m:t>
                                            </m:r>
                                          </m:e>
                                          <m:sub>
                                            <m:r>
                                              <a:rPr lang="en-US" sz="2800" b="0" smtClean="0">
                                                <a:latin typeface="Cambria Math" panose="02040503050406030204" pitchFamily="18" charset="0"/>
                                              </a:rPr>
                                              <m:t>2</m:t>
                                            </m:r>
                                          </m:sub>
                                        </m:sSub>
                                      </m:den>
                                    </m:f>
                                  </m:e>
                                </m:rad>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8190862"/>
                      </a:ext>
                    </a:extLst>
                  </a:tr>
                  <a:tr h="838190">
                    <a:tc>
                      <a:txBody>
                        <a:bodyPr/>
                        <a:lstStyle/>
                        <a:p>
                          <a:pPr algn="ctr"/>
                          <a:r>
                            <a:rPr lang="en-US" sz="2800" dirty="0">
                              <a:latin typeface="Times New Roman" panose="02020603050405020304" pitchFamily="18" charset="0"/>
                              <a:cs typeface="Times New Roman" panose="02020603050405020304" pitchFamily="18" charset="0"/>
                            </a:rPr>
                            <a:t>Two proportion</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𝑃</m:t>
                                            </m:r>
                                          </m:e>
                                          <m:sub>
                                            <m:r>
                                              <a:rPr lang="en-US" sz="2800" b="0"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𝑄</m:t>
                                            </m:r>
                                          </m:e>
                                          <m:sub>
                                            <m:r>
                                              <a:rPr lang="en-US" sz="2800" b="0"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𝑛</m:t>
                                            </m:r>
                                          </m:e>
                                          <m:sub>
                                            <m:r>
                                              <a:rPr lang="en-US" sz="2800" b="0" smtClean="0">
                                                <a:latin typeface="Cambria Math" panose="02040503050406030204" pitchFamily="18" charset="0"/>
                                              </a:rPr>
                                              <m:t>1</m:t>
                                            </m:r>
                                          </m:sub>
                                        </m:sSub>
                                      </m:den>
                                    </m:f>
                                    <m:r>
                                      <a:rPr lang="en-US" sz="2800" b="0"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𝑃</m:t>
                                            </m:r>
                                          </m:e>
                                          <m:sub>
                                            <m:r>
                                              <a:rPr lang="en-US" sz="2800" b="0"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𝑄</m:t>
                                            </m:r>
                                          </m:e>
                                          <m:sub>
                                            <m:r>
                                              <a:rPr lang="en-US" sz="2800" b="0" smtClean="0">
                                                <a:latin typeface="Cambria Math" panose="02040503050406030204" pitchFamily="18" charset="0"/>
                                              </a:rPr>
                                              <m:t>2</m:t>
                                            </m:r>
                                          </m:sub>
                                        </m:sSub>
                                      </m:num>
                                      <m:den>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𝑛</m:t>
                                            </m:r>
                                          </m:e>
                                          <m:sub>
                                            <m:r>
                                              <a:rPr lang="en-US" sz="2800" b="0" smtClean="0">
                                                <a:latin typeface="Cambria Math" panose="02040503050406030204" pitchFamily="18" charset="0"/>
                                              </a:rPr>
                                              <m:t>2</m:t>
                                            </m:r>
                                          </m:sub>
                                        </m:sSub>
                                      </m:den>
                                    </m:f>
                                  </m:e>
                                </m:rad>
                              </m:oMath>
                            </m:oMathPara>
                          </a14:m>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4505539"/>
                      </a:ext>
                    </a:extLst>
                  </a:tr>
                </a:tbl>
              </a:graphicData>
            </a:graphic>
          </p:graphicFrame>
        </mc:Choice>
        <mc:Fallback xmlns="">
          <p:graphicFrame>
            <p:nvGraphicFramePr>
              <p:cNvPr id="2" name="Table 1">
                <a:extLst>
                  <a:ext uri="{FF2B5EF4-FFF2-40B4-BE49-F238E27FC236}">
                    <a16:creationId xmlns:a16="http://schemas.microsoft.com/office/drawing/2014/main" id="{BB28C444-DFEB-79C8-5A7F-31480C25A8E7}"/>
                  </a:ext>
                </a:extLst>
              </p:cNvPr>
              <p:cNvGraphicFramePr>
                <a:graphicFrameLocks noGrp="1"/>
              </p:cNvGraphicFramePr>
              <p:nvPr>
                <p:extLst>
                  <p:ext uri="{D42A27DB-BD31-4B8C-83A1-F6EECF244321}">
                    <p14:modId xmlns:p14="http://schemas.microsoft.com/office/powerpoint/2010/main" val="3195571594"/>
                  </p:ext>
                </p:extLst>
              </p:nvPr>
            </p:nvGraphicFramePr>
            <p:xfrm>
              <a:off x="1228618" y="654371"/>
              <a:ext cx="8558374" cy="4894697"/>
            </p:xfrm>
            <a:graphic>
              <a:graphicData uri="http://schemas.openxmlformats.org/drawingml/2006/table">
                <a:tbl>
                  <a:tblPr bandRow="1">
                    <a:tableStyleId>{2D5ABB26-0587-4C30-8999-92F81FD0307C}</a:tableStyleId>
                  </a:tblPr>
                  <a:tblGrid>
                    <a:gridCol w="4279187">
                      <a:extLst>
                        <a:ext uri="{9D8B030D-6E8A-4147-A177-3AD203B41FA5}">
                          <a16:colId xmlns:a16="http://schemas.microsoft.com/office/drawing/2014/main" val="3713084289"/>
                        </a:ext>
                      </a:extLst>
                    </a:gridCol>
                    <a:gridCol w="4279187">
                      <a:extLst>
                        <a:ext uri="{9D8B030D-6E8A-4147-A177-3AD203B41FA5}">
                          <a16:colId xmlns:a16="http://schemas.microsoft.com/office/drawing/2014/main" val="3668817103"/>
                        </a:ext>
                      </a:extLst>
                    </a:gridCol>
                  </a:tblGrid>
                  <a:tr h="838190">
                    <a:tc>
                      <a:txBody>
                        <a:bodyPr/>
                        <a:lstStyle/>
                        <a:p>
                          <a:pPr algn="ctr"/>
                          <a:r>
                            <a:rPr lang="en-US" sz="2800" b="1" dirty="0">
                              <a:latin typeface="Times New Roman" panose="02020603050405020304" pitchFamily="18" charset="0"/>
                              <a:cs typeface="Times New Roman" panose="02020603050405020304" pitchFamily="18" charset="0"/>
                            </a:rPr>
                            <a:t>Statistic</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latin typeface="Times New Roman" panose="02020603050405020304" pitchFamily="18" charset="0"/>
                              <a:cs typeface="Times New Roman" panose="02020603050405020304" pitchFamily="18" charset="0"/>
                            </a:rPr>
                            <a:t>Standard error</a:t>
                          </a:r>
                          <a:endParaRPr lang="en-IN" sz="2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743766"/>
                      </a:ext>
                    </a:extLst>
                  </a:tr>
                  <a:tr h="135216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42" t="-66667" r="-100142" b="-20090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66667" r="-285" b="-200901"/>
                          </a:stretch>
                        </a:blipFill>
                      </a:tcPr>
                    </a:tc>
                    <a:extLst>
                      <a:ext uri="{0D108BD9-81ED-4DB2-BD59-A6C34878D82A}">
                        <a16:rowId xmlns:a16="http://schemas.microsoft.com/office/drawing/2014/main" val="2676087619"/>
                      </a:ext>
                    </a:extLst>
                  </a:tr>
                  <a:tr h="1352169">
                    <a:tc>
                      <a:txBody>
                        <a:bodyPr/>
                        <a:lstStyle/>
                        <a:p>
                          <a:pPr algn="ctr"/>
                          <a:r>
                            <a:rPr lang="en-US" sz="2800" dirty="0">
                              <a:latin typeface="Times New Roman" panose="02020603050405020304" pitchFamily="18" charset="0"/>
                              <a:cs typeface="Times New Roman" panose="02020603050405020304" pitchFamily="18" charset="0"/>
                            </a:rPr>
                            <a:t>Two S.D.s</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166667" r="-285" b="-100901"/>
                          </a:stretch>
                        </a:blipFill>
                      </a:tcPr>
                    </a:tc>
                    <a:extLst>
                      <a:ext uri="{0D108BD9-81ED-4DB2-BD59-A6C34878D82A}">
                        <a16:rowId xmlns:a16="http://schemas.microsoft.com/office/drawing/2014/main" val="4148190862"/>
                      </a:ext>
                    </a:extLst>
                  </a:tr>
                  <a:tr h="1352169">
                    <a:tc>
                      <a:txBody>
                        <a:bodyPr/>
                        <a:lstStyle/>
                        <a:p>
                          <a:pPr algn="ctr"/>
                          <a:r>
                            <a:rPr lang="en-US" sz="2800" dirty="0">
                              <a:latin typeface="Times New Roman" panose="02020603050405020304" pitchFamily="18" charset="0"/>
                              <a:cs typeface="Times New Roman" panose="02020603050405020304" pitchFamily="18" charset="0"/>
                            </a:rPr>
                            <a:t>Two proportion</a:t>
                          </a:r>
                          <a:endParaRPr lang="en-IN"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85" t="-266667" r="-285" b="-901"/>
                          </a:stretch>
                        </a:blipFill>
                      </a:tcPr>
                    </a:tc>
                    <a:extLst>
                      <a:ext uri="{0D108BD9-81ED-4DB2-BD59-A6C34878D82A}">
                        <a16:rowId xmlns:a16="http://schemas.microsoft.com/office/drawing/2014/main" val="1044505539"/>
                      </a:ext>
                    </a:extLst>
                  </a:tr>
                </a:tbl>
              </a:graphicData>
            </a:graphic>
          </p:graphicFrame>
        </mc:Fallback>
      </mc:AlternateContent>
    </p:spTree>
    <p:extLst>
      <p:ext uri="{BB962C8B-B14F-4D97-AF65-F5344CB8AC3E}">
        <p14:creationId xmlns:p14="http://schemas.microsoft.com/office/powerpoint/2010/main" val="92494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0062FA-262B-0CA2-4BB2-75E82F86EDB5}"/>
                  </a:ext>
                </a:extLst>
              </p:cNvPr>
              <p:cNvSpPr txBox="1"/>
              <p:nvPr/>
            </p:nvSpPr>
            <p:spPr>
              <a:xfrm>
                <a:off x="297951" y="0"/>
                <a:ext cx="11578975" cy="649408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Testing of Hypothesis:</a:t>
                </a:r>
              </a:p>
              <a:p>
                <a:pPr marL="571500" indent="-571500" algn="just">
                  <a:buAutoNum type="romanLcParenBoth"/>
                </a:pPr>
                <a:r>
                  <a:rPr lang="en-IN" sz="3200" dirty="0">
                    <a:latin typeface="Times New Roman" panose="02020603050405020304" pitchFamily="18" charset="0"/>
                    <a:cs typeface="Times New Roman" panose="02020603050405020304" pitchFamily="18" charset="0"/>
                  </a:rPr>
                  <a:t>The deviation between the observed sample statistic and the hypothetical parameter value.</a:t>
                </a:r>
              </a:p>
              <a:p>
                <a:pPr marL="571500" indent="-571500" algn="just">
                  <a:buAutoNum type="romanLcParenBoth"/>
                </a:pPr>
                <a:r>
                  <a:rPr lang="en-IN" sz="3200" dirty="0">
                    <a:latin typeface="Times New Roman" panose="02020603050405020304" pitchFamily="18" charset="0"/>
                    <a:cs typeface="Times New Roman" panose="02020603050405020304" pitchFamily="18" charset="0"/>
                  </a:rPr>
                  <a:t>The deviation between two independent sample statistics; is significant or might be attributed to chance or the fluctuations of sampling.</a:t>
                </a:r>
              </a:p>
              <a:p>
                <a:pPr marL="571500" indent="-571500" algn="just">
                  <a:buAutoNum type="romanLcParenBoth"/>
                </a:pPr>
                <a:endParaRPr lang="en-IN" sz="3200" dirty="0">
                  <a:latin typeface="Times New Roman" panose="02020603050405020304" pitchFamily="18" charset="0"/>
                  <a:cs typeface="Times New Roman" panose="02020603050405020304" pitchFamily="18" charset="0"/>
                </a:endParaRPr>
              </a:p>
              <a:p>
                <a:pPr marL="0" indent="0" algn="just">
                  <a:buNone/>
                </a:pPr>
                <a:r>
                  <a:rPr lang="en-IN" sz="3200" dirty="0">
                    <a:latin typeface="Times New Roman" panose="02020603050405020304" pitchFamily="18" charset="0"/>
                    <a:cs typeface="Times New Roman" panose="02020603050405020304" pitchFamily="18" charset="0"/>
                  </a:rPr>
                  <a:t>Large Sample Tests (</a:t>
                </a:r>
                <a14:m>
                  <m:oMath xmlns:m="http://schemas.openxmlformats.org/officeDocument/2006/math">
                    <m:r>
                      <a:rPr lang="en-IN" sz="3200" b="0" i="1" smtClean="0">
                        <a:latin typeface="Cambria Math" panose="02040503050406030204" pitchFamily="18" charset="0"/>
                        <a:cs typeface="Times New Roman" panose="02020603050405020304" pitchFamily="18" charset="0"/>
                      </a:rPr>
                      <m:t>𝑛</m:t>
                    </m:r>
                    <m:r>
                      <a:rPr lang="en-IN" sz="3200" b="0" i="1" smtClean="0">
                        <a:latin typeface="Cambria Math" panose="02040503050406030204" pitchFamily="18" charset="0"/>
                        <a:cs typeface="Times New Roman" panose="02020603050405020304" pitchFamily="18" charset="0"/>
                      </a:rPr>
                      <m:t>&gt;30)</m:t>
                    </m:r>
                  </m:oMath>
                </a14:m>
                <a:r>
                  <a:rPr lang="en-IN" sz="3200" dirty="0">
                    <a:latin typeface="Times New Roman" panose="02020603050405020304" pitchFamily="18" charset="0"/>
                    <a:cs typeface="Times New Roman" panose="02020603050405020304" pitchFamily="18" charset="0"/>
                  </a:rPr>
                  <a:t>:	Normal Test of significance.</a:t>
                </a:r>
              </a:p>
              <a:p>
                <a:pPr marL="0" indent="0" algn="just">
                  <a:buNone/>
                </a:pPr>
                <a:endParaRPr lang="en-IN" sz="3200" dirty="0">
                  <a:latin typeface="Times New Roman" panose="02020603050405020304" pitchFamily="18" charset="0"/>
                  <a:cs typeface="Times New Roman" panose="02020603050405020304" pitchFamily="18" charset="0"/>
                </a:endParaRPr>
              </a:p>
              <a:p>
                <a:pPr marL="0" indent="0" algn="just">
                  <a:buNone/>
                </a:pPr>
                <a:r>
                  <a:rPr lang="en-IN" sz="3200" dirty="0">
                    <a:latin typeface="Times New Roman" panose="02020603050405020304" pitchFamily="18" charset="0"/>
                    <a:cs typeface="Times New Roman" panose="02020603050405020304" pitchFamily="18" charset="0"/>
                  </a:rPr>
                  <a:t>Small Sample Tests(</a:t>
                </a:r>
                <a14:m>
                  <m:oMath xmlns:m="http://schemas.openxmlformats.org/officeDocument/2006/math">
                    <m:r>
                      <a:rPr lang="en-IN" sz="3200" b="0" i="1" dirty="0" smtClean="0">
                        <a:latin typeface="Cambria Math" panose="02040503050406030204" pitchFamily="18" charset="0"/>
                        <a:cs typeface="Times New Roman" panose="02020603050405020304" pitchFamily="18" charset="0"/>
                      </a:rPr>
                      <m:t>𝑛</m:t>
                    </m:r>
                    <m:r>
                      <a:rPr lang="en-IN" sz="3200" b="0" i="1" dirty="0" smtClean="0">
                        <a:latin typeface="Cambria Math" panose="02040503050406030204" pitchFamily="18" charset="0"/>
                        <a:cs typeface="Times New Roman" panose="02020603050405020304" pitchFamily="18" charset="0"/>
                      </a:rPr>
                      <m:t>≤30</m:t>
                    </m:r>
                  </m:oMath>
                </a14:m>
                <a:r>
                  <a:rPr lang="en-IN" sz="3200"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t</a:t>
                </a:r>
                <a:r>
                  <a:rPr lang="en-IN" sz="3200" dirty="0">
                    <a:latin typeface="Times New Roman" panose="02020603050405020304" pitchFamily="18" charset="0"/>
                    <a:cs typeface="Times New Roman" panose="02020603050405020304" pitchFamily="18" charset="0"/>
                  </a:rPr>
                  <a:t>-test, </a:t>
                </a:r>
                <a:r>
                  <a:rPr lang="en-IN" sz="3200" i="1" dirty="0">
                    <a:latin typeface="Times New Roman" panose="02020603050405020304" pitchFamily="18" charset="0"/>
                    <a:cs typeface="Times New Roman" panose="02020603050405020304" pitchFamily="18" charset="0"/>
                  </a:rPr>
                  <a:t>F</a:t>
                </a:r>
                <a:r>
                  <a:rPr lang="en-IN" sz="3200" dirty="0">
                    <a:latin typeface="Times New Roman" panose="02020603050405020304" pitchFamily="18" charset="0"/>
                    <a:cs typeface="Times New Roman" panose="02020603050405020304" pitchFamily="18" charset="0"/>
                  </a:rPr>
                  <a:t>-test and  Chi-square </a:t>
                </a:r>
                <a14:m>
                  <m:oMath xmlns:m="http://schemas.openxmlformats.org/officeDocument/2006/math">
                    <m:d>
                      <m:dPr>
                        <m:ctrlPr>
                          <a:rPr lang="en-IN" sz="3200" i="1" smtClean="0">
                            <a:latin typeface="Cambria Math" panose="02040503050406030204" pitchFamily="18" charset="0"/>
                            <a:cs typeface="Times New Roman" panose="02020603050405020304" pitchFamily="18" charset="0"/>
                          </a:rPr>
                        </m:ctrlPr>
                      </m:dPr>
                      <m:e>
                        <m:sSup>
                          <m:sSupPr>
                            <m:ctrlPr>
                              <a:rPr lang="en-IN" sz="3200" i="1" smtClean="0">
                                <a:latin typeface="Cambria Math" panose="02040503050406030204" pitchFamily="18" charset="0"/>
                                <a:cs typeface="Times New Roman" panose="02020603050405020304" pitchFamily="18" charset="0"/>
                              </a:rPr>
                            </m:ctrlPr>
                          </m:sSupPr>
                          <m:e>
                            <m:r>
                              <a:rPr lang="en-IN" sz="3200" b="0" i="1" smtClean="0">
                                <a:latin typeface="Cambria Math" panose="02040503050406030204" pitchFamily="18" charset="0"/>
                                <a:cs typeface="Times New Roman" panose="02020603050405020304" pitchFamily="18" charset="0"/>
                              </a:rPr>
                              <m:t>𝜒</m:t>
                            </m:r>
                          </m:e>
                          <m:sup>
                            <m:r>
                              <a:rPr lang="en-IN" sz="3200" b="0" i="1" smtClean="0">
                                <a:latin typeface="Cambria Math" panose="02040503050406030204" pitchFamily="18" charset="0"/>
                                <a:cs typeface="Times New Roman" panose="02020603050405020304" pitchFamily="18" charset="0"/>
                              </a:rPr>
                              <m:t>2</m:t>
                            </m:r>
                          </m:sup>
                        </m:sSup>
                      </m:e>
                    </m:d>
                  </m:oMath>
                </a14:m>
                <a:r>
                  <a:rPr lang="en-IN" sz="3200" dirty="0">
                    <a:latin typeface="Times New Roman" panose="02020603050405020304" pitchFamily="18" charset="0"/>
                    <a:cs typeface="Times New Roman" panose="02020603050405020304" pitchFamily="18" charset="0"/>
                  </a:rPr>
                  <a:t> Test.</a:t>
                </a:r>
              </a:p>
              <a:p>
                <a:pPr marL="0" indent="0" algn="just">
                  <a:buNone/>
                </a:pPr>
                <a:r>
                  <a:rPr lang="en-IN" sz="3200" i="1"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80062FA-262B-0CA2-4BB2-75E82F86EDB5}"/>
                  </a:ext>
                </a:extLst>
              </p:cNvPr>
              <p:cNvSpPr txBox="1">
                <a:spLocks noRot="1" noChangeAspect="1" noMove="1" noResize="1" noEditPoints="1" noAdjustHandles="1" noChangeArrowheads="1" noChangeShapeType="1" noTextEdit="1"/>
              </p:cNvSpPr>
              <p:nvPr/>
            </p:nvSpPr>
            <p:spPr>
              <a:xfrm>
                <a:off x="297951" y="0"/>
                <a:ext cx="11578975" cy="6494085"/>
              </a:xfrm>
              <a:prstGeom prst="rect">
                <a:avLst/>
              </a:prstGeom>
              <a:blipFill>
                <a:blip r:embed="rId2"/>
                <a:stretch>
                  <a:fillRect l="-1369" t="-1315" r="-1316"/>
                </a:stretch>
              </a:blipFill>
            </p:spPr>
            <p:txBody>
              <a:bodyPr/>
              <a:lstStyle/>
              <a:p>
                <a:r>
                  <a:rPr lang="en-IN">
                    <a:noFill/>
                  </a:rPr>
                  <a:t> </a:t>
                </a:r>
              </a:p>
            </p:txBody>
          </p:sp>
        </mc:Fallback>
      </mc:AlternateContent>
    </p:spTree>
    <p:extLst>
      <p:ext uri="{BB962C8B-B14F-4D97-AF65-F5344CB8AC3E}">
        <p14:creationId xmlns:p14="http://schemas.microsoft.com/office/powerpoint/2010/main" val="191229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6746EB2-9177-4B83-D633-DAB2245F6B1B}"/>
                  </a:ext>
                </a:extLst>
              </p:cNvPr>
              <p:cNvSpPr txBox="1"/>
              <p:nvPr/>
            </p:nvSpPr>
            <p:spPr>
              <a:xfrm>
                <a:off x="308225" y="143839"/>
                <a:ext cx="11455685" cy="6340197"/>
              </a:xfrm>
              <a:prstGeom prst="rect">
                <a:avLst/>
              </a:prstGeom>
              <a:noFill/>
            </p:spPr>
            <p:txBody>
              <a:bodyPr wrap="square">
                <a:spAutoFit/>
              </a:bodyPr>
              <a:lstStyle/>
              <a:p>
                <a:pPr marL="0" indent="0">
                  <a:buNone/>
                </a:pPr>
                <a:r>
                  <a:rPr lang="en-IN" sz="2800" b="1" dirty="0">
                    <a:latin typeface="Times New Roman" panose="02020603050405020304" pitchFamily="18" charset="0"/>
                    <a:cs typeface="Times New Roman" panose="02020603050405020304" pitchFamily="18" charset="0"/>
                  </a:rPr>
                  <a:t>Size of  Sample: </a:t>
                </a:r>
                <a:r>
                  <a:rPr lang="en-IN" sz="2800" dirty="0">
                    <a:latin typeface="Times New Roman" panose="02020603050405020304" pitchFamily="18" charset="0"/>
                    <a:cs typeface="Times New Roman" panose="02020603050405020304" pitchFamily="18" charset="0"/>
                  </a:rPr>
                  <a:t>5 % ,  10 %   or  25%   of  the population or universe.</a:t>
                </a:r>
              </a:p>
              <a:p>
                <a:pPr marL="0" indent="0">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b="1" i="1" dirty="0">
                    <a:latin typeface="Times New Roman" panose="02020603050405020304" pitchFamily="18" charset="0"/>
                    <a:cs typeface="Times New Roman" panose="02020603050405020304" pitchFamily="18" charset="0"/>
                  </a:rPr>
                  <a:t>Null Hypothesis </a:t>
                </a:r>
                <a14:m>
                  <m:oMath xmlns:m="http://schemas.openxmlformats.org/officeDocument/2006/math">
                    <m:d>
                      <m:dPr>
                        <m:ctrlPr>
                          <a:rPr lang="en-IN" sz="2800" b="1" i="1" smtClean="0">
                            <a:latin typeface="Cambria Math" panose="02040503050406030204" pitchFamily="18" charset="0"/>
                            <a:cs typeface="Times New Roman" panose="02020603050405020304" pitchFamily="18" charset="0"/>
                          </a:rPr>
                        </m:ctrlPr>
                      </m:dPr>
                      <m:e>
                        <m:sSub>
                          <m:sSubPr>
                            <m:ctrlPr>
                              <a:rPr lang="en-IN" sz="2800" b="1" i="1" smtClean="0">
                                <a:latin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cs typeface="Times New Roman" panose="02020603050405020304" pitchFamily="18" charset="0"/>
                              </a:rPr>
                              <m:t>𝑯</m:t>
                            </m:r>
                          </m:e>
                          <m:sub>
                            <m:r>
                              <a:rPr lang="en-IN" sz="2800" b="1" i="1" smtClean="0">
                                <a:latin typeface="Cambria Math" panose="02040503050406030204" pitchFamily="18" charset="0"/>
                                <a:cs typeface="Times New Roman" panose="02020603050405020304" pitchFamily="18" charset="0"/>
                              </a:rPr>
                              <m:t>𝟎</m:t>
                            </m:r>
                          </m:sub>
                        </m:sSub>
                      </m:e>
                    </m:d>
                  </m:oMath>
                </a14:m>
                <a:r>
                  <a:rPr lang="en-IN" sz="2800" dirty="0">
                    <a:latin typeface="Times New Roman" panose="02020603050405020304" pitchFamily="18" charset="0"/>
                    <a:cs typeface="Times New Roman" panose="02020603050405020304" pitchFamily="18" charset="0"/>
                  </a:rPr>
                  <a:t>:	The hypothesis which is tested for possible rejection 				under the assumption that it is true.  </a:t>
                </a:r>
              </a:p>
              <a:p>
                <a:pPr marL="0" indent="0" algn="just">
                  <a:buNone/>
                </a:pPr>
                <a:r>
                  <a:rPr lang="en-IN" sz="2800" dirty="0">
                    <a:latin typeface="Times New Roman" panose="02020603050405020304" pitchFamily="18" charset="0"/>
                    <a:cs typeface="Times New Roman" panose="02020603050405020304" pitchFamily="18" charset="0"/>
                  </a:rPr>
                  <a:t>		Ex:	</a:t>
                </a:r>
                <a14:m>
                  <m:oMath xmlns:m="http://schemas.openxmlformats.org/officeDocument/2006/math">
                    <m:sSub>
                      <m:sSubPr>
                        <m:ctrlPr>
                          <a:rPr lang="en-IN" sz="2800" b="1" i="1" smtClean="0">
                            <a:latin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cs typeface="Times New Roman" panose="02020603050405020304" pitchFamily="18" charset="0"/>
                          </a:rPr>
                          <m:t>𝑯</m:t>
                        </m:r>
                      </m:e>
                      <m:sub>
                        <m:r>
                          <a:rPr lang="en-IN" sz="2800" b="1" i="1" smtClean="0">
                            <a:latin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cs typeface="Times New Roman" panose="02020603050405020304" pitchFamily="18" charset="0"/>
                          </a:rPr>
                          <m:t> </m:t>
                        </m:r>
                      </m:sub>
                    </m:sSub>
                    <m:r>
                      <a:rPr lang="en-IN" sz="2800" b="1" i="1" smtClean="0">
                        <a:latin typeface="Cambria Math" panose="02040503050406030204" pitchFamily="18" charset="0"/>
                        <a:cs typeface="Times New Roman" panose="02020603050405020304" pitchFamily="18" charset="0"/>
                      </a:rPr>
                      <m:t>: </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population mean</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b="1" i="1" dirty="0">
                    <a:latin typeface="Times New Roman" panose="02020603050405020304" pitchFamily="18" charset="0"/>
                    <a:cs typeface="Times New Roman" panose="02020603050405020304" pitchFamily="18" charset="0"/>
                  </a:rPr>
                  <a:t>Alternative Hypothesis </a:t>
                </a:r>
                <a14:m>
                  <m:oMath xmlns:m="http://schemas.openxmlformats.org/officeDocument/2006/math">
                    <m:d>
                      <m:dPr>
                        <m:ctrlPr>
                          <a:rPr lang="en-IN" sz="2800" b="1" i="1" smtClean="0">
                            <a:latin typeface="Cambria Math" panose="02040503050406030204" pitchFamily="18" charset="0"/>
                            <a:cs typeface="Times New Roman" panose="02020603050405020304" pitchFamily="18" charset="0"/>
                          </a:rPr>
                        </m:ctrlPr>
                      </m:dPr>
                      <m:e>
                        <m:sSub>
                          <m:sSubPr>
                            <m:ctrlPr>
                              <a:rPr lang="en-IN" sz="2800" b="1" i="1" smtClean="0">
                                <a:latin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cs typeface="Times New Roman" panose="02020603050405020304" pitchFamily="18" charset="0"/>
                              </a:rPr>
                              <m:t>𝑯</m:t>
                            </m:r>
                          </m:e>
                          <m:sub>
                            <m:r>
                              <a:rPr lang="en-IN" sz="2800" b="1" i="1" smtClean="0">
                                <a:latin typeface="Cambria Math" panose="02040503050406030204" pitchFamily="18" charset="0"/>
                                <a:cs typeface="Times New Roman" panose="02020603050405020304" pitchFamily="18" charset="0"/>
                              </a:rPr>
                              <m:t>𝟏</m:t>
                            </m:r>
                          </m:sub>
                        </m:sSub>
                      </m:e>
                    </m:d>
                  </m:oMath>
                </a14:m>
                <a:r>
                  <a:rPr lang="en-IN" sz="2800" dirty="0">
                    <a:latin typeface="Times New Roman" panose="02020603050405020304" pitchFamily="18" charset="0"/>
                    <a:cs typeface="Times New Roman" panose="02020603050405020304" pitchFamily="18" charset="0"/>
                  </a:rPr>
                  <a:t>:	Any hypothesis which is complementary to the 					null hypothesis.</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800" dirty="0">
                    <a:latin typeface="Times New Roman" panose="02020603050405020304" pitchFamily="18" charset="0"/>
                    <a:cs typeface="Times New Roman" panose="02020603050405020304" pitchFamily="18" charset="0"/>
                  </a:rPr>
                  <a:t>		Ex:	</a:t>
                </a:r>
                <a14:m>
                  <m:oMath xmlns:m="http://schemas.openxmlformats.org/officeDocument/2006/math">
                    <m:sSub>
                      <m:sSubPr>
                        <m:ctrlPr>
                          <a:rPr lang="en-IN" sz="2800" b="1" i="1" smtClean="0">
                            <a:latin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cs typeface="Times New Roman" panose="02020603050405020304" pitchFamily="18" charset="0"/>
                          </a:rPr>
                          <m:t>𝑯</m:t>
                        </m:r>
                      </m:e>
                      <m:sub>
                        <m:r>
                          <a:rPr lang="en-IN" sz="2800" b="1" i="1" smtClean="0">
                            <a:latin typeface="Cambria Math" panose="02040503050406030204" pitchFamily="18" charset="0"/>
                            <a:cs typeface="Times New Roman" panose="02020603050405020304" pitchFamily="18" charset="0"/>
                          </a:rPr>
                          <m:t>𝟏</m:t>
                        </m:r>
                        <m:r>
                          <a:rPr lang="en-IN" sz="2800" b="1" i="1" smtClean="0">
                            <a:latin typeface="Cambria Math" panose="02040503050406030204" pitchFamily="18" charset="0"/>
                            <a:cs typeface="Times New Roman" panose="02020603050405020304" pitchFamily="18" charset="0"/>
                          </a:rPr>
                          <m:t> </m:t>
                        </m:r>
                      </m:sub>
                    </m:sSub>
                    <m:r>
                      <a:rPr lang="en-IN" sz="2800" b="1" i="1" smtClean="0">
                        <a:latin typeface="Cambria Math" panose="02040503050406030204" pitchFamily="18" charset="0"/>
                        <a:cs typeface="Times New Roman" panose="02020603050405020304" pitchFamily="18" charset="0"/>
                      </a:rPr>
                      <m:t>: </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sz="2800" dirty="0">
                    <a:latin typeface="Times New Roman" panose="02020603050405020304" pitchFamily="18" charset="0"/>
                    <a:cs typeface="Times New Roman" panose="02020603050405020304" pitchFamily="18" charset="0"/>
                  </a:rPr>
                  <a:t> or </a:t>
                </a:r>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sz="2800" dirty="0">
                    <a:latin typeface="Times New Roman" panose="02020603050405020304" pitchFamily="18" charset="0"/>
                    <a:cs typeface="Times New Roman" panose="02020603050405020304" pitchFamily="18" charset="0"/>
                  </a:rPr>
                  <a:t>)   (Two-tailed alternative)</a:t>
                </a:r>
              </a:p>
              <a:p>
                <a:pPr marL="0" indent="0" algn="just">
                  <a:lnSpc>
                    <a:spcPct val="150000"/>
                  </a:lnSpc>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1" i="1" smtClean="0">
                            <a:latin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cs typeface="Times New Roman" panose="02020603050405020304" pitchFamily="18" charset="0"/>
                          </a:rPr>
                          <m:t>𝑯</m:t>
                        </m:r>
                      </m:e>
                      <m:sub>
                        <m:r>
                          <a:rPr lang="en-IN" sz="2800" b="1" i="1" smtClean="0">
                            <a:latin typeface="Cambria Math" panose="02040503050406030204" pitchFamily="18" charset="0"/>
                            <a:cs typeface="Times New Roman" panose="02020603050405020304" pitchFamily="18" charset="0"/>
                          </a:rPr>
                          <m:t>𝟏</m:t>
                        </m:r>
                        <m:r>
                          <a:rPr lang="en-IN" sz="2800" b="1" i="1" smtClean="0">
                            <a:latin typeface="Cambria Math" panose="02040503050406030204" pitchFamily="18" charset="0"/>
                            <a:cs typeface="Times New Roman" panose="02020603050405020304" pitchFamily="18" charset="0"/>
                          </a:rPr>
                          <m:t> </m:t>
                        </m:r>
                      </m:sub>
                    </m:sSub>
                    <m:r>
                      <a:rPr lang="en-IN" sz="2800" b="1" i="1" smtClean="0">
                        <a:latin typeface="Cambria Math" panose="02040503050406030204" pitchFamily="18" charset="0"/>
                        <a:cs typeface="Times New Roman" panose="02020603050405020304" pitchFamily="18" charset="0"/>
                      </a:rPr>
                      <m:t>: </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sz="2800" dirty="0">
                    <a:latin typeface="Times New Roman" panose="02020603050405020304" pitchFamily="18" charset="0"/>
                    <a:cs typeface="Times New Roman" panose="02020603050405020304" pitchFamily="18" charset="0"/>
                  </a:rPr>
                  <a:t>      (right-tailed alternative)</a:t>
                </a:r>
              </a:p>
              <a:p>
                <a:pPr marL="0" indent="0" algn="just">
                  <a:lnSpc>
                    <a:spcPct val="150000"/>
                  </a:lnSpc>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1" i="1" smtClean="0">
                            <a:latin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cs typeface="Times New Roman" panose="02020603050405020304" pitchFamily="18" charset="0"/>
                          </a:rPr>
                          <m:t>𝑯</m:t>
                        </m:r>
                      </m:e>
                      <m:sub>
                        <m:r>
                          <a:rPr lang="en-IN" sz="2800" b="1" i="1" smtClean="0">
                            <a:latin typeface="Cambria Math" panose="02040503050406030204" pitchFamily="18" charset="0"/>
                            <a:cs typeface="Times New Roman" panose="02020603050405020304" pitchFamily="18" charset="0"/>
                          </a:rPr>
                          <m:t>𝟏</m:t>
                        </m:r>
                        <m:r>
                          <a:rPr lang="en-IN" sz="2800" b="1" i="1" smtClean="0">
                            <a:latin typeface="Cambria Math" panose="02040503050406030204" pitchFamily="18" charset="0"/>
                            <a:cs typeface="Times New Roman" panose="02020603050405020304" pitchFamily="18" charset="0"/>
                          </a:rPr>
                          <m:t> </m:t>
                        </m:r>
                      </m:sub>
                    </m:sSub>
                    <m:r>
                      <a:rPr lang="en-IN" sz="2800" b="1"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IN" sz="2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𝝁</m:t>
                        </m:r>
                      </m:e>
                      <m:sub>
                        <m:r>
                          <a:rPr lang="en-IN" sz="2800" b="1" i="1" smtClean="0">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IN" sz="2800" dirty="0">
                    <a:latin typeface="Times New Roman" panose="02020603050405020304" pitchFamily="18" charset="0"/>
                    <a:cs typeface="Times New Roman" panose="02020603050405020304" pitchFamily="18" charset="0"/>
                  </a:rPr>
                  <a:t>      (left-tailed alternative)</a:t>
                </a:r>
              </a:p>
              <a:p>
                <a:pPr marL="0" indent="0" algn="just">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6746EB2-9177-4B83-D633-DAB2245F6B1B}"/>
                  </a:ext>
                </a:extLst>
              </p:cNvPr>
              <p:cNvSpPr txBox="1">
                <a:spLocks noRot="1" noChangeAspect="1" noMove="1" noResize="1" noEditPoints="1" noAdjustHandles="1" noChangeArrowheads="1" noChangeShapeType="1" noTextEdit="1"/>
              </p:cNvSpPr>
              <p:nvPr/>
            </p:nvSpPr>
            <p:spPr>
              <a:xfrm>
                <a:off x="308225" y="143839"/>
                <a:ext cx="11455685" cy="6340197"/>
              </a:xfrm>
              <a:prstGeom prst="rect">
                <a:avLst/>
              </a:prstGeom>
              <a:blipFill>
                <a:blip r:embed="rId2"/>
                <a:stretch>
                  <a:fillRect l="-1118" t="-1058" r="-1064"/>
                </a:stretch>
              </a:blipFill>
            </p:spPr>
            <p:txBody>
              <a:bodyPr/>
              <a:lstStyle/>
              <a:p>
                <a:r>
                  <a:rPr lang="en-IN">
                    <a:noFill/>
                  </a:rPr>
                  <a:t> </a:t>
                </a:r>
              </a:p>
            </p:txBody>
          </p:sp>
        </mc:Fallback>
      </mc:AlternateContent>
    </p:spTree>
    <p:extLst>
      <p:ext uri="{BB962C8B-B14F-4D97-AF65-F5344CB8AC3E}">
        <p14:creationId xmlns:p14="http://schemas.microsoft.com/office/powerpoint/2010/main" val="155505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745959-DE9D-A6EE-8806-19C0C7F1A8DE}"/>
                  </a:ext>
                </a:extLst>
              </p:cNvPr>
              <p:cNvSpPr txBox="1"/>
              <p:nvPr/>
            </p:nvSpPr>
            <p:spPr>
              <a:xfrm>
                <a:off x="328773" y="236307"/>
                <a:ext cx="11722814" cy="5262979"/>
              </a:xfrm>
              <a:prstGeom prst="rect">
                <a:avLst/>
              </a:prstGeom>
              <a:noFill/>
            </p:spPr>
            <p:txBody>
              <a:bodyPr wrap="square">
                <a:spAutoFit/>
              </a:bodyPr>
              <a:lstStyle/>
              <a:p>
                <a:pPr marL="0" indent="0">
                  <a:buNone/>
                </a:pPr>
                <a:r>
                  <a:rPr lang="en-IN" sz="2800" b="1" u="none" strike="noStrike" baseline="0" dirty="0">
                    <a:latin typeface="Times New Roman" panose="02020603050405020304" pitchFamily="18" charset="0"/>
                    <a:cs typeface="Times New Roman" panose="02020603050405020304" pitchFamily="18" charset="0"/>
                  </a:rPr>
                  <a:t>Errors in Sampling:</a:t>
                </a:r>
                <a:endParaRPr lang="en-IN" sz="2800" b="1"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Type – I   Error :  </a:t>
                </a:r>
                <a:r>
                  <a:rPr lang="en-IN" sz="2800" dirty="0">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IN" sz="2800" b="1" i="1" dirty="0" smtClean="0">
                            <a:latin typeface="Cambria Math" panose="02040503050406030204" pitchFamily="18" charset="0"/>
                            <a:cs typeface="Times New Roman" panose="02020603050405020304" pitchFamily="18" charset="0"/>
                          </a:rPr>
                        </m:ctrlPr>
                      </m:sSubPr>
                      <m:e>
                        <m:r>
                          <a:rPr lang="en-IN" sz="2800" b="1" i="1" dirty="0" smtClean="0">
                            <a:latin typeface="Cambria Math" panose="02040503050406030204" pitchFamily="18" charset="0"/>
                            <a:cs typeface="Times New Roman" panose="02020603050405020304" pitchFamily="18" charset="0"/>
                          </a:rPr>
                          <m:t>𝑯</m:t>
                        </m:r>
                      </m:e>
                      <m:sub>
                        <m:r>
                          <a:rPr lang="en-IN" sz="2800" b="1" i="1" dirty="0" smtClean="0">
                            <a:latin typeface="Cambria Math" panose="02040503050406030204" pitchFamily="18" charset="0"/>
                            <a:cs typeface="Times New Roman" panose="02020603050405020304" pitchFamily="18" charset="0"/>
                          </a:rPr>
                          <m:t>𝟎</m:t>
                        </m:r>
                        <m:r>
                          <a:rPr lang="en-IN" sz="2800" b="1" i="1" dirty="0" smtClean="0">
                            <a:latin typeface="Cambria Math" panose="02040503050406030204" pitchFamily="18" charset="0"/>
                            <a:cs typeface="Times New Roman" panose="02020603050405020304" pitchFamily="18" charset="0"/>
                          </a:rPr>
                          <m:t> </m:t>
                        </m:r>
                      </m:sub>
                    </m:sSub>
                  </m:oMath>
                </a14:m>
                <a:r>
                  <a:rPr lang="en-IN" sz="2800" dirty="0">
                    <a:latin typeface="Times New Roman" panose="02020603050405020304" pitchFamily="18" charset="0"/>
                    <a:cs typeface="Times New Roman" panose="02020603050405020304" pitchFamily="18" charset="0"/>
                  </a:rPr>
                  <a:t> when it is true.</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sz="2800" b="0" i="0" smtClean="0">
                        <a:latin typeface="Cambria Math" panose="02040503050406030204" pitchFamily="18" charset="0"/>
                        <a:cs typeface="Times New Roman" panose="02020603050405020304" pitchFamily="18" charset="0"/>
                      </a:rPr>
                      <m:t>P</m:t>
                    </m:r>
                    <m:r>
                      <a:rPr lang="en-IN" sz="2800" b="0" i="1" dirty="0" smtClean="0">
                        <a:latin typeface="Cambria Math" panose="02040503050406030204" pitchFamily="18" charset="0"/>
                        <a:cs typeface="Times New Roman" panose="02020603050405020304" pitchFamily="18" charset="0"/>
                      </a:rPr>
                      <m:t>{</m:t>
                    </m:r>
                    <m:r>
                      <m:rPr>
                        <m:nor/>
                      </m:rPr>
                      <a:rPr lang="en-IN" sz="2800" i="0" dirty="0" smtClean="0">
                        <a:latin typeface="Cambria Math" panose="02040503050406030204" pitchFamily="18" charset="0"/>
                        <a:cs typeface="Times New Roman" panose="02020603050405020304" pitchFamily="18" charset="0"/>
                      </a:rPr>
                      <m:t>Reject</m:t>
                    </m:r>
                    <m:r>
                      <m:rPr>
                        <m:nor/>
                      </m:rPr>
                      <a:rPr lang="en-IN" sz="2800" i="0" dirty="0" smtClean="0">
                        <a:latin typeface="Cambria Math" panose="02040503050406030204" pitchFamily="18" charset="0"/>
                        <a:cs typeface="Times New Roman" panose="02020603050405020304" pitchFamily="18" charset="0"/>
                      </a:rPr>
                      <m:t> </m:t>
                    </m:r>
                    <m:sSub>
                      <m:sSubPr>
                        <m:ctrlPr>
                          <a:rPr lang="en-IN" sz="2800" b="1" i="1" dirty="0" smtClean="0">
                            <a:latin typeface="Cambria Math" panose="02040503050406030204" pitchFamily="18" charset="0"/>
                            <a:cs typeface="Times New Roman" panose="02020603050405020304" pitchFamily="18" charset="0"/>
                          </a:rPr>
                        </m:ctrlPr>
                      </m:sSubPr>
                      <m:e>
                        <m:r>
                          <a:rPr lang="en-IN" sz="2800" b="1" i="1" dirty="0" smtClean="0">
                            <a:latin typeface="Cambria Math" panose="02040503050406030204" pitchFamily="18" charset="0"/>
                            <a:cs typeface="Times New Roman" panose="02020603050405020304" pitchFamily="18" charset="0"/>
                          </a:rPr>
                          <m:t>𝑯</m:t>
                        </m:r>
                      </m:e>
                      <m:sub>
                        <m:r>
                          <a:rPr lang="en-IN" sz="2800" b="1" i="1" dirty="0" smtClean="0">
                            <a:latin typeface="Cambria Math" panose="02040503050406030204" pitchFamily="18" charset="0"/>
                            <a:cs typeface="Times New Roman" panose="02020603050405020304" pitchFamily="18" charset="0"/>
                          </a:rPr>
                          <m:t>𝟎</m:t>
                        </m:r>
                        <m:r>
                          <a:rPr lang="en-IN" sz="2800" b="1" i="1" dirty="0" smtClean="0">
                            <a:latin typeface="Cambria Math" panose="02040503050406030204" pitchFamily="18" charset="0"/>
                            <a:cs typeface="Times New Roman" panose="02020603050405020304" pitchFamily="18" charset="0"/>
                          </a:rPr>
                          <m:t> </m:t>
                        </m:r>
                      </m:sub>
                    </m:sSub>
                    <m:r>
                      <a:rPr lang="en-IN" sz="2800" b="0" i="1" dirty="0" smtClean="0">
                        <a:latin typeface="Cambria Math" panose="02040503050406030204" pitchFamily="18" charset="0"/>
                        <a:cs typeface="Times New Roman" panose="02020603050405020304" pitchFamily="18" charset="0"/>
                      </a:rPr>
                      <m:t> |</m:t>
                    </m:r>
                    <m:sSub>
                      <m:sSubPr>
                        <m:ctrlPr>
                          <a:rPr lang="en-IN" sz="2800" b="1" i="1" dirty="0" smtClean="0">
                            <a:latin typeface="Cambria Math" panose="02040503050406030204" pitchFamily="18" charset="0"/>
                            <a:cs typeface="Times New Roman" panose="02020603050405020304" pitchFamily="18" charset="0"/>
                          </a:rPr>
                        </m:ctrlPr>
                      </m:sSubPr>
                      <m:e>
                        <m:r>
                          <a:rPr lang="en-IN" sz="2800" b="1" i="1" dirty="0" smtClean="0">
                            <a:latin typeface="Cambria Math" panose="02040503050406030204" pitchFamily="18" charset="0"/>
                            <a:cs typeface="Times New Roman" panose="02020603050405020304" pitchFamily="18" charset="0"/>
                          </a:rPr>
                          <m:t>𝑯</m:t>
                        </m:r>
                      </m:e>
                      <m:sub>
                        <m:r>
                          <a:rPr lang="en-IN" sz="2800" b="1" i="1" dirty="0" smtClean="0">
                            <a:latin typeface="Cambria Math" panose="02040503050406030204" pitchFamily="18" charset="0"/>
                            <a:cs typeface="Times New Roman" panose="02020603050405020304" pitchFamily="18" charset="0"/>
                          </a:rPr>
                          <m:t>𝟎</m:t>
                        </m:r>
                        <m:r>
                          <a:rPr lang="en-IN" sz="2800" b="1" i="1" dirty="0" smtClean="0">
                            <a:latin typeface="Cambria Math" panose="02040503050406030204" pitchFamily="18" charset="0"/>
                            <a:cs typeface="Times New Roman" panose="02020603050405020304" pitchFamily="18" charset="0"/>
                          </a:rPr>
                          <m:t> </m:t>
                        </m:r>
                      </m:sub>
                    </m:sSub>
                    <m:r>
                      <a:rPr lang="en-IN" sz="2800" b="0" i="1" dirty="0" smtClean="0">
                        <a:latin typeface="Cambria Math" panose="02040503050406030204" pitchFamily="18" charset="0"/>
                        <a:cs typeface="Times New Roman" panose="02020603050405020304" pitchFamily="18" charset="0"/>
                      </a:rPr>
                      <m:t>}=</m:t>
                    </m:r>
                    <m:r>
                      <a:rPr lang="en-IN" sz="2800" b="1" i="1" dirty="0" smtClean="0">
                        <a:latin typeface="Cambria Math" panose="02040503050406030204" pitchFamily="18" charset="0"/>
                        <a:ea typeface="Cambria Math" panose="02040503050406030204" pitchFamily="18" charset="0"/>
                        <a:cs typeface="Times New Roman" panose="02020603050405020304" pitchFamily="18" charset="0"/>
                      </a:rPr>
                      <m:t>𝜶</m:t>
                    </m:r>
                  </m:oMath>
                </a14:m>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r>
                  <a:rPr lang="en-IN" sz="2800" b="1">
                    <a:latin typeface="Times New Roman" panose="02020603050405020304" pitchFamily="18" charset="0"/>
                    <a:cs typeface="Times New Roman" panose="02020603050405020304" pitchFamily="18" charset="0"/>
                  </a:rPr>
                  <a:t> Type </a:t>
                </a:r>
                <a:r>
                  <a:rPr lang="en-IN" sz="2800" b="1" dirty="0">
                    <a:latin typeface="Times New Roman" panose="02020603050405020304" pitchFamily="18" charset="0"/>
                    <a:cs typeface="Times New Roman" panose="02020603050405020304" pitchFamily="18" charset="0"/>
                  </a:rPr>
                  <a:t>– II  Error :  </a:t>
                </a:r>
                <a:r>
                  <a:rPr lang="en-IN" sz="2800" dirty="0">
                    <a:latin typeface="Times New Roman" panose="02020603050405020304" pitchFamily="18" charset="0"/>
                    <a:cs typeface="Times New Roman" panose="02020603050405020304" pitchFamily="18" charset="0"/>
                  </a:rPr>
                  <a:t>Accept  </a:t>
                </a:r>
                <a14:m>
                  <m:oMath xmlns:m="http://schemas.openxmlformats.org/officeDocument/2006/math">
                    <m:sSub>
                      <m:sSubPr>
                        <m:ctrlPr>
                          <a:rPr lang="en-IN" sz="2800" b="1" i="1" dirty="0" smtClean="0">
                            <a:latin typeface="Cambria Math" panose="02040503050406030204" pitchFamily="18" charset="0"/>
                            <a:cs typeface="Times New Roman" panose="02020603050405020304" pitchFamily="18" charset="0"/>
                          </a:rPr>
                        </m:ctrlPr>
                      </m:sSubPr>
                      <m:e>
                        <m:r>
                          <a:rPr lang="en-IN" sz="2800" b="1" i="1" dirty="0" smtClean="0">
                            <a:latin typeface="Cambria Math" panose="02040503050406030204" pitchFamily="18" charset="0"/>
                            <a:cs typeface="Times New Roman" panose="02020603050405020304" pitchFamily="18" charset="0"/>
                          </a:rPr>
                          <m:t>𝑯</m:t>
                        </m:r>
                      </m:e>
                      <m:sub>
                        <m:r>
                          <a:rPr lang="en-IN" sz="2800" b="1" i="1" dirty="0" smtClean="0">
                            <a:latin typeface="Cambria Math" panose="02040503050406030204" pitchFamily="18" charset="0"/>
                            <a:cs typeface="Times New Roman" panose="02020603050405020304" pitchFamily="18" charset="0"/>
                          </a:rPr>
                          <m:t>𝟎</m:t>
                        </m:r>
                        <m:r>
                          <a:rPr lang="en-IN" sz="2800" b="1" i="1" dirty="0" smtClean="0">
                            <a:latin typeface="Cambria Math" panose="02040503050406030204" pitchFamily="18" charset="0"/>
                            <a:cs typeface="Times New Roman" panose="02020603050405020304" pitchFamily="18" charset="0"/>
                          </a:rPr>
                          <m:t> </m:t>
                        </m:r>
                      </m:sub>
                    </m:sSub>
                  </m:oMath>
                </a14:m>
                <a:r>
                  <a:rPr lang="en-IN" sz="2800" dirty="0">
                    <a:latin typeface="Times New Roman" panose="02020603050405020304" pitchFamily="18" charset="0"/>
                    <a:cs typeface="Times New Roman" panose="02020603050405020304" pitchFamily="18" charset="0"/>
                  </a:rPr>
                  <a:t> when it is wrong. i.e., accept </a:t>
                </a:r>
                <a14:m>
                  <m:oMath xmlns:m="http://schemas.openxmlformats.org/officeDocument/2006/math">
                    <m:sSub>
                      <m:sSubPr>
                        <m:ctrlPr>
                          <a:rPr lang="en-IN" sz="2800" b="1" i="1" dirty="0" smtClean="0">
                            <a:latin typeface="Cambria Math" panose="02040503050406030204" pitchFamily="18" charset="0"/>
                            <a:cs typeface="Times New Roman" panose="02020603050405020304" pitchFamily="18" charset="0"/>
                          </a:rPr>
                        </m:ctrlPr>
                      </m:sSubPr>
                      <m:e>
                        <m:r>
                          <a:rPr lang="en-IN" sz="2800" b="1" i="1" dirty="0" smtClean="0">
                            <a:latin typeface="Cambria Math" panose="02040503050406030204" pitchFamily="18" charset="0"/>
                            <a:cs typeface="Times New Roman" panose="02020603050405020304" pitchFamily="18" charset="0"/>
                          </a:rPr>
                          <m:t>𝑯</m:t>
                        </m:r>
                      </m:e>
                      <m:sub>
                        <m:r>
                          <a:rPr lang="en-IN" sz="2800" b="1" i="1" dirty="0" smtClean="0">
                            <a:latin typeface="Cambria Math" panose="02040503050406030204" pitchFamily="18" charset="0"/>
                            <a:cs typeface="Times New Roman" panose="02020603050405020304" pitchFamily="18" charset="0"/>
                          </a:rPr>
                          <m:t>𝟎</m:t>
                        </m:r>
                        <m:r>
                          <a:rPr lang="en-IN" sz="2800" b="1" i="1" dirty="0" smtClean="0">
                            <a:latin typeface="Cambria Math" panose="02040503050406030204" pitchFamily="18" charset="0"/>
                            <a:cs typeface="Times New Roman" panose="02020603050405020304" pitchFamily="18" charset="0"/>
                          </a:rPr>
                          <m:t> </m:t>
                        </m:r>
                      </m:sub>
                    </m:sSub>
                  </m:oMath>
                </a14:m>
                <a:r>
                  <a:rPr lang="en-IN" sz="2800" dirty="0">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IN" sz="2800" b="1" i="1" dirty="0" smtClean="0">
                            <a:latin typeface="Cambria Math" panose="02040503050406030204" pitchFamily="18" charset="0"/>
                            <a:cs typeface="Times New Roman" panose="02020603050405020304" pitchFamily="18" charset="0"/>
                          </a:rPr>
                        </m:ctrlPr>
                      </m:sSubPr>
                      <m:e>
                        <m:r>
                          <a:rPr lang="en-IN" sz="2800" b="1" i="1" dirty="0" smtClean="0">
                            <a:latin typeface="Cambria Math" panose="02040503050406030204" pitchFamily="18" charset="0"/>
                            <a:cs typeface="Times New Roman" panose="02020603050405020304" pitchFamily="18" charset="0"/>
                          </a:rPr>
                          <m:t>𝑯</m:t>
                        </m:r>
                      </m:e>
                      <m:sub>
                        <m:r>
                          <a:rPr lang="en-IN" sz="2800" b="1" i="1" dirty="0" smtClean="0">
                            <a:latin typeface="Cambria Math" panose="02040503050406030204" pitchFamily="18" charset="0"/>
                            <a:cs typeface="Times New Roman" panose="02020603050405020304" pitchFamily="18" charset="0"/>
                          </a:rPr>
                          <m:t>𝟏</m:t>
                        </m:r>
                      </m:sub>
                    </m:sSub>
                  </m:oMath>
                </a14:m>
                <a:r>
                  <a:rPr lang="en-IN" sz="2800" dirty="0">
                    <a:latin typeface="Times New Roman" panose="02020603050405020304" pitchFamily="18" charset="0"/>
                    <a:cs typeface="Times New Roman" panose="02020603050405020304" pitchFamily="18" charset="0"/>
                  </a:rPr>
                  <a:t> is true. 															</a:t>
                </a:r>
                <a14:m>
                  <m:oMath xmlns:m="http://schemas.openxmlformats.org/officeDocument/2006/math">
                    <m:r>
                      <m:rPr>
                        <m:sty m:val="p"/>
                      </m:rPr>
                      <a:rPr lang="en-IN" sz="2800" b="0" i="0" smtClean="0">
                        <a:latin typeface="Cambria Math" panose="02040503050406030204" pitchFamily="18" charset="0"/>
                        <a:cs typeface="Times New Roman" panose="02020603050405020304" pitchFamily="18" charset="0"/>
                      </a:rPr>
                      <m:t>P</m:t>
                    </m:r>
                  </m:oMath>
                </a14:m>
                <a:r>
                  <a:rPr lang="en-IN" sz="2800" b="0" i="0" dirty="0">
                    <a:latin typeface="+mj-lt"/>
                    <a:cs typeface="Times New Roman" panose="02020603050405020304" pitchFamily="18" charset="0"/>
                  </a:rPr>
                  <a:t>{</a:t>
                </a:r>
                <a:r>
                  <a:rPr lang="en-IN" sz="2800" b="0" i="0" dirty="0">
                    <a:latin typeface="Times New Roman" panose="02020603050405020304" pitchFamily="18" charset="0"/>
                    <a:cs typeface="Times New Roman" panose="02020603050405020304" pitchFamily="18" charset="0"/>
                  </a:rPr>
                  <a:t>Accept</a:t>
                </a:r>
                <a:r>
                  <a:rPr lang="en-IN" sz="2800" i="0" dirty="0">
                    <a:latin typeface="+mj-lt"/>
                    <a:cs typeface="Times New Roman" panose="02020603050405020304" pitchFamily="18" charset="0"/>
                  </a:rPr>
                  <a:t> </a:t>
                </a:r>
                <a14:m>
                  <m:oMath xmlns:m="http://schemas.openxmlformats.org/officeDocument/2006/math">
                    <m:sSub>
                      <m:sSubPr>
                        <m:ctrlPr>
                          <a:rPr lang="en-IN" sz="2800" b="1" i="1" dirty="0">
                            <a:latin typeface="Cambria Math" panose="02040503050406030204" pitchFamily="18" charset="0"/>
                            <a:cs typeface="Times New Roman" panose="02020603050405020304" pitchFamily="18" charset="0"/>
                          </a:rPr>
                        </m:ctrlPr>
                      </m:sSubPr>
                      <m:e>
                        <m:r>
                          <a:rPr lang="en-IN" sz="2800" b="1" i="1" dirty="0">
                            <a:latin typeface="Cambria Math" panose="02040503050406030204" pitchFamily="18" charset="0"/>
                            <a:cs typeface="Times New Roman" panose="02020603050405020304" pitchFamily="18" charset="0"/>
                          </a:rPr>
                          <m:t>𝑯</m:t>
                        </m:r>
                      </m:e>
                      <m:sub>
                        <m:r>
                          <a:rPr lang="en-IN" sz="2800" b="1" i="1" dirty="0">
                            <a:latin typeface="Cambria Math" panose="02040503050406030204" pitchFamily="18" charset="0"/>
                            <a:cs typeface="Times New Roman" panose="02020603050405020304" pitchFamily="18" charset="0"/>
                          </a:rPr>
                          <m:t>𝟎</m:t>
                        </m:r>
                        <m:r>
                          <a:rPr lang="en-IN" sz="2800" b="1" i="1" dirty="0">
                            <a:latin typeface="Cambria Math" panose="02040503050406030204" pitchFamily="18" charset="0"/>
                            <a:cs typeface="Times New Roman" panose="02020603050405020304" pitchFamily="18" charset="0"/>
                          </a:rPr>
                          <m:t> </m:t>
                        </m:r>
                      </m:sub>
                    </m:sSub>
                    <m:r>
                      <a:rPr lang="en-IN" sz="2800" b="1" i="1" dirty="0">
                        <a:latin typeface="Cambria Math" panose="02040503050406030204" pitchFamily="18" charset="0"/>
                        <a:cs typeface="Times New Roman" panose="02020603050405020304" pitchFamily="18" charset="0"/>
                      </a:rPr>
                      <m:t> </m:t>
                    </m:r>
                  </m:oMath>
                </a14:m>
                <a:r>
                  <a:rPr lang="en-IN" sz="2800" b="0" i="0" dirty="0">
                    <a:latin typeface="+mj-lt"/>
                    <a:cs typeface="Times New Roman" panose="02020603050405020304" pitchFamily="18" charset="0"/>
                  </a:rPr>
                  <a:t>|</a:t>
                </a:r>
                <a14:m>
                  <m:oMath xmlns:m="http://schemas.openxmlformats.org/officeDocument/2006/math">
                    <m:sSub>
                      <m:sSubPr>
                        <m:ctrlPr>
                          <a:rPr lang="en-IN" sz="2800" b="1" i="1" dirty="0">
                            <a:latin typeface="Cambria Math" panose="02040503050406030204" pitchFamily="18" charset="0"/>
                            <a:cs typeface="Times New Roman" panose="02020603050405020304" pitchFamily="18" charset="0"/>
                          </a:rPr>
                        </m:ctrlPr>
                      </m:sSubPr>
                      <m:e>
                        <m:r>
                          <a:rPr lang="en-IN" sz="2800" b="1" i="1" dirty="0">
                            <a:latin typeface="Cambria Math" panose="02040503050406030204" pitchFamily="18" charset="0"/>
                            <a:cs typeface="Times New Roman" panose="02020603050405020304" pitchFamily="18" charset="0"/>
                          </a:rPr>
                          <m:t>𝑯</m:t>
                        </m:r>
                      </m:e>
                      <m:sub>
                        <m:r>
                          <a:rPr lang="en-US" sz="2800" b="1" i="1" dirty="0" smtClean="0">
                            <a:latin typeface="Cambria Math" panose="02040503050406030204" pitchFamily="18" charset="0"/>
                            <a:cs typeface="Times New Roman" panose="02020603050405020304" pitchFamily="18" charset="0"/>
                          </a:rPr>
                          <m:t>𝟏</m:t>
                        </m:r>
                      </m:sub>
                    </m:sSub>
                    <m:r>
                      <a:rPr lang="en-IN" sz="2800" b="0" i="0" smtClean="0">
                        <a:latin typeface="Cambria Math" panose="02040503050406030204" pitchFamily="18" charset="0"/>
                        <a:cs typeface="Times New Roman" panose="02020603050405020304" pitchFamily="18" charset="0"/>
                      </a:rPr>
                      <m:t>}=</m:t>
                    </m:r>
                    <m:r>
                      <a:rPr lang="en-IN" sz="2800" b="1" i="1" dirty="0" smtClean="0">
                        <a:latin typeface="Cambria Math" panose="02040503050406030204" pitchFamily="18" charset="0"/>
                        <a:ea typeface="Cambria Math" panose="02040503050406030204" pitchFamily="18" charset="0"/>
                        <a:cs typeface="Times New Roman" panose="02020603050405020304" pitchFamily="18" charset="0"/>
                      </a:rPr>
                      <m:t>𝜷</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Critical Region</a:t>
                </a:r>
                <a:r>
                  <a:rPr lang="en-IN" sz="2800" dirty="0">
                    <a:latin typeface="Times New Roman" panose="02020603050405020304" pitchFamily="18" charset="0"/>
                    <a:cs typeface="Times New Roman" panose="02020603050405020304" pitchFamily="18" charset="0"/>
                  </a:rPr>
                  <a:t>:	A region in the sample space </a:t>
                </a:r>
                <a14:m>
                  <m:oMath xmlns:m="http://schemas.openxmlformats.org/officeDocument/2006/math">
                    <m:r>
                      <a:rPr lang="en-IN" sz="2800" b="1" i="1" dirty="0" smtClean="0">
                        <a:latin typeface="Cambria Math" panose="02040503050406030204" pitchFamily="18" charset="0"/>
                        <a:cs typeface="Times New Roman" panose="02020603050405020304" pitchFamily="18" charset="0"/>
                      </a:rPr>
                      <m:t>𝑺</m:t>
                    </m:r>
                  </m:oMath>
                </a14:m>
                <a:r>
                  <a:rPr lang="en-IN" sz="2800" dirty="0">
                    <a:latin typeface="Times New Roman" panose="02020603050405020304" pitchFamily="18" charset="0"/>
                    <a:cs typeface="Times New Roman" panose="02020603050405020304" pitchFamily="18" charset="0"/>
                  </a:rPr>
                  <a:t> which amounts to 					rejection of </a:t>
                </a:r>
                <a14:m>
                  <m:oMath xmlns:m="http://schemas.openxmlformats.org/officeDocument/2006/math">
                    <m:sSub>
                      <m:sSubPr>
                        <m:ctrlPr>
                          <a:rPr lang="en-IN" sz="2800" b="1" i="1" dirty="0">
                            <a:latin typeface="Cambria Math" panose="02040503050406030204" pitchFamily="18" charset="0"/>
                            <a:cs typeface="Times New Roman" panose="02020603050405020304" pitchFamily="18" charset="0"/>
                          </a:rPr>
                        </m:ctrlPr>
                      </m:sSubPr>
                      <m:e>
                        <m:r>
                          <a:rPr lang="en-IN" sz="2800" b="1" i="1" dirty="0">
                            <a:latin typeface="Cambria Math" panose="02040503050406030204" pitchFamily="18" charset="0"/>
                            <a:cs typeface="Times New Roman" panose="02020603050405020304" pitchFamily="18" charset="0"/>
                          </a:rPr>
                          <m:t>𝑯</m:t>
                        </m:r>
                      </m:e>
                      <m:sub>
                        <m:r>
                          <a:rPr lang="en-IN" sz="2800" b="1" i="1" dirty="0">
                            <a:latin typeface="Cambria Math" panose="02040503050406030204" pitchFamily="18" charset="0"/>
                            <a:cs typeface="Times New Roman" panose="02020603050405020304" pitchFamily="18" charset="0"/>
                          </a:rPr>
                          <m:t>𝟎</m:t>
                        </m:r>
                        <m:r>
                          <a:rPr lang="en-IN" sz="2800" b="1" i="1" dirty="0">
                            <a:latin typeface="Cambria Math" panose="02040503050406030204" pitchFamily="18" charset="0"/>
                            <a:cs typeface="Times New Roman" panose="02020603050405020304" pitchFamily="18" charset="0"/>
                          </a:rPr>
                          <m:t> </m:t>
                        </m:r>
                      </m:sub>
                    </m:sSub>
                  </m:oMath>
                </a14:m>
                <a:r>
                  <a:rPr lang="en-IN" sz="2800" dirty="0">
                    <a:latin typeface="Times New Roman" panose="02020603050405020304" pitchFamily="18" charset="0"/>
                    <a:cs typeface="Times New Roman" panose="02020603050405020304" pitchFamily="18" charset="0"/>
                  </a:rPr>
                  <a:t>is termed as critical region of  rejection.</a:t>
                </a:r>
              </a:p>
              <a:p>
                <a:pPr marL="0" indent="0" algn="just">
                  <a:lnSpc>
                    <a:spcPct val="100000"/>
                  </a:lnSpc>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5745959-DE9D-A6EE-8806-19C0C7F1A8DE}"/>
                  </a:ext>
                </a:extLst>
              </p:cNvPr>
              <p:cNvSpPr txBox="1">
                <a:spLocks noRot="1" noChangeAspect="1" noMove="1" noResize="1" noEditPoints="1" noAdjustHandles="1" noChangeArrowheads="1" noChangeShapeType="1" noTextEdit="1"/>
              </p:cNvSpPr>
              <p:nvPr/>
            </p:nvSpPr>
            <p:spPr>
              <a:xfrm>
                <a:off x="328773" y="236307"/>
                <a:ext cx="11722814" cy="5262979"/>
              </a:xfrm>
              <a:prstGeom prst="rect">
                <a:avLst/>
              </a:prstGeom>
              <a:blipFill>
                <a:blip r:embed="rId2"/>
                <a:stretch>
                  <a:fillRect l="-1092" t="-1275"/>
                </a:stretch>
              </a:blipFill>
            </p:spPr>
            <p:txBody>
              <a:bodyPr/>
              <a:lstStyle/>
              <a:p>
                <a:r>
                  <a:rPr lang="en-IN">
                    <a:noFill/>
                  </a:rPr>
                  <a:t> </a:t>
                </a:r>
              </a:p>
            </p:txBody>
          </p:sp>
        </mc:Fallback>
      </mc:AlternateContent>
    </p:spTree>
    <p:extLst>
      <p:ext uri="{BB962C8B-B14F-4D97-AF65-F5344CB8AC3E}">
        <p14:creationId xmlns:p14="http://schemas.microsoft.com/office/powerpoint/2010/main" val="8973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E4AC78F-34DE-5321-532F-E2CD3C8C09DA}"/>
                  </a:ext>
                </a:extLst>
              </p:cNvPr>
              <p:cNvSpPr txBox="1"/>
              <p:nvPr/>
            </p:nvSpPr>
            <p:spPr>
              <a:xfrm>
                <a:off x="215757" y="123290"/>
                <a:ext cx="11702265" cy="4398127"/>
              </a:xfrm>
              <a:prstGeom prst="rect">
                <a:avLst/>
              </a:prstGeom>
              <a:noFill/>
            </p:spPr>
            <p:txBody>
              <a:bodyPr wrap="square">
                <a:spAutoFit/>
              </a:bodyPr>
              <a:lstStyle/>
              <a:p>
                <a:pPr marL="0" indent="0" algn="just">
                  <a:lnSpc>
                    <a:spcPct val="100000"/>
                  </a:lnSpc>
                  <a:buNone/>
                </a:pPr>
                <a:r>
                  <a:rPr lang="en-IN" sz="2800" b="1" i="1" dirty="0">
                    <a:latin typeface="Times New Roman" panose="02020603050405020304" pitchFamily="18" charset="0"/>
                    <a:cs typeface="Times New Roman" panose="02020603050405020304" pitchFamily="18" charset="0"/>
                  </a:rPr>
                  <a:t>Level of Significance:	</a:t>
                </a:r>
                <a:r>
                  <a:rPr lang="en-IN" sz="2800" dirty="0">
                    <a:latin typeface="Times New Roman" panose="02020603050405020304" pitchFamily="18" charset="0"/>
                    <a:cs typeface="Times New Roman" panose="02020603050405020304" pitchFamily="18" charset="0"/>
                  </a:rPr>
                  <a:t>The probability </a:t>
                </a:r>
                <a14:m>
                  <m:oMath xmlns:m="http://schemas.openxmlformats.org/officeDocument/2006/math">
                    <m:r>
                      <a:rPr lang="en-IN" sz="2800" i="1">
                        <a:latin typeface="Cambria Math" panose="02040503050406030204" pitchFamily="18" charset="0"/>
                        <a:cs typeface="Times New Roman" panose="02020603050405020304" pitchFamily="18" charset="0"/>
                      </a:rPr>
                      <m:t>′</m:t>
                    </m:r>
                    <m:r>
                      <a:rPr lang="en-IN" sz="2800" b="1" i="1">
                        <a:latin typeface="Cambria Math" panose="02040503050406030204" pitchFamily="18" charset="0"/>
                        <a:ea typeface="Cambria Math" panose="02040503050406030204" pitchFamily="18" charset="0"/>
                        <a:cs typeface="Times New Roman" panose="02020603050405020304" pitchFamily="18" charset="0"/>
                      </a:rPr>
                      <m:t>𝜶</m:t>
                    </m:r>
                    <m:r>
                      <a:rPr lang="en-IN" sz="2800" i="1">
                        <a:latin typeface="Cambria Math" panose="02040503050406030204" pitchFamily="18" charset="0"/>
                        <a:cs typeface="Times New Roman" panose="02020603050405020304" pitchFamily="18" charset="0"/>
                      </a:rPr>
                      <m:t>′</m:t>
                    </m:r>
                  </m:oMath>
                </a14:m>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that a random value of the 					statistic </a:t>
                </a:r>
                <a14:m>
                  <m:oMath xmlns:m="http://schemas.openxmlformats.org/officeDocument/2006/math">
                    <m:r>
                      <a:rPr lang="en-IN" sz="2800">
                        <a:latin typeface="Cambria Math" panose="02040503050406030204" pitchFamily="18" charset="0"/>
                        <a:cs typeface="Times New Roman" panose="02020603050405020304" pitchFamily="18" charset="0"/>
                      </a:rPr>
                      <m:t>′</m:t>
                    </m:r>
                    <m:r>
                      <a:rPr lang="en-IN" sz="2800" b="1" i="1">
                        <a:latin typeface="Cambria Math" panose="02040503050406030204" pitchFamily="18" charset="0"/>
                        <a:cs typeface="Times New Roman" panose="02020603050405020304" pitchFamily="18" charset="0"/>
                      </a:rPr>
                      <m:t>𝒕</m:t>
                    </m:r>
                    <m:r>
                      <a:rPr lang="en-IN" sz="2800" b="1" i="1">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belongs to the critical region is known 					as the level of significance</a:t>
                </a:r>
                <a14:m>
                  <m:oMath xmlns:m="http://schemas.openxmlformats.org/officeDocument/2006/math">
                    <m:r>
                      <a:rPr lang="en-IN" sz="2800" i="1" dirty="0">
                        <a:latin typeface="Cambria Math" panose="02040503050406030204" pitchFamily="18" charset="0"/>
                        <a:cs typeface="Times New Roman" panose="02020603050405020304" pitchFamily="18" charset="0"/>
                      </a:rPr>
                      <m:t>.  (</m:t>
                    </m:r>
                    <m:r>
                      <a:rPr lang="en-IN" sz="2800" b="1" i="1" dirty="0">
                        <a:latin typeface="Cambria Math" panose="02040503050406030204" pitchFamily="18" charset="0"/>
                        <a:cs typeface="Times New Roman" panose="02020603050405020304" pitchFamily="18" charset="0"/>
                      </a:rPr>
                      <m:t>𝟏</m:t>
                    </m:r>
                    <m:r>
                      <a:rPr lang="en-IN" sz="2800" b="1" i="1" dirty="0">
                        <a:latin typeface="Cambria Math" panose="02040503050406030204" pitchFamily="18" charset="0"/>
                        <a:cs typeface="Times New Roman" panose="02020603050405020304" pitchFamily="18" charset="0"/>
                      </a:rPr>
                      <m:t>%, </m:t>
                    </m:r>
                    <m:r>
                      <a:rPr lang="en-IN" sz="2800" b="1" i="1" dirty="0">
                        <a:latin typeface="Cambria Math" panose="02040503050406030204" pitchFamily="18" charset="0"/>
                        <a:cs typeface="Times New Roman" panose="02020603050405020304" pitchFamily="18" charset="0"/>
                      </a:rPr>
                      <m:t>𝟓</m:t>
                    </m:r>
                    <m:r>
                      <a:rPr lang="en-IN" sz="2800" b="1" i="1" dirty="0">
                        <a:latin typeface="Cambria Math" panose="02040503050406030204" pitchFamily="18" charset="0"/>
                        <a:cs typeface="Times New Roman" panose="02020603050405020304" pitchFamily="18" charset="0"/>
                      </a:rPr>
                      <m:t>%</m:t>
                    </m:r>
                    <m:r>
                      <a:rPr lang="en-IN" sz="2800" i="1" dirty="0">
                        <a:latin typeface="Cambria Math" panose="02040503050406030204" pitchFamily="18" charset="0"/>
                        <a:cs typeface="Times New Roman" panose="02020603050405020304" pitchFamily="18" charset="0"/>
                      </a:rPr>
                      <m:t>  </m:t>
                    </m:r>
                    <m:r>
                      <a:rPr lang="en-IN" sz="2800" i="1" dirty="0">
                        <a:latin typeface="Cambria Math" panose="02040503050406030204" pitchFamily="18" charset="0"/>
                        <a:cs typeface="Times New Roman" panose="02020603050405020304" pitchFamily="18" charset="0"/>
                      </a:rPr>
                      <m:t>𝑎𝑛𝑑</m:t>
                    </m:r>
                    <m:r>
                      <a:rPr lang="en-IN" sz="2800" i="1" dirty="0">
                        <a:latin typeface="Cambria Math" panose="02040503050406030204" pitchFamily="18" charset="0"/>
                        <a:cs typeface="Times New Roman" panose="02020603050405020304" pitchFamily="18" charset="0"/>
                      </a:rPr>
                      <m:t> </m:t>
                    </m:r>
                    <m:r>
                      <a:rPr lang="en-IN" sz="2800" b="1" i="1" dirty="0">
                        <a:latin typeface="Cambria Math" panose="02040503050406030204" pitchFamily="18" charset="0"/>
                        <a:cs typeface="Times New Roman" panose="02020603050405020304" pitchFamily="18" charset="0"/>
                      </a:rPr>
                      <m:t>𝟏𝟎</m:t>
                    </m:r>
                    <m:r>
                      <a:rPr lang="en-IN" sz="2800" b="1" i="1" dirty="0">
                        <a:latin typeface="Cambria Math" panose="02040503050406030204" pitchFamily="18" charset="0"/>
                        <a:cs typeface="Times New Roman" panose="02020603050405020304" pitchFamily="18" charset="0"/>
                      </a:rPr>
                      <m:t>%</m:t>
                    </m:r>
                    <m:r>
                      <a:rPr lang="en-IN" sz="2800" i="1" dirty="0">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nSpc>
                    <a:spcPct val="120000"/>
                  </a:lnSpc>
                  <a:buNone/>
                </a:pPr>
                <a:r>
                  <a:rPr lang="en-IN" sz="2800" b="1" i="1" dirty="0">
                    <a:latin typeface="Times New Roman" panose="02020603050405020304" pitchFamily="18" charset="0"/>
                    <a:cs typeface="Times New Roman" panose="02020603050405020304" pitchFamily="18" charset="0"/>
                  </a:rPr>
                  <a:t>Degree of Freedom</a:t>
                </a:r>
                <a:r>
                  <a:rPr lang="en-IN" sz="2800" b="1" dirty="0">
                    <a:latin typeface="Times New Roman" panose="02020603050405020304" pitchFamily="18" charset="0"/>
                    <a:cs typeface="Times New Roman" panose="02020603050405020304" pitchFamily="18" charset="0"/>
                  </a:rPr>
                  <a:t>:</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number of independent observations, on which a 				       test is based,  is known as </a:t>
                </a:r>
                <a:r>
                  <a:rPr lang="en-IN" sz="2800" i="1" dirty="0">
                    <a:latin typeface="Times New Roman" panose="02020603050405020304" pitchFamily="18" charset="0"/>
                    <a:cs typeface="Times New Roman" panose="02020603050405020304" pitchFamily="18" charset="0"/>
                  </a:rPr>
                  <a:t>d.f.</a:t>
                </a:r>
                <a:r>
                  <a:rPr lang="en-IN" sz="2800" dirty="0">
                    <a:latin typeface="Times New Roman" panose="02020603050405020304" pitchFamily="18" charset="0"/>
                    <a:cs typeface="Times New Roman" panose="02020603050405020304" pitchFamily="18" charset="0"/>
                  </a:rPr>
                  <a:t> of the test statistic.</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b="1" i="1" dirty="0">
                    <a:latin typeface="Times New Roman" panose="02020603050405020304" pitchFamily="18" charset="0"/>
                    <a:cs typeface="Times New Roman" panose="02020603050405020304" pitchFamily="18" charset="0"/>
                  </a:rPr>
                  <a:t>Test Statistic</a:t>
                </a:r>
                <a:r>
                  <a:rPr lang="en-IN" sz="2800" b="1" dirty="0">
                    <a:latin typeface="Times New Roman" panose="02020603050405020304" pitchFamily="18" charset="0"/>
                    <a:cs typeface="Times New Roman" panose="02020603050405020304" pitchFamily="18" charset="0"/>
                  </a:rPr>
                  <a:t>:</a:t>
                </a:r>
                <a:r>
                  <a:rPr lang="en-IN" sz="2800" b="1" i="1" dirty="0">
                    <a:latin typeface="Times New Roman" panose="02020603050405020304" pitchFamily="18" charset="0"/>
                    <a:cs typeface="Times New Roman" panose="02020603050405020304" pitchFamily="18" charset="0"/>
                  </a:rPr>
                  <a:t>	 </a:t>
                </a:r>
                <a14:m>
                  <m:oMath xmlns:m="http://schemas.openxmlformats.org/officeDocument/2006/math">
                    <m:r>
                      <a:rPr lang="en-IN" sz="2800" b="1" i="1" smtClean="0">
                        <a:latin typeface="Cambria Math" panose="02040503050406030204" pitchFamily="18" charset="0"/>
                        <a:cs typeface="Times New Roman" panose="02020603050405020304" pitchFamily="18" charset="0"/>
                      </a:rPr>
                      <m:t>𝒁</m:t>
                    </m:r>
                    <m:r>
                      <a:rPr lang="en-IN" sz="2800" b="1" i="1" smtClean="0">
                        <a:latin typeface="Cambria Math" panose="02040503050406030204" pitchFamily="18" charset="0"/>
                        <a:cs typeface="Times New Roman" panose="02020603050405020304" pitchFamily="18" charset="0"/>
                      </a:rPr>
                      <m:t>=</m:t>
                    </m:r>
                    <m:f>
                      <m:fPr>
                        <m:ctrlPr>
                          <a:rPr lang="en-IN" sz="2800" b="1" i="1" smtClean="0">
                            <a:latin typeface="Cambria Math" panose="02040503050406030204" pitchFamily="18" charset="0"/>
                            <a:cs typeface="Times New Roman" panose="02020603050405020304" pitchFamily="18" charset="0"/>
                          </a:rPr>
                        </m:ctrlPr>
                      </m:fPr>
                      <m:num>
                        <m:r>
                          <a:rPr lang="en-IN" sz="2800" b="1" i="1" smtClean="0">
                            <a:latin typeface="Cambria Math" panose="02040503050406030204" pitchFamily="18" charset="0"/>
                            <a:cs typeface="Times New Roman" panose="02020603050405020304" pitchFamily="18" charset="0"/>
                          </a:rPr>
                          <m:t>𝒕</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𝑬</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𝒕</m:t>
                        </m:r>
                        <m:r>
                          <a:rPr lang="en-IN" sz="2800" b="1" i="1" smtClean="0">
                            <a:latin typeface="Cambria Math" panose="02040503050406030204" pitchFamily="18" charset="0"/>
                            <a:cs typeface="Times New Roman" panose="02020603050405020304" pitchFamily="18" charset="0"/>
                          </a:rPr>
                          <m:t>)</m:t>
                        </m:r>
                      </m:num>
                      <m:den>
                        <m:r>
                          <a:rPr lang="en-IN" sz="2800" b="1" i="1" smtClean="0">
                            <a:latin typeface="Cambria Math" panose="02040503050406030204" pitchFamily="18" charset="0"/>
                            <a:cs typeface="Times New Roman" panose="02020603050405020304" pitchFamily="18" charset="0"/>
                          </a:rPr>
                          <m:t>𝑺</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𝑬</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𝒕</m:t>
                        </m:r>
                        <m:r>
                          <a:rPr lang="en-IN" sz="2800" b="1" i="1" smtClean="0">
                            <a:latin typeface="Cambria Math" panose="02040503050406030204" pitchFamily="18" charset="0"/>
                            <a:cs typeface="Times New Roman" panose="02020603050405020304" pitchFamily="18" charset="0"/>
                          </a:rPr>
                          <m:t>)</m:t>
                        </m:r>
                      </m:den>
                    </m:f>
                    <m:r>
                      <a:rPr lang="en-IN" sz="2800" b="1" i="1" smtClean="0">
                        <a:latin typeface="Cambria Math" panose="02040503050406030204" pitchFamily="18" charset="0"/>
                        <a:cs typeface="Times New Roman" panose="02020603050405020304" pitchFamily="18" charset="0"/>
                      </a:rPr>
                      <m:t>   ~   </m:t>
                    </m:r>
                    <m:r>
                      <a:rPr lang="en-IN" sz="2800" b="1" i="1" smtClean="0">
                        <a:latin typeface="Cambria Math" panose="02040503050406030204" pitchFamily="18" charset="0"/>
                        <a:cs typeface="Times New Roman" panose="02020603050405020304" pitchFamily="18" charset="0"/>
                      </a:rPr>
                      <m:t>𝑵</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𝟎</m:t>
                    </m:r>
                    <m:r>
                      <a:rPr lang="en-IN" sz="2800" b="1" i="1" smtClean="0">
                        <a:latin typeface="Cambria Math" panose="02040503050406030204" pitchFamily="18" charset="0"/>
                        <a:cs typeface="Times New Roman" panose="02020603050405020304" pitchFamily="18" charset="0"/>
                      </a:rPr>
                      <m:t>,</m:t>
                    </m:r>
                    <m:r>
                      <a:rPr lang="en-IN" sz="2800" b="1" i="1" smtClean="0">
                        <a:latin typeface="Cambria Math" panose="02040503050406030204" pitchFamily="18" charset="0"/>
                        <a:cs typeface="Times New Roman" panose="02020603050405020304" pitchFamily="18" charset="0"/>
                      </a:rPr>
                      <m:t>𝟏</m:t>
                    </m:r>
                    <m:r>
                      <a:rPr lang="en-IN" sz="2800" b="1" i="1" smtClean="0">
                        <a:latin typeface="Cambria Math" panose="02040503050406030204" pitchFamily="18" charset="0"/>
                        <a:cs typeface="Times New Roman" panose="02020603050405020304" pitchFamily="18" charset="0"/>
                      </a:rPr>
                      <m:t>)</m:t>
                    </m:r>
                  </m:oMath>
                </a14:m>
                <a:r>
                  <a:rPr lang="en-IN" sz="2800" b="1" i="1"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asymptotically</a:t>
                </a:r>
                <a:r>
                  <a:rPr lang="en-IN" sz="2800" b="1" i="1"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as</a:t>
                </a:r>
                <a:r>
                  <a:rPr lang="en-IN" sz="2800" b="1" i="1" dirty="0">
                    <a:latin typeface="Times New Roman" panose="02020603050405020304" pitchFamily="18" charset="0"/>
                    <a:cs typeface="Times New Roman" panose="02020603050405020304" pitchFamily="18" charset="0"/>
                  </a:rPr>
                  <a:t>  </a:t>
                </a:r>
                <a14:m>
                  <m:oMath xmlns:m="http://schemas.openxmlformats.org/officeDocument/2006/math">
                    <m:r>
                      <a:rPr lang="en-IN" sz="2800" b="1" i="1" smtClean="0">
                        <a:latin typeface="Cambria Math" panose="02040503050406030204" pitchFamily="18" charset="0"/>
                        <a:cs typeface="Times New Roman" panose="02020603050405020304" pitchFamily="18" charset="0"/>
                      </a:rPr>
                      <m:t>𝒏</m:t>
                    </m:r>
                    <m:r>
                      <a:rPr lang="en-IN" sz="2800" b="1"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2800" b="1" i="1" dirty="0">
                  <a:latin typeface="Times New Roman" panose="02020603050405020304" pitchFamily="18" charset="0"/>
                  <a:cs typeface="Times New Roman" panose="02020603050405020304" pitchFamily="18" charset="0"/>
                </a:endParaRPr>
              </a:p>
              <a:p>
                <a:pPr marL="0" indent="0">
                  <a:buNone/>
                </a:pPr>
                <a:endParaRPr lang="en-IN" sz="2800" b="1" i="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E4AC78F-34DE-5321-532F-E2CD3C8C09DA}"/>
                  </a:ext>
                </a:extLst>
              </p:cNvPr>
              <p:cNvSpPr txBox="1">
                <a:spLocks noRot="1" noChangeAspect="1" noMove="1" noResize="1" noEditPoints="1" noAdjustHandles="1" noChangeArrowheads="1" noChangeShapeType="1" noTextEdit="1"/>
              </p:cNvSpPr>
              <p:nvPr/>
            </p:nvSpPr>
            <p:spPr>
              <a:xfrm>
                <a:off x="215757" y="123290"/>
                <a:ext cx="11702265" cy="4398127"/>
              </a:xfrm>
              <a:prstGeom prst="rect">
                <a:avLst/>
              </a:prstGeom>
              <a:blipFill>
                <a:blip r:embed="rId2"/>
                <a:stretch>
                  <a:fillRect l="-1042" t="-1385"/>
                </a:stretch>
              </a:blipFill>
            </p:spPr>
            <p:txBody>
              <a:bodyPr/>
              <a:lstStyle/>
              <a:p>
                <a:r>
                  <a:rPr lang="en-IN">
                    <a:noFill/>
                  </a:rPr>
                  <a:t> </a:t>
                </a:r>
              </a:p>
            </p:txBody>
          </p:sp>
        </mc:Fallback>
      </mc:AlternateContent>
    </p:spTree>
    <p:extLst>
      <p:ext uri="{BB962C8B-B14F-4D97-AF65-F5344CB8AC3E}">
        <p14:creationId xmlns:p14="http://schemas.microsoft.com/office/powerpoint/2010/main" val="375990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2949</TotalTime>
  <Words>3660</Words>
  <Application>Microsoft Office PowerPoint</Application>
  <PresentationFormat>Widescreen</PresentationFormat>
  <Paragraphs>318</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Calisto MT</vt:lpstr>
      <vt:lpstr>Cambria</vt:lpstr>
      <vt:lpstr>Cambria Math</vt:lpstr>
      <vt:lpstr>Times New Roman</vt:lpstr>
      <vt:lpstr>Office Theme</vt:lpstr>
      <vt:lpstr>  Module: 5 Hypothesis Testing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Procedure for Testing of Hypothesis</vt:lpstr>
      <vt:lpstr>PowerPoint Presentation</vt:lpstr>
      <vt:lpstr>Test for Single Proportion: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VINOTH D</dc:creator>
  <cp:lastModifiedBy>VINOTH D</cp:lastModifiedBy>
  <cp:revision>161</cp:revision>
  <dcterms:created xsi:type="dcterms:W3CDTF">2025-03-02T04:23:22Z</dcterms:created>
  <dcterms:modified xsi:type="dcterms:W3CDTF">2025-03-11T09:16:48Z</dcterms:modified>
</cp:coreProperties>
</file>