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58" r:id="rId5"/>
    <p:sldId id="259" r:id="rId6"/>
    <p:sldId id="262" r:id="rId7"/>
    <p:sldId id="264" r:id="rId8"/>
    <p:sldId id="263" r:id="rId9"/>
    <p:sldId id="265" r:id="rId10"/>
    <p:sldId id="266" r:id="rId11"/>
    <p:sldId id="267" r:id="rId12"/>
    <p:sldId id="268" r:id="rId13"/>
    <p:sldId id="269" r:id="rId14"/>
    <p:sldId id="270" r:id="rId15"/>
    <p:sldId id="271" r:id="rId16"/>
    <p:sldId id="282" r:id="rId17"/>
    <p:sldId id="276" r:id="rId18"/>
    <p:sldId id="277" r:id="rId19"/>
    <p:sldId id="278" r:id="rId20"/>
    <p:sldId id="279" r:id="rId21"/>
    <p:sldId id="280" r:id="rId22"/>
    <p:sldId id="281" r:id="rId23"/>
    <p:sldId id="283" r:id="rId24"/>
    <p:sldId id="284" r:id="rId25"/>
    <p:sldId id="285" r:id="rId26"/>
    <p:sldId id="286" r:id="rId27"/>
    <p:sldId id="287" r:id="rId28"/>
    <p:sldId id="288" r:id="rId29"/>
    <p:sldId id="294" r:id="rId30"/>
    <p:sldId id="289" r:id="rId31"/>
    <p:sldId id="290" r:id="rId32"/>
    <p:sldId id="291" r:id="rId33"/>
    <p:sldId id="292" r:id="rId34"/>
    <p:sldId id="293" r:id="rId35"/>
    <p:sldId id="295" r:id="rId36"/>
    <p:sldId id="296" r:id="rId37"/>
    <p:sldId id="299" r:id="rId38"/>
    <p:sldId id="297" r:id="rId39"/>
    <p:sldId id="298" r:id="rId40"/>
    <p:sldId id="300" r:id="rId41"/>
    <p:sldId id="301" r:id="rId42"/>
    <p:sldId id="302" r:id="rId43"/>
    <p:sldId id="305" r:id="rId44"/>
    <p:sldId id="303" r:id="rId45"/>
    <p:sldId id="306" r:id="rId46"/>
    <p:sldId id="307" r:id="rId47"/>
    <p:sldId id="30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4" id="{B4FADCBF-5D85-4AEB-A27D-117A4DC6B12B}">
          <p14:sldIdLst>
            <p14:sldId id="257"/>
          </p14:sldIdLst>
        </p14:section>
        <p14:section name="Bernoulli Distribution" id="{A5D0CAFB-5F8B-49B9-8798-28A5785A8AF5}">
          <p14:sldIdLst>
            <p14:sldId id="260"/>
            <p14:sldId id="261"/>
          </p14:sldIdLst>
        </p14:section>
        <p14:section name="Binomial Distribution Function" id="{007492B2-AA43-4E55-8DEA-C55F70B65B58}">
          <p14:sldIdLst>
            <p14:sldId id="258"/>
            <p14:sldId id="259"/>
            <p14:sldId id="262"/>
            <p14:sldId id="264"/>
            <p14:sldId id="263"/>
            <p14:sldId id="265"/>
            <p14:sldId id="266"/>
            <p14:sldId id="267"/>
            <p14:sldId id="268"/>
            <p14:sldId id="269"/>
            <p14:sldId id="270"/>
            <p14:sldId id="271"/>
            <p14:sldId id="282"/>
          </p14:sldIdLst>
        </p14:section>
        <p14:section name="Poisson Distribution Function" id="{F5889A55-59BD-44BC-A43C-A1FC1234FFE0}">
          <p14:sldIdLst>
            <p14:sldId id="276"/>
            <p14:sldId id="277"/>
            <p14:sldId id="278"/>
            <p14:sldId id="279"/>
            <p14:sldId id="280"/>
            <p14:sldId id="281"/>
            <p14:sldId id="283"/>
          </p14:sldIdLst>
        </p14:section>
        <p14:section name="Normal Distribution Function" id="{76C70327-DE07-4939-A579-D3767769F5F9}">
          <p14:sldIdLst>
            <p14:sldId id="284"/>
            <p14:sldId id="285"/>
            <p14:sldId id="286"/>
            <p14:sldId id="287"/>
            <p14:sldId id="288"/>
            <p14:sldId id="294"/>
            <p14:sldId id="289"/>
            <p14:sldId id="290"/>
            <p14:sldId id="291"/>
            <p14:sldId id="292"/>
            <p14:sldId id="293"/>
            <p14:sldId id="295"/>
          </p14:sldIdLst>
        </p14:section>
        <p14:section name="Exponential Distribution Function:" id="{AEE08010-0E23-455D-9FEA-501AFB17C138}">
          <p14:sldIdLst>
            <p14:sldId id="296"/>
            <p14:sldId id="299"/>
            <p14:sldId id="297"/>
            <p14:sldId id="298"/>
          </p14:sldIdLst>
        </p14:section>
        <p14:section name="Gamma Distribution Function" id="{26ADCA94-0F6F-4244-8DBA-1A5DA8D590D8}">
          <p14:sldIdLst>
            <p14:sldId id="300"/>
            <p14:sldId id="301"/>
            <p14:sldId id="302"/>
            <p14:sldId id="305"/>
            <p14:sldId id="303"/>
            <p14:sldId id="306"/>
            <p14:sldId id="307"/>
            <p14:sldId id="30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8T08:50:57.238"/>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8T08:51:03.811"/>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18T08:51:13.957"/>
    </inkml:context>
    <inkml:brush xml:id="br0">
      <inkml:brushProperty name="width" value="0.05" units="cm"/>
      <inkml:brushProperty name="height" value="0.3" units="cm"/>
      <inkml:brushProperty name="ignorePressure" value="1"/>
      <inkml:brushProperty name="inkEffects" value="pencil"/>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18T08:51:14.227"/>
    </inkml:context>
    <inkml:brush xml:id="br0">
      <inkml:brushProperty name="width" value="0.05" units="cm"/>
      <inkml:brushProperty name="height" value="0.3" units="cm"/>
      <inkml:brushProperty name="ignorePressure" value="1"/>
      <inkml:brushProperty name="inkEffects" value="pencil"/>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1T01:28:39.67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1790 31,'-1'2,"1"0,0 0,-1 0,0 0,1 0,-1 0,0 0,0 0,0-1,0 1,0 0,-1-1,1 1,0-1,-1 1,1-1,-1 0,0 0,1 1,-1-1,0 0,0 0,0-1,1 1,-3 0,-5 3,0-1,0-1,-18 3,-37 1,-119-6,88-2,66 0,0-1,-31-7,30 4,-51-3,-140 10,-39-2,94-17,115 11,-25-3,8-1,-91 0,29 12,438-1,-283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1T01:28:41.07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0,'8'1,"0"0,0 0,0 1,0 0,11 4,12 4,39 3,0-3,80 2,146-11,-184-2,357 0,-428 3,64 11,-62-6,45 1,-61-7,34 6,-52-6,0 1,0 0,-1 0,0 1,1 0,-1 1,13 7,-21-11,1 0,-1 1,0-1,0 0,0 0,1 0,-1 0,0 0,0 1,1-1,-1 0,0 0,0 0,0 1,0-1,1 0,-1 0,0 0,0 1,0-1,0 0,0 1,0-1,0 0,0 0,0 1,0-1,0 0,0 0,0 1,0-1,0 0,0 0,0 1,0-1,-10 6,-17-2,26-4,-127 3,118-3,-35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1T01:29:09.539"/>
    </inkml:context>
    <inkml:brush xml:id="br0">
      <inkml:brushProperty name="width" value="0.35" units="cm"/>
      <inkml:brushProperty name="height" value="0.35" units="cm"/>
      <inkml:brushProperty name="color" value="#FFFFFF"/>
    </inkml:brush>
  </inkml:definitions>
  <inkml:trace contextRef="#ctx0" brushRef="#br0">237 204 24575,'592'0'0,"-388"14"0,-53-2 0,39 3 0,69 2 0,-140-19 0,100 3 0,-112 13 0,13 0 0,-26-12 0,-39-2 0,64 10 0,129 25 0,-159-26 0,1-4 0,92-7 0,-49 0 0,723 2 0,-833 2 0,1 0 0,37 9 0,-33-5 0,35 2 0,240-6 0,-167-4 0,-315 16 0,-6 1 0,-2156-14 0,1065-3 0,648 2 0,623 0 0,0 0 0,-1 0 0,1-1 0,0 1 0,0-1 0,0-1 0,-1 1 0,-8-4 0,12 4 0,0-1 0,0 1 0,0-1 0,0 0 0,0 1 0,0-1 0,0 0 0,0 0 0,1 0 0,-1-1 0,1 1 0,0 0 0,-1 0 0,1-1 0,0 1 0,0-1 0,1 1 0,-1-1 0,0-4 0,-2-21 0,1 0 0,1-1 0,5-43 0,0-1 0,-5 67 0,2 1 0,-1 0 0,0-1 0,1 1 0,0 0 0,1 0 0,-1-1 0,4-7 0,-3 10 0,-1 1 0,1 0 0,-1 0 0,1 0 0,0 0 0,0 0 0,0 0 0,0 1 0,0-1 0,0 1 0,0-1 0,1 1 0,-1 0 0,1 0 0,-1 0 0,0 0 0,1 0 0,0 0 0,4 0 0,22-2 0,0 1 0,1 1 0,35 4 0,-9 0 0,157 0 0,-215-4 0,0 1 0,1 0 0,-1 0 0,0-1 0,0 1 0,1-1 0,-1 0 0,0 1 0,1-1 0,-1 0 0,1 0 0,-1 0 0,1 0 0,-2-2 0,2 3 0,1 0 0,0 0 0,0-1 0,-1 1 0,1 0 0,0 0 0,0-1 0,0 1 0,0 0 0,0 0 0,-1-1 0,1 1 0,0 0 0,0 0 0,0-1 0,0 1 0,0 0 0,0 0 0,0-1 0,0 1 0,0 0 0,0-1 0,0 1 0,0 0 0,0 0 0,0-1 0,0 1 0,0 0 0,0-1 0,1 1 0,-1 0 0,0 0 0,0-1 0,1 1 0,0-1 0,0 0 0,0 1 0,0-1 0,0 1 0,0-1 0,0 1 0,1-1 0,-1 1 0,0 0 0,0-1 0,0 1 0,3 0 0,72-5 0,93 5 0,-74 1 0,1322 0 0,-1252 14 0,-22-1 0,399-12 0,-276-4 0,-250 2 0,0 1 0,1 0 0,-1 1 0,21 6 0,-4-2 0,0-1 0,0-1 0,45-1 0,-37-3 0,67 11 0,-29-1 0,2-3 0,133-6 0,-94-3 0,-71 0 0,59-11 0,-72 7 0,1 2 0,0 1 0,57 3 0,-91 1 0,0-1 0,-1 0 0,1 1 0,0 0 0,-1 0 0,1 0 0,-1 0 0,1 0 0,-1 0 0,1 1 0,-1-1 0,0 1 0,0-1 0,0 1 0,0 0 0,0 0 0,0 0 0,0 0 0,0 1 0,-1-1 0,1 0 0,-1 1 0,0-1 0,0 1 0,0-1 0,0 1 0,0-1 0,0 1 0,0 3 0,1 8 0,0 1 0,-2-1 0,1 0 0,-3 22 0,0-15 0,2 45 0,1-44 0,-1 1 0,-1 0 0,-1-1 0,-1 1 0,-8 30 0,9-48 0,0-1 0,0 1 0,-1 0 0,0-1 0,0 0 0,0 1 0,0-1 0,-1 0 0,0-1 0,1 1 0,-1 0 0,-5 2 0,-8 5 0,-33 17 0,18-11 0,4-1 0,3-1 0,0-1 0,-33 12 0,14-10 0,-1-2 0,0-2 0,-1-2 0,0-2 0,-93 4 0,-141 2 0,-23 1 0,21-1 0,21 0 0,-342-13 199,304-2-1763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1T01:29:16.850"/>
    </inkml:context>
    <inkml:brush xml:id="br0">
      <inkml:brushProperty name="width" value="0.35" units="cm"/>
      <inkml:brushProperty name="height" value="0.35" units="cm"/>
      <inkml:brushProperty name="color" value="#FFFFFF"/>
    </inkml:brush>
  </inkml:definitions>
  <inkml:trace contextRef="#ctx0" brushRef="#br0">1 5 24575,'4'-4'0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5659E-C829-E87E-AA2F-6DF2052E38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D549AB-6CB6-013F-693A-25C45F388C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B379B2-FDD4-2788-ADEB-243EB418934F}"/>
              </a:ext>
            </a:extLst>
          </p:cNvPr>
          <p:cNvSpPr>
            <a:spLocks noGrp="1"/>
          </p:cNvSpPr>
          <p:nvPr>
            <p:ph type="dt" sz="half" idx="10"/>
          </p:nvPr>
        </p:nvSpPr>
        <p:spPr/>
        <p:txBody>
          <a:bodyPr/>
          <a:lstStyle/>
          <a:p>
            <a:fld id="{43498F92-B1AE-4AE1-AFF6-CEEA715AA40A}" type="datetimeFigureOut">
              <a:rPr lang="en-IN" smtClean="0"/>
              <a:t>08-03-2025</a:t>
            </a:fld>
            <a:endParaRPr lang="en-IN"/>
          </a:p>
        </p:txBody>
      </p:sp>
      <p:sp>
        <p:nvSpPr>
          <p:cNvPr id="5" name="Footer Placeholder 4">
            <a:extLst>
              <a:ext uri="{FF2B5EF4-FFF2-40B4-BE49-F238E27FC236}">
                <a16:creationId xmlns:a16="http://schemas.microsoft.com/office/drawing/2014/main" id="{F59EFEAD-F029-0FB9-2D53-E5614714AF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4F658D-9A80-9C6D-1C1B-6596B353147D}"/>
              </a:ext>
            </a:extLst>
          </p:cNvPr>
          <p:cNvSpPr>
            <a:spLocks noGrp="1"/>
          </p:cNvSpPr>
          <p:nvPr>
            <p:ph type="sldNum" sz="quarter" idx="12"/>
          </p:nvPr>
        </p:nvSpPr>
        <p:spPr/>
        <p:txBody>
          <a:bodyPr/>
          <a:lstStyle/>
          <a:p>
            <a:fld id="{ACFC4DDD-DCE3-4EA4-B66E-78B65D4D1725}" type="slidenum">
              <a:rPr lang="en-IN" smtClean="0"/>
              <a:t>‹#›</a:t>
            </a:fld>
            <a:endParaRPr lang="en-IN"/>
          </a:p>
        </p:txBody>
      </p:sp>
    </p:spTree>
    <p:extLst>
      <p:ext uri="{BB962C8B-B14F-4D97-AF65-F5344CB8AC3E}">
        <p14:creationId xmlns:p14="http://schemas.microsoft.com/office/powerpoint/2010/main" val="2753251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C464C-E9D6-4314-20DF-6AE42F1E5A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253569-593B-3C12-EC3E-08523F0174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88BBE8-55A7-574D-C1B3-298E2166717D}"/>
              </a:ext>
            </a:extLst>
          </p:cNvPr>
          <p:cNvSpPr>
            <a:spLocks noGrp="1"/>
          </p:cNvSpPr>
          <p:nvPr>
            <p:ph type="dt" sz="half" idx="10"/>
          </p:nvPr>
        </p:nvSpPr>
        <p:spPr/>
        <p:txBody>
          <a:bodyPr/>
          <a:lstStyle/>
          <a:p>
            <a:fld id="{43498F92-B1AE-4AE1-AFF6-CEEA715AA40A}" type="datetimeFigureOut">
              <a:rPr lang="en-IN" smtClean="0"/>
              <a:t>08-03-2025</a:t>
            </a:fld>
            <a:endParaRPr lang="en-IN"/>
          </a:p>
        </p:txBody>
      </p:sp>
      <p:sp>
        <p:nvSpPr>
          <p:cNvPr id="5" name="Footer Placeholder 4">
            <a:extLst>
              <a:ext uri="{FF2B5EF4-FFF2-40B4-BE49-F238E27FC236}">
                <a16:creationId xmlns:a16="http://schemas.microsoft.com/office/drawing/2014/main" id="{3E28B017-D771-8340-46F3-079068A1DD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BE0BBF-C006-2BF6-1902-FD0E38233B0B}"/>
              </a:ext>
            </a:extLst>
          </p:cNvPr>
          <p:cNvSpPr>
            <a:spLocks noGrp="1"/>
          </p:cNvSpPr>
          <p:nvPr>
            <p:ph type="sldNum" sz="quarter" idx="12"/>
          </p:nvPr>
        </p:nvSpPr>
        <p:spPr/>
        <p:txBody>
          <a:bodyPr/>
          <a:lstStyle/>
          <a:p>
            <a:fld id="{ACFC4DDD-DCE3-4EA4-B66E-78B65D4D1725}" type="slidenum">
              <a:rPr lang="en-IN" smtClean="0"/>
              <a:t>‹#›</a:t>
            </a:fld>
            <a:endParaRPr lang="en-IN"/>
          </a:p>
        </p:txBody>
      </p:sp>
    </p:spTree>
    <p:extLst>
      <p:ext uri="{BB962C8B-B14F-4D97-AF65-F5344CB8AC3E}">
        <p14:creationId xmlns:p14="http://schemas.microsoft.com/office/powerpoint/2010/main" val="4895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69AC63-724A-D878-7B18-249FE3400A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4CD049-212C-92F0-203D-64F8F34AE0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7DA6D7-CCF4-D219-CD44-C80A216C0339}"/>
              </a:ext>
            </a:extLst>
          </p:cNvPr>
          <p:cNvSpPr>
            <a:spLocks noGrp="1"/>
          </p:cNvSpPr>
          <p:nvPr>
            <p:ph type="dt" sz="half" idx="10"/>
          </p:nvPr>
        </p:nvSpPr>
        <p:spPr/>
        <p:txBody>
          <a:bodyPr/>
          <a:lstStyle/>
          <a:p>
            <a:fld id="{43498F92-B1AE-4AE1-AFF6-CEEA715AA40A}" type="datetimeFigureOut">
              <a:rPr lang="en-IN" smtClean="0"/>
              <a:t>08-03-2025</a:t>
            </a:fld>
            <a:endParaRPr lang="en-IN"/>
          </a:p>
        </p:txBody>
      </p:sp>
      <p:sp>
        <p:nvSpPr>
          <p:cNvPr id="5" name="Footer Placeholder 4">
            <a:extLst>
              <a:ext uri="{FF2B5EF4-FFF2-40B4-BE49-F238E27FC236}">
                <a16:creationId xmlns:a16="http://schemas.microsoft.com/office/drawing/2014/main" id="{EED66F86-D2DB-39BF-57B8-519F8C8E3E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1D9C8F-BE4C-1FB9-5836-48BDF4EB2900}"/>
              </a:ext>
            </a:extLst>
          </p:cNvPr>
          <p:cNvSpPr>
            <a:spLocks noGrp="1"/>
          </p:cNvSpPr>
          <p:nvPr>
            <p:ph type="sldNum" sz="quarter" idx="12"/>
          </p:nvPr>
        </p:nvSpPr>
        <p:spPr/>
        <p:txBody>
          <a:bodyPr/>
          <a:lstStyle/>
          <a:p>
            <a:fld id="{ACFC4DDD-DCE3-4EA4-B66E-78B65D4D1725}" type="slidenum">
              <a:rPr lang="en-IN" smtClean="0"/>
              <a:t>‹#›</a:t>
            </a:fld>
            <a:endParaRPr lang="en-IN"/>
          </a:p>
        </p:txBody>
      </p:sp>
    </p:spTree>
    <p:extLst>
      <p:ext uri="{BB962C8B-B14F-4D97-AF65-F5344CB8AC3E}">
        <p14:creationId xmlns:p14="http://schemas.microsoft.com/office/powerpoint/2010/main" val="2286474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1B251-3144-555D-E0A9-F81B96B62F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FE50CC-91E6-FD7D-58B9-50CA8247AA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47D46D-4725-C035-8E5C-1715A6367E42}"/>
              </a:ext>
            </a:extLst>
          </p:cNvPr>
          <p:cNvSpPr>
            <a:spLocks noGrp="1"/>
          </p:cNvSpPr>
          <p:nvPr>
            <p:ph type="dt" sz="half" idx="10"/>
          </p:nvPr>
        </p:nvSpPr>
        <p:spPr/>
        <p:txBody>
          <a:bodyPr/>
          <a:lstStyle/>
          <a:p>
            <a:fld id="{43498F92-B1AE-4AE1-AFF6-CEEA715AA40A}" type="datetimeFigureOut">
              <a:rPr lang="en-IN" smtClean="0"/>
              <a:t>08-03-2025</a:t>
            </a:fld>
            <a:endParaRPr lang="en-IN"/>
          </a:p>
        </p:txBody>
      </p:sp>
      <p:sp>
        <p:nvSpPr>
          <p:cNvPr id="5" name="Footer Placeholder 4">
            <a:extLst>
              <a:ext uri="{FF2B5EF4-FFF2-40B4-BE49-F238E27FC236}">
                <a16:creationId xmlns:a16="http://schemas.microsoft.com/office/drawing/2014/main" id="{A05195AC-EE3D-1D60-52A6-A0A3108400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2DA893-FFAE-E345-66C5-A154C0912078}"/>
              </a:ext>
            </a:extLst>
          </p:cNvPr>
          <p:cNvSpPr>
            <a:spLocks noGrp="1"/>
          </p:cNvSpPr>
          <p:nvPr>
            <p:ph type="sldNum" sz="quarter" idx="12"/>
          </p:nvPr>
        </p:nvSpPr>
        <p:spPr/>
        <p:txBody>
          <a:bodyPr/>
          <a:lstStyle/>
          <a:p>
            <a:fld id="{ACFC4DDD-DCE3-4EA4-B66E-78B65D4D1725}" type="slidenum">
              <a:rPr lang="en-IN" smtClean="0"/>
              <a:t>‹#›</a:t>
            </a:fld>
            <a:endParaRPr lang="en-IN"/>
          </a:p>
        </p:txBody>
      </p:sp>
    </p:spTree>
    <p:extLst>
      <p:ext uri="{BB962C8B-B14F-4D97-AF65-F5344CB8AC3E}">
        <p14:creationId xmlns:p14="http://schemas.microsoft.com/office/powerpoint/2010/main" val="4220447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8F03E-E228-F962-B8EA-15EB63FB89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DB9245-0D86-D15B-0367-C6470E4826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F8A329-DCA9-3A4B-3D93-FA609CC080B5}"/>
              </a:ext>
            </a:extLst>
          </p:cNvPr>
          <p:cNvSpPr>
            <a:spLocks noGrp="1"/>
          </p:cNvSpPr>
          <p:nvPr>
            <p:ph type="dt" sz="half" idx="10"/>
          </p:nvPr>
        </p:nvSpPr>
        <p:spPr/>
        <p:txBody>
          <a:bodyPr/>
          <a:lstStyle/>
          <a:p>
            <a:fld id="{43498F92-B1AE-4AE1-AFF6-CEEA715AA40A}" type="datetimeFigureOut">
              <a:rPr lang="en-IN" smtClean="0"/>
              <a:t>08-03-2025</a:t>
            </a:fld>
            <a:endParaRPr lang="en-IN"/>
          </a:p>
        </p:txBody>
      </p:sp>
      <p:sp>
        <p:nvSpPr>
          <p:cNvPr id="5" name="Footer Placeholder 4">
            <a:extLst>
              <a:ext uri="{FF2B5EF4-FFF2-40B4-BE49-F238E27FC236}">
                <a16:creationId xmlns:a16="http://schemas.microsoft.com/office/drawing/2014/main" id="{77069EFD-2491-F4F0-0BB5-7956395FD1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A7817B-F9CB-6C51-A7EB-FE743BD3B3F3}"/>
              </a:ext>
            </a:extLst>
          </p:cNvPr>
          <p:cNvSpPr>
            <a:spLocks noGrp="1"/>
          </p:cNvSpPr>
          <p:nvPr>
            <p:ph type="sldNum" sz="quarter" idx="12"/>
          </p:nvPr>
        </p:nvSpPr>
        <p:spPr/>
        <p:txBody>
          <a:bodyPr/>
          <a:lstStyle/>
          <a:p>
            <a:fld id="{ACFC4DDD-DCE3-4EA4-B66E-78B65D4D1725}" type="slidenum">
              <a:rPr lang="en-IN" smtClean="0"/>
              <a:t>‹#›</a:t>
            </a:fld>
            <a:endParaRPr lang="en-IN"/>
          </a:p>
        </p:txBody>
      </p:sp>
    </p:spTree>
    <p:extLst>
      <p:ext uri="{BB962C8B-B14F-4D97-AF65-F5344CB8AC3E}">
        <p14:creationId xmlns:p14="http://schemas.microsoft.com/office/powerpoint/2010/main" val="20511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CDF1A-73A1-1865-B4EB-39A82C32A5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49B891-23E8-1136-73F1-9497D0E00A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B7EEEF-12C5-BE9E-322C-305932758C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9C69AF-6250-B02D-9EE3-B02ADD918B96}"/>
              </a:ext>
            </a:extLst>
          </p:cNvPr>
          <p:cNvSpPr>
            <a:spLocks noGrp="1"/>
          </p:cNvSpPr>
          <p:nvPr>
            <p:ph type="dt" sz="half" idx="10"/>
          </p:nvPr>
        </p:nvSpPr>
        <p:spPr/>
        <p:txBody>
          <a:bodyPr/>
          <a:lstStyle/>
          <a:p>
            <a:fld id="{43498F92-B1AE-4AE1-AFF6-CEEA715AA40A}" type="datetimeFigureOut">
              <a:rPr lang="en-IN" smtClean="0"/>
              <a:t>08-03-2025</a:t>
            </a:fld>
            <a:endParaRPr lang="en-IN"/>
          </a:p>
        </p:txBody>
      </p:sp>
      <p:sp>
        <p:nvSpPr>
          <p:cNvPr id="6" name="Footer Placeholder 5">
            <a:extLst>
              <a:ext uri="{FF2B5EF4-FFF2-40B4-BE49-F238E27FC236}">
                <a16:creationId xmlns:a16="http://schemas.microsoft.com/office/drawing/2014/main" id="{71DCB107-9841-9F95-0160-8F666423BE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0BA75D-5147-AC35-F0B4-28F6CD998FFE}"/>
              </a:ext>
            </a:extLst>
          </p:cNvPr>
          <p:cNvSpPr>
            <a:spLocks noGrp="1"/>
          </p:cNvSpPr>
          <p:nvPr>
            <p:ph type="sldNum" sz="quarter" idx="12"/>
          </p:nvPr>
        </p:nvSpPr>
        <p:spPr/>
        <p:txBody>
          <a:bodyPr/>
          <a:lstStyle/>
          <a:p>
            <a:fld id="{ACFC4DDD-DCE3-4EA4-B66E-78B65D4D1725}" type="slidenum">
              <a:rPr lang="en-IN" smtClean="0"/>
              <a:t>‹#›</a:t>
            </a:fld>
            <a:endParaRPr lang="en-IN"/>
          </a:p>
        </p:txBody>
      </p:sp>
    </p:spTree>
    <p:extLst>
      <p:ext uri="{BB962C8B-B14F-4D97-AF65-F5344CB8AC3E}">
        <p14:creationId xmlns:p14="http://schemas.microsoft.com/office/powerpoint/2010/main" val="3065149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F5219-3199-DE82-8E3E-249B19729B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8066DF-1B97-61FF-37B9-00C6E54CD4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387EB5-C651-DC7D-0A75-31529115DB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7A4428-D277-2BAC-E7E6-63710B3896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0CE98C-0A88-6131-F7E0-1DD50FBEBE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BC25D1-2521-4696-5862-625E9C44101B}"/>
              </a:ext>
            </a:extLst>
          </p:cNvPr>
          <p:cNvSpPr>
            <a:spLocks noGrp="1"/>
          </p:cNvSpPr>
          <p:nvPr>
            <p:ph type="dt" sz="half" idx="10"/>
          </p:nvPr>
        </p:nvSpPr>
        <p:spPr/>
        <p:txBody>
          <a:bodyPr/>
          <a:lstStyle/>
          <a:p>
            <a:fld id="{43498F92-B1AE-4AE1-AFF6-CEEA715AA40A}" type="datetimeFigureOut">
              <a:rPr lang="en-IN" smtClean="0"/>
              <a:t>08-03-2025</a:t>
            </a:fld>
            <a:endParaRPr lang="en-IN"/>
          </a:p>
        </p:txBody>
      </p:sp>
      <p:sp>
        <p:nvSpPr>
          <p:cNvPr id="8" name="Footer Placeholder 7">
            <a:extLst>
              <a:ext uri="{FF2B5EF4-FFF2-40B4-BE49-F238E27FC236}">
                <a16:creationId xmlns:a16="http://schemas.microsoft.com/office/drawing/2014/main" id="{1C925E17-ABFA-EA25-3137-BB4466173E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3A95CA-6950-2541-3CD7-F71C7F3ABCA8}"/>
              </a:ext>
            </a:extLst>
          </p:cNvPr>
          <p:cNvSpPr>
            <a:spLocks noGrp="1"/>
          </p:cNvSpPr>
          <p:nvPr>
            <p:ph type="sldNum" sz="quarter" idx="12"/>
          </p:nvPr>
        </p:nvSpPr>
        <p:spPr/>
        <p:txBody>
          <a:bodyPr/>
          <a:lstStyle/>
          <a:p>
            <a:fld id="{ACFC4DDD-DCE3-4EA4-B66E-78B65D4D1725}" type="slidenum">
              <a:rPr lang="en-IN" smtClean="0"/>
              <a:t>‹#›</a:t>
            </a:fld>
            <a:endParaRPr lang="en-IN"/>
          </a:p>
        </p:txBody>
      </p:sp>
    </p:spTree>
    <p:extLst>
      <p:ext uri="{BB962C8B-B14F-4D97-AF65-F5344CB8AC3E}">
        <p14:creationId xmlns:p14="http://schemas.microsoft.com/office/powerpoint/2010/main" val="2612824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BE509-7C7F-2C99-8F48-E5D424BD154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8B4D21-83FB-DF5A-A5D2-B7702E6F3233}"/>
              </a:ext>
            </a:extLst>
          </p:cNvPr>
          <p:cNvSpPr>
            <a:spLocks noGrp="1"/>
          </p:cNvSpPr>
          <p:nvPr>
            <p:ph type="dt" sz="half" idx="10"/>
          </p:nvPr>
        </p:nvSpPr>
        <p:spPr/>
        <p:txBody>
          <a:bodyPr/>
          <a:lstStyle/>
          <a:p>
            <a:fld id="{43498F92-B1AE-4AE1-AFF6-CEEA715AA40A}" type="datetimeFigureOut">
              <a:rPr lang="en-IN" smtClean="0"/>
              <a:t>08-03-2025</a:t>
            </a:fld>
            <a:endParaRPr lang="en-IN"/>
          </a:p>
        </p:txBody>
      </p:sp>
      <p:sp>
        <p:nvSpPr>
          <p:cNvPr id="4" name="Footer Placeholder 3">
            <a:extLst>
              <a:ext uri="{FF2B5EF4-FFF2-40B4-BE49-F238E27FC236}">
                <a16:creationId xmlns:a16="http://schemas.microsoft.com/office/drawing/2014/main" id="{5059CF82-796B-6319-81D0-99B4CC9B4A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7A76F6-A08C-9C26-B862-1ECF971BDC9C}"/>
              </a:ext>
            </a:extLst>
          </p:cNvPr>
          <p:cNvSpPr>
            <a:spLocks noGrp="1"/>
          </p:cNvSpPr>
          <p:nvPr>
            <p:ph type="sldNum" sz="quarter" idx="12"/>
          </p:nvPr>
        </p:nvSpPr>
        <p:spPr/>
        <p:txBody>
          <a:bodyPr/>
          <a:lstStyle/>
          <a:p>
            <a:fld id="{ACFC4DDD-DCE3-4EA4-B66E-78B65D4D1725}" type="slidenum">
              <a:rPr lang="en-IN" smtClean="0"/>
              <a:t>‹#›</a:t>
            </a:fld>
            <a:endParaRPr lang="en-IN"/>
          </a:p>
        </p:txBody>
      </p:sp>
    </p:spTree>
    <p:extLst>
      <p:ext uri="{BB962C8B-B14F-4D97-AF65-F5344CB8AC3E}">
        <p14:creationId xmlns:p14="http://schemas.microsoft.com/office/powerpoint/2010/main" val="2147848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B0FB65-7537-0F06-DFA4-8980C24CCE81}"/>
              </a:ext>
            </a:extLst>
          </p:cNvPr>
          <p:cNvSpPr>
            <a:spLocks noGrp="1"/>
          </p:cNvSpPr>
          <p:nvPr>
            <p:ph type="dt" sz="half" idx="10"/>
          </p:nvPr>
        </p:nvSpPr>
        <p:spPr/>
        <p:txBody>
          <a:bodyPr/>
          <a:lstStyle/>
          <a:p>
            <a:fld id="{43498F92-B1AE-4AE1-AFF6-CEEA715AA40A}" type="datetimeFigureOut">
              <a:rPr lang="en-IN" smtClean="0"/>
              <a:t>08-03-2025</a:t>
            </a:fld>
            <a:endParaRPr lang="en-IN"/>
          </a:p>
        </p:txBody>
      </p:sp>
      <p:sp>
        <p:nvSpPr>
          <p:cNvPr id="3" name="Footer Placeholder 2">
            <a:extLst>
              <a:ext uri="{FF2B5EF4-FFF2-40B4-BE49-F238E27FC236}">
                <a16:creationId xmlns:a16="http://schemas.microsoft.com/office/drawing/2014/main" id="{03957B35-E3ED-B4EB-9C32-F867B5DB10C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C37F92-30D8-4B31-4E71-5659C2FAE3FF}"/>
              </a:ext>
            </a:extLst>
          </p:cNvPr>
          <p:cNvSpPr>
            <a:spLocks noGrp="1"/>
          </p:cNvSpPr>
          <p:nvPr>
            <p:ph type="sldNum" sz="quarter" idx="12"/>
          </p:nvPr>
        </p:nvSpPr>
        <p:spPr/>
        <p:txBody>
          <a:bodyPr/>
          <a:lstStyle/>
          <a:p>
            <a:fld id="{ACFC4DDD-DCE3-4EA4-B66E-78B65D4D1725}" type="slidenum">
              <a:rPr lang="en-IN" smtClean="0"/>
              <a:t>‹#›</a:t>
            </a:fld>
            <a:endParaRPr lang="en-IN"/>
          </a:p>
        </p:txBody>
      </p:sp>
    </p:spTree>
    <p:extLst>
      <p:ext uri="{BB962C8B-B14F-4D97-AF65-F5344CB8AC3E}">
        <p14:creationId xmlns:p14="http://schemas.microsoft.com/office/powerpoint/2010/main" val="1719250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AC1F1-8B18-0FC2-982C-6BF1CBBE2E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A4611B-B25B-8CD4-5A85-27ECBC69EA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DD0229-3F69-1B54-2F2F-82F429AD8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9EBCFC-9946-6433-596C-0DC6B6A08319}"/>
              </a:ext>
            </a:extLst>
          </p:cNvPr>
          <p:cNvSpPr>
            <a:spLocks noGrp="1"/>
          </p:cNvSpPr>
          <p:nvPr>
            <p:ph type="dt" sz="half" idx="10"/>
          </p:nvPr>
        </p:nvSpPr>
        <p:spPr/>
        <p:txBody>
          <a:bodyPr/>
          <a:lstStyle/>
          <a:p>
            <a:fld id="{43498F92-B1AE-4AE1-AFF6-CEEA715AA40A}" type="datetimeFigureOut">
              <a:rPr lang="en-IN" smtClean="0"/>
              <a:t>08-03-2025</a:t>
            </a:fld>
            <a:endParaRPr lang="en-IN"/>
          </a:p>
        </p:txBody>
      </p:sp>
      <p:sp>
        <p:nvSpPr>
          <p:cNvPr id="6" name="Footer Placeholder 5">
            <a:extLst>
              <a:ext uri="{FF2B5EF4-FFF2-40B4-BE49-F238E27FC236}">
                <a16:creationId xmlns:a16="http://schemas.microsoft.com/office/drawing/2014/main" id="{5387400B-8414-94B4-CF8C-E185FA0A2D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60ABAB-279A-6051-5406-15BA0EDD0448}"/>
              </a:ext>
            </a:extLst>
          </p:cNvPr>
          <p:cNvSpPr>
            <a:spLocks noGrp="1"/>
          </p:cNvSpPr>
          <p:nvPr>
            <p:ph type="sldNum" sz="quarter" idx="12"/>
          </p:nvPr>
        </p:nvSpPr>
        <p:spPr/>
        <p:txBody>
          <a:bodyPr/>
          <a:lstStyle/>
          <a:p>
            <a:fld id="{ACFC4DDD-DCE3-4EA4-B66E-78B65D4D1725}" type="slidenum">
              <a:rPr lang="en-IN" smtClean="0"/>
              <a:t>‹#›</a:t>
            </a:fld>
            <a:endParaRPr lang="en-IN"/>
          </a:p>
        </p:txBody>
      </p:sp>
    </p:spTree>
    <p:extLst>
      <p:ext uri="{BB962C8B-B14F-4D97-AF65-F5344CB8AC3E}">
        <p14:creationId xmlns:p14="http://schemas.microsoft.com/office/powerpoint/2010/main" val="3854221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5C395-368D-4485-6D92-28EE5F33B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6FFC02-5FEC-D92B-5825-40A8286DAE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FADEF3-AE79-A219-7B91-3D460B98D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5B3A3C-861D-B79A-30C0-9271BF81BACD}"/>
              </a:ext>
            </a:extLst>
          </p:cNvPr>
          <p:cNvSpPr>
            <a:spLocks noGrp="1"/>
          </p:cNvSpPr>
          <p:nvPr>
            <p:ph type="dt" sz="half" idx="10"/>
          </p:nvPr>
        </p:nvSpPr>
        <p:spPr/>
        <p:txBody>
          <a:bodyPr/>
          <a:lstStyle/>
          <a:p>
            <a:fld id="{43498F92-B1AE-4AE1-AFF6-CEEA715AA40A}" type="datetimeFigureOut">
              <a:rPr lang="en-IN" smtClean="0"/>
              <a:t>08-03-2025</a:t>
            </a:fld>
            <a:endParaRPr lang="en-IN"/>
          </a:p>
        </p:txBody>
      </p:sp>
      <p:sp>
        <p:nvSpPr>
          <p:cNvPr id="6" name="Footer Placeholder 5">
            <a:extLst>
              <a:ext uri="{FF2B5EF4-FFF2-40B4-BE49-F238E27FC236}">
                <a16:creationId xmlns:a16="http://schemas.microsoft.com/office/drawing/2014/main" id="{325E4BB5-A5D8-99DB-0FC0-FA364A9252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CED4D6-96A6-BCEE-B332-A84785C25A6C}"/>
              </a:ext>
            </a:extLst>
          </p:cNvPr>
          <p:cNvSpPr>
            <a:spLocks noGrp="1"/>
          </p:cNvSpPr>
          <p:nvPr>
            <p:ph type="sldNum" sz="quarter" idx="12"/>
          </p:nvPr>
        </p:nvSpPr>
        <p:spPr/>
        <p:txBody>
          <a:bodyPr/>
          <a:lstStyle/>
          <a:p>
            <a:fld id="{ACFC4DDD-DCE3-4EA4-B66E-78B65D4D1725}" type="slidenum">
              <a:rPr lang="en-IN" smtClean="0"/>
              <a:t>‹#›</a:t>
            </a:fld>
            <a:endParaRPr lang="en-IN"/>
          </a:p>
        </p:txBody>
      </p:sp>
    </p:spTree>
    <p:extLst>
      <p:ext uri="{BB962C8B-B14F-4D97-AF65-F5344CB8AC3E}">
        <p14:creationId xmlns:p14="http://schemas.microsoft.com/office/powerpoint/2010/main" val="1189011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D1C5AF-9951-F354-90BE-C23F415A62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117DF4-0E68-E488-2B22-FC76C25342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439466-56CD-941C-15D3-7F89A8F57D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498F92-B1AE-4AE1-AFF6-CEEA715AA40A}" type="datetimeFigureOut">
              <a:rPr lang="en-IN" smtClean="0"/>
              <a:t>08-03-2025</a:t>
            </a:fld>
            <a:endParaRPr lang="en-IN"/>
          </a:p>
        </p:txBody>
      </p:sp>
      <p:sp>
        <p:nvSpPr>
          <p:cNvPr id="5" name="Footer Placeholder 4">
            <a:extLst>
              <a:ext uri="{FF2B5EF4-FFF2-40B4-BE49-F238E27FC236}">
                <a16:creationId xmlns:a16="http://schemas.microsoft.com/office/drawing/2014/main" id="{BF710379-F563-16F5-E2FF-A0C57F809F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083526F-4BC2-C22E-7CA4-879AEE044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FC4DDD-DCE3-4EA4-B66E-78B65D4D1725}" type="slidenum">
              <a:rPr lang="en-IN" smtClean="0"/>
              <a:t>‹#›</a:t>
            </a:fld>
            <a:endParaRPr lang="en-IN"/>
          </a:p>
        </p:txBody>
      </p:sp>
    </p:spTree>
    <p:extLst>
      <p:ext uri="{BB962C8B-B14F-4D97-AF65-F5344CB8AC3E}">
        <p14:creationId xmlns:p14="http://schemas.microsoft.com/office/powerpoint/2010/main" val="1089883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customXml" Target="../ink/ink2.xm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customXml" Target="../ink/ink1.x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customXml" Target="../ink/ink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4.wmf"/><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oleObject" Target="../embeddings/oleObject9.bin"/><Relationship Id="rId5" Type="http://schemas.openxmlformats.org/officeDocument/2006/relationships/image" Target="../media/image33.png"/><Relationship Id="rId4" Type="http://schemas.openxmlformats.org/officeDocument/2006/relationships/image" Target="../media/image27.wmf"/></Relationships>
</file>

<file path=ppt/slides/_rels/slide31.x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oleObject" Target="../embeddings/oleObject12.bin"/><Relationship Id="rId2" Type="http://schemas.openxmlformats.org/officeDocument/2006/relationships/oleObject" Target="../embeddings/oleObject10.bin"/><Relationship Id="rId1" Type="http://schemas.openxmlformats.org/officeDocument/2006/relationships/slideLayout" Target="../slideLayouts/slideLayout7.xml"/><Relationship Id="rId6" Type="http://schemas.openxmlformats.org/officeDocument/2006/relationships/image" Target="../media/image37.wmf"/><Relationship Id="rId5" Type="http://schemas.openxmlformats.org/officeDocument/2006/relationships/oleObject" Target="../embeddings/oleObject11.bin"/><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13.bin"/><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wmf"/></Relationships>
</file>

<file path=ppt/slides/_rels/slide34.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15.bin"/><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16.bin"/><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8.png"/><Relationship Id="rId7" Type="http://schemas.openxmlformats.org/officeDocument/2006/relationships/customXml" Target="../ink/ink7.xml"/><Relationship Id="rId2" Type="http://schemas.openxmlformats.org/officeDocument/2006/relationships/customXml" Target="../ink/ink5.xml"/><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59.png"/><Relationship Id="rId10" Type="http://schemas.openxmlformats.org/officeDocument/2006/relationships/image" Target="../media/image62.png"/><Relationship Id="rId4" Type="http://schemas.openxmlformats.org/officeDocument/2006/relationships/customXml" Target="../ink/ink6.xml"/><Relationship Id="rId9" Type="http://schemas.openxmlformats.org/officeDocument/2006/relationships/customXml" Target="../ink/ink8.xml"/></Relationships>
</file>

<file path=ppt/slides/_rels/slide4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7.x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6.bin"/><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712E-8AC1-CE79-B9AD-233D7310B66F}"/>
              </a:ext>
            </a:extLst>
          </p:cNvPr>
          <p:cNvSpPr>
            <a:spLocks noGrp="1"/>
          </p:cNvSpPr>
          <p:nvPr>
            <p:ph type="ctrTitle"/>
          </p:nvPr>
        </p:nvSpPr>
        <p:spPr/>
        <p:txBody>
          <a:bodyPr>
            <a:normAutofit fontScale="90000"/>
          </a:bodyPr>
          <a:lstStyle/>
          <a:p>
            <a:br>
              <a:rPr lang="en-IN" sz="4400" b="1" i="0" u="none" strike="noStrike" baseline="0" dirty="0">
                <a:solidFill>
                  <a:srgbClr val="000000"/>
                </a:solidFill>
                <a:latin typeface="Times New Roman" panose="02020603050405020304" pitchFamily="18" charset="0"/>
                <a:cs typeface="Times New Roman" panose="02020603050405020304" pitchFamily="18" charset="0"/>
              </a:rPr>
            </a:br>
            <a:r>
              <a:rPr lang="en-IN" sz="4400" b="1" i="0" u="none" strike="noStrike" baseline="0" dirty="0">
                <a:solidFill>
                  <a:srgbClr val="000000"/>
                </a:solidFill>
                <a:latin typeface="Times New Roman" panose="02020603050405020304" pitchFamily="18" charset="0"/>
                <a:cs typeface="Times New Roman" panose="02020603050405020304" pitchFamily="18" charset="0"/>
              </a:rPr>
              <a:t> </a:t>
            </a:r>
            <a:r>
              <a:rPr lang="en-IN" sz="4400" b="1" i="0" u="none" strike="noStrike" baseline="0" dirty="0">
                <a:solidFill>
                  <a:schemeClr val="accent5">
                    <a:lumMod val="50000"/>
                  </a:schemeClr>
                </a:solidFill>
                <a:latin typeface="Times New Roman" panose="02020603050405020304" pitchFamily="18" charset="0"/>
                <a:cs typeface="Times New Roman" panose="02020603050405020304" pitchFamily="18" charset="0"/>
              </a:rPr>
              <a:t>Module: 4 </a:t>
            </a:r>
            <a:r>
              <a:rPr lang="en-IN" sz="4400" b="1"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Probability Distributions</a:t>
            </a:r>
            <a:br>
              <a:rPr lang="en-IN" sz="4400" b="1" i="0" u="none" strike="noStrike" baseline="0" dirty="0">
                <a:solidFill>
                  <a:srgbClr val="000000"/>
                </a:solidFill>
                <a:latin typeface="Times New Roman" panose="02020603050405020304" pitchFamily="18" charset="0"/>
                <a:cs typeface="Times New Roman" panose="02020603050405020304" pitchFamily="18" charset="0"/>
              </a:rPr>
            </a:br>
            <a:endParaRPr lang="en-IN" sz="8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BAA6EF5-5DB7-56CB-DC62-2739779C9723}"/>
              </a:ext>
            </a:extLst>
          </p:cNvPr>
          <p:cNvSpPr>
            <a:spLocks noGrp="1"/>
          </p:cNvSpPr>
          <p:nvPr>
            <p:ph type="subTitle" idx="1"/>
          </p:nvPr>
        </p:nvSpPr>
        <p:spPr>
          <a:xfrm>
            <a:off x="1235188" y="3068382"/>
            <a:ext cx="9941960" cy="1655762"/>
          </a:xfrm>
        </p:spPr>
        <p:txBody>
          <a:bodyPr>
            <a:noAutofit/>
          </a:bodyPr>
          <a:lstStyle/>
          <a:p>
            <a:pPr algn="just"/>
            <a:endParaRPr lang="en-IN" sz="2800" b="0" i="0" u="none" strike="noStrike" baseline="0" dirty="0">
              <a:solidFill>
                <a:srgbClr val="000000"/>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800" b="0" i="0" u="none" strike="noStrike" baseline="0" dirty="0">
                <a:solidFill>
                  <a:srgbClr val="000000"/>
                </a:solidFill>
                <a:latin typeface="Times New Roman" panose="02020603050405020304" pitchFamily="18" charset="0"/>
                <a:cs typeface="Times New Roman" panose="02020603050405020304" pitchFamily="18" charset="0"/>
              </a:rPr>
              <a:t> </a:t>
            </a:r>
            <a:r>
              <a:rPr lang="fr-FR" sz="2800" b="0" i="0" u="none" strike="noStrike" baseline="0" dirty="0">
                <a:latin typeface="Times New Roman" panose="02020603050405020304" pitchFamily="18" charset="0"/>
                <a:cs typeface="Times New Roman" panose="02020603050405020304" pitchFamily="18" charset="0"/>
              </a:rPr>
              <a:t>Binomial Distribution – Poisson Distribution – Normal Distribution – </a:t>
            </a:r>
            <a:r>
              <a:rPr lang="en-IN" sz="2800" b="0" i="0" u="none" strike="noStrike" baseline="0" dirty="0">
                <a:latin typeface="Times New Roman" panose="02020603050405020304" pitchFamily="18" charset="0"/>
                <a:cs typeface="Times New Roman" panose="02020603050405020304" pitchFamily="18" charset="0"/>
              </a:rPr>
              <a:t>Gamma Distribution – Exponential Distribution – Weibull Distribution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4088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1FD59D2-EA97-BE48-7118-E7C96822591A}"/>
                  </a:ext>
                </a:extLst>
              </p:cNvPr>
              <p:cNvSpPr txBox="1"/>
              <p:nvPr/>
            </p:nvSpPr>
            <p:spPr>
              <a:xfrm>
                <a:off x="421239" y="0"/>
                <a:ext cx="11650896" cy="4142865"/>
              </a:xfrm>
              <a:prstGeom prst="rect">
                <a:avLst/>
              </a:prstGeom>
              <a:noFill/>
            </p:spPr>
            <p:txBody>
              <a:bodyPr wrap="square">
                <a:spAutoFit/>
              </a:bodyPr>
              <a:lstStyle/>
              <a:p>
                <a:r>
                  <a:rPr lang="en-US" sz="3200" b="1" i="0" u="none" strike="noStrike" baseline="0" dirty="0">
                    <a:latin typeface="Times New Roman" panose="02020603050405020304" pitchFamily="18" charset="0"/>
                  </a:rPr>
                  <a:t>Recurrence formula for the moments of the binomial distribution: </a:t>
                </a:r>
              </a:p>
              <a:p>
                <a:r>
                  <a:rPr lang="en-US" sz="3200" b="0" i="0" u="none" strike="noStrike" baseline="0" dirty="0">
                    <a:solidFill>
                      <a:srgbClr val="000000"/>
                    </a:solidFill>
                    <a:latin typeface="Times New Roman" panose="02020603050405020304" pitchFamily="18" charset="0"/>
                  </a:rPr>
                  <a:t>For a binomial distribution with parameters </a:t>
                </a:r>
                <a:r>
                  <a:rPr lang="en-US" sz="3200" b="0" i="1" u="none" strike="noStrike" baseline="0" dirty="0">
                    <a:solidFill>
                      <a:srgbClr val="000000"/>
                    </a:solidFill>
                    <a:latin typeface="Times New Roman" panose="02020603050405020304" pitchFamily="18" charset="0"/>
                  </a:rPr>
                  <a:t>n </a:t>
                </a:r>
                <a:r>
                  <a:rPr lang="en-US" sz="3200" b="0" i="0" u="none" strike="noStrike" baseline="0" dirty="0">
                    <a:solidFill>
                      <a:srgbClr val="000000"/>
                    </a:solidFill>
                    <a:latin typeface="Times New Roman" panose="02020603050405020304" pitchFamily="18" charset="0"/>
                  </a:rPr>
                  <a:t>and </a:t>
                </a:r>
                <a:r>
                  <a:rPr lang="en-US" sz="3200" b="0" i="1" u="none" strike="noStrike" baseline="0" dirty="0">
                    <a:solidFill>
                      <a:srgbClr val="000000"/>
                    </a:solidFill>
                    <a:latin typeface="Times New Roman" panose="02020603050405020304" pitchFamily="18" charset="0"/>
                  </a:rPr>
                  <a:t>p</a:t>
                </a:r>
                <a:r>
                  <a:rPr lang="en-US" sz="3200" b="0" i="0" u="none" strike="noStrike" baseline="0" dirty="0">
                    <a:solidFill>
                      <a:srgbClr val="000000"/>
                    </a:solidFill>
                    <a:latin typeface="Times New Roman" panose="02020603050405020304" pitchFamily="18" charset="0"/>
                  </a:rPr>
                  <a:t>, the recurrence formula for the moments is given by</a:t>
                </a:r>
              </a:p>
              <a:p>
                <a:pPr/>
                <a14:m>
                  <m:oMathPara xmlns:m="http://schemas.openxmlformats.org/officeDocument/2006/math">
                    <m:oMathParaPr>
                      <m:jc m:val="centerGroup"/>
                    </m:oMathParaPr>
                    <m:oMath xmlns:m="http://schemas.openxmlformats.org/officeDocument/2006/math">
                      <m:sSub>
                        <m:sSubPr>
                          <m:ctrlPr>
                            <a:rPr lang="en-US" sz="3200" b="0" i="1" u="none" strike="noStrike" baseline="0" smtClean="0">
                              <a:solidFill>
                                <a:srgbClr val="000000"/>
                              </a:solidFill>
                              <a:latin typeface="Cambria Math" panose="02040503050406030204" pitchFamily="18" charset="0"/>
                            </a:rPr>
                          </m:ctrlPr>
                        </m:sSubPr>
                        <m:e>
                          <m:r>
                            <a:rPr lang="en-US" sz="3200" b="0" i="1" u="none" strike="noStrike" baseline="0" smtClean="0">
                              <a:solidFill>
                                <a:srgbClr val="000000"/>
                              </a:solidFill>
                              <a:latin typeface="Cambria Math" panose="02040503050406030204" pitchFamily="18" charset="0"/>
                            </a:rPr>
                            <m:t>𝜇</m:t>
                          </m:r>
                        </m:e>
                        <m:sub>
                          <m:r>
                            <a:rPr lang="en-US" sz="3200" b="0" i="1" u="none" strike="noStrike" baseline="0" smtClean="0">
                              <a:solidFill>
                                <a:srgbClr val="000000"/>
                              </a:solidFill>
                              <a:latin typeface="Cambria Math" panose="02040503050406030204" pitchFamily="18" charset="0"/>
                            </a:rPr>
                            <m:t>𝑟</m:t>
                          </m:r>
                          <m:r>
                            <a:rPr lang="en-US" sz="3200" b="0" i="1" u="none" strike="noStrike" baseline="0" smtClean="0">
                              <a:solidFill>
                                <a:srgbClr val="000000"/>
                              </a:solidFill>
                              <a:latin typeface="Cambria Math" panose="02040503050406030204" pitchFamily="18" charset="0"/>
                            </a:rPr>
                            <m:t>+1 </m:t>
                          </m:r>
                        </m:sub>
                      </m:sSub>
                      <m:r>
                        <a:rPr lang="en-US" sz="3200" b="0" i="1" u="none" strike="noStrike" baseline="0" smtClean="0">
                          <a:solidFill>
                            <a:srgbClr val="000000"/>
                          </a:solidFill>
                          <a:latin typeface="Cambria Math" panose="02040503050406030204" pitchFamily="18" charset="0"/>
                        </a:rPr>
                        <m:t>=</m:t>
                      </m:r>
                      <m:r>
                        <a:rPr lang="en-US" sz="3200" b="0" i="1" u="none" strike="noStrike" baseline="0" smtClean="0">
                          <a:solidFill>
                            <a:srgbClr val="000000"/>
                          </a:solidFill>
                          <a:latin typeface="Cambria Math" panose="02040503050406030204" pitchFamily="18" charset="0"/>
                        </a:rPr>
                        <m:t>𝑝𝑞</m:t>
                      </m:r>
                      <m:d>
                        <m:dPr>
                          <m:begChr m:val="["/>
                          <m:endChr m:val="]"/>
                          <m:ctrlPr>
                            <a:rPr lang="en-US" sz="3200" b="0" i="1" u="none" strike="noStrike" baseline="0" smtClean="0">
                              <a:solidFill>
                                <a:srgbClr val="000000"/>
                              </a:solidFill>
                              <a:latin typeface="Cambria Math" panose="02040503050406030204" pitchFamily="18" charset="0"/>
                            </a:rPr>
                          </m:ctrlPr>
                        </m:dPr>
                        <m:e>
                          <m:r>
                            <a:rPr lang="en-US" sz="3200" b="0" i="1" u="none" strike="noStrike" baseline="0" smtClean="0">
                              <a:solidFill>
                                <a:srgbClr val="000000"/>
                              </a:solidFill>
                              <a:latin typeface="Cambria Math" panose="02040503050406030204" pitchFamily="18" charset="0"/>
                            </a:rPr>
                            <m:t>𝑛𝑟</m:t>
                          </m:r>
                          <m:sSub>
                            <m:sSubPr>
                              <m:ctrlPr>
                                <a:rPr lang="en-US" sz="3200" b="0" i="1" u="none" strike="noStrike" baseline="0" smtClean="0">
                                  <a:solidFill>
                                    <a:srgbClr val="000000"/>
                                  </a:solidFill>
                                  <a:latin typeface="Cambria Math" panose="02040503050406030204" pitchFamily="18" charset="0"/>
                                </a:rPr>
                              </m:ctrlPr>
                            </m:sSubPr>
                            <m:e>
                              <m:r>
                                <a:rPr lang="en-US" sz="3200" b="0" i="1" u="none" strike="noStrike" baseline="0" smtClean="0">
                                  <a:solidFill>
                                    <a:srgbClr val="000000"/>
                                  </a:solidFill>
                                  <a:latin typeface="Cambria Math" panose="02040503050406030204" pitchFamily="18" charset="0"/>
                                </a:rPr>
                                <m:t>𝜇</m:t>
                              </m:r>
                            </m:e>
                            <m:sub>
                              <m:r>
                                <a:rPr lang="en-US" sz="3200" b="0" i="1" u="none" strike="noStrike" baseline="0" smtClean="0">
                                  <a:solidFill>
                                    <a:srgbClr val="000000"/>
                                  </a:solidFill>
                                  <a:latin typeface="Cambria Math" panose="02040503050406030204" pitchFamily="18" charset="0"/>
                                </a:rPr>
                                <m:t>𝑟</m:t>
                              </m:r>
                              <m:r>
                                <a:rPr lang="en-US" sz="3200" b="0" i="1" u="none" strike="noStrike" baseline="0" smtClean="0">
                                  <a:solidFill>
                                    <a:srgbClr val="000000"/>
                                  </a:solidFill>
                                  <a:latin typeface="Cambria Math" panose="02040503050406030204" pitchFamily="18" charset="0"/>
                                </a:rPr>
                                <m:t>−1</m:t>
                              </m:r>
                            </m:sub>
                          </m:sSub>
                          <m:r>
                            <a:rPr lang="en-US" sz="3200" b="0" i="1" u="none" strike="noStrike" baseline="0" smtClean="0">
                              <a:solidFill>
                                <a:srgbClr val="000000"/>
                              </a:solidFill>
                              <a:latin typeface="Cambria Math" panose="02040503050406030204" pitchFamily="18" charset="0"/>
                            </a:rPr>
                            <m:t>+</m:t>
                          </m:r>
                          <m:f>
                            <m:fPr>
                              <m:ctrlPr>
                                <a:rPr lang="en-US" sz="3200" b="0" i="1" u="none" strike="noStrike" baseline="0" smtClean="0">
                                  <a:solidFill>
                                    <a:srgbClr val="000000"/>
                                  </a:solidFill>
                                  <a:latin typeface="Cambria Math" panose="02040503050406030204" pitchFamily="18" charset="0"/>
                                </a:rPr>
                              </m:ctrlPr>
                            </m:fPr>
                            <m:num>
                              <m:r>
                                <a:rPr lang="en-US" sz="3200" i="1">
                                  <a:solidFill>
                                    <a:srgbClr val="000000"/>
                                  </a:solidFill>
                                  <a:latin typeface="Cambria Math" panose="02040503050406030204" pitchFamily="18" charset="0"/>
                                </a:rPr>
                                <m:t>𝑑</m:t>
                              </m:r>
                              <m:sSub>
                                <m:sSubPr>
                                  <m:ctrlPr>
                                    <a:rPr lang="en-US" sz="3200" i="1">
                                      <a:solidFill>
                                        <a:srgbClr val="000000"/>
                                      </a:solidFill>
                                      <a:latin typeface="Cambria Math" panose="02040503050406030204" pitchFamily="18" charset="0"/>
                                    </a:rPr>
                                  </m:ctrlPr>
                                </m:sSubPr>
                                <m:e>
                                  <m:r>
                                    <m:rPr>
                                      <m:sty m:val="p"/>
                                    </m:rPr>
                                    <a:rPr lang="en-US" sz="3200" i="1">
                                      <a:solidFill>
                                        <a:srgbClr val="000000"/>
                                      </a:solidFill>
                                      <a:latin typeface="Cambria Math" panose="02040503050406030204" pitchFamily="18" charset="0"/>
                                    </a:rPr>
                                    <m:t>μ</m:t>
                                  </m:r>
                                </m:e>
                                <m:sub>
                                  <m:r>
                                    <a:rPr lang="en-US" sz="3200" i="1">
                                      <a:solidFill>
                                        <a:srgbClr val="000000"/>
                                      </a:solidFill>
                                      <a:latin typeface="Cambria Math" panose="02040503050406030204" pitchFamily="18" charset="0"/>
                                    </a:rPr>
                                    <m:t>𝑟</m:t>
                                  </m:r>
                                </m:sub>
                              </m:sSub>
                            </m:num>
                            <m:den>
                              <m:r>
                                <a:rPr lang="en-US" sz="3200" b="0" i="1" u="none" strike="noStrike" baseline="0" smtClean="0">
                                  <a:solidFill>
                                    <a:srgbClr val="000000"/>
                                  </a:solidFill>
                                  <a:latin typeface="Cambria Math" panose="02040503050406030204" pitchFamily="18" charset="0"/>
                                </a:rPr>
                                <m:t>𝑑𝑝</m:t>
                              </m:r>
                            </m:den>
                          </m:f>
                        </m:e>
                      </m:d>
                      <m:r>
                        <a:rPr lang="en-US" sz="3200" b="0" i="1" u="none" strike="noStrike" baseline="0" smtClean="0">
                          <a:solidFill>
                            <a:srgbClr val="000000"/>
                          </a:solidFill>
                          <a:latin typeface="Cambria Math" panose="02040503050406030204" pitchFamily="18" charset="0"/>
                        </a:rPr>
                        <m:t> </m:t>
                      </m:r>
                    </m:oMath>
                  </m:oMathPara>
                </a14:m>
                <a:endParaRPr lang="en-US" sz="3200" b="0" u="none" strike="noStrike" baseline="0" dirty="0">
                  <a:solidFill>
                    <a:srgbClr val="000000"/>
                  </a:solidFill>
                  <a:latin typeface="Times New Roman" panose="02020603050405020304" pitchFamily="18" charset="0"/>
                  <a:cs typeface="Times New Roman" panose="02020603050405020304" pitchFamily="18" charset="0"/>
                </a:endParaRPr>
              </a:p>
              <a:p>
                <a:endParaRPr lang="en-US" sz="3200" b="0" u="none" strike="noStrike" baseline="0" dirty="0">
                  <a:solidFill>
                    <a:srgbClr val="000000"/>
                  </a:solidFill>
                  <a:latin typeface="Times New Roman" panose="02020603050405020304" pitchFamily="18" charset="0"/>
                  <a:cs typeface="Times New Roman" panose="02020603050405020304" pitchFamily="18" charset="0"/>
                </a:endParaRPr>
              </a:p>
              <a:p>
                <a:r>
                  <a:rPr lang="en-US" sz="4800" b="1" i="0" u="none" strike="noStrike" baseline="30000" dirty="0">
                    <a:latin typeface="Times New Roman" panose="02020603050405020304" pitchFamily="18" charset="0"/>
                    <a:cs typeface="Times New Roman" panose="02020603050405020304" pitchFamily="18" charset="0"/>
                  </a:rPr>
                  <a:t>Mean and variance of a binomial distribution:</a:t>
                </a:r>
              </a:p>
              <a:p>
                <a:endParaRPr lang="en-US" sz="3200" b="1" dirty="0">
                  <a:latin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11FD59D2-EA97-BE48-7118-E7C96822591A}"/>
                  </a:ext>
                </a:extLst>
              </p:cNvPr>
              <p:cNvSpPr txBox="1">
                <a:spLocks noRot="1" noChangeAspect="1" noMove="1" noResize="1" noEditPoints="1" noAdjustHandles="1" noChangeArrowheads="1" noChangeShapeType="1" noTextEdit="1"/>
              </p:cNvSpPr>
              <p:nvPr/>
            </p:nvSpPr>
            <p:spPr>
              <a:xfrm>
                <a:off x="421239" y="0"/>
                <a:ext cx="11650896" cy="4142865"/>
              </a:xfrm>
              <a:prstGeom prst="rect">
                <a:avLst/>
              </a:prstGeom>
              <a:blipFill>
                <a:blip r:embed="rId2"/>
                <a:stretch>
                  <a:fillRect l="-1308" t="-2059" r="-2093"/>
                </a:stretch>
              </a:blipFill>
            </p:spPr>
            <p:txBody>
              <a:bodyPr/>
              <a:lstStyle/>
              <a:p>
                <a:r>
                  <a:rPr lang="en-IN">
                    <a:noFill/>
                  </a:rPr>
                  <a:t> </a:t>
                </a:r>
              </a:p>
            </p:txBody>
          </p:sp>
        </mc:Fallback>
      </mc:AlternateContent>
      <p:graphicFrame>
        <p:nvGraphicFramePr>
          <p:cNvPr id="4" name="Object 3">
            <a:extLst>
              <a:ext uri="{FF2B5EF4-FFF2-40B4-BE49-F238E27FC236}">
                <a16:creationId xmlns:a16="http://schemas.microsoft.com/office/drawing/2014/main" id="{EC0584C1-38D9-EB2A-41FF-58CC9C9BB2F6}"/>
              </a:ext>
            </a:extLst>
          </p:cNvPr>
          <p:cNvGraphicFramePr>
            <a:graphicFrameLocks noChangeAspect="1"/>
          </p:cNvGraphicFramePr>
          <p:nvPr>
            <p:extLst>
              <p:ext uri="{D42A27DB-BD31-4B8C-83A1-F6EECF244321}">
                <p14:modId xmlns:p14="http://schemas.microsoft.com/office/powerpoint/2010/main" val="16560823"/>
              </p:ext>
            </p:extLst>
          </p:nvPr>
        </p:nvGraphicFramePr>
        <p:xfrm>
          <a:off x="421239" y="3351713"/>
          <a:ext cx="10904538" cy="2857500"/>
        </p:xfrm>
        <a:graphic>
          <a:graphicData uri="http://schemas.openxmlformats.org/presentationml/2006/ole">
            <mc:AlternateContent xmlns:mc="http://schemas.openxmlformats.org/markup-compatibility/2006">
              <mc:Choice xmlns:v="urn:schemas-microsoft-com:vml" Requires="v">
                <p:oleObj name="Equation" r:id="rId3" imgW="6781680" imgH="1777680" progId="Equation.DSMT4">
                  <p:embed/>
                </p:oleObj>
              </mc:Choice>
              <mc:Fallback>
                <p:oleObj name="Equation" r:id="rId3" imgW="6781680" imgH="1777680" progId="Equation.DSMT4">
                  <p:embed/>
                  <p:pic>
                    <p:nvPicPr>
                      <p:cNvPr id="0" name=""/>
                      <p:cNvPicPr/>
                      <p:nvPr/>
                    </p:nvPicPr>
                    <p:blipFill>
                      <a:blip r:embed="rId4"/>
                      <a:stretch>
                        <a:fillRect/>
                      </a:stretch>
                    </p:blipFill>
                    <p:spPr>
                      <a:xfrm>
                        <a:off x="421239" y="3351713"/>
                        <a:ext cx="10904538" cy="2857500"/>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3AA91993-15F4-F9A1-6CF1-7BAC494E1335}"/>
                  </a:ext>
                </a:extLst>
              </p14:cNvPr>
              <p14:cNvContentPartPr/>
              <p14:nvPr/>
            </p14:nvContentPartPr>
            <p14:xfrm>
              <a:off x="-1212351" y="1674716"/>
              <a:ext cx="360" cy="360"/>
            </p14:xfrm>
          </p:contentPart>
        </mc:Choice>
        <mc:Fallback xmlns="">
          <p:pic>
            <p:nvPicPr>
              <p:cNvPr id="6" name="Ink 5">
                <a:extLst>
                  <a:ext uri="{FF2B5EF4-FFF2-40B4-BE49-F238E27FC236}">
                    <a16:creationId xmlns:a16="http://schemas.microsoft.com/office/drawing/2014/main" id="{3AA91993-15F4-F9A1-6CF1-7BAC494E1335}"/>
                  </a:ext>
                </a:extLst>
              </p:cNvPr>
              <p:cNvPicPr/>
              <p:nvPr/>
            </p:nvPicPr>
            <p:blipFill>
              <a:blip r:embed="rId6"/>
              <a:stretch>
                <a:fillRect/>
              </a:stretch>
            </p:blipFill>
            <p:spPr>
              <a:xfrm>
                <a:off x="-1275351" y="1611716"/>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F018FB11-0CD9-9D10-3A4D-DA9052C99114}"/>
                  </a:ext>
                </a:extLst>
              </p14:cNvPr>
              <p14:cNvContentPartPr/>
              <p14:nvPr/>
            </p14:nvContentPartPr>
            <p14:xfrm>
              <a:off x="12965889" y="1776956"/>
              <a:ext cx="360" cy="360"/>
            </p14:xfrm>
          </p:contentPart>
        </mc:Choice>
        <mc:Fallback xmlns="">
          <p:pic>
            <p:nvPicPr>
              <p:cNvPr id="7" name="Ink 6">
                <a:extLst>
                  <a:ext uri="{FF2B5EF4-FFF2-40B4-BE49-F238E27FC236}">
                    <a16:creationId xmlns:a16="http://schemas.microsoft.com/office/drawing/2014/main" id="{F018FB11-0CD9-9D10-3A4D-DA9052C99114}"/>
                  </a:ext>
                </a:extLst>
              </p:cNvPr>
              <p:cNvPicPr/>
              <p:nvPr/>
            </p:nvPicPr>
            <p:blipFill>
              <a:blip r:embed="rId6"/>
              <a:stretch>
                <a:fillRect/>
              </a:stretch>
            </p:blipFill>
            <p:spPr>
              <a:xfrm>
                <a:off x="12902889" y="1714316"/>
                <a:ext cx="126000" cy="126000"/>
              </a:xfrm>
              <a:prstGeom prst="rect">
                <a:avLst/>
              </a:prstGeom>
            </p:spPr>
          </p:pic>
        </mc:Fallback>
      </mc:AlternateContent>
    </p:spTree>
    <p:extLst>
      <p:ext uri="{BB962C8B-B14F-4D97-AF65-F5344CB8AC3E}">
        <p14:creationId xmlns:p14="http://schemas.microsoft.com/office/powerpoint/2010/main" val="180691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0C88087-3531-0F00-E0CE-772F623915FD}"/>
                  </a:ext>
                </a:extLst>
              </p:cNvPr>
              <p:cNvSpPr txBox="1"/>
              <p:nvPr/>
            </p:nvSpPr>
            <p:spPr>
              <a:xfrm>
                <a:off x="441789" y="164386"/>
                <a:ext cx="11373492" cy="6193362"/>
              </a:xfrm>
              <a:prstGeom prst="rect">
                <a:avLst/>
              </a:prstGeom>
              <a:noFill/>
            </p:spPr>
            <p:txBody>
              <a:bodyPr wrap="square">
                <a:spAutoFit/>
              </a:bodyPr>
              <a:lstStyle/>
              <a:p>
                <a:pPr algn="just"/>
                <a:r>
                  <a:rPr lang="en-US" sz="3200" b="1" i="0" u="none" strike="noStrike" baseline="0" dirty="0">
                    <a:solidFill>
                      <a:schemeClr val="tx1"/>
                    </a:solidFill>
                    <a:latin typeface="Times New Roman" panose="02020603050405020304" pitchFamily="18" charset="0"/>
                    <a:cs typeface="Times New Roman" panose="02020603050405020304" pitchFamily="18" charset="0"/>
                  </a:rPr>
                  <a:t>Measure of skewness of the binomial distribution: </a:t>
                </a:r>
                <a:r>
                  <a:rPr lang="en-US" sz="3200" b="0" i="0" u="none" strike="noStrike" baseline="0" dirty="0">
                    <a:solidFill>
                      <a:schemeClr val="tx1"/>
                    </a:solidFill>
                    <a:latin typeface="Times New Roman" panose="02020603050405020304" pitchFamily="18" charset="0"/>
                    <a:cs typeface="Times New Roman" panose="02020603050405020304" pitchFamily="18" charset="0"/>
                  </a:rPr>
                  <a:t>Skewness is the lack of symmetry in a distribution. The coefficient of skewness is denoted by </a:t>
                </a:r>
                <a14:m>
                  <m:oMath xmlns:m="http://schemas.openxmlformats.org/officeDocument/2006/math">
                    <m:sSub>
                      <m:sSubPr>
                        <m:ctrlPr>
                          <a:rPr lang="en-US" sz="3200" b="0" i="1" u="none" strike="noStrike" baseline="0" dirty="0" smtClean="0">
                            <a:solidFill>
                              <a:schemeClr val="tx1"/>
                            </a:solidFill>
                            <a:latin typeface="Cambria Math" panose="02040503050406030204" pitchFamily="18" charset="0"/>
                          </a:rPr>
                        </m:ctrlPr>
                      </m:sSubPr>
                      <m:e>
                        <m:r>
                          <a:rPr lang="en-US" sz="3200" b="0" i="1" u="none" strike="noStrike" baseline="0" dirty="0" smtClean="0">
                            <a:solidFill>
                              <a:schemeClr val="tx1"/>
                            </a:solidFill>
                            <a:latin typeface="Cambria Math" panose="02040503050406030204" pitchFamily="18" charset="0"/>
                          </a:rPr>
                          <m:t>𝛽</m:t>
                        </m:r>
                      </m:e>
                      <m:sub>
                        <m:r>
                          <a:rPr lang="en-US" sz="3200" b="0" i="1" u="none" strike="noStrike" baseline="0" dirty="0" smtClean="0">
                            <a:solidFill>
                              <a:schemeClr val="tx1"/>
                            </a:solidFill>
                            <a:latin typeface="Cambria Math" panose="02040503050406030204" pitchFamily="18" charset="0"/>
                          </a:rPr>
                          <m:t>1</m:t>
                        </m:r>
                      </m:sub>
                    </m:sSub>
                  </m:oMath>
                </a14:m>
                <a:r>
                  <a:rPr lang="en-US" sz="3200" b="0" i="0" u="none" strike="noStrike" baseline="0" dirty="0">
                    <a:solidFill>
                      <a:schemeClr val="tx1"/>
                    </a:solidFill>
                    <a:latin typeface="Times New Roman" panose="02020603050405020304" pitchFamily="18" charset="0"/>
                    <a:cs typeface="Times New Roman" panose="02020603050405020304" pitchFamily="18" charset="0"/>
                  </a:rPr>
                  <a:t> and is defined by</a:t>
                </a:r>
                <a:endParaRPr lang="en-US" sz="3200" i="0" dirty="0">
                  <a:solidFill>
                    <a:schemeClr val="tx1"/>
                  </a:solidFill>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en-US" sz="3200" b="0" i="1" u="none" strike="noStrike" baseline="0" smtClean="0">
                              <a:solidFill>
                                <a:schemeClr val="tx1"/>
                              </a:solidFill>
                              <a:latin typeface="Cambria Math" panose="02040503050406030204" pitchFamily="18" charset="0"/>
                            </a:rPr>
                          </m:ctrlPr>
                        </m:sSubPr>
                        <m:e>
                          <m:r>
                            <a:rPr lang="en-US" sz="3200" b="0" i="1" u="none" strike="noStrike" baseline="0" smtClean="0">
                              <a:solidFill>
                                <a:schemeClr val="tx1"/>
                              </a:solidFill>
                              <a:latin typeface="Cambria Math" panose="02040503050406030204" pitchFamily="18" charset="0"/>
                            </a:rPr>
                            <m:t>𝛽</m:t>
                          </m:r>
                        </m:e>
                        <m:sub>
                          <m:r>
                            <a:rPr lang="en-US" sz="3200" b="0" i="1" u="none" strike="noStrike" baseline="0" smtClean="0">
                              <a:solidFill>
                                <a:schemeClr val="tx1"/>
                              </a:solidFill>
                              <a:latin typeface="Cambria Math" panose="02040503050406030204" pitchFamily="18" charset="0"/>
                            </a:rPr>
                            <m:t>1</m:t>
                          </m:r>
                        </m:sub>
                      </m:sSub>
                      <m:r>
                        <a:rPr lang="en-US" sz="3200" b="0" i="1" u="none" strike="noStrike" baseline="0" smtClean="0">
                          <a:solidFill>
                            <a:schemeClr val="tx1"/>
                          </a:solidFill>
                          <a:latin typeface="Cambria Math" panose="02040503050406030204" pitchFamily="18" charset="0"/>
                        </a:rPr>
                        <m:t>=</m:t>
                      </m:r>
                      <m:f>
                        <m:fPr>
                          <m:ctrlPr>
                            <a:rPr lang="en-US" sz="3200" b="0" i="1" u="none" strike="noStrike" baseline="0" smtClean="0">
                              <a:solidFill>
                                <a:schemeClr val="tx1"/>
                              </a:solidFill>
                              <a:latin typeface="Cambria Math" panose="02040503050406030204" pitchFamily="18" charset="0"/>
                            </a:rPr>
                          </m:ctrlPr>
                        </m:fPr>
                        <m:num>
                          <m:sSubSup>
                            <m:sSubSupPr>
                              <m:ctrlPr>
                                <a:rPr lang="en-US" sz="3200" b="0" i="1" u="none" strike="noStrike" baseline="0" smtClean="0">
                                  <a:solidFill>
                                    <a:schemeClr val="tx1"/>
                                  </a:solidFill>
                                  <a:latin typeface="Cambria Math" panose="02040503050406030204" pitchFamily="18" charset="0"/>
                                </a:rPr>
                              </m:ctrlPr>
                            </m:sSubSupPr>
                            <m:e>
                              <m:r>
                                <a:rPr lang="en-US" sz="3200" b="0" i="1" u="none" strike="noStrike" baseline="0" smtClean="0">
                                  <a:solidFill>
                                    <a:schemeClr val="tx1"/>
                                  </a:solidFill>
                                  <a:latin typeface="Cambria Math" panose="02040503050406030204" pitchFamily="18" charset="0"/>
                                </a:rPr>
                                <m:t>𝜇</m:t>
                              </m:r>
                            </m:e>
                            <m:sub>
                              <m:r>
                                <a:rPr lang="en-US" sz="3200" b="0" i="1" u="none" strike="noStrike" baseline="0" smtClean="0">
                                  <a:solidFill>
                                    <a:schemeClr val="tx1"/>
                                  </a:solidFill>
                                  <a:latin typeface="Cambria Math" panose="02040503050406030204" pitchFamily="18" charset="0"/>
                                </a:rPr>
                                <m:t>3</m:t>
                              </m:r>
                            </m:sub>
                            <m:sup>
                              <m:r>
                                <a:rPr lang="en-US" sz="3200" b="0" i="1" u="none" strike="noStrike" baseline="0" smtClean="0">
                                  <a:solidFill>
                                    <a:schemeClr val="tx1"/>
                                  </a:solidFill>
                                  <a:latin typeface="Cambria Math" panose="02040503050406030204" pitchFamily="18" charset="0"/>
                                </a:rPr>
                                <m:t>2</m:t>
                              </m:r>
                            </m:sup>
                          </m:sSubSup>
                        </m:num>
                        <m:den>
                          <m:sSubSup>
                            <m:sSubSupPr>
                              <m:ctrlPr>
                                <a:rPr lang="en-US" sz="3200" b="0" i="1" u="none" strike="noStrike" baseline="0" smtClean="0">
                                  <a:solidFill>
                                    <a:schemeClr val="tx1"/>
                                  </a:solidFill>
                                  <a:latin typeface="Cambria Math" panose="02040503050406030204" pitchFamily="18" charset="0"/>
                                </a:rPr>
                              </m:ctrlPr>
                            </m:sSubSupPr>
                            <m:e>
                              <m:r>
                                <a:rPr lang="en-US" sz="3200" b="0" i="1" u="none" strike="noStrike" baseline="0" smtClean="0">
                                  <a:solidFill>
                                    <a:schemeClr val="tx1"/>
                                  </a:solidFill>
                                  <a:latin typeface="Cambria Math" panose="02040503050406030204" pitchFamily="18" charset="0"/>
                                </a:rPr>
                                <m:t>𝜇</m:t>
                              </m:r>
                            </m:e>
                            <m:sub>
                              <m:r>
                                <a:rPr lang="en-US" sz="3200" b="0" i="1" u="none" strike="noStrike" baseline="0" smtClean="0">
                                  <a:solidFill>
                                    <a:schemeClr val="tx1"/>
                                  </a:solidFill>
                                  <a:latin typeface="Cambria Math" panose="02040503050406030204" pitchFamily="18" charset="0"/>
                                </a:rPr>
                                <m:t>2</m:t>
                              </m:r>
                            </m:sub>
                            <m:sup>
                              <m:r>
                                <a:rPr lang="en-US" sz="3200" b="0" i="1" u="none" strike="noStrike" baseline="0" smtClean="0">
                                  <a:solidFill>
                                    <a:schemeClr val="tx1"/>
                                  </a:solidFill>
                                  <a:latin typeface="Cambria Math" panose="02040503050406030204" pitchFamily="18" charset="0"/>
                                </a:rPr>
                                <m:t>3</m:t>
                              </m:r>
                            </m:sup>
                          </m:sSubSup>
                        </m:den>
                      </m:f>
                      <m:r>
                        <a:rPr lang="en-US" sz="3200" b="0" i="1" u="none" strike="noStrike" baseline="0" smtClean="0">
                          <a:solidFill>
                            <a:schemeClr val="tx1"/>
                          </a:solidFill>
                          <a:latin typeface="Cambria Math" panose="02040503050406030204" pitchFamily="18" charset="0"/>
                        </a:rPr>
                        <m:t>=</m:t>
                      </m:r>
                      <m:f>
                        <m:fPr>
                          <m:ctrlPr>
                            <a:rPr lang="en-US" sz="3200" b="0" i="1" u="none" strike="noStrike" baseline="0" smtClean="0">
                              <a:solidFill>
                                <a:schemeClr val="tx1"/>
                              </a:solidFill>
                              <a:latin typeface="Cambria Math" panose="02040503050406030204" pitchFamily="18" charset="0"/>
                            </a:rPr>
                          </m:ctrlPr>
                        </m:fPr>
                        <m:num>
                          <m:sSup>
                            <m:sSupPr>
                              <m:ctrlPr>
                                <a:rPr lang="en-US" sz="3200" b="0" i="1" u="none" strike="noStrike" baseline="0" smtClean="0">
                                  <a:solidFill>
                                    <a:schemeClr val="tx1"/>
                                  </a:solidFill>
                                  <a:latin typeface="Cambria Math" panose="02040503050406030204" pitchFamily="18" charset="0"/>
                                </a:rPr>
                              </m:ctrlPr>
                            </m:sSupPr>
                            <m:e>
                              <m:d>
                                <m:dPr>
                                  <m:ctrlPr>
                                    <a:rPr lang="en-US" sz="3200" b="0" i="1" u="none" strike="noStrike" baseline="0" smtClean="0">
                                      <a:solidFill>
                                        <a:schemeClr val="tx1"/>
                                      </a:solidFill>
                                      <a:latin typeface="Cambria Math" panose="02040503050406030204" pitchFamily="18" charset="0"/>
                                    </a:rPr>
                                  </m:ctrlPr>
                                </m:dPr>
                                <m:e>
                                  <m:r>
                                    <a:rPr lang="en-US" sz="3200" b="0" i="1" u="none" strike="noStrike" baseline="0" smtClean="0">
                                      <a:solidFill>
                                        <a:schemeClr val="tx1"/>
                                      </a:solidFill>
                                      <a:latin typeface="Cambria Math" panose="02040503050406030204" pitchFamily="18" charset="0"/>
                                    </a:rPr>
                                    <m:t>𝑞</m:t>
                                  </m:r>
                                  <m:r>
                                    <a:rPr lang="en-US" sz="3200" b="0" i="1" u="none" strike="noStrike" baseline="0" smtClean="0">
                                      <a:solidFill>
                                        <a:schemeClr val="tx1"/>
                                      </a:solidFill>
                                      <a:latin typeface="Cambria Math" panose="02040503050406030204" pitchFamily="18" charset="0"/>
                                    </a:rPr>
                                    <m:t>−</m:t>
                                  </m:r>
                                  <m:r>
                                    <a:rPr lang="en-US" sz="3200" b="0" i="1" u="none" strike="noStrike" baseline="0" smtClean="0">
                                      <a:solidFill>
                                        <a:schemeClr val="tx1"/>
                                      </a:solidFill>
                                      <a:latin typeface="Cambria Math" panose="02040503050406030204" pitchFamily="18" charset="0"/>
                                    </a:rPr>
                                    <m:t>𝑝</m:t>
                                  </m:r>
                                </m:e>
                              </m:d>
                            </m:e>
                            <m:sup>
                              <m:r>
                                <a:rPr lang="en-US" sz="3200" b="0" i="1" u="none" strike="noStrike" baseline="0" smtClean="0">
                                  <a:solidFill>
                                    <a:schemeClr val="tx1"/>
                                  </a:solidFill>
                                  <a:latin typeface="Cambria Math" panose="02040503050406030204" pitchFamily="18" charset="0"/>
                                </a:rPr>
                                <m:t>2</m:t>
                              </m:r>
                            </m:sup>
                          </m:sSup>
                        </m:num>
                        <m:den>
                          <m:r>
                            <a:rPr lang="en-US" sz="3200" b="0" i="1" u="none" strike="noStrike" baseline="0" smtClean="0">
                              <a:solidFill>
                                <a:schemeClr val="tx1"/>
                              </a:solidFill>
                              <a:latin typeface="Cambria Math" panose="02040503050406030204" pitchFamily="18" charset="0"/>
                            </a:rPr>
                            <m:t>𝑛𝑝𝑞</m:t>
                          </m:r>
                        </m:den>
                      </m:f>
                    </m:oMath>
                  </m:oMathPara>
                </a14:m>
                <a:endParaRPr lang="en-US" sz="3200" b="0" u="none" strike="noStrike" baseline="0" dirty="0">
                  <a:solidFill>
                    <a:schemeClr val="tx1"/>
                  </a:solidFill>
                  <a:latin typeface="Times New Roman" panose="02020603050405020304" pitchFamily="18" charset="0"/>
                  <a:cs typeface="Times New Roman" panose="02020603050405020304" pitchFamily="18" charset="0"/>
                </a:endParaRPr>
              </a:p>
              <a:p>
                <a:pPr algn="just"/>
                <a:r>
                  <a:rPr lang="en-US" sz="3200" b="1" i="0" u="none" strike="noStrike" baseline="0" dirty="0">
                    <a:solidFill>
                      <a:schemeClr val="tx1"/>
                    </a:solidFill>
                    <a:latin typeface="Times New Roman" panose="02020603050405020304" pitchFamily="18" charset="0"/>
                    <a:cs typeface="Times New Roman" panose="02020603050405020304" pitchFamily="18" charset="0"/>
                  </a:rPr>
                  <a:t>Measure of kurtosis of the binomial distribution: </a:t>
                </a:r>
                <a:r>
                  <a:rPr lang="en-US" sz="3200" dirty="0">
                    <a:latin typeface="Times New Roman" panose="02020603050405020304" pitchFamily="18" charset="0"/>
                    <a:cs typeface="Times New Roman" panose="02020603050405020304" pitchFamily="18" charset="0"/>
                  </a:rPr>
                  <a:t>K</a:t>
                </a:r>
                <a:r>
                  <a:rPr lang="en-US" sz="3200" b="0" i="0" u="none" strike="noStrike" baseline="0" dirty="0">
                    <a:solidFill>
                      <a:schemeClr val="tx1"/>
                    </a:solidFill>
                    <a:latin typeface="Times New Roman" panose="02020603050405020304" pitchFamily="18" charset="0"/>
                    <a:cs typeface="Times New Roman" panose="02020603050405020304" pitchFamily="18" charset="0"/>
                  </a:rPr>
                  <a:t>urtosis refers to the flatness or peaked-ness of the frequency curve of the distribution. It is measured by the coefficient which is denoted by </a:t>
                </a:r>
                <a14:m>
                  <m:oMath xmlns:m="http://schemas.openxmlformats.org/officeDocument/2006/math">
                    <m:sSub>
                      <m:sSubPr>
                        <m:ctrlPr>
                          <a:rPr lang="en-US" sz="3200" b="0" i="1" u="none" strike="noStrike" baseline="0" dirty="0" smtClean="0">
                            <a:solidFill>
                              <a:schemeClr val="tx1"/>
                            </a:solidFill>
                            <a:latin typeface="Cambria Math" panose="02040503050406030204" pitchFamily="18" charset="0"/>
                          </a:rPr>
                        </m:ctrlPr>
                      </m:sSubPr>
                      <m:e>
                        <m:r>
                          <a:rPr lang="en-US" sz="3200" b="0" i="1" u="none" strike="noStrike" baseline="0" dirty="0" smtClean="0">
                            <a:solidFill>
                              <a:schemeClr val="tx1"/>
                            </a:solidFill>
                            <a:latin typeface="Cambria Math" panose="02040503050406030204" pitchFamily="18" charset="0"/>
                          </a:rPr>
                          <m:t>𝛽</m:t>
                        </m:r>
                      </m:e>
                      <m:sub>
                        <m:r>
                          <a:rPr lang="en-US" sz="3200" b="0" i="1" u="none" strike="noStrike" baseline="0" dirty="0" smtClean="0">
                            <a:solidFill>
                              <a:schemeClr val="tx1"/>
                            </a:solidFill>
                            <a:latin typeface="Cambria Math" panose="02040503050406030204" pitchFamily="18" charset="0"/>
                          </a:rPr>
                          <m:t>2</m:t>
                        </m:r>
                      </m:sub>
                    </m:sSub>
                  </m:oMath>
                </a14:m>
                <a:r>
                  <a:rPr lang="en-US" sz="3200" b="0" i="0" u="none" strike="noStrike" baseline="0" dirty="0">
                    <a:solidFill>
                      <a:schemeClr val="tx1"/>
                    </a:solidFill>
                    <a:latin typeface="Times New Roman" panose="02020603050405020304" pitchFamily="18" charset="0"/>
                    <a:cs typeface="Times New Roman" panose="02020603050405020304" pitchFamily="18" charset="0"/>
                  </a:rPr>
                  <a:t> and is defined as </a:t>
                </a:r>
                <a:endParaRPr lang="en-US" sz="3200" b="0" u="none" strike="noStrike" baseline="0" dirty="0">
                  <a:solidFill>
                    <a:schemeClr val="tx1"/>
                  </a:solidFill>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en-US" sz="3200" b="0" i="1" u="none" strike="noStrike" baseline="0" smtClean="0">
                              <a:solidFill>
                                <a:schemeClr val="tx1"/>
                              </a:solidFill>
                              <a:latin typeface="Cambria Math" panose="02040503050406030204" pitchFamily="18" charset="0"/>
                            </a:rPr>
                          </m:ctrlPr>
                        </m:sSubPr>
                        <m:e>
                          <m:r>
                            <a:rPr lang="en-US" sz="3200" b="0" i="1" u="none" strike="noStrike" baseline="0" smtClean="0">
                              <a:solidFill>
                                <a:schemeClr val="tx1"/>
                              </a:solidFill>
                              <a:latin typeface="Cambria Math" panose="02040503050406030204" pitchFamily="18" charset="0"/>
                            </a:rPr>
                            <m:t>𝛽</m:t>
                          </m:r>
                        </m:e>
                        <m:sub>
                          <m:r>
                            <a:rPr lang="en-US" sz="3200" b="0" i="1" u="none" strike="noStrike" baseline="0" smtClean="0">
                              <a:solidFill>
                                <a:schemeClr val="tx1"/>
                              </a:solidFill>
                              <a:latin typeface="Cambria Math" panose="02040503050406030204" pitchFamily="18" charset="0"/>
                            </a:rPr>
                            <m:t>2</m:t>
                          </m:r>
                        </m:sub>
                      </m:sSub>
                      <m:r>
                        <a:rPr lang="en-US" sz="3200" b="0" i="1" u="none" strike="noStrike" baseline="0" smtClean="0">
                          <a:solidFill>
                            <a:schemeClr val="tx1"/>
                          </a:solidFill>
                          <a:latin typeface="Cambria Math" panose="02040503050406030204" pitchFamily="18" charset="0"/>
                        </a:rPr>
                        <m:t>=</m:t>
                      </m:r>
                      <m:f>
                        <m:fPr>
                          <m:ctrlPr>
                            <a:rPr lang="en-US" sz="3200" b="0" i="1" u="none" strike="noStrike" baseline="0" smtClean="0">
                              <a:solidFill>
                                <a:schemeClr val="tx1"/>
                              </a:solidFill>
                              <a:latin typeface="Cambria Math" panose="02040503050406030204" pitchFamily="18" charset="0"/>
                            </a:rPr>
                          </m:ctrlPr>
                        </m:fPr>
                        <m:num>
                          <m:sSub>
                            <m:sSubPr>
                              <m:ctrlPr>
                                <a:rPr lang="en-US" sz="3200" b="0" i="1" u="none" strike="noStrike" baseline="0" smtClean="0">
                                  <a:solidFill>
                                    <a:schemeClr val="tx1"/>
                                  </a:solidFill>
                                  <a:latin typeface="Cambria Math" panose="02040503050406030204" pitchFamily="18" charset="0"/>
                                </a:rPr>
                              </m:ctrlPr>
                            </m:sSubPr>
                            <m:e>
                              <m:r>
                                <a:rPr lang="en-US" sz="3200" b="0" i="1" u="none" strike="noStrike" baseline="0" smtClean="0">
                                  <a:solidFill>
                                    <a:schemeClr val="tx1"/>
                                  </a:solidFill>
                                  <a:latin typeface="Cambria Math" panose="02040503050406030204" pitchFamily="18" charset="0"/>
                                </a:rPr>
                                <m:t>𝜇</m:t>
                              </m:r>
                            </m:e>
                            <m:sub>
                              <m:r>
                                <a:rPr lang="en-US" sz="3200" b="0" i="1" u="none" strike="noStrike" baseline="0" smtClean="0">
                                  <a:solidFill>
                                    <a:schemeClr val="tx1"/>
                                  </a:solidFill>
                                  <a:latin typeface="Cambria Math" panose="02040503050406030204" pitchFamily="18" charset="0"/>
                                </a:rPr>
                                <m:t>4</m:t>
                              </m:r>
                            </m:sub>
                          </m:sSub>
                        </m:num>
                        <m:den>
                          <m:sSubSup>
                            <m:sSubSupPr>
                              <m:ctrlPr>
                                <a:rPr lang="en-US" sz="3200" b="0" i="1" u="none" strike="noStrike" baseline="0" smtClean="0">
                                  <a:solidFill>
                                    <a:schemeClr val="tx1"/>
                                  </a:solidFill>
                                  <a:latin typeface="Cambria Math" panose="02040503050406030204" pitchFamily="18" charset="0"/>
                                </a:rPr>
                              </m:ctrlPr>
                            </m:sSubSupPr>
                            <m:e>
                              <m:r>
                                <a:rPr lang="en-US" sz="3200" b="0" i="1" u="none" strike="noStrike" baseline="0" smtClean="0">
                                  <a:solidFill>
                                    <a:schemeClr val="tx1"/>
                                  </a:solidFill>
                                  <a:latin typeface="Cambria Math" panose="02040503050406030204" pitchFamily="18" charset="0"/>
                                </a:rPr>
                                <m:t>𝜇</m:t>
                              </m:r>
                            </m:e>
                            <m:sub>
                              <m:r>
                                <a:rPr lang="en-US" sz="3200" b="0" i="1" u="none" strike="noStrike" baseline="0" smtClean="0">
                                  <a:solidFill>
                                    <a:schemeClr val="tx1"/>
                                  </a:solidFill>
                                  <a:latin typeface="Cambria Math" panose="02040503050406030204" pitchFamily="18" charset="0"/>
                                </a:rPr>
                                <m:t>2</m:t>
                              </m:r>
                            </m:sub>
                            <m:sup>
                              <m:r>
                                <a:rPr lang="en-US" sz="3200" b="0" i="1" u="none" strike="noStrike" baseline="0" smtClean="0">
                                  <a:solidFill>
                                    <a:schemeClr val="tx1"/>
                                  </a:solidFill>
                                  <a:latin typeface="Cambria Math" panose="02040503050406030204" pitchFamily="18" charset="0"/>
                                </a:rPr>
                                <m:t>2</m:t>
                              </m:r>
                            </m:sup>
                          </m:sSubSup>
                        </m:den>
                      </m:f>
                      <m:r>
                        <a:rPr lang="en-US" sz="3200" b="0" i="1" u="none" strike="noStrike" baseline="0" smtClean="0">
                          <a:solidFill>
                            <a:schemeClr val="tx1"/>
                          </a:solidFill>
                          <a:latin typeface="Cambria Math" panose="02040503050406030204" pitchFamily="18" charset="0"/>
                        </a:rPr>
                        <m:t>=3+</m:t>
                      </m:r>
                      <m:f>
                        <m:fPr>
                          <m:ctrlPr>
                            <a:rPr lang="en-US" sz="3200" b="0" i="1" u="none" strike="noStrike" baseline="0" smtClean="0">
                              <a:solidFill>
                                <a:schemeClr val="tx1"/>
                              </a:solidFill>
                              <a:latin typeface="Cambria Math" panose="02040503050406030204" pitchFamily="18" charset="0"/>
                            </a:rPr>
                          </m:ctrlPr>
                        </m:fPr>
                        <m:num>
                          <m:r>
                            <a:rPr lang="en-IN" sz="3200" b="0" i="1" u="none" strike="noStrike" baseline="0" smtClean="0">
                              <a:solidFill>
                                <a:schemeClr val="tx1"/>
                              </a:solidFill>
                              <a:latin typeface="Cambria Math" panose="02040503050406030204" pitchFamily="18" charset="0"/>
                            </a:rPr>
                            <m:t>1</m:t>
                          </m:r>
                          <m:r>
                            <a:rPr lang="en-US" sz="3200" b="0" i="1" u="none" strike="noStrike" baseline="0" smtClean="0">
                              <a:solidFill>
                                <a:schemeClr val="tx1"/>
                              </a:solidFill>
                              <a:latin typeface="Cambria Math" panose="02040503050406030204" pitchFamily="18" charset="0"/>
                            </a:rPr>
                            <m:t> −6</m:t>
                          </m:r>
                          <m:r>
                            <a:rPr lang="en-US" sz="3200" b="0" i="1" u="none" strike="noStrike" baseline="0" smtClean="0">
                              <a:solidFill>
                                <a:schemeClr val="tx1"/>
                              </a:solidFill>
                              <a:latin typeface="Cambria Math" panose="02040503050406030204" pitchFamily="18" charset="0"/>
                            </a:rPr>
                            <m:t>𝑝𝑞</m:t>
                          </m:r>
                        </m:num>
                        <m:den>
                          <m:r>
                            <a:rPr lang="en-US" sz="3200" b="0" i="1" u="none" strike="noStrike" baseline="0" smtClean="0">
                              <a:solidFill>
                                <a:schemeClr val="tx1"/>
                              </a:solidFill>
                              <a:latin typeface="Cambria Math" panose="02040503050406030204" pitchFamily="18" charset="0"/>
                            </a:rPr>
                            <m:t>𝑛𝑝𝑞</m:t>
                          </m:r>
                        </m:den>
                      </m:f>
                    </m:oMath>
                  </m:oMathPara>
                </a14:m>
                <a:endParaRPr lang="en-US" sz="3200" b="0" u="none" strike="noStrike" baseline="0" dirty="0">
                  <a:solidFill>
                    <a:schemeClr val="tx1"/>
                  </a:solidFill>
                  <a:latin typeface="Times New Roman" panose="02020603050405020304" pitchFamily="18" charset="0"/>
                  <a:cs typeface="Times New Roman" panose="02020603050405020304" pitchFamily="18" charset="0"/>
                </a:endParaRPr>
              </a:p>
              <a:p>
                <a:pPr algn="just"/>
                <a:endParaRPr lang="en-IN" sz="32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D0C88087-3531-0F00-E0CE-772F623915FD}"/>
                  </a:ext>
                </a:extLst>
              </p:cNvPr>
              <p:cNvSpPr txBox="1">
                <a:spLocks noRot="1" noChangeAspect="1" noMove="1" noResize="1" noEditPoints="1" noAdjustHandles="1" noChangeArrowheads="1" noChangeShapeType="1" noTextEdit="1"/>
              </p:cNvSpPr>
              <p:nvPr/>
            </p:nvSpPr>
            <p:spPr>
              <a:xfrm>
                <a:off x="441789" y="164386"/>
                <a:ext cx="11373492" cy="6193362"/>
              </a:xfrm>
              <a:prstGeom prst="rect">
                <a:avLst/>
              </a:prstGeom>
              <a:blipFill>
                <a:blip r:embed="rId2"/>
                <a:stretch>
                  <a:fillRect l="-1340" t="-1378" r="-1393"/>
                </a:stretch>
              </a:blipFill>
            </p:spPr>
            <p:txBody>
              <a:bodyPr/>
              <a:lstStyle/>
              <a:p>
                <a:r>
                  <a:rPr lang="en-IN">
                    <a:noFill/>
                  </a:rPr>
                  <a:t> </a:t>
                </a:r>
              </a:p>
            </p:txBody>
          </p:sp>
        </mc:Fallback>
      </mc:AlternateContent>
      <p:grpSp>
        <p:nvGrpSpPr>
          <p:cNvPr id="6" name="Group 5">
            <a:extLst>
              <a:ext uri="{FF2B5EF4-FFF2-40B4-BE49-F238E27FC236}">
                <a16:creationId xmlns:a16="http://schemas.microsoft.com/office/drawing/2014/main" id="{14B3A5E7-813C-C440-BD5C-867BD15D3F4B}"/>
              </a:ext>
            </a:extLst>
          </p:cNvPr>
          <p:cNvGrpSpPr/>
          <p:nvPr/>
        </p:nvGrpSpPr>
        <p:grpSpPr>
          <a:xfrm>
            <a:off x="13469169" y="2095944"/>
            <a:ext cx="10800" cy="360"/>
            <a:chOff x="13469169" y="2095944"/>
            <a:chExt cx="10800" cy="360"/>
          </a:xfrm>
        </p:grpSpPr>
        <mc:AlternateContent xmlns:mc="http://schemas.openxmlformats.org/markup-compatibility/2006" xmlns:p14="http://schemas.microsoft.com/office/powerpoint/2010/main" xmlns:aink="http://schemas.microsoft.com/office/drawing/2016/ink">
          <mc:Choice Requires="p14 aink">
            <p:contentPart p14:bwMode="auto" r:id="rId3">
              <p14:nvContentPartPr>
                <p14:cNvPr id="4" name="Ink 3">
                  <a:extLst>
                    <a:ext uri="{FF2B5EF4-FFF2-40B4-BE49-F238E27FC236}">
                      <a16:creationId xmlns:a16="http://schemas.microsoft.com/office/drawing/2014/main" id="{6CB22BB9-EA9E-E635-62C9-1DC05AB6609D}"/>
                    </a:ext>
                  </a:extLst>
                </p14:cNvPr>
                <p14:cNvContentPartPr/>
                <p14:nvPr/>
              </p14:nvContentPartPr>
              <p14:xfrm>
                <a:off x="13479609" y="2095944"/>
                <a:ext cx="360" cy="360"/>
              </p14:xfrm>
            </p:contentPart>
          </mc:Choice>
          <mc:Fallback xmlns="">
            <p:pic>
              <p:nvPicPr>
                <p:cNvPr id="4" name="Ink 3">
                  <a:extLst>
                    <a:ext uri="{FF2B5EF4-FFF2-40B4-BE49-F238E27FC236}">
                      <a16:creationId xmlns:a16="http://schemas.microsoft.com/office/drawing/2014/main" id="{6CB22BB9-EA9E-E635-62C9-1DC05AB6609D}"/>
                    </a:ext>
                  </a:extLst>
                </p:cNvPr>
                <p:cNvPicPr/>
                <p:nvPr/>
              </p:nvPicPr>
              <p:blipFill>
                <a:blip r:embed="rId4"/>
                <a:stretch>
                  <a:fillRect/>
                </a:stretch>
              </p:blipFill>
              <p:spPr>
                <a:xfrm>
                  <a:off x="13470609" y="2041944"/>
                  <a:ext cx="1800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5" name="Ink 4">
                  <a:extLst>
                    <a:ext uri="{FF2B5EF4-FFF2-40B4-BE49-F238E27FC236}">
                      <a16:creationId xmlns:a16="http://schemas.microsoft.com/office/drawing/2014/main" id="{2354EAE5-6B17-E583-4AB3-59958D69FAD7}"/>
                    </a:ext>
                  </a:extLst>
                </p14:cNvPr>
                <p14:cNvContentPartPr/>
                <p14:nvPr/>
              </p14:nvContentPartPr>
              <p14:xfrm>
                <a:off x="13469169" y="2095944"/>
                <a:ext cx="360" cy="360"/>
              </p14:xfrm>
            </p:contentPart>
          </mc:Choice>
          <mc:Fallback xmlns="">
            <p:pic>
              <p:nvPicPr>
                <p:cNvPr id="5" name="Ink 4">
                  <a:extLst>
                    <a:ext uri="{FF2B5EF4-FFF2-40B4-BE49-F238E27FC236}">
                      <a16:creationId xmlns:a16="http://schemas.microsoft.com/office/drawing/2014/main" id="{2354EAE5-6B17-E583-4AB3-59958D69FAD7}"/>
                    </a:ext>
                  </a:extLst>
                </p:cNvPr>
                <p:cNvPicPr/>
                <p:nvPr/>
              </p:nvPicPr>
              <p:blipFill>
                <a:blip r:embed="rId6"/>
                <a:stretch>
                  <a:fillRect/>
                </a:stretch>
              </p:blipFill>
              <p:spPr>
                <a:xfrm>
                  <a:off x="13460169" y="2041944"/>
                  <a:ext cx="18000" cy="108000"/>
                </a:xfrm>
                <a:prstGeom prst="rect">
                  <a:avLst/>
                </a:prstGeom>
              </p:spPr>
            </p:pic>
          </mc:Fallback>
        </mc:AlternateContent>
      </p:grpSp>
    </p:spTree>
    <p:extLst>
      <p:ext uri="{BB962C8B-B14F-4D97-AF65-F5344CB8AC3E}">
        <p14:creationId xmlns:p14="http://schemas.microsoft.com/office/powerpoint/2010/main" val="404299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F9DAD81-69C4-853E-E2A5-570473855B0E}"/>
                  </a:ext>
                </a:extLst>
              </p:cNvPr>
              <p:cNvSpPr txBox="1"/>
              <p:nvPr/>
            </p:nvSpPr>
            <p:spPr>
              <a:xfrm>
                <a:off x="274832" y="103008"/>
                <a:ext cx="11622642" cy="6572120"/>
              </a:xfrm>
              <a:prstGeom prst="rect">
                <a:avLst/>
              </a:prstGeom>
              <a:noFill/>
            </p:spPr>
            <p:txBody>
              <a:bodyPr wrap="square">
                <a:spAutoFit/>
              </a:bodyPr>
              <a:lstStyle/>
              <a:p>
                <a:r>
                  <a:rPr lang="en-US" sz="3200" b="1" i="0" u="none" strike="noStrike" baseline="0" dirty="0">
                    <a:solidFill>
                      <a:schemeClr val="tx1"/>
                    </a:solidFill>
                    <a:latin typeface="Times New Roman" panose="02020603050405020304" pitchFamily="18" charset="0"/>
                    <a:cs typeface="Times New Roman" panose="02020603050405020304" pitchFamily="18" charset="0"/>
                  </a:rPr>
                  <a:t>Characteristic function of the binomial distribution: </a:t>
                </a:r>
              </a:p>
              <a:p>
                <a:r>
                  <a:rPr lang="en-US" sz="3200" dirty="0">
                    <a:solidFill>
                      <a:schemeClr val="tx1"/>
                    </a:solidFill>
                    <a:latin typeface="Times New Roman" panose="02020603050405020304" pitchFamily="18" charset="0"/>
                    <a:cs typeface="Times New Roman" panose="02020603050405020304" pitchFamily="18" charset="0"/>
                  </a:rPr>
                  <a:t>The characteristic function is given by </a:t>
                </a:r>
              </a:p>
              <a:p>
                <a:pPr/>
                <a14:m>
                  <m:oMathPara xmlns:m="http://schemas.openxmlformats.org/officeDocument/2006/math">
                    <m:oMathParaPr>
                      <m:jc m:val="centerGroup"/>
                    </m:oMathParaPr>
                    <m:oMath xmlns:m="http://schemas.openxmlformats.org/officeDocument/2006/math">
                      <m:sSub>
                        <m:sSubPr>
                          <m:ctrlPr>
                            <a:rPr lang="en-US" sz="320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𝜙</m:t>
                          </m:r>
                        </m:e>
                        <m:sub>
                          <m:r>
                            <a:rPr lang="en-US" sz="3200" b="0" i="1" smtClean="0">
                              <a:solidFill>
                                <a:schemeClr val="tx1"/>
                              </a:solidFill>
                              <a:latin typeface="Cambria Math" panose="02040503050406030204" pitchFamily="18" charset="0"/>
                            </a:rPr>
                            <m:t>𝑋</m:t>
                          </m:r>
                        </m:sub>
                      </m:sSub>
                      <m:d>
                        <m:dPr>
                          <m:ctrlPr>
                            <a:rPr lang="en-US" sz="3200" i="1" smtClean="0">
                              <a:solidFill>
                                <a:schemeClr val="tx1"/>
                              </a:solidFill>
                              <a:latin typeface="Cambria Math" panose="02040503050406030204" pitchFamily="18" charset="0"/>
                            </a:rPr>
                          </m:ctrlPr>
                        </m:dPr>
                        <m:e>
                          <m:r>
                            <a:rPr lang="en-US" sz="3200" b="0" i="1" smtClean="0">
                              <a:solidFill>
                                <a:schemeClr val="tx1"/>
                              </a:solidFill>
                              <a:latin typeface="Cambria Math" panose="02040503050406030204" pitchFamily="18" charset="0"/>
                            </a:rPr>
                            <m:t>𝑡</m:t>
                          </m:r>
                        </m:e>
                      </m:d>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𝐸</m:t>
                      </m:r>
                      <m:r>
                        <a:rPr lang="en-US" sz="3200" b="0" i="1" smtClean="0">
                          <a:solidFill>
                            <a:schemeClr val="tx1"/>
                          </a:solidFill>
                          <a:latin typeface="Cambria Math" panose="02040503050406030204" pitchFamily="18" charset="0"/>
                        </a:rPr>
                        <m:t>(</m:t>
                      </m:r>
                      <m:sSup>
                        <m:sSupPr>
                          <m:ctrlPr>
                            <a:rPr lang="en-US" sz="3200" i="1" smtClean="0">
                              <a:solidFill>
                                <a:schemeClr val="tx1"/>
                              </a:solidFill>
                              <a:latin typeface="Cambria Math" panose="02040503050406030204" pitchFamily="18" charset="0"/>
                            </a:rPr>
                          </m:ctrlPr>
                        </m:sSupPr>
                        <m:e>
                          <m:r>
                            <a:rPr lang="en-US" sz="3200" b="0" i="1" smtClean="0">
                              <a:solidFill>
                                <a:schemeClr val="tx1"/>
                              </a:solidFill>
                              <a:latin typeface="Cambria Math" panose="02040503050406030204" pitchFamily="18" charset="0"/>
                            </a:rPr>
                            <m:t>𝑒</m:t>
                          </m:r>
                        </m:e>
                        <m:sup>
                          <m:r>
                            <a:rPr lang="en-US" sz="3200" b="0" i="1" smtClean="0">
                              <a:solidFill>
                                <a:schemeClr val="tx1"/>
                              </a:solidFill>
                              <a:latin typeface="Cambria Math" panose="02040503050406030204" pitchFamily="18" charset="0"/>
                            </a:rPr>
                            <m:t>𝑖𝑡𝑥</m:t>
                          </m:r>
                        </m:sup>
                      </m:sSup>
                      <m:r>
                        <a:rPr lang="en-US" sz="3200" b="0" i="1" smtClean="0">
                          <a:solidFill>
                            <a:schemeClr val="tx1"/>
                          </a:solidFill>
                          <a:latin typeface="Cambria Math" panose="02040503050406030204" pitchFamily="18" charset="0"/>
                        </a:rPr>
                        <m:t>)</m:t>
                      </m:r>
                    </m:oMath>
                  </m:oMathPara>
                </a14:m>
                <a:endParaRPr lang="en-IN" sz="3200" dirty="0">
                  <a:solidFill>
                    <a:schemeClr val="tx1"/>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sz="320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𝜙</m:t>
                          </m:r>
                        </m:e>
                        <m:sub>
                          <m:r>
                            <a:rPr lang="en-US" sz="3200" b="0" i="1" smtClean="0">
                              <a:solidFill>
                                <a:schemeClr val="tx1"/>
                              </a:solidFill>
                              <a:latin typeface="Cambria Math" panose="02040503050406030204" pitchFamily="18" charset="0"/>
                            </a:rPr>
                            <m:t>𝑋</m:t>
                          </m:r>
                        </m:sub>
                      </m:sSub>
                      <m:d>
                        <m:dPr>
                          <m:ctrlPr>
                            <a:rPr lang="en-US" sz="3200" i="1" smtClean="0">
                              <a:solidFill>
                                <a:schemeClr val="tx1"/>
                              </a:solidFill>
                              <a:latin typeface="Cambria Math" panose="02040503050406030204" pitchFamily="18" charset="0"/>
                            </a:rPr>
                          </m:ctrlPr>
                        </m:dPr>
                        <m:e>
                          <m:r>
                            <a:rPr lang="en-US" sz="3200" b="0" i="1" smtClean="0">
                              <a:solidFill>
                                <a:schemeClr val="tx1"/>
                              </a:solidFill>
                              <a:latin typeface="Cambria Math" panose="02040503050406030204" pitchFamily="18" charset="0"/>
                            </a:rPr>
                            <m:t>𝑡</m:t>
                          </m:r>
                        </m:e>
                      </m:d>
                      <m:r>
                        <a:rPr lang="en-US" sz="3200" b="0" i="1" smtClean="0">
                          <a:solidFill>
                            <a:schemeClr val="tx1"/>
                          </a:solidFill>
                          <a:latin typeface="Cambria Math" panose="02040503050406030204" pitchFamily="18" charset="0"/>
                        </a:rPr>
                        <m:t>=</m:t>
                      </m:r>
                      <m:sSup>
                        <m:sSupPr>
                          <m:ctrlPr>
                            <a:rPr lang="en-US" sz="3200" i="1" smtClean="0">
                              <a:solidFill>
                                <a:schemeClr val="tx1"/>
                              </a:solidFill>
                              <a:latin typeface="Cambria Math" panose="02040503050406030204" pitchFamily="18" charset="0"/>
                            </a:rPr>
                          </m:ctrlPr>
                        </m:sSupPr>
                        <m:e>
                          <m:d>
                            <m:dPr>
                              <m:ctrlPr>
                                <a:rPr lang="en-US" sz="3200" i="1" smtClean="0">
                                  <a:solidFill>
                                    <a:schemeClr val="tx1"/>
                                  </a:solidFill>
                                  <a:latin typeface="Cambria Math" panose="02040503050406030204" pitchFamily="18" charset="0"/>
                                </a:rPr>
                              </m:ctrlPr>
                            </m:dPr>
                            <m:e>
                              <m:r>
                                <a:rPr lang="en-US" sz="3200" b="0" i="1" smtClean="0">
                                  <a:solidFill>
                                    <a:schemeClr val="tx1"/>
                                  </a:solidFill>
                                  <a:latin typeface="Cambria Math" panose="02040503050406030204" pitchFamily="18" charset="0"/>
                                </a:rPr>
                                <m:t>𝑞</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𝑝</m:t>
                              </m:r>
                              <m:sSup>
                                <m:sSupPr>
                                  <m:ctrlPr>
                                    <a:rPr lang="en-US" sz="3200" i="1" smtClean="0">
                                      <a:solidFill>
                                        <a:schemeClr val="tx1"/>
                                      </a:solidFill>
                                      <a:latin typeface="Cambria Math" panose="02040503050406030204" pitchFamily="18" charset="0"/>
                                    </a:rPr>
                                  </m:ctrlPr>
                                </m:sSupPr>
                                <m:e>
                                  <m:r>
                                    <a:rPr lang="en-US" sz="3200" b="0" i="1" smtClean="0">
                                      <a:solidFill>
                                        <a:schemeClr val="tx1"/>
                                      </a:solidFill>
                                      <a:latin typeface="Cambria Math" panose="02040503050406030204" pitchFamily="18" charset="0"/>
                                    </a:rPr>
                                    <m:t>𝑒</m:t>
                                  </m:r>
                                </m:e>
                                <m:sup>
                                  <m:r>
                                    <a:rPr lang="en-US" sz="3200" b="0" i="1" smtClean="0">
                                      <a:solidFill>
                                        <a:schemeClr val="tx1"/>
                                      </a:solidFill>
                                      <a:latin typeface="Cambria Math" panose="02040503050406030204" pitchFamily="18" charset="0"/>
                                    </a:rPr>
                                    <m:t>𝑖𝑡</m:t>
                                  </m:r>
                                </m:sup>
                              </m:sSup>
                            </m:e>
                          </m:d>
                        </m:e>
                        <m:sup>
                          <m:r>
                            <a:rPr lang="en-US" sz="3200" b="0" i="1" smtClean="0">
                              <a:solidFill>
                                <a:schemeClr val="tx1"/>
                              </a:solidFill>
                              <a:latin typeface="Cambria Math" panose="02040503050406030204" pitchFamily="18" charset="0"/>
                            </a:rPr>
                            <m:t>𝑛</m:t>
                          </m:r>
                        </m:sup>
                      </m:sSup>
                    </m:oMath>
                  </m:oMathPara>
                </a14:m>
                <a:endParaRPr lang="en-IN" sz="3200" dirty="0">
                  <a:solidFill>
                    <a:schemeClr val="tx1"/>
                  </a:solidFill>
                  <a:latin typeface="Times New Roman" panose="02020603050405020304" pitchFamily="18" charset="0"/>
                  <a:cs typeface="Times New Roman" panose="02020603050405020304" pitchFamily="18" charset="0"/>
                </a:endParaRPr>
              </a:p>
              <a:p>
                <a:endParaRPr lang="en-IN" sz="3200" dirty="0">
                  <a:solidFill>
                    <a:schemeClr val="tx1"/>
                  </a:solidFill>
                  <a:latin typeface="Times New Roman" panose="02020603050405020304" pitchFamily="18" charset="0"/>
                  <a:cs typeface="Times New Roman" panose="02020603050405020304" pitchFamily="18" charset="0"/>
                </a:endParaRPr>
              </a:p>
              <a:p>
                <a:r>
                  <a:rPr lang="en-US" sz="3200" b="1" i="0" u="none" strike="noStrike" baseline="0" dirty="0">
                    <a:solidFill>
                      <a:schemeClr val="tx1"/>
                    </a:solidFill>
                    <a:latin typeface="Times New Roman" panose="02020603050405020304" pitchFamily="18" charset="0"/>
                    <a:cs typeface="Times New Roman" panose="02020603050405020304" pitchFamily="18" charset="0"/>
                  </a:rPr>
                  <a:t>Recurrence formula for the probability of the binomial distribution: </a:t>
                </a:r>
              </a:p>
              <a:p>
                <a:r>
                  <a:rPr lang="en-US" sz="3200" dirty="0">
                    <a:solidFill>
                      <a:schemeClr val="tx1"/>
                    </a:solidFill>
                    <a:latin typeface="Times New Roman" panose="02020603050405020304" pitchFamily="18" charset="0"/>
                    <a:cs typeface="Times New Roman" panose="02020603050405020304" pitchFamily="18" charset="0"/>
                  </a:rPr>
                  <a:t>Let </a:t>
                </a:r>
                <a14:m>
                  <m:oMath xmlns:m="http://schemas.openxmlformats.org/officeDocument/2006/math">
                    <m:r>
                      <a:rPr lang="en-US" sz="3200" b="0" i="1" smtClean="0">
                        <a:solidFill>
                          <a:schemeClr val="tx1"/>
                        </a:solidFill>
                        <a:latin typeface="Cambria Math" panose="02040503050406030204" pitchFamily="18" charset="0"/>
                      </a:rPr>
                      <m:t>𝑋</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𝐵</m:t>
                    </m:r>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𝑛</m:t>
                    </m:r>
                    <m:r>
                      <a:rPr lang="en-US" sz="3200" b="0" i="1" smtClean="0">
                        <a:solidFill>
                          <a:schemeClr val="tx1"/>
                        </a:solidFill>
                        <a:latin typeface="Cambria Math" panose="02040503050406030204" pitchFamily="18" charset="0"/>
                      </a:rPr>
                      <m:t>, </m:t>
                    </m:r>
                    <m:r>
                      <a:rPr lang="en-US" sz="3200" b="0" i="1" smtClean="0">
                        <a:solidFill>
                          <a:schemeClr val="tx1"/>
                        </a:solidFill>
                        <a:latin typeface="Cambria Math" panose="02040503050406030204" pitchFamily="18" charset="0"/>
                      </a:rPr>
                      <m:t>𝑝</m:t>
                    </m:r>
                    <m:r>
                      <a:rPr lang="en-US" sz="3200" b="0" i="1" smtClean="0">
                        <a:solidFill>
                          <a:schemeClr val="tx1"/>
                        </a:solidFill>
                        <a:latin typeface="Cambria Math" panose="02040503050406030204" pitchFamily="18" charset="0"/>
                      </a:rPr>
                      <m:t>)</m:t>
                    </m:r>
                  </m:oMath>
                </a14:m>
                <a:r>
                  <a:rPr lang="en-IN" sz="3200" i="0" u="none" strike="noStrike" baseline="0" dirty="0">
                    <a:solidFill>
                      <a:schemeClr val="tx1"/>
                    </a:solidFill>
                    <a:latin typeface="Times New Roman" panose="02020603050405020304" pitchFamily="18" charset="0"/>
                    <a:cs typeface="Times New Roman" panose="02020603050405020304" pitchFamily="18" charset="0"/>
                  </a:rPr>
                  <a:t> </a:t>
                </a:r>
                <a:r>
                  <a:rPr lang="en-US" sz="3200" dirty="0">
                    <a:solidFill>
                      <a:schemeClr val="tx1"/>
                    </a:solidFill>
                    <a:latin typeface="Times New Roman" panose="02020603050405020304" pitchFamily="18" charset="0"/>
                    <a:cs typeface="Times New Roman" panose="02020603050405020304" pitchFamily="18" charset="0"/>
                  </a:rPr>
                  <a:t>probability of the binomial distribution</a:t>
                </a:r>
              </a:p>
              <a:p>
                <a:pPr/>
                <a14:m>
                  <m:oMathPara xmlns:m="http://schemas.openxmlformats.org/officeDocument/2006/math">
                    <m:oMathParaPr>
                      <m:jc m:val="centerGroup"/>
                    </m:oMathParaPr>
                    <m:oMath xmlns:m="http://schemas.openxmlformats.org/officeDocument/2006/math">
                      <m:r>
                        <a:rPr lang="en-US" sz="3200" b="0" i="1" u="none" strike="noStrike" baseline="0" smtClean="0">
                          <a:solidFill>
                            <a:schemeClr val="tx1"/>
                          </a:solidFill>
                          <a:latin typeface="Cambria Math" panose="02040503050406030204" pitchFamily="18" charset="0"/>
                        </a:rPr>
                        <m:t>𝑝</m:t>
                      </m:r>
                      <m:d>
                        <m:dPr>
                          <m:ctrlPr>
                            <a:rPr lang="en-US" sz="3200" i="1" u="none" strike="noStrike" baseline="0" smtClean="0">
                              <a:solidFill>
                                <a:schemeClr val="tx1"/>
                              </a:solidFill>
                              <a:latin typeface="Cambria Math" panose="02040503050406030204" pitchFamily="18" charset="0"/>
                            </a:rPr>
                          </m:ctrlPr>
                        </m:dPr>
                        <m:e>
                          <m:r>
                            <a:rPr lang="en-US" sz="3200" b="0" i="1" u="none" strike="noStrike" baseline="0" smtClean="0">
                              <a:solidFill>
                                <a:schemeClr val="tx1"/>
                              </a:solidFill>
                              <a:latin typeface="Cambria Math" panose="02040503050406030204" pitchFamily="18" charset="0"/>
                            </a:rPr>
                            <m:t>𝑥</m:t>
                          </m:r>
                          <m:r>
                            <a:rPr lang="en-US" sz="3200" b="0" i="1" u="none" strike="noStrike" baseline="0" smtClean="0">
                              <a:solidFill>
                                <a:schemeClr val="tx1"/>
                              </a:solidFill>
                              <a:latin typeface="Cambria Math" panose="02040503050406030204" pitchFamily="18" charset="0"/>
                            </a:rPr>
                            <m:t>+1</m:t>
                          </m:r>
                        </m:e>
                      </m:d>
                      <m:r>
                        <a:rPr lang="en-US" sz="3200" b="0" i="1" u="none" strike="noStrike" baseline="0" smtClean="0">
                          <a:solidFill>
                            <a:schemeClr val="tx1"/>
                          </a:solidFill>
                          <a:latin typeface="Cambria Math" panose="02040503050406030204" pitchFamily="18" charset="0"/>
                        </a:rPr>
                        <m:t>=</m:t>
                      </m:r>
                      <m:f>
                        <m:fPr>
                          <m:ctrlPr>
                            <a:rPr lang="en-US" sz="3200" i="1" u="none" strike="noStrike" baseline="0" smtClean="0">
                              <a:solidFill>
                                <a:schemeClr val="tx1"/>
                              </a:solidFill>
                              <a:latin typeface="Cambria Math" panose="02040503050406030204" pitchFamily="18" charset="0"/>
                            </a:rPr>
                          </m:ctrlPr>
                        </m:fPr>
                        <m:num>
                          <m:r>
                            <a:rPr lang="en-US" sz="3200" b="0" i="1" u="none" strike="noStrike" baseline="0" smtClean="0">
                              <a:solidFill>
                                <a:schemeClr val="tx1"/>
                              </a:solidFill>
                              <a:latin typeface="Cambria Math" panose="02040503050406030204" pitchFamily="18" charset="0"/>
                            </a:rPr>
                            <m:t>𝑛</m:t>
                          </m:r>
                          <m:r>
                            <a:rPr lang="en-US" sz="3200" b="0" i="1" u="none" strike="noStrike" baseline="0" smtClean="0">
                              <a:solidFill>
                                <a:schemeClr val="tx1"/>
                              </a:solidFill>
                              <a:latin typeface="Cambria Math" panose="02040503050406030204" pitchFamily="18" charset="0"/>
                            </a:rPr>
                            <m:t>−</m:t>
                          </m:r>
                          <m:r>
                            <a:rPr lang="en-US" sz="3200" b="0" i="1" u="none" strike="noStrike" baseline="0" smtClean="0">
                              <a:solidFill>
                                <a:schemeClr val="tx1"/>
                              </a:solidFill>
                              <a:latin typeface="Cambria Math" panose="02040503050406030204" pitchFamily="18" charset="0"/>
                            </a:rPr>
                            <m:t>𝑥</m:t>
                          </m:r>
                        </m:num>
                        <m:den>
                          <m:r>
                            <a:rPr lang="en-US" sz="3200" b="0" i="1" u="none" strike="noStrike" baseline="0" smtClean="0">
                              <a:solidFill>
                                <a:schemeClr val="tx1"/>
                              </a:solidFill>
                              <a:latin typeface="Cambria Math" panose="02040503050406030204" pitchFamily="18" charset="0"/>
                            </a:rPr>
                            <m:t>𝑥</m:t>
                          </m:r>
                          <m:r>
                            <a:rPr lang="en-US" sz="3200" b="0" i="1" u="none" strike="noStrike" baseline="0" smtClean="0">
                              <a:solidFill>
                                <a:schemeClr val="tx1"/>
                              </a:solidFill>
                              <a:latin typeface="Cambria Math" panose="02040503050406030204" pitchFamily="18" charset="0"/>
                            </a:rPr>
                            <m:t>+1</m:t>
                          </m:r>
                        </m:den>
                      </m:f>
                      <m:r>
                        <a:rPr lang="en-US" sz="3200" b="0" i="1" u="none" strike="noStrike" baseline="0" smtClean="0">
                          <a:solidFill>
                            <a:schemeClr val="tx1"/>
                          </a:solidFill>
                          <a:latin typeface="Cambria Math" panose="02040503050406030204" pitchFamily="18" charset="0"/>
                        </a:rPr>
                        <m:t> </m:t>
                      </m:r>
                      <m:f>
                        <m:fPr>
                          <m:ctrlPr>
                            <a:rPr lang="en-US" sz="3200" i="1" u="none" strike="noStrike" baseline="0" smtClean="0">
                              <a:solidFill>
                                <a:schemeClr val="tx1"/>
                              </a:solidFill>
                              <a:latin typeface="Cambria Math" panose="02040503050406030204" pitchFamily="18" charset="0"/>
                            </a:rPr>
                          </m:ctrlPr>
                        </m:fPr>
                        <m:num>
                          <m:r>
                            <a:rPr lang="en-US" sz="3200" b="0" i="1" u="none" strike="noStrike" baseline="0" smtClean="0">
                              <a:solidFill>
                                <a:schemeClr val="tx1"/>
                              </a:solidFill>
                              <a:latin typeface="Cambria Math" panose="02040503050406030204" pitchFamily="18" charset="0"/>
                            </a:rPr>
                            <m:t>𝑝</m:t>
                          </m:r>
                        </m:num>
                        <m:den>
                          <m:r>
                            <a:rPr lang="en-US" sz="3200" b="0" i="1" u="none" strike="noStrike" baseline="0" smtClean="0">
                              <a:solidFill>
                                <a:schemeClr val="tx1"/>
                              </a:solidFill>
                              <a:latin typeface="Cambria Math" panose="02040503050406030204" pitchFamily="18" charset="0"/>
                            </a:rPr>
                            <m:t>𝑞</m:t>
                          </m:r>
                        </m:den>
                      </m:f>
                      <m:r>
                        <a:rPr lang="en-US" sz="3200" b="0" i="1" u="none" strike="noStrike" baseline="0" smtClean="0">
                          <a:solidFill>
                            <a:schemeClr val="tx1"/>
                          </a:solidFill>
                          <a:latin typeface="Cambria Math" panose="02040503050406030204" pitchFamily="18" charset="0"/>
                        </a:rPr>
                        <m:t> </m:t>
                      </m:r>
                      <m:r>
                        <a:rPr lang="en-US" sz="3200" b="0" i="1" u="none" strike="noStrike" baseline="0" smtClean="0">
                          <a:solidFill>
                            <a:schemeClr val="tx1"/>
                          </a:solidFill>
                          <a:latin typeface="Cambria Math" panose="02040503050406030204" pitchFamily="18" charset="0"/>
                        </a:rPr>
                        <m:t>𝑝</m:t>
                      </m:r>
                      <m:d>
                        <m:dPr>
                          <m:ctrlPr>
                            <a:rPr lang="en-US" sz="3200" i="1" u="none" strike="noStrike" baseline="0" smtClean="0">
                              <a:solidFill>
                                <a:schemeClr val="tx1"/>
                              </a:solidFill>
                              <a:latin typeface="Cambria Math" panose="02040503050406030204" pitchFamily="18" charset="0"/>
                            </a:rPr>
                          </m:ctrlPr>
                        </m:dPr>
                        <m:e>
                          <m:r>
                            <a:rPr lang="en-US" sz="3200" b="0" i="1" u="none" strike="noStrike" baseline="0" smtClean="0">
                              <a:solidFill>
                                <a:schemeClr val="tx1"/>
                              </a:solidFill>
                              <a:latin typeface="Cambria Math" panose="02040503050406030204" pitchFamily="18" charset="0"/>
                            </a:rPr>
                            <m:t>𝑥</m:t>
                          </m:r>
                        </m:e>
                      </m:d>
                    </m:oMath>
                  </m:oMathPara>
                </a14:m>
                <a:endParaRPr lang="en-IN" sz="3200" i="0" u="none" strike="noStrike" baseline="0" dirty="0">
                  <a:solidFill>
                    <a:schemeClr val="tx1"/>
                  </a:solidFill>
                  <a:latin typeface="Times New Roman" panose="02020603050405020304" pitchFamily="18" charset="0"/>
                  <a:cs typeface="Times New Roman" panose="02020603050405020304" pitchFamily="18" charset="0"/>
                </a:endParaRPr>
              </a:p>
              <a:p>
                <a:r>
                  <a:rPr lang="en-US" sz="3200" b="1" i="0" u="none" strike="noStrike" baseline="0" dirty="0">
                    <a:solidFill>
                      <a:schemeClr val="tx1"/>
                    </a:solidFill>
                    <a:latin typeface="Times New Roman" panose="02020603050405020304" pitchFamily="18" charset="0"/>
                    <a:cs typeface="Times New Roman" panose="02020603050405020304" pitchFamily="18" charset="0"/>
                  </a:rPr>
                  <a:t>Probability generating function of the binomial distribution:</a:t>
                </a:r>
              </a:p>
              <a:p>
                <a:pPr/>
                <a14:m>
                  <m:oMathPara xmlns:m="http://schemas.openxmlformats.org/officeDocument/2006/math">
                    <m:oMathParaPr>
                      <m:jc m:val="centerGroup"/>
                    </m:oMathParaPr>
                    <m:oMath xmlns:m="http://schemas.openxmlformats.org/officeDocument/2006/math">
                      <m:r>
                        <a:rPr lang="en-US" sz="3200" b="0" i="1" u="none" strike="noStrike" baseline="0" smtClean="0">
                          <a:solidFill>
                            <a:schemeClr val="tx1"/>
                          </a:solidFill>
                          <a:latin typeface="Cambria Math" panose="02040503050406030204" pitchFamily="18" charset="0"/>
                          <a:cs typeface="Times New Roman" panose="02020603050405020304" pitchFamily="18" charset="0"/>
                        </a:rPr>
                        <m:t>𝑃</m:t>
                      </m:r>
                      <m:d>
                        <m:dPr>
                          <m:ctrlPr>
                            <a:rPr lang="en-US" sz="3200" b="0" i="1" u="none" strike="noStrike" baseline="0" smtClean="0">
                              <a:solidFill>
                                <a:schemeClr val="tx1"/>
                              </a:solidFill>
                              <a:latin typeface="Cambria Math" panose="02040503050406030204" pitchFamily="18" charset="0"/>
                              <a:cs typeface="Times New Roman" panose="02020603050405020304" pitchFamily="18" charset="0"/>
                            </a:rPr>
                          </m:ctrlPr>
                        </m:dPr>
                        <m:e>
                          <m:r>
                            <a:rPr lang="en-US" sz="3200" b="0" i="1" u="none" strike="noStrike" baseline="0" smtClean="0">
                              <a:solidFill>
                                <a:schemeClr val="tx1"/>
                              </a:solidFill>
                              <a:latin typeface="Cambria Math" panose="02040503050406030204" pitchFamily="18" charset="0"/>
                              <a:cs typeface="Times New Roman" panose="02020603050405020304" pitchFamily="18" charset="0"/>
                            </a:rPr>
                            <m:t>𝑠</m:t>
                          </m:r>
                        </m:e>
                      </m:d>
                      <m:r>
                        <a:rPr lang="en-US" sz="3200" b="0" i="1" u="none" strike="noStrike" baseline="0" smtClean="0">
                          <a:solidFill>
                            <a:schemeClr val="tx1"/>
                          </a:solidFill>
                          <a:latin typeface="Cambria Math" panose="02040503050406030204" pitchFamily="18" charset="0"/>
                          <a:cs typeface="Times New Roman" panose="02020603050405020304" pitchFamily="18" charset="0"/>
                        </a:rPr>
                        <m:t>=</m:t>
                      </m:r>
                      <m:sSup>
                        <m:sSupPr>
                          <m:ctrlPr>
                            <a:rPr lang="en-US" sz="3200" b="0" i="1" u="none" strike="noStrike" baseline="0" smtClean="0">
                              <a:solidFill>
                                <a:schemeClr val="tx1"/>
                              </a:solidFill>
                              <a:latin typeface="Cambria Math" panose="02040503050406030204" pitchFamily="18" charset="0"/>
                              <a:cs typeface="Times New Roman" panose="02020603050405020304" pitchFamily="18" charset="0"/>
                            </a:rPr>
                          </m:ctrlPr>
                        </m:sSupPr>
                        <m:e>
                          <m:d>
                            <m:dPr>
                              <m:ctrlPr>
                                <a:rPr lang="en-US" sz="3200" b="0" i="1" u="none" strike="noStrike" baseline="0" smtClean="0">
                                  <a:solidFill>
                                    <a:schemeClr val="tx1"/>
                                  </a:solidFill>
                                  <a:latin typeface="Cambria Math" panose="02040503050406030204" pitchFamily="18" charset="0"/>
                                  <a:cs typeface="Times New Roman" panose="02020603050405020304" pitchFamily="18" charset="0"/>
                                </a:rPr>
                              </m:ctrlPr>
                            </m:dPr>
                            <m:e>
                              <m:r>
                                <a:rPr lang="en-US" sz="3200" b="0" i="1" u="none" strike="noStrike" baseline="0" smtClean="0">
                                  <a:solidFill>
                                    <a:schemeClr val="tx1"/>
                                  </a:solidFill>
                                  <a:latin typeface="Cambria Math" panose="02040503050406030204" pitchFamily="18" charset="0"/>
                                  <a:cs typeface="Times New Roman" panose="02020603050405020304" pitchFamily="18" charset="0"/>
                                </a:rPr>
                                <m:t>𝑝𝑠</m:t>
                              </m:r>
                              <m:r>
                                <a:rPr lang="en-US" sz="3200" b="0" i="1" u="none" strike="noStrike" baseline="0" smtClean="0">
                                  <a:solidFill>
                                    <a:schemeClr val="tx1"/>
                                  </a:solidFill>
                                  <a:latin typeface="Cambria Math" panose="02040503050406030204" pitchFamily="18" charset="0"/>
                                  <a:cs typeface="Times New Roman" panose="02020603050405020304" pitchFamily="18" charset="0"/>
                                </a:rPr>
                                <m:t>+</m:t>
                              </m:r>
                              <m:r>
                                <a:rPr lang="en-US" sz="3200" b="0" i="1" u="none" strike="noStrike" baseline="0" smtClean="0">
                                  <a:solidFill>
                                    <a:schemeClr val="tx1"/>
                                  </a:solidFill>
                                  <a:latin typeface="Cambria Math" panose="02040503050406030204" pitchFamily="18" charset="0"/>
                                  <a:cs typeface="Times New Roman" panose="02020603050405020304" pitchFamily="18" charset="0"/>
                                </a:rPr>
                                <m:t>𝑞</m:t>
                              </m:r>
                            </m:e>
                          </m:d>
                        </m:e>
                        <m:sup>
                          <m:r>
                            <a:rPr lang="en-US" sz="3200" b="0" i="1" u="none" strike="noStrike" baseline="0" smtClean="0">
                              <a:solidFill>
                                <a:schemeClr val="tx1"/>
                              </a:solidFill>
                              <a:latin typeface="Cambria Math" panose="02040503050406030204" pitchFamily="18" charset="0"/>
                              <a:cs typeface="Times New Roman" panose="02020603050405020304" pitchFamily="18" charset="0"/>
                            </a:rPr>
                            <m:t>𝑛</m:t>
                          </m:r>
                        </m:sup>
                      </m:sSup>
                    </m:oMath>
                  </m:oMathPara>
                </a14:m>
                <a:endParaRPr lang="en-IN" sz="3200" i="0" u="none" strike="noStrike" baseline="0" dirty="0">
                  <a:solidFill>
                    <a:schemeClr val="tx1"/>
                  </a:solidFill>
                  <a:latin typeface="Times New Roman" panose="02020603050405020304" pitchFamily="18" charset="0"/>
                  <a:cs typeface="Times New Roman" panose="02020603050405020304" pitchFamily="18" charset="0"/>
                </a:endParaRPr>
              </a:p>
              <a:p>
                <a:endParaRPr lang="en-IN" sz="32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3F9DAD81-69C4-853E-E2A5-570473855B0E}"/>
                  </a:ext>
                </a:extLst>
              </p:cNvPr>
              <p:cNvSpPr txBox="1">
                <a:spLocks noRot="1" noChangeAspect="1" noMove="1" noResize="1" noEditPoints="1" noAdjustHandles="1" noChangeArrowheads="1" noChangeShapeType="1" noTextEdit="1"/>
              </p:cNvSpPr>
              <p:nvPr/>
            </p:nvSpPr>
            <p:spPr>
              <a:xfrm>
                <a:off x="274832" y="103008"/>
                <a:ext cx="11622642" cy="6572120"/>
              </a:xfrm>
              <a:prstGeom prst="rect">
                <a:avLst/>
              </a:prstGeom>
              <a:blipFill>
                <a:blip r:embed="rId2"/>
                <a:stretch>
                  <a:fillRect l="-1311" t="-1299"/>
                </a:stretch>
              </a:blipFill>
            </p:spPr>
            <p:txBody>
              <a:bodyPr/>
              <a:lstStyle/>
              <a:p>
                <a:r>
                  <a:rPr lang="en-IN">
                    <a:noFill/>
                  </a:rPr>
                  <a:t> </a:t>
                </a:r>
              </a:p>
            </p:txBody>
          </p:sp>
        </mc:Fallback>
      </mc:AlternateContent>
    </p:spTree>
    <p:extLst>
      <p:ext uri="{BB962C8B-B14F-4D97-AF65-F5344CB8AC3E}">
        <p14:creationId xmlns:p14="http://schemas.microsoft.com/office/powerpoint/2010/main" val="1328522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F03E98-4B15-0125-2B59-2C6DD199879D}"/>
              </a:ext>
            </a:extLst>
          </p:cNvPr>
          <p:cNvSpPr txBox="1"/>
          <p:nvPr/>
        </p:nvSpPr>
        <p:spPr>
          <a:xfrm>
            <a:off x="184935" y="719666"/>
            <a:ext cx="10952251" cy="1077218"/>
          </a:xfrm>
          <a:prstGeom prst="rect">
            <a:avLst/>
          </a:prstGeom>
          <a:noFill/>
        </p:spPr>
        <p:txBody>
          <a:bodyPr wrap="square" rtlCol="0">
            <a:spAutoFit/>
          </a:bodyPr>
          <a:lstStyle/>
          <a:p>
            <a:r>
              <a:rPr lang="en-US" sz="3200" dirty="0">
                <a:solidFill>
                  <a:srgbClr val="FF0000"/>
                </a:solidFill>
                <a:latin typeface="Times New Roman" panose="02020603050405020304" pitchFamily="18" charset="0"/>
                <a:cs typeface="Times New Roman" panose="02020603050405020304" pitchFamily="18" charset="0"/>
              </a:rPr>
              <a:t>Fit the binomial distribution for the following g data</a:t>
            </a:r>
          </a:p>
          <a:p>
            <a:endParaRPr lang="en-I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234BBB3B-D0AA-F632-53BC-E78C7B057742}"/>
                  </a:ext>
                </a:extLst>
              </p:cNvPr>
              <p:cNvGraphicFramePr>
                <a:graphicFrameLocks noGrp="1"/>
              </p:cNvGraphicFramePr>
              <p:nvPr>
                <p:extLst>
                  <p:ext uri="{D42A27DB-BD31-4B8C-83A1-F6EECF244321}">
                    <p14:modId xmlns:p14="http://schemas.microsoft.com/office/powerpoint/2010/main" val="3372045057"/>
                  </p:ext>
                </p:extLst>
              </p:nvPr>
            </p:nvGraphicFramePr>
            <p:xfrm>
              <a:off x="1271711" y="1880646"/>
              <a:ext cx="9403137" cy="2013260"/>
            </p:xfrm>
            <a:graphic>
              <a:graphicData uri="http://schemas.openxmlformats.org/drawingml/2006/table">
                <a:tbl>
                  <a:tblPr firstRow="1" bandRow="1">
                    <a:tableStyleId>{2D5ABB26-0587-4C30-8999-92F81FD0307C}</a:tableStyleId>
                  </a:tblPr>
                  <a:tblGrid>
                    <a:gridCol w="1044793">
                      <a:extLst>
                        <a:ext uri="{9D8B030D-6E8A-4147-A177-3AD203B41FA5}">
                          <a16:colId xmlns:a16="http://schemas.microsoft.com/office/drawing/2014/main" val="2166989927"/>
                        </a:ext>
                      </a:extLst>
                    </a:gridCol>
                    <a:gridCol w="1044793">
                      <a:extLst>
                        <a:ext uri="{9D8B030D-6E8A-4147-A177-3AD203B41FA5}">
                          <a16:colId xmlns:a16="http://schemas.microsoft.com/office/drawing/2014/main" val="2969031897"/>
                        </a:ext>
                      </a:extLst>
                    </a:gridCol>
                    <a:gridCol w="1044793">
                      <a:extLst>
                        <a:ext uri="{9D8B030D-6E8A-4147-A177-3AD203B41FA5}">
                          <a16:colId xmlns:a16="http://schemas.microsoft.com/office/drawing/2014/main" val="3273001945"/>
                        </a:ext>
                      </a:extLst>
                    </a:gridCol>
                    <a:gridCol w="1044793">
                      <a:extLst>
                        <a:ext uri="{9D8B030D-6E8A-4147-A177-3AD203B41FA5}">
                          <a16:colId xmlns:a16="http://schemas.microsoft.com/office/drawing/2014/main" val="4081074699"/>
                        </a:ext>
                      </a:extLst>
                    </a:gridCol>
                    <a:gridCol w="1044793">
                      <a:extLst>
                        <a:ext uri="{9D8B030D-6E8A-4147-A177-3AD203B41FA5}">
                          <a16:colId xmlns:a16="http://schemas.microsoft.com/office/drawing/2014/main" val="3646678006"/>
                        </a:ext>
                      </a:extLst>
                    </a:gridCol>
                    <a:gridCol w="1044793">
                      <a:extLst>
                        <a:ext uri="{9D8B030D-6E8A-4147-A177-3AD203B41FA5}">
                          <a16:colId xmlns:a16="http://schemas.microsoft.com/office/drawing/2014/main" val="969262855"/>
                        </a:ext>
                      </a:extLst>
                    </a:gridCol>
                    <a:gridCol w="1044793">
                      <a:extLst>
                        <a:ext uri="{9D8B030D-6E8A-4147-A177-3AD203B41FA5}">
                          <a16:colId xmlns:a16="http://schemas.microsoft.com/office/drawing/2014/main" val="3266343386"/>
                        </a:ext>
                      </a:extLst>
                    </a:gridCol>
                    <a:gridCol w="1044793">
                      <a:extLst>
                        <a:ext uri="{9D8B030D-6E8A-4147-A177-3AD203B41FA5}">
                          <a16:colId xmlns:a16="http://schemas.microsoft.com/office/drawing/2014/main" val="3388333342"/>
                        </a:ext>
                      </a:extLst>
                    </a:gridCol>
                    <a:gridCol w="1044793">
                      <a:extLst>
                        <a:ext uri="{9D8B030D-6E8A-4147-A177-3AD203B41FA5}">
                          <a16:colId xmlns:a16="http://schemas.microsoft.com/office/drawing/2014/main" val="295188578"/>
                        </a:ext>
                      </a:extLst>
                    </a:gridCol>
                  </a:tblGrid>
                  <a:tr h="1304890">
                    <a:tc>
                      <a:txBody>
                        <a:bodyPr/>
                        <a:lstStyle/>
                        <a:p>
                          <a:pPr algn="ctr"/>
                          <a14:m>
                            <m:oMathPara xmlns:m="http://schemas.openxmlformats.org/officeDocument/2006/math">
                              <m:oMathParaPr>
                                <m:jc m:val="centerGroup"/>
                              </m:oMathParaPr>
                              <m:oMath xmlns:m="http://schemas.openxmlformats.org/officeDocument/2006/math">
                                <m:r>
                                  <a:rPr lang="en-US" sz="3200" b="0" i="1" dirty="0" smtClean="0">
                                    <a:solidFill>
                                      <a:srgbClr val="FF0000"/>
                                    </a:solidFill>
                                    <a:latin typeface="Cambria Math" panose="02040503050406030204" pitchFamily="18" charset="0"/>
                                    <a:cs typeface="Times New Roman" panose="02020603050405020304" pitchFamily="18" charset="0"/>
                                  </a:rPr>
                                  <m:t>𝑥</m:t>
                                </m:r>
                              </m:oMath>
                            </m:oMathPara>
                          </a14:m>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rgbClr val="FF0000"/>
                              </a:solidFill>
                              <a:latin typeface="Times New Roman" panose="02020603050405020304" pitchFamily="18" charset="0"/>
                              <a:cs typeface="Times New Roman" panose="02020603050405020304" pitchFamily="18" charset="0"/>
                            </a:rPr>
                            <a:t>0</a:t>
                          </a:r>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rgbClr val="FF0000"/>
                              </a:solidFill>
                              <a:latin typeface="Times New Roman" panose="02020603050405020304" pitchFamily="18" charset="0"/>
                              <a:cs typeface="Times New Roman" panose="02020603050405020304" pitchFamily="18" charset="0"/>
                            </a:rPr>
                            <a:t>1</a:t>
                          </a:r>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rgbClr val="FF0000"/>
                              </a:solidFill>
                              <a:latin typeface="Times New Roman" panose="02020603050405020304" pitchFamily="18" charset="0"/>
                              <a:cs typeface="Times New Roman" panose="02020603050405020304" pitchFamily="18" charset="0"/>
                            </a:rPr>
                            <a:t>2</a:t>
                          </a:r>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rgbClr val="FF0000"/>
                              </a:solidFill>
                              <a:latin typeface="Times New Roman" panose="02020603050405020304" pitchFamily="18" charset="0"/>
                              <a:cs typeface="Times New Roman" panose="02020603050405020304" pitchFamily="18" charset="0"/>
                            </a:rPr>
                            <a:t>3</a:t>
                          </a:r>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rgbClr val="FF0000"/>
                              </a:solidFill>
                              <a:latin typeface="Times New Roman" panose="02020603050405020304" pitchFamily="18" charset="0"/>
                              <a:cs typeface="Times New Roman" panose="02020603050405020304" pitchFamily="18" charset="0"/>
                            </a:rPr>
                            <a:t>4</a:t>
                          </a:r>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rgbClr val="FF0000"/>
                              </a:solidFill>
                              <a:latin typeface="Times New Roman" panose="02020603050405020304" pitchFamily="18" charset="0"/>
                              <a:cs typeface="Times New Roman" panose="02020603050405020304" pitchFamily="18" charset="0"/>
                            </a:rPr>
                            <a:t>5</a:t>
                          </a:r>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rgbClr val="FF0000"/>
                              </a:solidFill>
                              <a:latin typeface="Times New Roman" panose="02020603050405020304" pitchFamily="18" charset="0"/>
                              <a:cs typeface="Times New Roman" panose="02020603050405020304" pitchFamily="18" charset="0"/>
                            </a:rPr>
                            <a:t>6</a:t>
                          </a:r>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rgbClr val="FF0000"/>
                              </a:solidFill>
                              <a:latin typeface="Times New Roman" panose="02020603050405020304" pitchFamily="18" charset="0"/>
                              <a:cs typeface="Times New Roman" panose="02020603050405020304" pitchFamily="18" charset="0"/>
                            </a:rPr>
                            <a:t>Total</a:t>
                          </a:r>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9491543"/>
                      </a:ext>
                    </a:extLst>
                  </a:tr>
                  <a:tr h="708370">
                    <a:tc>
                      <a:txBody>
                        <a:bodyPr/>
                        <a:lstStyle/>
                        <a:p>
                          <a:pPr algn="ctr"/>
                          <a14:m>
                            <m:oMathPara xmlns:m="http://schemas.openxmlformats.org/officeDocument/2006/math">
                              <m:oMathParaPr>
                                <m:jc m:val="centerGroup"/>
                              </m:oMathParaPr>
                              <m:oMath xmlns:m="http://schemas.openxmlformats.org/officeDocument/2006/math">
                                <m:r>
                                  <a:rPr lang="en-US" sz="3200" i="1" dirty="0" smtClean="0">
                                    <a:solidFill>
                                      <a:srgbClr val="FF0000"/>
                                    </a:solidFill>
                                    <a:latin typeface="Cambria Math" panose="02040503050406030204" pitchFamily="18" charset="0"/>
                                    <a:cs typeface="Times New Roman" panose="02020603050405020304" pitchFamily="18" charset="0"/>
                                  </a:rPr>
                                  <m:t>𝑓</m:t>
                                </m:r>
                              </m:oMath>
                            </m:oMathPara>
                          </a14:m>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rgbClr val="FF0000"/>
                              </a:solidFill>
                              <a:latin typeface="Times New Roman" panose="02020603050405020304" pitchFamily="18" charset="0"/>
                              <a:cs typeface="Times New Roman" panose="02020603050405020304" pitchFamily="18" charset="0"/>
                            </a:rPr>
                            <a:t>5</a:t>
                          </a:r>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rgbClr val="FF0000"/>
                              </a:solidFill>
                              <a:latin typeface="Times New Roman" panose="02020603050405020304" pitchFamily="18" charset="0"/>
                              <a:cs typeface="Times New Roman" panose="02020603050405020304" pitchFamily="18" charset="0"/>
                            </a:rPr>
                            <a:t>18</a:t>
                          </a:r>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rgbClr val="FF0000"/>
                              </a:solidFill>
                              <a:latin typeface="Times New Roman" panose="02020603050405020304" pitchFamily="18" charset="0"/>
                              <a:cs typeface="Times New Roman" panose="02020603050405020304" pitchFamily="18" charset="0"/>
                            </a:rPr>
                            <a:t>28</a:t>
                          </a:r>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rgbClr val="FF0000"/>
                              </a:solidFill>
                              <a:latin typeface="Times New Roman" panose="02020603050405020304" pitchFamily="18" charset="0"/>
                              <a:cs typeface="Times New Roman" panose="02020603050405020304" pitchFamily="18" charset="0"/>
                            </a:rPr>
                            <a:t>12</a:t>
                          </a:r>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rgbClr val="FF0000"/>
                              </a:solidFill>
                              <a:latin typeface="Times New Roman" panose="02020603050405020304" pitchFamily="18" charset="0"/>
                              <a:cs typeface="Times New Roman" panose="02020603050405020304" pitchFamily="18" charset="0"/>
                            </a:rPr>
                            <a:t>7</a:t>
                          </a:r>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rgbClr val="FF0000"/>
                              </a:solidFill>
                              <a:latin typeface="Times New Roman" panose="02020603050405020304" pitchFamily="18" charset="0"/>
                              <a:cs typeface="Times New Roman" panose="02020603050405020304" pitchFamily="18" charset="0"/>
                            </a:rPr>
                            <a:t>6</a:t>
                          </a:r>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rgbClr val="FF0000"/>
                              </a:solidFill>
                              <a:latin typeface="Times New Roman" panose="02020603050405020304" pitchFamily="18" charset="0"/>
                              <a:cs typeface="Times New Roman" panose="02020603050405020304" pitchFamily="18" charset="0"/>
                            </a:rPr>
                            <a:t>4</a:t>
                          </a:r>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rgbClr val="FF0000"/>
                              </a:solidFill>
                              <a:latin typeface="Times New Roman" panose="02020603050405020304" pitchFamily="18" charset="0"/>
                              <a:cs typeface="Times New Roman" panose="02020603050405020304" pitchFamily="18" charset="0"/>
                            </a:rPr>
                            <a:t>80</a:t>
                          </a:r>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8065042"/>
                      </a:ext>
                    </a:extLst>
                  </a:tr>
                </a:tbl>
              </a:graphicData>
            </a:graphic>
          </p:graphicFrame>
        </mc:Choice>
        <mc:Fallback xmlns="">
          <p:graphicFrame>
            <p:nvGraphicFramePr>
              <p:cNvPr id="3" name="Table 2">
                <a:extLst>
                  <a:ext uri="{FF2B5EF4-FFF2-40B4-BE49-F238E27FC236}">
                    <a16:creationId xmlns:a16="http://schemas.microsoft.com/office/drawing/2014/main" id="{234BBB3B-D0AA-F632-53BC-E78C7B057742}"/>
                  </a:ext>
                </a:extLst>
              </p:cNvPr>
              <p:cNvGraphicFramePr>
                <a:graphicFrameLocks noGrp="1"/>
              </p:cNvGraphicFramePr>
              <p:nvPr>
                <p:extLst>
                  <p:ext uri="{D42A27DB-BD31-4B8C-83A1-F6EECF244321}">
                    <p14:modId xmlns:p14="http://schemas.microsoft.com/office/powerpoint/2010/main" val="3372045057"/>
                  </p:ext>
                </p:extLst>
              </p:nvPr>
            </p:nvGraphicFramePr>
            <p:xfrm>
              <a:off x="1271711" y="1880646"/>
              <a:ext cx="9403137" cy="2013260"/>
            </p:xfrm>
            <a:graphic>
              <a:graphicData uri="http://schemas.openxmlformats.org/drawingml/2006/table">
                <a:tbl>
                  <a:tblPr firstRow="1" bandRow="1">
                    <a:tableStyleId>{2D5ABB26-0587-4C30-8999-92F81FD0307C}</a:tableStyleId>
                  </a:tblPr>
                  <a:tblGrid>
                    <a:gridCol w="1044793">
                      <a:extLst>
                        <a:ext uri="{9D8B030D-6E8A-4147-A177-3AD203B41FA5}">
                          <a16:colId xmlns:a16="http://schemas.microsoft.com/office/drawing/2014/main" val="2166989927"/>
                        </a:ext>
                      </a:extLst>
                    </a:gridCol>
                    <a:gridCol w="1044793">
                      <a:extLst>
                        <a:ext uri="{9D8B030D-6E8A-4147-A177-3AD203B41FA5}">
                          <a16:colId xmlns:a16="http://schemas.microsoft.com/office/drawing/2014/main" val="2969031897"/>
                        </a:ext>
                      </a:extLst>
                    </a:gridCol>
                    <a:gridCol w="1044793">
                      <a:extLst>
                        <a:ext uri="{9D8B030D-6E8A-4147-A177-3AD203B41FA5}">
                          <a16:colId xmlns:a16="http://schemas.microsoft.com/office/drawing/2014/main" val="3273001945"/>
                        </a:ext>
                      </a:extLst>
                    </a:gridCol>
                    <a:gridCol w="1044793">
                      <a:extLst>
                        <a:ext uri="{9D8B030D-6E8A-4147-A177-3AD203B41FA5}">
                          <a16:colId xmlns:a16="http://schemas.microsoft.com/office/drawing/2014/main" val="4081074699"/>
                        </a:ext>
                      </a:extLst>
                    </a:gridCol>
                    <a:gridCol w="1044793">
                      <a:extLst>
                        <a:ext uri="{9D8B030D-6E8A-4147-A177-3AD203B41FA5}">
                          <a16:colId xmlns:a16="http://schemas.microsoft.com/office/drawing/2014/main" val="3646678006"/>
                        </a:ext>
                      </a:extLst>
                    </a:gridCol>
                    <a:gridCol w="1044793">
                      <a:extLst>
                        <a:ext uri="{9D8B030D-6E8A-4147-A177-3AD203B41FA5}">
                          <a16:colId xmlns:a16="http://schemas.microsoft.com/office/drawing/2014/main" val="969262855"/>
                        </a:ext>
                      </a:extLst>
                    </a:gridCol>
                    <a:gridCol w="1044793">
                      <a:extLst>
                        <a:ext uri="{9D8B030D-6E8A-4147-A177-3AD203B41FA5}">
                          <a16:colId xmlns:a16="http://schemas.microsoft.com/office/drawing/2014/main" val="3266343386"/>
                        </a:ext>
                      </a:extLst>
                    </a:gridCol>
                    <a:gridCol w="1044793">
                      <a:extLst>
                        <a:ext uri="{9D8B030D-6E8A-4147-A177-3AD203B41FA5}">
                          <a16:colId xmlns:a16="http://schemas.microsoft.com/office/drawing/2014/main" val="3388333342"/>
                        </a:ext>
                      </a:extLst>
                    </a:gridCol>
                    <a:gridCol w="1044793">
                      <a:extLst>
                        <a:ext uri="{9D8B030D-6E8A-4147-A177-3AD203B41FA5}">
                          <a16:colId xmlns:a16="http://schemas.microsoft.com/office/drawing/2014/main" val="295188578"/>
                        </a:ext>
                      </a:extLst>
                    </a:gridCol>
                  </a:tblGrid>
                  <a:tr h="130489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1" t="-6047" r="-798837" b="-59070"/>
                          </a:stretch>
                        </a:blipFill>
                      </a:tcPr>
                    </a:tc>
                    <a:tc>
                      <a:txBody>
                        <a:bodyPr/>
                        <a:lstStyle/>
                        <a:p>
                          <a:pPr algn="ctr"/>
                          <a:r>
                            <a:rPr lang="en-US" sz="3200" dirty="0">
                              <a:solidFill>
                                <a:srgbClr val="FF0000"/>
                              </a:solidFill>
                              <a:latin typeface="Times New Roman" panose="02020603050405020304" pitchFamily="18" charset="0"/>
                              <a:cs typeface="Times New Roman" panose="02020603050405020304" pitchFamily="18" charset="0"/>
                            </a:rPr>
                            <a:t>0</a:t>
                          </a:r>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rgbClr val="FF0000"/>
                              </a:solidFill>
                              <a:latin typeface="Times New Roman" panose="02020603050405020304" pitchFamily="18" charset="0"/>
                              <a:cs typeface="Times New Roman" panose="02020603050405020304" pitchFamily="18" charset="0"/>
                            </a:rPr>
                            <a:t>1</a:t>
                          </a:r>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rgbClr val="FF0000"/>
                              </a:solidFill>
                              <a:latin typeface="Times New Roman" panose="02020603050405020304" pitchFamily="18" charset="0"/>
                              <a:cs typeface="Times New Roman" panose="02020603050405020304" pitchFamily="18" charset="0"/>
                            </a:rPr>
                            <a:t>2</a:t>
                          </a:r>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rgbClr val="FF0000"/>
                              </a:solidFill>
                              <a:latin typeface="Times New Roman" panose="02020603050405020304" pitchFamily="18" charset="0"/>
                              <a:cs typeface="Times New Roman" panose="02020603050405020304" pitchFamily="18" charset="0"/>
                            </a:rPr>
                            <a:t>3</a:t>
                          </a:r>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rgbClr val="FF0000"/>
                              </a:solidFill>
                              <a:latin typeface="Times New Roman" panose="02020603050405020304" pitchFamily="18" charset="0"/>
                              <a:cs typeface="Times New Roman" panose="02020603050405020304" pitchFamily="18" charset="0"/>
                            </a:rPr>
                            <a:t>4</a:t>
                          </a:r>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rgbClr val="FF0000"/>
                              </a:solidFill>
                              <a:latin typeface="Times New Roman" panose="02020603050405020304" pitchFamily="18" charset="0"/>
                              <a:cs typeface="Times New Roman" panose="02020603050405020304" pitchFamily="18" charset="0"/>
                            </a:rPr>
                            <a:t>5</a:t>
                          </a:r>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rgbClr val="FF0000"/>
                              </a:solidFill>
                              <a:latin typeface="Times New Roman" panose="02020603050405020304" pitchFamily="18" charset="0"/>
                              <a:cs typeface="Times New Roman" panose="02020603050405020304" pitchFamily="18" charset="0"/>
                            </a:rPr>
                            <a:t>6</a:t>
                          </a:r>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rgbClr val="FF0000"/>
                              </a:solidFill>
                              <a:latin typeface="Times New Roman" panose="02020603050405020304" pitchFamily="18" charset="0"/>
                              <a:cs typeface="Times New Roman" panose="02020603050405020304" pitchFamily="18" charset="0"/>
                            </a:rPr>
                            <a:t>Total</a:t>
                          </a:r>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9491543"/>
                      </a:ext>
                    </a:extLst>
                  </a:tr>
                  <a:tr h="70837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1" t="-196552" r="-798837" b="-9483"/>
                          </a:stretch>
                        </a:blipFill>
                      </a:tcPr>
                    </a:tc>
                    <a:tc>
                      <a:txBody>
                        <a:bodyPr/>
                        <a:lstStyle/>
                        <a:p>
                          <a:pPr algn="ctr"/>
                          <a:r>
                            <a:rPr lang="en-US" sz="3200" dirty="0">
                              <a:solidFill>
                                <a:srgbClr val="FF0000"/>
                              </a:solidFill>
                              <a:latin typeface="Times New Roman" panose="02020603050405020304" pitchFamily="18" charset="0"/>
                              <a:cs typeface="Times New Roman" panose="02020603050405020304" pitchFamily="18" charset="0"/>
                            </a:rPr>
                            <a:t>5</a:t>
                          </a:r>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rgbClr val="FF0000"/>
                              </a:solidFill>
                              <a:latin typeface="Times New Roman" panose="02020603050405020304" pitchFamily="18" charset="0"/>
                              <a:cs typeface="Times New Roman" panose="02020603050405020304" pitchFamily="18" charset="0"/>
                            </a:rPr>
                            <a:t>18</a:t>
                          </a:r>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rgbClr val="FF0000"/>
                              </a:solidFill>
                              <a:latin typeface="Times New Roman" panose="02020603050405020304" pitchFamily="18" charset="0"/>
                              <a:cs typeface="Times New Roman" panose="02020603050405020304" pitchFamily="18" charset="0"/>
                            </a:rPr>
                            <a:t>28</a:t>
                          </a:r>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rgbClr val="FF0000"/>
                              </a:solidFill>
                              <a:latin typeface="Times New Roman" panose="02020603050405020304" pitchFamily="18" charset="0"/>
                              <a:cs typeface="Times New Roman" panose="02020603050405020304" pitchFamily="18" charset="0"/>
                            </a:rPr>
                            <a:t>12</a:t>
                          </a:r>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rgbClr val="FF0000"/>
                              </a:solidFill>
                              <a:latin typeface="Times New Roman" panose="02020603050405020304" pitchFamily="18" charset="0"/>
                              <a:cs typeface="Times New Roman" panose="02020603050405020304" pitchFamily="18" charset="0"/>
                            </a:rPr>
                            <a:t>7</a:t>
                          </a:r>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rgbClr val="FF0000"/>
                              </a:solidFill>
                              <a:latin typeface="Times New Roman" panose="02020603050405020304" pitchFamily="18" charset="0"/>
                              <a:cs typeface="Times New Roman" panose="02020603050405020304" pitchFamily="18" charset="0"/>
                            </a:rPr>
                            <a:t>6</a:t>
                          </a:r>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rgbClr val="FF0000"/>
                              </a:solidFill>
                              <a:latin typeface="Times New Roman" panose="02020603050405020304" pitchFamily="18" charset="0"/>
                              <a:cs typeface="Times New Roman" panose="02020603050405020304" pitchFamily="18" charset="0"/>
                            </a:rPr>
                            <a:t>4</a:t>
                          </a:r>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a:solidFill>
                                <a:srgbClr val="FF0000"/>
                              </a:solidFill>
                              <a:latin typeface="Times New Roman" panose="02020603050405020304" pitchFamily="18" charset="0"/>
                              <a:cs typeface="Times New Roman" panose="02020603050405020304" pitchFamily="18" charset="0"/>
                            </a:rPr>
                            <a:t>80</a:t>
                          </a:r>
                          <a:endParaRPr lang="en-IN" sz="3200" dirty="0">
                            <a:solidFill>
                              <a:srgbClr val="FF0000"/>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8065042"/>
                      </a:ext>
                    </a:extLst>
                  </a:tr>
                </a:tbl>
              </a:graphicData>
            </a:graphic>
          </p:graphicFrame>
        </mc:Fallback>
      </mc:AlternateContent>
    </p:spTree>
    <p:extLst>
      <p:ext uri="{BB962C8B-B14F-4D97-AF65-F5344CB8AC3E}">
        <p14:creationId xmlns:p14="http://schemas.microsoft.com/office/powerpoint/2010/main" val="3319268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E53730-D924-74EF-6440-4A60FEFAB8EC}"/>
              </a:ext>
            </a:extLst>
          </p:cNvPr>
          <p:cNvPicPr>
            <a:picLocks noChangeAspect="1"/>
          </p:cNvPicPr>
          <p:nvPr/>
        </p:nvPicPr>
        <p:blipFill>
          <a:blip r:embed="rId2"/>
          <a:stretch>
            <a:fillRect/>
          </a:stretch>
        </p:blipFill>
        <p:spPr>
          <a:xfrm>
            <a:off x="1863443" y="71920"/>
            <a:ext cx="7825088" cy="6554438"/>
          </a:xfrm>
          <a:prstGeom prst="rect">
            <a:avLst/>
          </a:prstGeom>
        </p:spPr>
      </p:pic>
    </p:spTree>
    <p:extLst>
      <p:ext uri="{BB962C8B-B14F-4D97-AF65-F5344CB8AC3E}">
        <p14:creationId xmlns:p14="http://schemas.microsoft.com/office/powerpoint/2010/main" val="2654124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B590935-1806-D986-5945-1C50D8C811C5}"/>
                  </a:ext>
                </a:extLst>
              </p:cNvPr>
              <p:cNvSpPr txBox="1"/>
              <p:nvPr/>
            </p:nvSpPr>
            <p:spPr>
              <a:xfrm>
                <a:off x="616450" y="0"/>
                <a:ext cx="10448818" cy="6326347"/>
              </a:xfrm>
              <a:prstGeom prst="rect">
                <a:avLst/>
              </a:prstGeom>
              <a:noFill/>
            </p:spPr>
            <p:txBody>
              <a:bodyPr wrap="square">
                <a:spAutoFit/>
              </a:bodyPr>
              <a:lstStyle/>
              <a:p>
                <a:r>
                  <a:rPr lang="en-US" sz="2800" b="0" i="0" u="none" strike="noStrike" baseline="0" dirty="0">
                    <a:solidFill>
                      <a:srgbClr val="FF0000"/>
                    </a:solidFill>
                    <a:latin typeface="Times New Roman" panose="02020603050405020304" pitchFamily="18" charset="0"/>
                    <a:cs typeface="Times New Roman" panose="02020603050405020304" pitchFamily="18" charset="0"/>
                  </a:rPr>
                  <a:t>A Binomial distribution has parameters </a:t>
                </a:r>
                <a:r>
                  <a:rPr lang="en-US" sz="2800" b="0" i="1" u="none" strike="noStrike" baseline="0" dirty="0">
                    <a:solidFill>
                      <a:srgbClr val="FF0000"/>
                    </a:solidFill>
                    <a:latin typeface="Times New Roman" panose="02020603050405020304" pitchFamily="18" charset="0"/>
                    <a:cs typeface="Times New Roman" panose="02020603050405020304" pitchFamily="18" charset="0"/>
                  </a:rPr>
                  <a:t>n</a:t>
                </a:r>
                <a:r>
                  <a:rPr lang="en-US" sz="2800" b="0" i="0" u="none" strike="noStrike" baseline="0" dirty="0">
                    <a:solidFill>
                      <a:srgbClr val="FF0000"/>
                    </a:solidFill>
                    <a:latin typeface="Times New Roman" panose="02020603050405020304" pitchFamily="18" charset="0"/>
                    <a:cs typeface="Times New Roman" panose="02020603050405020304" pitchFamily="18" charset="0"/>
                  </a:rPr>
                  <a:t>=5 and </a:t>
                </a:r>
                <a:r>
                  <a:rPr lang="en-US" sz="2800" b="0" i="1" u="none" strike="noStrike" baseline="0" dirty="0">
                    <a:solidFill>
                      <a:srgbClr val="FF0000"/>
                    </a:solidFill>
                    <a:latin typeface="Times New Roman" panose="02020603050405020304" pitchFamily="18" charset="0"/>
                    <a:cs typeface="Times New Roman" panose="02020603050405020304" pitchFamily="18" charset="0"/>
                  </a:rPr>
                  <a:t>p</a:t>
                </a:r>
                <a:r>
                  <a:rPr lang="en-US" sz="2800" b="0" i="0" u="none" strike="noStrike" baseline="0" dirty="0">
                    <a:solidFill>
                      <a:srgbClr val="FF0000"/>
                    </a:solidFill>
                    <a:latin typeface="Times New Roman" panose="02020603050405020304" pitchFamily="18" charset="0"/>
                    <a:cs typeface="Times New Roman" panose="02020603050405020304" pitchFamily="18" charset="0"/>
                  </a:rPr>
                  <a:t>=1/4. Find the Skewness and </a:t>
                </a:r>
                <a:r>
                  <a:rPr lang="en-IN" sz="2800" b="0" i="0" u="none" strike="noStrike" baseline="0" dirty="0">
                    <a:solidFill>
                      <a:srgbClr val="FF0000"/>
                    </a:solidFill>
                    <a:latin typeface="Times New Roman" panose="02020603050405020304" pitchFamily="18" charset="0"/>
                    <a:cs typeface="Times New Roman" panose="02020603050405020304" pitchFamily="18" charset="0"/>
                  </a:rPr>
                  <a:t>Kurtosis. </a:t>
                </a:r>
              </a:p>
              <a:p>
                <a:r>
                  <a:rPr lang="en-IN" sz="2800" dirty="0">
                    <a:solidFill>
                      <a:srgbClr val="000000"/>
                    </a:solidFill>
                    <a:latin typeface="Times New Roman" panose="02020603050405020304" pitchFamily="18" charset="0"/>
                    <a:cs typeface="Times New Roman" panose="02020603050405020304" pitchFamily="18" charset="0"/>
                  </a:rPr>
                  <a:t>Given that </a:t>
                </a:r>
                <a14:m>
                  <m:oMath xmlns:m="http://schemas.openxmlformats.org/officeDocument/2006/math">
                    <m:r>
                      <a:rPr lang="en-US" sz="2800" b="0" i="1" smtClean="0">
                        <a:solidFill>
                          <a:srgbClr val="000000"/>
                        </a:solidFill>
                        <a:latin typeface="Cambria Math" panose="02040503050406030204" pitchFamily="18" charset="0"/>
                      </a:rPr>
                      <m:t>𝑛</m:t>
                    </m:r>
                    <m:r>
                      <a:rPr lang="en-US" sz="2800" b="0" i="1" smtClean="0">
                        <a:solidFill>
                          <a:srgbClr val="000000"/>
                        </a:solidFill>
                        <a:latin typeface="Cambria Math" panose="02040503050406030204" pitchFamily="18" charset="0"/>
                      </a:rPr>
                      <m:t>=5,  </m:t>
                    </m:r>
                    <m:r>
                      <a:rPr lang="en-US" sz="2800" b="0" i="1" smtClean="0">
                        <a:solidFill>
                          <a:srgbClr val="000000"/>
                        </a:solidFill>
                        <a:latin typeface="Cambria Math" panose="02040503050406030204" pitchFamily="18" charset="0"/>
                      </a:rPr>
                      <m:t>𝑝</m:t>
                    </m:r>
                    <m:r>
                      <a:rPr lang="en-US" sz="2800" b="0" i="1" smtClean="0">
                        <a:solidFill>
                          <a:srgbClr val="000000"/>
                        </a:solidFill>
                        <a:latin typeface="Cambria Math" panose="02040503050406030204" pitchFamily="18" charset="0"/>
                      </a:rPr>
                      <m:t>=</m:t>
                    </m:r>
                    <m:f>
                      <m:fPr>
                        <m:ctrlPr>
                          <a:rPr lang="en-US" sz="2800" b="0" i="1" smtClean="0">
                            <a:solidFill>
                              <a:srgbClr val="000000"/>
                            </a:solidFill>
                            <a:latin typeface="Cambria Math" panose="02040503050406030204" pitchFamily="18" charset="0"/>
                          </a:rPr>
                        </m:ctrlPr>
                      </m:fPr>
                      <m:num>
                        <m:r>
                          <a:rPr lang="en-US" sz="2800" b="0" i="1" smtClean="0">
                            <a:solidFill>
                              <a:srgbClr val="000000"/>
                            </a:solidFill>
                            <a:latin typeface="Cambria Math" panose="02040503050406030204" pitchFamily="18" charset="0"/>
                          </a:rPr>
                          <m:t>1</m:t>
                        </m:r>
                      </m:num>
                      <m:den>
                        <m:r>
                          <a:rPr lang="en-US" sz="2800" b="0" i="1" smtClean="0">
                            <a:solidFill>
                              <a:srgbClr val="000000"/>
                            </a:solidFill>
                            <a:latin typeface="Cambria Math" panose="02040503050406030204" pitchFamily="18" charset="0"/>
                          </a:rPr>
                          <m:t>4</m:t>
                        </m:r>
                      </m:den>
                    </m:f>
                    <m:r>
                      <a:rPr lang="en-US" sz="2800" b="0" i="1" smtClean="0">
                        <a:solidFill>
                          <a:srgbClr val="000000"/>
                        </a:solidFill>
                        <a:latin typeface="Cambria Math" panose="02040503050406030204" pitchFamily="18" charset="0"/>
                      </a:rPr>
                      <m:t> →</m:t>
                    </m:r>
                    <m:r>
                      <a:rPr lang="en-US" sz="2800" b="0" i="1" smtClean="0">
                        <a:solidFill>
                          <a:srgbClr val="000000"/>
                        </a:solidFill>
                        <a:latin typeface="Cambria Math" panose="02040503050406030204" pitchFamily="18" charset="0"/>
                      </a:rPr>
                      <m:t>𝑞</m:t>
                    </m:r>
                    <m:r>
                      <a:rPr lang="en-US" sz="2800" b="0" i="1" smtClean="0">
                        <a:solidFill>
                          <a:srgbClr val="000000"/>
                        </a:solidFill>
                        <a:latin typeface="Cambria Math" panose="02040503050406030204" pitchFamily="18" charset="0"/>
                      </a:rPr>
                      <m:t>=</m:t>
                    </m:r>
                    <m:f>
                      <m:fPr>
                        <m:ctrlPr>
                          <a:rPr lang="en-US" sz="2800" b="0" i="1" smtClean="0">
                            <a:solidFill>
                              <a:srgbClr val="000000"/>
                            </a:solidFill>
                            <a:latin typeface="Cambria Math" panose="02040503050406030204" pitchFamily="18" charset="0"/>
                          </a:rPr>
                        </m:ctrlPr>
                      </m:fPr>
                      <m:num>
                        <m:r>
                          <a:rPr lang="en-US" sz="2800" b="0" i="1" smtClean="0">
                            <a:solidFill>
                              <a:srgbClr val="000000"/>
                            </a:solidFill>
                            <a:latin typeface="Cambria Math" panose="02040503050406030204" pitchFamily="18" charset="0"/>
                          </a:rPr>
                          <m:t>3</m:t>
                        </m:r>
                      </m:num>
                      <m:den>
                        <m:r>
                          <a:rPr lang="en-US" sz="2800" b="0" i="1" smtClean="0">
                            <a:solidFill>
                              <a:srgbClr val="000000"/>
                            </a:solidFill>
                            <a:latin typeface="Cambria Math" panose="02040503050406030204" pitchFamily="18" charset="0"/>
                          </a:rPr>
                          <m:t>4</m:t>
                        </m:r>
                      </m:den>
                    </m:f>
                  </m:oMath>
                </a14:m>
                <a:endParaRPr lang="en-US" sz="2800" b="0" dirty="0">
                  <a:solidFill>
                    <a:srgbClr val="000000"/>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𝛽</m:t>
                          </m:r>
                        </m:e>
                        <m:sub>
                          <m:r>
                            <a:rPr lang="en-US" sz="2800" i="1">
                              <a:latin typeface="Cambria Math" panose="02040503050406030204" pitchFamily="18" charset="0"/>
                            </a:rPr>
                            <m:t>1</m:t>
                          </m:r>
                        </m:sub>
                      </m:sSub>
                      <m:r>
                        <a:rPr lang="en-US" sz="2800" i="1">
                          <a:latin typeface="Cambria Math" panose="02040503050406030204" pitchFamily="18" charset="0"/>
                        </a:rPr>
                        <m:t>=</m:t>
                      </m:r>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𝑞</m:t>
                                  </m:r>
                                  <m:r>
                                    <a:rPr lang="en-US" sz="2800" i="1">
                                      <a:latin typeface="Cambria Math" panose="02040503050406030204" pitchFamily="18" charset="0"/>
                                    </a:rPr>
                                    <m:t>−</m:t>
                                  </m:r>
                                  <m:r>
                                    <a:rPr lang="en-US" sz="2800" i="1">
                                      <a:latin typeface="Cambria Math" panose="02040503050406030204" pitchFamily="18" charset="0"/>
                                    </a:rPr>
                                    <m:t>𝑝</m:t>
                                  </m:r>
                                </m:e>
                              </m:d>
                            </m:e>
                            <m:sup>
                              <m:r>
                                <a:rPr lang="en-US" sz="2800" i="1">
                                  <a:latin typeface="Cambria Math" panose="02040503050406030204" pitchFamily="18" charset="0"/>
                                </a:rPr>
                                <m:t>2</m:t>
                              </m:r>
                            </m:sup>
                          </m:sSup>
                        </m:num>
                        <m:den>
                          <m:r>
                            <a:rPr lang="en-US" sz="2800" i="1">
                              <a:latin typeface="Cambria Math" panose="02040503050406030204" pitchFamily="18" charset="0"/>
                            </a:rPr>
                            <m:t>𝑛𝑝𝑞</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m:t>
                                      </m:r>
                                    </m:num>
                                    <m:den>
                                      <m:r>
                                        <a:rPr lang="en-US" sz="2800" b="0" i="1" smtClean="0">
                                          <a:latin typeface="Cambria Math" panose="02040503050406030204" pitchFamily="18" charset="0"/>
                                        </a:rPr>
                                        <m:t>4</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4</m:t>
                                      </m:r>
                                    </m:den>
                                  </m:f>
                                </m:e>
                              </m:d>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5×</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4</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m:t>
                              </m:r>
                            </m:num>
                            <m:den>
                              <m:r>
                                <a:rPr lang="en-US" sz="2800" b="0" i="1" smtClean="0">
                                  <a:latin typeface="Cambria Math" panose="02040503050406030204" pitchFamily="18" charset="0"/>
                                </a:rPr>
                                <m:t>4</m:t>
                              </m:r>
                            </m:den>
                          </m:f>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m:t>
                          </m:r>
                        </m:num>
                        <m:den>
                          <m:r>
                            <a:rPr lang="en-US" sz="2800" b="0" i="1" smtClean="0">
                              <a:latin typeface="Cambria Math" panose="02040503050406030204" pitchFamily="18" charset="0"/>
                            </a:rPr>
                            <m:t>15</m:t>
                          </m:r>
                        </m:den>
                      </m:f>
                      <m:r>
                        <a:rPr lang="en-US" sz="2800" b="0" i="1" smtClean="0">
                          <a:latin typeface="Cambria Math" panose="02040503050406030204" pitchFamily="18" charset="0"/>
                        </a:rPr>
                        <m:t>&gt;0</m:t>
                      </m:r>
                    </m:oMath>
                  </m:oMathPara>
                </a14:m>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Since </a:t>
                </a:r>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𝛽</m:t>
                        </m:r>
                      </m:e>
                      <m:sub>
                        <m:r>
                          <a:rPr lang="en-US" sz="2800" i="1">
                            <a:latin typeface="Cambria Math" panose="02040503050406030204" pitchFamily="18" charset="0"/>
                          </a:rPr>
                          <m:t>1</m:t>
                        </m:r>
                      </m:sub>
                    </m:sSub>
                    <m:r>
                      <a:rPr lang="en-US" sz="2800" b="0" i="1" smtClean="0">
                        <a:latin typeface="Cambria Math" panose="02040503050406030204" pitchFamily="18" charset="0"/>
                      </a:rPr>
                      <m:t>&gt;0 </m:t>
                    </m:r>
                  </m:oMath>
                </a14:m>
                <a:r>
                  <a:rPr lang="en-IN" sz="2800" dirty="0">
                    <a:latin typeface="Times New Roman" panose="02020603050405020304" pitchFamily="18" charset="0"/>
                    <a:cs typeface="Times New Roman" panose="02020603050405020304" pitchFamily="18" charset="0"/>
                  </a:rPr>
                  <a:t>the distribution is positively skewed. </a:t>
                </a:r>
              </a:p>
              <a:p>
                <a:endParaRPr lang="en-IN" sz="28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sz="2800" b="0" i="1" u="none" strike="noStrike" baseline="0" smtClean="0">
                              <a:solidFill>
                                <a:schemeClr val="tx1"/>
                              </a:solidFill>
                              <a:latin typeface="Cambria Math" panose="02040503050406030204" pitchFamily="18" charset="0"/>
                            </a:rPr>
                          </m:ctrlPr>
                        </m:sSubPr>
                        <m:e>
                          <m:r>
                            <a:rPr lang="en-US" sz="2800" b="0" i="1" u="none" strike="noStrike" baseline="0" smtClean="0">
                              <a:solidFill>
                                <a:schemeClr val="tx1"/>
                              </a:solidFill>
                              <a:latin typeface="Cambria Math" panose="02040503050406030204" pitchFamily="18" charset="0"/>
                            </a:rPr>
                            <m:t>𝛽</m:t>
                          </m:r>
                        </m:e>
                        <m:sub>
                          <m:r>
                            <a:rPr lang="en-US" sz="2800" b="0" i="1" u="none" strike="noStrike" baseline="0" smtClean="0">
                              <a:solidFill>
                                <a:schemeClr val="tx1"/>
                              </a:solidFill>
                              <a:latin typeface="Cambria Math" panose="02040503050406030204" pitchFamily="18" charset="0"/>
                            </a:rPr>
                            <m:t>2</m:t>
                          </m:r>
                        </m:sub>
                      </m:sSub>
                      <m:r>
                        <a:rPr lang="en-US" sz="2800" b="0" i="1" u="none" strike="noStrike" baseline="0" smtClean="0">
                          <a:solidFill>
                            <a:schemeClr val="tx1"/>
                          </a:solidFill>
                          <a:latin typeface="Cambria Math" panose="02040503050406030204" pitchFamily="18" charset="0"/>
                        </a:rPr>
                        <m:t>=3+</m:t>
                      </m:r>
                      <m:f>
                        <m:fPr>
                          <m:ctrlPr>
                            <a:rPr lang="en-US" sz="2800" b="0" i="1" u="none" strike="noStrike" baseline="0" smtClean="0">
                              <a:solidFill>
                                <a:schemeClr val="tx1"/>
                              </a:solidFill>
                              <a:latin typeface="Cambria Math" panose="02040503050406030204" pitchFamily="18" charset="0"/>
                            </a:rPr>
                          </m:ctrlPr>
                        </m:fPr>
                        <m:num>
                          <m:r>
                            <a:rPr lang="en-US" sz="2800" b="0" i="1" u="none" strike="noStrike" baseline="0" smtClean="0">
                              <a:solidFill>
                                <a:schemeClr val="tx1"/>
                              </a:solidFill>
                              <a:latin typeface="Cambria Math" panose="02040503050406030204" pitchFamily="18" charset="0"/>
                            </a:rPr>
                            <m:t>𝑛𝑝𝑞</m:t>
                          </m:r>
                          <m:r>
                            <a:rPr lang="en-US" sz="2800" b="0" i="1" u="none" strike="noStrike" baseline="0" smtClean="0">
                              <a:solidFill>
                                <a:schemeClr val="tx1"/>
                              </a:solidFill>
                              <a:latin typeface="Cambria Math" panose="02040503050406030204" pitchFamily="18" charset="0"/>
                            </a:rPr>
                            <m:t> −6</m:t>
                          </m:r>
                          <m:r>
                            <a:rPr lang="en-US" sz="2800" b="0" i="1" u="none" strike="noStrike" baseline="0" smtClean="0">
                              <a:solidFill>
                                <a:schemeClr val="tx1"/>
                              </a:solidFill>
                              <a:latin typeface="Cambria Math" panose="02040503050406030204" pitchFamily="18" charset="0"/>
                            </a:rPr>
                            <m:t>𝑝𝑞</m:t>
                          </m:r>
                          <m:r>
                            <a:rPr lang="en-US" sz="2800" b="0" i="1" u="none" strike="noStrike" baseline="0" smtClean="0">
                              <a:solidFill>
                                <a:schemeClr val="tx1"/>
                              </a:solidFill>
                              <a:latin typeface="Cambria Math" panose="02040503050406030204" pitchFamily="18" charset="0"/>
                            </a:rPr>
                            <m:t>+1</m:t>
                          </m:r>
                        </m:num>
                        <m:den>
                          <m:r>
                            <a:rPr lang="en-US" sz="2800" b="0" i="1" u="none" strike="noStrike" baseline="0" smtClean="0">
                              <a:solidFill>
                                <a:schemeClr val="tx1"/>
                              </a:solidFill>
                              <a:latin typeface="Cambria Math" panose="02040503050406030204" pitchFamily="18" charset="0"/>
                            </a:rPr>
                            <m:t>𝑛𝑝𝑞</m:t>
                          </m:r>
                        </m:den>
                      </m:f>
                      <m:r>
                        <a:rPr lang="en-US" sz="2800" b="0" i="1" u="none" strike="noStrike" baseline="0" smtClean="0">
                          <a:solidFill>
                            <a:schemeClr val="tx1"/>
                          </a:solidFill>
                          <a:latin typeface="Cambria Math" panose="02040503050406030204" pitchFamily="18" charset="0"/>
                        </a:rPr>
                        <m:t>=3+</m:t>
                      </m:r>
                      <m:f>
                        <m:fPr>
                          <m:ctrlPr>
                            <a:rPr lang="en-US" sz="2800" b="0" i="1" u="none" strike="noStrike" baseline="0" smtClean="0">
                              <a:solidFill>
                                <a:schemeClr val="tx1"/>
                              </a:solidFill>
                              <a:latin typeface="Cambria Math" panose="02040503050406030204" pitchFamily="18" charset="0"/>
                            </a:rPr>
                          </m:ctrlPr>
                        </m:fPr>
                        <m:num>
                          <m:r>
                            <a:rPr lang="en-US" sz="2800" b="0" i="1" u="none" strike="noStrike" baseline="0" smtClean="0">
                              <a:solidFill>
                                <a:schemeClr val="tx1"/>
                              </a:solidFill>
                              <a:latin typeface="Cambria Math" panose="02040503050406030204" pitchFamily="18" charset="0"/>
                            </a:rPr>
                            <m:t>1−6×</m:t>
                          </m:r>
                          <m:f>
                            <m:fPr>
                              <m:ctrlPr>
                                <a:rPr lang="en-US" sz="2800" b="0" i="1" u="none" strike="noStrike" baseline="0" smtClean="0">
                                  <a:solidFill>
                                    <a:schemeClr val="tx1"/>
                                  </a:solidFill>
                                  <a:latin typeface="Cambria Math" panose="02040503050406030204" pitchFamily="18" charset="0"/>
                                </a:rPr>
                              </m:ctrlPr>
                            </m:fPr>
                            <m:num>
                              <m:r>
                                <a:rPr lang="en-US" sz="2800" b="0" i="1" u="none" strike="noStrike" baseline="0" smtClean="0">
                                  <a:solidFill>
                                    <a:schemeClr val="tx1"/>
                                  </a:solidFill>
                                  <a:latin typeface="Cambria Math" panose="02040503050406030204" pitchFamily="18" charset="0"/>
                                </a:rPr>
                                <m:t>1</m:t>
                              </m:r>
                            </m:num>
                            <m:den>
                              <m:r>
                                <a:rPr lang="en-US" sz="2800" b="0" i="1" u="none" strike="noStrike" baseline="0" smtClean="0">
                                  <a:solidFill>
                                    <a:schemeClr val="tx1"/>
                                  </a:solidFill>
                                  <a:latin typeface="Cambria Math" panose="02040503050406030204" pitchFamily="18" charset="0"/>
                                </a:rPr>
                                <m:t>4</m:t>
                              </m:r>
                            </m:den>
                          </m:f>
                          <m:r>
                            <a:rPr lang="en-US" sz="2800" b="0" i="1" u="none" strike="noStrike" baseline="0" smtClean="0">
                              <a:solidFill>
                                <a:schemeClr val="tx1"/>
                              </a:solidFill>
                              <a:latin typeface="Cambria Math" panose="02040503050406030204" pitchFamily="18" charset="0"/>
                            </a:rPr>
                            <m:t>×</m:t>
                          </m:r>
                          <m:f>
                            <m:fPr>
                              <m:ctrlPr>
                                <a:rPr lang="en-US" sz="2800" b="0" i="1" u="none" strike="noStrike" baseline="0" smtClean="0">
                                  <a:solidFill>
                                    <a:schemeClr val="tx1"/>
                                  </a:solidFill>
                                  <a:latin typeface="Cambria Math" panose="02040503050406030204" pitchFamily="18" charset="0"/>
                                </a:rPr>
                              </m:ctrlPr>
                            </m:fPr>
                            <m:num>
                              <m:r>
                                <a:rPr lang="en-US" sz="2800" b="0" i="1" u="none" strike="noStrike" baseline="0" smtClean="0">
                                  <a:solidFill>
                                    <a:schemeClr val="tx1"/>
                                  </a:solidFill>
                                  <a:latin typeface="Cambria Math" panose="02040503050406030204" pitchFamily="18" charset="0"/>
                                </a:rPr>
                                <m:t>3</m:t>
                              </m:r>
                            </m:num>
                            <m:den>
                              <m:r>
                                <a:rPr lang="en-US" sz="2800" b="0" i="1" u="none" strike="noStrike" baseline="0" smtClean="0">
                                  <a:solidFill>
                                    <a:schemeClr val="tx1"/>
                                  </a:solidFill>
                                  <a:latin typeface="Cambria Math" panose="02040503050406030204" pitchFamily="18" charset="0"/>
                                </a:rPr>
                                <m:t>4</m:t>
                              </m:r>
                            </m:den>
                          </m:f>
                          <m:r>
                            <a:rPr lang="en-US" sz="2800" b="0" i="1" u="none" strike="noStrike" baseline="0" smtClean="0">
                              <a:solidFill>
                                <a:schemeClr val="tx1"/>
                              </a:solidFill>
                              <a:latin typeface="Cambria Math" panose="02040503050406030204" pitchFamily="18" charset="0"/>
                            </a:rPr>
                            <m:t> </m:t>
                          </m:r>
                        </m:num>
                        <m:den>
                          <m:f>
                            <m:fPr>
                              <m:ctrlPr>
                                <a:rPr lang="en-US" sz="2800" b="0" i="1" u="none" strike="noStrike" baseline="0" smtClean="0">
                                  <a:solidFill>
                                    <a:schemeClr val="tx1"/>
                                  </a:solidFill>
                                  <a:latin typeface="Cambria Math" panose="02040503050406030204" pitchFamily="18" charset="0"/>
                                </a:rPr>
                              </m:ctrlPr>
                            </m:fPr>
                            <m:num>
                              <m:r>
                                <a:rPr lang="en-US" sz="2800" b="0" i="1" u="none" strike="noStrike" baseline="0" smtClean="0">
                                  <a:solidFill>
                                    <a:schemeClr val="tx1"/>
                                  </a:solidFill>
                                  <a:latin typeface="Cambria Math" panose="02040503050406030204" pitchFamily="18" charset="0"/>
                                </a:rPr>
                                <m:t>15</m:t>
                              </m:r>
                            </m:num>
                            <m:den>
                              <m:r>
                                <a:rPr lang="en-US" sz="2800" b="0" i="1" u="none" strike="noStrike" baseline="0" smtClean="0">
                                  <a:solidFill>
                                    <a:schemeClr val="tx1"/>
                                  </a:solidFill>
                                  <a:latin typeface="Cambria Math" panose="02040503050406030204" pitchFamily="18" charset="0"/>
                                </a:rPr>
                                <m:t>16</m:t>
                              </m:r>
                            </m:den>
                          </m:f>
                        </m:den>
                      </m:f>
                      <m:r>
                        <a:rPr lang="en-US" sz="2800" b="0" i="1" u="none" strike="noStrike" baseline="0" smtClean="0">
                          <a:solidFill>
                            <a:schemeClr val="tx1"/>
                          </a:solidFill>
                          <a:latin typeface="Cambria Math" panose="02040503050406030204" pitchFamily="18" charset="0"/>
                        </a:rPr>
                        <m:t>=3−</m:t>
                      </m:r>
                      <m:f>
                        <m:fPr>
                          <m:ctrlPr>
                            <a:rPr lang="en-US" sz="2800" b="0" i="1" u="none" strike="noStrike" baseline="0" smtClean="0">
                              <a:solidFill>
                                <a:schemeClr val="tx1"/>
                              </a:solidFill>
                              <a:latin typeface="Cambria Math" panose="02040503050406030204" pitchFamily="18" charset="0"/>
                            </a:rPr>
                          </m:ctrlPr>
                        </m:fPr>
                        <m:num>
                          <m:r>
                            <a:rPr lang="en-US" sz="2800" b="0" i="1" u="none" strike="noStrike" baseline="0" smtClean="0">
                              <a:solidFill>
                                <a:schemeClr val="tx1"/>
                              </a:solidFill>
                              <a:latin typeface="Cambria Math" panose="02040503050406030204" pitchFamily="18" charset="0"/>
                            </a:rPr>
                            <m:t>2</m:t>
                          </m:r>
                        </m:num>
                        <m:den>
                          <m:r>
                            <a:rPr lang="en-US" sz="2800" b="0" i="1" u="none" strike="noStrike" baseline="0" smtClean="0">
                              <a:solidFill>
                                <a:schemeClr val="tx1"/>
                              </a:solidFill>
                              <a:latin typeface="Cambria Math" panose="02040503050406030204" pitchFamily="18" charset="0"/>
                            </a:rPr>
                            <m:t>15</m:t>
                          </m:r>
                        </m:den>
                      </m:f>
                      <m:r>
                        <a:rPr lang="en-US" sz="2800" b="0" i="1" u="none" strike="noStrike" baseline="0" smtClean="0">
                          <a:solidFill>
                            <a:schemeClr val="tx1"/>
                          </a:solidFill>
                          <a:latin typeface="Cambria Math" panose="02040503050406030204" pitchFamily="18" charset="0"/>
                        </a:rPr>
                        <m:t>=2.8667</m:t>
                      </m:r>
                    </m:oMath>
                  </m:oMathPara>
                </a14:m>
                <a:endParaRPr lang="en-US" sz="2800" b="0" u="none" strike="noStrike" baseline="0" dirty="0">
                  <a:solidFill>
                    <a:schemeClr val="tx1"/>
                  </a:solidFill>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Since </a:t>
                </a:r>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𝛽</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&gt;0 </m:t>
                    </m:r>
                  </m:oMath>
                </a14:m>
                <a:r>
                  <a:rPr lang="en-IN" sz="2800" dirty="0">
                    <a:latin typeface="Times New Roman" panose="02020603050405020304" pitchFamily="18" charset="0"/>
                    <a:cs typeface="Times New Roman" panose="02020603050405020304" pitchFamily="18" charset="0"/>
                  </a:rPr>
                  <a:t>the distribution is leptokurtic.</a:t>
                </a:r>
              </a:p>
            </p:txBody>
          </p:sp>
        </mc:Choice>
        <mc:Fallback xmlns="">
          <p:sp>
            <p:nvSpPr>
              <p:cNvPr id="3" name="TextBox 2">
                <a:extLst>
                  <a:ext uri="{FF2B5EF4-FFF2-40B4-BE49-F238E27FC236}">
                    <a16:creationId xmlns:a16="http://schemas.microsoft.com/office/drawing/2014/main" id="{4B590935-1806-D986-5945-1C50D8C811C5}"/>
                  </a:ext>
                </a:extLst>
              </p:cNvPr>
              <p:cNvSpPr txBox="1">
                <a:spLocks noRot="1" noChangeAspect="1" noMove="1" noResize="1" noEditPoints="1" noAdjustHandles="1" noChangeArrowheads="1" noChangeShapeType="1" noTextEdit="1"/>
              </p:cNvSpPr>
              <p:nvPr/>
            </p:nvSpPr>
            <p:spPr>
              <a:xfrm>
                <a:off x="616450" y="0"/>
                <a:ext cx="10448818" cy="6326347"/>
              </a:xfrm>
              <a:prstGeom prst="rect">
                <a:avLst/>
              </a:prstGeom>
              <a:blipFill>
                <a:blip r:embed="rId2"/>
                <a:stretch>
                  <a:fillRect l="-1167" t="-963" b="-1734"/>
                </a:stretch>
              </a:blipFill>
            </p:spPr>
            <p:txBody>
              <a:bodyPr/>
              <a:lstStyle/>
              <a:p>
                <a:r>
                  <a:rPr lang="en-IN">
                    <a:noFill/>
                  </a:rPr>
                  <a:t> </a:t>
                </a:r>
              </a:p>
            </p:txBody>
          </p:sp>
        </mc:Fallback>
      </mc:AlternateContent>
    </p:spTree>
    <p:extLst>
      <p:ext uri="{BB962C8B-B14F-4D97-AF65-F5344CB8AC3E}">
        <p14:creationId xmlns:p14="http://schemas.microsoft.com/office/powerpoint/2010/main" val="184823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32AA4E3-30B0-BF68-4527-A5E3CEDD5D81}"/>
              </a:ext>
            </a:extLst>
          </p:cNvPr>
          <p:cNvSpPr txBox="1"/>
          <p:nvPr/>
        </p:nvSpPr>
        <p:spPr>
          <a:xfrm>
            <a:off x="616448" y="185789"/>
            <a:ext cx="11394041" cy="3970318"/>
          </a:xfrm>
          <a:prstGeom prst="rect">
            <a:avLst/>
          </a:prstGeom>
          <a:noFill/>
        </p:spPr>
        <p:txBody>
          <a:bodyPr wrap="square" rtlCol="0">
            <a:spAutoFit/>
          </a:bodyPr>
          <a:lstStyle/>
          <a:p>
            <a:pPr algn="just"/>
            <a:r>
              <a:rPr lang="en-IN" sz="2800" b="1" dirty="0">
                <a:latin typeface="Times New Roman" panose="02020603050405020304" pitchFamily="18" charset="0"/>
                <a:cs typeface="Times New Roman" panose="02020603050405020304" pitchFamily="18" charset="0"/>
              </a:rPr>
              <a:t>Practice problems:</a:t>
            </a:r>
          </a:p>
          <a:p>
            <a:pPr algn="just"/>
            <a:r>
              <a:rPr lang="en-US" sz="2800" dirty="0">
                <a:latin typeface="Times New Roman" panose="02020603050405020304" pitchFamily="18" charset="0"/>
                <a:cs typeface="Times New Roman" panose="02020603050405020304" pitchFamily="18" charset="0"/>
              </a:rPr>
              <a:t>Out of 800 families with 4 children each, how many families would be expected to have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2 boys and 2 girls, ii) at least 1 boy iii) at most 2 girls, and iv) children of both sexes,  Assume equal probabilities for boys and girls.</a:t>
            </a:r>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An irregular 6 faced die is such that the probability that it gives 3 even numbers in 5 throws is twice the probability that it gives 2 even numbers in 5 throws. How many sets of exactly 5 trails can be expected to give no even number out of 2500 sets?</a:t>
            </a:r>
          </a:p>
        </p:txBody>
      </p:sp>
    </p:spTree>
    <p:extLst>
      <p:ext uri="{BB962C8B-B14F-4D97-AF65-F5344CB8AC3E}">
        <p14:creationId xmlns:p14="http://schemas.microsoft.com/office/powerpoint/2010/main" val="3431462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2A4129D-A293-A4E9-FAC7-97FE2F414967}"/>
                  </a:ext>
                </a:extLst>
              </p:cNvPr>
              <p:cNvSpPr txBox="1"/>
              <p:nvPr/>
            </p:nvSpPr>
            <p:spPr>
              <a:xfrm>
                <a:off x="267128" y="0"/>
                <a:ext cx="11517330" cy="5112682"/>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Poisson Distribution Function:</a:t>
                </a:r>
              </a:p>
              <a:p>
                <a:pPr marL="571500" indent="-571500">
                  <a:buAutoNum type="romanLcParenBoth"/>
                </a:pPr>
                <a14:m>
                  <m:oMath xmlns:m="http://schemas.openxmlformats.org/officeDocument/2006/math">
                    <m:r>
                      <a:rPr lang="en-IN" sz="2800" b="0" i="1" dirty="0" smtClean="0">
                        <a:latin typeface="Cambria Math" panose="02040503050406030204" pitchFamily="18" charset="0"/>
                        <a:cs typeface="Times New Roman" panose="02020603050405020304" pitchFamily="18" charset="0"/>
                      </a:rPr>
                      <m:t>𝑛</m:t>
                    </m:r>
                  </m:oMath>
                </a14:m>
                <a:r>
                  <a:rPr lang="en-IN" sz="2800" dirty="0">
                    <a:latin typeface="Times New Roman" panose="02020603050405020304" pitchFamily="18" charset="0"/>
                    <a:cs typeface="Times New Roman" panose="02020603050405020304" pitchFamily="18" charset="0"/>
                  </a:rPr>
                  <a:t>, the number of trials is indefinitely large, i.e., </a:t>
                </a:r>
                <a14:m>
                  <m:oMath xmlns:m="http://schemas.openxmlformats.org/officeDocument/2006/math">
                    <m:r>
                      <a:rPr lang="en-IN" sz="2800" b="0" i="1" dirty="0" smtClean="0">
                        <a:latin typeface="Cambria Math" panose="02040503050406030204" pitchFamily="18" charset="0"/>
                      </a:rPr>
                      <m:t>𝑛</m:t>
                    </m:r>
                    <m:r>
                      <a:rPr lang="en-IN" sz="2800" b="0" i="0" smtClean="0">
                        <a:latin typeface="Cambria Math" panose="02040503050406030204" pitchFamily="18" charset="0"/>
                        <a:ea typeface="Cambria Math" panose="02040503050406030204" pitchFamily="18" charset="0"/>
                      </a:rPr>
                      <m:t>→∞</m:t>
                    </m:r>
                  </m:oMath>
                </a14:m>
                <a:r>
                  <a:rPr lang="en-IN" sz="2800" dirty="0">
                    <a:latin typeface="Times New Roman" panose="02020603050405020304" pitchFamily="18" charset="0"/>
                    <a:cs typeface="Times New Roman" panose="02020603050405020304" pitchFamily="18" charset="0"/>
                  </a:rPr>
                  <a:t>.</a:t>
                </a:r>
              </a:p>
              <a:p>
                <a:pPr marL="571500" indent="-571500">
                  <a:buAutoNum type="romanLcParenBoth"/>
                </a:pPr>
                <a:r>
                  <a:rPr lang="en-IN" sz="2800" i="1" dirty="0">
                    <a:latin typeface="Times New Roman" panose="02020603050405020304" pitchFamily="18" charset="0"/>
                    <a:cs typeface="Times New Roman" panose="02020603050405020304" pitchFamily="18" charset="0"/>
                  </a:rPr>
                  <a:t>p</a:t>
                </a:r>
                <a:r>
                  <a:rPr lang="en-IN" sz="2800" dirty="0">
                    <a:latin typeface="Times New Roman" panose="02020603050405020304" pitchFamily="18" charset="0"/>
                    <a:cs typeface="Times New Roman" panose="02020603050405020304" pitchFamily="18" charset="0"/>
                  </a:rPr>
                  <a:t>, the constant probability of success for each trial is indefinitely small, i.e., </a:t>
                </a:r>
                <a14:m>
                  <m:oMath xmlns:m="http://schemas.openxmlformats.org/officeDocument/2006/math">
                    <m:r>
                      <a:rPr lang="en-IN" sz="2800" b="0" i="1" smtClean="0">
                        <a:latin typeface="Cambria Math" panose="02040503050406030204" pitchFamily="18" charset="0"/>
                        <a:cs typeface="Times New Roman" panose="02020603050405020304" pitchFamily="18" charset="0"/>
                      </a:rPr>
                      <m:t>𝑝</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→0</m:t>
                    </m:r>
                  </m:oMath>
                </a14:m>
                <a:r>
                  <a:rPr lang="en-IN" sz="2800" dirty="0">
                    <a:latin typeface="Times New Roman" panose="02020603050405020304" pitchFamily="18" charset="0"/>
                    <a:cs typeface="Times New Roman" panose="02020603050405020304" pitchFamily="18" charset="0"/>
                  </a:rPr>
                  <a:t>.</a:t>
                </a:r>
              </a:p>
              <a:p>
                <a:pPr marL="571500" indent="-571500">
                  <a:buAutoNum type="romanLcParenBoth"/>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smtClean="0">
                        <a:latin typeface="Cambria Math" panose="02040503050406030204" pitchFamily="18" charset="0"/>
                        <a:cs typeface="Times New Roman" panose="02020603050405020304" pitchFamily="18" charset="0"/>
                      </a:rPr>
                      <m:t>𝑛𝑝</m:t>
                    </m:r>
                    <m:r>
                      <a:rPr lang="en-IN" sz="2800" b="0" i="1" smtClean="0">
                        <a:latin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𝜆</m:t>
                    </m:r>
                  </m:oMath>
                </a14:m>
                <a:r>
                  <a:rPr lang="en-IN" sz="2800" dirty="0">
                    <a:latin typeface="Times New Roman" panose="02020603050405020304" pitchFamily="18" charset="0"/>
                    <a:cs typeface="Times New Roman" panose="02020603050405020304" pitchFamily="18" charset="0"/>
                  </a:rPr>
                  <a:t>    is finite, where  </a:t>
                </a:r>
                <a14:m>
                  <m:oMath xmlns:m="http://schemas.openxmlformats.org/officeDocument/2006/math">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𝜆</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cs typeface="Times New Roman" panose="02020603050405020304" pitchFamily="18" charset="0"/>
                  </a:rPr>
                  <a:t>  is a  positive real number. </a:t>
                </a:r>
              </a:p>
              <a:p>
                <a:pPr marL="0" indent="0">
                  <a:buNone/>
                </a:pPr>
                <a:r>
                  <a:rPr lang="en-IN" sz="2800" dirty="0">
                    <a:latin typeface="Times New Roman" panose="02020603050405020304" pitchFamily="18" charset="0"/>
                    <a:cs typeface="Times New Roman" panose="02020603050405020304" pitchFamily="18" charset="0"/>
                  </a:rPr>
                  <a:t>	Thus   </a:t>
                </a:r>
                <a14:m>
                  <m:oMath xmlns:m="http://schemas.openxmlformats.org/officeDocument/2006/math">
                    <m:r>
                      <a:rPr lang="en-IN" sz="2800" b="0" i="1" smtClean="0">
                        <a:latin typeface="Cambria Math" panose="02040503050406030204" pitchFamily="18" charset="0"/>
                        <a:cs typeface="Times New Roman" panose="02020603050405020304" pitchFamily="18" charset="0"/>
                      </a:rPr>
                      <m:t>𝑝</m:t>
                    </m:r>
                    <m:r>
                      <a:rPr lang="en-IN" sz="2800" b="0" i="1" smtClean="0">
                        <a:latin typeface="Cambria Math" panose="02040503050406030204" pitchFamily="18" charset="0"/>
                        <a:cs typeface="Times New Roman" panose="02020603050405020304" pitchFamily="18" charset="0"/>
                      </a:rPr>
                      <m:t>=</m:t>
                    </m:r>
                    <m:f>
                      <m:fPr>
                        <m:ctrlPr>
                          <a:rPr lang="en-IN" sz="2800" i="1" smtClean="0">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𝜆</m:t>
                        </m:r>
                      </m:num>
                      <m:den>
                        <m:r>
                          <a:rPr lang="en-IN" sz="2800" b="0" i="1" smtClean="0">
                            <a:latin typeface="Cambria Math" panose="02040503050406030204" pitchFamily="18" charset="0"/>
                            <a:cs typeface="Times New Roman" panose="02020603050405020304" pitchFamily="18" charset="0"/>
                          </a:rPr>
                          <m:t>𝑛</m:t>
                        </m:r>
                      </m:den>
                    </m:f>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smtClean="0">
                        <a:latin typeface="Cambria Math" panose="02040503050406030204" pitchFamily="18" charset="0"/>
                        <a:cs typeface="Times New Roman" panose="02020603050405020304" pitchFamily="18" charset="0"/>
                      </a:rPr>
                      <m:t>𝑞</m:t>
                    </m:r>
                    <m:r>
                      <a:rPr lang="en-IN" sz="2800" b="0" i="1" smtClean="0">
                        <a:latin typeface="Cambria Math" panose="02040503050406030204" pitchFamily="18" charset="0"/>
                        <a:cs typeface="Times New Roman" panose="02020603050405020304" pitchFamily="18" charset="0"/>
                      </a:rPr>
                      <m:t>=1− </m:t>
                    </m:r>
                    <m:f>
                      <m:fPr>
                        <m:ctrlPr>
                          <a:rPr lang="en-IN" sz="2800" i="1">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𝜆</m:t>
                        </m:r>
                      </m:num>
                      <m:den>
                        <m:r>
                          <a:rPr lang="en-IN" sz="2800" b="0" i="1" smtClean="0">
                            <a:latin typeface="Cambria Math" panose="02040503050406030204" pitchFamily="18" charset="0"/>
                            <a:cs typeface="Times New Roman" panose="02020603050405020304" pitchFamily="18" charset="0"/>
                          </a:rPr>
                          <m:t>𝑛</m:t>
                        </m:r>
                      </m:den>
                    </m:f>
                  </m:oMath>
                </a14:m>
                <a:r>
                  <a:rPr lang="en-IN" sz="2800" dirty="0">
                    <a:latin typeface="Times New Roman" panose="02020603050405020304" pitchFamily="18" charset="0"/>
                    <a:cs typeface="Times New Roman" panose="02020603050405020304" pitchFamily="18" charset="0"/>
                  </a:rPr>
                  <a:t>    </a:t>
                </a: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The probability of   </a:t>
                </a:r>
                <a14:m>
                  <m:oMath xmlns:m="http://schemas.openxmlformats.org/officeDocument/2006/math">
                    <m:r>
                      <a:rPr lang="en-IN" sz="2800" b="0" i="1" smtClean="0">
                        <a:latin typeface="Cambria Math" panose="02040503050406030204" pitchFamily="18" charset="0"/>
                        <a:cs typeface="Times New Roman" panose="02020603050405020304" pitchFamily="18" charset="0"/>
                      </a:rPr>
                      <m:t>𝑥</m:t>
                    </m:r>
                  </m:oMath>
                </a14:m>
                <a:r>
                  <a:rPr lang="en-IN" sz="2800" dirty="0">
                    <a:latin typeface="Times New Roman" panose="02020603050405020304" pitchFamily="18" charset="0"/>
                    <a:cs typeface="Times New Roman" panose="02020603050405020304" pitchFamily="18" charset="0"/>
                  </a:rPr>
                  <a:t>  successes in a series of  </a:t>
                </a:r>
                <a14:m>
                  <m:oMath xmlns:m="http://schemas.openxmlformats.org/officeDocument/2006/math">
                    <m:r>
                      <a:rPr lang="en-IN" sz="2800" b="0" i="1" smtClean="0">
                        <a:latin typeface="Cambria Math" panose="02040503050406030204" pitchFamily="18" charset="0"/>
                        <a:cs typeface="Times New Roman" panose="02020603050405020304" pitchFamily="18" charset="0"/>
                      </a:rPr>
                      <m:t>𝑛</m:t>
                    </m:r>
                  </m:oMath>
                </a14:m>
                <a:r>
                  <a:rPr lang="en-IN" sz="2800" dirty="0">
                    <a:latin typeface="Times New Roman" panose="02020603050405020304" pitchFamily="18" charset="0"/>
                    <a:cs typeface="Times New Roman" panose="02020603050405020304" pitchFamily="18" charset="0"/>
                  </a:rPr>
                  <a:t> independent trials is </a:t>
                </a:r>
              </a:p>
              <a:p>
                <a:pPr marL="0" indent="0">
                  <a:buNone/>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smtClean="0">
                        <a:latin typeface="Cambria Math" panose="02040503050406030204" pitchFamily="18" charset="0"/>
                        <a:cs typeface="Times New Roman" panose="02020603050405020304" pitchFamily="18" charset="0"/>
                      </a:rPr>
                      <m:t>𝑏</m:t>
                    </m:r>
                    <m:d>
                      <m:dPr>
                        <m:ctrlPr>
                          <a:rPr lang="en-IN" sz="2800" i="1" smtClean="0">
                            <a:latin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cs typeface="Times New Roman" panose="02020603050405020304" pitchFamily="18" charset="0"/>
                          </a:rPr>
                          <m:t>𝑥</m:t>
                        </m:r>
                        <m:r>
                          <a:rPr lang="en-IN" sz="2800" b="0" i="1" smtClean="0">
                            <a:latin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cs typeface="Times New Roman" panose="02020603050405020304" pitchFamily="18" charset="0"/>
                          </a:rPr>
                          <m:t>𝑛</m:t>
                        </m:r>
                        <m:r>
                          <a:rPr lang="en-IN" sz="2800" b="0" i="1" smtClean="0">
                            <a:latin typeface="Cambria Math" panose="02040503050406030204" pitchFamily="18" charset="0"/>
                            <a:cs typeface="Times New Roman" panose="02020603050405020304" pitchFamily="18" charset="0"/>
                          </a:rPr>
                          <m:t>, </m:t>
                        </m:r>
                        <m:r>
                          <a:rPr lang="en-IN" sz="2800" b="0" i="1" smtClean="0">
                            <a:latin typeface="Cambria Math" panose="02040503050406030204" pitchFamily="18" charset="0"/>
                            <a:cs typeface="Times New Roman" panose="02020603050405020304" pitchFamily="18" charset="0"/>
                          </a:rPr>
                          <m:t>𝑝</m:t>
                        </m:r>
                      </m:e>
                    </m:d>
                    <m:r>
                      <a:rPr lang="en-IN" sz="2800" b="0" i="1" smtClean="0">
                        <a:latin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IN" sz="2800" i="1">
                            <a:latin typeface="Cambria Math" panose="02040503050406030204" pitchFamily="18" charset="0"/>
                            <a:cs typeface="Times New Roman" panose="02020603050405020304" pitchFamily="18" charset="0"/>
                          </a:rPr>
                        </m:ctrlPr>
                      </m:sSupPr>
                      <m:e>
                        <m:d>
                          <m:dPr>
                            <m:ctrlPr>
                              <a:rPr lang="en-IN" sz="2800" i="1">
                                <a:latin typeface="Cambria Math" panose="02040503050406030204" pitchFamily="18" charset="0"/>
                                <a:cs typeface="Times New Roman" panose="02020603050405020304" pitchFamily="18" charset="0"/>
                              </a:rPr>
                            </m:ctrlPr>
                          </m:dPr>
                          <m:e>
                            <m:f>
                              <m:fPr>
                                <m:type m:val="noBar"/>
                                <m:ctrlPr>
                                  <a:rPr lang="en-IN" sz="2800" i="1">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cs typeface="Times New Roman" panose="02020603050405020304" pitchFamily="18" charset="0"/>
                                  </a:rPr>
                                  <m:t>𝑛</m:t>
                                </m:r>
                              </m:num>
                              <m:den>
                                <m:r>
                                  <a:rPr lang="en-IN" sz="2800" b="0" i="1" smtClean="0">
                                    <a:latin typeface="Cambria Math" panose="02040503050406030204" pitchFamily="18" charset="0"/>
                                    <a:cs typeface="Times New Roman" panose="02020603050405020304" pitchFamily="18" charset="0"/>
                                  </a:rPr>
                                  <m:t>𝑥</m:t>
                                </m:r>
                              </m:den>
                            </m:f>
                          </m:e>
                        </m:d>
                        <m:r>
                          <a:rPr lang="en-IN" sz="2800" b="0" i="1" smtClean="0">
                            <a:latin typeface="Cambria Math" panose="02040503050406030204" pitchFamily="18" charset="0"/>
                            <a:cs typeface="Times New Roman" panose="02020603050405020304" pitchFamily="18" charset="0"/>
                          </a:rPr>
                          <m:t> </m:t>
                        </m:r>
                        <m:r>
                          <a:rPr lang="en-IN" sz="2800" b="0" i="1" smtClean="0">
                            <a:latin typeface="Cambria Math" panose="02040503050406030204" pitchFamily="18" charset="0"/>
                            <a:cs typeface="Times New Roman" panose="02020603050405020304" pitchFamily="18" charset="0"/>
                          </a:rPr>
                          <m:t>𝑝</m:t>
                        </m:r>
                      </m:e>
                      <m:sup>
                        <m:r>
                          <a:rPr lang="en-IN" sz="2800" b="0" i="1" smtClean="0">
                            <a:latin typeface="Cambria Math" panose="02040503050406030204" pitchFamily="18" charset="0"/>
                            <a:cs typeface="Times New Roman" panose="02020603050405020304" pitchFamily="18" charset="0"/>
                          </a:rPr>
                          <m:t>𝑥</m:t>
                        </m:r>
                      </m:sup>
                    </m:sSup>
                    <m:r>
                      <a:rPr lang="en-IN" sz="2800" b="0" i="1" smtClean="0">
                        <a:latin typeface="Cambria Math" panose="02040503050406030204" pitchFamily="18" charset="0"/>
                        <a:cs typeface="Times New Roman" panose="02020603050405020304" pitchFamily="18" charset="0"/>
                      </a:rPr>
                      <m:t> </m:t>
                    </m:r>
                    <m:sSup>
                      <m:sSupPr>
                        <m:ctrlPr>
                          <a:rPr lang="en-IN" sz="2800" i="1">
                            <a:latin typeface="Cambria Math" panose="02040503050406030204" pitchFamily="18" charset="0"/>
                            <a:cs typeface="Times New Roman" panose="02020603050405020304" pitchFamily="18" charset="0"/>
                          </a:rPr>
                        </m:ctrlPr>
                      </m:sSupPr>
                      <m:e>
                        <m:r>
                          <a:rPr lang="en-IN" sz="2800" b="0" i="1" smtClean="0">
                            <a:latin typeface="Cambria Math" panose="02040503050406030204" pitchFamily="18" charset="0"/>
                            <a:cs typeface="Times New Roman" panose="02020603050405020304" pitchFamily="18" charset="0"/>
                          </a:rPr>
                          <m:t>𝑞</m:t>
                        </m:r>
                      </m:e>
                      <m:sup>
                        <m:r>
                          <a:rPr lang="en-IN" sz="2800" b="0" i="1" smtClean="0">
                            <a:latin typeface="Cambria Math" panose="02040503050406030204" pitchFamily="18" charset="0"/>
                            <a:cs typeface="Times New Roman" panose="02020603050405020304" pitchFamily="18" charset="0"/>
                          </a:rPr>
                          <m:t>𝑛</m:t>
                        </m:r>
                        <m:r>
                          <a:rPr lang="en-IN" sz="2800" b="0" i="1" smtClean="0">
                            <a:latin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cs typeface="Times New Roman" panose="02020603050405020304" pitchFamily="18" charset="0"/>
                          </a:rPr>
                          <m:t>𝑥</m:t>
                        </m:r>
                      </m:sup>
                    </m:sSup>
                  </m:oMath>
                </a14:m>
                <a:r>
                  <a:rPr lang="en-IN" sz="2800" dirty="0">
                    <a:latin typeface="Times New Roman" panose="02020603050405020304" pitchFamily="18" charset="0"/>
                    <a:cs typeface="Times New Roman" panose="02020603050405020304" pitchFamily="18" charset="0"/>
                  </a:rPr>
                  <a:t>     ;   </a:t>
                </a:r>
                <a14:m>
                  <m:oMath xmlns:m="http://schemas.openxmlformats.org/officeDocument/2006/math">
                    <m:r>
                      <a:rPr lang="en-IN" sz="2800" b="0" i="1" smtClean="0">
                        <a:latin typeface="Cambria Math" panose="02040503050406030204" pitchFamily="18" charset="0"/>
                        <a:cs typeface="Times New Roman" panose="02020603050405020304" pitchFamily="18" charset="0"/>
                      </a:rPr>
                      <m:t>𝑥</m:t>
                    </m:r>
                    <m:r>
                      <a:rPr lang="en-IN" sz="2800" b="0" i="1" smtClean="0">
                        <a:latin typeface="Cambria Math" panose="02040503050406030204" pitchFamily="18" charset="0"/>
                        <a:cs typeface="Times New Roman" panose="02020603050405020304" pitchFamily="18" charset="0"/>
                      </a:rPr>
                      <m:t>=0, 1,2…..</m:t>
                    </m:r>
                    <m:r>
                      <a:rPr lang="en-IN" sz="2800" b="0" i="1" smtClean="0">
                        <a:latin typeface="Cambria Math" panose="02040503050406030204" pitchFamily="18" charset="0"/>
                        <a:cs typeface="Times New Roman" panose="02020603050405020304" pitchFamily="18" charset="0"/>
                      </a:rPr>
                      <m:t>𝑛</m:t>
                    </m:r>
                  </m:oMath>
                </a14:m>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F2A4129D-A293-A4E9-FAC7-97FE2F414967}"/>
                  </a:ext>
                </a:extLst>
              </p:cNvPr>
              <p:cNvSpPr txBox="1">
                <a:spLocks noRot="1" noChangeAspect="1" noMove="1" noResize="1" noEditPoints="1" noAdjustHandles="1" noChangeArrowheads="1" noChangeShapeType="1" noTextEdit="1"/>
              </p:cNvSpPr>
              <p:nvPr/>
            </p:nvSpPr>
            <p:spPr>
              <a:xfrm>
                <a:off x="267128" y="0"/>
                <a:ext cx="11517330" cy="5112682"/>
              </a:xfrm>
              <a:prstGeom prst="rect">
                <a:avLst/>
              </a:prstGeom>
              <a:blipFill>
                <a:blip r:embed="rId2"/>
                <a:stretch>
                  <a:fillRect l="-1112" t="-1192" r="-1800"/>
                </a:stretch>
              </a:blipFill>
            </p:spPr>
            <p:txBody>
              <a:bodyPr/>
              <a:lstStyle/>
              <a:p>
                <a:r>
                  <a:rPr lang="en-IN">
                    <a:noFill/>
                  </a:rPr>
                  <a:t> </a:t>
                </a:r>
              </a:p>
            </p:txBody>
          </p:sp>
        </mc:Fallback>
      </mc:AlternateContent>
    </p:spTree>
    <p:extLst>
      <p:ext uri="{BB962C8B-B14F-4D97-AF65-F5344CB8AC3E}">
        <p14:creationId xmlns:p14="http://schemas.microsoft.com/office/powerpoint/2010/main" val="1809525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261FDE6-EDB8-8553-BE77-98B18B049D84}"/>
                  </a:ext>
                </a:extLst>
              </p:cNvPr>
              <p:cNvSpPr txBox="1"/>
              <p:nvPr/>
            </p:nvSpPr>
            <p:spPr>
              <a:xfrm>
                <a:off x="400691" y="318499"/>
                <a:ext cx="11527605" cy="4561120"/>
              </a:xfrm>
              <a:prstGeom prst="rect">
                <a:avLst/>
              </a:prstGeom>
              <a:noFill/>
            </p:spPr>
            <p:txBody>
              <a:bodyPr wrap="square">
                <a:spAutoFit/>
              </a:bodyPr>
              <a:lstStyle/>
              <a:p>
                <a:pPr marL="0" indent="0">
                  <a:buNone/>
                </a:pPr>
                <a:r>
                  <a:rPr lang="en-IN" sz="2800" b="1" dirty="0">
                    <a:latin typeface="Times New Roman" panose="02020603050405020304" pitchFamily="18" charset="0"/>
                    <a:cs typeface="Times New Roman" panose="02020603050405020304" pitchFamily="18" charset="0"/>
                  </a:rPr>
                  <a:t>Definition</a:t>
                </a:r>
                <a:r>
                  <a:rPr lang="en-IN" sz="2800" dirty="0">
                    <a:latin typeface="Times New Roman" panose="02020603050405020304" pitchFamily="18" charset="0"/>
                    <a:cs typeface="Times New Roman" panose="02020603050405020304" pitchFamily="18" charset="0"/>
                  </a:rPr>
                  <a:t>: </a:t>
                </a:r>
              </a:p>
              <a:p>
                <a:pPr marL="0" indent="0">
                  <a:buNone/>
                </a:pPr>
                <a:r>
                  <a:rPr lang="en-IN" sz="2800" dirty="0">
                    <a:latin typeface="Times New Roman" panose="02020603050405020304" pitchFamily="18" charset="0"/>
                    <a:cs typeface="Times New Roman" panose="02020603050405020304" pitchFamily="18" charset="0"/>
                  </a:rPr>
                  <a:t> A r.v. </a:t>
                </a:r>
                <a14:m>
                  <m:oMath xmlns:m="http://schemas.openxmlformats.org/officeDocument/2006/math">
                    <m:r>
                      <a:rPr lang="en-IN" sz="2800" i="1" dirty="0" smtClean="0">
                        <a:latin typeface="Cambria Math" panose="02040503050406030204" pitchFamily="18" charset="0"/>
                        <a:cs typeface="Times New Roman" panose="02020603050405020304" pitchFamily="18" charset="0"/>
                      </a:rPr>
                      <m:t>𝑋</m:t>
                    </m:r>
                  </m:oMath>
                </a14:m>
                <a:r>
                  <a:rPr lang="en-IN" sz="2800" dirty="0">
                    <a:latin typeface="Times New Roman" panose="02020603050405020304" pitchFamily="18" charset="0"/>
                    <a:cs typeface="Times New Roman" panose="02020603050405020304" pitchFamily="18" charset="0"/>
                  </a:rPr>
                  <a:t> is said to follow Poisson distribution if it assumes only non-negative values and its p.m.f. is given by:</a:t>
                </a:r>
              </a:p>
              <a:p>
                <a:pPr algn="ctr"/>
                <a14:m>
                  <m:oMathPara xmlns:m="http://schemas.openxmlformats.org/officeDocument/2006/math">
                    <m:oMathParaPr>
                      <m:jc m:val="centerGroup"/>
                    </m:oMathParaPr>
                    <m:oMath xmlns:m="http://schemas.openxmlformats.org/officeDocument/2006/math">
                      <m:r>
                        <a:rPr lang="en-IN" sz="2800" b="0" i="1" dirty="0" smtClean="0">
                          <a:latin typeface="Cambria Math" panose="02040503050406030204" pitchFamily="18" charset="0"/>
                          <a:cs typeface="Times New Roman" panose="02020603050405020304" pitchFamily="18" charset="0"/>
                        </a:rPr>
                        <m:t>𝑃</m:t>
                      </m:r>
                      <m:r>
                        <a:rPr lang="en-IN" sz="2800" i="1" dirty="0" smtClean="0">
                          <a:latin typeface="Cambria Math" panose="02040503050406030204" pitchFamily="18" charset="0"/>
                          <a:cs typeface="Times New Roman" panose="02020603050405020304" pitchFamily="18" charset="0"/>
                        </a:rPr>
                        <m:t>(</m:t>
                      </m:r>
                      <m:r>
                        <a:rPr lang="en-IN" sz="2800" b="0" i="1" dirty="0" smtClean="0">
                          <a:latin typeface="Cambria Math" panose="02040503050406030204" pitchFamily="18" charset="0"/>
                          <a:cs typeface="Times New Roman" panose="02020603050405020304" pitchFamily="18" charset="0"/>
                        </a:rPr>
                        <m:t>𝑋</m:t>
                      </m:r>
                      <m:r>
                        <a:rPr lang="en-IN" sz="2800" b="0" i="1" dirty="0" smtClean="0">
                          <a:latin typeface="Cambria Math" panose="02040503050406030204" pitchFamily="18" charset="0"/>
                          <a:cs typeface="Times New Roman" panose="02020603050405020304" pitchFamily="18" charset="0"/>
                        </a:rPr>
                        <m:t>=</m:t>
                      </m:r>
                      <m:r>
                        <a:rPr lang="en-IN" sz="2800" b="0" i="1" dirty="0" smtClean="0">
                          <a:latin typeface="Cambria Math" panose="02040503050406030204" pitchFamily="18" charset="0"/>
                          <a:cs typeface="Times New Roman" panose="02020603050405020304" pitchFamily="18" charset="0"/>
                        </a:rPr>
                        <m:t>𝑥</m:t>
                      </m:r>
                      <m:r>
                        <a:rPr lang="en-IN" sz="2800" b="0" i="1" dirty="0">
                          <a:latin typeface="Cambria Math" panose="02040503050406030204" pitchFamily="18" charset="0"/>
                          <a:cs typeface="Times New Roman" panose="02020603050405020304" pitchFamily="18" charset="0"/>
                        </a:rPr>
                        <m:t>)</m:t>
                      </m:r>
                      <m:r>
                        <a:rPr lang="en-IN" sz="2800" b="0" i="0" smtClean="0">
                          <a:latin typeface="Cambria Math" panose="02040503050406030204" pitchFamily="18" charset="0"/>
                          <a:cs typeface="Times New Roman" panose="02020603050405020304" pitchFamily="18" charset="0"/>
                        </a:rPr>
                        <m:t>=</m:t>
                      </m:r>
                      <m:d>
                        <m:dPr>
                          <m:begChr m:val="{"/>
                          <m:endChr m:val=""/>
                          <m:ctrlPr>
                            <a:rPr lang="en-IN" sz="2800" i="1" smtClean="0">
                              <a:latin typeface="Cambria Math" panose="02040503050406030204" pitchFamily="18" charset="0"/>
                              <a:cs typeface="Times New Roman" panose="02020603050405020304" pitchFamily="18" charset="0"/>
                            </a:rPr>
                          </m:ctrlPr>
                        </m:dPr>
                        <m:e>
                          <m:eqArr>
                            <m:eqArrPr>
                              <m:ctrlPr>
                                <a:rPr lang="en-IN" sz="2800" i="1" smtClean="0">
                                  <a:latin typeface="Cambria Math" panose="02040503050406030204" pitchFamily="18" charset="0"/>
                                  <a:cs typeface="Times New Roman" panose="02020603050405020304" pitchFamily="18" charset="0"/>
                                </a:rPr>
                              </m:ctrlPr>
                            </m:eqArrPr>
                            <m:e>
                              <m:f>
                                <m:fPr>
                                  <m:ctrlPr>
                                    <a:rPr lang="en-IN" sz="2800" i="1" smtClean="0">
                                      <a:latin typeface="Cambria Math" panose="02040503050406030204" pitchFamily="18" charset="0"/>
                                      <a:cs typeface="Times New Roman" panose="02020603050405020304" pitchFamily="18" charset="0"/>
                                    </a:rPr>
                                  </m:ctrlPr>
                                </m:fPr>
                                <m:num>
                                  <m:sSup>
                                    <m:sSupPr>
                                      <m:ctrlPr>
                                        <a:rPr lang="en-IN" sz="2800" i="1">
                                          <a:latin typeface="Cambria Math" panose="02040503050406030204" pitchFamily="18" charset="0"/>
                                          <a:cs typeface="Times New Roman" panose="02020603050405020304" pitchFamily="18" charset="0"/>
                                        </a:rPr>
                                      </m:ctrlPr>
                                    </m:sSupPr>
                                    <m:e>
                                      <m:r>
                                        <m:rPr>
                                          <m:sty m:val="p"/>
                                        </m:rPr>
                                        <a:rPr lang="en-IN" sz="2800" b="0" i="0" smtClean="0">
                                          <a:latin typeface="Cambria Math" panose="02040503050406030204" pitchFamily="18" charset="0"/>
                                          <a:cs typeface="Times New Roman" panose="02020603050405020304" pitchFamily="18" charset="0"/>
                                        </a:rPr>
                                        <m:t>e</m:t>
                                      </m:r>
                                    </m:e>
                                    <m:sup>
                                      <m:r>
                                        <a:rPr lang="en-IN" sz="2800" b="0" i="0" smtClean="0">
                                          <a:latin typeface="Cambria Math" panose="02040503050406030204" pitchFamily="18" charset="0"/>
                                          <a:cs typeface="Times New Roman" panose="02020603050405020304" pitchFamily="18" charset="0"/>
                                        </a:rPr>
                                        <m:t>−</m:t>
                                      </m:r>
                                      <m:r>
                                        <m:rPr>
                                          <m:sty m:val="p"/>
                                        </m:rPr>
                                        <a:rPr lang="en-IN" sz="2800" b="0" i="0" smtClean="0">
                                          <a:latin typeface="Cambria Math" panose="02040503050406030204" pitchFamily="18" charset="0"/>
                                          <a:ea typeface="Cambria Math" panose="02040503050406030204" pitchFamily="18" charset="0"/>
                                          <a:cs typeface="Times New Roman" panose="02020603050405020304" pitchFamily="18" charset="0"/>
                                        </a:rPr>
                                        <m:t>λ</m:t>
                                      </m:r>
                                    </m:sup>
                                  </m:sSup>
                                  <m:sSup>
                                    <m:sSupPr>
                                      <m:ctrlPr>
                                        <a:rPr lang="en-IN" sz="2800" i="1" smtClean="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IN" sz="2800" b="0" i="0" smtClean="0">
                                          <a:latin typeface="Cambria Math" panose="02040503050406030204" pitchFamily="18" charset="0"/>
                                          <a:ea typeface="Cambria Math" panose="02040503050406030204" pitchFamily="18" charset="0"/>
                                          <a:cs typeface="Times New Roman" panose="02020603050405020304" pitchFamily="18" charset="0"/>
                                        </a:rPr>
                                        <m:t>λ</m:t>
                                      </m:r>
                                    </m:e>
                                    <m:sup>
                                      <m:r>
                                        <m:rPr>
                                          <m:sty m:val="p"/>
                                        </m:rPr>
                                        <a:rPr lang="en-IN" sz="2800" b="0" i="0" smtClean="0">
                                          <a:latin typeface="Cambria Math" panose="02040503050406030204" pitchFamily="18" charset="0"/>
                                          <a:ea typeface="Cambria Math" panose="02040503050406030204" pitchFamily="18" charset="0"/>
                                          <a:cs typeface="Times New Roman" panose="02020603050405020304" pitchFamily="18" charset="0"/>
                                        </a:rPr>
                                        <m:t>x</m:t>
                                      </m:r>
                                    </m:sup>
                                  </m:sSup>
                                </m:num>
                                <m:den>
                                  <m:r>
                                    <m:rPr>
                                      <m:sty m:val="p"/>
                                    </m:rPr>
                                    <a:rPr lang="en-IN" sz="2800" b="0" i="0" smtClean="0">
                                      <a:latin typeface="Cambria Math" panose="02040503050406030204" pitchFamily="18" charset="0"/>
                                      <a:cs typeface="Times New Roman" panose="02020603050405020304" pitchFamily="18" charset="0"/>
                                    </a:rPr>
                                    <m:t>x</m:t>
                                  </m:r>
                                  <m:r>
                                    <a:rPr lang="en-IN" sz="2800" b="0" i="0" smtClean="0">
                                      <a:latin typeface="Cambria Math" panose="02040503050406030204" pitchFamily="18" charset="0"/>
                                      <a:cs typeface="Times New Roman" panose="02020603050405020304" pitchFamily="18" charset="0"/>
                                    </a:rPr>
                                    <m:t> ! </m:t>
                                  </m:r>
                                </m:den>
                              </m:f>
                              <m:r>
                                <a:rPr lang="en-IN" sz="2800" b="0" i="0" smtClean="0">
                                  <a:latin typeface="Cambria Math" panose="02040503050406030204" pitchFamily="18" charset="0"/>
                                  <a:cs typeface="Times New Roman" panose="02020603050405020304" pitchFamily="18" charset="0"/>
                                </a:rPr>
                                <m:t>;</m:t>
                              </m:r>
                              <m:r>
                                <m:rPr>
                                  <m:sty m:val="p"/>
                                </m:rPr>
                                <a:rPr lang="en-IN" sz="2800" b="0" i="0" smtClean="0">
                                  <a:latin typeface="Cambria Math" panose="02040503050406030204" pitchFamily="18" charset="0"/>
                                  <a:cs typeface="Times New Roman" panose="02020603050405020304" pitchFamily="18" charset="0"/>
                                </a:rPr>
                                <m:t>for</m:t>
                              </m:r>
                              <m:r>
                                <a:rPr lang="en-IN" sz="2800" b="0" i="0" smtClean="0">
                                  <a:latin typeface="Cambria Math" panose="02040503050406030204" pitchFamily="18" charset="0"/>
                                  <a:cs typeface="Times New Roman" panose="02020603050405020304" pitchFamily="18" charset="0"/>
                                </a:rPr>
                                <m:t>    </m:t>
                              </m:r>
                              <m:r>
                                <m:rPr>
                                  <m:sty m:val="p"/>
                                </m:rPr>
                                <a:rPr lang="en-IN" sz="2800" b="0" i="0" smtClean="0">
                                  <a:latin typeface="Cambria Math" panose="02040503050406030204" pitchFamily="18" charset="0"/>
                                  <a:cs typeface="Times New Roman" panose="02020603050405020304" pitchFamily="18" charset="0"/>
                                </a:rPr>
                                <m:t>x</m:t>
                              </m:r>
                              <m:r>
                                <a:rPr lang="en-IN" sz="2800" b="0" i="0" smtClean="0">
                                  <a:latin typeface="Cambria Math" panose="02040503050406030204" pitchFamily="18" charset="0"/>
                                  <a:cs typeface="Times New Roman" panose="02020603050405020304" pitchFamily="18" charset="0"/>
                                </a:rPr>
                                <m:t>=0, 1,2…..∞;    </m:t>
                              </m:r>
                              <m:r>
                                <m:rPr>
                                  <m:sty m:val="p"/>
                                </m:rPr>
                                <a:rPr lang="en-IN" sz="2800" b="0" i="0" smtClean="0">
                                  <a:latin typeface="Cambria Math" panose="02040503050406030204" pitchFamily="18" charset="0"/>
                                  <a:ea typeface="Cambria Math" panose="02040503050406030204" pitchFamily="18" charset="0"/>
                                  <a:cs typeface="Times New Roman" panose="02020603050405020304" pitchFamily="18" charset="0"/>
                                </a:rPr>
                                <m:t>λ</m:t>
                              </m:r>
                              <m:r>
                                <a:rPr lang="en-IN" sz="2800" b="0" i="0" smtClean="0">
                                  <a:latin typeface="Cambria Math" panose="02040503050406030204" pitchFamily="18" charset="0"/>
                                  <a:ea typeface="Cambria Math" panose="02040503050406030204" pitchFamily="18" charset="0"/>
                                  <a:cs typeface="Times New Roman" panose="02020603050405020304" pitchFamily="18" charset="0"/>
                                </a:rPr>
                                <m:t>&gt;0</m:t>
                              </m:r>
                            </m:e>
                            <m:e>
                              <m:r>
                                <a:rPr lang="en-IN" sz="2800" b="0" i="0" smtClean="0">
                                  <a:latin typeface="Cambria Math" panose="02040503050406030204" pitchFamily="18" charset="0"/>
                                  <a:cs typeface="Times New Roman" panose="02020603050405020304" pitchFamily="18" charset="0"/>
                                </a:rPr>
                                <m:t>0;          </m:t>
                              </m:r>
                              <m:r>
                                <m:rPr>
                                  <m:sty m:val="p"/>
                                </m:rPr>
                                <a:rPr lang="en-IN" sz="2800" b="0" i="0" smtClean="0">
                                  <a:latin typeface="Cambria Math" panose="02040503050406030204" pitchFamily="18" charset="0"/>
                                  <a:cs typeface="Times New Roman" panose="02020603050405020304" pitchFamily="18" charset="0"/>
                                </a:rPr>
                                <m:t>otherwise</m:t>
                              </m:r>
                              <m:r>
                                <a:rPr lang="en-IN" sz="2800" b="0" i="0" smtClean="0">
                                  <a:latin typeface="Cambria Math" panose="02040503050406030204" pitchFamily="18" charset="0"/>
                                  <a:cs typeface="Times New Roman" panose="02020603050405020304" pitchFamily="18" charset="0"/>
                                </a:rPr>
                                <m:t>                                   </m:t>
                              </m:r>
                            </m:e>
                          </m:eqArr>
                        </m:e>
                      </m:d>
                    </m:oMath>
                  </m:oMathPara>
                </a14:m>
                <a:endParaRPr lang="en-IN" sz="2800" dirty="0">
                  <a:latin typeface="Times New Roman" panose="02020603050405020304" pitchFamily="18" charset="0"/>
                  <a:cs typeface="Times New Roman" panose="02020603050405020304" pitchFamily="18" charset="0"/>
                </a:endParaRPr>
              </a:p>
              <a:p>
                <a:pPr marL="0" indent="0">
                  <a:spcAft>
                    <a:spcPts val="600"/>
                  </a:spcAft>
                  <a:buNone/>
                </a:pP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m:rPr>
                        <m:sty m:val="p"/>
                      </m:rPr>
                      <a:rPr lang="en-IN" sz="2800" b="0" i="0" smtClean="0">
                        <a:latin typeface="Cambria Math" panose="02040503050406030204" pitchFamily="18" charset="0"/>
                        <a:ea typeface="Cambria Math" panose="02040503050406030204" pitchFamily="18" charset="0"/>
                        <a:cs typeface="Times New Roman" panose="02020603050405020304" pitchFamily="18" charset="0"/>
                      </a:rPr>
                      <m:t>λ</m:t>
                    </m:r>
                  </m:oMath>
                </a14:m>
                <a:r>
                  <a:rPr lang="en-IN" sz="2800" dirty="0">
                    <a:latin typeface="Times New Roman" panose="02020603050405020304" pitchFamily="18" charset="0"/>
                    <a:cs typeface="Times New Roman" panose="02020603050405020304" pitchFamily="18" charset="0"/>
                  </a:rPr>
                  <a:t> -  is the parameter of the distribution.</a:t>
                </a:r>
              </a:p>
              <a:p>
                <a:pPr marL="0" indent="0">
                  <a:buNone/>
                </a:pPr>
                <a:r>
                  <a:rPr lang="en-IN" sz="2800" dirty="0">
                    <a:latin typeface="Times New Roman" panose="02020603050405020304" pitchFamily="18" charset="0"/>
                    <a:cs typeface="Times New Roman" panose="02020603050405020304" pitchFamily="18" charset="0"/>
                  </a:rPr>
                  <a:t>	</a:t>
                </a:r>
              </a:p>
              <a:p>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6261FDE6-EDB8-8553-BE77-98B18B049D84}"/>
                  </a:ext>
                </a:extLst>
              </p:cNvPr>
              <p:cNvSpPr txBox="1">
                <a:spLocks noRot="1" noChangeAspect="1" noMove="1" noResize="1" noEditPoints="1" noAdjustHandles="1" noChangeArrowheads="1" noChangeShapeType="1" noTextEdit="1"/>
              </p:cNvSpPr>
              <p:nvPr/>
            </p:nvSpPr>
            <p:spPr>
              <a:xfrm>
                <a:off x="400691" y="318499"/>
                <a:ext cx="11527605" cy="4561120"/>
              </a:xfrm>
              <a:prstGeom prst="rect">
                <a:avLst/>
              </a:prstGeom>
              <a:blipFill>
                <a:blip r:embed="rId2"/>
                <a:stretch>
                  <a:fillRect l="-1111" t="-1337"/>
                </a:stretch>
              </a:blipFill>
            </p:spPr>
            <p:txBody>
              <a:bodyPr/>
              <a:lstStyle/>
              <a:p>
                <a:r>
                  <a:rPr lang="en-IN">
                    <a:noFill/>
                  </a:rPr>
                  <a:t> </a:t>
                </a:r>
              </a:p>
            </p:txBody>
          </p:sp>
        </mc:Fallback>
      </mc:AlternateContent>
    </p:spTree>
    <p:extLst>
      <p:ext uri="{BB962C8B-B14F-4D97-AF65-F5344CB8AC3E}">
        <p14:creationId xmlns:p14="http://schemas.microsoft.com/office/powerpoint/2010/main" val="4199957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B791436-0DE7-FBE5-4FB2-21AFB350ED89}"/>
                  </a:ext>
                </a:extLst>
              </p:cNvPr>
              <p:cNvSpPr txBox="1"/>
              <p:nvPr/>
            </p:nvSpPr>
            <p:spPr>
              <a:xfrm>
                <a:off x="339047" y="164387"/>
                <a:ext cx="11229654" cy="6573916"/>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Moments of Poisson Distribution:</a:t>
                </a:r>
              </a:p>
              <a:p>
                <a:pPr marL="0" indent="0">
                  <a:buNone/>
                </a:pPr>
                <a:r>
                  <a:rPr lang="en-IN" sz="2800" b="1" dirty="0">
                    <a:latin typeface="Times New Roman" panose="02020603050405020304" pitchFamily="18" charset="0"/>
                    <a:cs typeface="Times New Roman" panose="02020603050405020304" pitchFamily="18" charset="0"/>
                  </a:rPr>
                  <a:t>Non- Central moments:</a:t>
                </a:r>
                <a:r>
                  <a:rPr lang="en-IN" sz="28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IN" sz="2800" i="1" smtClean="0">
                            <a:latin typeface="Cambria Math" panose="02040503050406030204" pitchFamily="18" charset="0"/>
                          </a:rPr>
                        </m:ctrlPr>
                      </m:sSubSupPr>
                      <m:e>
                        <m:r>
                          <a:rPr lang="en-IN" sz="2800" i="1" smtClean="0">
                            <a:latin typeface="Cambria Math" panose="02040503050406030204" pitchFamily="18" charset="0"/>
                            <a:ea typeface="Cambria Math" panose="02040503050406030204" pitchFamily="18" charset="0"/>
                          </a:rPr>
                          <m:t>𝜇</m:t>
                        </m:r>
                      </m:e>
                      <m:sub>
                        <m:r>
                          <a:rPr lang="en-IN" sz="2800" b="0" i="1" smtClean="0">
                            <a:latin typeface="Cambria Math" panose="02040503050406030204" pitchFamily="18" charset="0"/>
                          </a:rPr>
                          <m:t>1</m:t>
                        </m:r>
                      </m:sub>
                      <m:sup>
                        <m:r>
                          <a:rPr lang="en-IN" sz="2800" b="0" i="1" smtClean="0">
                            <a:latin typeface="Cambria Math" panose="02040503050406030204" pitchFamily="18" charset="0"/>
                          </a:rPr>
                          <m:t>′</m:t>
                        </m:r>
                      </m:sup>
                    </m:sSubSup>
                    <m:r>
                      <a:rPr lang="en-IN" sz="2800" b="0" i="1" smtClean="0">
                        <a:latin typeface="Cambria Math" panose="02040503050406030204" pitchFamily="18" charset="0"/>
                      </a:rPr>
                      <m:t>=</m:t>
                    </m:r>
                    <m:r>
                      <a:rPr lang="en-IN" sz="2800" b="0" i="1" smtClean="0">
                        <a:latin typeface="Cambria Math" panose="02040503050406030204" pitchFamily="18" charset="0"/>
                      </a:rPr>
                      <m:t>𝐸</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𝑋</m:t>
                        </m:r>
                      </m:e>
                    </m:d>
                    <m:r>
                      <a:rPr lang="en-IN" sz="2800" b="0" i="1" smtClean="0">
                        <a:latin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𝜆</m:t>
                    </m:r>
                  </m:oMath>
                </a14:m>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IN" sz="2800" i="1">
                            <a:latin typeface="Cambria Math" panose="02040503050406030204" pitchFamily="18" charset="0"/>
                          </a:rPr>
                        </m:ctrlPr>
                      </m:sSubSupPr>
                      <m:e>
                        <m:r>
                          <a:rPr lang="en-IN" sz="2800" i="1">
                            <a:latin typeface="Cambria Math" panose="02040503050406030204" pitchFamily="18" charset="0"/>
                            <a:ea typeface="Cambria Math" panose="02040503050406030204" pitchFamily="18" charset="0"/>
                          </a:rPr>
                          <m:t>𝜇</m:t>
                        </m:r>
                      </m:e>
                      <m:sub>
                        <m:r>
                          <a:rPr lang="en-IN" sz="2800" b="0" i="1" smtClean="0">
                            <a:latin typeface="Cambria Math" panose="02040503050406030204" pitchFamily="18" charset="0"/>
                          </a:rPr>
                          <m:t>2</m:t>
                        </m:r>
                      </m:sub>
                      <m:sup>
                        <m:r>
                          <a:rPr lang="en-IN" sz="2800" i="1">
                            <a:latin typeface="Cambria Math" panose="02040503050406030204" pitchFamily="18" charset="0"/>
                          </a:rPr>
                          <m:t>′</m:t>
                        </m:r>
                      </m:sup>
                    </m:sSubSup>
                    <m:r>
                      <a:rPr lang="en-IN" sz="2800" i="1">
                        <a:latin typeface="Cambria Math" panose="02040503050406030204" pitchFamily="18" charset="0"/>
                      </a:rPr>
                      <m:t>=</m:t>
                    </m:r>
                    <m:r>
                      <a:rPr lang="en-IN" sz="2800" i="1">
                        <a:latin typeface="Cambria Math" panose="02040503050406030204" pitchFamily="18" charset="0"/>
                      </a:rPr>
                      <m:t>𝐸</m:t>
                    </m:r>
                    <m:d>
                      <m:dPr>
                        <m:ctrlPr>
                          <a:rPr lang="en-IN" sz="2800" i="1">
                            <a:latin typeface="Cambria Math" panose="02040503050406030204" pitchFamily="18" charset="0"/>
                          </a:rPr>
                        </m:ctrlPr>
                      </m:dPr>
                      <m:e>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𝑋</m:t>
                            </m:r>
                          </m:e>
                          <m:sup>
                            <m:r>
                              <a:rPr lang="en-IN" sz="2800" b="0" i="1" smtClean="0">
                                <a:latin typeface="Cambria Math" panose="02040503050406030204" pitchFamily="18" charset="0"/>
                              </a:rPr>
                              <m:t>2</m:t>
                            </m:r>
                          </m:sup>
                        </m:sSup>
                      </m:e>
                    </m:d>
                    <m:r>
                      <a:rPr lang="en-IN" sz="2800" i="1">
                        <a:latin typeface="Cambria Math" panose="02040503050406030204" pitchFamily="18" charset="0"/>
                      </a:rPr>
                      <m:t>=</m:t>
                    </m:r>
                    <m:sSup>
                      <m:sSupPr>
                        <m:ctrlPr>
                          <a:rPr lang="en-IN" sz="2800" i="1" smtClean="0">
                            <a:latin typeface="Cambria Math" panose="02040503050406030204" pitchFamily="18" charset="0"/>
                          </a:rPr>
                        </m:ctrlPr>
                      </m:sSupPr>
                      <m:e>
                        <m:r>
                          <a:rPr lang="en-IN" sz="2800" i="1" smtClean="0">
                            <a:latin typeface="Cambria Math" panose="02040503050406030204" pitchFamily="18" charset="0"/>
                            <a:ea typeface="Cambria Math" panose="02040503050406030204" pitchFamily="18" charset="0"/>
                          </a:rPr>
                          <m:t>𝜆</m:t>
                        </m:r>
                      </m:e>
                      <m:sup>
                        <m:r>
                          <a:rPr lang="en-IN" sz="2800" b="0" i="1" smtClean="0">
                            <a:latin typeface="Cambria Math" panose="02040503050406030204" pitchFamily="18" charset="0"/>
                          </a:rPr>
                          <m:t>2</m:t>
                        </m:r>
                      </m:sup>
                    </m:sSup>
                    <m:r>
                      <a:rPr lang="en-IN" sz="2800" b="0" i="1" smtClean="0">
                        <a:latin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𝜆</m:t>
                    </m:r>
                  </m:oMath>
                </a14:m>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IN" sz="2800" i="1">
                            <a:latin typeface="Cambria Math" panose="02040503050406030204" pitchFamily="18" charset="0"/>
                          </a:rPr>
                        </m:ctrlPr>
                      </m:sSubSupPr>
                      <m:e>
                        <m:r>
                          <a:rPr lang="en-IN" sz="2800" i="1">
                            <a:latin typeface="Cambria Math" panose="02040503050406030204" pitchFamily="18" charset="0"/>
                            <a:ea typeface="Cambria Math" panose="02040503050406030204" pitchFamily="18" charset="0"/>
                          </a:rPr>
                          <m:t>𝜇</m:t>
                        </m:r>
                      </m:e>
                      <m:sub>
                        <m:r>
                          <a:rPr lang="en-IN" sz="2800" b="0" i="1" smtClean="0">
                            <a:latin typeface="Cambria Math" panose="02040503050406030204" pitchFamily="18" charset="0"/>
                            <a:ea typeface="Cambria Math" panose="02040503050406030204" pitchFamily="18" charset="0"/>
                          </a:rPr>
                          <m:t>3</m:t>
                        </m:r>
                      </m:sub>
                      <m:sup>
                        <m:r>
                          <a:rPr lang="en-IN" sz="2800" i="1">
                            <a:latin typeface="Cambria Math" panose="02040503050406030204" pitchFamily="18" charset="0"/>
                          </a:rPr>
                          <m:t>′</m:t>
                        </m:r>
                      </m:sup>
                    </m:sSubSup>
                    <m:r>
                      <a:rPr lang="en-IN" sz="2800" i="1">
                        <a:latin typeface="Cambria Math" panose="02040503050406030204" pitchFamily="18" charset="0"/>
                      </a:rPr>
                      <m:t>=</m:t>
                    </m:r>
                    <m:r>
                      <a:rPr lang="en-IN" sz="2800" i="1">
                        <a:latin typeface="Cambria Math" panose="02040503050406030204" pitchFamily="18" charset="0"/>
                      </a:rPr>
                      <m:t>𝐸</m:t>
                    </m:r>
                    <m:d>
                      <m:dPr>
                        <m:ctrlPr>
                          <a:rPr lang="en-IN" sz="2800" i="1">
                            <a:latin typeface="Cambria Math" panose="02040503050406030204" pitchFamily="18" charset="0"/>
                          </a:rPr>
                        </m:ctrlPr>
                      </m:dPr>
                      <m:e>
                        <m:sSup>
                          <m:sSupPr>
                            <m:ctrlPr>
                              <a:rPr lang="en-IN" sz="2800" i="1">
                                <a:latin typeface="Cambria Math" panose="02040503050406030204" pitchFamily="18" charset="0"/>
                              </a:rPr>
                            </m:ctrlPr>
                          </m:sSupPr>
                          <m:e>
                            <m:r>
                              <a:rPr lang="en-IN" sz="2800" i="1">
                                <a:latin typeface="Cambria Math" panose="02040503050406030204" pitchFamily="18" charset="0"/>
                              </a:rPr>
                              <m:t>𝑋</m:t>
                            </m:r>
                          </m:e>
                          <m:sup>
                            <m:r>
                              <a:rPr lang="en-IN" sz="2800" b="0" i="1" smtClean="0">
                                <a:latin typeface="Cambria Math" panose="02040503050406030204" pitchFamily="18" charset="0"/>
                              </a:rPr>
                              <m:t>3</m:t>
                            </m:r>
                          </m:sup>
                        </m:sSup>
                      </m:e>
                    </m:d>
                    <m:r>
                      <a:rPr lang="en-IN" sz="2800" i="1">
                        <a:latin typeface="Cambria Math" panose="02040503050406030204" pitchFamily="18" charset="0"/>
                      </a:rPr>
                      <m:t>=</m:t>
                    </m:r>
                    <m:sSup>
                      <m:sSupPr>
                        <m:ctrlPr>
                          <a:rPr lang="en-IN" sz="2800" i="1">
                            <a:latin typeface="Cambria Math" panose="02040503050406030204" pitchFamily="18" charset="0"/>
                          </a:rPr>
                        </m:ctrlPr>
                      </m:sSupPr>
                      <m:e>
                        <m:r>
                          <a:rPr lang="en-IN" sz="2800" i="1">
                            <a:latin typeface="Cambria Math" panose="02040503050406030204" pitchFamily="18" charset="0"/>
                            <a:ea typeface="Cambria Math" panose="02040503050406030204" pitchFamily="18" charset="0"/>
                          </a:rPr>
                          <m:t>𝜆</m:t>
                        </m:r>
                      </m:e>
                      <m:sup>
                        <m:r>
                          <a:rPr lang="en-IN" sz="2800" b="0" i="1" smtClean="0">
                            <a:latin typeface="Cambria Math" panose="02040503050406030204" pitchFamily="18" charset="0"/>
                            <a:ea typeface="Cambria Math" panose="02040503050406030204" pitchFamily="18" charset="0"/>
                          </a:rPr>
                          <m:t>3</m:t>
                        </m:r>
                      </m:sup>
                    </m:sSup>
                    <m:r>
                      <a:rPr lang="en-IN" sz="2800" i="1">
                        <a:latin typeface="Cambria Math" panose="02040503050406030204" pitchFamily="18" charset="0"/>
                      </a:rPr>
                      <m:t>+</m:t>
                    </m:r>
                    <m:r>
                      <a:rPr lang="en-IN" sz="2800" b="0" i="1" smtClean="0">
                        <a:latin typeface="Cambria Math" panose="02040503050406030204" pitchFamily="18" charset="0"/>
                      </a:rPr>
                      <m:t>3</m:t>
                    </m:r>
                    <m:sSup>
                      <m:sSupPr>
                        <m:ctrlPr>
                          <a:rPr lang="en-IN" sz="2800" i="1">
                            <a:latin typeface="Cambria Math" panose="02040503050406030204" pitchFamily="18" charset="0"/>
                          </a:rPr>
                        </m:ctrlPr>
                      </m:sSupPr>
                      <m:e>
                        <m:r>
                          <a:rPr lang="en-IN" sz="2800" i="1">
                            <a:latin typeface="Cambria Math" panose="02040503050406030204" pitchFamily="18" charset="0"/>
                            <a:ea typeface="Cambria Math" panose="02040503050406030204" pitchFamily="18" charset="0"/>
                          </a:rPr>
                          <m:t>𝜆</m:t>
                        </m:r>
                      </m:e>
                      <m:sup>
                        <m:r>
                          <a:rPr lang="en-IN" sz="2800" i="1">
                            <a:latin typeface="Cambria Math" panose="02040503050406030204" pitchFamily="18" charset="0"/>
                          </a:rPr>
                          <m:t>2</m:t>
                        </m:r>
                      </m:sup>
                    </m:sSup>
                    <m:r>
                      <a:rPr lang="en-IN" sz="2800" i="1">
                        <a:latin typeface="Cambria Math" panose="02040503050406030204" pitchFamily="18" charset="0"/>
                      </a:rPr>
                      <m:t>+</m:t>
                    </m:r>
                    <m:r>
                      <a:rPr lang="en-IN" sz="2800" i="1">
                        <a:latin typeface="Cambria Math" panose="02040503050406030204" pitchFamily="18" charset="0"/>
                        <a:ea typeface="Cambria Math" panose="02040503050406030204" pitchFamily="18" charset="0"/>
                      </a:rPr>
                      <m:t>𝜆</m:t>
                    </m:r>
                    <m:r>
                      <m:rPr>
                        <m:nor/>
                      </m:rPr>
                      <a:rPr lang="en-IN" sz="2800" dirty="0">
                        <a:latin typeface="Times New Roman" panose="02020603050405020304" pitchFamily="18" charset="0"/>
                        <a:cs typeface="Times New Roman" panose="02020603050405020304" pitchFamily="18" charset="0"/>
                      </a:rPr>
                      <m:t>			</m:t>
                    </m:r>
                  </m:oMath>
                </a14:m>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IN" sz="2800" i="1">
                            <a:latin typeface="Cambria Math" panose="02040503050406030204" pitchFamily="18" charset="0"/>
                          </a:rPr>
                        </m:ctrlPr>
                      </m:sSubSupPr>
                      <m:e>
                        <m:r>
                          <a:rPr lang="en-IN" sz="2800" i="1">
                            <a:latin typeface="Cambria Math" panose="02040503050406030204" pitchFamily="18" charset="0"/>
                            <a:ea typeface="Cambria Math" panose="02040503050406030204" pitchFamily="18" charset="0"/>
                          </a:rPr>
                          <m:t>𝜇</m:t>
                        </m:r>
                      </m:e>
                      <m:sub>
                        <m:r>
                          <a:rPr lang="en-IN" sz="2800" b="0" i="1" smtClean="0">
                            <a:latin typeface="Cambria Math" panose="02040503050406030204" pitchFamily="18" charset="0"/>
                            <a:ea typeface="Cambria Math" panose="02040503050406030204" pitchFamily="18" charset="0"/>
                          </a:rPr>
                          <m:t>4</m:t>
                        </m:r>
                      </m:sub>
                      <m:sup>
                        <m:r>
                          <a:rPr lang="en-IN" sz="2800" i="1">
                            <a:latin typeface="Cambria Math" panose="02040503050406030204" pitchFamily="18" charset="0"/>
                          </a:rPr>
                          <m:t>′</m:t>
                        </m:r>
                      </m:sup>
                    </m:sSubSup>
                    <m:r>
                      <a:rPr lang="en-IN" sz="2800" i="1">
                        <a:latin typeface="Cambria Math" panose="02040503050406030204" pitchFamily="18" charset="0"/>
                      </a:rPr>
                      <m:t>=</m:t>
                    </m:r>
                    <m:r>
                      <a:rPr lang="en-IN" sz="2800" i="1">
                        <a:latin typeface="Cambria Math" panose="02040503050406030204" pitchFamily="18" charset="0"/>
                      </a:rPr>
                      <m:t>𝐸</m:t>
                    </m:r>
                    <m:d>
                      <m:dPr>
                        <m:ctrlPr>
                          <a:rPr lang="en-IN" sz="2800" i="1">
                            <a:latin typeface="Cambria Math" panose="02040503050406030204" pitchFamily="18" charset="0"/>
                          </a:rPr>
                        </m:ctrlPr>
                      </m:dPr>
                      <m:e>
                        <m:sSup>
                          <m:sSupPr>
                            <m:ctrlPr>
                              <a:rPr lang="en-IN" sz="2800" i="1">
                                <a:latin typeface="Cambria Math" panose="02040503050406030204" pitchFamily="18" charset="0"/>
                              </a:rPr>
                            </m:ctrlPr>
                          </m:sSupPr>
                          <m:e>
                            <m:r>
                              <a:rPr lang="en-IN" sz="2800" i="1">
                                <a:latin typeface="Cambria Math" panose="02040503050406030204" pitchFamily="18" charset="0"/>
                              </a:rPr>
                              <m:t>𝑋</m:t>
                            </m:r>
                          </m:e>
                          <m:sup>
                            <m:r>
                              <a:rPr lang="en-IN" sz="2800" b="0" i="1" smtClean="0">
                                <a:latin typeface="Cambria Math" panose="02040503050406030204" pitchFamily="18" charset="0"/>
                              </a:rPr>
                              <m:t>4</m:t>
                            </m:r>
                          </m:sup>
                        </m:sSup>
                      </m:e>
                    </m:d>
                    <m:r>
                      <a:rPr lang="en-IN" sz="2800" i="1">
                        <a:latin typeface="Cambria Math" panose="02040503050406030204" pitchFamily="18" charset="0"/>
                      </a:rPr>
                      <m:t>=</m:t>
                    </m:r>
                    <m:sSup>
                      <m:sSupPr>
                        <m:ctrlPr>
                          <a:rPr lang="en-IN" sz="2800" i="1">
                            <a:latin typeface="Cambria Math" panose="02040503050406030204" pitchFamily="18" charset="0"/>
                          </a:rPr>
                        </m:ctrlPr>
                      </m:sSupPr>
                      <m:e>
                        <m:r>
                          <a:rPr lang="en-IN" sz="2800" i="1">
                            <a:latin typeface="Cambria Math" panose="02040503050406030204" pitchFamily="18" charset="0"/>
                            <a:ea typeface="Cambria Math" panose="02040503050406030204" pitchFamily="18" charset="0"/>
                          </a:rPr>
                          <m:t>𝜆</m:t>
                        </m:r>
                      </m:e>
                      <m:sup>
                        <m:r>
                          <a:rPr lang="en-IN" sz="2800" b="0" i="1" smtClean="0">
                            <a:latin typeface="Cambria Math" panose="02040503050406030204" pitchFamily="18" charset="0"/>
                            <a:ea typeface="Cambria Math" panose="02040503050406030204" pitchFamily="18" charset="0"/>
                          </a:rPr>
                          <m:t>4</m:t>
                        </m:r>
                      </m:sup>
                    </m:sSup>
                    <m:r>
                      <a:rPr lang="en-IN" sz="2800" b="0" i="1" smtClean="0">
                        <a:latin typeface="Cambria Math" panose="02040503050406030204" pitchFamily="18" charset="0"/>
                        <a:ea typeface="Cambria Math" panose="02040503050406030204" pitchFamily="18" charset="0"/>
                      </a:rPr>
                      <m:t>+6</m:t>
                    </m:r>
                    <m:sSup>
                      <m:sSupPr>
                        <m:ctrlPr>
                          <a:rPr lang="en-IN" sz="2800" i="1">
                            <a:latin typeface="Cambria Math" panose="02040503050406030204" pitchFamily="18" charset="0"/>
                          </a:rPr>
                        </m:ctrlPr>
                      </m:sSupPr>
                      <m:e>
                        <m:r>
                          <a:rPr lang="en-IN" sz="2800" i="1">
                            <a:latin typeface="Cambria Math" panose="02040503050406030204" pitchFamily="18" charset="0"/>
                            <a:ea typeface="Cambria Math" panose="02040503050406030204" pitchFamily="18" charset="0"/>
                          </a:rPr>
                          <m:t>𝜆</m:t>
                        </m:r>
                      </m:e>
                      <m:sup>
                        <m:r>
                          <a:rPr lang="en-IN" sz="2800" i="1">
                            <a:latin typeface="Cambria Math" panose="02040503050406030204" pitchFamily="18" charset="0"/>
                            <a:ea typeface="Cambria Math" panose="02040503050406030204" pitchFamily="18" charset="0"/>
                          </a:rPr>
                          <m:t>3</m:t>
                        </m:r>
                      </m:sup>
                    </m:sSup>
                    <m:r>
                      <a:rPr lang="en-IN" sz="2800" i="1">
                        <a:latin typeface="Cambria Math" panose="02040503050406030204" pitchFamily="18" charset="0"/>
                      </a:rPr>
                      <m:t>+</m:t>
                    </m:r>
                    <m:r>
                      <a:rPr lang="en-IN" sz="2800" b="0" i="1" smtClean="0">
                        <a:latin typeface="Cambria Math" panose="02040503050406030204" pitchFamily="18" charset="0"/>
                      </a:rPr>
                      <m:t>7</m:t>
                    </m:r>
                    <m:sSup>
                      <m:sSupPr>
                        <m:ctrlPr>
                          <a:rPr lang="en-IN" sz="2800" i="1">
                            <a:latin typeface="Cambria Math" panose="02040503050406030204" pitchFamily="18" charset="0"/>
                          </a:rPr>
                        </m:ctrlPr>
                      </m:sSupPr>
                      <m:e>
                        <m:r>
                          <a:rPr lang="en-IN" sz="2800" i="1">
                            <a:latin typeface="Cambria Math" panose="02040503050406030204" pitchFamily="18" charset="0"/>
                            <a:ea typeface="Cambria Math" panose="02040503050406030204" pitchFamily="18" charset="0"/>
                          </a:rPr>
                          <m:t>𝜆</m:t>
                        </m:r>
                      </m:e>
                      <m:sup>
                        <m:r>
                          <a:rPr lang="en-IN" sz="2800" i="1">
                            <a:latin typeface="Cambria Math" panose="02040503050406030204" pitchFamily="18" charset="0"/>
                          </a:rPr>
                          <m:t>2</m:t>
                        </m:r>
                      </m:sup>
                    </m:sSup>
                    <m:r>
                      <a:rPr lang="en-IN" sz="2800" i="1">
                        <a:latin typeface="Cambria Math" panose="02040503050406030204" pitchFamily="18" charset="0"/>
                      </a:rPr>
                      <m:t>+</m:t>
                    </m:r>
                    <m:r>
                      <a:rPr lang="en-IN" sz="2800" i="1">
                        <a:latin typeface="Cambria Math" panose="02040503050406030204" pitchFamily="18" charset="0"/>
                        <a:ea typeface="Cambria Math" panose="02040503050406030204" pitchFamily="18" charset="0"/>
                      </a:rPr>
                      <m:t>𝜆</m:t>
                    </m:r>
                    <m:r>
                      <m:rPr>
                        <m:nor/>
                      </m:rPr>
                      <a:rPr lang="en-IN" sz="2800" dirty="0">
                        <a:latin typeface="Times New Roman" panose="02020603050405020304" pitchFamily="18" charset="0"/>
                        <a:cs typeface="Times New Roman" panose="02020603050405020304" pitchFamily="18" charset="0"/>
                      </a:rPr>
                      <m:t>			</m:t>
                    </m:r>
                  </m:oMath>
                </a14:m>
                <a:endParaRPr lang="en-IN" sz="2800" dirty="0">
                  <a:latin typeface="Times New Roman" panose="02020603050405020304" pitchFamily="18" charset="0"/>
                  <a:cs typeface="Times New Roman" panose="02020603050405020304" pitchFamily="18" charset="0"/>
                </a:endParaRPr>
              </a:p>
              <a:p>
                <a:pPr marL="0" indent="0">
                  <a:buNone/>
                </a:pPr>
                <a:r>
                  <a:rPr lang="en-US" sz="2800" b="1" i="0" u="none" strike="noStrike" baseline="0" dirty="0">
                    <a:latin typeface="Times New Roman" panose="02020603050405020304" pitchFamily="18" charset="0"/>
                  </a:rPr>
                  <a:t>Recurrence Relation for the </a:t>
                </a:r>
                <a:r>
                  <a:rPr lang="en-IN" sz="2800" b="1" dirty="0">
                    <a:latin typeface="Times New Roman" panose="02020603050405020304" pitchFamily="18" charset="0"/>
                    <a:cs typeface="Times New Roman" panose="02020603050405020304" pitchFamily="18" charset="0"/>
                  </a:rPr>
                  <a:t>Central moments:</a:t>
                </a:r>
                <a:r>
                  <a:rPr lang="en-IN" sz="2800" b="0" dirty="0">
                    <a:cs typeface="Times New Roman" panose="02020603050405020304" pitchFamily="18" charset="0"/>
                  </a:rPr>
                  <a:t> </a:t>
                </a:r>
                <a14:m>
                  <m:oMath xmlns:m="http://schemas.openxmlformats.org/officeDocument/2006/math">
                    <m:r>
                      <a:rPr lang="en-IN" sz="2800" b="0" i="0" smtClean="0">
                        <a:latin typeface="Cambria Math" panose="02040503050406030204" pitchFamily="18" charset="0"/>
                        <a:cs typeface="Times New Roman" panose="02020603050405020304" pitchFamily="18" charset="0"/>
                      </a:rPr>
                      <m:t>  </m:t>
                    </m:r>
                    <m:sSub>
                      <m:sSubPr>
                        <m:ctrlPr>
                          <a:rPr lang="en-IN" sz="2800" b="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𝜇</m:t>
                        </m:r>
                      </m:e>
                      <m:sub>
                        <m:r>
                          <a:rPr lang="en-IN" sz="2800" b="0" i="1" smtClean="0">
                            <a:latin typeface="Cambria Math" panose="02040503050406030204" pitchFamily="18" charset="0"/>
                            <a:cs typeface="Times New Roman" panose="02020603050405020304" pitchFamily="18" charset="0"/>
                          </a:rPr>
                          <m:t>𝑟</m:t>
                        </m:r>
                        <m:r>
                          <a:rPr lang="en-IN" sz="2800" b="0" i="1" smtClean="0">
                            <a:latin typeface="Cambria Math" panose="02040503050406030204" pitchFamily="18" charset="0"/>
                            <a:cs typeface="Times New Roman" panose="02020603050405020304" pitchFamily="18" charset="0"/>
                          </a:rPr>
                          <m:t>+1 </m:t>
                        </m:r>
                      </m:sub>
                    </m:sSub>
                    <m:r>
                      <a:rPr lang="en-IN" sz="2800" b="0" i="1" smtClean="0">
                        <a:latin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cs typeface="Times New Roman" panose="02020603050405020304" pitchFamily="18" charset="0"/>
                      </a:rPr>
                      <m:t>𝑟</m:t>
                    </m:r>
                    <m:r>
                      <a:rPr lang="en-IN" sz="2800" b="0" i="1" smtClean="0">
                        <a:latin typeface="Cambria Math" panose="02040503050406030204" pitchFamily="18" charset="0"/>
                        <a:cs typeface="Times New Roman" panose="02020603050405020304" pitchFamily="18" charset="0"/>
                      </a:rPr>
                      <m:t>𝜆</m:t>
                    </m:r>
                  </m:oMath>
                </a14:m>
                <a:r>
                  <a:rPr lang="en-IN" sz="2800" dirty="0">
                    <a:cs typeface="Times New Roman" panose="02020603050405020304" pitchFamily="18" charset="0"/>
                  </a:rPr>
                  <a:t>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i="1">
                            <a:latin typeface="Cambria Math" panose="02040503050406030204" pitchFamily="18" charset="0"/>
                            <a:cs typeface="Times New Roman" panose="02020603050405020304" pitchFamily="18" charset="0"/>
                          </a:rPr>
                          <m:t>𝜇</m:t>
                        </m:r>
                      </m:e>
                      <m:sub>
                        <m:r>
                          <a:rPr lang="en-IN" sz="2800" i="1">
                            <a:latin typeface="Cambria Math" panose="02040503050406030204" pitchFamily="18" charset="0"/>
                            <a:cs typeface="Times New Roman" panose="02020603050405020304" pitchFamily="18" charset="0"/>
                          </a:rPr>
                          <m:t>𝑟</m:t>
                        </m:r>
                        <m:r>
                          <a:rPr lang="en-IN" sz="2800" b="0" i="1" smtClean="0">
                            <a:latin typeface="Cambria Math" panose="02040503050406030204" pitchFamily="18" charset="0"/>
                            <a:cs typeface="Times New Roman" panose="02020603050405020304" pitchFamily="18" charset="0"/>
                          </a:rPr>
                          <m:t>−</m:t>
                        </m:r>
                        <m:r>
                          <a:rPr lang="en-IN" sz="2800" i="1">
                            <a:latin typeface="Cambria Math" panose="02040503050406030204" pitchFamily="18" charset="0"/>
                            <a:cs typeface="Times New Roman" panose="02020603050405020304" pitchFamily="18" charset="0"/>
                          </a:rPr>
                          <m:t>1 </m:t>
                        </m:r>
                      </m:sub>
                    </m:sSub>
                    <m:r>
                      <a:rPr lang="en-IN" sz="2800" b="0" i="1" smtClean="0">
                        <a:latin typeface="Cambria Math" panose="02040503050406030204" pitchFamily="18" charset="0"/>
                        <a:cs typeface="Times New Roman" panose="02020603050405020304" pitchFamily="18" charset="0"/>
                      </a:rPr>
                      <m:t>+</m:t>
                    </m:r>
                    <m:f>
                      <m:fPr>
                        <m:ctrlPr>
                          <a:rPr lang="en-IN" sz="2800" b="0" i="1" smtClean="0">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cs typeface="Times New Roman" panose="02020603050405020304" pitchFamily="18" charset="0"/>
                          </a:rPr>
                          <m:t>𝜆</m:t>
                        </m:r>
                        <m:r>
                          <a:rPr lang="en-IN" sz="2800" b="0" i="1" smtClean="0">
                            <a:latin typeface="Cambria Math" panose="02040503050406030204" pitchFamily="18" charset="0"/>
                            <a:cs typeface="Times New Roman" panose="02020603050405020304" pitchFamily="18" charset="0"/>
                          </a:rPr>
                          <m:t>𝑑</m:t>
                        </m:r>
                        <m:sSub>
                          <m:sSubPr>
                            <m:ctrlPr>
                              <a:rPr lang="en-IN" sz="2800" b="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𝜇</m:t>
                            </m:r>
                          </m:e>
                          <m:sub>
                            <m:r>
                              <a:rPr lang="en-IN" sz="2800" b="0" i="1" smtClean="0">
                                <a:latin typeface="Cambria Math" panose="02040503050406030204" pitchFamily="18" charset="0"/>
                                <a:cs typeface="Times New Roman" panose="02020603050405020304" pitchFamily="18" charset="0"/>
                              </a:rPr>
                              <m:t>𝑟</m:t>
                            </m:r>
                          </m:sub>
                        </m:sSub>
                      </m:num>
                      <m:den>
                        <m:r>
                          <a:rPr lang="en-IN" sz="2800" b="0" i="1" smtClean="0">
                            <a:latin typeface="Cambria Math" panose="02040503050406030204" pitchFamily="18" charset="0"/>
                            <a:cs typeface="Times New Roman" panose="02020603050405020304" pitchFamily="18" charset="0"/>
                          </a:rPr>
                          <m:t>𝑑</m:t>
                        </m:r>
                        <m:r>
                          <a:rPr lang="en-IN" sz="2800" b="0" i="1" smtClean="0">
                            <a:latin typeface="Cambria Math" panose="02040503050406030204" pitchFamily="18" charset="0"/>
                            <a:cs typeface="Times New Roman" panose="02020603050405020304" pitchFamily="18" charset="0"/>
                          </a:rPr>
                          <m:t>𝜆</m:t>
                        </m:r>
                      </m:den>
                    </m:f>
                  </m:oMath>
                </a14:m>
                <a:endParaRPr lang="en-IN" sz="2800" dirty="0">
                  <a:latin typeface="Times New Roman" panose="02020603050405020304" pitchFamily="18" charset="0"/>
                  <a:cs typeface="Times New Roman" panose="02020603050405020304" pitchFamily="18" charset="0"/>
                </a:endParaRPr>
              </a:p>
              <a:p>
                <a:pPr marL="0" indent="0">
                  <a:buNone/>
                </a:pPr>
                <a:r>
                  <a:rPr lang="en-IN" sz="2800" i="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i="1" smtClean="0">
                            <a:latin typeface="Cambria Math" panose="02040503050406030204" pitchFamily="18" charset="0"/>
                          </a:rPr>
                        </m:ctrlPr>
                      </m:sSubPr>
                      <m:e>
                        <m:r>
                          <a:rPr lang="en-IN" sz="2800" i="1" smtClean="0">
                            <a:latin typeface="Cambria Math" panose="02040503050406030204" pitchFamily="18" charset="0"/>
                            <a:ea typeface="Cambria Math" panose="02040503050406030204" pitchFamily="18" charset="0"/>
                          </a:rPr>
                          <m:t>𝜇</m:t>
                        </m:r>
                      </m:e>
                      <m:sub>
                        <m:r>
                          <a:rPr lang="en-IN" sz="2800" b="0" i="1" smtClean="0">
                            <a:latin typeface="Cambria Math" panose="02040503050406030204" pitchFamily="18" charset="0"/>
                          </a:rPr>
                          <m:t>2</m:t>
                        </m:r>
                      </m:sub>
                    </m:sSub>
                    <m:r>
                      <a:rPr lang="en-IN" sz="2800" b="0" i="1" smtClean="0">
                        <a:latin typeface="Cambria Math" panose="02040503050406030204" pitchFamily="18" charset="0"/>
                      </a:rPr>
                      <m:t>=</m:t>
                    </m:r>
                    <m:r>
                      <a:rPr lang="en-IN" sz="2800" b="0" i="1" smtClean="0">
                        <a:latin typeface="Cambria Math" panose="02040503050406030204" pitchFamily="18" charset="0"/>
                      </a:rPr>
                      <m:t>𝑉</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𝑥</m:t>
                        </m:r>
                      </m:e>
                    </m:d>
                    <m:r>
                      <a:rPr lang="en-IN" sz="2800" b="0" i="1" smtClean="0">
                        <a:latin typeface="Cambria Math" panose="02040503050406030204" pitchFamily="18" charset="0"/>
                      </a:rPr>
                      <m:t>=</m:t>
                    </m:r>
                    <m:sSubSup>
                      <m:sSubSupPr>
                        <m:ctrlPr>
                          <a:rPr lang="en-IN" sz="2800" i="1">
                            <a:solidFill>
                              <a:prstClr val="black"/>
                            </a:solidFill>
                            <a:latin typeface="Cambria Math" panose="02040503050406030204" pitchFamily="18" charset="0"/>
                          </a:rPr>
                        </m:ctrlPr>
                      </m:sSubSupPr>
                      <m:e>
                        <m:r>
                          <a:rPr lang="en-IN" sz="2800" i="1">
                            <a:solidFill>
                              <a:prstClr val="black"/>
                            </a:solidFill>
                            <a:latin typeface="Cambria Math" panose="02040503050406030204" pitchFamily="18" charset="0"/>
                            <a:ea typeface="Cambria Math" panose="02040503050406030204" pitchFamily="18" charset="0"/>
                          </a:rPr>
                          <m:t>𝜇</m:t>
                        </m:r>
                      </m:e>
                      <m:sub>
                        <m:r>
                          <a:rPr lang="en-IN" sz="2800" i="1">
                            <a:solidFill>
                              <a:prstClr val="black"/>
                            </a:solidFill>
                            <a:latin typeface="Cambria Math" panose="02040503050406030204" pitchFamily="18" charset="0"/>
                            <a:ea typeface="Cambria Math" panose="02040503050406030204" pitchFamily="18" charset="0"/>
                          </a:rPr>
                          <m:t>2</m:t>
                        </m:r>
                      </m:sub>
                      <m:sup>
                        <m:r>
                          <a:rPr lang="en-IN" sz="2800" i="1">
                            <a:solidFill>
                              <a:prstClr val="black"/>
                            </a:solidFill>
                            <a:latin typeface="Cambria Math" panose="02040503050406030204" pitchFamily="18" charset="0"/>
                          </a:rPr>
                          <m:t>′</m:t>
                        </m:r>
                      </m:sup>
                    </m:sSubSup>
                    <m:r>
                      <a:rPr lang="en-IN" sz="2800">
                        <a:solidFill>
                          <a:prstClr val="black"/>
                        </a:solidFill>
                        <a:latin typeface="Cambria Math" panose="02040503050406030204" pitchFamily="18" charset="0"/>
                      </a:rPr>
                      <m:t> − </m:t>
                    </m:r>
                    <m:sSup>
                      <m:sSupPr>
                        <m:ctrlPr>
                          <a:rPr lang="en-IN" sz="2800" i="1">
                            <a:solidFill>
                              <a:prstClr val="black"/>
                            </a:solidFill>
                            <a:latin typeface="Cambria Math" panose="02040503050406030204" pitchFamily="18" charset="0"/>
                          </a:rPr>
                        </m:ctrlPr>
                      </m:sSupPr>
                      <m:e>
                        <m:sSubSup>
                          <m:sSubSupPr>
                            <m:ctrlPr>
                              <a:rPr lang="en-IN" sz="2800" i="1">
                                <a:solidFill>
                                  <a:prstClr val="black"/>
                                </a:solidFill>
                                <a:latin typeface="Cambria Math" panose="02040503050406030204" pitchFamily="18" charset="0"/>
                              </a:rPr>
                            </m:ctrlPr>
                          </m:sSubSupPr>
                          <m:e>
                            <m:r>
                              <a:rPr lang="en-IN" sz="2800" i="1">
                                <a:solidFill>
                                  <a:prstClr val="black"/>
                                </a:solidFill>
                                <a:latin typeface="Cambria Math" panose="02040503050406030204" pitchFamily="18" charset="0"/>
                              </a:rPr>
                              <m:t>(</m:t>
                            </m:r>
                            <m:r>
                              <a:rPr lang="en-IN" sz="2800" i="1">
                                <a:solidFill>
                                  <a:prstClr val="black"/>
                                </a:solidFill>
                                <a:latin typeface="Cambria Math" panose="02040503050406030204" pitchFamily="18" charset="0"/>
                                <a:ea typeface="Cambria Math" panose="02040503050406030204" pitchFamily="18" charset="0"/>
                              </a:rPr>
                              <m:t>𝜇</m:t>
                            </m:r>
                          </m:e>
                          <m:sub>
                            <m:r>
                              <a:rPr lang="en-IN" sz="2800" i="1">
                                <a:solidFill>
                                  <a:prstClr val="black"/>
                                </a:solidFill>
                                <a:latin typeface="Cambria Math" panose="02040503050406030204" pitchFamily="18" charset="0"/>
                              </a:rPr>
                              <m:t>1</m:t>
                            </m:r>
                          </m:sub>
                          <m:sup>
                            <m:r>
                              <a:rPr lang="en-IN" sz="2800" i="1">
                                <a:solidFill>
                                  <a:prstClr val="black"/>
                                </a:solidFill>
                                <a:latin typeface="Cambria Math" panose="02040503050406030204" pitchFamily="18" charset="0"/>
                              </a:rPr>
                              <m:t>′</m:t>
                            </m:r>
                          </m:sup>
                        </m:sSubSup>
                        <m:r>
                          <m:rPr>
                            <m:nor/>
                          </m:rPr>
                          <a:rPr lang="en-IN" sz="2800">
                            <a:solidFill>
                              <a:prstClr val="black"/>
                            </a:solidFill>
                            <a:latin typeface="Times New Roman" panose="02020603050405020304" pitchFamily="18" charset="0"/>
                            <a:cs typeface="Times New Roman" panose="02020603050405020304" pitchFamily="18" charset="0"/>
                          </a:rPr>
                          <m:t>)</m:t>
                        </m:r>
                        <m:r>
                          <m:rPr>
                            <m:nor/>
                          </m:rPr>
                          <a:rPr lang="en-IN" sz="2800" dirty="0">
                            <a:latin typeface="Times New Roman" panose="02020603050405020304" pitchFamily="18" charset="0"/>
                            <a:cs typeface="Times New Roman" panose="02020603050405020304" pitchFamily="18" charset="0"/>
                          </a:rPr>
                          <m:t> </m:t>
                        </m:r>
                      </m:e>
                      <m:sup>
                        <m:r>
                          <a:rPr lang="en-IN" sz="2800" i="1">
                            <a:solidFill>
                              <a:prstClr val="black"/>
                            </a:solidFill>
                            <a:latin typeface="Cambria Math" panose="02040503050406030204" pitchFamily="18" charset="0"/>
                          </a:rPr>
                          <m:t>2</m:t>
                        </m:r>
                      </m:sup>
                    </m:sSup>
                    <m:r>
                      <a:rPr lang="en-IN" sz="2800" b="0" i="0" smtClean="0">
                        <a:solidFill>
                          <a:prstClr val="black"/>
                        </a:solidFill>
                        <a:latin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𝜆</m:t>
                    </m:r>
                  </m:oMath>
                </a14:m>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i="1">
                            <a:latin typeface="Cambria Math" panose="02040503050406030204" pitchFamily="18" charset="0"/>
                          </a:rPr>
                        </m:ctrlPr>
                      </m:sSubPr>
                      <m:e>
                        <m:r>
                          <a:rPr lang="en-IN" sz="2800" i="1">
                            <a:latin typeface="Cambria Math" panose="02040503050406030204" pitchFamily="18" charset="0"/>
                            <a:ea typeface="Cambria Math" panose="02040503050406030204" pitchFamily="18" charset="0"/>
                          </a:rPr>
                          <m:t>𝜇</m:t>
                        </m:r>
                      </m:e>
                      <m:sub>
                        <m:r>
                          <a:rPr lang="en-IN" sz="2800" i="1">
                            <a:latin typeface="Cambria Math" panose="02040503050406030204" pitchFamily="18" charset="0"/>
                            <a:ea typeface="Cambria Math" panose="02040503050406030204" pitchFamily="18" charset="0"/>
                          </a:rPr>
                          <m:t>3</m:t>
                        </m:r>
                      </m:sub>
                    </m:sSub>
                    <m:r>
                      <a:rPr lang="en-IN" sz="2800" i="1">
                        <a:latin typeface="Cambria Math" panose="02040503050406030204" pitchFamily="18" charset="0"/>
                      </a:rPr>
                      <m:t>=</m:t>
                    </m:r>
                    <m:sSubSup>
                      <m:sSubSupPr>
                        <m:ctrlPr>
                          <a:rPr lang="en-IN" sz="2800" i="1">
                            <a:solidFill>
                              <a:prstClr val="black"/>
                            </a:solidFill>
                            <a:latin typeface="Cambria Math" panose="02040503050406030204" pitchFamily="18" charset="0"/>
                          </a:rPr>
                        </m:ctrlPr>
                      </m:sSubSupPr>
                      <m:e>
                        <m:r>
                          <a:rPr lang="en-IN" sz="2800" i="1">
                            <a:solidFill>
                              <a:prstClr val="black"/>
                            </a:solidFill>
                            <a:latin typeface="Cambria Math" panose="02040503050406030204" pitchFamily="18" charset="0"/>
                            <a:ea typeface="Cambria Math" panose="02040503050406030204" pitchFamily="18" charset="0"/>
                          </a:rPr>
                          <m:t>𝜇</m:t>
                        </m:r>
                      </m:e>
                      <m:sub>
                        <m:r>
                          <a:rPr lang="en-IN" sz="2800" i="1">
                            <a:solidFill>
                              <a:prstClr val="black"/>
                            </a:solidFill>
                            <a:latin typeface="Cambria Math" panose="02040503050406030204" pitchFamily="18" charset="0"/>
                            <a:ea typeface="Cambria Math" panose="02040503050406030204" pitchFamily="18" charset="0"/>
                          </a:rPr>
                          <m:t>3</m:t>
                        </m:r>
                      </m:sub>
                      <m:sup>
                        <m:r>
                          <a:rPr lang="en-IN" sz="2800" i="1">
                            <a:solidFill>
                              <a:prstClr val="black"/>
                            </a:solidFill>
                            <a:latin typeface="Cambria Math" panose="02040503050406030204" pitchFamily="18" charset="0"/>
                          </a:rPr>
                          <m:t>′</m:t>
                        </m:r>
                      </m:sup>
                    </m:sSubSup>
                    <m:r>
                      <a:rPr lang="en-IN" sz="2800">
                        <a:solidFill>
                          <a:prstClr val="black"/>
                        </a:solidFill>
                        <a:latin typeface="Cambria Math" panose="02040503050406030204" pitchFamily="18" charset="0"/>
                      </a:rPr>
                      <m:t> −3</m:t>
                    </m:r>
                    <m:sSubSup>
                      <m:sSubSupPr>
                        <m:ctrlPr>
                          <a:rPr lang="en-IN" sz="2800" i="1">
                            <a:solidFill>
                              <a:prstClr val="black"/>
                            </a:solidFill>
                            <a:latin typeface="Cambria Math" panose="02040503050406030204" pitchFamily="18" charset="0"/>
                          </a:rPr>
                        </m:ctrlPr>
                      </m:sSubSupPr>
                      <m:e>
                        <m:r>
                          <a:rPr lang="en-IN" sz="2800" i="1">
                            <a:solidFill>
                              <a:prstClr val="black"/>
                            </a:solidFill>
                            <a:latin typeface="Cambria Math" panose="02040503050406030204" pitchFamily="18" charset="0"/>
                            <a:ea typeface="Cambria Math" panose="02040503050406030204" pitchFamily="18" charset="0"/>
                          </a:rPr>
                          <m:t>𝜇</m:t>
                        </m:r>
                      </m:e>
                      <m:sub>
                        <m:r>
                          <a:rPr lang="en-IN" sz="2800" i="1">
                            <a:solidFill>
                              <a:prstClr val="black"/>
                            </a:solidFill>
                            <a:latin typeface="Cambria Math" panose="02040503050406030204" pitchFamily="18" charset="0"/>
                          </a:rPr>
                          <m:t>1</m:t>
                        </m:r>
                      </m:sub>
                      <m:sup>
                        <m:r>
                          <a:rPr lang="en-IN" sz="2800" i="1">
                            <a:solidFill>
                              <a:prstClr val="black"/>
                            </a:solidFill>
                            <a:latin typeface="Cambria Math" panose="02040503050406030204" pitchFamily="18" charset="0"/>
                          </a:rPr>
                          <m:t>′</m:t>
                        </m:r>
                      </m:sup>
                    </m:sSubSup>
                    <m:sSubSup>
                      <m:sSubSupPr>
                        <m:ctrlPr>
                          <a:rPr lang="en-IN" sz="2800" i="1">
                            <a:solidFill>
                              <a:prstClr val="black"/>
                            </a:solidFill>
                            <a:latin typeface="Cambria Math" panose="02040503050406030204" pitchFamily="18" charset="0"/>
                          </a:rPr>
                        </m:ctrlPr>
                      </m:sSubSupPr>
                      <m:e>
                        <m:r>
                          <a:rPr lang="en-IN" sz="2800" i="1">
                            <a:solidFill>
                              <a:prstClr val="black"/>
                            </a:solidFill>
                            <a:latin typeface="Cambria Math" panose="02040503050406030204" pitchFamily="18" charset="0"/>
                            <a:ea typeface="Cambria Math" panose="02040503050406030204" pitchFamily="18" charset="0"/>
                          </a:rPr>
                          <m:t>𝜇</m:t>
                        </m:r>
                      </m:e>
                      <m:sub>
                        <m:r>
                          <a:rPr lang="en-IN" sz="2800" i="1">
                            <a:solidFill>
                              <a:prstClr val="black"/>
                            </a:solidFill>
                            <a:latin typeface="Cambria Math" panose="02040503050406030204" pitchFamily="18" charset="0"/>
                            <a:ea typeface="Cambria Math" panose="02040503050406030204" pitchFamily="18" charset="0"/>
                          </a:rPr>
                          <m:t>2</m:t>
                        </m:r>
                      </m:sub>
                      <m:sup>
                        <m:r>
                          <a:rPr lang="en-IN" sz="2800" i="1">
                            <a:solidFill>
                              <a:prstClr val="black"/>
                            </a:solidFill>
                            <a:latin typeface="Cambria Math" panose="02040503050406030204" pitchFamily="18" charset="0"/>
                          </a:rPr>
                          <m:t>′</m:t>
                        </m:r>
                      </m:sup>
                    </m:sSubSup>
                    <m:r>
                      <a:rPr lang="en-IN" sz="2800" i="1">
                        <a:solidFill>
                          <a:prstClr val="black"/>
                        </a:solidFill>
                        <a:latin typeface="Cambria Math" panose="02040503050406030204" pitchFamily="18" charset="0"/>
                      </a:rPr>
                      <m:t>+</m:t>
                    </m:r>
                    <m:sSup>
                      <m:sSupPr>
                        <m:ctrlPr>
                          <a:rPr lang="en-IN" sz="2800" i="1">
                            <a:solidFill>
                              <a:prstClr val="black"/>
                            </a:solidFill>
                            <a:latin typeface="Cambria Math" panose="02040503050406030204" pitchFamily="18" charset="0"/>
                          </a:rPr>
                        </m:ctrlPr>
                      </m:sSupPr>
                      <m:e>
                        <m:sSubSup>
                          <m:sSubSupPr>
                            <m:ctrlPr>
                              <a:rPr lang="en-IN" sz="2800" i="1">
                                <a:solidFill>
                                  <a:prstClr val="black"/>
                                </a:solidFill>
                                <a:latin typeface="Cambria Math" panose="02040503050406030204" pitchFamily="18" charset="0"/>
                              </a:rPr>
                            </m:ctrlPr>
                          </m:sSubSupPr>
                          <m:e>
                            <m:r>
                              <a:rPr lang="en-IN" sz="2800" i="1">
                                <a:solidFill>
                                  <a:prstClr val="black"/>
                                </a:solidFill>
                                <a:latin typeface="Cambria Math" panose="02040503050406030204" pitchFamily="18" charset="0"/>
                              </a:rPr>
                              <m:t>2(</m:t>
                            </m:r>
                            <m:r>
                              <a:rPr lang="en-IN" sz="2800" i="1">
                                <a:solidFill>
                                  <a:prstClr val="black"/>
                                </a:solidFill>
                                <a:latin typeface="Cambria Math" panose="02040503050406030204" pitchFamily="18" charset="0"/>
                                <a:ea typeface="Cambria Math" panose="02040503050406030204" pitchFamily="18" charset="0"/>
                              </a:rPr>
                              <m:t>𝜇</m:t>
                            </m:r>
                          </m:e>
                          <m:sub>
                            <m:r>
                              <a:rPr lang="en-IN" sz="2800" i="1">
                                <a:solidFill>
                                  <a:prstClr val="black"/>
                                </a:solidFill>
                                <a:latin typeface="Cambria Math" panose="02040503050406030204" pitchFamily="18" charset="0"/>
                              </a:rPr>
                              <m:t>1</m:t>
                            </m:r>
                          </m:sub>
                          <m:sup>
                            <m:r>
                              <a:rPr lang="en-IN" sz="2800" i="1">
                                <a:solidFill>
                                  <a:prstClr val="black"/>
                                </a:solidFill>
                                <a:latin typeface="Cambria Math" panose="02040503050406030204" pitchFamily="18" charset="0"/>
                              </a:rPr>
                              <m:t>′</m:t>
                            </m:r>
                          </m:sup>
                        </m:sSubSup>
                        <m:r>
                          <m:rPr>
                            <m:nor/>
                          </m:rPr>
                          <a:rPr lang="en-IN" sz="2800">
                            <a:solidFill>
                              <a:prstClr val="black"/>
                            </a:solidFill>
                            <a:latin typeface="Times New Roman" panose="02020603050405020304" pitchFamily="18" charset="0"/>
                            <a:cs typeface="Times New Roman" panose="02020603050405020304" pitchFamily="18" charset="0"/>
                          </a:rPr>
                          <m:t>)</m:t>
                        </m:r>
                        <m:r>
                          <m:rPr>
                            <m:nor/>
                          </m:rPr>
                          <a:rPr lang="en-IN" sz="2800" dirty="0">
                            <a:latin typeface="Times New Roman" panose="02020603050405020304" pitchFamily="18" charset="0"/>
                            <a:cs typeface="Times New Roman" panose="02020603050405020304" pitchFamily="18" charset="0"/>
                          </a:rPr>
                          <m:t> </m:t>
                        </m:r>
                      </m:e>
                      <m:sup>
                        <m:r>
                          <a:rPr lang="en-IN" sz="2800" i="1" dirty="0">
                            <a:latin typeface="Cambria Math" panose="02040503050406030204" pitchFamily="18" charset="0"/>
                          </a:rPr>
                          <m:t>3</m:t>
                        </m:r>
                      </m:sup>
                    </m:sSup>
                    <m:r>
                      <a:rPr lang="en-IN" sz="2800" b="0" i="1" dirty="0" smtClean="0">
                        <a:latin typeface="Cambria Math" panose="02040503050406030204" pitchFamily="18" charset="0"/>
                      </a:rPr>
                      <m:t>=</m:t>
                    </m:r>
                    <m:r>
                      <a:rPr lang="en-IN" sz="2800" b="0" i="1" dirty="0" smtClean="0">
                        <a:latin typeface="Cambria Math" panose="02040503050406030204" pitchFamily="18" charset="0"/>
                        <a:ea typeface="Cambria Math" panose="02040503050406030204" pitchFamily="18" charset="0"/>
                      </a:rPr>
                      <m:t>𝜆</m:t>
                    </m:r>
                  </m:oMath>
                </a14:m>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i="1">
                            <a:latin typeface="Cambria Math" panose="02040503050406030204" pitchFamily="18" charset="0"/>
                          </a:rPr>
                        </m:ctrlPr>
                      </m:sSubPr>
                      <m:e>
                        <m:r>
                          <a:rPr lang="en-IN" sz="2800" i="1">
                            <a:latin typeface="Cambria Math" panose="02040503050406030204" pitchFamily="18" charset="0"/>
                            <a:ea typeface="Cambria Math" panose="02040503050406030204" pitchFamily="18" charset="0"/>
                          </a:rPr>
                          <m:t>𝜇</m:t>
                        </m:r>
                      </m:e>
                      <m:sub>
                        <m:r>
                          <a:rPr lang="en-IN" sz="2800" i="1">
                            <a:latin typeface="Cambria Math" panose="02040503050406030204" pitchFamily="18" charset="0"/>
                            <a:ea typeface="Cambria Math" panose="02040503050406030204" pitchFamily="18" charset="0"/>
                          </a:rPr>
                          <m:t>4</m:t>
                        </m:r>
                      </m:sub>
                    </m:sSub>
                    <m:r>
                      <a:rPr lang="en-IN" sz="2800" i="1">
                        <a:latin typeface="Cambria Math" panose="02040503050406030204" pitchFamily="18" charset="0"/>
                      </a:rPr>
                      <m:t>=</m:t>
                    </m:r>
                    <m:sSubSup>
                      <m:sSubSupPr>
                        <m:ctrlPr>
                          <a:rPr lang="en-IN" sz="2800" i="1">
                            <a:solidFill>
                              <a:prstClr val="black"/>
                            </a:solidFill>
                            <a:latin typeface="Cambria Math" panose="02040503050406030204" pitchFamily="18" charset="0"/>
                          </a:rPr>
                        </m:ctrlPr>
                      </m:sSubSupPr>
                      <m:e>
                        <m:r>
                          <a:rPr lang="en-IN" sz="2800" i="1">
                            <a:solidFill>
                              <a:prstClr val="black"/>
                            </a:solidFill>
                            <a:latin typeface="Cambria Math" panose="02040503050406030204" pitchFamily="18" charset="0"/>
                            <a:ea typeface="Cambria Math" panose="02040503050406030204" pitchFamily="18" charset="0"/>
                          </a:rPr>
                          <m:t>𝜇</m:t>
                        </m:r>
                      </m:e>
                      <m:sub>
                        <m:r>
                          <a:rPr lang="en-IN" sz="2800" i="1">
                            <a:solidFill>
                              <a:prstClr val="black"/>
                            </a:solidFill>
                            <a:latin typeface="Cambria Math" panose="02040503050406030204" pitchFamily="18" charset="0"/>
                            <a:ea typeface="Cambria Math" panose="02040503050406030204" pitchFamily="18" charset="0"/>
                          </a:rPr>
                          <m:t>4</m:t>
                        </m:r>
                      </m:sub>
                      <m:sup>
                        <m:r>
                          <a:rPr lang="en-IN" sz="2800" i="1">
                            <a:solidFill>
                              <a:prstClr val="black"/>
                            </a:solidFill>
                            <a:latin typeface="Cambria Math" panose="02040503050406030204" pitchFamily="18" charset="0"/>
                          </a:rPr>
                          <m:t>′</m:t>
                        </m:r>
                      </m:sup>
                    </m:sSubSup>
                    <m:r>
                      <a:rPr lang="en-IN" sz="2800">
                        <a:solidFill>
                          <a:prstClr val="black"/>
                        </a:solidFill>
                        <a:latin typeface="Cambria Math" panose="02040503050406030204" pitchFamily="18" charset="0"/>
                      </a:rPr>
                      <m:t> −</m:t>
                    </m:r>
                    <m:r>
                      <a:rPr lang="en-IN" sz="2800" i="1">
                        <a:solidFill>
                          <a:prstClr val="black"/>
                        </a:solidFill>
                        <a:latin typeface="Cambria Math" panose="02040503050406030204" pitchFamily="18" charset="0"/>
                      </a:rPr>
                      <m:t>4</m:t>
                    </m:r>
                    <m:sSubSup>
                      <m:sSubSupPr>
                        <m:ctrlPr>
                          <a:rPr lang="en-IN" sz="2800" i="1">
                            <a:solidFill>
                              <a:prstClr val="black"/>
                            </a:solidFill>
                            <a:latin typeface="Cambria Math" panose="02040503050406030204" pitchFamily="18" charset="0"/>
                          </a:rPr>
                        </m:ctrlPr>
                      </m:sSubSupPr>
                      <m:e>
                        <m:r>
                          <a:rPr lang="en-IN" sz="2800" i="1">
                            <a:solidFill>
                              <a:prstClr val="black"/>
                            </a:solidFill>
                            <a:latin typeface="Cambria Math" panose="02040503050406030204" pitchFamily="18" charset="0"/>
                            <a:ea typeface="Cambria Math" panose="02040503050406030204" pitchFamily="18" charset="0"/>
                          </a:rPr>
                          <m:t>𝜇</m:t>
                        </m:r>
                      </m:e>
                      <m:sub>
                        <m:r>
                          <a:rPr lang="en-IN" sz="2800" i="1">
                            <a:solidFill>
                              <a:prstClr val="black"/>
                            </a:solidFill>
                            <a:latin typeface="Cambria Math" panose="02040503050406030204" pitchFamily="18" charset="0"/>
                          </a:rPr>
                          <m:t>1</m:t>
                        </m:r>
                      </m:sub>
                      <m:sup>
                        <m:r>
                          <a:rPr lang="en-IN" sz="2800" i="1">
                            <a:solidFill>
                              <a:prstClr val="black"/>
                            </a:solidFill>
                            <a:latin typeface="Cambria Math" panose="02040503050406030204" pitchFamily="18" charset="0"/>
                          </a:rPr>
                          <m:t>′</m:t>
                        </m:r>
                      </m:sup>
                    </m:sSubSup>
                    <m:sSubSup>
                      <m:sSubSupPr>
                        <m:ctrlPr>
                          <a:rPr lang="en-IN" sz="2800" i="1">
                            <a:solidFill>
                              <a:prstClr val="black"/>
                            </a:solidFill>
                            <a:latin typeface="Cambria Math" panose="02040503050406030204" pitchFamily="18" charset="0"/>
                          </a:rPr>
                        </m:ctrlPr>
                      </m:sSubSupPr>
                      <m:e>
                        <m:r>
                          <a:rPr lang="en-IN" sz="2800" i="1">
                            <a:solidFill>
                              <a:prstClr val="black"/>
                            </a:solidFill>
                            <a:latin typeface="Cambria Math" panose="02040503050406030204" pitchFamily="18" charset="0"/>
                            <a:ea typeface="Cambria Math" panose="02040503050406030204" pitchFamily="18" charset="0"/>
                          </a:rPr>
                          <m:t>𝜇</m:t>
                        </m:r>
                      </m:e>
                      <m:sub>
                        <m:r>
                          <a:rPr lang="en-IN" sz="2800" i="1">
                            <a:solidFill>
                              <a:prstClr val="black"/>
                            </a:solidFill>
                            <a:latin typeface="Cambria Math" panose="02040503050406030204" pitchFamily="18" charset="0"/>
                            <a:ea typeface="Cambria Math" panose="02040503050406030204" pitchFamily="18" charset="0"/>
                          </a:rPr>
                          <m:t>3</m:t>
                        </m:r>
                      </m:sub>
                      <m:sup>
                        <m:r>
                          <a:rPr lang="en-IN" sz="2800" i="1">
                            <a:solidFill>
                              <a:prstClr val="black"/>
                            </a:solidFill>
                            <a:latin typeface="Cambria Math" panose="02040503050406030204" pitchFamily="18" charset="0"/>
                          </a:rPr>
                          <m:t>′</m:t>
                        </m:r>
                      </m:sup>
                    </m:sSubSup>
                    <m:r>
                      <a:rPr lang="en-IN" sz="2800">
                        <a:solidFill>
                          <a:prstClr val="black"/>
                        </a:solidFill>
                        <a:latin typeface="Cambria Math" panose="02040503050406030204" pitchFamily="18" charset="0"/>
                      </a:rPr>
                      <m:t>+6</m:t>
                    </m:r>
                    <m:sSubSup>
                      <m:sSubSupPr>
                        <m:ctrlPr>
                          <a:rPr lang="en-IN" sz="2800" i="1">
                            <a:solidFill>
                              <a:prstClr val="black"/>
                            </a:solidFill>
                            <a:latin typeface="Cambria Math" panose="02040503050406030204" pitchFamily="18" charset="0"/>
                          </a:rPr>
                        </m:ctrlPr>
                      </m:sSubSupPr>
                      <m:e>
                        <m:r>
                          <a:rPr lang="en-IN" sz="2800" i="1">
                            <a:solidFill>
                              <a:prstClr val="black"/>
                            </a:solidFill>
                            <a:latin typeface="Cambria Math" panose="02040503050406030204" pitchFamily="18" charset="0"/>
                            <a:ea typeface="Cambria Math" panose="02040503050406030204" pitchFamily="18" charset="0"/>
                          </a:rPr>
                          <m:t>𝜇</m:t>
                        </m:r>
                      </m:e>
                      <m:sub>
                        <m:r>
                          <a:rPr lang="en-IN" sz="2800" i="1">
                            <a:solidFill>
                              <a:prstClr val="black"/>
                            </a:solidFill>
                            <a:latin typeface="Cambria Math" panose="02040503050406030204" pitchFamily="18" charset="0"/>
                            <a:ea typeface="Cambria Math" panose="02040503050406030204" pitchFamily="18" charset="0"/>
                          </a:rPr>
                          <m:t>2</m:t>
                        </m:r>
                      </m:sub>
                      <m:sup>
                        <m:r>
                          <a:rPr lang="en-IN" sz="2800" i="1">
                            <a:solidFill>
                              <a:prstClr val="black"/>
                            </a:solidFill>
                            <a:latin typeface="Cambria Math" panose="02040503050406030204" pitchFamily="18" charset="0"/>
                          </a:rPr>
                          <m:t>′</m:t>
                        </m:r>
                      </m:sup>
                    </m:sSubSup>
                    <m:sSup>
                      <m:sSupPr>
                        <m:ctrlPr>
                          <a:rPr lang="en-IN" sz="2800" i="1">
                            <a:solidFill>
                              <a:prstClr val="black"/>
                            </a:solidFill>
                            <a:latin typeface="Cambria Math" panose="02040503050406030204" pitchFamily="18" charset="0"/>
                          </a:rPr>
                        </m:ctrlPr>
                      </m:sSupPr>
                      <m:e>
                        <m:sSubSup>
                          <m:sSubSupPr>
                            <m:ctrlPr>
                              <a:rPr lang="en-IN" sz="2800" i="1">
                                <a:solidFill>
                                  <a:prstClr val="black"/>
                                </a:solidFill>
                                <a:latin typeface="Cambria Math" panose="02040503050406030204" pitchFamily="18" charset="0"/>
                              </a:rPr>
                            </m:ctrlPr>
                          </m:sSubSupPr>
                          <m:e>
                            <m:r>
                              <a:rPr lang="en-IN" sz="2800" i="1">
                                <a:solidFill>
                                  <a:prstClr val="black"/>
                                </a:solidFill>
                                <a:latin typeface="Cambria Math" panose="02040503050406030204" pitchFamily="18" charset="0"/>
                              </a:rPr>
                              <m:t>(</m:t>
                            </m:r>
                            <m:r>
                              <a:rPr lang="en-IN" sz="2800" i="1">
                                <a:solidFill>
                                  <a:prstClr val="black"/>
                                </a:solidFill>
                                <a:latin typeface="Cambria Math" panose="02040503050406030204" pitchFamily="18" charset="0"/>
                                <a:ea typeface="Cambria Math" panose="02040503050406030204" pitchFamily="18" charset="0"/>
                              </a:rPr>
                              <m:t>𝜇</m:t>
                            </m:r>
                          </m:e>
                          <m:sub>
                            <m:r>
                              <a:rPr lang="en-IN" sz="2800" i="1">
                                <a:solidFill>
                                  <a:prstClr val="black"/>
                                </a:solidFill>
                                <a:latin typeface="Cambria Math" panose="02040503050406030204" pitchFamily="18" charset="0"/>
                              </a:rPr>
                              <m:t>1</m:t>
                            </m:r>
                          </m:sub>
                          <m:sup>
                            <m:r>
                              <a:rPr lang="en-IN" sz="2800" i="1">
                                <a:solidFill>
                                  <a:prstClr val="black"/>
                                </a:solidFill>
                                <a:latin typeface="Cambria Math" panose="02040503050406030204" pitchFamily="18" charset="0"/>
                              </a:rPr>
                              <m:t>′</m:t>
                            </m:r>
                          </m:sup>
                        </m:sSubSup>
                        <m:r>
                          <m:rPr>
                            <m:nor/>
                          </m:rPr>
                          <a:rPr lang="en-IN" sz="2800">
                            <a:solidFill>
                              <a:prstClr val="black"/>
                            </a:solidFill>
                            <a:latin typeface="Times New Roman" panose="02020603050405020304" pitchFamily="18" charset="0"/>
                            <a:cs typeface="Times New Roman" panose="02020603050405020304" pitchFamily="18" charset="0"/>
                          </a:rPr>
                          <m:t>)</m:t>
                        </m:r>
                        <m:r>
                          <m:rPr>
                            <m:nor/>
                          </m:rPr>
                          <a:rPr lang="en-IN" sz="2800" dirty="0">
                            <a:latin typeface="Times New Roman" panose="02020603050405020304" pitchFamily="18" charset="0"/>
                            <a:cs typeface="Times New Roman" panose="02020603050405020304" pitchFamily="18" charset="0"/>
                          </a:rPr>
                          <m:t> </m:t>
                        </m:r>
                      </m:e>
                      <m:sup>
                        <m:r>
                          <a:rPr lang="en-IN" sz="2800" i="1">
                            <a:solidFill>
                              <a:prstClr val="black"/>
                            </a:solidFill>
                            <a:latin typeface="Cambria Math" panose="02040503050406030204" pitchFamily="18" charset="0"/>
                          </a:rPr>
                          <m:t>2</m:t>
                        </m:r>
                      </m:sup>
                    </m:sSup>
                    <m:r>
                      <a:rPr lang="en-IN" sz="2800" i="1">
                        <a:solidFill>
                          <a:prstClr val="black"/>
                        </a:solidFill>
                        <a:latin typeface="Cambria Math" panose="02040503050406030204" pitchFamily="18" charset="0"/>
                      </a:rPr>
                      <m:t>−</m:t>
                    </m:r>
                    <m:sSup>
                      <m:sSupPr>
                        <m:ctrlPr>
                          <a:rPr lang="en-IN" sz="2800" i="1">
                            <a:solidFill>
                              <a:prstClr val="black"/>
                            </a:solidFill>
                            <a:latin typeface="Cambria Math" panose="02040503050406030204" pitchFamily="18" charset="0"/>
                          </a:rPr>
                        </m:ctrlPr>
                      </m:sSupPr>
                      <m:e>
                        <m:sSubSup>
                          <m:sSubSupPr>
                            <m:ctrlPr>
                              <a:rPr lang="en-IN" sz="2800" i="1">
                                <a:solidFill>
                                  <a:prstClr val="black"/>
                                </a:solidFill>
                                <a:latin typeface="Cambria Math" panose="02040503050406030204" pitchFamily="18" charset="0"/>
                              </a:rPr>
                            </m:ctrlPr>
                          </m:sSubSupPr>
                          <m:e>
                            <m:r>
                              <a:rPr lang="en-IN" sz="2800" i="1">
                                <a:solidFill>
                                  <a:prstClr val="black"/>
                                </a:solidFill>
                                <a:latin typeface="Cambria Math" panose="02040503050406030204" pitchFamily="18" charset="0"/>
                              </a:rPr>
                              <m:t>3(</m:t>
                            </m:r>
                            <m:r>
                              <a:rPr lang="en-IN" sz="2800" i="1">
                                <a:solidFill>
                                  <a:prstClr val="black"/>
                                </a:solidFill>
                                <a:latin typeface="Cambria Math" panose="02040503050406030204" pitchFamily="18" charset="0"/>
                                <a:ea typeface="Cambria Math" panose="02040503050406030204" pitchFamily="18" charset="0"/>
                              </a:rPr>
                              <m:t>𝜇</m:t>
                            </m:r>
                          </m:e>
                          <m:sub>
                            <m:r>
                              <a:rPr lang="en-IN" sz="2800" i="1">
                                <a:solidFill>
                                  <a:prstClr val="black"/>
                                </a:solidFill>
                                <a:latin typeface="Cambria Math" panose="02040503050406030204" pitchFamily="18" charset="0"/>
                              </a:rPr>
                              <m:t>1</m:t>
                            </m:r>
                          </m:sub>
                          <m:sup>
                            <m:r>
                              <a:rPr lang="en-IN" sz="2800" i="1">
                                <a:solidFill>
                                  <a:prstClr val="black"/>
                                </a:solidFill>
                                <a:latin typeface="Cambria Math" panose="02040503050406030204" pitchFamily="18" charset="0"/>
                              </a:rPr>
                              <m:t>′</m:t>
                            </m:r>
                          </m:sup>
                        </m:sSubSup>
                        <m:r>
                          <m:rPr>
                            <m:nor/>
                          </m:rPr>
                          <a:rPr lang="en-IN" sz="2800">
                            <a:solidFill>
                              <a:prstClr val="black"/>
                            </a:solidFill>
                            <a:latin typeface="Times New Roman" panose="02020603050405020304" pitchFamily="18" charset="0"/>
                            <a:cs typeface="Times New Roman" panose="02020603050405020304" pitchFamily="18" charset="0"/>
                          </a:rPr>
                          <m:t>)</m:t>
                        </m:r>
                        <m:r>
                          <m:rPr>
                            <m:nor/>
                          </m:rPr>
                          <a:rPr lang="en-IN" sz="2800" dirty="0">
                            <a:latin typeface="Times New Roman" panose="02020603050405020304" pitchFamily="18" charset="0"/>
                            <a:cs typeface="Times New Roman" panose="02020603050405020304" pitchFamily="18" charset="0"/>
                          </a:rPr>
                          <m:t> </m:t>
                        </m:r>
                      </m:e>
                      <m:sup>
                        <m:r>
                          <a:rPr lang="en-IN" sz="2800" i="1" dirty="0">
                            <a:latin typeface="Cambria Math" panose="02040503050406030204" pitchFamily="18" charset="0"/>
                          </a:rPr>
                          <m:t>4</m:t>
                        </m:r>
                      </m:sup>
                    </m:sSup>
                    <m:r>
                      <a:rPr lang="en-IN" sz="2800" b="0" i="1" dirty="0" smtClean="0">
                        <a:latin typeface="Cambria Math" panose="02040503050406030204" pitchFamily="18" charset="0"/>
                      </a:rPr>
                      <m:t>=3</m:t>
                    </m:r>
                    <m:sSup>
                      <m:sSupPr>
                        <m:ctrlPr>
                          <a:rPr lang="en-IN" sz="2800" b="0" i="1" dirty="0" smtClean="0">
                            <a:latin typeface="Cambria Math" panose="02040503050406030204" pitchFamily="18" charset="0"/>
                          </a:rPr>
                        </m:ctrlPr>
                      </m:sSupPr>
                      <m:e>
                        <m:r>
                          <a:rPr lang="en-IN" sz="2800" b="0" i="1" dirty="0" smtClean="0">
                            <a:latin typeface="Cambria Math" panose="02040503050406030204" pitchFamily="18" charset="0"/>
                            <a:ea typeface="Cambria Math" panose="02040503050406030204" pitchFamily="18" charset="0"/>
                          </a:rPr>
                          <m:t>𝜆</m:t>
                        </m:r>
                      </m:e>
                      <m:sup>
                        <m:r>
                          <a:rPr lang="en-IN" sz="2800" b="0" i="1" dirty="0" smtClean="0">
                            <a:latin typeface="Cambria Math" panose="02040503050406030204" pitchFamily="18" charset="0"/>
                          </a:rPr>
                          <m:t>2</m:t>
                        </m:r>
                      </m:sup>
                    </m:sSup>
                    <m:r>
                      <a:rPr lang="en-IN" sz="2800" b="0" i="1" dirty="0" smtClean="0">
                        <a:latin typeface="Cambria Math" panose="02040503050406030204" pitchFamily="18" charset="0"/>
                      </a:rPr>
                      <m:t>+</m:t>
                    </m:r>
                    <m:r>
                      <a:rPr lang="en-IN" sz="2800" b="0" i="1" dirty="0" smtClean="0">
                        <a:latin typeface="Cambria Math" panose="02040503050406030204" pitchFamily="18" charset="0"/>
                        <a:ea typeface="Cambria Math" panose="02040503050406030204" pitchFamily="18" charset="0"/>
                      </a:rPr>
                      <m:t>𝜆</m:t>
                    </m:r>
                  </m:oMath>
                </a14:m>
                <a:endParaRPr lang="en-IN" sz="2800" dirty="0">
                  <a:latin typeface="Times New Roman" panose="02020603050405020304" pitchFamily="18" charset="0"/>
                  <a:cs typeface="Times New Roman" panose="02020603050405020304" pitchFamily="18" charset="0"/>
                </a:endParaRPr>
              </a:p>
              <a:p>
                <a:pPr marL="0" indent="0">
                  <a:buNone/>
                </a:pPr>
                <a:r>
                  <a:rPr lang="en-IN" sz="2800" b="1" dirty="0">
                    <a:latin typeface="Times New Roman" panose="02020603050405020304" pitchFamily="18" charset="0"/>
                    <a:cs typeface="Times New Roman" panose="02020603050405020304" pitchFamily="18" charset="0"/>
                  </a:rPr>
                  <a:t>Skewness &amp; Kurtosis:</a:t>
                </a:r>
              </a:p>
              <a:p>
                <a:pPr marL="0" indent="0">
                  <a:buNone/>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i="1">
                            <a:latin typeface="Cambria Math" panose="02040503050406030204" pitchFamily="18" charset="0"/>
                          </a:rPr>
                        </m:ctrlPr>
                      </m:sSubPr>
                      <m:e>
                        <m:r>
                          <a:rPr lang="en-IN" sz="2800" i="1">
                            <a:latin typeface="Cambria Math" panose="02040503050406030204" pitchFamily="18" charset="0"/>
                            <a:ea typeface="Cambria Math" panose="02040503050406030204" pitchFamily="18" charset="0"/>
                          </a:rPr>
                          <m:t>𝛽</m:t>
                        </m:r>
                      </m:e>
                      <m:sub>
                        <m:r>
                          <a:rPr lang="en-IN" sz="2800" i="1">
                            <a:latin typeface="Cambria Math" panose="02040503050406030204" pitchFamily="18" charset="0"/>
                          </a:rPr>
                          <m:t>1</m:t>
                        </m:r>
                      </m:sub>
                    </m:sSub>
                  </m:oMath>
                </a14:m>
                <a:r>
                  <a:rPr lang="en-IN" sz="28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sz="2800" i="1">
                            <a:latin typeface="Cambria Math" panose="02040503050406030204" pitchFamily="18" charset="0"/>
                          </a:rPr>
                        </m:ctrlPr>
                      </m:fPr>
                      <m:num>
                        <m:sSubSup>
                          <m:sSubSupPr>
                            <m:ctrlPr>
                              <a:rPr lang="en-IN" sz="2800" i="1">
                                <a:latin typeface="Cambria Math" panose="02040503050406030204" pitchFamily="18" charset="0"/>
                              </a:rPr>
                            </m:ctrlPr>
                          </m:sSubSupPr>
                          <m:e>
                            <m:r>
                              <a:rPr lang="en-IN" sz="2800" i="1">
                                <a:latin typeface="Cambria Math" panose="02040503050406030204" pitchFamily="18" charset="0"/>
                                <a:ea typeface="Cambria Math" panose="02040503050406030204" pitchFamily="18" charset="0"/>
                              </a:rPr>
                              <m:t>𝜇</m:t>
                            </m:r>
                          </m:e>
                          <m:sub>
                            <m:r>
                              <a:rPr lang="en-IN" sz="2800" i="1">
                                <a:latin typeface="Cambria Math" panose="02040503050406030204" pitchFamily="18" charset="0"/>
                              </a:rPr>
                              <m:t>3</m:t>
                            </m:r>
                          </m:sub>
                          <m:sup>
                            <m:r>
                              <a:rPr lang="en-IN" sz="2800" i="1">
                                <a:latin typeface="Cambria Math" panose="02040503050406030204" pitchFamily="18" charset="0"/>
                              </a:rPr>
                              <m:t>2</m:t>
                            </m:r>
                          </m:sup>
                        </m:sSubSup>
                      </m:num>
                      <m:den>
                        <m:sSubSup>
                          <m:sSubSupPr>
                            <m:ctrlPr>
                              <a:rPr lang="en-IN" sz="2800" i="1">
                                <a:latin typeface="Cambria Math" panose="02040503050406030204" pitchFamily="18" charset="0"/>
                              </a:rPr>
                            </m:ctrlPr>
                          </m:sSubSupPr>
                          <m:e>
                            <m:r>
                              <a:rPr lang="en-IN" sz="2800" i="1">
                                <a:latin typeface="Cambria Math" panose="02040503050406030204" pitchFamily="18" charset="0"/>
                                <a:ea typeface="Cambria Math" panose="02040503050406030204" pitchFamily="18" charset="0"/>
                              </a:rPr>
                              <m:t>𝜇</m:t>
                            </m:r>
                          </m:e>
                          <m:sub>
                            <m:r>
                              <a:rPr lang="en-IN" sz="2800" i="1">
                                <a:latin typeface="Cambria Math" panose="02040503050406030204" pitchFamily="18" charset="0"/>
                              </a:rPr>
                              <m:t>2</m:t>
                            </m:r>
                          </m:sub>
                          <m:sup>
                            <m:r>
                              <a:rPr lang="en-IN" sz="2800" i="1">
                                <a:latin typeface="Cambria Math" panose="02040503050406030204" pitchFamily="18" charset="0"/>
                              </a:rPr>
                              <m:t>3</m:t>
                            </m:r>
                          </m:sup>
                        </m:sSubSup>
                      </m:den>
                    </m:f>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r>
                          <a:rPr lang="en-IN" sz="2800" b="0" i="1" smtClean="0">
                            <a:latin typeface="Cambria Math" panose="02040503050406030204" pitchFamily="18" charset="0"/>
                            <a:ea typeface="Cambria Math" panose="02040503050406030204" pitchFamily="18" charset="0"/>
                          </a:rPr>
                          <m:t>𝜆</m:t>
                        </m:r>
                      </m:den>
                    </m:f>
                  </m:oMath>
                </a14:m>
                <a:r>
                  <a:rPr lang="en-IN" sz="28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i="1">
                            <a:latin typeface="Cambria Math" panose="02040503050406030204" pitchFamily="18" charset="0"/>
                            <a:ea typeface="Cambria Math" panose="02040503050406030204" pitchFamily="18" charset="0"/>
                            <a:cs typeface="Times New Roman" panose="02020603050405020304" pitchFamily="18" charset="0"/>
                          </a:rPr>
                          <m:t>𝛾</m:t>
                        </m:r>
                      </m:e>
                      <m:sub>
                        <m:r>
                          <a:rPr lang="en-IN" sz="2800" i="1">
                            <a:latin typeface="Cambria Math" panose="02040503050406030204" pitchFamily="18" charset="0"/>
                            <a:cs typeface="Times New Roman" panose="02020603050405020304" pitchFamily="18" charset="0"/>
                          </a:rPr>
                          <m:t>1</m:t>
                        </m:r>
                      </m:sub>
                    </m:sSub>
                  </m:oMath>
                </a14:m>
                <a:r>
                  <a:rPr lang="en-IN" sz="2800" dirty="0">
                    <a:latin typeface="Times New Roman" panose="02020603050405020304" pitchFamily="18" charset="0"/>
                    <a:cs typeface="Times New Roman" panose="02020603050405020304" pitchFamily="18" charset="0"/>
                  </a:rPr>
                  <a:t> = </a:t>
                </a:r>
                <a14:m>
                  <m:oMath xmlns:m="http://schemas.openxmlformats.org/officeDocument/2006/math">
                    <m:rad>
                      <m:radPr>
                        <m:degHide m:val="on"/>
                        <m:ctrlPr>
                          <a:rPr lang="en-IN" sz="2800" i="1">
                            <a:latin typeface="Cambria Math" panose="02040503050406030204" pitchFamily="18" charset="0"/>
                            <a:cs typeface="Times New Roman" panose="02020603050405020304" pitchFamily="18" charset="0"/>
                          </a:rPr>
                        </m:ctrlPr>
                      </m:radPr>
                      <m:deg/>
                      <m:e>
                        <m:sSub>
                          <m:sSubPr>
                            <m:ctrlPr>
                              <a:rPr lang="en-IN" sz="2800" i="1">
                                <a:latin typeface="Cambria Math" panose="02040503050406030204" pitchFamily="18" charset="0"/>
                              </a:rPr>
                            </m:ctrlPr>
                          </m:sSubPr>
                          <m:e>
                            <m:r>
                              <a:rPr lang="en-IN" sz="2800" i="1">
                                <a:latin typeface="Cambria Math" panose="02040503050406030204" pitchFamily="18" charset="0"/>
                                <a:ea typeface="Cambria Math" panose="02040503050406030204" pitchFamily="18" charset="0"/>
                              </a:rPr>
                              <m:t>𝛽</m:t>
                            </m:r>
                          </m:e>
                          <m:sub>
                            <m:r>
                              <a:rPr lang="en-IN" sz="2800" i="1">
                                <a:latin typeface="Cambria Math" panose="02040503050406030204" pitchFamily="18" charset="0"/>
                              </a:rPr>
                              <m:t>1</m:t>
                            </m:r>
                          </m:sub>
                        </m:sSub>
                      </m:e>
                    </m:rad>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rad>
                          <m:radPr>
                            <m:degHide m:val="on"/>
                            <m:ctrlPr>
                              <a:rPr lang="en-IN" sz="2800" b="0" i="1" smtClean="0">
                                <a:latin typeface="Cambria Math" panose="02040503050406030204" pitchFamily="18" charset="0"/>
                              </a:rPr>
                            </m:ctrlPr>
                          </m:radPr>
                          <m:deg/>
                          <m:e>
                            <m:r>
                              <a:rPr lang="en-IN" sz="2800" b="0" i="1" smtClean="0">
                                <a:latin typeface="Cambria Math" panose="02040503050406030204" pitchFamily="18" charset="0"/>
                                <a:ea typeface="Cambria Math" panose="02040503050406030204" pitchFamily="18" charset="0"/>
                              </a:rPr>
                              <m:t>𝜆</m:t>
                            </m:r>
                          </m:e>
                        </m:rad>
                      </m:den>
                    </m:f>
                  </m:oMath>
                </a14:m>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i="1">
                            <a:latin typeface="Cambria Math" panose="02040503050406030204" pitchFamily="18" charset="0"/>
                          </a:rPr>
                        </m:ctrlPr>
                      </m:sSubPr>
                      <m:e>
                        <m:r>
                          <a:rPr lang="en-IN" sz="2800" i="1">
                            <a:latin typeface="Cambria Math" panose="02040503050406030204" pitchFamily="18" charset="0"/>
                            <a:ea typeface="Cambria Math" panose="02040503050406030204" pitchFamily="18" charset="0"/>
                          </a:rPr>
                          <m:t>𝛽</m:t>
                        </m:r>
                      </m:e>
                      <m:sub>
                        <m:r>
                          <a:rPr lang="en-IN" sz="2800" i="1">
                            <a:latin typeface="Cambria Math" panose="02040503050406030204" pitchFamily="18" charset="0"/>
                            <a:ea typeface="Cambria Math" panose="02040503050406030204" pitchFamily="18" charset="0"/>
                          </a:rPr>
                          <m:t>2</m:t>
                        </m:r>
                      </m:sub>
                    </m:sSub>
                  </m:oMath>
                </a14:m>
                <a:r>
                  <a:rPr lang="en-IN" sz="2800" dirty="0">
                    <a:latin typeface="Times New Roman" panose="02020603050405020304" pitchFamily="18" charset="0"/>
                    <a:cs typeface="Times New Roman" panose="02020603050405020304" pitchFamily="18" charset="0"/>
                  </a:rPr>
                  <a:t>  =  </a:t>
                </a:r>
                <a14:m>
                  <m:oMath xmlns:m="http://schemas.openxmlformats.org/officeDocument/2006/math">
                    <m:r>
                      <a:rPr lang="en-IN" sz="2800">
                        <a:latin typeface="Cambria Math" panose="02040503050406030204" pitchFamily="18" charset="0"/>
                      </a:rPr>
                      <m:t> </m:t>
                    </m:r>
                    <m:f>
                      <m:fPr>
                        <m:ctrlPr>
                          <a:rPr lang="en-IN" sz="2800" i="1">
                            <a:latin typeface="Cambria Math" panose="02040503050406030204" pitchFamily="18" charset="0"/>
                          </a:rPr>
                        </m:ctrlPr>
                      </m:fPr>
                      <m:num>
                        <m:sSub>
                          <m:sSubPr>
                            <m:ctrlPr>
                              <a:rPr lang="en-IN" sz="2800" i="1">
                                <a:latin typeface="Cambria Math" panose="02040503050406030204" pitchFamily="18" charset="0"/>
                              </a:rPr>
                            </m:ctrlPr>
                          </m:sSubPr>
                          <m:e>
                            <m:r>
                              <a:rPr lang="en-IN" sz="2800" i="1">
                                <a:latin typeface="Cambria Math" panose="02040503050406030204" pitchFamily="18" charset="0"/>
                                <a:ea typeface="Cambria Math" panose="02040503050406030204" pitchFamily="18" charset="0"/>
                              </a:rPr>
                              <m:t>𝜇</m:t>
                            </m:r>
                          </m:e>
                          <m:sub>
                            <m:r>
                              <a:rPr lang="en-IN" sz="2800" i="1">
                                <a:latin typeface="Cambria Math" panose="02040503050406030204" pitchFamily="18" charset="0"/>
                              </a:rPr>
                              <m:t>4</m:t>
                            </m:r>
                          </m:sub>
                        </m:sSub>
                      </m:num>
                      <m:den>
                        <m:sSubSup>
                          <m:sSubSupPr>
                            <m:ctrlPr>
                              <a:rPr lang="en-IN" sz="2800" i="1">
                                <a:latin typeface="Cambria Math" panose="02040503050406030204" pitchFamily="18" charset="0"/>
                              </a:rPr>
                            </m:ctrlPr>
                          </m:sSubSupPr>
                          <m:e>
                            <m:r>
                              <a:rPr lang="en-IN" sz="2800" i="1">
                                <a:latin typeface="Cambria Math" panose="02040503050406030204" pitchFamily="18" charset="0"/>
                                <a:ea typeface="Cambria Math" panose="02040503050406030204" pitchFamily="18" charset="0"/>
                              </a:rPr>
                              <m:t>𝜇</m:t>
                            </m:r>
                          </m:e>
                          <m:sub>
                            <m:r>
                              <a:rPr lang="en-IN" sz="2800" i="1">
                                <a:latin typeface="Cambria Math" panose="02040503050406030204" pitchFamily="18" charset="0"/>
                              </a:rPr>
                              <m:t>2</m:t>
                            </m:r>
                          </m:sub>
                          <m:sup>
                            <m:r>
                              <a:rPr lang="en-IN" sz="2800" i="1">
                                <a:latin typeface="Cambria Math" panose="02040503050406030204" pitchFamily="18" charset="0"/>
                              </a:rPr>
                              <m:t>2</m:t>
                            </m:r>
                          </m:sup>
                        </m:sSubSup>
                      </m:den>
                    </m:f>
                    <m:r>
                      <a:rPr lang="en-IN" sz="2800" b="0" i="1" smtClean="0">
                        <a:latin typeface="Cambria Math" panose="02040503050406030204" pitchFamily="18" charset="0"/>
                      </a:rPr>
                      <m:t>=3+</m:t>
                    </m:r>
                    <m:f>
                      <m:fPr>
                        <m:ctrlPr>
                          <a:rPr lang="en-IN" sz="2800" i="1">
                            <a:latin typeface="Cambria Math" panose="02040503050406030204" pitchFamily="18" charset="0"/>
                          </a:rPr>
                        </m:ctrlPr>
                      </m:fPr>
                      <m:num>
                        <m:r>
                          <a:rPr lang="en-IN" sz="2800" i="1">
                            <a:latin typeface="Cambria Math" panose="02040503050406030204" pitchFamily="18" charset="0"/>
                          </a:rPr>
                          <m:t>1</m:t>
                        </m:r>
                      </m:num>
                      <m:den>
                        <m:r>
                          <a:rPr lang="en-IN" sz="2800" i="1">
                            <a:latin typeface="Cambria Math" panose="02040503050406030204" pitchFamily="18" charset="0"/>
                            <a:ea typeface="Cambria Math" panose="02040503050406030204" pitchFamily="18" charset="0"/>
                          </a:rPr>
                          <m:t>𝜆</m:t>
                        </m:r>
                      </m:den>
                    </m:f>
                  </m:oMath>
                </a14:m>
                <a:r>
                  <a:rPr lang="en-IN" sz="28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IN" sz="2800" i="1">
                            <a:latin typeface="Cambria Math" panose="02040503050406030204" pitchFamily="18" charset="0"/>
                            <a:cs typeface="Times New Roman" panose="02020603050405020304" pitchFamily="18" charset="0"/>
                          </a:rPr>
                        </m:ctrlPr>
                      </m:sSubPr>
                      <m:e>
                        <m:r>
                          <a:rPr lang="en-IN" sz="2800" i="1">
                            <a:latin typeface="Cambria Math" panose="02040503050406030204" pitchFamily="18" charset="0"/>
                            <a:ea typeface="Cambria Math" panose="02040503050406030204" pitchFamily="18" charset="0"/>
                            <a:cs typeface="Times New Roman" panose="02020603050405020304" pitchFamily="18" charset="0"/>
                          </a:rPr>
                          <m:t>𝛾</m:t>
                        </m:r>
                      </m:e>
                      <m:sub>
                        <m:r>
                          <a:rPr lang="en-IN" sz="2800" i="1">
                            <a:latin typeface="Cambria Math" panose="02040503050406030204" pitchFamily="18" charset="0"/>
                            <a:ea typeface="Cambria Math" panose="02040503050406030204" pitchFamily="18" charset="0"/>
                            <a:cs typeface="Times New Roman" panose="02020603050405020304" pitchFamily="18" charset="0"/>
                          </a:rPr>
                          <m:t>2</m:t>
                        </m:r>
                      </m:sub>
                    </m:sSub>
                  </m:oMath>
                </a14:m>
                <a:r>
                  <a:rPr lang="en-IN" sz="28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sz="2800" i="1">
                            <a:latin typeface="Cambria Math" panose="02040503050406030204" pitchFamily="18" charset="0"/>
                          </a:rPr>
                        </m:ctrlPr>
                      </m:sSubPr>
                      <m:e>
                        <m:r>
                          <a:rPr lang="en-IN" sz="2800" i="1">
                            <a:latin typeface="Cambria Math" panose="02040503050406030204" pitchFamily="18" charset="0"/>
                            <a:ea typeface="Cambria Math" panose="02040503050406030204" pitchFamily="18" charset="0"/>
                          </a:rPr>
                          <m:t>𝛽</m:t>
                        </m:r>
                      </m:e>
                      <m:sub>
                        <m:r>
                          <a:rPr lang="en-IN" sz="2800" i="1">
                            <a:latin typeface="Cambria Math" panose="02040503050406030204" pitchFamily="18" charset="0"/>
                            <a:ea typeface="Cambria Math" panose="02040503050406030204" pitchFamily="18" charset="0"/>
                          </a:rPr>
                          <m:t>2</m:t>
                        </m:r>
                      </m:sub>
                    </m:sSub>
                    <m:r>
                      <a:rPr lang="en-IN" sz="2800" b="0" i="1" smtClean="0">
                        <a:latin typeface="Cambria Math" panose="02040503050406030204" pitchFamily="18" charset="0"/>
                        <a:ea typeface="Cambria Math" panose="02040503050406030204" pitchFamily="18" charset="0"/>
                      </a:rPr>
                      <m:t>−3=</m:t>
                    </m:r>
                    <m:f>
                      <m:fPr>
                        <m:ctrlPr>
                          <a:rPr lang="en-IN" sz="2800" i="1">
                            <a:latin typeface="Cambria Math" panose="02040503050406030204" pitchFamily="18" charset="0"/>
                          </a:rPr>
                        </m:ctrlPr>
                      </m:fPr>
                      <m:num>
                        <m:r>
                          <a:rPr lang="en-IN" sz="2800" i="1">
                            <a:latin typeface="Cambria Math" panose="02040503050406030204" pitchFamily="18" charset="0"/>
                          </a:rPr>
                          <m:t>1</m:t>
                        </m:r>
                      </m:num>
                      <m:den>
                        <m:r>
                          <a:rPr lang="en-IN" sz="2800" i="1">
                            <a:latin typeface="Cambria Math" panose="02040503050406030204" pitchFamily="18" charset="0"/>
                            <a:ea typeface="Cambria Math" panose="02040503050406030204" pitchFamily="18" charset="0"/>
                          </a:rPr>
                          <m:t>𝜆</m:t>
                        </m:r>
                      </m:den>
                    </m:f>
                  </m:oMath>
                </a14:m>
                <a:r>
                  <a:rPr lang="en-IN" sz="2800" dirty="0">
                    <a:latin typeface="Times New Roman" panose="02020603050405020304" pitchFamily="18" charset="0"/>
                    <a:cs typeface="Times New Roman" panose="02020603050405020304" pitchFamily="18" charset="0"/>
                  </a:rPr>
                  <a:t>   </a:t>
                </a:r>
              </a:p>
              <a:p>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DB791436-0DE7-FBE5-4FB2-21AFB350ED89}"/>
                  </a:ext>
                </a:extLst>
              </p:cNvPr>
              <p:cNvSpPr txBox="1">
                <a:spLocks noRot="1" noChangeAspect="1" noMove="1" noResize="1" noEditPoints="1" noAdjustHandles="1" noChangeArrowheads="1" noChangeShapeType="1" noTextEdit="1"/>
              </p:cNvSpPr>
              <p:nvPr/>
            </p:nvSpPr>
            <p:spPr>
              <a:xfrm>
                <a:off x="339047" y="164387"/>
                <a:ext cx="11229654" cy="6573916"/>
              </a:xfrm>
              <a:prstGeom prst="rect">
                <a:avLst/>
              </a:prstGeom>
              <a:blipFill>
                <a:blip r:embed="rId2"/>
                <a:stretch>
                  <a:fillRect l="-1140" t="-1020"/>
                </a:stretch>
              </a:blipFill>
            </p:spPr>
            <p:txBody>
              <a:bodyPr/>
              <a:lstStyle/>
              <a:p>
                <a:r>
                  <a:rPr lang="en-IN">
                    <a:noFill/>
                  </a:rPr>
                  <a:t> </a:t>
                </a:r>
              </a:p>
            </p:txBody>
          </p:sp>
        </mc:Fallback>
      </mc:AlternateContent>
    </p:spTree>
    <p:extLst>
      <p:ext uri="{BB962C8B-B14F-4D97-AF65-F5344CB8AC3E}">
        <p14:creationId xmlns:p14="http://schemas.microsoft.com/office/powerpoint/2010/main" val="1132238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FB71614-2EC3-C573-7FAD-85A556A22A22}"/>
                  </a:ext>
                </a:extLst>
              </p:cNvPr>
              <p:cNvSpPr txBox="1"/>
              <p:nvPr/>
            </p:nvSpPr>
            <p:spPr>
              <a:xfrm>
                <a:off x="174661" y="267129"/>
                <a:ext cx="11589250" cy="5793253"/>
              </a:xfrm>
              <a:prstGeom prst="rect">
                <a:avLst/>
              </a:prstGeom>
              <a:noFill/>
            </p:spPr>
            <p:txBody>
              <a:bodyPr wrap="square">
                <a:spAutoFit/>
              </a:bodyPr>
              <a:lstStyle/>
              <a:p>
                <a:r>
                  <a:rPr lang="en-IN" sz="2800" b="1" dirty="0">
                    <a:latin typeface="Calisto MT" panose="02040603050505030304" pitchFamily="18" charset="0"/>
                  </a:rPr>
                  <a:t>Bernoulli Distribution:</a:t>
                </a:r>
              </a:p>
              <a:p>
                <a:pPr marL="0" indent="0">
                  <a:buNone/>
                </a:pPr>
                <a:r>
                  <a:rPr lang="en-IN" sz="2800" dirty="0">
                    <a:latin typeface="Times New Roman" panose="02020603050405020304" pitchFamily="18" charset="0"/>
                    <a:cs typeface="Times New Roman" panose="02020603050405020304" pitchFamily="18" charset="0"/>
                  </a:rPr>
                  <a:t>A random variable </a:t>
                </a:r>
                <a14:m>
                  <m:oMath xmlns:m="http://schemas.openxmlformats.org/officeDocument/2006/math">
                    <m:r>
                      <a:rPr lang="en-IN" sz="2800" b="0" i="1" dirty="0" smtClean="0">
                        <a:latin typeface="Cambria Math" panose="02040503050406030204" pitchFamily="18" charset="0"/>
                        <a:cs typeface="Times New Roman" panose="02020603050405020304" pitchFamily="18" charset="0"/>
                      </a:rPr>
                      <m:t>𝑋</m:t>
                    </m:r>
                  </m:oMath>
                </a14:m>
                <a:r>
                  <a:rPr lang="en-IN" sz="2800" dirty="0">
                    <a:latin typeface="Times New Roman" panose="02020603050405020304" pitchFamily="18" charset="0"/>
                    <a:cs typeface="Times New Roman" panose="02020603050405020304" pitchFamily="18" charset="0"/>
                  </a:rPr>
                  <a:t> is said to have a Bernoulli distribution with parameter </a:t>
                </a:r>
                <a14:m>
                  <m:oMath xmlns:m="http://schemas.openxmlformats.org/officeDocument/2006/math">
                    <m:r>
                      <a:rPr lang="en-IN" sz="2800" b="0" i="1" dirty="0" smtClean="0">
                        <a:latin typeface="Cambria Math" panose="02040503050406030204" pitchFamily="18" charset="0"/>
                        <a:cs typeface="Times New Roman" panose="02020603050405020304" pitchFamily="18" charset="0"/>
                      </a:rPr>
                      <m:t>𝑝</m:t>
                    </m:r>
                  </m:oMath>
                </a14:m>
                <a:r>
                  <a:rPr lang="en-IN" sz="2800" i="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if its probability mass function is given by:</a:t>
                </a:r>
              </a:p>
              <a:p>
                <a:pPr marL="0" indent="0">
                  <a:buNone/>
                </a:pPr>
                <a:r>
                  <a:rPr lang="en-IN" sz="2800" i="1"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smtClean="0">
                        <a:latin typeface="Cambria Math" panose="02040503050406030204" pitchFamily="18" charset="0"/>
                        <a:cs typeface="Times New Roman" panose="02020603050405020304" pitchFamily="18" charset="0"/>
                      </a:rPr>
                      <m:t>𝑃</m:t>
                    </m:r>
                    <m:d>
                      <m:dPr>
                        <m:ctrlPr>
                          <a:rPr lang="en-IN" sz="2800" i="1" smtClean="0">
                            <a:latin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cs typeface="Times New Roman" panose="02020603050405020304" pitchFamily="18" charset="0"/>
                          </a:rPr>
                          <m:t>𝑋</m:t>
                        </m:r>
                        <m:r>
                          <a:rPr lang="en-IN" sz="2800" b="0" i="1" smtClean="0">
                            <a:latin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cs typeface="Times New Roman" panose="02020603050405020304" pitchFamily="18" charset="0"/>
                          </a:rPr>
                          <m:t>𝑥</m:t>
                        </m:r>
                      </m:e>
                    </m:d>
                    <m:r>
                      <a:rPr lang="en-IN" sz="2800" b="0" i="1" smtClean="0">
                        <a:latin typeface="Cambria Math" panose="02040503050406030204" pitchFamily="18" charset="0"/>
                        <a:cs typeface="Times New Roman" panose="02020603050405020304" pitchFamily="18" charset="0"/>
                      </a:rPr>
                      <m:t>=  </m:t>
                    </m:r>
                    <m:d>
                      <m:dPr>
                        <m:begChr m:val="{"/>
                        <m:endChr m:val=""/>
                        <m:ctrlPr>
                          <a:rPr lang="en-IN" sz="2800" i="1" smtClean="0">
                            <a:latin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cs typeface="Times New Roman" panose="02020603050405020304" pitchFamily="18" charset="0"/>
                          </a:rPr>
                          <m:t>  </m:t>
                        </m:r>
                        <m:eqArr>
                          <m:eqArrPr>
                            <m:ctrlPr>
                              <a:rPr lang="en-IN" sz="2800" i="1" smtClean="0">
                                <a:latin typeface="Cambria Math" panose="02040503050406030204" pitchFamily="18" charset="0"/>
                                <a:cs typeface="Times New Roman" panose="02020603050405020304" pitchFamily="18" charset="0"/>
                              </a:rPr>
                            </m:ctrlPr>
                          </m:eqArrPr>
                          <m:e>
                            <m:sSup>
                              <m:sSupPr>
                                <m:ctrlPr>
                                  <a:rPr lang="en-IN" sz="2800" i="1" smtClean="0">
                                    <a:latin typeface="Cambria Math" panose="02040503050406030204" pitchFamily="18" charset="0"/>
                                    <a:cs typeface="Times New Roman" panose="02020603050405020304" pitchFamily="18" charset="0"/>
                                  </a:rPr>
                                </m:ctrlPr>
                              </m:sSupPr>
                              <m:e>
                                <m:r>
                                  <a:rPr lang="en-IN" sz="2800" b="0" i="1" smtClean="0">
                                    <a:latin typeface="Cambria Math" panose="02040503050406030204" pitchFamily="18" charset="0"/>
                                    <a:cs typeface="Times New Roman" panose="02020603050405020304" pitchFamily="18" charset="0"/>
                                  </a:rPr>
                                  <m:t>𝑝</m:t>
                                </m:r>
                              </m:e>
                              <m:sup>
                                <m:r>
                                  <a:rPr lang="en-IN" sz="2800" b="0" i="1" smtClean="0">
                                    <a:latin typeface="Cambria Math" panose="02040503050406030204" pitchFamily="18" charset="0"/>
                                    <a:cs typeface="Times New Roman" panose="02020603050405020304" pitchFamily="18" charset="0"/>
                                  </a:rPr>
                                  <m:t>𝑥</m:t>
                                </m:r>
                              </m:sup>
                            </m:sSup>
                            <m:r>
                              <a:rPr lang="en-IN" sz="2800" b="0" i="1" smtClean="0">
                                <a:latin typeface="Cambria Math" panose="02040503050406030204" pitchFamily="18" charset="0"/>
                                <a:cs typeface="Times New Roman" panose="02020603050405020304" pitchFamily="18" charset="0"/>
                              </a:rPr>
                              <m:t> </m:t>
                            </m:r>
                            <m:sSup>
                              <m:sSupPr>
                                <m:ctrlPr>
                                  <a:rPr lang="en-IN" sz="2800" i="1" smtClean="0">
                                    <a:latin typeface="Cambria Math" panose="02040503050406030204" pitchFamily="18" charset="0"/>
                                    <a:cs typeface="Times New Roman" panose="02020603050405020304" pitchFamily="18" charset="0"/>
                                  </a:rPr>
                                </m:ctrlPr>
                              </m:sSupPr>
                              <m:e>
                                <m:d>
                                  <m:dPr>
                                    <m:ctrlPr>
                                      <a:rPr lang="en-IN" sz="2800" i="1" smtClean="0">
                                        <a:latin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cs typeface="Times New Roman" panose="02020603050405020304" pitchFamily="18" charset="0"/>
                                      </a:rPr>
                                      <m:t>1−</m:t>
                                    </m:r>
                                    <m:r>
                                      <a:rPr lang="en-IN" sz="2800" b="0" i="1" smtClean="0">
                                        <a:latin typeface="Cambria Math" panose="02040503050406030204" pitchFamily="18" charset="0"/>
                                        <a:cs typeface="Times New Roman" panose="02020603050405020304" pitchFamily="18" charset="0"/>
                                      </a:rPr>
                                      <m:t>𝑝</m:t>
                                    </m:r>
                                  </m:e>
                                </m:d>
                              </m:e>
                              <m:sup>
                                <m:r>
                                  <a:rPr lang="en-IN" sz="2800" b="0" i="1" smtClean="0">
                                    <a:latin typeface="Cambria Math" panose="02040503050406030204" pitchFamily="18" charset="0"/>
                                    <a:cs typeface="Times New Roman" panose="02020603050405020304" pitchFamily="18" charset="0"/>
                                  </a:rPr>
                                  <m:t>1−</m:t>
                                </m:r>
                                <m:r>
                                  <a:rPr lang="en-IN" sz="2800" b="0" i="1" smtClean="0">
                                    <a:latin typeface="Cambria Math" panose="02040503050406030204" pitchFamily="18" charset="0"/>
                                    <a:cs typeface="Times New Roman" panose="02020603050405020304" pitchFamily="18" charset="0"/>
                                  </a:rPr>
                                  <m:t>𝑥</m:t>
                                </m:r>
                              </m:sup>
                            </m:sSup>
                            <m:r>
                              <a:rPr lang="en-IN" sz="2800" b="0" i="1" smtClean="0">
                                <a:latin typeface="Cambria Math" panose="02040503050406030204" pitchFamily="18" charset="0"/>
                                <a:cs typeface="Times New Roman" panose="02020603050405020304" pitchFamily="18" charset="0"/>
                              </a:rPr>
                              <m:t>    ;     </m:t>
                            </m:r>
                            <m:r>
                              <a:rPr lang="en-IN" sz="2800" b="0" i="1" smtClean="0">
                                <a:latin typeface="Cambria Math" panose="02040503050406030204" pitchFamily="18" charset="0"/>
                                <a:cs typeface="Times New Roman" panose="02020603050405020304" pitchFamily="18" charset="0"/>
                              </a:rPr>
                              <m:t>𝑓𝑜𝑟</m:t>
                            </m:r>
                            <m:r>
                              <a:rPr lang="en-IN" sz="2800" b="0" i="1" smtClean="0">
                                <a:latin typeface="Cambria Math" panose="02040503050406030204" pitchFamily="18" charset="0"/>
                                <a:cs typeface="Times New Roman" panose="02020603050405020304" pitchFamily="18" charset="0"/>
                              </a:rPr>
                              <m:t>    </m:t>
                            </m:r>
                            <m:r>
                              <a:rPr lang="en-IN" sz="2800" b="0" i="1" smtClean="0">
                                <a:latin typeface="Cambria Math" panose="02040503050406030204" pitchFamily="18" charset="0"/>
                                <a:cs typeface="Times New Roman" panose="02020603050405020304" pitchFamily="18" charset="0"/>
                              </a:rPr>
                              <m:t>𝑥</m:t>
                            </m:r>
                            <m:r>
                              <a:rPr lang="en-IN" sz="2800" b="0" i="1" smtClean="0">
                                <a:latin typeface="Cambria Math" panose="02040503050406030204" pitchFamily="18" charset="0"/>
                                <a:cs typeface="Times New Roman" panose="02020603050405020304" pitchFamily="18" charset="0"/>
                              </a:rPr>
                              <m:t>=0, 1</m:t>
                            </m:r>
                          </m:e>
                          <m:e>
                            <m:r>
                              <a:rPr lang="en-IN" sz="2800" b="0" i="1" smtClean="0">
                                <a:latin typeface="Cambria Math" panose="02040503050406030204" pitchFamily="18" charset="0"/>
                                <a:cs typeface="Times New Roman" panose="02020603050405020304" pitchFamily="18" charset="0"/>
                              </a:rPr>
                              <m:t>0            ;        </m:t>
                            </m:r>
                            <m:r>
                              <m:rPr>
                                <m:sty m:val="p"/>
                              </m:rPr>
                              <a:rPr lang="en-IN" sz="2800" b="0" i="0" smtClean="0">
                                <a:latin typeface="Cambria Math" panose="02040503050406030204" pitchFamily="18" charset="0"/>
                                <a:cs typeface="Times New Roman" panose="02020603050405020304" pitchFamily="18" charset="0"/>
                              </a:rPr>
                              <m:t>otherwise</m:t>
                            </m:r>
                            <m:r>
                              <a:rPr lang="en-IN" sz="2800" b="0" i="1" smtClean="0">
                                <a:latin typeface="Cambria Math" panose="02040503050406030204" pitchFamily="18" charset="0"/>
                                <a:cs typeface="Times New Roman" panose="02020603050405020304" pitchFamily="18" charset="0"/>
                              </a:rPr>
                              <m:t>      </m:t>
                            </m:r>
                          </m:e>
                        </m:eqArr>
                      </m:e>
                    </m:d>
                  </m:oMath>
                </a14:m>
                <a:endParaRPr lang="en-IN" sz="2800" i="1" dirty="0">
                  <a:latin typeface="Times New Roman" panose="02020603050405020304" pitchFamily="18" charset="0"/>
                  <a:cs typeface="Times New Roman" panose="02020603050405020304" pitchFamily="18" charset="0"/>
                </a:endParaRPr>
              </a:p>
              <a:p>
                <a:pPr marL="0" indent="0">
                  <a:buNone/>
                </a:pPr>
                <a:endParaRPr lang="en-IN" sz="2800" i="1"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where   </a:t>
                </a:r>
                <a14:m>
                  <m:oMath xmlns:m="http://schemas.openxmlformats.org/officeDocument/2006/math">
                    <m:r>
                      <a:rPr lang="en-IN" sz="2800" b="0" i="1" smtClean="0">
                        <a:latin typeface="Cambria Math" panose="02040503050406030204" pitchFamily="18" charset="0"/>
                        <a:cs typeface="Times New Roman" panose="02020603050405020304" pitchFamily="18" charset="0"/>
                      </a:rPr>
                      <m:t>𝑝</m:t>
                    </m:r>
                  </m:oMath>
                </a14:m>
                <a:r>
                  <a:rPr lang="en-IN" sz="2800" dirty="0">
                    <a:latin typeface="Times New Roman" panose="02020603050405020304" pitchFamily="18" charset="0"/>
                    <a:cs typeface="Times New Roman" panose="02020603050405020304" pitchFamily="18" charset="0"/>
                  </a:rPr>
                  <a:t>  satisfies   </a:t>
                </a:r>
                <a14:m>
                  <m:oMath xmlns:m="http://schemas.openxmlformats.org/officeDocument/2006/math">
                    <m:r>
                      <a:rPr lang="en-IN" sz="2800" b="0" i="1" smtClean="0">
                        <a:latin typeface="Cambria Math" panose="02040503050406030204" pitchFamily="18" charset="0"/>
                        <a:cs typeface="Times New Roman" panose="02020603050405020304" pitchFamily="18" charset="0"/>
                      </a:rPr>
                      <m:t>0</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𝑝</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en-IN" sz="2800" dirty="0">
                    <a:latin typeface="Times New Roman" panose="02020603050405020304" pitchFamily="18" charset="0"/>
                    <a:cs typeface="Times New Roman" panose="02020603050405020304" pitchFamily="18" charset="0"/>
                  </a:rPr>
                  <a:t>   and   </a:t>
                </a:r>
                <a14:m>
                  <m:oMath xmlns:m="http://schemas.openxmlformats.org/officeDocument/2006/math">
                    <m:d>
                      <m:dPr>
                        <m:ctrlPr>
                          <a:rPr lang="en-IN" sz="2800" i="1" dirty="0" smtClean="0">
                            <a:latin typeface="Cambria Math" panose="02040503050406030204" pitchFamily="18" charset="0"/>
                            <a:cs typeface="Times New Roman" panose="02020603050405020304" pitchFamily="18" charset="0"/>
                          </a:rPr>
                        </m:ctrlPr>
                      </m:dPr>
                      <m:e>
                        <m:r>
                          <a:rPr lang="en-IN" sz="2800" b="0" i="1" dirty="0" smtClean="0">
                            <a:latin typeface="Cambria Math" panose="02040503050406030204" pitchFamily="18" charset="0"/>
                            <a:cs typeface="Times New Roman" panose="02020603050405020304" pitchFamily="18" charset="0"/>
                          </a:rPr>
                          <m:t>1−</m:t>
                        </m:r>
                        <m:r>
                          <a:rPr lang="en-IN" sz="2800" b="0" i="1" dirty="0" smtClean="0">
                            <a:latin typeface="Cambria Math" panose="02040503050406030204" pitchFamily="18" charset="0"/>
                            <a:cs typeface="Times New Roman" panose="02020603050405020304" pitchFamily="18" charset="0"/>
                          </a:rPr>
                          <m:t>𝑝</m:t>
                        </m:r>
                      </m:e>
                    </m:d>
                    <m:r>
                      <a:rPr lang="en-IN" sz="2800" b="0" i="1" dirty="0" smtClean="0">
                        <a:latin typeface="Cambria Math" panose="02040503050406030204" pitchFamily="18" charset="0"/>
                        <a:cs typeface="Times New Roman" panose="02020603050405020304" pitchFamily="18" charset="0"/>
                      </a:rPr>
                      <m:t>=</m:t>
                    </m:r>
                    <m:r>
                      <a:rPr lang="en-IN" sz="2800" b="0" i="1" dirty="0" smtClean="0">
                        <a:latin typeface="Cambria Math" panose="02040503050406030204" pitchFamily="18" charset="0"/>
                        <a:cs typeface="Times New Roman" panose="02020603050405020304" pitchFamily="18" charset="0"/>
                      </a:rPr>
                      <m:t>𝑞</m:t>
                    </m:r>
                  </m:oMath>
                </a14:m>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A random experiment whose outcomes are of two types, success </a:t>
                </a:r>
                <a:r>
                  <a:rPr lang="en-IN" sz="2800" i="1" dirty="0">
                    <a:latin typeface="Times New Roman" panose="02020603050405020304" pitchFamily="18" charset="0"/>
                    <a:cs typeface="Times New Roman" panose="02020603050405020304" pitchFamily="18" charset="0"/>
                  </a:rPr>
                  <a:t>S</a:t>
                </a:r>
                <a:r>
                  <a:rPr lang="en-IN" sz="2800" dirty="0">
                    <a:latin typeface="Times New Roman" panose="02020603050405020304" pitchFamily="18" charset="0"/>
                    <a:cs typeface="Times New Roman" panose="02020603050405020304" pitchFamily="18" charset="0"/>
                  </a:rPr>
                  <a:t> and Failure </a:t>
                </a:r>
                <a:r>
                  <a:rPr lang="en-IN" sz="2800" i="1" dirty="0">
                    <a:latin typeface="Times New Roman" panose="02020603050405020304" pitchFamily="18" charset="0"/>
                    <a:cs typeface="Times New Roman" panose="02020603050405020304" pitchFamily="18" charset="0"/>
                  </a:rPr>
                  <a:t>F</a:t>
                </a:r>
                <a:r>
                  <a:rPr lang="en-IN" sz="2800" dirty="0">
                    <a:latin typeface="Times New Roman" panose="02020603050405020304" pitchFamily="18" charset="0"/>
                    <a:cs typeface="Times New Roman" panose="02020603050405020304" pitchFamily="18" charset="0"/>
                  </a:rPr>
                  <a:t>, occurring with probabilities </a:t>
                </a:r>
                <a:r>
                  <a:rPr lang="en-IN" sz="2800" i="1" dirty="0">
                    <a:latin typeface="Times New Roman" panose="02020603050405020304" pitchFamily="18" charset="0"/>
                    <a:cs typeface="Times New Roman" panose="02020603050405020304" pitchFamily="18" charset="0"/>
                  </a:rPr>
                  <a:t>p</a:t>
                </a:r>
                <a:r>
                  <a:rPr lang="en-IN" sz="2800" dirty="0">
                    <a:latin typeface="Times New Roman" panose="02020603050405020304" pitchFamily="18" charset="0"/>
                    <a:cs typeface="Times New Roman" panose="02020603050405020304" pitchFamily="18" charset="0"/>
                  </a:rPr>
                  <a:t> and </a:t>
                </a:r>
                <a:r>
                  <a:rPr lang="en-IN" sz="2800" i="1" dirty="0">
                    <a:latin typeface="Times New Roman" panose="02020603050405020304" pitchFamily="18" charset="0"/>
                    <a:cs typeface="Times New Roman" panose="02020603050405020304" pitchFamily="18" charset="0"/>
                  </a:rPr>
                  <a:t>q</a:t>
                </a:r>
                <a:r>
                  <a:rPr lang="en-IN" sz="2800" dirty="0">
                    <a:latin typeface="Times New Roman" panose="02020603050405020304" pitchFamily="18" charset="0"/>
                    <a:cs typeface="Times New Roman" panose="02020603050405020304" pitchFamily="18" charset="0"/>
                  </a:rPr>
                  <a:t> respectively, is called a </a:t>
                </a:r>
                <a:r>
                  <a:rPr lang="en-IN" sz="2800" i="1" dirty="0">
                    <a:latin typeface="Times New Roman" panose="02020603050405020304" pitchFamily="18" charset="0"/>
                    <a:cs typeface="Times New Roman" panose="02020603050405020304" pitchFamily="18" charset="0"/>
                  </a:rPr>
                  <a:t>Bernoulli trial</a:t>
                </a:r>
                <a:r>
                  <a:rPr lang="en-IN" sz="2800" dirty="0">
                    <a:latin typeface="Times New Roman" panose="02020603050405020304" pitchFamily="18" charset="0"/>
                    <a:cs typeface="Times New Roman" panose="02020603050405020304" pitchFamily="18" charset="0"/>
                  </a:rPr>
                  <a:t>. If for this experiment, a </a:t>
                </a:r>
                <a:r>
                  <a:rPr lang="en-IN" sz="2800" i="1" dirty="0">
                    <a:latin typeface="Times New Roman" panose="02020603050405020304" pitchFamily="18" charset="0"/>
                    <a:cs typeface="Times New Roman" panose="02020603050405020304" pitchFamily="18" charset="0"/>
                  </a:rPr>
                  <a:t>r.v. X</a:t>
                </a:r>
                <a:r>
                  <a:rPr lang="en-IN" sz="2800" dirty="0">
                    <a:latin typeface="Times New Roman" panose="02020603050405020304" pitchFamily="18" charset="0"/>
                    <a:cs typeface="Times New Roman" panose="02020603050405020304" pitchFamily="18" charset="0"/>
                  </a:rPr>
                  <a:t> is defined such that it takes value </a:t>
                </a:r>
                <a:r>
                  <a:rPr lang="en-IN" sz="2800" i="1" dirty="0">
                    <a:latin typeface="Times New Roman" panose="02020603050405020304" pitchFamily="18" charset="0"/>
                    <a:cs typeface="Times New Roman" panose="02020603050405020304" pitchFamily="18" charset="0"/>
                  </a:rPr>
                  <a:t>1</a:t>
                </a:r>
                <a:r>
                  <a:rPr lang="en-IN" sz="2800" dirty="0">
                    <a:latin typeface="Times New Roman" panose="02020603050405020304" pitchFamily="18" charset="0"/>
                    <a:cs typeface="Times New Roman" panose="02020603050405020304" pitchFamily="18" charset="0"/>
                  </a:rPr>
                  <a:t> when </a:t>
                </a:r>
                <a:r>
                  <a:rPr lang="en-IN" sz="2800" i="1" dirty="0">
                    <a:latin typeface="Times New Roman" panose="02020603050405020304" pitchFamily="18" charset="0"/>
                    <a:cs typeface="Times New Roman" panose="02020603050405020304" pitchFamily="18" charset="0"/>
                  </a:rPr>
                  <a:t>S</a:t>
                </a:r>
                <a:r>
                  <a:rPr lang="en-IN" sz="2800" dirty="0">
                    <a:latin typeface="Times New Roman" panose="02020603050405020304" pitchFamily="18" charset="0"/>
                    <a:cs typeface="Times New Roman" panose="02020603050405020304" pitchFamily="18" charset="0"/>
                  </a:rPr>
                  <a:t> occurs and </a:t>
                </a:r>
                <a:r>
                  <a:rPr lang="en-IN" sz="2800" i="1" dirty="0">
                    <a:latin typeface="Times New Roman" panose="02020603050405020304" pitchFamily="18" charset="0"/>
                    <a:cs typeface="Times New Roman" panose="02020603050405020304" pitchFamily="18" charset="0"/>
                  </a:rPr>
                  <a:t>0</a:t>
                </a:r>
                <a:r>
                  <a:rPr lang="en-IN" sz="2800" dirty="0">
                    <a:latin typeface="Times New Roman" panose="02020603050405020304" pitchFamily="18" charset="0"/>
                    <a:cs typeface="Times New Roman" panose="02020603050405020304" pitchFamily="18" charset="0"/>
                  </a:rPr>
                  <a:t> if </a:t>
                </a:r>
                <a:r>
                  <a:rPr lang="en-IN" sz="2800" i="1" dirty="0">
                    <a:latin typeface="Times New Roman" panose="02020603050405020304" pitchFamily="18" charset="0"/>
                    <a:cs typeface="Times New Roman" panose="02020603050405020304" pitchFamily="18" charset="0"/>
                  </a:rPr>
                  <a:t>F</a:t>
                </a:r>
                <a:r>
                  <a:rPr lang="en-IN" sz="2800" dirty="0">
                    <a:latin typeface="Times New Roman" panose="02020603050405020304" pitchFamily="18" charset="0"/>
                    <a:cs typeface="Times New Roman" panose="02020603050405020304" pitchFamily="18" charset="0"/>
                  </a:rPr>
                  <a:t> occurs, then </a:t>
                </a:r>
                <a:r>
                  <a:rPr lang="en-IN" sz="2800" i="1" dirty="0">
                    <a:latin typeface="Times New Roman" panose="02020603050405020304" pitchFamily="18" charset="0"/>
                    <a:cs typeface="Times New Roman" panose="02020603050405020304" pitchFamily="18" charset="0"/>
                  </a:rPr>
                  <a:t>X</a:t>
                </a:r>
                <a:r>
                  <a:rPr lang="en-IN" sz="2800" dirty="0">
                    <a:latin typeface="Times New Roman" panose="02020603050405020304" pitchFamily="18" charset="0"/>
                    <a:cs typeface="Times New Roman" panose="02020603050405020304" pitchFamily="18" charset="0"/>
                  </a:rPr>
                  <a:t> follows a </a:t>
                </a:r>
                <a:r>
                  <a:rPr lang="en-IN" sz="2800" i="1" dirty="0">
                    <a:latin typeface="Times New Roman" panose="02020603050405020304" pitchFamily="18" charset="0"/>
                    <a:cs typeface="Times New Roman" panose="02020603050405020304" pitchFamily="18" charset="0"/>
                  </a:rPr>
                  <a:t>Bernoulli distribution</a:t>
                </a:r>
                <a:r>
                  <a:rPr lang="en-IN" sz="2800" dirty="0">
                    <a:latin typeface="Times New Roman" panose="02020603050405020304" pitchFamily="18" charset="0"/>
                    <a:cs typeface="Times New Roman" panose="02020603050405020304" pitchFamily="18" charset="0"/>
                  </a:rPr>
                  <a:t>.</a:t>
                </a:r>
                <a:endParaRPr lang="en-IN" sz="2800" i="1" dirty="0">
                  <a:latin typeface="Times New Roman" panose="02020603050405020304" pitchFamily="18" charset="0"/>
                  <a:cs typeface="Times New Roman" panose="02020603050405020304" pitchFamily="18" charset="0"/>
                </a:endParaRPr>
              </a:p>
              <a:p>
                <a:endParaRPr lang="en-IN" sz="2800" dirty="0"/>
              </a:p>
            </p:txBody>
          </p:sp>
        </mc:Choice>
        <mc:Fallback xmlns="">
          <p:sp>
            <p:nvSpPr>
              <p:cNvPr id="5" name="TextBox 4">
                <a:extLst>
                  <a:ext uri="{FF2B5EF4-FFF2-40B4-BE49-F238E27FC236}">
                    <a16:creationId xmlns:a16="http://schemas.microsoft.com/office/drawing/2014/main" id="{1FB71614-2EC3-C573-7FAD-85A556A22A22}"/>
                  </a:ext>
                </a:extLst>
              </p:cNvPr>
              <p:cNvSpPr txBox="1">
                <a:spLocks noRot="1" noChangeAspect="1" noMove="1" noResize="1" noEditPoints="1" noAdjustHandles="1" noChangeArrowheads="1" noChangeShapeType="1" noTextEdit="1"/>
              </p:cNvSpPr>
              <p:nvPr/>
            </p:nvSpPr>
            <p:spPr>
              <a:xfrm>
                <a:off x="174661" y="267129"/>
                <a:ext cx="11589250" cy="5793253"/>
              </a:xfrm>
              <a:prstGeom prst="rect">
                <a:avLst/>
              </a:prstGeom>
              <a:blipFill>
                <a:blip r:embed="rId2"/>
                <a:stretch>
                  <a:fillRect l="-1105" t="-1158" r="-1052"/>
                </a:stretch>
              </a:blipFill>
            </p:spPr>
            <p:txBody>
              <a:bodyPr/>
              <a:lstStyle/>
              <a:p>
                <a:r>
                  <a:rPr lang="en-IN">
                    <a:noFill/>
                  </a:rPr>
                  <a:t> </a:t>
                </a:r>
              </a:p>
            </p:txBody>
          </p:sp>
        </mc:Fallback>
      </mc:AlternateContent>
    </p:spTree>
    <p:extLst>
      <p:ext uri="{BB962C8B-B14F-4D97-AF65-F5344CB8AC3E}">
        <p14:creationId xmlns:p14="http://schemas.microsoft.com/office/powerpoint/2010/main" val="531442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B5ECFBB-D113-2879-086F-74150AC51034}"/>
                  </a:ext>
                </a:extLst>
              </p:cNvPr>
              <p:cNvSpPr txBox="1"/>
              <p:nvPr/>
            </p:nvSpPr>
            <p:spPr>
              <a:xfrm>
                <a:off x="215757" y="0"/>
                <a:ext cx="11835830" cy="5735353"/>
              </a:xfrm>
              <a:prstGeom prst="rect">
                <a:avLst/>
              </a:prstGeom>
              <a:noFill/>
            </p:spPr>
            <p:txBody>
              <a:bodyPr wrap="square">
                <a:spAutoFit/>
              </a:bodyPr>
              <a:lstStyle/>
              <a:p>
                <a:r>
                  <a:rPr lang="en-US" sz="2800" b="1" u="none" strike="noStrike" baseline="0" dirty="0">
                    <a:latin typeface="Times New Roman" panose="02020603050405020304" pitchFamily="18" charset="0"/>
                    <a:cs typeface="Times New Roman" panose="02020603050405020304" pitchFamily="18" charset="0"/>
                  </a:rPr>
                  <a:t>Moment Generating Function of the Poisson Distribution:</a:t>
                </a:r>
              </a:p>
              <a:p>
                <a:pPr/>
                <a14:m>
                  <m:oMathPara xmlns:m="http://schemas.openxmlformats.org/officeDocument/2006/math">
                    <m:oMathParaPr>
                      <m:jc m:val="centerGroup"/>
                    </m:oMathParaPr>
                    <m:oMath xmlns:m="http://schemas.openxmlformats.org/officeDocument/2006/math">
                      <m:sSub>
                        <m:sSubPr>
                          <m:ctrlPr>
                            <a:rPr lang="en-IN" sz="2800" b="0" i="1" smtClean="0">
                              <a:latin typeface="Cambria Math" panose="02040503050406030204" pitchFamily="18" charset="0"/>
                            </a:rPr>
                          </m:ctrlPr>
                        </m:sSubPr>
                        <m:e>
                          <m:r>
                            <m:rPr>
                              <m:sty m:val="p"/>
                            </m:rPr>
                            <a:rPr lang="en-IN" sz="2800" b="0" i="0" smtClean="0">
                              <a:latin typeface="Cambria Math" panose="02040503050406030204" pitchFamily="18" charset="0"/>
                            </a:rPr>
                            <m:t>M</m:t>
                          </m:r>
                        </m:e>
                        <m:sub>
                          <m:r>
                            <m:rPr>
                              <m:sty m:val="p"/>
                            </m:rPr>
                            <a:rPr lang="en-IN" sz="2800" b="0" i="0" smtClean="0">
                              <a:latin typeface="Cambria Math" panose="02040503050406030204" pitchFamily="18" charset="0"/>
                            </a:rPr>
                            <m:t>X</m:t>
                          </m:r>
                        </m:sub>
                      </m:sSub>
                      <m:d>
                        <m:dPr>
                          <m:ctrlPr>
                            <a:rPr lang="en-IN" sz="2800" b="0" i="1" smtClean="0">
                              <a:latin typeface="Cambria Math" panose="02040503050406030204" pitchFamily="18" charset="0"/>
                            </a:rPr>
                          </m:ctrlPr>
                        </m:dPr>
                        <m:e>
                          <m:r>
                            <m:rPr>
                              <m:sty m:val="p"/>
                            </m:rPr>
                            <a:rPr lang="en-IN" sz="2800" b="0" i="0" smtClean="0">
                              <a:latin typeface="Cambria Math" panose="02040503050406030204" pitchFamily="18" charset="0"/>
                            </a:rPr>
                            <m:t>t</m:t>
                          </m:r>
                        </m:e>
                      </m:d>
                      <m:r>
                        <a:rPr lang="en-IN" sz="2800" b="0" i="0" smtClean="0">
                          <a:latin typeface="Cambria Math" panose="02040503050406030204" pitchFamily="18" charset="0"/>
                        </a:rPr>
                        <m:t>=</m:t>
                      </m:r>
                      <m:sSup>
                        <m:sSupPr>
                          <m:ctrlPr>
                            <a:rPr lang="en-IN" sz="2800" b="0" i="1" smtClean="0">
                              <a:latin typeface="Cambria Math" panose="02040503050406030204" pitchFamily="18" charset="0"/>
                            </a:rPr>
                          </m:ctrlPr>
                        </m:sSupPr>
                        <m:e>
                          <m:r>
                            <m:rPr>
                              <m:sty m:val="p"/>
                            </m:rPr>
                            <a:rPr lang="en-IN" sz="2800" b="0" i="0" smtClean="0">
                              <a:latin typeface="Cambria Math" panose="02040503050406030204" pitchFamily="18" charset="0"/>
                            </a:rPr>
                            <m:t>e</m:t>
                          </m:r>
                        </m:e>
                        <m:sup>
                          <m:r>
                            <m:rPr>
                              <m:sty m:val="p"/>
                            </m:rPr>
                            <a:rPr lang="en-IN" sz="2800" b="0" i="0" smtClean="0">
                              <a:latin typeface="Cambria Math" panose="02040503050406030204" pitchFamily="18" charset="0"/>
                            </a:rPr>
                            <m:t>λ</m:t>
                          </m:r>
                          <m:d>
                            <m:dPr>
                              <m:ctrlPr>
                                <a:rPr lang="en-IN" sz="2800" b="0" i="1" smtClean="0">
                                  <a:latin typeface="Cambria Math" panose="02040503050406030204" pitchFamily="18" charset="0"/>
                                </a:rPr>
                              </m:ctrlPr>
                            </m:dPr>
                            <m:e>
                              <m:sSup>
                                <m:sSupPr>
                                  <m:ctrlPr>
                                    <a:rPr lang="en-IN" sz="2800" b="0" i="1" smtClean="0">
                                      <a:latin typeface="Cambria Math" panose="02040503050406030204" pitchFamily="18" charset="0"/>
                                    </a:rPr>
                                  </m:ctrlPr>
                                </m:sSupPr>
                                <m:e>
                                  <m:r>
                                    <m:rPr>
                                      <m:sty m:val="p"/>
                                    </m:rPr>
                                    <a:rPr lang="en-IN" sz="2800" b="0" i="0" smtClean="0">
                                      <a:latin typeface="Cambria Math" panose="02040503050406030204" pitchFamily="18" charset="0"/>
                                    </a:rPr>
                                    <m:t>e</m:t>
                                  </m:r>
                                </m:e>
                                <m:sup>
                                  <m:r>
                                    <m:rPr>
                                      <m:sty m:val="p"/>
                                    </m:rPr>
                                    <a:rPr lang="en-IN" sz="2800" b="0" i="0" smtClean="0">
                                      <a:latin typeface="Cambria Math" panose="02040503050406030204" pitchFamily="18" charset="0"/>
                                    </a:rPr>
                                    <m:t>t</m:t>
                                  </m:r>
                                </m:sup>
                              </m:sSup>
                              <m:r>
                                <a:rPr lang="en-IN" sz="2800" b="0" i="0" smtClean="0">
                                  <a:latin typeface="Cambria Math" panose="02040503050406030204" pitchFamily="18" charset="0"/>
                                </a:rPr>
                                <m:t>−1</m:t>
                              </m:r>
                            </m:e>
                          </m:d>
                        </m:sup>
                      </m:sSup>
                    </m:oMath>
                  </m:oMathPara>
                </a14:m>
                <a:endParaRPr lang="en-IN" sz="2800" dirty="0">
                  <a:latin typeface="Times New Roman" panose="02020603050405020304" pitchFamily="18" charset="0"/>
                  <a:cs typeface="Times New Roman" panose="02020603050405020304" pitchFamily="18" charset="0"/>
                </a:endParaRPr>
              </a:p>
              <a:p>
                <a:r>
                  <a:rPr lang="en-US" sz="2800" b="1" u="none" strike="noStrike" baseline="0" dirty="0">
                    <a:latin typeface="Times New Roman" panose="02020603050405020304" pitchFamily="18" charset="0"/>
                    <a:cs typeface="Times New Roman" panose="02020603050405020304" pitchFamily="18" charset="0"/>
                  </a:rPr>
                  <a:t>Characteristic Function of the Poisson Distribution:</a:t>
                </a:r>
                <a:endParaRPr lang="en-IN" sz="2800" b="1"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IN" sz="2800" b="0" i="1" smtClean="0">
                              <a:latin typeface="Cambria Math" panose="02040503050406030204" pitchFamily="18" charset="0"/>
                            </a:rPr>
                          </m:ctrlPr>
                        </m:sSubPr>
                        <m:e>
                          <m:r>
                            <m:rPr>
                              <m:sty m:val="p"/>
                            </m:rPr>
                            <a:rPr lang="en-IN" sz="2800" b="0" i="0" smtClean="0">
                              <a:latin typeface="Cambria Math" panose="02040503050406030204" pitchFamily="18" charset="0"/>
                            </a:rPr>
                            <m:t>ϕ</m:t>
                          </m:r>
                        </m:e>
                        <m:sub>
                          <m:r>
                            <m:rPr>
                              <m:sty m:val="p"/>
                            </m:rPr>
                            <a:rPr lang="en-IN" sz="2800" b="0" i="0" smtClean="0">
                              <a:latin typeface="Cambria Math" panose="02040503050406030204" pitchFamily="18" charset="0"/>
                            </a:rPr>
                            <m:t>X</m:t>
                          </m:r>
                        </m:sub>
                      </m:sSub>
                      <m:d>
                        <m:dPr>
                          <m:ctrlPr>
                            <a:rPr lang="en-IN" sz="2800" b="0" i="1" smtClean="0">
                              <a:latin typeface="Cambria Math" panose="02040503050406030204" pitchFamily="18" charset="0"/>
                            </a:rPr>
                          </m:ctrlPr>
                        </m:dPr>
                        <m:e>
                          <m:r>
                            <m:rPr>
                              <m:sty m:val="p"/>
                            </m:rPr>
                            <a:rPr lang="en-IN" sz="2800" b="0" i="0" smtClean="0">
                              <a:latin typeface="Cambria Math" panose="02040503050406030204" pitchFamily="18" charset="0"/>
                            </a:rPr>
                            <m:t>t</m:t>
                          </m:r>
                        </m:e>
                      </m:d>
                      <m:r>
                        <a:rPr lang="en-IN" sz="2800" b="0" i="0" smtClean="0">
                          <a:latin typeface="Cambria Math" panose="02040503050406030204" pitchFamily="18" charset="0"/>
                        </a:rPr>
                        <m:t>=</m:t>
                      </m:r>
                      <m:sSup>
                        <m:sSupPr>
                          <m:ctrlPr>
                            <a:rPr lang="en-IN" sz="2800" i="1">
                              <a:latin typeface="Cambria Math" panose="02040503050406030204" pitchFamily="18" charset="0"/>
                            </a:rPr>
                          </m:ctrlPr>
                        </m:sSupPr>
                        <m:e>
                          <m:r>
                            <m:rPr>
                              <m:sty m:val="p"/>
                            </m:rPr>
                            <a:rPr lang="en-IN" sz="2800" i="0" smtClean="0">
                              <a:latin typeface="Cambria Math" panose="02040503050406030204" pitchFamily="18" charset="0"/>
                            </a:rPr>
                            <m:t>e</m:t>
                          </m:r>
                        </m:e>
                        <m:sup>
                          <m:r>
                            <m:rPr>
                              <m:sty m:val="p"/>
                            </m:rPr>
                            <a:rPr lang="en-IN" sz="2800" i="0" smtClean="0">
                              <a:latin typeface="Cambria Math" panose="02040503050406030204" pitchFamily="18" charset="0"/>
                            </a:rPr>
                            <m:t>λ</m:t>
                          </m:r>
                          <m:d>
                            <m:dPr>
                              <m:ctrlPr>
                                <a:rPr lang="en-IN" sz="2800" i="1">
                                  <a:latin typeface="Cambria Math" panose="02040503050406030204" pitchFamily="18" charset="0"/>
                                </a:rPr>
                              </m:ctrlPr>
                            </m:dPr>
                            <m:e>
                              <m:sSup>
                                <m:sSupPr>
                                  <m:ctrlPr>
                                    <a:rPr lang="en-IN" sz="2800" i="1">
                                      <a:latin typeface="Cambria Math" panose="02040503050406030204" pitchFamily="18" charset="0"/>
                                    </a:rPr>
                                  </m:ctrlPr>
                                </m:sSupPr>
                                <m:e>
                                  <m:r>
                                    <m:rPr>
                                      <m:sty m:val="p"/>
                                    </m:rPr>
                                    <a:rPr lang="en-IN" sz="2800" i="0" smtClean="0">
                                      <a:latin typeface="Cambria Math" panose="02040503050406030204" pitchFamily="18" charset="0"/>
                                    </a:rPr>
                                    <m:t>e</m:t>
                                  </m:r>
                                </m:e>
                                <m:sup>
                                  <m:r>
                                    <m:rPr>
                                      <m:sty m:val="p"/>
                                    </m:rPr>
                                    <a:rPr lang="en-IN" sz="2800" b="0" i="0" smtClean="0">
                                      <a:latin typeface="Cambria Math" panose="02040503050406030204" pitchFamily="18" charset="0"/>
                                    </a:rPr>
                                    <m:t>i</m:t>
                                  </m:r>
                                  <m:r>
                                    <m:rPr>
                                      <m:sty m:val="p"/>
                                    </m:rPr>
                                    <a:rPr lang="en-IN" sz="2800" i="0" smtClean="0">
                                      <a:latin typeface="Cambria Math" panose="02040503050406030204" pitchFamily="18" charset="0"/>
                                    </a:rPr>
                                    <m:t>t</m:t>
                                  </m:r>
                                </m:sup>
                              </m:sSup>
                              <m:r>
                                <a:rPr lang="en-IN" sz="2800" i="0" smtClean="0">
                                  <a:latin typeface="Cambria Math" panose="02040503050406030204" pitchFamily="18" charset="0"/>
                                </a:rPr>
                                <m:t>−1</m:t>
                              </m:r>
                            </m:e>
                          </m:d>
                        </m:sup>
                      </m:sSup>
                    </m:oMath>
                  </m:oMathPara>
                </a14:m>
                <a:endParaRPr lang="en-IN" sz="2800" dirty="0">
                  <a:latin typeface="Times New Roman" panose="02020603050405020304" pitchFamily="18" charset="0"/>
                  <a:cs typeface="Times New Roman" panose="02020603050405020304" pitchFamily="18" charset="0"/>
                </a:endParaRPr>
              </a:p>
              <a:p>
                <a:pPr algn="l"/>
                <a:r>
                  <a:rPr lang="en-US" sz="2800" b="0" u="none" strike="noStrike" baseline="0" dirty="0">
                    <a:solidFill>
                      <a:srgbClr val="FF0000"/>
                    </a:solidFill>
                    <a:latin typeface="Times New Roman" panose="02020603050405020304" pitchFamily="18" charset="0"/>
                    <a:cs typeface="Times New Roman" panose="02020603050405020304" pitchFamily="18" charset="0"/>
                  </a:rPr>
                  <a:t>Six coins are tossed 6,400 times. Using the Poisson distribution, find the </a:t>
                </a:r>
                <a:r>
                  <a:rPr lang="en-US" sz="2800" dirty="0">
                    <a:solidFill>
                      <a:srgbClr val="FF0000"/>
                    </a:solidFill>
                    <a:latin typeface="Times New Roman" panose="02020603050405020304" pitchFamily="18" charset="0"/>
                    <a:cs typeface="Times New Roman" panose="02020603050405020304" pitchFamily="18" charset="0"/>
                  </a:rPr>
                  <a:t>approximate probability</a:t>
                </a:r>
                <a:r>
                  <a:rPr lang="en-US" sz="2800" b="0" u="none" strike="noStrike" baseline="0" dirty="0">
                    <a:solidFill>
                      <a:srgbClr val="FF0000"/>
                    </a:solidFill>
                    <a:latin typeface="Times New Roman" panose="02020603050405020304" pitchFamily="18" charset="0"/>
                    <a:cs typeface="Times New Roman" panose="02020603050405020304" pitchFamily="18" charset="0"/>
                  </a:rPr>
                  <a:t> of getting six heads </a:t>
                </a:r>
                <a14:m>
                  <m:oMath xmlns:m="http://schemas.openxmlformats.org/officeDocument/2006/math">
                    <m:r>
                      <a:rPr lang="en-US" sz="2800" b="0" i="1" u="none" strike="noStrike" baseline="0" dirty="0" smtClean="0">
                        <a:solidFill>
                          <a:srgbClr val="FF0000"/>
                        </a:solidFill>
                        <a:latin typeface="Cambria Math" panose="02040503050406030204" pitchFamily="18" charset="0"/>
                        <a:cs typeface="Times New Roman" panose="02020603050405020304" pitchFamily="18" charset="0"/>
                      </a:rPr>
                      <m:t>𝑟</m:t>
                    </m:r>
                  </m:oMath>
                </a14:m>
                <a:r>
                  <a:rPr lang="en-US" sz="2800" b="0" u="none" strike="noStrike" baseline="0" dirty="0">
                    <a:solidFill>
                      <a:srgbClr val="FF0000"/>
                    </a:solidFill>
                    <a:latin typeface="Times New Roman" panose="02020603050405020304" pitchFamily="18" charset="0"/>
                    <a:cs typeface="Times New Roman" panose="02020603050405020304" pitchFamily="18" charset="0"/>
                  </a:rPr>
                  <a:t> times.</a:t>
                </a:r>
              </a:p>
              <a:p>
                <a:r>
                  <a:rPr lang="en-US" sz="2800" b="0" u="none" strike="noStrike" baseline="0" dirty="0">
                    <a:latin typeface="Times New Roman" panose="02020603050405020304" pitchFamily="18" charset="0"/>
                    <a:cs typeface="Times New Roman" panose="02020603050405020304" pitchFamily="18" charset="0"/>
                  </a:rPr>
                  <a:t>The probability of obtaining six beads in one throw of six coins is </a:t>
                </a:r>
                <a14:m>
                  <m:oMath xmlns:m="http://schemas.openxmlformats.org/officeDocument/2006/math">
                    <m:r>
                      <m:rPr>
                        <m:sty m:val="p"/>
                      </m:rPr>
                      <a:rPr lang="en-IN" sz="2800" b="0" i="0" u="none" strike="noStrike" baseline="0" smtClean="0">
                        <a:latin typeface="Cambria Math" panose="02040503050406030204" pitchFamily="18" charset="0"/>
                      </a:rPr>
                      <m:t>p</m:t>
                    </m:r>
                    <m:r>
                      <a:rPr lang="en-IN" sz="2800" b="0" i="0" u="none" strike="noStrike" baseline="0" smtClean="0">
                        <a:latin typeface="Cambria Math" panose="02040503050406030204" pitchFamily="18" charset="0"/>
                      </a:rPr>
                      <m:t>=</m:t>
                    </m:r>
                    <m:sSup>
                      <m:sSupPr>
                        <m:ctrlPr>
                          <a:rPr lang="en-IN" sz="2800" b="0" i="1" u="none" strike="noStrike" baseline="0" smtClean="0">
                            <a:latin typeface="Cambria Math" panose="02040503050406030204" pitchFamily="18" charset="0"/>
                          </a:rPr>
                        </m:ctrlPr>
                      </m:sSupPr>
                      <m:e>
                        <m:d>
                          <m:dPr>
                            <m:ctrlPr>
                              <a:rPr lang="en-IN" sz="2800" b="0" i="1" u="none" strike="noStrike" baseline="0" smtClean="0">
                                <a:latin typeface="Cambria Math" panose="02040503050406030204" pitchFamily="18" charset="0"/>
                              </a:rPr>
                            </m:ctrlPr>
                          </m:dPr>
                          <m:e>
                            <m:f>
                              <m:fPr>
                                <m:ctrlPr>
                                  <a:rPr lang="en-IN" sz="2800" b="0" i="1" u="none" strike="noStrike" baseline="0" smtClean="0">
                                    <a:latin typeface="Cambria Math" panose="02040503050406030204" pitchFamily="18" charset="0"/>
                                  </a:rPr>
                                </m:ctrlPr>
                              </m:fPr>
                              <m:num>
                                <m:r>
                                  <a:rPr lang="en-IN" sz="2800" b="0" i="0" u="none" strike="noStrike" baseline="0" smtClean="0">
                                    <a:latin typeface="Cambria Math" panose="02040503050406030204" pitchFamily="18" charset="0"/>
                                  </a:rPr>
                                  <m:t>1</m:t>
                                </m:r>
                              </m:num>
                              <m:den>
                                <m:r>
                                  <a:rPr lang="en-IN" sz="2800" b="0" i="0" u="none" strike="noStrike" baseline="0" smtClean="0">
                                    <a:latin typeface="Cambria Math" panose="02040503050406030204" pitchFamily="18" charset="0"/>
                                  </a:rPr>
                                  <m:t>2</m:t>
                                </m:r>
                              </m:den>
                            </m:f>
                          </m:e>
                        </m:d>
                      </m:e>
                      <m:sup>
                        <m:r>
                          <a:rPr lang="en-IN" sz="2800" b="0" i="0" u="none" strike="noStrike" baseline="0" smtClean="0">
                            <a:latin typeface="Cambria Math" panose="02040503050406030204" pitchFamily="18" charset="0"/>
                          </a:rPr>
                          <m:t>6</m:t>
                        </m:r>
                      </m:sup>
                    </m:sSup>
                    <m:r>
                      <a:rPr lang="en-IN" sz="2800" b="0" i="0" u="none" strike="noStrike" baseline="0" smtClean="0">
                        <a:latin typeface="Cambria Math" panose="02040503050406030204" pitchFamily="18" charset="0"/>
                      </a:rPr>
                      <m:t>, </m:t>
                    </m:r>
                  </m:oMath>
                </a14:m>
                <a:endParaRPr lang="en-IN" sz="28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IN" sz="2800" b="0" i="1" dirty="0" smtClean="0">
                          <a:latin typeface="Cambria Math" panose="02040503050406030204" pitchFamily="18" charset="0"/>
                          <a:cs typeface="Times New Roman" panose="02020603050405020304" pitchFamily="18" charset="0"/>
                        </a:rPr>
                        <m:t>𝜆</m:t>
                      </m:r>
                      <m:r>
                        <a:rPr lang="en-IN" sz="2800" b="0" i="1" dirty="0" smtClean="0">
                          <a:latin typeface="Cambria Math" panose="02040503050406030204" pitchFamily="18" charset="0"/>
                          <a:cs typeface="Times New Roman" panose="02020603050405020304" pitchFamily="18" charset="0"/>
                        </a:rPr>
                        <m:t>=</m:t>
                      </m:r>
                      <m:r>
                        <a:rPr lang="en-IN" sz="2800" b="0" i="1" dirty="0" smtClean="0">
                          <a:latin typeface="Cambria Math" panose="02040503050406030204" pitchFamily="18" charset="0"/>
                          <a:cs typeface="Times New Roman" panose="02020603050405020304" pitchFamily="18" charset="0"/>
                        </a:rPr>
                        <m:t>𝑛𝑝</m:t>
                      </m:r>
                      <m:r>
                        <a:rPr lang="en-IN" sz="2800" b="0" i="0" smtClean="0">
                          <a:latin typeface="Cambria Math" panose="02040503050406030204" pitchFamily="18" charset="0"/>
                          <a:cs typeface="Times New Roman" panose="02020603050405020304" pitchFamily="18" charset="0"/>
                        </a:rPr>
                        <m:t>=6400</m:t>
                      </m:r>
                      <m:sSup>
                        <m:sSupPr>
                          <m:ctrlPr>
                            <a:rPr lang="en-IN" sz="2800" i="1">
                              <a:latin typeface="Cambria Math" panose="02040503050406030204" pitchFamily="18" charset="0"/>
                            </a:rPr>
                          </m:ctrlPr>
                        </m:sSupPr>
                        <m:e>
                          <m:r>
                            <a:rPr lang="en-IN" sz="2800" b="0" i="0" smtClean="0">
                              <a:latin typeface="Cambria Math" panose="02040503050406030204" pitchFamily="18" charset="0"/>
                            </a:rPr>
                            <m:t>×</m:t>
                          </m:r>
                          <m:d>
                            <m:dPr>
                              <m:ctrlPr>
                                <a:rPr lang="en-IN" sz="2800" i="1">
                                  <a:latin typeface="Cambria Math" panose="02040503050406030204" pitchFamily="18" charset="0"/>
                                </a:rPr>
                              </m:ctrlPr>
                            </m:dPr>
                            <m:e>
                              <m:f>
                                <m:fPr>
                                  <m:ctrlPr>
                                    <a:rPr lang="en-IN" sz="2800" i="1">
                                      <a:latin typeface="Cambria Math" panose="02040503050406030204" pitchFamily="18" charset="0"/>
                                    </a:rPr>
                                  </m:ctrlPr>
                                </m:fPr>
                                <m:num>
                                  <m:r>
                                    <a:rPr lang="en-IN" sz="2800" i="0" smtClean="0">
                                      <a:latin typeface="Cambria Math" panose="02040503050406030204" pitchFamily="18" charset="0"/>
                                    </a:rPr>
                                    <m:t>1</m:t>
                                  </m:r>
                                </m:num>
                                <m:den>
                                  <m:r>
                                    <a:rPr lang="en-IN" sz="2800" i="0" smtClean="0">
                                      <a:latin typeface="Cambria Math" panose="02040503050406030204" pitchFamily="18" charset="0"/>
                                    </a:rPr>
                                    <m:t>2</m:t>
                                  </m:r>
                                </m:den>
                              </m:f>
                            </m:e>
                          </m:d>
                        </m:e>
                        <m:sup>
                          <m:r>
                            <a:rPr lang="en-IN" sz="2800" i="0" smtClean="0">
                              <a:latin typeface="Cambria Math" panose="02040503050406030204" pitchFamily="18" charset="0"/>
                            </a:rPr>
                            <m:t>6</m:t>
                          </m:r>
                        </m:sup>
                      </m:sSup>
                      <m:r>
                        <a:rPr lang="en-IN" sz="2800" b="0" i="0" smtClean="0">
                          <a:latin typeface="Cambria Math" panose="02040503050406030204" pitchFamily="18" charset="0"/>
                        </a:rPr>
                        <m:t>=100</m:t>
                      </m:r>
                    </m:oMath>
                  </m:oMathPara>
                </a14:m>
                <a:endParaRPr lang="en-IN" sz="2800" dirty="0">
                  <a:latin typeface="Times New Roman" panose="02020603050405020304" pitchFamily="18" charset="0"/>
                  <a:cs typeface="Times New Roman" panose="02020603050405020304" pitchFamily="18" charset="0"/>
                </a:endParaRPr>
              </a:p>
              <a:p>
                <a:pPr algn="l"/>
                <a:r>
                  <a:rPr lang="en-US" sz="2800" b="0" u="none" strike="noStrike" baseline="0" dirty="0">
                    <a:latin typeface="Times New Roman" panose="02020603050405020304" pitchFamily="18" charset="0"/>
                    <a:cs typeface="Times New Roman" panose="02020603050405020304" pitchFamily="18" charset="0"/>
                  </a:rPr>
                  <a:t>Poisson probability law, the required probability of getting 6 </a:t>
                </a:r>
                <a:r>
                  <a:rPr lang="en-IN" sz="2800" b="0" u="none" strike="noStrike" baseline="0" dirty="0">
                    <a:latin typeface="Times New Roman" panose="02020603050405020304" pitchFamily="18" charset="0"/>
                    <a:cs typeface="Times New Roman" panose="02020603050405020304" pitchFamily="18" charset="0"/>
                  </a:rPr>
                  <a:t>beads </a:t>
                </a:r>
                <a14:m>
                  <m:oMath xmlns:m="http://schemas.openxmlformats.org/officeDocument/2006/math">
                    <m:r>
                      <a:rPr lang="en-IN" sz="2800" b="0" i="1" u="none" strike="noStrike" baseline="0" dirty="0" smtClean="0">
                        <a:latin typeface="Cambria Math" panose="02040503050406030204" pitchFamily="18" charset="0"/>
                        <a:cs typeface="Times New Roman" panose="02020603050405020304" pitchFamily="18" charset="0"/>
                      </a:rPr>
                      <m:t>𝑟</m:t>
                    </m:r>
                  </m:oMath>
                </a14:m>
                <a:r>
                  <a:rPr lang="en-IN" sz="2800" b="0" u="none" strike="noStrike" baseline="0" dirty="0">
                    <a:latin typeface="Times New Roman" panose="02020603050405020304" pitchFamily="18" charset="0"/>
                    <a:cs typeface="Times New Roman" panose="02020603050405020304" pitchFamily="18" charset="0"/>
                  </a:rPr>
                  <a:t> times</a:t>
                </a:r>
              </a:p>
              <a:p>
                <a:pPr algn="ctr"/>
                <a14:m>
                  <m:oMath xmlns:m="http://schemas.openxmlformats.org/officeDocument/2006/math">
                    <m:r>
                      <a:rPr lang="en-IN" sz="2800" b="0" i="1" dirty="0" smtClean="0">
                        <a:latin typeface="Cambria Math" panose="02040503050406030204" pitchFamily="18" charset="0"/>
                        <a:cs typeface="Times New Roman" panose="02020603050405020304" pitchFamily="18" charset="0"/>
                      </a:rPr>
                      <m:t>𝑃</m:t>
                    </m:r>
                    <m:r>
                      <a:rPr lang="en-IN" sz="2800" b="0" i="1" dirty="0" smtClean="0">
                        <a:latin typeface="Cambria Math" panose="02040503050406030204" pitchFamily="18" charset="0"/>
                        <a:cs typeface="Times New Roman" panose="02020603050405020304" pitchFamily="18" charset="0"/>
                      </a:rPr>
                      <m:t>(</m:t>
                    </m:r>
                    <m:r>
                      <a:rPr lang="en-IN" sz="2800" b="0" i="1" dirty="0" smtClean="0">
                        <a:latin typeface="Cambria Math" panose="02040503050406030204" pitchFamily="18" charset="0"/>
                        <a:cs typeface="Times New Roman" panose="02020603050405020304" pitchFamily="18" charset="0"/>
                      </a:rPr>
                      <m:t>𝑋</m:t>
                    </m:r>
                    <m:r>
                      <a:rPr lang="en-IN" sz="2800" b="0" i="1" dirty="0" smtClean="0">
                        <a:latin typeface="Cambria Math" panose="02040503050406030204" pitchFamily="18" charset="0"/>
                        <a:cs typeface="Times New Roman" panose="02020603050405020304" pitchFamily="18" charset="0"/>
                      </a:rPr>
                      <m:t>=</m:t>
                    </m:r>
                    <m:r>
                      <a:rPr lang="en-IN" sz="2800" b="0" i="1" dirty="0" smtClean="0">
                        <a:latin typeface="Cambria Math" panose="02040503050406030204" pitchFamily="18" charset="0"/>
                        <a:cs typeface="Times New Roman" panose="02020603050405020304" pitchFamily="18" charset="0"/>
                      </a:rPr>
                      <m:t>𝑟</m:t>
                    </m:r>
                    <m:r>
                      <a:rPr lang="en-IN" sz="2800" b="0" i="1" dirty="0" smtClean="0">
                        <a:latin typeface="Cambria Math" panose="02040503050406030204" pitchFamily="18" charset="0"/>
                        <a:cs typeface="Times New Roman" panose="02020603050405020304" pitchFamily="18" charset="0"/>
                      </a:rPr>
                      <m:t>)</m:t>
                    </m:r>
                    <m:r>
                      <a:rPr lang="en-IN" sz="2800" b="0" i="0" smtClean="0">
                        <a:latin typeface="Cambria Math" panose="02040503050406030204" pitchFamily="18" charset="0"/>
                        <a:cs typeface="Times New Roman" panose="02020603050405020304" pitchFamily="18" charset="0"/>
                      </a:rPr>
                      <m:t>=</m:t>
                    </m:r>
                    <m:f>
                      <m:fPr>
                        <m:ctrlPr>
                          <a:rPr lang="en-IN" sz="2800" b="0" i="1" smtClean="0">
                            <a:latin typeface="Cambria Math" panose="02040503050406030204" pitchFamily="18" charset="0"/>
                            <a:cs typeface="Times New Roman" panose="02020603050405020304" pitchFamily="18" charset="0"/>
                          </a:rPr>
                        </m:ctrlPr>
                      </m:fPr>
                      <m:num>
                        <m:sSup>
                          <m:sSupPr>
                            <m:ctrlPr>
                              <a:rPr lang="en-IN" sz="2800" b="0" i="1" smtClean="0">
                                <a:latin typeface="Cambria Math" panose="02040503050406030204" pitchFamily="18" charset="0"/>
                                <a:cs typeface="Times New Roman" panose="02020603050405020304" pitchFamily="18" charset="0"/>
                              </a:rPr>
                            </m:ctrlPr>
                          </m:sSupPr>
                          <m:e>
                            <m:r>
                              <m:rPr>
                                <m:sty m:val="p"/>
                              </m:rPr>
                              <a:rPr lang="en-IN" sz="2800" b="0" i="0" smtClean="0">
                                <a:latin typeface="Cambria Math" panose="02040503050406030204" pitchFamily="18" charset="0"/>
                                <a:cs typeface="Times New Roman" panose="02020603050405020304" pitchFamily="18" charset="0"/>
                              </a:rPr>
                              <m:t>e</m:t>
                            </m:r>
                          </m:e>
                          <m:sup>
                            <m:r>
                              <a:rPr lang="en-IN" sz="2800" b="0" i="0" smtClean="0">
                                <a:latin typeface="Cambria Math" panose="02040503050406030204" pitchFamily="18" charset="0"/>
                                <a:cs typeface="Times New Roman" panose="02020603050405020304" pitchFamily="18" charset="0"/>
                              </a:rPr>
                              <m:t>−</m:t>
                            </m:r>
                            <m:r>
                              <m:rPr>
                                <m:sty m:val="p"/>
                              </m:rPr>
                              <a:rPr lang="en-IN" sz="2800" b="0" i="0" smtClean="0">
                                <a:latin typeface="Cambria Math" panose="02040503050406030204" pitchFamily="18" charset="0"/>
                                <a:cs typeface="Times New Roman" panose="02020603050405020304" pitchFamily="18" charset="0"/>
                              </a:rPr>
                              <m:t>λ</m:t>
                            </m:r>
                          </m:sup>
                        </m:sSup>
                        <m:sSup>
                          <m:sSupPr>
                            <m:ctrlPr>
                              <a:rPr lang="en-IN" sz="2800" b="0" i="1" smtClean="0">
                                <a:latin typeface="Cambria Math" panose="02040503050406030204" pitchFamily="18" charset="0"/>
                                <a:cs typeface="Times New Roman" panose="02020603050405020304" pitchFamily="18" charset="0"/>
                              </a:rPr>
                            </m:ctrlPr>
                          </m:sSupPr>
                          <m:e>
                            <m:r>
                              <m:rPr>
                                <m:sty m:val="p"/>
                              </m:rPr>
                              <a:rPr lang="en-IN" sz="2800" b="0" i="0" smtClean="0">
                                <a:latin typeface="Cambria Math" panose="02040503050406030204" pitchFamily="18" charset="0"/>
                                <a:cs typeface="Times New Roman" panose="02020603050405020304" pitchFamily="18" charset="0"/>
                              </a:rPr>
                              <m:t>λ</m:t>
                            </m:r>
                          </m:e>
                          <m:sup>
                            <m:r>
                              <m:rPr>
                                <m:sty m:val="p"/>
                              </m:rPr>
                              <a:rPr lang="en-IN" sz="2800" b="0" i="0" smtClean="0">
                                <a:latin typeface="Cambria Math" panose="02040503050406030204" pitchFamily="18" charset="0"/>
                                <a:cs typeface="Times New Roman" panose="02020603050405020304" pitchFamily="18" charset="0"/>
                              </a:rPr>
                              <m:t>r</m:t>
                            </m:r>
                          </m:sup>
                        </m:sSup>
                      </m:num>
                      <m:den>
                        <m:r>
                          <m:rPr>
                            <m:sty m:val="p"/>
                          </m:rPr>
                          <a:rPr lang="en-IN" sz="2800" b="0" i="0" smtClean="0">
                            <a:latin typeface="Cambria Math" panose="02040503050406030204" pitchFamily="18" charset="0"/>
                            <a:cs typeface="Times New Roman" panose="02020603050405020304" pitchFamily="18" charset="0"/>
                          </a:rPr>
                          <m:t>r</m:t>
                        </m:r>
                        <m:r>
                          <a:rPr lang="en-IN" sz="2800" b="0" i="0" smtClean="0">
                            <a:latin typeface="Cambria Math" panose="02040503050406030204" pitchFamily="18" charset="0"/>
                            <a:cs typeface="Times New Roman" panose="02020603050405020304" pitchFamily="18" charset="0"/>
                          </a:rPr>
                          <m:t>!</m:t>
                        </m:r>
                      </m:den>
                    </m:f>
                    <m:r>
                      <a:rPr lang="en-IN" sz="2800" b="0" i="0" smtClean="0">
                        <a:latin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sz="2800" i="1">
                            <a:latin typeface="Cambria Math" panose="02040503050406030204" pitchFamily="18" charset="0"/>
                            <a:cs typeface="Times New Roman" panose="02020603050405020304" pitchFamily="18" charset="0"/>
                          </a:rPr>
                        </m:ctrlPr>
                      </m:fPr>
                      <m:num>
                        <m:sSup>
                          <m:sSupPr>
                            <m:ctrlPr>
                              <a:rPr lang="en-IN" sz="2800" i="1">
                                <a:latin typeface="Cambria Math" panose="02040503050406030204" pitchFamily="18" charset="0"/>
                                <a:cs typeface="Times New Roman" panose="02020603050405020304" pitchFamily="18" charset="0"/>
                              </a:rPr>
                            </m:ctrlPr>
                          </m:sSupPr>
                          <m:e>
                            <m:r>
                              <m:rPr>
                                <m:sty m:val="p"/>
                              </m:rPr>
                              <a:rPr lang="en-IN" sz="2800" i="0" smtClean="0">
                                <a:latin typeface="Cambria Math" panose="02040503050406030204" pitchFamily="18" charset="0"/>
                                <a:cs typeface="Times New Roman" panose="02020603050405020304" pitchFamily="18" charset="0"/>
                              </a:rPr>
                              <m:t>e</m:t>
                            </m:r>
                          </m:e>
                          <m:sup>
                            <m:r>
                              <a:rPr lang="en-IN" sz="2800" i="0" smtClean="0">
                                <a:latin typeface="Cambria Math" panose="02040503050406030204" pitchFamily="18" charset="0"/>
                                <a:cs typeface="Times New Roman" panose="02020603050405020304" pitchFamily="18" charset="0"/>
                              </a:rPr>
                              <m:t>−</m:t>
                            </m:r>
                            <m:r>
                              <a:rPr lang="en-IN" sz="2800" b="0" i="0" smtClean="0">
                                <a:latin typeface="Cambria Math" panose="02040503050406030204" pitchFamily="18" charset="0"/>
                                <a:cs typeface="Times New Roman" panose="02020603050405020304" pitchFamily="18" charset="0"/>
                              </a:rPr>
                              <m:t>100</m:t>
                            </m:r>
                          </m:sup>
                        </m:sSup>
                        <m:sSup>
                          <m:sSupPr>
                            <m:ctrlPr>
                              <a:rPr lang="en-IN" sz="2800" i="1">
                                <a:latin typeface="Cambria Math" panose="02040503050406030204" pitchFamily="18" charset="0"/>
                                <a:cs typeface="Times New Roman" panose="02020603050405020304" pitchFamily="18" charset="0"/>
                              </a:rPr>
                            </m:ctrlPr>
                          </m:sSupPr>
                          <m:e>
                            <m:r>
                              <a:rPr lang="en-IN" sz="2800" b="0" i="0" smtClean="0">
                                <a:latin typeface="Cambria Math" panose="02040503050406030204" pitchFamily="18" charset="0"/>
                                <a:cs typeface="Times New Roman" panose="02020603050405020304" pitchFamily="18" charset="0"/>
                              </a:rPr>
                              <m:t>100</m:t>
                            </m:r>
                          </m:e>
                          <m:sup>
                            <m:r>
                              <m:rPr>
                                <m:sty m:val="p"/>
                              </m:rPr>
                              <a:rPr lang="en-IN" sz="2800" i="0" smtClean="0">
                                <a:latin typeface="Cambria Math" panose="02040503050406030204" pitchFamily="18" charset="0"/>
                                <a:cs typeface="Times New Roman" panose="02020603050405020304" pitchFamily="18" charset="0"/>
                              </a:rPr>
                              <m:t>r</m:t>
                            </m:r>
                          </m:sup>
                        </m:sSup>
                      </m:num>
                      <m:den>
                        <m:r>
                          <m:rPr>
                            <m:sty m:val="p"/>
                          </m:rPr>
                          <a:rPr lang="en-IN" sz="2800" i="0" smtClean="0">
                            <a:latin typeface="Cambria Math" panose="02040503050406030204" pitchFamily="18" charset="0"/>
                            <a:cs typeface="Times New Roman" panose="02020603050405020304" pitchFamily="18" charset="0"/>
                          </a:rPr>
                          <m:t>r</m:t>
                        </m:r>
                        <m:r>
                          <a:rPr lang="en-IN" sz="2800" i="0" smtClean="0">
                            <a:latin typeface="Cambria Math" panose="02040503050406030204" pitchFamily="18" charset="0"/>
                            <a:cs typeface="Times New Roman" panose="02020603050405020304" pitchFamily="18" charset="0"/>
                          </a:rPr>
                          <m:t>!</m:t>
                        </m:r>
                      </m:den>
                    </m:f>
                    <m:r>
                      <a:rPr lang="en-IN" sz="2800" b="0" i="0" smtClean="0">
                        <a:latin typeface="Cambria Math" panose="02040503050406030204" pitchFamily="18" charset="0"/>
                        <a:cs typeface="Times New Roman" panose="02020603050405020304" pitchFamily="18" charset="0"/>
                      </a:rPr>
                      <m:t>;</m:t>
                    </m:r>
                    <m:r>
                      <m:rPr>
                        <m:sty m:val="p"/>
                      </m:rPr>
                      <a:rPr lang="en-IN" sz="2800" b="0" i="0" smtClean="0">
                        <a:latin typeface="Cambria Math" panose="02040503050406030204" pitchFamily="18" charset="0"/>
                        <a:cs typeface="Times New Roman" panose="02020603050405020304" pitchFamily="18" charset="0"/>
                      </a:rPr>
                      <m:t>r</m:t>
                    </m:r>
                    <m:r>
                      <a:rPr lang="en-IN" sz="2800" b="0" i="0" smtClean="0">
                        <a:latin typeface="Cambria Math" panose="02040503050406030204" pitchFamily="18" charset="0"/>
                        <a:cs typeface="Times New Roman" panose="02020603050405020304" pitchFamily="18" charset="0"/>
                      </a:rPr>
                      <m:t>=0, 1, 2,..</m:t>
                    </m:r>
                  </m:oMath>
                </a14:m>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AB5ECFBB-D113-2879-086F-74150AC51034}"/>
                  </a:ext>
                </a:extLst>
              </p:cNvPr>
              <p:cNvSpPr txBox="1">
                <a:spLocks noRot="1" noChangeAspect="1" noMove="1" noResize="1" noEditPoints="1" noAdjustHandles="1" noChangeArrowheads="1" noChangeShapeType="1" noTextEdit="1"/>
              </p:cNvSpPr>
              <p:nvPr/>
            </p:nvSpPr>
            <p:spPr>
              <a:xfrm>
                <a:off x="215757" y="0"/>
                <a:ext cx="11835830" cy="5735353"/>
              </a:xfrm>
              <a:prstGeom prst="rect">
                <a:avLst/>
              </a:prstGeom>
              <a:blipFill>
                <a:blip r:embed="rId2"/>
                <a:stretch>
                  <a:fillRect l="-1030" t="-1063"/>
                </a:stretch>
              </a:blipFill>
            </p:spPr>
            <p:txBody>
              <a:bodyPr/>
              <a:lstStyle/>
              <a:p>
                <a:r>
                  <a:rPr lang="en-IN">
                    <a:noFill/>
                  </a:rPr>
                  <a:t> </a:t>
                </a:r>
              </a:p>
            </p:txBody>
          </p:sp>
        </mc:Fallback>
      </mc:AlternateContent>
    </p:spTree>
    <p:extLst>
      <p:ext uri="{BB962C8B-B14F-4D97-AF65-F5344CB8AC3E}">
        <p14:creationId xmlns:p14="http://schemas.microsoft.com/office/powerpoint/2010/main" val="402475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B40873F-F307-EDB9-EE7E-FBE82C9AF3FA}"/>
                  </a:ext>
                </a:extLst>
              </p:cNvPr>
              <p:cNvSpPr txBox="1"/>
              <p:nvPr/>
            </p:nvSpPr>
            <p:spPr>
              <a:xfrm>
                <a:off x="369870" y="195209"/>
                <a:ext cx="11822130" cy="5282665"/>
              </a:xfrm>
              <a:prstGeom prst="rect">
                <a:avLst/>
              </a:prstGeom>
              <a:noFill/>
            </p:spPr>
            <p:txBody>
              <a:bodyPr wrap="square">
                <a:spAutoFit/>
              </a:bodyPr>
              <a:lstStyle/>
              <a:p>
                <a:pPr algn="l"/>
                <a:r>
                  <a:rPr lang="en-US" sz="2800" b="0" u="none" strike="noStrike" baseline="0" dirty="0">
                    <a:solidFill>
                      <a:srgbClr val="FF0000"/>
                    </a:solidFill>
                    <a:latin typeface="Times New Roman" panose="02020603050405020304" pitchFamily="18" charset="0"/>
                    <a:cs typeface="Times New Roman" panose="02020603050405020304" pitchFamily="18" charset="0"/>
                  </a:rPr>
                  <a:t>In a book of 520 pages, 390 typo-graphical errors occur. Assuming Poisson law for the number of errors per page, find the probability that a random sample of 5 pages will contain no error.</a:t>
                </a:r>
              </a:p>
              <a:p>
                <a:pPr algn="l"/>
                <a:endParaRPr lang="en-US" sz="2800" dirty="0">
                  <a:latin typeface="Times New Roman" panose="02020603050405020304" pitchFamily="18" charset="0"/>
                  <a:cs typeface="Times New Roman" panose="02020603050405020304" pitchFamily="18" charset="0"/>
                </a:endParaRPr>
              </a:p>
              <a:p>
                <a:pPr algn="l"/>
                <a:r>
                  <a:rPr lang="en-US" sz="2800" b="0" u="none" strike="noStrike" baseline="0" dirty="0">
                    <a:latin typeface="Times New Roman" panose="02020603050405020304" pitchFamily="18" charset="0"/>
                    <a:cs typeface="Times New Roman" panose="02020603050405020304" pitchFamily="18" charset="0"/>
                  </a:rPr>
                  <a:t>The  average number of, typographical errors per page </a:t>
                </a:r>
                <a14:m>
                  <m:oMath xmlns:m="http://schemas.openxmlformats.org/officeDocument/2006/math">
                    <m:r>
                      <m:rPr>
                        <m:sty m:val="p"/>
                      </m:rPr>
                      <a:rPr lang="en-IN" sz="2800" b="0" i="0" u="none" strike="noStrike" baseline="0" smtClean="0">
                        <a:latin typeface="Cambria Math" panose="02040503050406030204" pitchFamily="18" charset="0"/>
                      </a:rPr>
                      <m:t>λ</m:t>
                    </m:r>
                    <m:r>
                      <a:rPr lang="en-IN" sz="2800" b="0" i="0" u="none" strike="noStrike" baseline="0" smtClean="0">
                        <a:latin typeface="Cambria Math" panose="02040503050406030204" pitchFamily="18" charset="0"/>
                      </a:rPr>
                      <m:t>=</m:t>
                    </m:r>
                    <m:f>
                      <m:fPr>
                        <m:ctrlPr>
                          <a:rPr lang="en-IN" sz="2800" b="0" i="1" u="none" strike="noStrike" baseline="0" smtClean="0">
                            <a:latin typeface="Cambria Math" panose="02040503050406030204" pitchFamily="18" charset="0"/>
                          </a:rPr>
                        </m:ctrlPr>
                      </m:fPr>
                      <m:num>
                        <m:r>
                          <a:rPr lang="en-IN" sz="2800" b="0" i="0" u="none" strike="noStrike" baseline="0" smtClean="0">
                            <a:latin typeface="Cambria Math" panose="02040503050406030204" pitchFamily="18" charset="0"/>
                          </a:rPr>
                          <m:t>390</m:t>
                        </m:r>
                      </m:num>
                      <m:den>
                        <m:r>
                          <a:rPr lang="en-IN" sz="2800" b="0" i="0" u="none" strike="noStrike" baseline="0" smtClean="0">
                            <a:latin typeface="Cambria Math" panose="02040503050406030204" pitchFamily="18" charset="0"/>
                          </a:rPr>
                          <m:t>520</m:t>
                        </m:r>
                      </m:den>
                    </m:f>
                    <m:r>
                      <a:rPr lang="en-IN" sz="2800" b="0" i="0" u="none" strike="noStrike" baseline="0" smtClean="0">
                        <a:latin typeface="Cambria Math" panose="02040503050406030204" pitchFamily="18" charset="0"/>
                      </a:rPr>
                      <m:t>=0.75</m:t>
                    </m:r>
                  </m:oMath>
                </a14:m>
                <a:endParaRPr lang="en-IN" sz="2800" b="0" u="none" strike="noStrike" baseline="0" dirty="0">
                  <a:latin typeface="Times New Roman" panose="02020603050405020304" pitchFamily="18" charset="0"/>
                  <a:cs typeface="Times New Roman" panose="02020603050405020304" pitchFamily="18" charset="0"/>
                </a:endParaRPr>
              </a:p>
              <a:p>
                <a:pPr algn="l"/>
                <a:r>
                  <a:rPr lang="en-US" sz="2800" b="0" u="none" strike="noStrike" baseline="0" dirty="0">
                    <a:latin typeface="Times New Roman" panose="02020603050405020304" pitchFamily="18" charset="0"/>
                    <a:cs typeface="Times New Roman" panose="02020603050405020304" pitchFamily="18" charset="0"/>
                  </a:rPr>
                  <a:t>Poisson probability law, the probability of</a:t>
                </a:r>
                <a14:m>
                  <m:oMath xmlns:m="http://schemas.openxmlformats.org/officeDocument/2006/math">
                    <m:r>
                      <a:rPr lang="en-US" sz="2800" b="0" i="1" u="none" strike="noStrike" baseline="0" dirty="0" smtClean="0">
                        <a:latin typeface="Cambria Math" panose="02040503050406030204" pitchFamily="18" charset="0"/>
                        <a:cs typeface="Times New Roman" panose="02020603050405020304" pitchFamily="18" charset="0"/>
                      </a:rPr>
                      <m:t> </m:t>
                    </m:r>
                    <m:r>
                      <a:rPr lang="en-US" sz="2800" b="0" i="1" u="none" strike="noStrike" baseline="0" dirty="0" smtClean="0">
                        <a:latin typeface="Cambria Math" panose="02040503050406030204" pitchFamily="18" charset="0"/>
                        <a:cs typeface="Times New Roman" panose="02020603050405020304" pitchFamily="18" charset="0"/>
                      </a:rPr>
                      <m:t>𝑥</m:t>
                    </m:r>
                    <m:r>
                      <a:rPr lang="en-US" sz="2800" b="0" i="1" u="none" strike="noStrike" baseline="0" dirty="0" smtClean="0">
                        <a:latin typeface="Cambria Math" panose="02040503050406030204" pitchFamily="18" charset="0"/>
                        <a:cs typeface="Times New Roman" panose="02020603050405020304" pitchFamily="18" charset="0"/>
                      </a:rPr>
                      <m:t> </m:t>
                    </m:r>
                  </m:oMath>
                </a14:m>
                <a:r>
                  <a:rPr lang="en-US" sz="2800" b="0" u="none" strike="noStrike" baseline="0" dirty="0">
                    <a:latin typeface="Times New Roman" panose="02020603050405020304" pitchFamily="18" charset="0"/>
                    <a:cs typeface="Times New Roman" panose="02020603050405020304" pitchFamily="18" charset="0"/>
                  </a:rPr>
                  <a:t>errors </a:t>
                </a:r>
              </a:p>
              <a:p>
                <a:pPr algn="l"/>
                <a:endParaRPr lang="en-US" sz="2800" b="0" u="none" strike="noStrike" baseline="0" dirty="0">
                  <a:latin typeface="Times New Roman" panose="02020603050405020304" pitchFamily="18" charset="0"/>
                  <a:cs typeface="Times New Roman" panose="02020603050405020304" pitchFamily="18" charset="0"/>
                </a:endParaRPr>
              </a:p>
              <a:p>
                <a:pPr algn="ctr"/>
                <a14:m>
                  <m:oMath xmlns:m="http://schemas.openxmlformats.org/officeDocument/2006/math">
                    <m:r>
                      <m:rPr>
                        <m:sty m:val="p"/>
                      </m:rPr>
                      <a:rPr lang="en-IN" sz="2800" b="0" i="0" dirty="0" smtClean="0">
                        <a:latin typeface="Cambria Math" panose="02040503050406030204" pitchFamily="18" charset="0"/>
                        <a:cs typeface="Times New Roman" panose="02020603050405020304" pitchFamily="18" charset="0"/>
                      </a:rPr>
                      <m:t>P</m:t>
                    </m:r>
                    <m:r>
                      <a:rPr lang="en-IN" sz="2800" b="0" i="0" dirty="0" smtClean="0">
                        <a:latin typeface="Cambria Math" panose="02040503050406030204" pitchFamily="18" charset="0"/>
                        <a:cs typeface="Times New Roman" panose="02020603050405020304" pitchFamily="18" charset="0"/>
                      </a:rPr>
                      <m:t>(</m:t>
                    </m:r>
                    <m:r>
                      <m:rPr>
                        <m:sty m:val="p"/>
                      </m:rPr>
                      <a:rPr lang="en-IN" sz="2800" b="0" i="0" dirty="0" smtClean="0">
                        <a:latin typeface="Cambria Math" panose="02040503050406030204" pitchFamily="18" charset="0"/>
                        <a:cs typeface="Times New Roman" panose="02020603050405020304" pitchFamily="18" charset="0"/>
                      </a:rPr>
                      <m:t>X</m:t>
                    </m:r>
                    <m:r>
                      <a:rPr lang="en-IN" sz="2800" b="0" i="0" dirty="0" smtClean="0">
                        <a:latin typeface="Cambria Math" panose="02040503050406030204" pitchFamily="18" charset="0"/>
                        <a:cs typeface="Times New Roman" panose="02020603050405020304" pitchFamily="18" charset="0"/>
                      </a:rPr>
                      <m:t>=</m:t>
                    </m:r>
                    <m:r>
                      <m:rPr>
                        <m:sty m:val="p"/>
                      </m:rPr>
                      <a:rPr lang="en-IN" sz="2800" b="0" i="0" dirty="0" smtClean="0">
                        <a:latin typeface="Cambria Math" panose="02040503050406030204" pitchFamily="18" charset="0"/>
                        <a:cs typeface="Times New Roman" panose="02020603050405020304" pitchFamily="18" charset="0"/>
                      </a:rPr>
                      <m:t>x</m:t>
                    </m:r>
                    <m:r>
                      <a:rPr lang="en-IN" sz="2800" b="0" i="0" dirty="0" smtClean="0">
                        <a:latin typeface="Cambria Math" panose="02040503050406030204" pitchFamily="18" charset="0"/>
                        <a:cs typeface="Times New Roman" panose="02020603050405020304" pitchFamily="18" charset="0"/>
                      </a:rPr>
                      <m:t>)=</m:t>
                    </m:r>
                    <m:f>
                      <m:fPr>
                        <m:ctrlPr>
                          <a:rPr lang="en-IN" sz="2800" b="0" i="1" dirty="0" smtClean="0">
                            <a:latin typeface="Cambria Math" panose="02040503050406030204" pitchFamily="18" charset="0"/>
                            <a:cs typeface="Times New Roman" panose="02020603050405020304" pitchFamily="18" charset="0"/>
                          </a:rPr>
                        </m:ctrlPr>
                      </m:fPr>
                      <m:num>
                        <m:sSup>
                          <m:sSupPr>
                            <m:ctrlPr>
                              <a:rPr lang="en-IN" sz="2800" b="0" i="1" dirty="0" smtClean="0">
                                <a:latin typeface="Cambria Math" panose="02040503050406030204" pitchFamily="18" charset="0"/>
                                <a:cs typeface="Times New Roman" panose="02020603050405020304" pitchFamily="18" charset="0"/>
                              </a:rPr>
                            </m:ctrlPr>
                          </m:sSupPr>
                          <m:e>
                            <m:r>
                              <m:rPr>
                                <m:sty m:val="p"/>
                              </m:rPr>
                              <a:rPr lang="en-IN" sz="2800" b="0" i="0" dirty="0" smtClean="0">
                                <a:latin typeface="Cambria Math" panose="02040503050406030204" pitchFamily="18" charset="0"/>
                                <a:cs typeface="Times New Roman" panose="02020603050405020304" pitchFamily="18" charset="0"/>
                              </a:rPr>
                              <m:t>e</m:t>
                            </m:r>
                          </m:e>
                          <m:sup>
                            <m:r>
                              <a:rPr lang="en-IN" sz="2800" b="0" i="0" dirty="0" smtClean="0">
                                <a:latin typeface="Cambria Math" panose="02040503050406030204" pitchFamily="18" charset="0"/>
                                <a:cs typeface="Times New Roman" panose="02020603050405020304" pitchFamily="18" charset="0"/>
                              </a:rPr>
                              <m:t>−</m:t>
                            </m:r>
                            <m:r>
                              <m:rPr>
                                <m:sty m:val="p"/>
                              </m:rPr>
                              <a:rPr lang="en-IN" sz="2800" b="0" i="0" dirty="0" smtClean="0">
                                <a:latin typeface="Cambria Math" panose="02040503050406030204" pitchFamily="18" charset="0"/>
                                <a:cs typeface="Times New Roman" panose="02020603050405020304" pitchFamily="18" charset="0"/>
                              </a:rPr>
                              <m:t>λ</m:t>
                            </m:r>
                          </m:sup>
                        </m:sSup>
                        <m:sSup>
                          <m:sSupPr>
                            <m:ctrlPr>
                              <a:rPr lang="en-IN" sz="2800" b="0" i="1" dirty="0" smtClean="0">
                                <a:latin typeface="Cambria Math" panose="02040503050406030204" pitchFamily="18" charset="0"/>
                                <a:cs typeface="Times New Roman" panose="02020603050405020304" pitchFamily="18" charset="0"/>
                              </a:rPr>
                            </m:ctrlPr>
                          </m:sSupPr>
                          <m:e>
                            <m:r>
                              <m:rPr>
                                <m:sty m:val="p"/>
                              </m:rPr>
                              <a:rPr lang="en-IN" sz="2800" b="0" i="0" dirty="0" smtClean="0">
                                <a:latin typeface="Cambria Math" panose="02040503050406030204" pitchFamily="18" charset="0"/>
                                <a:cs typeface="Times New Roman" panose="02020603050405020304" pitchFamily="18" charset="0"/>
                              </a:rPr>
                              <m:t>λ</m:t>
                            </m:r>
                          </m:e>
                          <m:sup>
                            <m:r>
                              <m:rPr>
                                <m:sty m:val="p"/>
                              </m:rPr>
                              <a:rPr lang="en-IN" sz="2800" b="0" i="0" dirty="0" smtClean="0">
                                <a:latin typeface="Cambria Math" panose="02040503050406030204" pitchFamily="18" charset="0"/>
                                <a:cs typeface="Times New Roman" panose="02020603050405020304" pitchFamily="18" charset="0"/>
                              </a:rPr>
                              <m:t>x</m:t>
                            </m:r>
                          </m:sup>
                        </m:sSup>
                      </m:num>
                      <m:den>
                        <m:r>
                          <m:rPr>
                            <m:sty m:val="p"/>
                          </m:rPr>
                          <a:rPr lang="en-IN" sz="2800" b="0" i="0" dirty="0" smtClean="0">
                            <a:latin typeface="Cambria Math" panose="02040503050406030204" pitchFamily="18" charset="0"/>
                            <a:cs typeface="Times New Roman" panose="02020603050405020304" pitchFamily="18" charset="0"/>
                          </a:rPr>
                          <m:t>x</m:t>
                        </m:r>
                        <m:r>
                          <a:rPr lang="en-IN" sz="2800" b="0" i="0" dirty="0" smtClean="0">
                            <a:latin typeface="Cambria Math" panose="02040503050406030204" pitchFamily="18" charset="0"/>
                            <a:cs typeface="Times New Roman" panose="02020603050405020304" pitchFamily="18" charset="0"/>
                          </a:rPr>
                          <m:t>!</m:t>
                        </m:r>
                      </m:den>
                    </m:f>
                    <m:r>
                      <a:rPr lang="en-IN" sz="2800" b="0" i="0" smtClean="0">
                        <a:latin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sz="2800" b="0" i="1" dirty="0" smtClean="0">
                            <a:latin typeface="Cambria Math" panose="02040503050406030204" pitchFamily="18" charset="0"/>
                            <a:cs typeface="Times New Roman" panose="02020603050405020304" pitchFamily="18" charset="0"/>
                          </a:rPr>
                        </m:ctrlPr>
                      </m:fPr>
                      <m:num>
                        <m:sSup>
                          <m:sSupPr>
                            <m:ctrlPr>
                              <a:rPr lang="en-IN" sz="2800" i="1" dirty="0">
                                <a:latin typeface="Cambria Math" panose="02040503050406030204" pitchFamily="18" charset="0"/>
                                <a:cs typeface="Times New Roman" panose="02020603050405020304" pitchFamily="18" charset="0"/>
                              </a:rPr>
                            </m:ctrlPr>
                          </m:sSupPr>
                          <m:e>
                            <m:r>
                              <m:rPr>
                                <m:sty m:val="p"/>
                              </m:rPr>
                              <a:rPr lang="en-IN" sz="2800" i="0" dirty="0" smtClean="0">
                                <a:latin typeface="Cambria Math" panose="02040503050406030204" pitchFamily="18" charset="0"/>
                                <a:cs typeface="Times New Roman" panose="02020603050405020304" pitchFamily="18" charset="0"/>
                              </a:rPr>
                              <m:t>e</m:t>
                            </m:r>
                          </m:e>
                          <m:sup>
                            <m:r>
                              <a:rPr lang="en-IN" sz="2800" i="0" dirty="0" smtClean="0">
                                <a:latin typeface="Cambria Math" panose="02040503050406030204" pitchFamily="18" charset="0"/>
                                <a:cs typeface="Times New Roman" panose="02020603050405020304" pitchFamily="18" charset="0"/>
                              </a:rPr>
                              <m:t>−</m:t>
                            </m:r>
                            <m:r>
                              <a:rPr lang="en-IN" sz="2800" b="0" i="0" dirty="0" smtClean="0">
                                <a:latin typeface="Cambria Math" panose="02040503050406030204" pitchFamily="18" charset="0"/>
                                <a:cs typeface="Times New Roman" panose="02020603050405020304" pitchFamily="18" charset="0"/>
                              </a:rPr>
                              <m:t>0.75</m:t>
                            </m:r>
                          </m:sup>
                        </m:sSup>
                        <m:sSup>
                          <m:sSupPr>
                            <m:ctrlPr>
                              <a:rPr lang="en-IN" sz="2800" b="0" i="1" dirty="0">
                                <a:latin typeface="Cambria Math" panose="02040503050406030204" pitchFamily="18" charset="0"/>
                                <a:cs typeface="Times New Roman" panose="02020603050405020304" pitchFamily="18" charset="0"/>
                              </a:rPr>
                            </m:ctrlPr>
                          </m:sSupPr>
                          <m:e>
                            <m:r>
                              <a:rPr lang="en-IN" sz="2800" b="0" i="0" dirty="0" smtClean="0">
                                <a:latin typeface="Cambria Math" panose="02040503050406030204" pitchFamily="18" charset="0"/>
                                <a:cs typeface="Times New Roman" panose="02020603050405020304" pitchFamily="18" charset="0"/>
                              </a:rPr>
                              <m:t>0.75</m:t>
                            </m:r>
                          </m:e>
                          <m:sup>
                            <m:r>
                              <m:rPr>
                                <m:sty m:val="p"/>
                              </m:rPr>
                              <a:rPr lang="en-IN" sz="2800" b="0" i="0" dirty="0" smtClean="0">
                                <a:latin typeface="Cambria Math" panose="02040503050406030204" pitchFamily="18" charset="0"/>
                                <a:cs typeface="Times New Roman" panose="02020603050405020304" pitchFamily="18" charset="0"/>
                              </a:rPr>
                              <m:t>x</m:t>
                            </m:r>
                          </m:sup>
                        </m:sSup>
                      </m:num>
                      <m:den>
                        <m:r>
                          <m:rPr>
                            <m:sty m:val="p"/>
                          </m:rPr>
                          <a:rPr lang="en-IN" sz="2800" b="0" i="0" dirty="0" smtClean="0">
                            <a:latin typeface="Cambria Math" panose="02040503050406030204" pitchFamily="18" charset="0"/>
                            <a:cs typeface="Times New Roman" panose="02020603050405020304" pitchFamily="18" charset="0"/>
                          </a:rPr>
                          <m:t>x</m:t>
                        </m:r>
                        <m:r>
                          <a:rPr lang="en-IN" sz="2800" i="0" dirty="0" smtClean="0">
                            <a:latin typeface="Cambria Math" panose="02040503050406030204" pitchFamily="18" charset="0"/>
                            <a:cs typeface="Times New Roman" panose="02020603050405020304" pitchFamily="18" charset="0"/>
                          </a:rPr>
                          <m:t>!</m:t>
                        </m:r>
                      </m:den>
                    </m:f>
                    <m:r>
                      <a:rPr lang="en-IN" sz="2800" b="0" i="0" smtClean="0">
                        <a:latin typeface="Cambria Math" panose="02040503050406030204" pitchFamily="18" charset="0"/>
                        <a:cs typeface="Times New Roman" panose="02020603050405020304" pitchFamily="18" charset="0"/>
                      </a:rPr>
                      <m:t>;</m:t>
                    </m:r>
                    <m:r>
                      <m:rPr>
                        <m:sty m:val="p"/>
                      </m:rPr>
                      <a:rPr lang="en-IN" sz="2800" b="0" i="0" dirty="0" smtClean="0">
                        <a:latin typeface="Cambria Math" panose="02040503050406030204" pitchFamily="18" charset="0"/>
                        <a:cs typeface="Times New Roman" panose="02020603050405020304" pitchFamily="18" charset="0"/>
                      </a:rPr>
                      <m:t>x</m:t>
                    </m:r>
                    <m:r>
                      <a:rPr lang="en-IN" sz="2800" b="0" i="0" dirty="0" smtClean="0">
                        <a:latin typeface="Cambria Math" panose="02040503050406030204" pitchFamily="18" charset="0"/>
                        <a:cs typeface="Times New Roman" panose="02020603050405020304" pitchFamily="18" charset="0"/>
                      </a:rPr>
                      <m:t>=0, 1, 2,..</m:t>
                    </m:r>
                  </m:oMath>
                </a14:m>
                <a:endParaRPr lang="en-IN" sz="2800" b="0" dirty="0">
                  <a:latin typeface="Times New Roman" panose="02020603050405020304" pitchFamily="18" charset="0"/>
                  <a:cs typeface="Times New Roman" panose="02020603050405020304" pitchFamily="18" charset="0"/>
                </a:endParaRPr>
              </a:p>
              <a:p>
                <a:pPr algn="l"/>
                <a:r>
                  <a:rPr lang="en-US" sz="2800" b="0" u="none" strike="noStrike" baseline="0" dirty="0">
                    <a:latin typeface="Times New Roman" panose="02020603050405020304" pitchFamily="18" charset="0"/>
                    <a:cs typeface="Times New Roman" panose="02020603050405020304" pitchFamily="18" charset="0"/>
                  </a:rPr>
                  <a:t>The required probability the </a:t>
                </a:r>
                <a:r>
                  <a:rPr lang="en-US" sz="2800" dirty="0">
                    <a:latin typeface="Times New Roman" panose="02020603050405020304" pitchFamily="18" charset="0"/>
                    <a:cs typeface="Times New Roman" panose="02020603050405020304" pitchFamily="18" charset="0"/>
                  </a:rPr>
                  <a:t>ra</a:t>
                </a:r>
                <a:r>
                  <a:rPr lang="en-US" sz="2800" b="0" u="none" strike="noStrike" baseline="0" dirty="0">
                    <a:latin typeface="Times New Roman" panose="02020603050405020304" pitchFamily="18" charset="0"/>
                    <a:cs typeface="Times New Roman" panose="02020603050405020304" pitchFamily="18" charset="0"/>
                  </a:rPr>
                  <a:t>ndom sample </a:t>
                </a:r>
                <a:r>
                  <a:rPr lang="en-US" sz="2800" dirty="0">
                    <a:latin typeface="Times New Roman" panose="02020603050405020304" pitchFamily="18" charset="0"/>
                    <a:cs typeface="Times New Roman" panose="02020603050405020304" pitchFamily="18" charset="0"/>
                  </a:rPr>
                  <a:t>o</a:t>
                </a:r>
                <a:r>
                  <a:rPr lang="en-US" sz="2800" b="0" u="none" strike="noStrike" baseline="0" dirty="0">
                    <a:latin typeface="Times New Roman" panose="02020603050405020304" pitchFamily="18" charset="0"/>
                    <a:cs typeface="Times New Roman" panose="02020603050405020304" pitchFamily="18" charset="0"/>
                  </a:rPr>
                  <a:t>f 5 pages will contain no </a:t>
                </a:r>
                <a:r>
                  <a:rPr lang="en-IN" sz="2800" dirty="0">
                    <a:latin typeface="Times New Roman" panose="02020603050405020304" pitchFamily="18" charset="0"/>
                    <a:cs typeface="Times New Roman" panose="02020603050405020304" pitchFamily="18" charset="0"/>
                  </a:rPr>
                  <a:t>e</a:t>
                </a:r>
                <a:r>
                  <a:rPr lang="en-IN" sz="2800" b="0" u="none" strike="noStrike" baseline="0" dirty="0">
                    <a:latin typeface="Times New Roman" panose="02020603050405020304" pitchFamily="18" charset="0"/>
                    <a:cs typeface="Times New Roman" panose="02020603050405020304" pitchFamily="18" charset="0"/>
                  </a:rPr>
                  <a:t>rror is</a:t>
                </a:r>
              </a:p>
              <a:p>
                <a:pPr algn="ctr"/>
                <a14:m>
                  <m:oMathPara xmlns:m="http://schemas.openxmlformats.org/officeDocument/2006/math">
                    <m:oMathParaPr>
                      <m:jc m:val="centerGroup"/>
                    </m:oMathParaPr>
                    <m:oMath xmlns:m="http://schemas.openxmlformats.org/officeDocument/2006/math">
                      <m:sSup>
                        <m:sSupPr>
                          <m:ctrlPr>
                            <a:rPr lang="en-IN" sz="2800" b="0" i="1" dirty="0" smtClean="0">
                              <a:latin typeface="Cambria Math" panose="02040503050406030204" pitchFamily="18" charset="0"/>
                              <a:cs typeface="Times New Roman" panose="02020603050405020304" pitchFamily="18" charset="0"/>
                            </a:rPr>
                          </m:ctrlPr>
                        </m:sSupPr>
                        <m:e>
                          <m:d>
                            <m:dPr>
                              <m:begChr m:val="["/>
                              <m:endChr m:val="]"/>
                              <m:ctrlPr>
                                <a:rPr lang="en-IN" sz="2800" b="0" i="1" dirty="0" smtClean="0">
                                  <a:latin typeface="Cambria Math" panose="02040503050406030204" pitchFamily="18" charset="0"/>
                                  <a:cs typeface="Times New Roman" panose="02020603050405020304" pitchFamily="18" charset="0"/>
                                </a:rPr>
                              </m:ctrlPr>
                            </m:dPr>
                            <m:e>
                              <m:r>
                                <m:rPr>
                                  <m:sty m:val="p"/>
                                </m:rPr>
                                <a:rPr lang="en-IN" sz="2800" b="0" i="0" dirty="0" smtClean="0">
                                  <a:latin typeface="Cambria Math" panose="02040503050406030204" pitchFamily="18" charset="0"/>
                                  <a:cs typeface="Times New Roman" panose="02020603050405020304" pitchFamily="18" charset="0"/>
                                </a:rPr>
                                <m:t>P</m:t>
                              </m:r>
                              <m:d>
                                <m:dPr>
                                  <m:ctrlPr>
                                    <a:rPr lang="en-IN" sz="2800" b="0" i="1" dirty="0" smtClean="0">
                                      <a:latin typeface="Cambria Math" panose="02040503050406030204" pitchFamily="18" charset="0"/>
                                      <a:cs typeface="Times New Roman" panose="02020603050405020304" pitchFamily="18" charset="0"/>
                                    </a:rPr>
                                  </m:ctrlPr>
                                </m:dPr>
                                <m:e>
                                  <m:r>
                                    <m:rPr>
                                      <m:sty m:val="p"/>
                                    </m:rPr>
                                    <a:rPr lang="en-IN" sz="2800" b="0" i="0" dirty="0" smtClean="0">
                                      <a:latin typeface="Cambria Math" panose="02040503050406030204" pitchFamily="18" charset="0"/>
                                      <a:cs typeface="Times New Roman" panose="02020603050405020304" pitchFamily="18" charset="0"/>
                                    </a:rPr>
                                    <m:t>X</m:t>
                                  </m:r>
                                  <m:r>
                                    <a:rPr lang="en-IN" sz="2800" b="0" i="0" dirty="0" smtClean="0">
                                      <a:latin typeface="Cambria Math" panose="02040503050406030204" pitchFamily="18" charset="0"/>
                                      <a:cs typeface="Times New Roman" panose="02020603050405020304" pitchFamily="18" charset="0"/>
                                    </a:rPr>
                                    <m:t>=0</m:t>
                                  </m:r>
                                </m:e>
                              </m:d>
                            </m:e>
                          </m:d>
                        </m:e>
                        <m:sup>
                          <m:r>
                            <a:rPr lang="en-IN" sz="2800" b="0" i="0" dirty="0" smtClean="0">
                              <a:latin typeface="Cambria Math" panose="02040503050406030204" pitchFamily="18" charset="0"/>
                              <a:cs typeface="Times New Roman" panose="02020603050405020304" pitchFamily="18" charset="0"/>
                            </a:rPr>
                            <m:t>5</m:t>
                          </m:r>
                        </m:sup>
                      </m:sSup>
                      <m:r>
                        <a:rPr lang="en-IN" sz="2800" b="0" i="0" dirty="0" smtClean="0">
                          <a:latin typeface="Cambria Math" panose="02040503050406030204" pitchFamily="18" charset="0"/>
                          <a:cs typeface="Times New Roman" panose="02020603050405020304" pitchFamily="18" charset="0"/>
                        </a:rPr>
                        <m:t>=</m:t>
                      </m:r>
                      <m:sSup>
                        <m:sSupPr>
                          <m:ctrlPr>
                            <a:rPr lang="en-IN" sz="2800" b="0" i="1" dirty="0" smtClean="0">
                              <a:latin typeface="Cambria Math" panose="02040503050406030204" pitchFamily="18" charset="0"/>
                              <a:cs typeface="Times New Roman" panose="02020603050405020304" pitchFamily="18" charset="0"/>
                            </a:rPr>
                          </m:ctrlPr>
                        </m:sSupPr>
                        <m:e>
                          <m:sSup>
                            <m:sSupPr>
                              <m:ctrlPr>
                                <a:rPr lang="en-IN" sz="2800" i="1" dirty="0">
                                  <a:latin typeface="Cambria Math" panose="02040503050406030204" pitchFamily="18" charset="0"/>
                                  <a:cs typeface="Times New Roman" panose="02020603050405020304" pitchFamily="18" charset="0"/>
                                </a:rPr>
                              </m:ctrlPr>
                            </m:sSupPr>
                            <m:e>
                              <m:r>
                                <a:rPr lang="en-IN" sz="2800" i="0" dirty="0" smtClean="0">
                                  <a:latin typeface="Cambria Math" panose="02040503050406030204" pitchFamily="18" charset="0"/>
                                  <a:cs typeface="Times New Roman" panose="02020603050405020304" pitchFamily="18" charset="0"/>
                                </a:rPr>
                                <m:t>(</m:t>
                              </m:r>
                              <m:r>
                                <m:rPr>
                                  <m:sty m:val="p"/>
                                </m:rPr>
                                <a:rPr lang="en-IN" sz="2800" i="0" dirty="0" smtClean="0">
                                  <a:latin typeface="Cambria Math" panose="02040503050406030204" pitchFamily="18" charset="0"/>
                                  <a:cs typeface="Times New Roman" panose="02020603050405020304" pitchFamily="18" charset="0"/>
                                </a:rPr>
                                <m:t>e</m:t>
                              </m:r>
                            </m:e>
                            <m:sup>
                              <m:r>
                                <a:rPr lang="en-IN" sz="2800" i="0" dirty="0" smtClean="0">
                                  <a:latin typeface="Cambria Math" panose="02040503050406030204" pitchFamily="18" charset="0"/>
                                  <a:cs typeface="Times New Roman" panose="02020603050405020304" pitchFamily="18" charset="0"/>
                                </a:rPr>
                                <m:t>−0.75</m:t>
                              </m:r>
                            </m:sup>
                          </m:sSup>
                          <m:r>
                            <a:rPr lang="en-IN" sz="2800" i="0" dirty="0" smtClean="0">
                              <a:latin typeface="Cambria Math" panose="02040503050406030204" pitchFamily="18" charset="0"/>
                              <a:cs typeface="Times New Roman" panose="02020603050405020304" pitchFamily="18" charset="0"/>
                            </a:rPr>
                            <m:t>)</m:t>
                          </m:r>
                        </m:e>
                        <m:sup>
                          <m:r>
                            <a:rPr lang="en-IN" sz="2800" b="0" i="0" dirty="0" smtClean="0">
                              <a:latin typeface="Cambria Math" panose="02040503050406030204" pitchFamily="18" charset="0"/>
                              <a:cs typeface="Times New Roman" panose="02020603050405020304" pitchFamily="18" charset="0"/>
                            </a:rPr>
                            <m:t>5</m:t>
                          </m:r>
                        </m:sup>
                      </m:sSup>
                      <m:r>
                        <a:rPr lang="en-IN" sz="2800" b="0" i="0" dirty="0" smtClean="0">
                          <a:latin typeface="Cambria Math" panose="02040503050406030204" pitchFamily="18" charset="0"/>
                          <a:cs typeface="Times New Roman" panose="02020603050405020304" pitchFamily="18" charset="0"/>
                        </a:rPr>
                        <m:t>=</m:t>
                      </m:r>
                      <m:sSup>
                        <m:sSupPr>
                          <m:ctrlPr>
                            <a:rPr lang="en-IN" sz="2800" b="0" i="1" dirty="0" smtClean="0">
                              <a:latin typeface="Cambria Math" panose="02040503050406030204" pitchFamily="18" charset="0"/>
                              <a:cs typeface="Times New Roman" panose="02020603050405020304" pitchFamily="18" charset="0"/>
                            </a:rPr>
                          </m:ctrlPr>
                        </m:sSupPr>
                        <m:e>
                          <m:r>
                            <m:rPr>
                              <m:sty m:val="p"/>
                            </m:rPr>
                            <a:rPr lang="en-IN" sz="2800" b="0" i="0" dirty="0" smtClean="0">
                              <a:latin typeface="Cambria Math" panose="02040503050406030204" pitchFamily="18" charset="0"/>
                              <a:cs typeface="Times New Roman" panose="02020603050405020304" pitchFamily="18" charset="0"/>
                            </a:rPr>
                            <m:t>e</m:t>
                          </m:r>
                        </m:e>
                        <m:sup>
                          <m:r>
                            <a:rPr lang="en-IN" sz="2800" b="0" i="0" dirty="0" smtClean="0">
                              <a:latin typeface="Cambria Math" panose="02040503050406030204" pitchFamily="18" charset="0"/>
                              <a:cs typeface="Times New Roman" panose="02020603050405020304" pitchFamily="18" charset="0"/>
                            </a:rPr>
                            <m:t>−3.75</m:t>
                          </m:r>
                        </m:sup>
                      </m:sSup>
                    </m:oMath>
                  </m:oMathPara>
                </a14:m>
                <a:endParaRPr lang="en-IN" sz="280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5B40873F-F307-EDB9-EE7E-FBE82C9AF3FA}"/>
                  </a:ext>
                </a:extLst>
              </p:cNvPr>
              <p:cNvSpPr txBox="1">
                <a:spLocks noRot="1" noChangeAspect="1" noMove="1" noResize="1" noEditPoints="1" noAdjustHandles="1" noChangeArrowheads="1" noChangeShapeType="1" noTextEdit="1"/>
              </p:cNvSpPr>
              <p:nvPr/>
            </p:nvSpPr>
            <p:spPr>
              <a:xfrm>
                <a:off x="369870" y="195209"/>
                <a:ext cx="11822130" cy="5282665"/>
              </a:xfrm>
              <a:prstGeom prst="rect">
                <a:avLst/>
              </a:prstGeom>
              <a:blipFill>
                <a:blip r:embed="rId2"/>
                <a:stretch>
                  <a:fillRect l="-1083" t="-1153"/>
                </a:stretch>
              </a:blipFill>
            </p:spPr>
            <p:txBody>
              <a:bodyPr/>
              <a:lstStyle/>
              <a:p>
                <a:r>
                  <a:rPr lang="en-IN">
                    <a:noFill/>
                  </a:rPr>
                  <a:t> </a:t>
                </a:r>
              </a:p>
            </p:txBody>
          </p:sp>
        </mc:Fallback>
      </mc:AlternateContent>
    </p:spTree>
    <p:extLst>
      <p:ext uri="{BB962C8B-B14F-4D97-AF65-F5344CB8AC3E}">
        <p14:creationId xmlns:p14="http://schemas.microsoft.com/office/powerpoint/2010/main" val="258406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16EC15B-AEAD-19B2-0846-3E7B96A99C85}"/>
                  </a:ext>
                </a:extLst>
              </p:cNvPr>
              <p:cNvSpPr txBox="1"/>
              <p:nvPr/>
            </p:nvSpPr>
            <p:spPr>
              <a:xfrm>
                <a:off x="729465" y="-1"/>
                <a:ext cx="10335802" cy="6350328"/>
              </a:xfrm>
              <a:prstGeom prst="rect">
                <a:avLst/>
              </a:prstGeom>
              <a:noFill/>
            </p:spPr>
            <p:txBody>
              <a:bodyPr wrap="square">
                <a:spAutoFit/>
              </a:bodyPr>
              <a:lstStyle/>
              <a:p>
                <a:pPr algn="just"/>
                <a:r>
                  <a:rPr lang="en-US" sz="2800" b="0" u="none" strike="noStrike" baseline="0" dirty="0">
                    <a:solidFill>
                      <a:srgbClr val="FF0000"/>
                    </a:solidFill>
                    <a:latin typeface="Times New Roman" panose="02020603050405020304" pitchFamily="18" charset="0"/>
                    <a:cs typeface="Times New Roman" panose="02020603050405020304" pitchFamily="18" charset="0"/>
                  </a:rPr>
                  <a:t>If X is a Poisson variate such that </a:t>
                </a:r>
                <a14:m>
                  <m:oMath xmlns:m="http://schemas.openxmlformats.org/officeDocument/2006/math">
                    <m:r>
                      <a:rPr lang="nn-NO" sz="2800" b="0" i="1" u="none" strike="noStrike" baseline="0" dirty="0" smtClean="0">
                        <a:solidFill>
                          <a:srgbClr val="FF0000"/>
                        </a:solidFill>
                        <a:latin typeface="Cambria Math" panose="02040503050406030204" pitchFamily="18" charset="0"/>
                        <a:cs typeface="Times New Roman" panose="02020603050405020304" pitchFamily="18" charset="0"/>
                      </a:rPr>
                      <m:t>𝑃</m:t>
                    </m:r>
                    <m:d>
                      <m:dPr>
                        <m:ctrlPr>
                          <a:rPr lang="nn-NO" sz="2800" b="0" i="1" u="none" strike="noStrike" baseline="0" dirty="0">
                            <a:solidFill>
                              <a:srgbClr val="FF0000"/>
                            </a:solidFill>
                            <a:latin typeface="Cambria Math" panose="02040503050406030204" pitchFamily="18" charset="0"/>
                            <a:cs typeface="Times New Roman" panose="02020603050405020304" pitchFamily="18" charset="0"/>
                          </a:rPr>
                        </m:ctrlPr>
                      </m:dPr>
                      <m:e>
                        <m:r>
                          <a:rPr lang="nn-NO" sz="2800" b="0" i="1" u="none" strike="noStrike" baseline="0" dirty="0">
                            <a:solidFill>
                              <a:srgbClr val="FF0000"/>
                            </a:solidFill>
                            <a:latin typeface="Cambria Math" panose="02040503050406030204" pitchFamily="18" charset="0"/>
                            <a:cs typeface="Times New Roman" panose="02020603050405020304" pitchFamily="18" charset="0"/>
                          </a:rPr>
                          <m:t>𝑋</m:t>
                        </m:r>
                        <m:r>
                          <a:rPr lang="en-IN" sz="2800" b="0" i="1" u="none" strike="noStrike" baseline="0" dirty="0" smtClean="0">
                            <a:solidFill>
                              <a:srgbClr val="FF0000"/>
                            </a:solidFill>
                            <a:latin typeface="Cambria Math" panose="02040503050406030204" pitchFamily="18" charset="0"/>
                            <a:cs typeface="Times New Roman" panose="02020603050405020304" pitchFamily="18" charset="0"/>
                          </a:rPr>
                          <m:t>=</m:t>
                        </m:r>
                        <m:r>
                          <a:rPr lang="nn-NO" sz="2800" b="0" i="1" u="none" strike="noStrike" baseline="0" dirty="0">
                            <a:solidFill>
                              <a:srgbClr val="FF0000"/>
                            </a:solidFill>
                            <a:latin typeface="Cambria Math" panose="02040503050406030204" pitchFamily="18" charset="0"/>
                            <a:cs typeface="Times New Roman" panose="02020603050405020304" pitchFamily="18" charset="0"/>
                          </a:rPr>
                          <m:t>2</m:t>
                        </m:r>
                      </m:e>
                    </m:d>
                    <m:r>
                      <a:rPr lang="en-IN" sz="2800" b="0" i="1" u="none" strike="noStrike" baseline="0" dirty="0" smtClean="0">
                        <a:solidFill>
                          <a:srgbClr val="FF0000"/>
                        </a:solidFill>
                        <a:latin typeface="Cambria Math" panose="02040503050406030204" pitchFamily="18" charset="0"/>
                        <a:cs typeface="Times New Roman" panose="02020603050405020304" pitchFamily="18" charset="0"/>
                      </a:rPr>
                      <m:t>=</m:t>
                    </m:r>
                    <m:r>
                      <a:rPr lang="nn-NO" sz="2800" b="0" i="1" u="none" strike="noStrike" baseline="0" dirty="0">
                        <a:solidFill>
                          <a:srgbClr val="FF0000"/>
                        </a:solidFill>
                        <a:latin typeface="Cambria Math" panose="02040503050406030204" pitchFamily="18" charset="0"/>
                        <a:cs typeface="Times New Roman" panose="02020603050405020304" pitchFamily="18" charset="0"/>
                      </a:rPr>
                      <m:t> 9</m:t>
                    </m:r>
                    <m:r>
                      <a:rPr lang="nn-NO" sz="2800" b="0" i="1" u="none" strike="noStrike" baseline="0" dirty="0">
                        <a:solidFill>
                          <a:srgbClr val="FF0000"/>
                        </a:solidFill>
                        <a:latin typeface="Cambria Math" panose="02040503050406030204" pitchFamily="18" charset="0"/>
                        <a:cs typeface="Times New Roman" panose="02020603050405020304" pitchFamily="18" charset="0"/>
                      </a:rPr>
                      <m:t>𝑃</m:t>
                    </m:r>
                    <m:r>
                      <a:rPr lang="nn-NO" sz="2800" b="0" i="1" u="none" strike="noStrike" baseline="0" dirty="0">
                        <a:solidFill>
                          <a:srgbClr val="FF0000"/>
                        </a:solidFill>
                        <a:latin typeface="Cambria Math" panose="02040503050406030204" pitchFamily="18" charset="0"/>
                        <a:cs typeface="Times New Roman" panose="02020603050405020304" pitchFamily="18" charset="0"/>
                      </a:rPr>
                      <m:t>(</m:t>
                    </m:r>
                    <m:r>
                      <a:rPr lang="nn-NO" sz="2800" b="0" i="1" u="none" strike="noStrike" baseline="0" dirty="0">
                        <a:solidFill>
                          <a:srgbClr val="FF0000"/>
                        </a:solidFill>
                        <a:latin typeface="Cambria Math" panose="02040503050406030204" pitchFamily="18" charset="0"/>
                        <a:cs typeface="Times New Roman" panose="02020603050405020304" pitchFamily="18" charset="0"/>
                      </a:rPr>
                      <m:t>𝑋</m:t>
                    </m:r>
                    <m:r>
                      <a:rPr lang="en-IN" sz="2800" b="0" i="1" u="none" strike="noStrike" baseline="0" dirty="0" smtClean="0">
                        <a:solidFill>
                          <a:srgbClr val="FF0000"/>
                        </a:solidFill>
                        <a:latin typeface="Cambria Math" panose="02040503050406030204" pitchFamily="18" charset="0"/>
                        <a:cs typeface="Times New Roman" panose="02020603050405020304" pitchFamily="18" charset="0"/>
                      </a:rPr>
                      <m:t>=</m:t>
                    </m:r>
                    <m:r>
                      <a:rPr lang="nn-NO" sz="2800" b="0" i="1" u="none" strike="noStrike" baseline="0" dirty="0">
                        <a:solidFill>
                          <a:srgbClr val="FF0000"/>
                        </a:solidFill>
                        <a:latin typeface="Cambria Math" panose="02040503050406030204" pitchFamily="18" charset="0"/>
                        <a:cs typeface="Times New Roman" panose="02020603050405020304" pitchFamily="18" charset="0"/>
                      </a:rPr>
                      <m:t> 4) + 90</m:t>
                    </m:r>
                    <m:r>
                      <a:rPr lang="nn-NO" sz="2800" b="0" i="1" u="none" strike="noStrike" baseline="0" dirty="0">
                        <a:solidFill>
                          <a:srgbClr val="FF0000"/>
                        </a:solidFill>
                        <a:latin typeface="Cambria Math" panose="02040503050406030204" pitchFamily="18" charset="0"/>
                        <a:cs typeface="Times New Roman" panose="02020603050405020304" pitchFamily="18" charset="0"/>
                      </a:rPr>
                      <m:t>𝑃</m:t>
                    </m:r>
                    <m:r>
                      <a:rPr lang="nn-NO" sz="2800" b="0" i="1" u="none" strike="noStrike" baseline="0" dirty="0">
                        <a:solidFill>
                          <a:srgbClr val="FF0000"/>
                        </a:solidFill>
                        <a:latin typeface="Cambria Math" panose="02040503050406030204" pitchFamily="18" charset="0"/>
                        <a:cs typeface="Times New Roman" panose="02020603050405020304" pitchFamily="18" charset="0"/>
                      </a:rPr>
                      <m:t>(</m:t>
                    </m:r>
                    <m:r>
                      <a:rPr lang="nn-NO" sz="2800" b="0" i="1" u="none" strike="noStrike" baseline="0" dirty="0">
                        <a:solidFill>
                          <a:srgbClr val="FF0000"/>
                        </a:solidFill>
                        <a:latin typeface="Cambria Math" panose="02040503050406030204" pitchFamily="18" charset="0"/>
                        <a:cs typeface="Times New Roman" panose="02020603050405020304" pitchFamily="18" charset="0"/>
                      </a:rPr>
                      <m:t>𝑋</m:t>
                    </m:r>
                    <m:r>
                      <a:rPr lang="en-IN" sz="2800" b="0" i="1" u="none" strike="noStrike" baseline="0" dirty="0" smtClean="0">
                        <a:solidFill>
                          <a:srgbClr val="FF0000"/>
                        </a:solidFill>
                        <a:latin typeface="Cambria Math" panose="02040503050406030204" pitchFamily="18" charset="0"/>
                        <a:cs typeface="Times New Roman" panose="02020603050405020304" pitchFamily="18" charset="0"/>
                      </a:rPr>
                      <m:t>=</m:t>
                    </m:r>
                    <m:r>
                      <a:rPr lang="nn-NO" sz="2800" b="0" i="1" u="none" strike="noStrike" baseline="0" dirty="0">
                        <a:solidFill>
                          <a:srgbClr val="FF0000"/>
                        </a:solidFill>
                        <a:latin typeface="Cambria Math" panose="02040503050406030204" pitchFamily="18" charset="0"/>
                        <a:cs typeface="Times New Roman" panose="02020603050405020304" pitchFamily="18" charset="0"/>
                      </a:rPr>
                      <m:t> 6) </m:t>
                    </m:r>
                  </m:oMath>
                </a14:m>
                <a:r>
                  <a:rPr lang="en-US" sz="2800" b="0" u="none" strike="noStrike" baseline="0" dirty="0">
                    <a:solidFill>
                      <a:srgbClr val="FF0000"/>
                    </a:solidFill>
                    <a:latin typeface="Times New Roman" panose="02020603050405020304" pitchFamily="18" charset="0"/>
                    <a:cs typeface="Times New Roman" panose="02020603050405020304" pitchFamily="18" charset="0"/>
                  </a:rPr>
                  <a:t>Find (</a:t>
                </a:r>
                <a:r>
                  <a:rPr lang="en-US" sz="2800" b="0" u="none" strike="noStrike" baseline="0" dirty="0" err="1">
                    <a:solidFill>
                      <a:srgbClr val="FF0000"/>
                    </a:solidFill>
                    <a:latin typeface="Times New Roman" panose="02020603050405020304" pitchFamily="18" charset="0"/>
                    <a:cs typeface="Times New Roman" panose="02020603050405020304" pitchFamily="18" charset="0"/>
                  </a:rPr>
                  <a:t>i</a:t>
                </a:r>
                <a:r>
                  <a:rPr lang="en-US" sz="2800" b="0" u="none" strike="noStrike" baseline="0"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r>
                      <a:rPr lang="en-IN" sz="2800" b="0" i="1" u="none" strike="noStrike" baseline="0" smtClean="0">
                        <a:solidFill>
                          <a:srgbClr val="FF0000"/>
                        </a:solidFill>
                        <a:latin typeface="Cambria Math" panose="02040503050406030204" pitchFamily="18" charset="0"/>
                        <a:cs typeface="Times New Roman" panose="02020603050405020304" pitchFamily="18" charset="0"/>
                      </a:rPr>
                      <m:t>𝜆</m:t>
                    </m:r>
                  </m:oMath>
                </a14:m>
                <a:r>
                  <a:rPr lang="en-US" sz="2800" b="0" u="none" strike="noStrike" baseline="0" dirty="0">
                    <a:solidFill>
                      <a:srgbClr val="FF0000"/>
                    </a:solidFill>
                    <a:latin typeface="Times New Roman" panose="02020603050405020304" pitchFamily="18" charset="0"/>
                    <a:cs typeface="Times New Roman" panose="02020603050405020304" pitchFamily="18" charset="0"/>
                  </a:rPr>
                  <a:t>, the mean of </a:t>
                </a:r>
                <a14:m>
                  <m:oMath xmlns:m="http://schemas.openxmlformats.org/officeDocument/2006/math">
                    <m:r>
                      <a:rPr lang="en-US" sz="2800" b="0" i="1" u="none" strike="noStrike" baseline="0" dirty="0" smtClean="0">
                        <a:solidFill>
                          <a:srgbClr val="FF0000"/>
                        </a:solidFill>
                        <a:latin typeface="Cambria Math" panose="02040503050406030204" pitchFamily="18" charset="0"/>
                        <a:cs typeface="Times New Roman" panose="02020603050405020304" pitchFamily="18" charset="0"/>
                      </a:rPr>
                      <m:t>𝑋</m:t>
                    </m:r>
                  </m:oMath>
                </a14:m>
                <a:r>
                  <a:rPr lang="en-US" sz="2800" b="0" u="none" strike="noStrike" baseline="0" dirty="0">
                    <a:solidFill>
                      <a:srgbClr val="FF0000"/>
                    </a:solidFill>
                    <a:latin typeface="Times New Roman" panose="02020603050405020304" pitchFamily="18" charset="0"/>
                    <a:cs typeface="Times New Roman" panose="02020603050405020304" pitchFamily="18" charset="0"/>
                  </a:rPr>
                  <a:t>. (ii) </a:t>
                </a:r>
                <a14:m>
                  <m:oMath xmlns:m="http://schemas.openxmlformats.org/officeDocument/2006/math">
                    <m:sSub>
                      <m:sSubPr>
                        <m:ctrlPr>
                          <a:rPr lang="en-IN" sz="2800" b="0" i="1" u="none" strike="noStrike" baseline="0" dirty="0" smtClean="0">
                            <a:solidFill>
                              <a:srgbClr val="FF0000"/>
                            </a:solidFill>
                            <a:latin typeface="Cambria Math" panose="02040503050406030204" pitchFamily="18" charset="0"/>
                            <a:cs typeface="Times New Roman" panose="02020603050405020304" pitchFamily="18" charset="0"/>
                          </a:rPr>
                        </m:ctrlPr>
                      </m:sSubPr>
                      <m:e>
                        <m:r>
                          <a:rPr lang="en-IN" sz="2800" b="0" i="1" u="none" strike="noStrike" baseline="0" dirty="0" smtClean="0">
                            <a:solidFill>
                              <a:srgbClr val="FF0000"/>
                            </a:solidFill>
                            <a:latin typeface="Cambria Math" panose="02040503050406030204" pitchFamily="18" charset="0"/>
                            <a:cs typeface="Times New Roman" panose="02020603050405020304" pitchFamily="18" charset="0"/>
                          </a:rPr>
                          <m:t>𝛽</m:t>
                        </m:r>
                      </m:e>
                      <m:sub>
                        <m:r>
                          <a:rPr lang="en-IN" sz="2800" b="0" i="1" u="none" strike="noStrike" baseline="0" dirty="0" smtClean="0">
                            <a:solidFill>
                              <a:srgbClr val="FF0000"/>
                            </a:solidFill>
                            <a:latin typeface="Cambria Math" panose="02040503050406030204" pitchFamily="18" charset="0"/>
                            <a:cs typeface="Times New Roman" panose="02020603050405020304" pitchFamily="18" charset="0"/>
                          </a:rPr>
                          <m:t>1</m:t>
                        </m:r>
                      </m:sub>
                    </m:sSub>
                  </m:oMath>
                </a14:m>
                <a:r>
                  <a:rPr lang="en-US" sz="2800" b="0" u="none" strike="noStrike" baseline="0" dirty="0">
                    <a:solidFill>
                      <a:srgbClr val="FF0000"/>
                    </a:solidFill>
                    <a:latin typeface="Times New Roman" panose="02020603050405020304" pitchFamily="18" charset="0"/>
                    <a:cs typeface="Times New Roman" panose="02020603050405020304" pitchFamily="18" charset="0"/>
                  </a:rPr>
                  <a:t> the co</a:t>
                </a:r>
                <a:r>
                  <a:rPr lang="en-US" sz="2800" dirty="0">
                    <a:solidFill>
                      <a:srgbClr val="FF0000"/>
                    </a:solidFill>
                    <a:latin typeface="Times New Roman" panose="02020603050405020304" pitchFamily="18" charset="0"/>
                    <a:cs typeface="Times New Roman" panose="02020603050405020304" pitchFamily="18" charset="0"/>
                  </a:rPr>
                  <a:t>e</a:t>
                </a:r>
                <a:r>
                  <a:rPr lang="en-US" sz="2800" b="0" u="none" strike="noStrike" baseline="0" dirty="0">
                    <a:solidFill>
                      <a:srgbClr val="FF0000"/>
                    </a:solidFill>
                    <a:latin typeface="Times New Roman" panose="02020603050405020304" pitchFamily="18" charset="0"/>
                    <a:cs typeface="Times New Roman" panose="02020603050405020304" pitchFamily="18" charset="0"/>
                  </a:rPr>
                  <a:t>fficient of skewness.</a:t>
                </a:r>
              </a:p>
              <a:p>
                <a:pPr algn="l"/>
                <a:endParaRPr lang="en-US" sz="2800" dirty="0">
                  <a:latin typeface="Times New Roman" panose="02020603050405020304" pitchFamily="18" charset="0"/>
                  <a:cs typeface="Times New Roman" panose="02020603050405020304" pitchFamily="18" charset="0"/>
                </a:endParaRPr>
              </a:p>
              <a:p>
                <a:pPr algn="l"/>
                <a:endParaRPr lang="en-US" sz="2800" b="0" u="none" strike="noStrike" baseline="0" dirty="0">
                  <a:latin typeface="Times New Roman" panose="02020603050405020304" pitchFamily="18" charset="0"/>
                  <a:cs typeface="Times New Roman" panose="02020603050405020304" pitchFamily="18" charset="0"/>
                </a:endParaRPr>
              </a:p>
              <a:p>
                <a:pPr algn="l"/>
                <a14:m>
                  <m:oMathPara xmlns:m="http://schemas.openxmlformats.org/officeDocument/2006/math">
                    <m:oMathParaPr>
                      <m:jc m:val="centerGroup"/>
                    </m:oMathParaPr>
                    <m:oMath xmlns:m="http://schemas.openxmlformats.org/officeDocument/2006/math">
                      <m:r>
                        <m:rPr>
                          <m:sty m:val="p"/>
                        </m:rPr>
                        <a:rPr lang="en-IN" sz="2800" b="0" i="0" dirty="0" smtClean="0">
                          <a:latin typeface="Cambria Math" panose="02040503050406030204" pitchFamily="18" charset="0"/>
                          <a:cs typeface="Times New Roman" panose="02020603050405020304" pitchFamily="18" charset="0"/>
                        </a:rPr>
                        <m:t>P</m:t>
                      </m:r>
                      <m:r>
                        <a:rPr lang="en-IN" sz="2800" b="0" i="0" dirty="0" smtClean="0">
                          <a:latin typeface="Cambria Math" panose="02040503050406030204" pitchFamily="18" charset="0"/>
                          <a:cs typeface="Times New Roman" panose="02020603050405020304" pitchFamily="18" charset="0"/>
                        </a:rPr>
                        <m:t>(</m:t>
                      </m:r>
                      <m:r>
                        <m:rPr>
                          <m:sty m:val="p"/>
                        </m:rPr>
                        <a:rPr lang="en-IN" sz="2800" b="0" i="0" dirty="0" smtClean="0">
                          <a:latin typeface="Cambria Math" panose="02040503050406030204" pitchFamily="18" charset="0"/>
                          <a:cs typeface="Times New Roman" panose="02020603050405020304" pitchFamily="18" charset="0"/>
                        </a:rPr>
                        <m:t>X</m:t>
                      </m:r>
                      <m:r>
                        <a:rPr lang="en-IN" sz="2800" b="0" i="0" dirty="0" smtClean="0">
                          <a:latin typeface="Cambria Math" panose="02040503050406030204" pitchFamily="18" charset="0"/>
                          <a:cs typeface="Times New Roman" panose="02020603050405020304" pitchFamily="18" charset="0"/>
                        </a:rPr>
                        <m:t>=</m:t>
                      </m:r>
                      <m:r>
                        <m:rPr>
                          <m:sty m:val="p"/>
                        </m:rPr>
                        <a:rPr lang="en-IN" sz="2800" b="0" i="0" dirty="0" smtClean="0">
                          <a:latin typeface="Cambria Math" panose="02040503050406030204" pitchFamily="18" charset="0"/>
                          <a:cs typeface="Times New Roman" panose="02020603050405020304" pitchFamily="18" charset="0"/>
                        </a:rPr>
                        <m:t>x</m:t>
                      </m:r>
                      <m:r>
                        <a:rPr lang="en-IN" sz="2800" b="0" i="0" dirty="0" smtClean="0">
                          <a:latin typeface="Cambria Math" panose="02040503050406030204" pitchFamily="18" charset="0"/>
                          <a:cs typeface="Times New Roman" panose="02020603050405020304" pitchFamily="18" charset="0"/>
                        </a:rPr>
                        <m:t>)=</m:t>
                      </m:r>
                      <m:f>
                        <m:fPr>
                          <m:ctrlPr>
                            <a:rPr lang="en-IN" sz="2800" b="0" i="1" dirty="0" smtClean="0">
                              <a:latin typeface="Cambria Math" panose="02040503050406030204" pitchFamily="18" charset="0"/>
                              <a:cs typeface="Times New Roman" panose="02020603050405020304" pitchFamily="18" charset="0"/>
                            </a:rPr>
                          </m:ctrlPr>
                        </m:fPr>
                        <m:num>
                          <m:sSup>
                            <m:sSupPr>
                              <m:ctrlPr>
                                <a:rPr lang="en-IN" sz="2800" b="0" i="1" dirty="0" smtClean="0">
                                  <a:latin typeface="Cambria Math" panose="02040503050406030204" pitchFamily="18" charset="0"/>
                                  <a:cs typeface="Times New Roman" panose="02020603050405020304" pitchFamily="18" charset="0"/>
                                </a:rPr>
                              </m:ctrlPr>
                            </m:sSupPr>
                            <m:e>
                              <m:r>
                                <m:rPr>
                                  <m:sty m:val="p"/>
                                </m:rPr>
                                <a:rPr lang="en-IN" sz="2800" b="0" i="0" dirty="0" smtClean="0">
                                  <a:latin typeface="Cambria Math" panose="02040503050406030204" pitchFamily="18" charset="0"/>
                                  <a:cs typeface="Times New Roman" panose="02020603050405020304" pitchFamily="18" charset="0"/>
                                </a:rPr>
                                <m:t>e</m:t>
                              </m:r>
                            </m:e>
                            <m:sup>
                              <m:r>
                                <a:rPr lang="en-IN" sz="2800" b="0" i="0" dirty="0" smtClean="0">
                                  <a:latin typeface="Cambria Math" panose="02040503050406030204" pitchFamily="18" charset="0"/>
                                  <a:cs typeface="Times New Roman" panose="02020603050405020304" pitchFamily="18" charset="0"/>
                                </a:rPr>
                                <m:t>−</m:t>
                              </m:r>
                              <m:r>
                                <m:rPr>
                                  <m:sty m:val="p"/>
                                </m:rPr>
                                <a:rPr lang="en-IN" sz="2800" b="0" i="0" dirty="0" smtClean="0">
                                  <a:latin typeface="Cambria Math" panose="02040503050406030204" pitchFamily="18" charset="0"/>
                                  <a:cs typeface="Times New Roman" panose="02020603050405020304" pitchFamily="18" charset="0"/>
                                </a:rPr>
                                <m:t>λ</m:t>
                              </m:r>
                            </m:sup>
                          </m:sSup>
                          <m:sSup>
                            <m:sSupPr>
                              <m:ctrlPr>
                                <a:rPr lang="en-IN" sz="2800" b="0" i="1" dirty="0" smtClean="0">
                                  <a:latin typeface="Cambria Math" panose="02040503050406030204" pitchFamily="18" charset="0"/>
                                  <a:cs typeface="Times New Roman" panose="02020603050405020304" pitchFamily="18" charset="0"/>
                                </a:rPr>
                              </m:ctrlPr>
                            </m:sSupPr>
                            <m:e>
                              <m:r>
                                <m:rPr>
                                  <m:sty m:val="p"/>
                                </m:rPr>
                                <a:rPr lang="en-IN" sz="2800" b="0" i="0" dirty="0" smtClean="0">
                                  <a:latin typeface="Cambria Math" panose="02040503050406030204" pitchFamily="18" charset="0"/>
                                  <a:cs typeface="Times New Roman" panose="02020603050405020304" pitchFamily="18" charset="0"/>
                                </a:rPr>
                                <m:t>λ</m:t>
                              </m:r>
                            </m:e>
                            <m:sup>
                              <m:r>
                                <m:rPr>
                                  <m:sty m:val="p"/>
                                </m:rPr>
                                <a:rPr lang="en-IN" sz="2800" b="0" i="0" dirty="0" smtClean="0">
                                  <a:latin typeface="Cambria Math" panose="02040503050406030204" pitchFamily="18" charset="0"/>
                                  <a:cs typeface="Times New Roman" panose="02020603050405020304" pitchFamily="18" charset="0"/>
                                </a:rPr>
                                <m:t>x</m:t>
                              </m:r>
                            </m:sup>
                          </m:sSup>
                        </m:num>
                        <m:den>
                          <m:r>
                            <m:rPr>
                              <m:sty m:val="p"/>
                            </m:rPr>
                            <a:rPr lang="en-IN" sz="2800" b="0" i="0" dirty="0" smtClean="0">
                              <a:latin typeface="Cambria Math" panose="02040503050406030204" pitchFamily="18" charset="0"/>
                              <a:cs typeface="Times New Roman" panose="02020603050405020304" pitchFamily="18" charset="0"/>
                            </a:rPr>
                            <m:t>x</m:t>
                          </m:r>
                          <m:r>
                            <a:rPr lang="en-IN" sz="2800" b="0" i="0" dirty="0" smtClean="0">
                              <a:latin typeface="Cambria Math" panose="02040503050406030204" pitchFamily="18" charset="0"/>
                              <a:cs typeface="Times New Roman" panose="02020603050405020304" pitchFamily="18" charset="0"/>
                            </a:rPr>
                            <m:t>!</m:t>
                          </m:r>
                        </m:den>
                      </m:f>
                    </m:oMath>
                  </m:oMathPara>
                </a14:m>
                <a:endParaRPr lang="en-US" sz="28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f>
                        <m:fPr>
                          <m:ctrlPr>
                            <a:rPr lang="en-IN" sz="2800" i="1" dirty="0">
                              <a:latin typeface="Cambria Math" panose="02040503050406030204" pitchFamily="18" charset="0"/>
                              <a:cs typeface="Times New Roman" panose="02020603050405020304" pitchFamily="18" charset="0"/>
                            </a:rPr>
                          </m:ctrlPr>
                        </m:fPr>
                        <m:num>
                          <m:sSup>
                            <m:sSupPr>
                              <m:ctrlPr>
                                <a:rPr lang="en-IN" sz="2800" i="1" dirty="0">
                                  <a:latin typeface="Cambria Math" panose="02040503050406030204" pitchFamily="18" charset="0"/>
                                  <a:cs typeface="Times New Roman" panose="02020603050405020304" pitchFamily="18" charset="0"/>
                                </a:rPr>
                              </m:ctrlPr>
                            </m:sSupPr>
                            <m:e>
                              <m:r>
                                <m:rPr>
                                  <m:sty m:val="p"/>
                                </m:rPr>
                                <a:rPr lang="en-IN" sz="2800" i="0" dirty="0" smtClean="0">
                                  <a:latin typeface="Cambria Math" panose="02040503050406030204" pitchFamily="18" charset="0"/>
                                  <a:cs typeface="Times New Roman" panose="02020603050405020304" pitchFamily="18" charset="0"/>
                                </a:rPr>
                                <m:t>e</m:t>
                              </m:r>
                            </m:e>
                            <m:sup>
                              <m:r>
                                <a:rPr lang="en-IN" sz="2800" i="0" dirty="0" smtClean="0">
                                  <a:latin typeface="Cambria Math" panose="02040503050406030204" pitchFamily="18" charset="0"/>
                                  <a:cs typeface="Times New Roman" panose="02020603050405020304" pitchFamily="18" charset="0"/>
                                </a:rPr>
                                <m:t>−</m:t>
                              </m:r>
                              <m:r>
                                <m:rPr>
                                  <m:sty m:val="p"/>
                                </m:rPr>
                                <a:rPr lang="en-IN" sz="2800" i="0" dirty="0" smtClean="0">
                                  <a:latin typeface="Cambria Math" panose="02040503050406030204" pitchFamily="18" charset="0"/>
                                  <a:cs typeface="Times New Roman" panose="02020603050405020304" pitchFamily="18" charset="0"/>
                                </a:rPr>
                                <m:t>λ</m:t>
                              </m:r>
                            </m:sup>
                          </m:sSup>
                          <m:sSup>
                            <m:sSupPr>
                              <m:ctrlPr>
                                <a:rPr lang="en-IN" sz="2800" i="1" dirty="0">
                                  <a:latin typeface="Cambria Math" panose="02040503050406030204" pitchFamily="18" charset="0"/>
                                  <a:cs typeface="Times New Roman" panose="02020603050405020304" pitchFamily="18" charset="0"/>
                                </a:rPr>
                              </m:ctrlPr>
                            </m:sSupPr>
                            <m:e>
                              <m:r>
                                <m:rPr>
                                  <m:sty m:val="p"/>
                                </m:rPr>
                                <a:rPr lang="en-IN" sz="2800" i="0" dirty="0" smtClean="0">
                                  <a:latin typeface="Cambria Math" panose="02040503050406030204" pitchFamily="18" charset="0"/>
                                  <a:cs typeface="Times New Roman" panose="02020603050405020304" pitchFamily="18" charset="0"/>
                                </a:rPr>
                                <m:t>λ</m:t>
                              </m:r>
                            </m:e>
                            <m:sup>
                              <m:r>
                                <a:rPr lang="en-IN" sz="2800" b="0" i="0" dirty="0" smtClean="0">
                                  <a:latin typeface="Cambria Math" panose="02040503050406030204" pitchFamily="18" charset="0"/>
                                  <a:cs typeface="Times New Roman" panose="02020603050405020304" pitchFamily="18" charset="0"/>
                                </a:rPr>
                                <m:t>2</m:t>
                              </m:r>
                            </m:sup>
                          </m:sSup>
                        </m:num>
                        <m:den>
                          <m:r>
                            <a:rPr lang="en-IN" sz="2800" b="0" i="0" dirty="0" smtClean="0">
                              <a:latin typeface="Cambria Math" panose="02040503050406030204" pitchFamily="18" charset="0"/>
                              <a:cs typeface="Times New Roman" panose="02020603050405020304" pitchFamily="18" charset="0"/>
                            </a:rPr>
                            <m:t>2</m:t>
                          </m:r>
                          <m:r>
                            <a:rPr lang="en-IN" sz="2800" i="0" dirty="0" smtClean="0">
                              <a:latin typeface="Cambria Math" panose="02040503050406030204" pitchFamily="18" charset="0"/>
                              <a:cs typeface="Times New Roman" panose="02020603050405020304" pitchFamily="18" charset="0"/>
                            </a:rPr>
                            <m:t>!</m:t>
                          </m:r>
                        </m:den>
                      </m:f>
                      <m:r>
                        <a:rPr lang="en-IN" sz="2800" b="0" i="0" dirty="0" smtClean="0">
                          <a:latin typeface="Cambria Math" panose="02040503050406030204" pitchFamily="18" charset="0"/>
                          <a:cs typeface="Times New Roman" panose="02020603050405020304" pitchFamily="18" charset="0"/>
                        </a:rPr>
                        <m:t>=9×</m:t>
                      </m:r>
                      <m:f>
                        <m:fPr>
                          <m:ctrlPr>
                            <a:rPr lang="en-IN" sz="2800" i="1" dirty="0">
                              <a:latin typeface="Cambria Math" panose="02040503050406030204" pitchFamily="18" charset="0"/>
                              <a:cs typeface="Times New Roman" panose="02020603050405020304" pitchFamily="18" charset="0"/>
                            </a:rPr>
                          </m:ctrlPr>
                        </m:fPr>
                        <m:num>
                          <m:sSup>
                            <m:sSupPr>
                              <m:ctrlPr>
                                <a:rPr lang="en-IN" sz="2800" i="1" dirty="0">
                                  <a:latin typeface="Cambria Math" panose="02040503050406030204" pitchFamily="18" charset="0"/>
                                  <a:cs typeface="Times New Roman" panose="02020603050405020304" pitchFamily="18" charset="0"/>
                                </a:rPr>
                              </m:ctrlPr>
                            </m:sSupPr>
                            <m:e>
                              <m:r>
                                <m:rPr>
                                  <m:sty m:val="p"/>
                                </m:rPr>
                                <a:rPr lang="en-IN" sz="2800" i="0" dirty="0" smtClean="0">
                                  <a:latin typeface="Cambria Math" panose="02040503050406030204" pitchFamily="18" charset="0"/>
                                  <a:cs typeface="Times New Roman" panose="02020603050405020304" pitchFamily="18" charset="0"/>
                                </a:rPr>
                                <m:t>e</m:t>
                              </m:r>
                            </m:e>
                            <m:sup>
                              <m:r>
                                <a:rPr lang="en-IN" sz="2800" i="0" dirty="0" smtClean="0">
                                  <a:latin typeface="Cambria Math" panose="02040503050406030204" pitchFamily="18" charset="0"/>
                                  <a:cs typeface="Times New Roman" panose="02020603050405020304" pitchFamily="18" charset="0"/>
                                </a:rPr>
                                <m:t>−</m:t>
                              </m:r>
                              <m:r>
                                <m:rPr>
                                  <m:sty m:val="p"/>
                                </m:rPr>
                                <a:rPr lang="en-IN" sz="2800" i="0" dirty="0" smtClean="0">
                                  <a:latin typeface="Cambria Math" panose="02040503050406030204" pitchFamily="18" charset="0"/>
                                  <a:cs typeface="Times New Roman" panose="02020603050405020304" pitchFamily="18" charset="0"/>
                                </a:rPr>
                                <m:t>λ</m:t>
                              </m:r>
                            </m:sup>
                          </m:sSup>
                          <m:sSup>
                            <m:sSupPr>
                              <m:ctrlPr>
                                <a:rPr lang="en-IN" sz="2800" i="1" dirty="0">
                                  <a:latin typeface="Cambria Math" panose="02040503050406030204" pitchFamily="18" charset="0"/>
                                  <a:cs typeface="Times New Roman" panose="02020603050405020304" pitchFamily="18" charset="0"/>
                                </a:rPr>
                              </m:ctrlPr>
                            </m:sSupPr>
                            <m:e>
                              <m:r>
                                <m:rPr>
                                  <m:sty m:val="p"/>
                                </m:rPr>
                                <a:rPr lang="en-IN" sz="2800" i="0" dirty="0" smtClean="0">
                                  <a:latin typeface="Cambria Math" panose="02040503050406030204" pitchFamily="18" charset="0"/>
                                  <a:cs typeface="Times New Roman" panose="02020603050405020304" pitchFamily="18" charset="0"/>
                                </a:rPr>
                                <m:t>λ</m:t>
                              </m:r>
                            </m:e>
                            <m:sup>
                              <m:r>
                                <a:rPr lang="en-IN" sz="2800" b="0" i="0" dirty="0" smtClean="0">
                                  <a:latin typeface="Cambria Math" panose="02040503050406030204" pitchFamily="18" charset="0"/>
                                  <a:cs typeface="Times New Roman" panose="02020603050405020304" pitchFamily="18" charset="0"/>
                                </a:rPr>
                                <m:t>4</m:t>
                              </m:r>
                            </m:sup>
                          </m:sSup>
                        </m:num>
                        <m:den>
                          <m:r>
                            <a:rPr lang="en-IN" sz="2800" b="0" i="0" dirty="0" smtClean="0">
                              <a:latin typeface="Cambria Math" panose="02040503050406030204" pitchFamily="18" charset="0"/>
                              <a:cs typeface="Times New Roman" panose="02020603050405020304" pitchFamily="18" charset="0"/>
                            </a:rPr>
                            <m:t>4</m:t>
                          </m:r>
                          <m:r>
                            <a:rPr lang="en-IN" sz="2800" i="0" dirty="0" smtClean="0">
                              <a:latin typeface="Cambria Math" panose="02040503050406030204" pitchFamily="18" charset="0"/>
                              <a:cs typeface="Times New Roman" panose="02020603050405020304" pitchFamily="18" charset="0"/>
                            </a:rPr>
                            <m:t>!</m:t>
                          </m:r>
                        </m:den>
                      </m:f>
                      <m:r>
                        <a:rPr lang="en-IN" sz="2800" b="0" i="0" dirty="0" smtClean="0">
                          <a:latin typeface="Cambria Math" panose="02040503050406030204" pitchFamily="18" charset="0"/>
                          <a:cs typeface="Times New Roman" panose="02020603050405020304" pitchFamily="18" charset="0"/>
                        </a:rPr>
                        <m:t>+90×</m:t>
                      </m:r>
                      <m:f>
                        <m:fPr>
                          <m:ctrlPr>
                            <a:rPr lang="en-IN" sz="2800" i="1" dirty="0">
                              <a:latin typeface="Cambria Math" panose="02040503050406030204" pitchFamily="18" charset="0"/>
                              <a:cs typeface="Times New Roman" panose="02020603050405020304" pitchFamily="18" charset="0"/>
                            </a:rPr>
                          </m:ctrlPr>
                        </m:fPr>
                        <m:num>
                          <m:sSup>
                            <m:sSupPr>
                              <m:ctrlPr>
                                <a:rPr lang="en-IN" sz="2800" i="1" dirty="0">
                                  <a:latin typeface="Cambria Math" panose="02040503050406030204" pitchFamily="18" charset="0"/>
                                  <a:cs typeface="Times New Roman" panose="02020603050405020304" pitchFamily="18" charset="0"/>
                                </a:rPr>
                              </m:ctrlPr>
                            </m:sSupPr>
                            <m:e>
                              <m:r>
                                <m:rPr>
                                  <m:sty m:val="p"/>
                                </m:rPr>
                                <a:rPr lang="en-IN" sz="2800" i="0" dirty="0" smtClean="0">
                                  <a:latin typeface="Cambria Math" panose="02040503050406030204" pitchFamily="18" charset="0"/>
                                  <a:cs typeface="Times New Roman" panose="02020603050405020304" pitchFamily="18" charset="0"/>
                                </a:rPr>
                                <m:t>e</m:t>
                              </m:r>
                            </m:e>
                            <m:sup>
                              <m:r>
                                <a:rPr lang="en-IN" sz="2800" i="0" dirty="0" smtClean="0">
                                  <a:latin typeface="Cambria Math" panose="02040503050406030204" pitchFamily="18" charset="0"/>
                                  <a:cs typeface="Times New Roman" panose="02020603050405020304" pitchFamily="18" charset="0"/>
                                </a:rPr>
                                <m:t>−</m:t>
                              </m:r>
                              <m:r>
                                <m:rPr>
                                  <m:sty m:val="p"/>
                                </m:rPr>
                                <a:rPr lang="en-IN" sz="2800" i="0" dirty="0" smtClean="0">
                                  <a:latin typeface="Cambria Math" panose="02040503050406030204" pitchFamily="18" charset="0"/>
                                  <a:cs typeface="Times New Roman" panose="02020603050405020304" pitchFamily="18" charset="0"/>
                                </a:rPr>
                                <m:t>λ</m:t>
                              </m:r>
                            </m:sup>
                          </m:sSup>
                          <m:sSup>
                            <m:sSupPr>
                              <m:ctrlPr>
                                <a:rPr lang="en-IN" sz="2800" i="1" dirty="0">
                                  <a:latin typeface="Cambria Math" panose="02040503050406030204" pitchFamily="18" charset="0"/>
                                  <a:cs typeface="Times New Roman" panose="02020603050405020304" pitchFamily="18" charset="0"/>
                                </a:rPr>
                              </m:ctrlPr>
                            </m:sSupPr>
                            <m:e>
                              <m:r>
                                <m:rPr>
                                  <m:sty m:val="p"/>
                                </m:rPr>
                                <a:rPr lang="en-IN" sz="2800" i="0" dirty="0" smtClean="0">
                                  <a:latin typeface="Cambria Math" panose="02040503050406030204" pitchFamily="18" charset="0"/>
                                  <a:cs typeface="Times New Roman" panose="02020603050405020304" pitchFamily="18" charset="0"/>
                                </a:rPr>
                                <m:t>λ</m:t>
                              </m:r>
                            </m:e>
                            <m:sup>
                              <m:r>
                                <a:rPr lang="en-IN" sz="2800" b="0" i="0" dirty="0" smtClean="0">
                                  <a:latin typeface="Cambria Math" panose="02040503050406030204" pitchFamily="18" charset="0"/>
                                  <a:cs typeface="Times New Roman" panose="02020603050405020304" pitchFamily="18" charset="0"/>
                                </a:rPr>
                                <m:t>6</m:t>
                              </m:r>
                            </m:sup>
                          </m:sSup>
                        </m:num>
                        <m:den>
                          <m:r>
                            <a:rPr lang="en-IN" sz="2800" b="0" i="0" dirty="0" smtClean="0">
                              <a:latin typeface="Cambria Math" panose="02040503050406030204" pitchFamily="18" charset="0"/>
                              <a:cs typeface="Times New Roman" panose="02020603050405020304" pitchFamily="18" charset="0"/>
                            </a:rPr>
                            <m:t>6</m:t>
                          </m:r>
                          <m:r>
                            <a:rPr lang="en-IN" sz="2800" i="0" dirty="0" smtClean="0">
                              <a:latin typeface="Cambria Math" panose="02040503050406030204" pitchFamily="18" charset="0"/>
                              <a:cs typeface="Times New Roman" panose="02020603050405020304" pitchFamily="18" charset="0"/>
                            </a:rPr>
                            <m:t>!</m:t>
                          </m:r>
                        </m:den>
                      </m:f>
                    </m:oMath>
                  </m:oMathPara>
                </a14:m>
                <a:endParaRPr lang="en-US" sz="28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p>
                        <m:sSupPr>
                          <m:ctrlPr>
                            <a:rPr lang="en-IN" sz="2800" b="0" i="1" smtClean="0">
                              <a:latin typeface="Cambria Math" panose="02040503050406030204" pitchFamily="18" charset="0"/>
                            </a:rPr>
                          </m:ctrlPr>
                        </m:sSupPr>
                        <m:e>
                          <m:r>
                            <m:rPr>
                              <m:sty m:val="p"/>
                            </m:rPr>
                            <a:rPr lang="en-IN" sz="2800" b="0" i="0" smtClean="0">
                              <a:latin typeface="Cambria Math" panose="02040503050406030204" pitchFamily="18" charset="0"/>
                            </a:rPr>
                            <m:t>λ</m:t>
                          </m:r>
                        </m:e>
                        <m:sup>
                          <m:r>
                            <a:rPr lang="en-IN" sz="2800" b="0" i="0" smtClean="0">
                              <a:latin typeface="Cambria Math" panose="02040503050406030204" pitchFamily="18" charset="0"/>
                            </a:rPr>
                            <m:t>6</m:t>
                          </m:r>
                        </m:sup>
                      </m:sSup>
                      <m:r>
                        <a:rPr lang="en-IN" sz="2800" b="0" i="0" smtClean="0">
                          <a:latin typeface="Cambria Math" panose="02040503050406030204" pitchFamily="18" charset="0"/>
                        </a:rPr>
                        <m:t>+3</m:t>
                      </m:r>
                      <m:sSup>
                        <m:sSupPr>
                          <m:ctrlPr>
                            <a:rPr lang="en-IN" sz="2800" b="0" i="1" smtClean="0">
                              <a:latin typeface="Cambria Math" panose="02040503050406030204" pitchFamily="18" charset="0"/>
                            </a:rPr>
                          </m:ctrlPr>
                        </m:sSupPr>
                        <m:e>
                          <m:r>
                            <m:rPr>
                              <m:sty m:val="p"/>
                            </m:rPr>
                            <a:rPr lang="en-IN" sz="2800" i="0" smtClean="0">
                              <a:latin typeface="Cambria Math" panose="02040503050406030204" pitchFamily="18" charset="0"/>
                            </a:rPr>
                            <m:t>λ</m:t>
                          </m:r>
                        </m:e>
                        <m:sup>
                          <m:r>
                            <a:rPr lang="en-IN" sz="2800" b="0" i="0" smtClean="0">
                              <a:latin typeface="Cambria Math" panose="02040503050406030204" pitchFamily="18" charset="0"/>
                            </a:rPr>
                            <m:t>4</m:t>
                          </m:r>
                        </m:sup>
                      </m:sSup>
                      <m:r>
                        <a:rPr lang="en-IN" sz="2800" b="0" i="0" smtClean="0">
                          <a:latin typeface="Cambria Math" panose="02040503050406030204" pitchFamily="18" charset="0"/>
                        </a:rPr>
                        <m:t>−4</m:t>
                      </m:r>
                      <m:sSup>
                        <m:sSupPr>
                          <m:ctrlPr>
                            <a:rPr lang="en-IN" sz="2800" b="0" i="1" smtClean="0">
                              <a:latin typeface="Cambria Math" panose="02040503050406030204" pitchFamily="18" charset="0"/>
                            </a:rPr>
                          </m:ctrlPr>
                        </m:sSupPr>
                        <m:e>
                          <m:r>
                            <m:rPr>
                              <m:sty m:val="p"/>
                            </m:rPr>
                            <a:rPr lang="en-IN" sz="2800" i="0" smtClean="0">
                              <a:latin typeface="Cambria Math" panose="02040503050406030204" pitchFamily="18" charset="0"/>
                            </a:rPr>
                            <m:t>λ</m:t>
                          </m:r>
                        </m:e>
                        <m:sup>
                          <m:r>
                            <a:rPr lang="en-IN" sz="2800" b="0" i="0" smtClean="0">
                              <a:latin typeface="Cambria Math" panose="02040503050406030204" pitchFamily="18" charset="0"/>
                            </a:rPr>
                            <m:t>2</m:t>
                          </m:r>
                        </m:sup>
                      </m:sSup>
                      <m:r>
                        <a:rPr lang="en-IN" sz="2800" b="0" i="0" smtClean="0">
                          <a:latin typeface="Cambria Math" panose="02040503050406030204" pitchFamily="18" charset="0"/>
                        </a:rPr>
                        <m:t>=0</m:t>
                      </m:r>
                    </m:oMath>
                  </m:oMathPara>
                </a14:m>
                <a:endParaRPr lang="en-IN" sz="2800" b="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Since</a:t>
                </a:r>
                <a14:m>
                  <m:oMath xmlns:m="http://schemas.openxmlformats.org/officeDocument/2006/math">
                    <m:r>
                      <a:rPr lang="en-IN" sz="2800" b="0" i="0" smtClean="0">
                        <a:latin typeface="Cambria Math" panose="02040503050406030204" pitchFamily="18" charset="0"/>
                      </a:rPr>
                      <m:t>  </m:t>
                    </m:r>
                    <m:r>
                      <m:rPr>
                        <m:sty m:val="p"/>
                      </m:rPr>
                      <a:rPr lang="en-IN" sz="2800" i="0" smtClean="0">
                        <a:latin typeface="Cambria Math" panose="02040503050406030204" pitchFamily="18" charset="0"/>
                      </a:rPr>
                      <m:t>λ</m:t>
                    </m:r>
                    <m:r>
                      <a:rPr lang="en-IN" sz="2800" b="0" i="0" smtClean="0">
                        <a:latin typeface="Cambria Math" panose="02040503050406030204" pitchFamily="18" charset="0"/>
                      </a:rPr>
                      <m:t>&gt;0⇒</m:t>
                    </m:r>
                    <m:r>
                      <m:rPr>
                        <m:sty m:val="p"/>
                      </m:rPr>
                      <a:rPr lang="en-IN" sz="2800" b="0" i="0" smtClean="0">
                        <a:latin typeface="Cambria Math" panose="02040503050406030204" pitchFamily="18" charset="0"/>
                      </a:rPr>
                      <m:t>λ</m:t>
                    </m:r>
                    <m:r>
                      <a:rPr lang="en-IN" sz="2800" b="0" i="0" smtClean="0">
                        <a:latin typeface="Cambria Math" panose="02040503050406030204" pitchFamily="18" charset="0"/>
                      </a:rPr>
                      <m:t>=1</m:t>
                    </m:r>
                  </m:oMath>
                </a14:m>
                <a:endParaRPr lang="en-IN" sz="2800" b="0" dirty="0">
                  <a:latin typeface="Times New Roman" panose="02020603050405020304" pitchFamily="18" charset="0"/>
                  <a:cs typeface="Times New Roman" panose="02020603050405020304" pitchFamily="18" charset="0"/>
                </a:endParaRPr>
              </a:p>
              <a:p>
                <a:pPr algn="ctr"/>
                <a:r>
                  <a:rPr lang="en-IN" sz="2800" b="0" dirty="0">
                    <a:latin typeface="Times New Roman" panose="02020603050405020304" pitchFamily="18" charset="0"/>
                    <a:cs typeface="Times New Roman" panose="02020603050405020304" pitchFamily="18" charset="0"/>
                  </a:rPr>
                  <a:t>Mean </a:t>
                </a:r>
                <a14:m>
                  <m:oMath xmlns:m="http://schemas.openxmlformats.org/officeDocument/2006/math">
                    <m:r>
                      <m:rPr>
                        <m:sty m:val="p"/>
                      </m:rPr>
                      <a:rPr lang="en-IN" sz="2800" b="0" i="0" smtClean="0">
                        <a:latin typeface="Cambria Math" panose="02040503050406030204" pitchFamily="18" charset="0"/>
                      </a:rPr>
                      <m:t>λ</m:t>
                    </m:r>
                    <m:r>
                      <a:rPr lang="en-IN" sz="2800" b="0" i="0" smtClean="0">
                        <a:latin typeface="Cambria Math" panose="02040503050406030204" pitchFamily="18" charset="0"/>
                      </a:rPr>
                      <m:t>=1, </m:t>
                    </m:r>
                  </m:oMath>
                </a14:m>
                <a:r>
                  <a:rPr lang="en-IN" sz="2800" b="0" dirty="0">
                    <a:latin typeface="Times New Roman" panose="02020603050405020304" pitchFamily="18" charset="0"/>
                    <a:cs typeface="Times New Roman" panose="02020603050405020304" pitchFamily="18" charset="0"/>
                  </a:rPr>
                  <a:t> Variance </a:t>
                </a:r>
                <a14:m>
                  <m:oMath xmlns:m="http://schemas.openxmlformats.org/officeDocument/2006/math">
                    <m:sSub>
                      <m:sSubPr>
                        <m:ctrlPr>
                          <a:rPr lang="en-IN" sz="2800" b="0" i="1" smtClean="0">
                            <a:latin typeface="Cambria Math" panose="02040503050406030204" pitchFamily="18" charset="0"/>
                          </a:rPr>
                        </m:ctrlPr>
                      </m:sSubPr>
                      <m:e>
                        <m:r>
                          <m:rPr>
                            <m:sty m:val="p"/>
                          </m:rPr>
                          <a:rPr lang="en-IN" sz="2800" b="0" i="0" smtClean="0">
                            <a:latin typeface="Cambria Math" panose="02040503050406030204" pitchFamily="18" charset="0"/>
                          </a:rPr>
                          <m:t>μ</m:t>
                        </m:r>
                      </m:e>
                      <m:sub>
                        <m:r>
                          <a:rPr lang="en-IN" sz="2800" b="0" i="0" smtClean="0">
                            <a:latin typeface="Cambria Math" panose="02040503050406030204" pitchFamily="18" charset="0"/>
                          </a:rPr>
                          <m:t>2</m:t>
                        </m:r>
                      </m:sub>
                    </m:sSub>
                    <m:r>
                      <a:rPr lang="en-IN" sz="2800" b="0" i="0" smtClean="0">
                        <a:latin typeface="Cambria Math" panose="02040503050406030204" pitchFamily="18" charset="0"/>
                      </a:rPr>
                      <m:t>=</m:t>
                    </m:r>
                    <m:r>
                      <m:rPr>
                        <m:sty m:val="p"/>
                      </m:rPr>
                      <a:rPr lang="en-IN" sz="2800" i="0" smtClean="0">
                        <a:latin typeface="Cambria Math" panose="02040503050406030204" pitchFamily="18" charset="0"/>
                      </a:rPr>
                      <m:t>λ</m:t>
                    </m:r>
                    <m:r>
                      <a:rPr lang="en-IN" sz="2800" b="0" i="0" smtClean="0">
                        <a:latin typeface="Cambria Math" panose="02040503050406030204" pitchFamily="18" charset="0"/>
                      </a:rPr>
                      <m:t>=1</m:t>
                    </m:r>
                  </m:oMath>
                </a14:m>
                <a:endParaRPr lang="en-IN" sz="2800" b="0" dirty="0">
                  <a:latin typeface="Times New Roman" panose="02020603050405020304" pitchFamily="18" charset="0"/>
                  <a:cs typeface="Times New Roman" panose="02020603050405020304" pitchFamily="18" charset="0"/>
                </a:endParaRPr>
              </a:p>
              <a:p>
                <a:pPr algn="ctr"/>
                <a:r>
                  <a:rPr lang="en-IN" sz="2800" dirty="0">
                    <a:latin typeface="Times New Roman" panose="02020603050405020304" pitchFamily="18" charset="0"/>
                    <a:cs typeface="Times New Roman" panose="02020603050405020304" pitchFamily="18" charset="0"/>
                  </a:rPr>
                  <a:t>Skewness </a:t>
                </a:r>
                <a14:m>
                  <m:oMath xmlns:m="http://schemas.openxmlformats.org/officeDocument/2006/math">
                    <m:sSub>
                      <m:sSubPr>
                        <m:ctrlPr>
                          <a:rPr lang="en-IN" sz="2800" b="0" i="1" smtClean="0">
                            <a:latin typeface="Cambria Math" panose="02040503050406030204" pitchFamily="18" charset="0"/>
                          </a:rPr>
                        </m:ctrlPr>
                      </m:sSubPr>
                      <m:e>
                        <m:r>
                          <m:rPr>
                            <m:sty m:val="p"/>
                          </m:rPr>
                          <a:rPr lang="en-IN" sz="2800" b="0" i="0" smtClean="0">
                            <a:latin typeface="Cambria Math" panose="02040503050406030204" pitchFamily="18" charset="0"/>
                          </a:rPr>
                          <m:t>β</m:t>
                        </m:r>
                      </m:e>
                      <m:sub>
                        <m:r>
                          <a:rPr lang="en-IN" sz="2800" b="0" i="0" smtClean="0">
                            <a:latin typeface="Cambria Math" panose="02040503050406030204" pitchFamily="18" charset="0"/>
                          </a:rPr>
                          <m:t>1</m:t>
                        </m:r>
                      </m:sub>
                    </m:sSub>
                    <m:r>
                      <a:rPr lang="en-IN" sz="2800" b="0" i="0"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0" smtClean="0">
                            <a:latin typeface="Cambria Math" panose="02040503050406030204" pitchFamily="18" charset="0"/>
                          </a:rPr>
                          <m:t>1</m:t>
                        </m:r>
                      </m:num>
                      <m:den>
                        <m:r>
                          <m:rPr>
                            <m:sty m:val="p"/>
                          </m:rPr>
                          <a:rPr lang="en-IN" sz="2800" i="0" smtClean="0">
                            <a:latin typeface="Cambria Math" panose="02040503050406030204" pitchFamily="18" charset="0"/>
                          </a:rPr>
                          <m:t>λ</m:t>
                        </m:r>
                      </m:den>
                    </m:f>
                    <m:r>
                      <a:rPr lang="en-IN" sz="2800" b="0" i="0" smtClean="0">
                        <a:latin typeface="Cambria Math" panose="02040503050406030204" pitchFamily="18" charset="0"/>
                      </a:rPr>
                      <m:t>=1</m:t>
                    </m:r>
                  </m:oMath>
                </a14:m>
                <a:r>
                  <a:rPr lang="en-IN" sz="2800" b="0" dirty="0">
                    <a:latin typeface="Times New Roman" panose="02020603050405020304" pitchFamily="18" charset="0"/>
                    <a:cs typeface="Times New Roman" panose="02020603050405020304" pitchFamily="18" charset="0"/>
                  </a:rPr>
                  <a:t> </a:t>
                </a:r>
              </a:p>
              <a:p>
                <a:pPr algn="l"/>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116EC15B-AEAD-19B2-0846-3E7B96A99C85}"/>
                  </a:ext>
                </a:extLst>
              </p:cNvPr>
              <p:cNvSpPr txBox="1">
                <a:spLocks noRot="1" noChangeAspect="1" noMove="1" noResize="1" noEditPoints="1" noAdjustHandles="1" noChangeArrowheads="1" noChangeShapeType="1" noTextEdit="1"/>
              </p:cNvSpPr>
              <p:nvPr/>
            </p:nvSpPr>
            <p:spPr>
              <a:xfrm>
                <a:off x="729465" y="-1"/>
                <a:ext cx="10335802" cy="6350328"/>
              </a:xfrm>
              <a:prstGeom prst="rect">
                <a:avLst/>
              </a:prstGeom>
              <a:blipFill>
                <a:blip r:embed="rId2"/>
                <a:stretch>
                  <a:fillRect l="-1239" t="-960" r="-1180"/>
                </a:stretch>
              </a:blipFill>
            </p:spPr>
            <p:txBody>
              <a:bodyPr/>
              <a:lstStyle/>
              <a:p>
                <a:r>
                  <a:rPr lang="en-IN">
                    <a:noFill/>
                  </a:rPr>
                  <a:t> </a:t>
                </a:r>
              </a:p>
            </p:txBody>
          </p:sp>
        </mc:Fallback>
      </mc:AlternateContent>
    </p:spTree>
    <p:extLst>
      <p:ext uri="{BB962C8B-B14F-4D97-AF65-F5344CB8AC3E}">
        <p14:creationId xmlns:p14="http://schemas.microsoft.com/office/powerpoint/2010/main" val="3542361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A29352-7255-3801-0BFF-01B723998848}"/>
              </a:ext>
            </a:extLst>
          </p:cNvPr>
          <p:cNvPicPr>
            <a:picLocks noChangeAspect="1"/>
          </p:cNvPicPr>
          <p:nvPr/>
        </p:nvPicPr>
        <p:blipFill>
          <a:blip r:embed="rId2"/>
          <a:stretch>
            <a:fillRect/>
          </a:stretch>
        </p:blipFill>
        <p:spPr>
          <a:xfrm>
            <a:off x="419109" y="0"/>
            <a:ext cx="10327659" cy="1441260"/>
          </a:xfrm>
          <a:prstGeom prst="rect">
            <a:avLst/>
          </a:prstGeom>
        </p:spPr>
      </p:pic>
      <p:pic>
        <p:nvPicPr>
          <p:cNvPr id="5" name="Picture 4">
            <a:extLst>
              <a:ext uri="{FF2B5EF4-FFF2-40B4-BE49-F238E27FC236}">
                <a16:creationId xmlns:a16="http://schemas.microsoft.com/office/drawing/2014/main" id="{3FBA3D1A-9EDB-C588-9E5C-BF9EE8AEE4A2}"/>
              </a:ext>
            </a:extLst>
          </p:cNvPr>
          <p:cNvPicPr>
            <a:picLocks noChangeAspect="1"/>
          </p:cNvPicPr>
          <p:nvPr/>
        </p:nvPicPr>
        <p:blipFill>
          <a:blip r:embed="rId3"/>
          <a:stretch>
            <a:fillRect/>
          </a:stretch>
        </p:blipFill>
        <p:spPr>
          <a:xfrm>
            <a:off x="1119882" y="1441260"/>
            <a:ext cx="6863137" cy="5187388"/>
          </a:xfrm>
          <a:prstGeom prst="rect">
            <a:avLst/>
          </a:prstGeom>
        </p:spPr>
      </p:pic>
    </p:spTree>
    <p:extLst>
      <p:ext uri="{BB962C8B-B14F-4D97-AF65-F5344CB8AC3E}">
        <p14:creationId xmlns:p14="http://schemas.microsoft.com/office/powerpoint/2010/main" val="300813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391DD27-782C-6C19-7C78-05E7D1886A80}"/>
                  </a:ext>
                </a:extLst>
              </p:cNvPr>
              <p:cNvSpPr txBox="1"/>
              <p:nvPr/>
            </p:nvSpPr>
            <p:spPr>
              <a:xfrm>
                <a:off x="143837" y="195209"/>
                <a:ext cx="11846105" cy="5693225"/>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Normal Distribution Function:</a:t>
                </a:r>
              </a:p>
              <a:p>
                <a:pPr marL="0" indent="0">
                  <a:buNone/>
                </a:pPr>
                <a:r>
                  <a:rPr lang="en-IN" sz="2800" dirty="0">
                    <a:latin typeface="Times New Roman" panose="02020603050405020304" pitchFamily="18" charset="0"/>
                    <a:cs typeface="Times New Roman" panose="02020603050405020304" pitchFamily="18" charset="0"/>
                  </a:rPr>
                  <a:t>In 1773  by De-</a:t>
                </a:r>
                <a:r>
                  <a:rPr lang="en-IN" sz="2800" dirty="0" err="1">
                    <a:latin typeface="Times New Roman" panose="02020603050405020304" pitchFamily="18" charset="0"/>
                    <a:cs typeface="Times New Roman" panose="02020603050405020304" pitchFamily="18" charset="0"/>
                  </a:rPr>
                  <a:t>Moivre</a:t>
                </a:r>
                <a:r>
                  <a:rPr lang="en-IN" sz="2800" dirty="0">
                    <a:latin typeface="Times New Roman" panose="02020603050405020304" pitchFamily="18" charset="0"/>
                    <a:cs typeface="Times New Roman" panose="02020603050405020304" pitchFamily="18" charset="0"/>
                  </a:rPr>
                  <a:t>, as a limiting case of the binomial distribution. </a:t>
                </a:r>
              </a:p>
              <a:p>
                <a:pPr marL="0" indent="0">
                  <a:buNone/>
                </a:pPr>
                <a:r>
                  <a:rPr lang="en-IN" sz="2800" dirty="0">
                    <a:latin typeface="Times New Roman" panose="02020603050405020304" pitchFamily="18" charset="0"/>
                    <a:cs typeface="Times New Roman" panose="02020603050405020304" pitchFamily="18" charset="0"/>
                  </a:rPr>
                  <a:t>In 1809 by Gauss, as distribution of errors in Astronomy.</a:t>
                </a:r>
              </a:p>
              <a:p>
                <a:pPr marL="0" indent="0">
                  <a:buNone/>
                </a:pPr>
                <a:endParaRPr lang="en-IN" sz="2800"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Definition:  </a:t>
                </a:r>
                <a:r>
                  <a:rPr lang="en-IN" sz="2800" dirty="0">
                    <a:latin typeface="Times New Roman" panose="02020603050405020304" pitchFamily="18" charset="0"/>
                    <a:cs typeface="Times New Roman" panose="02020603050405020304" pitchFamily="18" charset="0"/>
                  </a:rPr>
                  <a:t>A r.v. </a:t>
                </a:r>
                <a14:m>
                  <m:oMath xmlns:m="http://schemas.openxmlformats.org/officeDocument/2006/math">
                    <m:r>
                      <a:rPr lang="en-IN" sz="2800" i="1" dirty="0" smtClean="0">
                        <a:latin typeface="Cambria Math" panose="02040503050406030204" pitchFamily="18" charset="0"/>
                        <a:cs typeface="Times New Roman" panose="02020603050405020304" pitchFamily="18" charset="0"/>
                      </a:rPr>
                      <m:t>𝑋</m:t>
                    </m:r>
                  </m:oMath>
                </a14:m>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is said to have a normal distribution or Gaussian distribution with parameters </a:t>
                </a:r>
                <a14:m>
                  <m:oMath xmlns:m="http://schemas.openxmlformats.org/officeDocument/2006/math">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𝜇</m:t>
                    </m:r>
                  </m:oMath>
                </a14:m>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and </a:t>
                </a:r>
                <a14:m>
                  <m:oMath xmlns:m="http://schemas.openxmlformats.org/officeDocument/2006/math">
                    <m:sSup>
                      <m:sSupPr>
                        <m:ctrlPr>
                          <a:rPr lang="en-IN" sz="2800" i="1" smtClean="0">
                            <a:latin typeface="Cambria Math" panose="02040503050406030204" pitchFamily="18" charset="0"/>
                            <a:cs typeface="Times New Roman" panose="02020603050405020304" pitchFamily="18" charset="0"/>
                          </a:rPr>
                        </m:ctrlPr>
                      </m:sSup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𝜎</m:t>
                        </m:r>
                      </m:e>
                      <m:sup>
                        <m:r>
                          <a:rPr lang="en-IN" sz="2800" b="0" i="1" smtClean="0">
                            <a:latin typeface="Cambria Math" panose="02040503050406030204" pitchFamily="18" charset="0"/>
                            <a:cs typeface="Times New Roman" panose="02020603050405020304" pitchFamily="18" charset="0"/>
                          </a:rPr>
                          <m:t>2</m:t>
                        </m:r>
                      </m:sup>
                    </m:sSup>
                  </m:oMath>
                </a14:m>
                <a:r>
                  <a:rPr lang="en-IN" sz="2800" dirty="0">
                    <a:latin typeface="Times New Roman" panose="02020603050405020304" pitchFamily="18" charset="0"/>
                    <a:cs typeface="Times New Roman" panose="02020603050405020304" pitchFamily="18" charset="0"/>
                  </a:rPr>
                  <a:t>  if its probability density function is given by:</a:t>
                </a:r>
              </a:p>
              <a:p>
                <a:pPr algn="just"/>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smtClean="0">
                        <a:latin typeface="Cambria Math" panose="02040503050406030204" pitchFamily="18" charset="0"/>
                        <a:cs typeface="Times New Roman" panose="02020603050405020304" pitchFamily="18" charset="0"/>
                      </a:rPr>
                      <m:t>𝑓</m:t>
                    </m:r>
                    <m:d>
                      <m:dPr>
                        <m:ctrlPr>
                          <a:rPr lang="en-IN" sz="2800" b="0" i="1" smtClean="0">
                            <a:latin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cs typeface="Times New Roman" panose="02020603050405020304" pitchFamily="18" charset="0"/>
                          </a:rPr>
                          <m:t>𝑥</m:t>
                        </m:r>
                        <m:r>
                          <a:rPr lang="en-IN" sz="2800" b="0" i="1" smtClean="0">
                            <a:latin typeface="Cambria Math" panose="02040503050406030204" pitchFamily="18" charset="0"/>
                            <a:cs typeface="Times New Roman" panose="02020603050405020304" pitchFamily="18" charset="0"/>
                          </a:rPr>
                          <m:t>; </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𝜇</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 </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𝜎</m:t>
                        </m:r>
                      </m:e>
                    </m:d>
                    <m:r>
                      <a:rPr lang="en-IN" sz="2800" b="0" i="1" smtClean="0">
                        <a:latin typeface="Cambria Math" panose="02040503050406030204" pitchFamily="18" charset="0"/>
                        <a:cs typeface="Times New Roman" panose="02020603050405020304" pitchFamily="18" charset="0"/>
                      </a:rPr>
                      <m:t>=</m:t>
                    </m:r>
                    <m:f>
                      <m:fPr>
                        <m:ctrlPr>
                          <a:rPr lang="en-IN" sz="2800" b="0" i="1" smtClean="0">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cs typeface="Times New Roman" panose="02020603050405020304" pitchFamily="18" charset="0"/>
                          </a:rPr>
                          <m:t>1</m:t>
                        </m:r>
                      </m:num>
                      <m:den>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𝜎</m:t>
                        </m:r>
                        <m:rad>
                          <m:radPr>
                            <m:degHide m:val="on"/>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radPr>
                          <m:deg/>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2</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𝜋</m:t>
                            </m:r>
                          </m:e>
                        </m:rad>
                      </m:den>
                    </m:f>
                    <m:r>
                      <a:rPr lang="en-IN" sz="2800" b="0" i="1" smtClean="0">
                        <a:latin typeface="Cambria Math" panose="02040503050406030204" pitchFamily="18" charset="0"/>
                        <a:cs typeface="Times New Roman" panose="02020603050405020304" pitchFamily="18" charset="0"/>
                      </a:rPr>
                      <m:t>  </m:t>
                    </m:r>
                    <m:sSup>
                      <m:sSupPr>
                        <m:ctrlPr>
                          <a:rPr lang="en-IN" sz="2800" b="0" i="1" smtClean="0">
                            <a:latin typeface="Cambria Math" panose="02040503050406030204" pitchFamily="18" charset="0"/>
                            <a:cs typeface="Times New Roman" panose="02020603050405020304" pitchFamily="18" charset="0"/>
                          </a:rPr>
                        </m:ctrlPr>
                      </m:sSupPr>
                      <m:e>
                        <m:r>
                          <a:rPr lang="en-IN" sz="2800" b="0" i="1" smtClean="0">
                            <a:latin typeface="Cambria Math" panose="02040503050406030204" pitchFamily="18" charset="0"/>
                            <a:cs typeface="Times New Roman" panose="02020603050405020304" pitchFamily="18" charset="0"/>
                          </a:rPr>
                          <m:t>𝑒</m:t>
                        </m:r>
                      </m:e>
                      <m:sup>
                        <m:r>
                          <a:rPr lang="en-IN" sz="2800" b="0" i="1" smtClean="0">
                            <a:latin typeface="Cambria Math" panose="02040503050406030204" pitchFamily="18" charset="0"/>
                            <a:cs typeface="Times New Roman" panose="02020603050405020304" pitchFamily="18" charset="0"/>
                          </a:rPr>
                          <m:t>−</m:t>
                        </m:r>
                        <m:d>
                          <m:dPr>
                            <m:begChr m:val="{"/>
                            <m:endChr m:val="}"/>
                            <m:ctrlPr>
                              <a:rPr lang="en-IN" sz="2800" b="0" i="1" smtClean="0">
                                <a:latin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cs typeface="Times New Roman" panose="02020603050405020304" pitchFamily="18" charset="0"/>
                              </a:rPr>
                              <m:t> </m:t>
                            </m:r>
                            <m:f>
                              <m:fPr>
                                <m:ctrlPr>
                                  <a:rPr lang="en-IN" sz="2800" b="0" i="1" smtClean="0">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cs typeface="Times New Roman" panose="02020603050405020304" pitchFamily="18" charset="0"/>
                                  </a:rPr>
                                  <m:t>1 </m:t>
                                </m:r>
                              </m:num>
                              <m:den>
                                <m:r>
                                  <a:rPr lang="en-IN" sz="2800" b="0" i="1" smtClean="0">
                                    <a:latin typeface="Cambria Math" panose="02040503050406030204" pitchFamily="18" charset="0"/>
                                    <a:cs typeface="Times New Roman" panose="02020603050405020304" pitchFamily="18" charset="0"/>
                                  </a:rPr>
                                  <m:t>2</m:t>
                                </m:r>
                              </m:den>
                            </m:f>
                            <m:r>
                              <a:rPr lang="en-IN" sz="2800" b="0" i="1" smtClean="0">
                                <a:latin typeface="Cambria Math" panose="02040503050406030204" pitchFamily="18" charset="0"/>
                                <a:cs typeface="Times New Roman" panose="02020603050405020304" pitchFamily="18" charset="0"/>
                              </a:rPr>
                              <m:t> </m:t>
                            </m:r>
                            <m:sSup>
                              <m:sSupPr>
                                <m:ctrlPr>
                                  <a:rPr lang="en-IN" sz="2800" b="0" i="1" smtClean="0">
                                    <a:latin typeface="Cambria Math" panose="02040503050406030204" pitchFamily="18" charset="0"/>
                                    <a:cs typeface="Times New Roman" panose="02020603050405020304" pitchFamily="18" charset="0"/>
                                  </a:rPr>
                                </m:ctrlPr>
                              </m:sSupPr>
                              <m:e>
                                <m:d>
                                  <m:dPr>
                                    <m:ctrlPr>
                                      <a:rPr lang="en-IN" sz="2800" b="0" i="1" smtClean="0">
                                        <a:latin typeface="Cambria Math" panose="02040503050406030204" pitchFamily="18" charset="0"/>
                                        <a:cs typeface="Times New Roman" panose="02020603050405020304" pitchFamily="18" charset="0"/>
                                      </a:rPr>
                                    </m:ctrlPr>
                                  </m:dPr>
                                  <m:e>
                                    <m:f>
                                      <m:fPr>
                                        <m:ctrlPr>
                                          <a:rPr lang="en-IN" sz="2800" b="0" i="1" smtClean="0">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cs typeface="Times New Roman" panose="02020603050405020304" pitchFamily="18" charset="0"/>
                                          </a:rPr>
                                          <m:t>𝑥</m:t>
                                        </m:r>
                                        <m:r>
                                          <a:rPr lang="en-IN" sz="2800" b="0" i="1" smtClean="0">
                                            <a:latin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𝜇</m:t>
                                        </m:r>
                                      </m:num>
                                      <m:den>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𝜎</m:t>
                                        </m:r>
                                      </m:den>
                                    </m:f>
                                  </m:e>
                                </m:d>
                              </m:e>
                              <m:sup>
                                <m:r>
                                  <a:rPr lang="en-IN" sz="2800" b="0" i="1" smtClean="0">
                                    <a:latin typeface="Cambria Math" panose="02040503050406030204" pitchFamily="18" charset="0"/>
                                    <a:cs typeface="Times New Roman" panose="02020603050405020304" pitchFamily="18" charset="0"/>
                                  </a:rPr>
                                  <m:t>2</m:t>
                                </m:r>
                              </m:sup>
                            </m:sSup>
                            <m:r>
                              <a:rPr lang="en-IN" sz="2800" b="0" i="1" smtClean="0">
                                <a:latin typeface="Cambria Math" panose="02040503050406030204" pitchFamily="18" charset="0"/>
                                <a:cs typeface="Times New Roman" panose="02020603050405020304" pitchFamily="18" charset="0"/>
                              </a:rPr>
                              <m:t> </m:t>
                            </m:r>
                          </m:e>
                        </m:d>
                      </m:sup>
                    </m:sSup>
                  </m:oMath>
                </a14:m>
                <a:r>
                  <a:rPr lang="en-IN" sz="2800" dirty="0">
                    <a:latin typeface="Times New Roman" panose="02020603050405020304" pitchFamily="18" charset="0"/>
                    <a:cs typeface="Times New Roman" panose="02020603050405020304" pitchFamily="18" charset="0"/>
                  </a:rPr>
                  <a:t>  ;   </a:t>
                </a:r>
                <a14:m>
                  <m:oMath xmlns:m="http://schemas.openxmlformats.org/officeDocument/2006/math">
                    <m:r>
                      <a:rPr lang="en-IN" sz="2800" b="0" i="1" smtClean="0">
                        <a:latin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∞&lt;</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&lt;∞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i="1">
                        <a:latin typeface="Cambria Math" panose="02040503050406030204" pitchFamily="18" charset="0"/>
                        <a:cs typeface="Times New Roman" panose="02020603050405020304" pitchFamily="18" charset="0"/>
                      </a:rPr>
                      <m:t>−</m:t>
                    </m:r>
                    <m:r>
                      <a:rPr lang="en-IN" sz="2800" i="1">
                        <a:latin typeface="Cambria Math" panose="02040503050406030204" pitchFamily="18" charset="0"/>
                        <a:ea typeface="Cambria Math" panose="02040503050406030204" pitchFamily="18" charset="0"/>
                        <a:cs typeface="Times New Roman" panose="02020603050405020304" pitchFamily="18" charset="0"/>
                      </a:rPr>
                      <m:t>∞&lt;</m:t>
                    </m:r>
                    <m:r>
                      <a:rPr lang="en-IN" sz="2800" i="1" smtClean="0">
                        <a:latin typeface="Cambria Math" panose="02040503050406030204" pitchFamily="18" charset="0"/>
                        <a:ea typeface="Cambria Math" panose="02040503050406030204" pitchFamily="18" charset="0"/>
                        <a:cs typeface="Times New Roman" panose="02020603050405020304" pitchFamily="18" charset="0"/>
                      </a:rPr>
                      <m:t>𝜇</m:t>
                    </m:r>
                    <m:r>
                      <a:rPr lang="en-IN" sz="2800" i="1">
                        <a:latin typeface="Cambria Math" panose="02040503050406030204" pitchFamily="18" charset="0"/>
                        <a:ea typeface="Cambria Math" panose="02040503050406030204" pitchFamily="18" charset="0"/>
                        <a:cs typeface="Times New Roman" panose="02020603050405020304" pitchFamily="18" charset="0"/>
                      </a:rPr>
                      <m:t>&lt;∞</m:t>
                    </m:r>
                  </m:oMath>
                </a14:m>
                <a:r>
                  <a:rPr lang="en-IN" sz="28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IN" sz="2800" i="1" smtClean="0">
                        <a:latin typeface="Cambria Math" panose="02040503050406030204" pitchFamily="18" charset="0"/>
                        <a:ea typeface="Cambria Math" panose="02040503050406030204" pitchFamily="18" charset="0"/>
                        <a:cs typeface="Times New Roman" panose="02020603050405020304" pitchFamily="18" charset="0"/>
                      </a:rPr>
                      <m:t>𝜎</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&gt;0</m:t>
                    </m:r>
                  </m:oMath>
                </a14:m>
                <a:r>
                  <a:rPr lang="en-IN" sz="2800" dirty="0">
                    <a:latin typeface="Times New Roman" panose="02020603050405020304" pitchFamily="18" charset="0"/>
                    <a:ea typeface="Cambria Math" panose="02040503050406030204" pitchFamily="18" charset="0"/>
                    <a:cs typeface="Times New Roman" panose="02020603050405020304" pitchFamily="18" charset="0"/>
                  </a:rPr>
                  <a:t> where </a:t>
                </a:r>
                <a14:m>
                  <m:oMath xmlns:m="http://schemas.openxmlformats.org/officeDocument/2006/math">
                    <m:r>
                      <a:rPr lang="en-IN" sz="2800" i="1">
                        <a:latin typeface="Cambria Math" panose="02040503050406030204" pitchFamily="18" charset="0"/>
                        <a:ea typeface="Cambria Math" panose="02040503050406030204" pitchFamily="18" charset="0"/>
                        <a:cs typeface="Times New Roman" panose="02020603050405020304" pitchFamily="18" charset="0"/>
                      </a:rPr>
                      <m:t>𝜇</m:t>
                    </m:r>
                  </m:oMath>
                </a14:m>
                <a:r>
                  <a:rPr lang="en-IN" sz="2800" dirty="0">
                    <a:latin typeface="Times New Roman" panose="02020603050405020304" pitchFamily="18" charset="0"/>
                    <a:ea typeface="Cambria Math" panose="02040503050406030204" pitchFamily="18" charset="0"/>
                    <a:cs typeface="Times New Roman" panose="02020603050405020304" pitchFamily="18" charset="0"/>
                  </a:rPr>
                  <a:t> -  mean   &amp;   </a:t>
                </a:r>
                <a14:m>
                  <m:oMath xmlns:m="http://schemas.openxmlformats.org/officeDocument/2006/math">
                    <m:sSup>
                      <m:sSupPr>
                        <m:ctrlPr>
                          <a:rPr lang="en-IN" sz="2800" i="1">
                            <a:latin typeface="Cambria Math" panose="02040503050406030204" pitchFamily="18" charset="0"/>
                            <a:cs typeface="Times New Roman" panose="02020603050405020304" pitchFamily="18" charset="0"/>
                          </a:rPr>
                        </m:ctrlPr>
                      </m:sSupPr>
                      <m:e>
                        <m:r>
                          <a:rPr lang="en-IN" sz="2800" i="1">
                            <a:latin typeface="Cambria Math" panose="02040503050406030204" pitchFamily="18" charset="0"/>
                            <a:ea typeface="Cambria Math" panose="02040503050406030204" pitchFamily="18" charset="0"/>
                            <a:cs typeface="Times New Roman" panose="02020603050405020304" pitchFamily="18" charset="0"/>
                          </a:rPr>
                          <m:t>𝜎</m:t>
                        </m:r>
                      </m:e>
                      <m:sup>
                        <m:r>
                          <a:rPr lang="en-IN" sz="2800" i="1">
                            <a:latin typeface="Cambria Math" panose="02040503050406030204" pitchFamily="18" charset="0"/>
                            <a:cs typeface="Times New Roman" panose="02020603050405020304" pitchFamily="18" charset="0"/>
                          </a:rPr>
                          <m:t>2</m:t>
                        </m:r>
                      </m:sup>
                    </m:sSup>
                  </m:oMath>
                </a14:m>
                <a:r>
                  <a:rPr lang="en-IN" sz="2800" dirty="0">
                    <a:latin typeface="Times New Roman" panose="02020603050405020304" pitchFamily="18" charset="0"/>
                    <a:ea typeface="Cambria Math" panose="02040503050406030204" pitchFamily="18" charset="0"/>
                    <a:cs typeface="Times New Roman" panose="02020603050405020304" pitchFamily="18" charset="0"/>
                  </a:rPr>
                  <a:t> - variance  </a:t>
                </a:r>
              </a:p>
              <a:p>
                <a:pPr marL="0" indent="0">
                  <a:buNone/>
                </a:pPr>
                <a:endParaRPr lang="en-IN" sz="2800"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7391DD27-782C-6C19-7C78-05E7D1886A80}"/>
                  </a:ext>
                </a:extLst>
              </p:cNvPr>
              <p:cNvSpPr txBox="1">
                <a:spLocks noRot="1" noChangeAspect="1" noMove="1" noResize="1" noEditPoints="1" noAdjustHandles="1" noChangeArrowheads="1" noChangeShapeType="1" noTextEdit="1"/>
              </p:cNvSpPr>
              <p:nvPr/>
            </p:nvSpPr>
            <p:spPr>
              <a:xfrm>
                <a:off x="143837" y="195209"/>
                <a:ext cx="11846105" cy="5693225"/>
              </a:xfrm>
              <a:prstGeom prst="rect">
                <a:avLst/>
              </a:prstGeom>
              <a:blipFill>
                <a:blip r:embed="rId2"/>
                <a:stretch>
                  <a:fillRect l="-1081" t="-1071" r="-1029"/>
                </a:stretch>
              </a:blipFill>
            </p:spPr>
            <p:txBody>
              <a:bodyPr/>
              <a:lstStyle/>
              <a:p>
                <a:r>
                  <a:rPr lang="en-IN">
                    <a:noFill/>
                  </a:rPr>
                  <a:t> </a:t>
                </a:r>
              </a:p>
            </p:txBody>
          </p:sp>
        </mc:Fallback>
      </mc:AlternateContent>
    </p:spTree>
    <p:extLst>
      <p:ext uri="{BB962C8B-B14F-4D97-AF65-F5344CB8AC3E}">
        <p14:creationId xmlns:p14="http://schemas.microsoft.com/office/powerpoint/2010/main" val="609081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4EF69D9-25E1-9045-AE06-8A97416EBF34}"/>
                  </a:ext>
                </a:extLst>
              </p:cNvPr>
              <p:cNvSpPr txBox="1"/>
              <p:nvPr/>
            </p:nvSpPr>
            <p:spPr>
              <a:xfrm>
                <a:off x="523983" y="143839"/>
                <a:ext cx="11219379" cy="6183616"/>
              </a:xfrm>
              <a:prstGeom prst="rect">
                <a:avLst/>
              </a:prstGeom>
              <a:noFill/>
            </p:spPr>
            <p:txBody>
              <a:bodyPr wrap="square">
                <a:spAutoFit/>
              </a:bodyPr>
              <a:lstStyle/>
              <a:p>
                <a:pPr algn="just"/>
                <a:r>
                  <a:rPr lang="en-IN" sz="2800" b="1" dirty="0">
                    <a:latin typeface="Times New Roman" panose="02020603050405020304" pitchFamily="18" charset="0"/>
                    <a:cs typeface="Times New Roman" panose="02020603050405020304" pitchFamily="18" charset="0"/>
                  </a:rPr>
                  <a:t>Properties:</a:t>
                </a:r>
              </a:p>
              <a:p>
                <a:pPr marL="514350" indent="-514350" algn="just">
                  <a:buFont typeface="+mj-lt"/>
                  <a:buAutoNum type="arabicPeriod"/>
                </a:pPr>
                <a14:m>
                  <m:oMath xmlns:m="http://schemas.openxmlformats.org/officeDocument/2006/math">
                    <m:r>
                      <a:rPr lang="en-IN" sz="2800" b="0" i="1" smtClean="0">
                        <a:latin typeface="Cambria Math" panose="02040503050406030204" pitchFamily="18" charset="0"/>
                      </a:rPr>
                      <m:t>𝑋</m:t>
                    </m:r>
                    <m:r>
                      <a:rPr lang="en-IN" sz="2800" b="0" i="1" smtClean="0">
                        <a:latin typeface="Cambria Math" panose="02040503050406030204" pitchFamily="18" charset="0"/>
                      </a:rPr>
                      <m:t> ~ </m:t>
                    </m:r>
                    <m:r>
                      <a:rPr lang="en-IN" sz="2800" b="0" i="1" smtClean="0">
                        <a:latin typeface="Cambria Math" panose="02040503050406030204" pitchFamily="18" charset="0"/>
                      </a:rPr>
                      <m:t>𝑁</m:t>
                    </m:r>
                    <m:d>
                      <m:dPr>
                        <m:ctrlPr>
                          <a:rPr lang="en-IN" sz="2800" b="0" i="1" smtClean="0">
                            <a:latin typeface="Cambria Math" panose="02040503050406030204" pitchFamily="18" charset="0"/>
                          </a:rPr>
                        </m:ctrlPr>
                      </m:dPr>
                      <m:e>
                        <m:r>
                          <a:rPr lang="en-IN" sz="2800" b="0" i="1" smtClean="0">
                            <a:latin typeface="Cambria Math" panose="02040503050406030204" pitchFamily="18" charset="0"/>
                            <a:ea typeface="Cambria Math" panose="02040503050406030204" pitchFamily="18" charset="0"/>
                          </a:rPr>
                          <m:t>𝜇</m:t>
                        </m:r>
                        <m:r>
                          <a:rPr lang="en-IN" sz="2800" b="0" i="1" smtClean="0">
                            <a:latin typeface="Cambria Math" panose="02040503050406030204" pitchFamily="18" charset="0"/>
                            <a:ea typeface="Cambria Math" panose="02040503050406030204" pitchFamily="18" charset="0"/>
                          </a:rPr>
                          <m:t>, </m:t>
                        </m:r>
                        <m:sSup>
                          <m:sSupPr>
                            <m:ctrlPr>
                              <a:rPr lang="en-IN" sz="2800" b="0" i="1" smtClean="0">
                                <a:latin typeface="Cambria Math" panose="02040503050406030204" pitchFamily="18" charset="0"/>
                                <a:ea typeface="Cambria Math" panose="02040503050406030204" pitchFamily="18" charset="0"/>
                              </a:rPr>
                            </m:ctrlPr>
                          </m:sSupPr>
                          <m:e>
                            <m:r>
                              <a:rPr lang="en-IN" sz="2800" b="0" i="1" smtClean="0">
                                <a:latin typeface="Cambria Math" panose="02040503050406030204" pitchFamily="18" charset="0"/>
                                <a:ea typeface="Cambria Math" panose="02040503050406030204" pitchFamily="18" charset="0"/>
                              </a:rPr>
                              <m:t>𝜎</m:t>
                            </m:r>
                          </m:e>
                          <m:sup>
                            <m:r>
                              <a:rPr lang="en-IN" sz="2800" b="0" i="1" smtClean="0">
                                <a:latin typeface="Cambria Math" panose="02040503050406030204" pitchFamily="18" charset="0"/>
                                <a:ea typeface="Cambria Math" panose="02040503050406030204" pitchFamily="18" charset="0"/>
                              </a:rPr>
                              <m:t>2</m:t>
                            </m:r>
                          </m:sup>
                        </m:sSup>
                      </m:e>
                    </m:d>
                  </m:oMath>
                </a14:m>
                <a:endParaRPr lang="en-IN" sz="2800" dirty="0">
                  <a:latin typeface="Times New Roman" panose="02020603050405020304" pitchFamily="18" charset="0"/>
                  <a:cs typeface="Times New Roman" panose="02020603050405020304" pitchFamily="18" charset="0"/>
                </a:endParaRPr>
              </a:p>
              <a:p>
                <a:pPr marL="514350" indent="-514350" algn="just">
                  <a:buAutoNum type="arabicPeriod"/>
                </a:pPr>
                <a:r>
                  <a:rPr lang="en-IN" sz="2800" dirty="0">
                    <a:latin typeface="Times New Roman" panose="02020603050405020304" pitchFamily="18" charset="0"/>
                    <a:cs typeface="Times New Roman" panose="02020603050405020304" pitchFamily="18" charset="0"/>
                  </a:rPr>
                  <a:t>If  </a:t>
                </a:r>
                <a14:m>
                  <m:oMath xmlns:m="http://schemas.openxmlformats.org/officeDocument/2006/math">
                    <m:r>
                      <a:rPr lang="en-IN" sz="2800" i="1">
                        <a:latin typeface="Cambria Math" panose="02040503050406030204" pitchFamily="18" charset="0"/>
                      </a:rPr>
                      <m:t>𝑋</m:t>
                    </m:r>
                    <m:r>
                      <a:rPr lang="en-IN" sz="2800" i="1">
                        <a:latin typeface="Cambria Math" panose="02040503050406030204" pitchFamily="18" charset="0"/>
                      </a:rPr>
                      <m:t> ~ </m:t>
                    </m:r>
                    <m:r>
                      <a:rPr lang="en-IN" sz="2800" i="1">
                        <a:latin typeface="Cambria Math" panose="02040503050406030204" pitchFamily="18" charset="0"/>
                      </a:rPr>
                      <m:t>𝑁</m:t>
                    </m:r>
                    <m:d>
                      <m:dPr>
                        <m:ctrlPr>
                          <a:rPr lang="en-IN" sz="2800" i="1">
                            <a:latin typeface="Cambria Math" panose="02040503050406030204" pitchFamily="18" charset="0"/>
                          </a:rPr>
                        </m:ctrlPr>
                      </m:dPr>
                      <m:e>
                        <m:r>
                          <a:rPr lang="en-IN" sz="2800" i="1">
                            <a:latin typeface="Cambria Math" panose="02040503050406030204" pitchFamily="18" charset="0"/>
                            <a:ea typeface="Cambria Math" panose="02040503050406030204" pitchFamily="18" charset="0"/>
                          </a:rPr>
                          <m:t>𝜇</m:t>
                        </m:r>
                        <m:r>
                          <a:rPr lang="en-IN" sz="2800" i="1">
                            <a:latin typeface="Cambria Math" panose="02040503050406030204" pitchFamily="18" charset="0"/>
                            <a:ea typeface="Cambria Math" panose="02040503050406030204" pitchFamily="18" charset="0"/>
                          </a:rPr>
                          <m:t>, </m:t>
                        </m:r>
                        <m:sSup>
                          <m:sSupPr>
                            <m:ctrlPr>
                              <a:rPr lang="en-IN" sz="2800" i="1">
                                <a:latin typeface="Cambria Math" panose="02040503050406030204" pitchFamily="18" charset="0"/>
                                <a:ea typeface="Cambria Math" panose="02040503050406030204" pitchFamily="18" charset="0"/>
                              </a:rPr>
                            </m:ctrlPr>
                          </m:sSupPr>
                          <m:e>
                            <m:r>
                              <a:rPr lang="en-IN" sz="2800" i="1">
                                <a:latin typeface="Cambria Math" panose="02040503050406030204" pitchFamily="18" charset="0"/>
                                <a:ea typeface="Cambria Math" panose="02040503050406030204" pitchFamily="18" charset="0"/>
                              </a:rPr>
                              <m:t>𝜎</m:t>
                            </m:r>
                          </m:e>
                          <m:sup>
                            <m:r>
                              <a:rPr lang="en-IN" sz="2800" i="1">
                                <a:latin typeface="Cambria Math" panose="02040503050406030204" pitchFamily="18" charset="0"/>
                                <a:ea typeface="Cambria Math" panose="02040503050406030204" pitchFamily="18" charset="0"/>
                              </a:rPr>
                              <m:t>2</m:t>
                            </m:r>
                          </m:sup>
                        </m:sSup>
                      </m:e>
                    </m:d>
                  </m:oMath>
                </a14:m>
                <a:r>
                  <a:rPr lang="en-IN" sz="2800" dirty="0">
                    <a:latin typeface="Times New Roman" panose="02020603050405020304" pitchFamily="18" charset="0"/>
                    <a:cs typeface="Times New Roman" panose="02020603050405020304" pitchFamily="18" charset="0"/>
                  </a:rPr>
                  <a:t>, then </a:t>
                </a:r>
                <a14:m>
                  <m:oMath xmlns:m="http://schemas.openxmlformats.org/officeDocument/2006/math">
                    <m:r>
                      <a:rPr lang="en-IN" sz="2800" b="0" i="1" smtClean="0">
                        <a:latin typeface="Cambria Math" panose="02040503050406030204" pitchFamily="18" charset="0"/>
                      </a:rPr>
                      <m:t>𝑍</m:t>
                    </m:r>
                    <m:r>
                      <a:rPr lang="en-IN" sz="2800" b="0" i="1" smtClean="0">
                        <a:latin typeface="Cambria Math" panose="02040503050406030204" pitchFamily="18" charset="0"/>
                      </a:rPr>
                      <m:t>=</m:t>
                    </m:r>
                    <m:f>
                      <m:fPr>
                        <m:ctrlPr>
                          <a:rPr lang="en-IN" sz="2800" i="1" smtClean="0">
                            <a:latin typeface="Cambria Math" panose="02040503050406030204" pitchFamily="18" charset="0"/>
                          </a:rPr>
                        </m:ctrlPr>
                      </m:fPr>
                      <m:num>
                        <m:r>
                          <a:rPr lang="en-IN" sz="2800" b="0" i="1" smtClean="0">
                            <a:latin typeface="Cambria Math" panose="02040503050406030204" pitchFamily="18" charset="0"/>
                          </a:rPr>
                          <m:t>𝑋</m:t>
                        </m:r>
                        <m:r>
                          <a:rPr lang="en-IN" sz="2800" b="0" i="1" smtClean="0">
                            <a:latin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𝜇</m:t>
                        </m:r>
                      </m:num>
                      <m:den>
                        <m:r>
                          <a:rPr lang="en-IN" sz="2800" b="0" i="1" smtClean="0">
                            <a:latin typeface="Cambria Math" panose="02040503050406030204" pitchFamily="18" charset="0"/>
                            <a:ea typeface="Cambria Math" panose="02040503050406030204" pitchFamily="18" charset="0"/>
                          </a:rPr>
                          <m:t>𝜎</m:t>
                        </m:r>
                      </m:den>
                    </m:f>
                  </m:oMath>
                </a14:m>
                <a:r>
                  <a:rPr lang="en-IN" sz="2800" dirty="0">
                    <a:latin typeface="Times New Roman" panose="02020603050405020304" pitchFamily="18" charset="0"/>
                    <a:cs typeface="Times New Roman" panose="02020603050405020304" pitchFamily="18" charset="0"/>
                  </a:rPr>
                  <a:t>, is a standard normal variate with</a:t>
                </a:r>
                <a:r>
                  <a:rPr lang="en-IN" sz="2800" b="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smtClean="0">
                        <a:latin typeface="Cambria Math" panose="02040503050406030204" pitchFamily="18" charset="0"/>
                      </a:rPr>
                      <m:t>𝐸</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𝑍</m:t>
                        </m:r>
                      </m:e>
                    </m:d>
                    <m:r>
                      <a:rPr lang="en-IN" sz="2800" b="0" i="1" smtClean="0">
                        <a:latin typeface="Cambria Math" panose="02040503050406030204" pitchFamily="18" charset="0"/>
                      </a:rPr>
                      <m:t>=0 </m:t>
                    </m:r>
                  </m:oMath>
                </a14:m>
                <a:r>
                  <a:rPr lang="en-IN" sz="2800" dirty="0">
                    <a:latin typeface="Times New Roman" panose="02020603050405020304" pitchFamily="18" charset="0"/>
                    <a:cs typeface="Times New Roman" panose="02020603050405020304" pitchFamily="18" charset="0"/>
                  </a:rPr>
                  <a:t> and </a:t>
                </a:r>
                <a14:m>
                  <m:oMath xmlns:m="http://schemas.openxmlformats.org/officeDocument/2006/math">
                    <m:r>
                      <a:rPr lang="en-IN" sz="2800" i="1" dirty="0" smtClean="0">
                        <a:latin typeface="Cambria Math" panose="02040503050406030204" pitchFamily="18" charset="0"/>
                      </a:rPr>
                      <m:t>𝑉</m:t>
                    </m:r>
                    <m:d>
                      <m:dPr>
                        <m:ctrlPr>
                          <a:rPr lang="en-IN" sz="2800" i="1" dirty="0" smtClean="0">
                            <a:latin typeface="Cambria Math" panose="02040503050406030204" pitchFamily="18" charset="0"/>
                          </a:rPr>
                        </m:ctrlPr>
                      </m:dPr>
                      <m:e>
                        <m:r>
                          <a:rPr lang="en-IN" sz="2800" i="1" dirty="0" smtClean="0">
                            <a:latin typeface="Cambria Math" panose="02040503050406030204" pitchFamily="18" charset="0"/>
                          </a:rPr>
                          <m:t>𝑍</m:t>
                        </m:r>
                      </m:e>
                    </m:d>
                    <m:r>
                      <a:rPr lang="en-IN" sz="2800" b="0" i="1" dirty="0" smtClean="0">
                        <a:latin typeface="Cambria Math" panose="02040503050406030204" pitchFamily="18" charset="0"/>
                      </a:rPr>
                      <m:t>=1</m:t>
                    </m:r>
                  </m:oMath>
                </a14:m>
                <a:r>
                  <a:rPr lang="en-IN" sz="2800" dirty="0">
                    <a:latin typeface="Times New Roman" panose="02020603050405020304" pitchFamily="18" charset="0"/>
                    <a:cs typeface="Times New Roman" panose="02020603050405020304" pitchFamily="18" charset="0"/>
                  </a:rPr>
                  <a:t>   and we write  </a:t>
                </a:r>
                <a14:m>
                  <m:oMath xmlns:m="http://schemas.openxmlformats.org/officeDocument/2006/math">
                    <m:r>
                      <a:rPr lang="en-IN" sz="2800" b="0" i="1" smtClean="0">
                        <a:latin typeface="Cambria Math" panose="02040503050406030204" pitchFamily="18" charset="0"/>
                      </a:rPr>
                      <m:t>𝑍</m:t>
                    </m:r>
                    <m:r>
                      <a:rPr lang="en-IN" sz="2800" b="0" i="1">
                        <a:latin typeface="Cambria Math" panose="02040503050406030204" pitchFamily="18" charset="0"/>
                      </a:rPr>
                      <m:t> ~ </m:t>
                    </m:r>
                    <m:r>
                      <a:rPr lang="en-IN" sz="2800" b="0" i="1">
                        <a:latin typeface="Cambria Math" panose="02040503050406030204" pitchFamily="18" charset="0"/>
                      </a:rPr>
                      <m:t>𝑁</m:t>
                    </m:r>
                    <m:d>
                      <m:dPr>
                        <m:ctrlPr>
                          <a:rPr lang="en-IN" sz="2800" i="1">
                            <a:latin typeface="Cambria Math" panose="02040503050406030204" pitchFamily="18" charset="0"/>
                          </a:rPr>
                        </m:ctrlPr>
                      </m:dPr>
                      <m:e>
                        <m:r>
                          <a:rPr lang="en-IN" sz="2800" b="0" i="1" smtClean="0">
                            <a:latin typeface="Cambria Math" panose="02040503050406030204" pitchFamily="18" charset="0"/>
                          </a:rPr>
                          <m:t>0</m:t>
                        </m:r>
                        <m:r>
                          <a:rPr lang="en-IN" sz="2800" b="0" i="1">
                            <a:latin typeface="Cambria Math" panose="02040503050406030204" pitchFamily="18" charset="0"/>
                            <a:ea typeface="Cambria Math" panose="02040503050406030204" pitchFamily="18" charset="0"/>
                          </a:rPr>
                          <m:t>, </m:t>
                        </m:r>
                        <m:r>
                          <a:rPr lang="en-IN" sz="2800" b="0" i="1" smtClean="0">
                            <a:latin typeface="Cambria Math" panose="02040503050406030204" pitchFamily="18" charset="0"/>
                            <a:ea typeface="Cambria Math" panose="02040503050406030204" pitchFamily="18" charset="0"/>
                          </a:rPr>
                          <m:t>1</m:t>
                        </m:r>
                      </m:e>
                    </m:d>
                  </m:oMath>
                </a14:m>
                <a:r>
                  <a:rPr lang="en-IN" sz="2800" dirty="0">
                    <a:latin typeface="Times New Roman" panose="02020603050405020304" pitchFamily="18" charset="0"/>
                    <a:cs typeface="Times New Roman" panose="02020603050405020304" pitchFamily="18" charset="0"/>
                  </a:rPr>
                  <a:t>.</a:t>
                </a:r>
              </a:p>
              <a:p>
                <a:pPr marL="0" indent="0" algn="just">
                  <a:buNone/>
                </a:pPr>
                <a:r>
                  <a:rPr lang="en-IN" sz="2800" dirty="0">
                    <a:latin typeface="Times New Roman" panose="02020603050405020304" pitchFamily="18" charset="0"/>
                    <a:cs typeface="Times New Roman" panose="02020603050405020304" pitchFamily="18" charset="0"/>
                  </a:rPr>
                  <a:t> 	</a:t>
                </a:r>
              </a:p>
              <a:p>
                <a:pPr marL="0" indent="0" algn="just">
                  <a:buNone/>
                </a:pPr>
                <a:r>
                  <a:rPr lang="en-IN" sz="2800" dirty="0">
                    <a:latin typeface="Times New Roman" panose="02020603050405020304" pitchFamily="18" charset="0"/>
                    <a:cs typeface="Times New Roman" panose="02020603050405020304" pitchFamily="18" charset="0"/>
                  </a:rPr>
                  <a:t>3.  The p.d.f. of the standard normal variate </a:t>
                </a:r>
                <a14:m>
                  <m:oMath xmlns:m="http://schemas.openxmlformats.org/officeDocument/2006/math">
                    <m:r>
                      <a:rPr lang="en-IN" sz="2800" b="0" i="1" dirty="0" smtClean="0">
                        <a:latin typeface="Cambria Math" panose="02040503050406030204" pitchFamily="18" charset="0"/>
                        <a:cs typeface="Times New Roman" panose="02020603050405020304" pitchFamily="18" charset="0"/>
                      </a:rPr>
                      <m:t>𝑍</m:t>
                    </m:r>
                  </m:oMath>
                </a14:m>
                <a:r>
                  <a:rPr lang="en-IN" sz="2800" dirty="0">
                    <a:latin typeface="Times New Roman" panose="02020603050405020304" pitchFamily="18" charset="0"/>
                    <a:cs typeface="Times New Roman" panose="02020603050405020304" pitchFamily="18" charset="0"/>
                  </a:rPr>
                  <a:t> is given by: </a:t>
                </a:r>
              </a:p>
              <a:p>
                <a:pPr marL="0" indent="0" algn="just">
                  <a:buNone/>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i="1" smtClean="0">
                        <a:latin typeface="Cambria Math" panose="02040503050406030204" pitchFamily="18" charset="0"/>
                        <a:ea typeface="Cambria Math" panose="02040503050406030204" pitchFamily="18" charset="0"/>
                        <a:cs typeface="Times New Roman" panose="02020603050405020304" pitchFamily="18" charset="0"/>
                      </a:rPr>
                      <m:t>𝜑</m:t>
                    </m:r>
                    <m:d>
                      <m:d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𝑧</m:t>
                        </m:r>
                      </m:e>
                    </m:d>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ea typeface="Cambria Math" panose="02040503050406030204" pitchFamily="18" charset="0"/>
                            <a:cs typeface="Times New Roman" panose="02020603050405020304" pitchFamily="18" charset="0"/>
                          </a:rPr>
                          <m:t>1</m:t>
                        </m:r>
                      </m:num>
                      <m:den>
                        <m:rad>
                          <m:radPr>
                            <m:degHide m:val="on"/>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radPr>
                          <m:deg/>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2</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𝜋</m:t>
                            </m:r>
                          </m:e>
                        </m:rad>
                      </m:den>
                    </m:f>
                    <m:r>
                      <a:rPr lang="en-IN" sz="2800" b="0" i="1" smtClean="0">
                        <a:latin typeface="Cambria Math" panose="02040503050406030204" pitchFamily="18" charset="0"/>
                        <a:ea typeface="Cambria Math" panose="02040503050406030204" pitchFamily="18" charset="0"/>
                        <a:cs typeface="Times New Roman" panose="02020603050405020304" pitchFamily="18" charset="0"/>
                      </a:rPr>
                      <m:t>  </m:t>
                    </m:r>
                    <m:sSup>
                      <m:sSup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n-IN" sz="2800" b="0" i="1" smtClean="0">
                            <a:latin typeface="Cambria Math" panose="02040503050406030204" pitchFamily="18" charset="0"/>
                            <a:ea typeface="Cambria Math" panose="02040503050406030204" pitchFamily="18" charset="0"/>
                            <a:cs typeface="Times New Roman" panose="02020603050405020304" pitchFamily="18" charset="0"/>
                          </a:rPr>
                          <m:t>− </m:t>
                        </m:r>
                        <m:f>
                          <m:f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𝑧</m:t>
                                </m:r>
                              </m:e>
                              <m:sup>
                                <m:r>
                                  <a:rPr lang="en-IN" sz="2800" b="0" i="1" smtClean="0">
                                    <a:latin typeface="Cambria Math" panose="02040503050406030204" pitchFamily="18" charset="0"/>
                                    <a:ea typeface="Cambria Math" panose="02040503050406030204" pitchFamily="18" charset="0"/>
                                    <a:cs typeface="Times New Roman" panose="02020603050405020304" pitchFamily="18" charset="0"/>
                                  </a:rPr>
                                  <m:t>2</m:t>
                                </m:r>
                              </m:sup>
                            </m:sSup>
                          </m:num>
                          <m:den>
                            <m:r>
                              <a:rPr lang="en-IN" sz="2800" b="0" i="1" smtClean="0">
                                <a:latin typeface="Cambria Math" panose="02040503050406030204" pitchFamily="18" charset="0"/>
                                <a:ea typeface="Cambria Math" panose="02040503050406030204" pitchFamily="18" charset="0"/>
                                <a:cs typeface="Times New Roman" panose="02020603050405020304" pitchFamily="18" charset="0"/>
                              </a:rPr>
                              <m:t>2</m:t>
                            </m:r>
                          </m:den>
                        </m:f>
                      </m:sup>
                    </m:sSup>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0" smtClean="0">
                        <a:latin typeface="Cambria Math" panose="02040503050406030204" pitchFamily="18" charset="0"/>
                        <a:cs typeface="Times New Roman" panose="02020603050405020304" pitchFamily="18" charset="0"/>
                      </a:rPr>
                      <m:t>   ;    </m:t>
                    </m:r>
                    <m:r>
                      <a:rPr lang="en-IN" sz="2800" i="1">
                        <a:latin typeface="Cambria Math" panose="02040503050406030204" pitchFamily="18" charset="0"/>
                        <a:cs typeface="Times New Roman" panose="02020603050405020304" pitchFamily="18" charset="0"/>
                      </a:rPr>
                      <m:t>−</m:t>
                    </m:r>
                    <m:r>
                      <a:rPr lang="en-IN" sz="2800" i="1">
                        <a:latin typeface="Cambria Math" panose="02040503050406030204" pitchFamily="18" charset="0"/>
                        <a:ea typeface="Cambria Math" panose="02040503050406030204" pitchFamily="18" charset="0"/>
                        <a:cs typeface="Times New Roman" panose="02020603050405020304" pitchFamily="18" charset="0"/>
                      </a:rPr>
                      <m:t>∞&lt;</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𝑧</m:t>
                    </m:r>
                    <m:r>
                      <a:rPr lang="en-IN" sz="2800" i="1">
                        <a:latin typeface="Cambria Math" panose="02040503050406030204" pitchFamily="18" charset="0"/>
                        <a:ea typeface="Cambria Math" panose="02040503050406030204" pitchFamily="18" charset="0"/>
                        <a:cs typeface="Times New Roman" panose="02020603050405020304" pitchFamily="18" charset="0"/>
                      </a:rPr>
                      <m:t>&lt;∞</m:t>
                    </m:r>
                  </m:oMath>
                </a14:m>
                <a:endParaRPr lang="en-IN" sz="280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lgn="just">
                  <a:buNone/>
                </a:pPr>
                <a:r>
                  <a:rPr lang="en-IN" sz="2800" dirty="0">
                    <a:latin typeface="Times New Roman" panose="02020603050405020304" pitchFamily="18" charset="0"/>
                    <a:ea typeface="Cambria Math" panose="02040503050406030204" pitchFamily="18" charset="0"/>
                    <a:cs typeface="Times New Roman" panose="02020603050405020304" pitchFamily="18" charset="0"/>
                  </a:rPr>
                  <a:t> and the corresponding distribution function is given by:</a:t>
                </a:r>
              </a:p>
              <a:p>
                <a:pPr marL="0" indent="0" algn="just">
                  <a:buNone/>
                </a:pPr>
                <a:r>
                  <a:rPr lang="en-IN" sz="28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m:rPr>
                        <m:sty m:val="p"/>
                      </m:rPr>
                      <a:rPr lang="el-GR" sz="2800" i="1" smtClean="0">
                        <a:latin typeface="Cambria Math" panose="02040503050406030204" pitchFamily="18" charset="0"/>
                        <a:ea typeface="Cambria Math" panose="02040503050406030204" pitchFamily="18" charset="0"/>
                        <a:cs typeface="Times New Roman" panose="02020603050405020304" pitchFamily="18" charset="0"/>
                      </a:rPr>
                      <m:t>Φ</m:t>
                    </m:r>
                    <m:d>
                      <m:d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𝑧</m:t>
                        </m:r>
                      </m:e>
                    </m:d>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𝑍</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𝑧</m:t>
                        </m:r>
                      </m:e>
                    </m:d>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nary>
                      <m:nary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sub>
                      <m:sup>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𝑧</m:t>
                        </m:r>
                      </m:sup>
                      <m:e>
                        <m:f>
                          <m:f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fPr>
                          <m:num>
                            <m:r>
                              <a:rPr lang="en-IN" sz="2800" i="1">
                                <a:latin typeface="Cambria Math" panose="02040503050406030204" pitchFamily="18" charset="0"/>
                                <a:ea typeface="Cambria Math" panose="02040503050406030204" pitchFamily="18" charset="0"/>
                                <a:cs typeface="Times New Roman" panose="02020603050405020304" pitchFamily="18" charset="0"/>
                              </a:rPr>
                              <m:t>1</m:t>
                            </m:r>
                          </m:num>
                          <m:den>
                            <m:rad>
                              <m:radPr>
                                <m:degHide m:val="on"/>
                                <m:ctrlPr>
                                  <a:rPr lang="en-IN" sz="2800" i="1">
                                    <a:latin typeface="Cambria Math" panose="02040503050406030204" pitchFamily="18" charset="0"/>
                                    <a:ea typeface="Cambria Math" panose="02040503050406030204" pitchFamily="18" charset="0"/>
                                    <a:cs typeface="Times New Roman" panose="02020603050405020304" pitchFamily="18" charset="0"/>
                                  </a:rPr>
                                </m:ctrlPr>
                              </m:radPr>
                              <m:deg/>
                              <m:e>
                                <m:r>
                                  <a:rPr lang="en-IN" sz="2800" i="1">
                                    <a:latin typeface="Cambria Math" panose="02040503050406030204" pitchFamily="18" charset="0"/>
                                    <a:ea typeface="Cambria Math" panose="02040503050406030204" pitchFamily="18" charset="0"/>
                                    <a:cs typeface="Times New Roman" panose="02020603050405020304" pitchFamily="18" charset="0"/>
                                  </a:rPr>
                                  <m:t>2</m:t>
                                </m:r>
                                <m:r>
                                  <a:rPr lang="en-IN" sz="2800" i="1">
                                    <a:latin typeface="Cambria Math" panose="02040503050406030204" pitchFamily="18" charset="0"/>
                                    <a:ea typeface="Cambria Math" panose="02040503050406030204" pitchFamily="18" charset="0"/>
                                    <a:cs typeface="Times New Roman" panose="02020603050405020304" pitchFamily="18" charset="0"/>
                                  </a:rPr>
                                  <m:t>𝜋</m:t>
                                </m:r>
                              </m:e>
                            </m:rad>
                          </m:den>
                        </m:f>
                        <m:r>
                          <a:rPr lang="en-IN" sz="2800" i="1">
                            <a:latin typeface="Cambria Math" panose="02040503050406030204" pitchFamily="18" charset="0"/>
                            <a:ea typeface="Cambria Math" panose="02040503050406030204" pitchFamily="18" charset="0"/>
                            <a:cs typeface="Times New Roman" panose="02020603050405020304" pitchFamily="18" charset="0"/>
                          </a:rPr>
                          <m:t>  </m:t>
                        </m:r>
                        <m:sSup>
                          <m:sSup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pPr>
                          <m:e>
                            <m:r>
                              <a:rPr lang="en-IN" sz="2800" i="1">
                                <a:latin typeface="Cambria Math" panose="02040503050406030204" pitchFamily="18" charset="0"/>
                                <a:ea typeface="Cambria Math" panose="02040503050406030204" pitchFamily="18" charset="0"/>
                                <a:cs typeface="Times New Roman" panose="02020603050405020304" pitchFamily="18" charset="0"/>
                              </a:rPr>
                              <m:t>𝑒</m:t>
                            </m:r>
                          </m:e>
                          <m:sup>
                            <m:r>
                              <a:rPr lang="en-IN" sz="2800" i="1">
                                <a:latin typeface="Cambria Math" panose="02040503050406030204" pitchFamily="18" charset="0"/>
                                <a:ea typeface="Cambria Math" panose="02040503050406030204" pitchFamily="18" charset="0"/>
                                <a:cs typeface="Times New Roman" panose="02020603050405020304" pitchFamily="18" charset="0"/>
                              </a:rPr>
                              <m:t>− </m:t>
                            </m:r>
                            <m:f>
                              <m:f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p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𝑢</m:t>
                                    </m:r>
                                  </m:e>
                                  <m:sup>
                                    <m:r>
                                      <a:rPr lang="en-IN" sz="2800" i="1">
                                        <a:latin typeface="Cambria Math" panose="02040503050406030204" pitchFamily="18" charset="0"/>
                                        <a:ea typeface="Cambria Math" panose="02040503050406030204" pitchFamily="18" charset="0"/>
                                        <a:cs typeface="Times New Roman" panose="02020603050405020304" pitchFamily="18" charset="0"/>
                                      </a:rPr>
                                      <m:t>2</m:t>
                                    </m:r>
                                  </m:sup>
                                </m:sSup>
                              </m:num>
                              <m:den>
                                <m:r>
                                  <a:rPr lang="en-IN" sz="2800" i="1">
                                    <a:latin typeface="Cambria Math" panose="02040503050406030204" pitchFamily="18" charset="0"/>
                                    <a:ea typeface="Cambria Math" panose="02040503050406030204" pitchFamily="18" charset="0"/>
                                    <a:cs typeface="Times New Roman" panose="02020603050405020304" pitchFamily="18" charset="0"/>
                                  </a:rPr>
                                  <m:t>2</m:t>
                                </m:r>
                              </m:den>
                            </m:f>
                          </m:sup>
                        </m:sSup>
                      </m:e>
                    </m:nary>
                    <m:r>
                      <a:rPr lang="en-IN" sz="2800" b="0" i="1" smtClean="0">
                        <a:latin typeface="Cambria Math" panose="02040503050406030204" pitchFamily="18" charset="0"/>
                        <a:ea typeface="Cambria Math" panose="02040503050406030204" pitchFamily="18" charset="0"/>
                        <a:cs typeface="Times New Roman" panose="02020603050405020304" pitchFamily="18" charset="0"/>
                      </a:rPr>
                      <m:t> </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𝑑𝑢</m:t>
                    </m:r>
                  </m:oMath>
                </a14:m>
                <a:r>
                  <a:rPr lang="en-IN" sz="2800" dirty="0">
                    <a:latin typeface="Times New Roman" panose="02020603050405020304" pitchFamily="18" charset="0"/>
                    <a:ea typeface="Cambria Math" panose="02040503050406030204" pitchFamily="18" charset="0"/>
                    <a:cs typeface="Times New Roman" panose="02020603050405020304" pitchFamily="18" charset="0"/>
                  </a:rPr>
                  <a:t> </a:t>
                </a:r>
              </a:p>
              <a:p>
                <a:pPr marL="0" indent="0" algn="just">
                  <a:buNone/>
                </a:pPr>
                <a:endParaRPr lang="en-IN" sz="280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14EF69D9-25E1-9045-AE06-8A97416EBF34}"/>
                  </a:ext>
                </a:extLst>
              </p:cNvPr>
              <p:cNvSpPr txBox="1">
                <a:spLocks noRot="1" noChangeAspect="1" noMove="1" noResize="1" noEditPoints="1" noAdjustHandles="1" noChangeArrowheads="1" noChangeShapeType="1" noTextEdit="1"/>
              </p:cNvSpPr>
              <p:nvPr/>
            </p:nvSpPr>
            <p:spPr>
              <a:xfrm>
                <a:off x="523983" y="143839"/>
                <a:ext cx="11219379" cy="6183616"/>
              </a:xfrm>
              <a:prstGeom prst="rect">
                <a:avLst/>
              </a:prstGeom>
              <a:blipFill>
                <a:blip r:embed="rId2"/>
                <a:stretch>
                  <a:fillRect l="-1141" t="-1085" r="-1087"/>
                </a:stretch>
              </a:blipFill>
            </p:spPr>
            <p:txBody>
              <a:bodyPr/>
              <a:lstStyle/>
              <a:p>
                <a:r>
                  <a:rPr lang="en-IN">
                    <a:noFill/>
                  </a:rPr>
                  <a:t> </a:t>
                </a:r>
              </a:p>
            </p:txBody>
          </p:sp>
        </mc:Fallback>
      </mc:AlternateContent>
    </p:spTree>
    <p:extLst>
      <p:ext uri="{BB962C8B-B14F-4D97-AF65-F5344CB8AC3E}">
        <p14:creationId xmlns:p14="http://schemas.microsoft.com/office/powerpoint/2010/main" val="2330820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8475594-254E-D4D4-8093-D0C339EB7345}"/>
                  </a:ext>
                </a:extLst>
              </p:cNvPr>
              <p:cNvSpPr txBox="1"/>
              <p:nvPr/>
            </p:nvSpPr>
            <p:spPr>
              <a:xfrm>
                <a:off x="698643" y="123291"/>
                <a:ext cx="11342669" cy="3102644"/>
              </a:xfrm>
              <a:prstGeom prst="rect">
                <a:avLst/>
              </a:prstGeom>
              <a:noFill/>
            </p:spPr>
            <p:txBody>
              <a:bodyPr wrap="square">
                <a:spAutoFit/>
              </a:bodyPr>
              <a:lstStyle/>
              <a:p>
                <a:pPr marL="0" indent="0">
                  <a:buNone/>
                </a:pPr>
                <a:r>
                  <a:rPr lang="en-IN" sz="2800" dirty="0">
                    <a:latin typeface="Times New Roman" panose="02020603050405020304" pitchFamily="18" charset="0"/>
                    <a:cs typeface="Times New Roman" panose="02020603050405020304" pitchFamily="18" charset="0"/>
                  </a:rPr>
                  <a:t>4.	</a:t>
                </a:r>
                <a14:m>
                  <m:oMath xmlns:m="http://schemas.openxmlformats.org/officeDocument/2006/math">
                    <m:r>
                      <a:rPr lang="en-IN" sz="2800" b="0" i="1" smtClean="0">
                        <a:latin typeface="Cambria Math" panose="02040503050406030204" pitchFamily="18" charset="0"/>
                      </a:rPr>
                      <m:t>𝑃</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𝑎</m:t>
                        </m:r>
                        <m:r>
                          <a:rPr lang="en-IN" sz="2800" b="0" i="1" smtClean="0">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𝑋</m:t>
                        </m:r>
                        <m:r>
                          <a:rPr lang="en-IN" sz="2800" b="0" i="1" smtClean="0">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𝑏</m:t>
                        </m:r>
                      </m:e>
                    </m:d>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i="1" dirty="0" smtClean="0">
                        <a:latin typeface="Cambria Math" panose="020405030504060302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dirty="0" smtClean="0">
                        <a:latin typeface="Cambria Math" panose="02040503050406030204" pitchFamily="18" charset="0"/>
                      </a:rPr>
                      <m:t>𝑃</m:t>
                    </m:r>
                    <m:d>
                      <m:dPr>
                        <m:ctrlPr>
                          <a:rPr lang="en-IN" sz="2800" b="0" i="1" dirty="0" smtClean="0">
                            <a:latin typeface="Cambria Math" panose="02040503050406030204" pitchFamily="18" charset="0"/>
                          </a:rPr>
                        </m:ctrlPr>
                      </m:dPr>
                      <m:e>
                        <m:f>
                          <m:fPr>
                            <m:ctrlPr>
                              <a:rPr lang="en-IN" sz="2800" b="0" i="1" dirty="0" smtClean="0">
                                <a:latin typeface="Cambria Math" panose="02040503050406030204" pitchFamily="18" charset="0"/>
                              </a:rPr>
                            </m:ctrlPr>
                          </m:fPr>
                          <m:num>
                            <m:r>
                              <a:rPr lang="en-IN" sz="2800" b="0" i="1" dirty="0" smtClean="0">
                                <a:latin typeface="Cambria Math" panose="02040503050406030204" pitchFamily="18" charset="0"/>
                              </a:rPr>
                              <m:t>𝑎</m:t>
                            </m:r>
                            <m:r>
                              <a:rPr lang="en-IN" sz="2800" b="0" i="1" dirty="0" smtClean="0">
                                <a:latin typeface="Cambria Math" panose="02040503050406030204" pitchFamily="18" charset="0"/>
                              </a:rPr>
                              <m:t>−</m:t>
                            </m:r>
                            <m:r>
                              <a:rPr lang="en-IN" sz="2800" b="0" i="1" dirty="0" smtClean="0">
                                <a:latin typeface="Cambria Math" panose="02040503050406030204" pitchFamily="18" charset="0"/>
                                <a:ea typeface="Cambria Math" panose="02040503050406030204" pitchFamily="18" charset="0"/>
                              </a:rPr>
                              <m:t>𝜇</m:t>
                            </m:r>
                          </m:num>
                          <m:den>
                            <m:r>
                              <a:rPr lang="en-IN" sz="2800" b="0" i="1" dirty="0" smtClean="0">
                                <a:latin typeface="Cambria Math" panose="02040503050406030204" pitchFamily="18" charset="0"/>
                                <a:ea typeface="Cambria Math" panose="02040503050406030204" pitchFamily="18" charset="0"/>
                              </a:rPr>
                              <m:t>𝜎</m:t>
                            </m:r>
                          </m:den>
                        </m:f>
                        <m:r>
                          <a:rPr lang="en-IN" sz="2800" b="0" i="1" dirty="0" smtClean="0">
                            <a:latin typeface="Cambria Math" panose="02040503050406030204" pitchFamily="18" charset="0"/>
                            <a:ea typeface="Cambria Math" panose="02040503050406030204" pitchFamily="18" charset="0"/>
                          </a:rPr>
                          <m:t>≤</m:t>
                        </m:r>
                        <m:f>
                          <m:fPr>
                            <m:ctrlPr>
                              <a:rPr lang="en-IN" sz="2800" b="0" i="1" dirty="0" smtClean="0">
                                <a:latin typeface="Cambria Math" panose="02040503050406030204" pitchFamily="18" charset="0"/>
                                <a:ea typeface="Cambria Math" panose="02040503050406030204" pitchFamily="18" charset="0"/>
                              </a:rPr>
                            </m:ctrlPr>
                          </m:fPr>
                          <m:num>
                            <m:r>
                              <a:rPr lang="en-IN" sz="2800" b="0" i="1" dirty="0" smtClean="0">
                                <a:latin typeface="Cambria Math" panose="02040503050406030204" pitchFamily="18" charset="0"/>
                                <a:ea typeface="Cambria Math" panose="02040503050406030204" pitchFamily="18" charset="0"/>
                              </a:rPr>
                              <m:t>𝑋</m:t>
                            </m:r>
                            <m:r>
                              <a:rPr lang="en-IN" sz="2800" b="0" i="1" dirty="0" smtClean="0">
                                <a:latin typeface="Cambria Math" panose="02040503050406030204" pitchFamily="18" charset="0"/>
                                <a:ea typeface="Cambria Math" panose="02040503050406030204" pitchFamily="18" charset="0"/>
                              </a:rPr>
                              <m:t>−</m:t>
                            </m:r>
                            <m:r>
                              <a:rPr lang="en-IN" sz="2800" b="0" i="1" dirty="0" smtClean="0">
                                <a:latin typeface="Cambria Math" panose="02040503050406030204" pitchFamily="18" charset="0"/>
                                <a:ea typeface="Cambria Math" panose="02040503050406030204" pitchFamily="18" charset="0"/>
                              </a:rPr>
                              <m:t>𝜇</m:t>
                            </m:r>
                          </m:num>
                          <m:den>
                            <m:r>
                              <a:rPr lang="en-IN" sz="2800" b="0" i="1" dirty="0" smtClean="0">
                                <a:latin typeface="Cambria Math" panose="02040503050406030204" pitchFamily="18" charset="0"/>
                                <a:ea typeface="Cambria Math" panose="02040503050406030204" pitchFamily="18" charset="0"/>
                              </a:rPr>
                              <m:t>𝜎</m:t>
                            </m:r>
                          </m:den>
                        </m:f>
                        <m:r>
                          <a:rPr lang="en-IN" sz="2800" b="0" i="1" dirty="0" smtClean="0">
                            <a:latin typeface="Cambria Math" panose="02040503050406030204" pitchFamily="18" charset="0"/>
                            <a:ea typeface="Cambria Math" panose="02040503050406030204" pitchFamily="18" charset="0"/>
                          </a:rPr>
                          <m:t>≤</m:t>
                        </m:r>
                        <m:f>
                          <m:fPr>
                            <m:ctrlPr>
                              <a:rPr lang="en-IN" sz="2800" b="0" i="1" dirty="0" smtClean="0">
                                <a:latin typeface="Cambria Math" panose="02040503050406030204" pitchFamily="18" charset="0"/>
                                <a:ea typeface="Cambria Math" panose="02040503050406030204" pitchFamily="18" charset="0"/>
                              </a:rPr>
                            </m:ctrlPr>
                          </m:fPr>
                          <m:num>
                            <m:r>
                              <a:rPr lang="en-IN" sz="2800" b="0" i="1" dirty="0" smtClean="0">
                                <a:latin typeface="Cambria Math" panose="02040503050406030204" pitchFamily="18" charset="0"/>
                                <a:ea typeface="Cambria Math" panose="02040503050406030204" pitchFamily="18" charset="0"/>
                              </a:rPr>
                              <m:t>𝑏</m:t>
                            </m:r>
                            <m:r>
                              <a:rPr lang="en-IN" sz="2800" b="0" i="1" dirty="0" smtClean="0">
                                <a:latin typeface="Cambria Math" panose="02040503050406030204" pitchFamily="18" charset="0"/>
                                <a:ea typeface="Cambria Math" panose="02040503050406030204" pitchFamily="18" charset="0"/>
                              </a:rPr>
                              <m:t>−</m:t>
                            </m:r>
                            <m:r>
                              <a:rPr lang="en-IN" sz="2800" b="0" i="1" dirty="0" smtClean="0">
                                <a:latin typeface="Cambria Math" panose="02040503050406030204" pitchFamily="18" charset="0"/>
                                <a:ea typeface="Cambria Math" panose="02040503050406030204" pitchFamily="18" charset="0"/>
                              </a:rPr>
                              <m:t>𝜇</m:t>
                            </m:r>
                          </m:num>
                          <m:den>
                            <m:r>
                              <a:rPr lang="en-IN" sz="2800" b="0" i="1" dirty="0" smtClean="0">
                                <a:latin typeface="Cambria Math" panose="02040503050406030204" pitchFamily="18" charset="0"/>
                                <a:ea typeface="Cambria Math" panose="02040503050406030204" pitchFamily="18" charset="0"/>
                              </a:rPr>
                              <m:t>𝜎</m:t>
                            </m:r>
                          </m:den>
                        </m:f>
                      </m:e>
                    </m:d>
                  </m:oMath>
                </a14:m>
                <a:r>
                  <a:rPr lang="en-IN" sz="2800" dirty="0">
                    <a:latin typeface="Times New Roman" panose="02020603050405020304" pitchFamily="18" charset="0"/>
                    <a:cs typeface="Times New Roman" panose="02020603050405020304" pitchFamily="18" charset="0"/>
                  </a:rPr>
                  <a:t>      </a:t>
                </a:r>
              </a:p>
              <a:p>
                <a:pPr marL="0" indent="0">
                  <a:buNone/>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i="1" dirty="0" smtClean="0">
                        <a:latin typeface="Cambria Math" panose="020405030504060302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i="1" dirty="0">
                        <a:latin typeface="Cambria Math" panose="02040503050406030204" pitchFamily="18" charset="0"/>
                      </a:rPr>
                      <m:t>𝑃</m:t>
                    </m:r>
                    <m:d>
                      <m:dPr>
                        <m:ctrlPr>
                          <a:rPr lang="en-IN" sz="2800" i="1" dirty="0">
                            <a:latin typeface="Cambria Math" panose="02040503050406030204" pitchFamily="18" charset="0"/>
                          </a:rPr>
                        </m:ctrlPr>
                      </m:dPr>
                      <m:e>
                        <m:f>
                          <m:fPr>
                            <m:ctrlPr>
                              <a:rPr lang="en-IN" sz="2800" i="1" dirty="0">
                                <a:latin typeface="Cambria Math" panose="02040503050406030204" pitchFamily="18" charset="0"/>
                              </a:rPr>
                            </m:ctrlPr>
                          </m:fPr>
                          <m:num>
                            <m:r>
                              <a:rPr lang="en-IN" sz="2800" i="1" dirty="0">
                                <a:latin typeface="Cambria Math" panose="02040503050406030204" pitchFamily="18" charset="0"/>
                              </a:rPr>
                              <m:t>𝑎</m:t>
                            </m:r>
                            <m:r>
                              <a:rPr lang="en-IN" sz="2800" i="1" dirty="0">
                                <a:latin typeface="Cambria Math" panose="02040503050406030204" pitchFamily="18" charset="0"/>
                              </a:rPr>
                              <m:t>−</m:t>
                            </m:r>
                            <m:r>
                              <a:rPr lang="en-IN" sz="2800" i="1" dirty="0">
                                <a:latin typeface="Cambria Math" panose="02040503050406030204" pitchFamily="18" charset="0"/>
                                <a:ea typeface="Cambria Math" panose="02040503050406030204" pitchFamily="18" charset="0"/>
                              </a:rPr>
                              <m:t>𝜇</m:t>
                            </m:r>
                          </m:num>
                          <m:den>
                            <m:r>
                              <a:rPr lang="en-IN" sz="2800" i="1" dirty="0">
                                <a:latin typeface="Cambria Math" panose="02040503050406030204" pitchFamily="18" charset="0"/>
                                <a:ea typeface="Cambria Math" panose="02040503050406030204" pitchFamily="18" charset="0"/>
                              </a:rPr>
                              <m:t>𝜎</m:t>
                            </m:r>
                          </m:den>
                        </m:f>
                        <m:r>
                          <a:rPr lang="en-IN" sz="2800" i="1" dirty="0">
                            <a:latin typeface="Cambria Math" panose="02040503050406030204" pitchFamily="18" charset="0"/>
                            <a:ea typeface="Cambria Math" panose="02040503050406030204" pitchFamily="18" charset="0"/>
                          </a:rPr>
                          <m:t>≤</m:t>
                        </m:r>
                        <m:r>
                          <a:rPr lang="en-IN" sz="2800" b="0" i="1" dirty="0" smtClean="0">
                            <a:latin typeface="Cambria Math" panose="02040503050406030204" pitchFamily="18" charset="0"/>
                            <a:ea typeface="Cambria Math" panose="02040503050406030204" pitchFamily="18" charset="0"/>
                          </a:rPr>
                          <m:t>𝑍</m:t>
                        </m:r>
                        <m:r>
                          <a:rPr lang="en-IN" sz="2800" i="1" dirty="0">
                            <a:latin typeface="Cambria Math" panose="02040503050406030204" pitchFamily="18" charset="0"/>
                            <a:ea typeface="Cambria Math" panose="02040503050406030204" pitchFamily="18" charset="0"/>
                          </a:rPr>
                          <m:t>≤</m:t>
                        </m:r>
                        <m:f>
                          <m:fPr>
                            <m:ctrlPr>
                              <a:rPr lang="en-IN" sz="2800" i="1" dirty="0">
                                <a:latin typeface="Cambria Math" panose="02040503050406030204" pitchFamily="18" charset="0"/>
                                <a:ea typeface="Cambria Math" panose="02040503050406030204" pitchFamily="18" charset="0"/>
                              </a:rPr>
                            </m:ctrlPr>
                          </m:fPr>
                          <m:num>
                            <m:r>
                              <a:rPr lang="en-IN" sz="2800" i="1" dirty="0">
                                <a:latin typeface="Cambria Math" panose="02040503050406030204" pitchFamily="18" charset="0"/>
                                <a:ea typeface="Cambria Math" panose="02040503050406030204" pitchFamily="18" charset="0"/>
                              </a:rPr>
                              <m:t>𝑏</m:t>
                            </m:r>
                            <m:r>
                              <a:rPr lang="en-IN" sz="2800" i="1" dirty="0">
                                <a:latin typeface="Cambria Math" panose="02040503050406030204" pitchFamily="18" charset="0"/>
                                <a:ea typeface="Cambria Math" panose="02040503050406030204" pitchFamily="18" charset="0"/>
                              </a:rPr>
                              <m:t>−</m:t>
                            </m:r>
                            <m:r>
                              <a:rPr lang="en-IN" sz="2800" i="1" dirty="0">
                                <a:latin typeface="Cambria Math" panose="02040503050406030204" pitchFamily="18" charset="0"/>
                                <a:ea typeface="Cambria Math" panose="02040503050406030204" pitchFamily="18" charset="0"/>
                              </a:rPr>
                              <m:t>𝜇</m:t>
                            </m:r>
                          </m:num>
                          <m:den>
                            <m:r>
                              <a:rPr lang="en-IN" sz="2800" i="1" dirty="0">
                                <a:latin typeface="Cambria Math" panose="02040503050406030204" pitchFamily="18" charset="0"/>
                                <a:ea typeface="Cambria Math" panose="02040503050406030204" pitchFamily="18" charset="0"/>
                              </a:rPr>
                              <m:t>𝜎</m:t>
                            </m:r>
                          </m:den>
                        </m:f>
                      </m:e>
                    </m:d>
                  </m:oMath>
                </a14:m>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smtClean="0">
                        <a:latin typeface="Cambria Math" panose="020405030504060302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i="1" dirty="0">
                        <a:latin typeface="Cambria Math" panose="02040503050406030204" pitchFamily="18" charset="0"/>
                      </a:rPr>
                      <m:t>𝑃</m:t>
                    </m:r>
                    <m:d>
                      <m:dPr>
                        <m:ctrlPr>
                          <a:rPr lang="en-IN" sz="2800" i="1" dirty="0">
                            <a:latin typeface="Cambria Math" panose="02040503050406030204" pitchFamily="18" charset="0"/>
                          </a:rPr>
                        </m:ctrlPr>
                      </m:dPr>
                      <m:e>
                        <m:r>
                          <a:rPr lang="en-IN" sz="2800" b="0" i="1" dirty="0" smtClean="0">
                            <a:latin typeface="Cambria Math" panose="02040503050406030204" pitchFamily="18" charset="0"/>
                            <a:ea typeface="Cambria Math" panose="02040503050406030204" pitchFamily="18" charset="0"/>
                          </a:rPr>
                          <m:t>𝑍</m:t>
                        </m:r>
                        <m:r>
                          <a:rPr lang="en-IN" sz="2800" i="1" dirty="0">
                            <a:latin typeface="Cambria Math" panose="02040503050406030204" pitchFamily="18" charset="0"/>
                            <a:ea typeface="Cambria Math" panose="02040503050406030204" pitchFamily="18" charset="0"/>
                          </a:rPr>
                          <m:t>≤</m:t>
                        </m:r>
                        <m:f>
                          <m:fPr>
                            <m:ctrlPr>
                              <a:rPr lang="en-IN" sz="2800" i="1" dirty="0">
                                <a:latin typeface="Cambria Math" panose="02040503050406030204" pitchFamily="18" charset="0"/>
                                <a:ea typeface="Cambria Math" panose="02040503050406030204" pitchFamily="18" charset="0"/>
                              </a:rPr>
                            </m:ctrlPr>
                          </m:fPr>
                          <m:num>
                            <m:r>
                              <a:rPr lang="en-IN" sz="2800" i="1" dirty="0">
                                <a:latin typeface="Cambria Math" panose="02040503050406030204" pitchFamily="18" charset="0"/>
                                <a:ea typeface="Cambria Math" panose="02040503050406030204" pitchFamily="18" charset="0"/>
                              </a:rPr>
                              <m:t>𝑏</m:t>
                            </m:r>
                            <m:r>
                              <a:rPr lang="en-IN" sz="2800" i="1" dirty="0">
                                <a:latin typeface="Cambria Math" panose="02040503050406030204" pitchFamily="18" charset="0"/>
                                <a:ea typeface="Cambria Math" panose="02040503050406030204" pitchFamily="18" charset="0"/>
                              </a:rPr>
                              <m:t>−</m:t>
                            </m:r>
                            <m:r>
                              <a:rPr lang="en-IN" sz="2800" i="1" dirty="0">
                                <a:latin typeface="Cambria Math" panose="02040503050406030204" pitchFamily="18" charset="0"/>
                                <a:ea typeface="Cambria Math" panose="02040503050406030204" pitchFamily="18" charset="0"/>
                              </a:rPr>
                              <m:t>𝜇</m:t>
                            </m:r>
                          </m:num>
                          <m:den>
                            <m:r>
                              <a:rPr lang="en-IN" sz="2800" i="1" dirty="0">
                                <a:latin typeface="Cambria Math" panose="02040503050406030204" pitchFamily="18" charset="0"/>
                                <a:ea typeface="Cambria Math" panose="02040503050406030204" pitchFamily="18" charset="0"/>
                              </a:rPr>
                              <m:t>𝜎</m:t>
                            </m:r>
                          </m:den>
                        </m:f>
                      </m:e>
                    </m:d>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i="1" dirty="0" smtClean="0">
                        <a:latin typeface="Cambria Math" panose="02040503050406030204" pitchFamily="18" charset="0"/>
                      </a:rPr>
                      <m:t>− </m:t>
                    </m:r>
                    <m:r>
                      <a:rPr lang="en-IN" sz="2800" b="0" i="1" dirty="0" smtClean="0">
                        <a:latin typeface="Cambria Math" panose="02040503050406030204" pitchFamily="18" charset="0"/>
                      </a:rPr>
                      <m:t> </m:t>
                    </m:r>
                    <m:r>
                      <m:rPr>
                        <m:sty m:val="p"/>
                      </m:rPr>
                      <a:rPr lang="en-IN" sz="2800" b="0" i="0" dirty="0" smtClean="0">
                        <a:latin typeface="Cambria Math" panose="02040503050406030204" pitchFamily="18" charset="0"/>
                      </a:rPr>
                      <m:t>P</m:t>
                    </m:r>
                    <m:d>
                      <m:dPr>
                        <m:ctrlPr>
                          <a:rPr lang="en-IN" sz="2800" b="0" i="1" dirty="0" smtClean="0">
                            <a:latin typeface="Cambria Math" panose="02040503050406030204" pitchFamily="18" charset="0"/>
                          </a:rPr>
                        </m:ctrlPr>
                      </m:dPr>
                      <m:e>
                        <m:r>
                          <a:rPr lang="en-IN" sz="2800" b="0" i="1" dirty="0" smtClean="0">
                            <a:latin typeface="Cambria Math" panose="02040503050406030204" pitchFamily="18" charset="0"/>
                          </a:rPr>
                          <m:t>𝑍</m:t>
                        </m:r>
                        <m:r>
                          <a:rPr lang="en-IN" sz="2800" b="0" i="1" dirty="0" smtClean="0">
                            <a:latin typeface="Cambria Math" panose="02040503050406030204" pitchFamily="18" charset="0"/>
                            <a:ea typeface="Cambria Math" panose="02040503050406030204" pitchFamily="18" charset="0"/>
                          </a:rPr>
                          <m:t>≤</m:t>
                        </m:r>
                        <m:f>
                          <m:fPr>
                            <m:ctrlPr>
                              <a:rPr lang="en-IN" sz="2800" i="1" dirty="0">
                                <a:latin typeface="Cambria Math" panose="02040503050406030204" pitchFamily="18" charset="0"/>
                              </a:rPr>
                            </m:ctrlPr>
                          </m:fPr>
                          <m:num>
                            <m:r>
                              <a:rPr lang="en-IN" sz="2800" i="1" dirty="0">
                                <a:latin typeface="Cambria Math" panose="02040503050406030204" pitchFamily="18" charset="0"/>
                              </a:rPr>
                              <m:t>𝑎</m:t>
                            </m:r>
                            <m:r>
                              <a:rPr lang="en-IN" sz="2800" i="1" dirty="0">
                                <a:latin typeface="Cambria Math" panose="02040503050406030204" pitchFamily="18" charset="0"/>
                              </a:rPr>
                              <m:t>−</m:t>
                            </m:r>
                            <m:r>
                              <a:rPr lang="en-IN" sz="2800" i="1" dirty="0">
                                <a:latin typeface="Cambria Math" panose="02040503050406030204" pitchFamily="18" charset="0"/>
                                <a:ea typeface="Cambria Math" panose="02040503050406030204" pitchFamily="18" charset="0"/>
                              </a:rPr>
                              <m:t>𝜇</m:t>
                            </m:r>
                          </m:num>
                          <m:den>
                            <m:r>
                              <a:rPr lang="en-IN" sz="2800" i="1" dirty="0">
                                <a:latin typeface="Cambria Math" panose="02040503050406030204" pitchFamily="18" charset="0"/>
                                <a:ea typeface="Cambria Math" panose="02040503050406030204" pitchFamily="18" charset="0"/>
                              </a:rPr>
                              <m:t>𝜎</m:t>
                            </m:r>
                          </m:den>
                        </m:f>
                      </m:e>
                    </m:d>
                  </m:oMath>
                </a14:m>
                <a:endParaRPr lang="en-IN" sz="2800" i="1"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i="1">
                        <a:latin typeface="Cambria Math" panose="02040503050406030204" pitchFamily="18" charset="0"/>
                      </a:rPr>
                      <m:t>𝑃</m:t>
                    </m:r>
                    <m:d>
                      <m:dPr>
                        <m:ctrlPr>
                          <a:rPr lang="en-IN" sz="2800" i="1">
                            <a:latin typeface="Cambria Math" panose="02040503050406030204" pitchFamily="18" charset="0"/>
                          </a:rPr>
                        </m:ctrlPr>
                      </m:dPr>
                      <m:e>
                        <m:r>
                          <a:rPr lang="en-IN" sz="2800" i="1">
                            <a:latin typeface="Cambria Math" panose="02040503050406030204" pitchFamily="18" charset="0"/>
                          </a:rPr>
                          <m:t>𝑎</m:t>
                        </m:r>
                        <m:r>
                          <a:rPr lang="en-IN" sz="2800" i="1">
                            <a:latin typeface="Cambria Math" panose="02040503050406030204" pitchFamily="18" charset="0"/>
                            <a:ea typeface="Cambria Math" panose="02040503050406030204" pitchFamily="18" charset="0"/>
                          </a:rPr>
                          <m:t>≤</m:t>
                        </m:r>
                        <m:r>
                          <a:rPr lang="en-IN" sz="2800" i="1">
                            <a:latin typeface="Cambria Math" panose="02040503050406030204" pitchFamily="18" charset="0"/>
                            <a:ea typeface="Cambria Math" panose="02040503050406030204" pitchFamily="18" charset="0"/>
                          </a:rPr>
                          <m:t>𝑋</m:t>
                        </m:r>
                        <m:r>
                          <a:rPr lang="en-IN" sz="2800" i="1">
                            <a:latin typeface="Cambria Math" panose="02040503050406030204" pitchFamily="18" charset="0"/>
                            <a:ea typeface="Cambria Math" panose="02040503050406030204" pitchFamily="18" charset="0"/>
                          </a:rPr>
                          <m:t>≤</m:t>
                        </m:r>
                        <m:r>
                          <a:rPr lang="en-IN" sz="2800" i="1">
                            <a:latin typeface="Cambria Math" panose="02040503050406030204" pitchFamily="18" charset="0"/>
                            <a:ea typeface="Cambria Math" panose="02040503050406030204" pitchFamily="18" charset="0"/>
                          </a:rPr>
                          <m:t>𝑏</m:t>
                        </m:r>
                      </m:e>
                    </m:d>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i="1" dirty="0" smtClean="0">
                        <a:latin typeface="Cambria Math" panose="02040503050406030204" pitchFamily="18" charset="0"/>
                      </a:rPr>
                      <m:t>=</m:t>
                    </m:r>
                    <m:r>
                      <a:rPr lang="en-IN" sz="2800" b="0" i="1" dirty="0" smtClean="0">
                        <a:latin typeface="Cambria Math" panose="02040503050406030204" pitchFamily="18" charset="0"/>
                      </a:rPr>
                      <m:t>  </m:t>
                    </m:r>
                    <m:r>
                      <m:rPr>
                        <m:sty m:val="p"/>
                      </m:rPr>
                      <a:rPr lang="el-GR" sz="2800" i="1">
                        <a:latin typeface="Cambria Math" panose="02040503050406030204" pitchFamily="18" charset="0"/>
                        <a:ea typeface="Cambria Math" panose="02040503050406030204" pitchFamily="18" charset="0"/>
                        <a:cs typeface="Times New Roman" panose="02020603050405020304" pitchFamily="18" charset="0"/>
                      </a:rPr>
                      <m:t>Φ</m:t>
                    </m:r>
                    <m:d>
                      <m:d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dPr>
                      <m:e>
                        <m:f>
                          <m:fPr>
                            <m:ctrlPr>
                              <a:rPr lang="en-IN" sz="2800" i="1" dirty="0">
                                <a:latin typeface="Cambria Math" panose="02040503050406030204" pitchFamily="18" charset="0"/>
                                <a:ea typeface="Cambria Math" panose="02040503050406030204" pitchFamily="18" charset="0"/>
                              </a:rPr>
                            </m:ctrlPr>
                          </m:fPr>
                          <m:num>
                            <m:r>
                              <a:rPr lang="en-IN" sz="2800" i="1" dirty="0">
                                <a:latin typeface="Cambria Math" panose="02040503050406030204" pitchFamily="18" charset="0"/>
                                <a:ea typeface="Cambria Math" panose="02040503050406030204" pitchFamily="18" charset="0"/>
                              </a:rPr>
                              <m:t>𝑏</m:t>
                            </m:r>
                            <m:r>
                              <a:rPr lang="en-IN" sz="2800" i="1" dirty="0">
                                <a:latin typeface="Cambria Math" panose="02040503050406030204" pitchFamily="18" charset="0"/>
                                <a:ea typeface="Cambria Math" panose="02040503050406030204" pitchFamily="18" charset="0"/>
                              </a:rPr>
                              <m:t>−</m:t>
                            </m:r>
                            <m:r>
                              <a:rPr lang="en-IN" sz="2800" i="1" dirty="0">
                                <a:latin typeface="Cambria Math" panose="02040503050406030204" pitchFamily="18" charset="0"/>
                                <a:ea typeface="Cambria Math" panose="02040503050406030204" pitchFamily="18" charset="0"/>
                              </a:rPr>
                              <m:t>𝜇</m:t>
                            </m:r>
                          </m:num>
                          <m:den>
                            <m:r>
                              <a:rPr lang="en-IN" sz="2800" i="1" dirty="0">
                                <a:latin typeface="Cambria Math" panose="02040503050406030204" pitchFamily="18" charset="0"/>
                                <a:ea typeface="Cambria Math" panose="02040503050406030204" pitchFamily="18" charset="0"/>
                              </a:rPr>
                              <m:t>𝜎</m:t>
                            </m:r>
                          </m:den>
                        </m:f>
                      </m:e>
                    </m:d>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i="1" dirty="0" smtClean="0">
                        <a:latin typeface="Cambria Math" panose="020405030504060302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l-GR" sz="2800" i="1">
                        <a:latin typeface="Cambria Math" panose="02040503050406030204" pitchFamily="18" charset="0"/>
                        <a:ea typeface="Cambria Math" panose="02040503050406030204" pitchFamily="18" charset="0"/>
                        <a:cs typeface="Times New Roman" panose="02020603050405020304" pitchFamily="18" charset="0"/>
                      </a:rPr>
                      <m:t>Φ</m:t>
                    </m:r>
                    <m:d>
                      <m:d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dPr>
                      <m:e>
                        <m:f>
                          <m:fPr>
                            <m:ctrlPr>
                              <a:rPr lang="en-IN" sz="2800" i="1" dirty="0">
                                <a:latin typeface="Cambria Math" panose="02040503050406030204" pitchFamily="18" charset="0"/>
                                <a:ea typeface="Cambria Math" panose="02040503050406030204" pitchFamily="18" charset="0"/>
                              </a:rPr>
                            </m:ctrlPr>
                          </m:fPr>
                          <m:num>
                            <m:r>
                              <a:rPr lang="en-IN" sz="2800" b="0" i="1" dirty="0" smtClean="0">
                                <a:latin typeface="Cambria Math" panose="02040503050406030204" pitchFamily="18" charset="0"/>
                                <a:ea typeface="Cambria Math" panose="02040503050406030204" pitchFamily="18" charset="0"/>
                              </a:rPr>
                              <m:t>𝑎</m:t>
                            </m:r>
                            <m:r>
                              <a:rPr lang="en-IN" sz="2800" i="1" dirty="0">
                                <a:latin typeface="Cambria Math" panose="02040503050406030204" pitchFamily="18" charset="0"/>
                                <a:ea typeface="Cambria Math" panose="02040503050406030204" pitchFamily="18" charset="0"/>
                              </a:rPr>
                              <m:t>−</m:t>
                            </m:r>
                            <m:r>
                              <a:rPr lang="en-IN" sz="2800" i="1" dirty="0">
                                <a:latin typeface="Cambria Math" panose="02040503050406030204" pitchFamily="18" charset="0"/>
                                <a:ea typeface="Cambria Math" panose="02040503050406030204" pitchFamily="18" charset="0"/>
                              </a:rPr>
                              <m:t>𝜇</m:t>
                            </m:r>
                          </m:num>
                          <m:den>
                            <m:r>
                              <a:rPr lang="en-IN" sz="2800" i="1" dirty="0">
                                <a:latin typeface="Cambria Math" panose="02040503050406030204" pitchFamily="18" charset="0"/>
                                <a:ea typeface="Cambria Math" panose="02040503050406030204" pitchFamily="18" charset="0"/>
                              </a:rPr>
                              <m:t>𝜎</m:t>
                            </m:r>
                          </m:den>
                        </m:f>
                      </m:e>
                    </m:d>
                  </m:oMath>
                </a14:m>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78475594-254E-D4D4-8093-D0C339EB7345}"/>
                  </a:ext>
                </a:extLst>
              </p:cNvPr>
              <p:cNvSpPr txBox="1">
                <a:spLocks noRot="1" noChangeAspect="1" noMove="1" noResize="1" noEditPoints="1" noAdjustHandles="1" noChangeArrowheads="1" noChangeShapeType="1" noTextEdit="1"/>
              </p:cNvSpPr>
              <p:nvPr/>
            </p:nvSpPr>
            <p:spPr>
              <a:xfrm>
                <a:off x="698643" y="123291"/>
                <a:ext cx="11342669" cy="3102644"/>
              </a:xfrm>
              <a:prstGeom prst="rect">
                <a:avLst/>
              </a:prstGeom>
              <a:blipFill>
                <a:blip r:embed="rId2"/>
                <a:stretch>
                  <a:fillRect l="-1129"/>
                </a:stretch>
              </a:blipFill>
            </p:spPr>
            <p:txBody>
              <a:bodyPr/>
              <a:lstStyle/>
              <a:p>
                <a:r>
                  <a:rPr lang="en-IN">
                    <a:noFill/>
                  </a:rPr>
                  <a:t> </a:t>
                </a:r>
              </a:p>
            </p:txBody>
          </p:sp>
        </mc:Fallback>
      </mc:AlternateContent>
    </p:spTree>
    <p:extLst>
      <p:ext uri="{BB962C8B-B14F-4D97-AF65-F5344CB8AC3E}">
        <p14:creationId xmlns:p14="http://schemas.microsoft.com/office/powerpoint/2010/main" val="2578412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C5E48B3-50C8-3D9B-FE30-358DA85D32C0}"/>
                  </a:ext>
                </a:extLst>
              </p:cNvPr>
              <p:cNvSpPr txBox="1"/>
              <p:nvPr/>
            </p:nvSpPr>
            <p:spPr>
              <a:xfrm>
                <a:off x="-1" y="0"/>
                <a:ext cx="12061861" cy="5879495"/>
              </a:xfrm>
              <a:prstGeom prst="rect">
                <a:avLst/>
              </a:prstGeom>
              <a:noFill/>
            </p:spPr>
            <p:txBody>
              <a:bodyPr wrap="square">
                <a:spAutoFit/>
              </a:bodyPr>
              <a:lstStyle/>
              <a:p>
                <a:pPr marL="0" indent="0">
                  <a:buNone/>
                </a:pPr>
                <a:r>
                  <a:rPr lang="en-IN" sz="2800" b="1" dirty="0">
                    <a:latin typeface="Times New Roman" panose="02020603050405020304" pitchFamily="18" charset="0"/>
                    <a:cs typeface="Times New Roman" panose="02020603050405020304" pitchFamily="18" charset="0"/>
                  </a:rPr>
                  <a:t>Area Property of Normal Distribution:</a:t>
                </a:r>
              </a:p>
              <a:p>
                <a:pPr marL="0" indent="0">
                  <a:buNone/>
                </a:pPr>
                <a:r>
                  <a:rPr lang="en-IN" sz="2800" dirty="0">
                    <a:latin typeface="Times New Roman" panose="02020603050405020304" pitchFamily="18" charset="0"/>
                    <a:cs typeface="Times New Roman" panose="02020603050405020304" pitchFamily="18" charset="0"/>
                  </a:rPr>
                  <a:t>If  </a:t>
                </a:r>
                <a14:m>
                  <m:oMath xmlns:m="http://schemas.openxmlformats.org/officeDocument/2006/math">
                    <m:r>
                      <a:rPr lang="en-IN" sz="2800" i="1">
                        <a:latin typeface="Cambria Math" panose="02040503050406030204" pitchFamily="18" charset="0"/>
                      </a:rPr>
                      <m:t>𝑋</m:t>
                    </m:r>
                    <m:r>
                      <a:rPr lang="en-IN" sz="2800" i="1">
                        <a:latin typeface="Cambria Math" panose="02040503050406030204" pitchFamily="18" charset="0"/>
                      </a:rPr>
                      <m:t> ~ </m:t>
                    </m:r>
                    <m:r>
                      <a:rPr lang="en-IN" sz="2800" i="1">
                        <a:latin typeface="Cambria Math" panose="02040503050406030204" pitchFamily="18" charset="0"/>
                      </a:rPr>
                      <m:t>𝑁</m:t>
                    </m:r>
                    <m:d>
                      <m:dPr>
                        <m:ctrlPr>
                          <a:rPr lang="en-IN" sz="2800" i="1">
                            <a:latin typeface="Cambria Math" panose="02040503050406030204" pitchFamily="18" charset="0"/>
                          </a:rPr>
                        </m:ctrlPr>
                      </m:dPr>
                      <m:e>
                        <m:r>
                          <a:rPr lang="en-IN" sz="2800" i="1">
                            <a:latin typeface="Cambria Math" panose="02040503050406030204" pitchFamily="18" charset="0"/>
                            <a:ea typeface="Cambria Math" panose="02040503050406030204" pitchFamily="18" charset="0"/>
                          </a:rPr>
                          <m:t>𝜇</m:t>
                        </m:r>
                        <m:r>
                          <a:rPr lang="en-IN" sz="2800" i="1">
                            <a:latin typeface="Cambria Math" panose="02040503050406030204" pitchFamily="18" charset="0"/>
                            <a:ea typeface="Cambria Math" panose="02040503050406030204" pitchFamily="18" charset="0"/>
                          </a:rPr>
                          <m:t>, </m:t>
                        </m:r>
                        <m:sSup>
                          <m:sSupPr>
                            <m:ctrlPr>
                              <a:rPr lang="en-IN" sz="2800" i="1">
                                <a:latin typeface="Cambria Math" panose="02040503050406030204" pitchFamily="18" charset="0"/>
                                <a:ea typeface="Cambria Math" panose="02040503050406030204" pitchFamily="18" charset="0"/>
                              </a:rPr>
                            </m:ctrlPr>
                          </m:sSupPr>
                          <m:e>
                            <m:r>
                              <a:rPr lang="en-IN" sz="2800" i="1">
                                <a:latin typeface="Cambria Math" panose="02040503050406030204" pitchFamily="18" charset="0"/>
                                <a:ea typeface="Cambria Math" panose="02040503050406030204" pitchFamily="18" charset="0"/>
                              </a:rPr>
                              <m:t>𝜎</m:t>
                            </m:r>
                          </m:e>
                          <m:sup>
                            <m:r>
                              <a:rPr lang="en-IN" sz="2800" i="1">
                                <a:latin typeface="Cambria Math" panose="02040503050406030204" pitchFamily="18" charset="0"/>
                                <a:ea typeface="Cambria Math" panose="02040503050406030204" pitchFamily="18" charset="0"/>
                              </a:rPr>
                              <m:t>2</m:t>
                            </m:r>
                          </m:sup>
                        </m:sSup>
                      </m:e>
                    </m:d>
                  </m:oMath>
                </a14:m>
                <a:r>
                  <a:rPr lang="en-IN" sz="2800" dirty="0">
                    <a:latin typeface="Times New Roman" panose="02020603050405020304" pitchFamily="18" charset="0"/>
                    <a:cs typeface="Times New Roman" panose="02020603050405020304" pitchFamily="18" charset="0"/>
                  </a:rPr>
                  <a:t>,  then the probability that the random value of X will lie between </a:t>
                </a:r>
                <a14:m>
                  <m:oMath xmlns:m="http://schemas.openxmlformats.org/officeDocument/2006/math">
                    <m:r>
                      <a:rPr lang="en-IN" sz="2800" b="0" i="1" smtClean="0">
                        <a:latin typeface="Cambria Math" panose="02040503050406030204" pitchFamily="18" charset="0"/>
                      </a:rPr>
                      <m:t>𝑋</m:t>
                    </m:r>
                    <m:r>
                      <a:rPr lang="en-IN" sz="2800" b="0" i="1" smtClean="0">
                        <a:latin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𝜇</m:t>
                    </m:r>
                  </m:oMath>
                </a14:m>
                <a:r>
                  <a:rPr lang="en-IN" sz="2800" dirty="0">
                    <a:latin typeface="Times New Roman" panose="02020603050405020304" pitchFamily="18" charset="0"/>
                    <a:cs typeface="Times New Roman" panose="02020603050405020304" pitchFamily="18" charset="0"/>
                  </a:rPr>
                  <a:t>  and </a:t>
                </a:r>
                <a14:m>
                  <m:oMath xmlns:m="http://schemas.openxmlformats.org/officeDocument/2006/math">
                    <m:r>
                      <a:rPr lang="en-IN" sz="2800" i="1">
                        <a:latin typeface="Cambria Math" panose="02040503050406030204" pitchFamily="18" charset="0"/>
                      </a:rPr>
                      <m:t>𝑋</m:t>
                    </m:r>
                    <m:r>
                      <a:rPr lang="en-IN" sz="2800" i="1">
                        <a:latin typeface="Cambria Math" panose="02040503050406030204" pitchFamily="18" charset="0"/>
                      </a:rPr>
                      <m:t>=</m:t>
                    </m:r>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𝑥</m:t>
                        </m:r>
                      </m:e>
                      <m:sub>
                        <m:r>
                          <a:rPr lang="en-IN" sz="2800" b="0" i="1" smtClean="0">
                            <a:latin typeface="Cambria Math" panose="02040503050406030204" pitchFamily="18" charset="0"/>
                          </a:rPr>
                          <m:t>1</m:t>
                        </m:r>
                      </m:sub>
                    </m:sSub>
                  </m:oMath>
                </a14:m>
                <a:r>
                  <a:rPr lang="en-IN" sz="2800" dirty="0">
                    <a:latin typeface="Times New Roman" panose="02020603050405020304" pitchFamily="18" charset="0"/>
                    <a:cs typeface="Times New Roman" panose="02020603050405020304" pitchFamily="18" charset="0"/>
                  </a:rPr>
                  <a:t>  is given by:</a:t>
                </a:r>
                <a14:m>
                  <m:oMath xmlns:m="http://schemas.openxmlformats.org/officeDocument/2006/math">
                    <m:r>
                      <a:rPr lang="en-IN" sz="2800" b="0" i="0" smtClean="0">
                        <a:latin typeface="Cambria Math" panose="02040503050406030204" pitchFamily="18" charset="0"/>
                      </a:rPr>
                      <m:t>  </m:t>
                    </m:r>
                  </m:oMath>
                </a14:m>
                <a:endParaRPr lang="en-IN" sz="2800" b="0" i="0" dirty="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r>
                      <a:rPr lang="en-IN" sz="2800" b="0" i="1" smtClean="0">
                        <a:latin typeface="Cambria Math" panose="02040503050406030204" pitchFamily="18" charset="0"/>
                      </a:rPr>
                      <m:t>𝑃</m:t>
                    </m:r>
                    <m:d>
                      <m:dPr>
                        <m:ctrlPr>
                          <a:rPr lang="en-IN" sz="2800" b="0" i="1" smtClean="0">
                            <a:latin typeface="Cambria Math" panose="02040503050406030204" pitchFamily="18" charset="0"/>
                          </a:rPr>
                        </m:ctrlPr>
                      </m:dPr>
                      <m:e>
                        <m:r>
                          <a:rPr lang="en-IN" sz="2800" b="0" i="1" smtClean="0">
                            <a:latin typeface="Cambria Math" panose="02040503050406030204" pitchFamily="18" charset="0"/>
                            <a:ea typeface="Cambria Math" panose="02040503050406030204" pitchFamily="18" charset="0"/>
                          </a:rPr>
                          <m:t>𝜇</m:t>
                        </m:r>
                        <m:r>
                          <a:rPr lang="en-IN" sz="2800" b="0" i="1" smtClean="0">
                            <a:latin typeface="Cambria Math" panose="02040503050406030204" pitchFamily="18" charset="0"/>
                            <a:ea typeface="Cambria Math" panose="02040503050406030204" pitchFamily="18" charset="0"/>
                          </a:rPr>
                          <m:t>&lt;</m:t>
                        </m:r>
                        <m:r>
                          <a:rPr lang="en-IN" sz="2800" b="0" i="1" smtClean="0">
                            <a:latin typeface="Cambria Math" panose="02040503050406030204" pitchFamily="18" charset="0"/>
                            <a:ea typeface="Cambria Math" panose="02040503050406030204" pitchFamily="18" charset="0"/>
                          </a:rPr>
                          <m:t>𝑋</m:t>
                        </m:r>
                        <m:r>
                          <a:rPr lang="en-IN" sz="2800" b="0" i="1" smtClean="0">
                            <a:latin typeface="Cambria Math" panose="02040503050406030204" pitchFamily="18" charset="0"/>
                            <a:ea typeface="Cambria Math" panose="02040503050406030204" pitchFamily="18" charset="0"/>
                          </a:rPr>
                          <m:t>&lt;</m:t>
                        </m:r>
                        <m:sSub>
                          <m:sSubPr>
                            <m:ctrlPr>
                              <a:rPr lang="en-IN" sz="2800" i="1">
                                <a:latin typeface="Cambria Math" panose="02040503050406030204" pitchFamily="18" charset="0"/>
                              </a:rPr>
                            </m:ctrlPr>
                          </m:sSubPr>
                          <m:e>
                            <m:r>
                              <a:rPr lang="en-IN" sz="2800" i="1">
                                <a:latin typeface="Cambria Math" panose="02040503050406030204" pitchFamily="18" charset="0"/>
                              </a:rPr>
                              <m:t>𝑥</m:t>
                            </m:r>
                          </m:e>
                          <m:sub>
                            <m:r>
                              <a:rPr lang="en-IN" sz="2800" i="1">
                                <a:latin typeface="Cambria Math" panose="02040503050406030204" pitchFamily="18" charset="0"/>
                              </a:rPr>
                              <m:t>1</m:t>
                            </m:r>
                          </m:sub>
                        </m:sSub>
                      </m:e>
                    </m:d>
                    <m:r>
                      <a:rPr lang="en-IN" sz="2800" b="0" i="1" smtClean="0">
                        <a:latin typeface="Cambria Math" panose="02040503050406030204" pitchFamily="18" charset="0"/>
                      </a:rPr>
                      <m:t>=</m:t>
                    </m:r>
                    <m:nary>
                      <m:naryPr>
                        <m:ctrlPr>
                          <a:rPr lang="en-IN" sz="2800" b="0" i="1" smtClean="0">
                            <a:latin typeface="Cambria Math" panose="02040503050406030204" pitchFamily="18" charset="0"/>
                          </a:rPr>
                        </m:ctrlPr>
                      </m:naryPr>
                      <m:sub>
                        <m:r>
                          <m:rPr>
                            <m:brk m:alnAt="23"/>
                          </m:rPr>
                          <a:rPr lang="en-IN" sz="2800" b="0" i="1" smtClean="0">
                            <a:latin typeface="Cambria Math" panose="02040503050406030204" pitchFamily="18" charset="0"/>
                            <a:ea typeface="Cambria Math" panose="02040503050406030204" pitchFamily="18" charset="0"/>
                          </a:rPr>
                          <m:t>𝜇</m:t>
                        </m:r>
                      </m:sub>
                      <m:sup>
                        <m:sSub>
                          <m:sSubPr>
                            <m:ctrlPr>
                              <a:rPr lang="en-IN" sz="2800" i="1">
                                <a:latin typeface="Cambria Math" panose="02040503050406030204" pitchFamily="18" charset="0"/>
                              </a:rPr>
                            </m:ctrlPr>
                          </m:sSubPr>
                          <m:e>
                            <m:r>
                              <a:rPr lang="en-IN" sz="2800" i="1">
                                <a:latin typeface="Cambria Math" panose="02040503050406030204" pitchFamily="18" charset="0"/>
                              </a:rPr>
                              <m:t>𝑥</m:t>
                            </m:r>
                          </m:e>
                          <m:sub>
                            <m:r>
                              <a:rPr lang="en-IN" sz="2800" i="1">
                                <a:latin typeface="Cambria Math" panose="02040503050406030204" pitchFamily="18" charset="0"/>
                              </a:rPr>
                              <m:t>1</m:t>
                            </m:r>
                          </m:sub>
                        </m:sSub>
                      </m:sup>
                      <m:e>
                        <m:r>
                          <a:rPr lang="en-IN" sz="2800" b="0" i="1" smtClean="0">
                            <a:latin typeface="Cambria Math" panose="02040503050406030204" pitchFamily="18" charset="0"/>
                          </a:rPr>
                          <m:t>𝑓</m:t>
                        </m:r>
                        <m:r>
                          <a:rPr lang="en-IN" sz="2800" b="0" i="1" smtClean="0">
                            <a:latin typeface="Cambria Math" panose="02040503050406030204" pitchFamily="18" charset="0"/>
                          </a:rPr>
                          <m:t>(</m:t>
                        </m:r>
                        <m:r>
                          <a:rPr lang="en-IN" sz="2800" b="0" i="1" smtClean="0">
                            <a:latin typeface="Cambria Math" panose="02040503050406030204" pitchFamily="18" charset="0"/>
                          </a:rPr>
                          <m:t>𝑥</m:t>
                        </m:r>
                        <m:r>
                          <a:rPr lang="en-IN" sz="2800" b="0" i="1" smtClean="0">
                            <a:latin typeface="Cambria Math" panose="02040503050406030204" pitchFamily="18" charset="0"/>
                          </a:rPr>
                          <m:t>)</m:t>
                        </m:r>
                      </m:e>
                    </m:nary>
                    <m:r>
                      <a:rPr lang="en-IN" sz="2800" b="0" i="1" smtClean="0">
                        <a:latin typeface="Cambria Math" panose="02040503050406030204" pitchFamily="18" charset="0"/>
                      </a:rPr>
                      <m:t> </m:t>
                    </m:r>
                    <m:r>
                      <a:rPr lang="en-IN" sz="2800" b="0" i="1" smtClean="0">
                        <a:latin typeface="Cambria Math" panose="02040503050406030204" pitchFamily="18" charset="0"/>
                      </a:rPr>
                      <m:t>𝑑𝑥</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i="1" dirty="0" smtClean="0">
                        <a:latin typeface="Cambria Math" panose="020405030504060302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sz="2800" i="1">
                            <a:latin typeface="Cambria Math" panose="02040503050406030204" pitchFamily="18" charset="0"/>
                            <a:cs typeface="Times New Roman" panose="02020603050405020304" pitchFamily="18" charset="0"/>
                          </a:rPr>
                        </m:ctrlPr>
                      </m:fPr>
                      <m:num>
                        <m:r>
                          <a:rPr lang="en-IN" sz="2800" i="1">
                            <a:latin typeface="Cambria Math" panose="02040503050406030204" pitchFamily="18" charset="0"/>
                            <a:cs typeface="Times New Roman" panose="02020603050405020304" pitchFamily="18" charset="0"/>
                          </a:rPr>
                          <m:t>1</m:t>
                        </m:r>
                      </m:num>
                      <m:den>
                        <m:r>
                          <a:rPr lang="en-IN" sz="2800" i="1">
                            <a:latin typeface="Cambria Math" panose="02040503050406030204" pitchFamily="18" charset="0"/>
                            <a:ea typeface="Cambria Math" panose="02040503050406030204" pitchFamily="18" charset="0"/>
                            <a:cs typeface="Times New Roman" panose="02020603050405020304" pitchFamily="18" charset="0"/>
                          </a:rPr>
                          <m:t>𝜎</m:t>
                        </m:r>
                        <m:rad>
                          <m:radPr>
                            <m:degHide m:val="on"/>
                            <m:ctrlPr>
                              <a:rPr lang="en-IN" sz="2800" i="1">
                                <a:latin typeface="Cambria Math" panose="02040503050406030204" pitchFamily="18" charset="0"/>
                                <a:ea typeface="Cambria Math" panose="02040503050406030204" pitchFamily="18" charset="0"/>
                                <a:cs typeface="Times New Roman" panose="02020603050405020304" pitchFamily="18" charset="0"/>
                              </a:rPr>
                            </m:ctrlPr>
                          </m:radPr>
                          <m:deg/>
                          <m:e>
                            <m:r>
                              <a:rPr lang="en-IN" sz="2800" i="1">
                                <a:latin typeface="Cambria Math" panose="02040503050406030204" pitchFamily="18" charset="0"/>
                                <a:ea typeface="Cambria Math" panose="02040503050406030204" pitchFamily="18" charset="0"/>
                                <a:cs typeface="Times New Roman" panose="02020603050405020304" pitchFamily="18" charset="0"/>
                              </a:rPr>
                              <m:t>2</m:t>
                            </m:r>
                            <m:r>
                              <a:rPr lang="en-IN" sz="2800" i="1">
                                <a:latin typeface="Cambria Math" panose="02040503050406030204" pitchFamily="18" charset="0"/>
                                <a:ea typeface="Cambria Math" panose="02040503050406030204" pitchFamily="18" charset="0"/>
                                <a:cs typeface="Times New Roman" panose="02020603050405020304" pitchFamily="18" charset="0"/>
                              </a:rPr>
                              <m:t>𝜋</m:t>
                            </m:r>
                          </m:e>
                        </m:rad>
                      </m:den>
                    </m:f>
                    <m:r>
                      <a:rPr lang="en-IN" sz="2800" b="0" i="1">
                        <a:latin typeface="Cambria Math" panose="02040503050406030204" pitchFamily="18" charset="0"/>
                        <a:ea typeface="Cambria Math" panose="02040503050406030204" pitchFamily="18" charset="0"/>
                        <a:cs typeface="Times New Roman" panose="02020603050405020304" pitchFamily="18" charset="0"/>
                      </a:rPr>
                      <m:t>  </m:t>
                    </m:r>
                    <m:nary>
                      <m:nary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𝜇</m:t>
                        </m:r>
                      </m:sub>
                      <m:sup>
                        <m:sSub>
                          <m:sSub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IN" sz="2800" b="0" i="1" smtClean="0">
                                <a:latin typeface="Cambria Math" panose="02040503050406030204" pitchFamily="18" charset="0"/>
                                <a:ea typeface="Cambria Math" panose="02040503050406030204" pitchFamily="18" charset="0"/>
                                <a:cs typeface="Times New Roman" panose="02020603050405020304" pitchFamily="18" charset="0"/>
                              </a:rPr>
                              <m:t>1</m:t>
                            </m:r>
                          </m:sub>
                        </m:sSub>
                      </m:sup>
                      <m:e>
                        <m:sSup>
                          <m:sSupPr>
                            <m:ctrlPr>
                              <a:rPr lang="en-IN" sz="2800" i="1">
                                <a:latin typeface="Cambria Math" panose="02040503050406030204" pitchFamily="18" charset="0"/>
                                <a:cs typeface="Times New Roman" panose="02020603050405020304" pitchFamily="18" charset="0"/>
                              </a:rPr>
                            </m:ctrlPr>
                          </m:sSupPr>
                          <m:e>
                            <m:r>
                              <a:rPr lang="en-IN" sz="2800" i="1">
                                <a:latin typeface="Cambria Math" panose="02040503050406030204" pitchFamily="18" charset="0"/>
                                <a:cs typeface="Times New Roman" panose="02020603050405020304" pitchFamily="18" charset="0"/>
                              </a:rPr>
                              <m:t>𝑒</m:t>
                            </m:r>
                          </m:e>
                          <m:sup>
                            <m:r>
                              <a:rPr lang="en-IN" sz="2800" i="1">
                                <a:latin typeface="Cambria Math" panose="02040503050406030204" pitchFamily="18" charset="0"/>
                                <a:cs typeface="Times New Roman" panose="02020603050405020304" pitchFamily="18" charset="0"/>
                              </a:rPr>
                              <m:t>−</m:t>
                            </m:r>
                            <m:d>
                              <m:dPr>
                                <m:begChr m:val="{"/>
                                <m:endChr m:val="}"/>
                                <m:ctrlPr>
                                  <a:rPr lang="en-IN" sz="2800" i="1">
                                    <a:latin typeface="Cambria Math" panose="02040503050406030204" pitchFamily="18" charset="0"/>
                                    <a:cs typeface="Times New Roman" panose="02020603050405020304" pitchFamily="18" charset="0"/>
                                  </a:rPr>
                                </m:ctrlPr>
                              </m:dPr>
                              <m:e>
                                <m:r>
                                  <a:rPr lang="en-IN" sz="2800" i="1">
                                    <a:latin typeface="Cambria Math" panose="02040503050406030204" pitchFamily="18" charset="0"/>
                                    <a:cs typeface="Times New Roman" panose="02020603050405020304" pitchFamily="18" charset="0"/>
                                  </a:rPr>
                                  <m:t> </m:t>
                                </m:r>
                                <m:f>
                                  <m:fPr>
                                    <m:ctrlPr>
                                      <a:rPr lang="en-IN" sz="2800" i="1">
                                        <a:latin typeface="Cambria Math" panose="02040503050406030204" pitchFamily="18" charset="0"/>
                                        <a:cs typeface="Times New Roman" panose="02020603050405020304" pitchFamily="18" charset="0"/>
                                      </a:rPr>
                                    </m:ctrlPr>
                                  </m:fPr>
                                  <m:num>
                                    <m:r>
                                      <a:rPr lang="en-IN" sz="2800" i="1">
                                        <a:latin typeface="Cambria Math" panose="02040503050406030204" pitchFamily="18" charset="0"/>
                                        <a:cs typeface="Times New Roman" panose="02020603050405020304" pitchFamily="18" charset="0"/>
                                      </a:rPr>
                                      <m:t>1 </m:t>
                                    </m:r>
                                  </m:num>
                                  <m:den>
                                    <m:r>
                                      <a:rPr lang="en-IN" sz="2800" i="1">
                                        <a:latin typeface="Cambria Math" panose="02040503050406030204" pitchFamily="18" charset="0"/>
                                        <a:cs typeface="Times New Roman" panose="02020603050405020304" pitchFamily="18" charset="0"/>
                                      </a:rPr>
                                      <m:t>2</m:t>
                                    </m:r>
                                  </m:den>
                                </m:f>
                                <m:r>
                                  <a:rPr lang="en-IN" sz="2800" i="1">
                                    <a:latin typeface="Cambria Math" panose="02040503050406030204" pitchFamily="18" charset="0"/>
                                    <a:cs typeface="Times New Roman" panose="02020603050405020304" pitchFamily="18" charset="0"/>
                                  </a:rPr>
                                  <m:t> </m:t>
                                </m:r>
                                <m:sSup>
                                  <m:sSupPr>
                                    <m:ctrlPr>
                                      <a:rPr lang="en-IN" sz="2800" i="1">
                                        <a:latin typeface="Cambria Math" panose="02040503050406030204" pitchFamily="18" charset="0"/>
                                        <a:cs typeface="Times New Roman" panose="02020603050405020304" pitchFamily="18" charset="0"/>
                                      </a:rPr>
                                    </m:ctrlPr>
                                  </m:sSupPr>
                                  <m:e>
                                    <m:d>
                                      <m:dPr>
                                        <m:ctrlPr>
                                          <a:rPr lang="en-IN" sz="2800" i="1">
                                            <a:latin typeface="Cambria Math" panose="02040503050406030204" pitchFamily="18" charset="0"/>
                                            <a:cs typeface="Times New Roman" panose="02020603050405020304" pitchFamily="18" charset="0"/>
                                          </a:rPr>
                                        </m:ctrlPr>
                                      </m:dPr>
                                      <m:e>
                                        <m:f>
                                          <m:fPr>
                                            <m:ctrlPr>
                                              <a:rPr lang="en-IN" sz="2800" i="1">
                                                <a:latin typeface="Cambria Math" panose="02040503050406030204" pitchFamily="18" charset="0"/>
                                                <a:cs typeface="Times New Roman" panose="02020603050405020304" pitchFamily="18" charset="0"/>
                                              </a:rPr>
                                            </m:ctrlPr>
                                          </m:fPr>
                                          <m:num>
                                            <m:r>
                                              <a:rPr lang="en-IN" sz="2800" i="1">
                                                <a:latin typeface="Cambria Math" panose="02040503050406030204" pitchFamily="18" charset="0"/>
                                                <a:cs typeface="Times New Roman" panose="02020603050405020304" pitchFamily="18" charset="0"/>
                                              </a:rPr>
                                              <m:t>𝑥</m:t>
                                            </m:r>
                                            <m:r>
                                              <a:rPr lang="en-IN" sz="2800" i="1">
                                                <a:latin typeface="Cambria Math" panose="02040503050406030204" pitchFamily="18" charset="0"/>
                                                <a:cs typeface="Times New Roman" panose="02020603050405020304" pitchFamily="18" charset="0"/>
                                              </a:rPr>
                                              <m:t>−</m:t>
                                            </m:r>
                                            <m:r>
                                              <a:rPr lang="en-IN" sz="2800" i="1">
                                                <a:latin typeface="Cambria Math" panose="02040503050406030204" pitchFamily="18" charset="0"/>
                                                <a:ea typeface="Cambria Math" panose="02040503050406030204" pitchFamily="18" charset="0"/>
                                                <a:cs typeface="Times New Roman" panose="02020603050405020304" pitchFamily="18" charset="0"/>
                                              </a:rPr>
                                              <m:t>𝜇</m:t>
                                            </m:r>
                                          </m:num>
                                          <m:den>
                                            <m:r>
                                              <a:rPr lang="en-IN" sz="2800" i="1">
                                                <a:latin typeface="Cambria Math" panose="02040503050406030204" pitchFamily="18" charset="0"/>
                                                <a:ea typeface="Cambria Math" panose="02040503050406030204" pitchFamily="18" charset="0"/>
                                                <a:cs typeface="Times New Roman" panose="02020603050405020304" pitchFamily="18" charset="0"/>
                                              </a:rPr>
                                              <m:t>𝜎</m:t>
                                            </m:r>
                                          </m:den>
                                        </m:f>
                                      </m:e>
                                    </m:d>
                                  </m:e>
                                  <m:sup>
                                    <m:r>
                                      <a:rPr lang="en-IN" sz="2800" i="1">
                                        <a:latin typeface="Cambria Math" panose="02040503050406030204" pitchFamily="18" charset="0"/>
                                        <a:cs typeface="Times New Roman" panose="02020603050405020304" pitchFamily="18" charset="0"/>
                                      </a:rPr>
                                      <m:t>2</m:t>
                                    </m:r>
                                  </m:sup>
                                </m:sSup>
                                <m:r>
                                  <a:rPr lang="en-IN" sz="2800" i="1">
                                    <a:latin typeface="Cambria Math" panose="02040503050406030204" pitchFamily="18" charset="0"/>
                                    <a:cs typeface="Times New Roman" panose="02020603050405020304" pitchFamily="18" charset="0"/>
                                  </a:rPr>
                                  <m:t> </m:t>
                                </m:r>
                              </m:e>
                            </m:d>
                          </m:sup>
                        </m:sSup>
                      </m:e>
                    </m:nary>
                  </m:oMath>
                </a14:m>
                <a:r>
                  <a:rPr lang="en-IN" sz="2800" dirty="0">
                    <a:latin typeface="Times New Roman" panose="02020603050405020304" pitchFamily="18" charset="0"/>
                    <a:cs typeface="Times New Roman" panose="02020603050405020304" pitchFamily="18" charset="0"/>
                  </a:rPr>
                  <a:t>  </a:t>
                </a: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Put     </a:t>
                </a:r>
                <a14:m>
                  <m:oMath xmlns:m="http://schemas.openxmlformats.org/officeDocument/2006/math">
                    <m:r>
                      <a:rPr lang="en-IN" sz="2800" b="0" i="1">
                        <a:latin typeface="Cambria Math" panose="02040503050406030204" pitchFamily="18" charset="0"/>
                      </a:rPr>
                      <m:t>𝑍</m:t>
                    </m:r>
                    <m:r>
                      <a:rPr lang="en-IN" sz="2800" b="0" i="1">
                        <a:latin typeface="Cambria Math" panose="02040503050406030204" pitchFamily="18" charset="0"/>
                      </a:rPr>
                      <m:t>=</m:t>
                    </m:r>
                    <m:f>
                      <m:fPr>
                        <m:ctrlPr>
                          <a:rPr lang="en-IN" sz="2800" i="1">
                            <a:latin typeface="Cambria Math" panose="02040503050406030204" pitchFamily="18" charset="0"/>
                          </a:rPr>
                        </m:ctrlPr>
                      </m:fPr>
                      <m:num>
                        <m:r>
                          <a:rPr lang="en-IN" sz="2800" b="0" i="1">
                            <a:latin typeface="Cambria Math" panose="02040503050406030204" pitchFamily="18" charset="0"/>
                          </a:rPr>
                          <m:t>𝑋</m:t>
                        </m:r>
                        <m:r>
                          <a:rPr lang="en-IN" sz="2800" b="0" i="1">
                            <a:latin typeface="Cambria Math" panose="02040503050406030204" pitchFamily="18" charset="0"/>
                          </a:rPr>
                          <m:t>−</m:t>
                        </m:r>
                        <m:r>
                          <a:rPr lang="en-IN" sz="2800" b="0" i="1">
                            <a:latin typeface="Cambria Math" panose="02040503050406030204" pitchFamily="18" charset="0"/>
                            <a:ea typeface="Cambria Math" panose="02040503050406030204" pitchFamily="18" charset="0"/>
                          </a:rPr>
                          <m:t>𝜇</m:t>
                        </m:r>
                      </m:num>
                      <m:den>
                        <m:r>
                          <a:rPr lang="en-IN" sz="2800" b="0" i="1">
                            <a:latin typeface="Cambria Math" panose="02040503050406030204" pitchFamily="18" charset="0"/>
                            <a:ea typeface="Cambria Math" panose="02040503050406030204" pitchFamily="18" charset="0"/>
                          </a:rPr>
                          <m:t>𝜎</m:t>
                        </m:r>
                      </m:den>
                    </m:f>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i="1" dirty="0" smtClean="0">
                        <a:latin typeface="Cambria Math" panose="02040503050406030204" pitchFamily="18" charset="0"/>
                        <a:ea typeface="Cambria Math" panose="020405030504060302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dirty="0" smtClean="0">
                        <a:latin typeface="Cambria Math" panose="02040503050406030204" pitchFamily="18" charset="0"/>
                      </a:rPr>
                      <m:t>𝑋</m:t>
                    </m:r>
                    <m:r>
                      <a:rPr lang="en-IN" sz="2800" b="0" i="1" dirty="0" smtClean="0">
                        <a:latin typeface="Cambria Math" panose="02040503050406030204" pitchFamily="18" charset="0"/>
                      </a:rPr>
                      <m:t>−</m:t>
                    </m:r>
                    <m:r>
                      <a:rPr lang="en-IN" sz="2800" b="0" i="1" dirty="0" smtClean="0">
                        <a:latin typeface="Cambria Math" panose="02040503050406030204" pitchFamily="18" charset="0"/>
                        <a:ea typeface="Cambria Math" panose="02040503050406030204" pitchFamily="18" charset="0"/>
                      </a:rPr>
                      <m:t>𝜇</m:t>
                    </m:r>
                    <m:r>
                      <a:rPr lang="en-IN" sz="2800" b="0" i="1" dirty="0" smtClean="0">
                        <a:latin typeface="Cambria Math" panose="02040503050406030204" pitchFamily="18" charset="0"/>
                        <a:ea typeface="Cambria Math" panose="02040503050406030204" pitchFamily="18" charset="0"/>
                      </a:rPr>
                      <m:t>=</m:t>
                    </m:r>
                    <m:r>
                      <a:rPr lang="en-IN" sz="2800" b="0" i="1" dirty="0" smtClean="0">
                        <a:latin typeface="Cambria Math" panose="02040503050406030204" pitchFamily="18" charset="0"/>
                        <a:ea typeface="Cambria Math" panose="02040503050406030204" pitchFamily="18" charset="0"/>
                      </a:rPr>
                      <m:t>𝜎</m:t>
                    </m:r>
                    <m:r>
                      <a:rPr lang="en-IN" sz="2800" b="0" i="1" dirty="0" smtClean="0">
                        <a:latin typeface="Cambria Math" panose="02040503050406030204" pitchFamily="18" charset="0"/>
                        <a:ea typeface="Cambria Math" panose="02040503050406030204" pitchFamily="18" charset="0"/>
                      </a:rPr>
                      <m:t>𝑍</m:t>
                    </m:r>
                  </m:oMath>
                </a14:m>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When </a:t>
                </a:r>
                <a14:m>
                  <m:oMath xmlns:m="http://schemas.openxmlformats.org/officeDocument/2006/math">
                    <m:r>
                      <a:rPr lang="en-IN" sz="2800" b="0" i="1" smtClean="0">
                        <a:latin typeface="Cambria Math" panose="02040503050406030204" pitchFamily="18" charset="0"/>
                        <a:cs typeface="Times New Roman" panose="02020603050405020304" pitchFamily="18" charset="0"/>
                      </a:rPr>
                      <m:t>𝑋</m:t>
                    </m:r>
                    <m:r>
                      <a:rPr lang="en-IN" sz="2800" b="0" i="1" smtClean="0">
                        <a:latin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𝜇</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dirty="0" smtClean="0">
                        <a:latin typeface="Cambria Math" panose="02040503050406030204" pitchFamily="18" charset="0"/>
                        <a:cs typeface="Times New Roman" panose="02020603050405020304" pitchFamily="18" charset="0"/>
                      </a:rPr>
                      <m:t>𝑍</m:t>
                    </m:r>
                    <m:r>
                      <a:rPr lang="en-IN" sz="2800" b="0" i="1" dirty="0" smtClean="0">
                        <a:latin typeface="Cambria Math" panose="02040503050406030204" pitchFamily="18" charset="0"/>
                        <a:cs typeface="Times New Roman" panose="02020603050405020304" pitchFamily="18" charset="0"/>
                      </a:rPr>
                      <m:t>=0</m:t>
                    </m:r>
                  </m:oMath>
                </a14:m>
                <a:r>
                  <a:rPr lang="en-IN" sz="2800" dirty="0">
                    <a:latin typeface="Times New Roman" panose="02020603050405020304" pitchFamily="18" charset="0"/>
                    <a:cs typeface="Times New Roman" panose="02020603050405020304" pitchFamily="18" charset="0"/>
                  </a:rPr>
                  <a:t>     &amp; 	 </a:t>
                </a:r>
                <a14:m>
                  <m:oMath xmlns:m="http://schemas.openxmlformats.org/officeDocument/2006/math">
                    <m:r>
                      <a:rPr lang="en-IN" sz="2800" i="1">
                        <a:latin typeface="Cambria Math" panose="02040503050406030204" pitchFamily="18" charset="0"/>
                        <a:cs typeface="Times New Roman" panose="02020603050405020304" pitchFamily="18" charset="0"/>
                      </a:rPr>
                      <m:t>𝑋</m:t>
                    </m:r>
                    <m:r>
                      <a:rPr lang="en-IN" sz="2800" i="1">
                        <a:latin typeface="Cambria Math" panose="02040503050406030204" pitchFamily="18" charset="0"/>
                        <a:cs typeface="Times New Roman" panose="020206030504050203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𝑥</m:t>
                        </m:r>
                      </m:e>
                      <m:sub>
                        <m:r>
                          <a:rPr lang="en-IN" sz="2800" i="1">
                            <a:latin typeface="Cambria Math" panose="02040503050406030204" pitchFamily="18" charset="0"/>
                          </a:rPr>
                          <m:t>1</m:t>
                        </m:r>
                      </m:sub>
                    </m:sSub>
                    <m:r>
                      <a:rPr lang="en-IN" sz="2800" i="1">
                        <a:latin typeface="Cambria Math" panose="02040503050406030204" pitchFamily="18" charset="0"/>
                        <a:ea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i="1" dirty="0">
                        <a:latin typeface="Cambria Math" panose="02040503050406030204" pitchFamily="18" charset="0"/>
                        <a:cs typeface="Times New Roman" panose="02020603050405020304" pitchFamily="18" charset="0"/>
                      </a:rPr>
                      <m:t>𝑍</m:t>
                    </m:r>
                    <m:r>
                      <a:rPr lang="en-IN" sz="2800" i="1" dirty="0">
                        <a:latin typeface="Cambria Math" panose="02040503050406030204" pitchFamily="18" charset="0"/>
                        <a:cs typeface="Times New Roman" panose="02020603050405020304" pitchFamily="18" charset="0"/>
                      </a:rPr>
                      <m:t>=</m:t>
                    </m:r>
                    <m:f>
                      <m:fPr>
                        <m:ctrlPr>
                          <a:rPr lang="en-IN" sz="2800" i="1">
                            <a:latin typeface="Cambria Math" panose="02040503050406030204" pitchFamily="18" charset="0"/>
                          </a:rPr>
                        </m:ctrlPr>
                      </m:fPr>
                      <m:num>
                        <m:sSub>
                          <m:sSubPr>
                            <m:ctrlPr>
                              <a:rPr lang="en-IN" sz="2800" i="1">
                                <a:latin typeface="Cambria Math" panose="02040503050406030204" pitchFamily="18" charset="0"/>
                              </a:rPr>
                            </m:ctrlPr>
                          </m:sSubPr>
                          <m:e>
                            <m:r>
                              <a:rPr lang="en-IN" sz="2800" i="1">
                                <a:latin typeface="Cambria Math" panose="02040503050406030204" pitchFamily="18" charset="0"/>
                              </a:rPr>
                              <m:t>𝑥</m:t>
                            </m:r>
                          </m:e>
                          <m:sub>
                            <m:r>
                              <a:rPr lang="en-IN" sz="2800" i="1">
                                <a:latin typeface="Cambria Math" panose="02040503050406030204" pitchFamily="18" charset="0"/>
                              </a:rPr>
                              <m:t>1</m:t>
                            </m:r>
                          </m:sub>
                        </m:sSub>
                        <m:r>
                          <a:rPr lang="en-IN" sz="2800" i="1">
                            <a:latin typeface="Cambria Math" panose="02040503050406030204" pitchFamily="18" charset="0"/>
                          </a:rPr>
                          <m:t>−</m:t>
                        </m:r>
                        <m:r>
                          <a:rPr lang="en-IN" sz="2800" i="1">
                            <a:latin typeface="Cambria Math" panose="02040503050406030204" pitchFamily="18" charset="0"/>
                            <a:ea typeface="Cambria Math" panose="02040503050406030204" pitchFamily="18" charset="0"/>
                          </a:rPr>
                          <m:t>𝜇</m:t>
                        </m:r>
                      </m:num>
                      <m:den>
                        <m:r>
                          <a:rPr lang="en-IN" sz="2800" i="1">
                            <a:latin typeface="Cambria Math" panose="02040503050406030204" pitchFamily="18" charset="0"/>
                            <a:ea typeface="Cambria Math" panose="02040503050406030204" pitchFamily="18" charset="0"/>
                          </a:rPr>
                          <m:t>𝜎</m:t>
                        </m:r>
                      </m:den>
                    </m:f>
                    <m:r>
                      <a:rPr lang="en-IN" sz="2800" b="0" i="1" smtClean="0">
                        <a:latin typeface="Cambria Math" panose="02040503050406030204" pitchFamily="18" charset="0"/>
                        <a:ea typeface="Cambria Math" panose="02040503050406030204" pitchFamily="18" charset="0"/>
                      </a:rPr>
                      <m:t>=</m:t>
                    </m:r>
                    <m:sSub>
                      <m:sSubPr>
                        <m:ctrlPr>
                          <a:rPr lang="en-IN" sz="2800" i="1">
                            <a:latin typeface="Cambria Math" panose="02040503050406030204" pitchFamily="18" charset="0"/>
                          </a:rPr>
                        </m:ctrlPr>
                      </m:sSubPr>
                      <m:e>
                        <m:r>
                          <a:rPr lang="en-IN" sz="2800" b="0" i="1" smtClean="0">
                            <a:latin typeface="Cambria Math" panose="02040503050406030204" pitchFamily="18" charset="0"/>
                          </a:rPr>
                          <m:t>𝑧</m:t>
                        </m:r>
                      </m:e>
                      <m:sub>
                        <m:r>
                          <a:rPr lang="en-IN" sz="2800" i="1">
                            <a:latin typeface="Cambria Math" panose="02040503050406030204" pitchFamily="18" charset="0"/>
                          </a:rPr>
                          <m:t>1</m:t>
                        </m:r>
                      </m:sub>
                    </m:sSub>
                  </m:oMath>
                </a14:m>
                <a:endParaRPr lang="en-IN" sz="2800" dirty="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r>
                      <a:rPr lang="en-IN" sz="2800"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i="1">
                        <a:latin typeface="Cambria Math" panose="02040503050406030204" pitchFamily="18" charset="0"/>
                      </a:rPr>
                      <m:t>𝑃</m:t>
                    </m:r>
                    <m:d>
                      <m:dPr>
                        <m:ctrlPr>
                          <a:rPr lang="en-IN" sz="2800" i="1">
                            <a:latin typeface="Cambria Math" panose="02040503050406030204" pitchFamily="18" charset="0"/>
                          </a:rPr>
                        </m:ctrlPr>
                      </m:dPr>
                      <m:e>
                        <m:r>
                          <a:rPr lang="en-IN" sz="2800" i="1">
                            <a:latin typeface="Cambria Math" panose="02040503050406030204" pitchFamily="18" charset="0"/>
                            <a:ea typeface="Cambria Math" panose="02040503050406030204" pitchFamily="18" charset="0"/>
                          </a:rPr>
                          <m:t>𝜇</m:t>
                        </m:r>
                        <m:r>
                          <a:rPr lang="en-IN" sz="2800" i="1">
                            <a:latin typeface="Cambria Math" panose="02040503050406030204" pitchFamily="18" charset="0"/>
                            <a:ea typeface="Cambria Math" panose="02040503050406030204" pitchFamily="18" charset="0"/>
                          </a:rPr>
                          <m:t>&lt;</m:t>
                        </m:r>
                        <m:r>
                          <a:rPr lang="en-IN" sz="2800" i="1">
                            <a:latin typeface="Cambria Math" panose="02040503050406030204" pitchFamily="18" charset="0"/>
                            <a:ea typeface="Cambria Math" panose="02040503050406030204" pitchFamily="18" charset="0"/>
                          </a:rPr>
                          <m:t>𝑋</m:t>
                        </m:r>
                        <m:r>
                          <a:rPr lang="en-IN" sz="2800" i="1">
                            <a:latin typeface="Cambria Math" panose="02040503050406030204" pitchFamily="18" charset="0"/>
                            <a:ea typeface="Cambria Math" panose="02040503050406030204" pitchFamily="18" charset="0"/>
                          </a:rPr>
                          <m:t>&lt;</m:t>
                        </m:r>
                        <m:sSub>
                          <m:sSubPr>
                            <m:ctrlPr>
                              <a:rPr lang="en-IN" sz="2800" i="1">
                                <a:latin typeface="Cambria Math" panose="02040503050406030204" pitchFamily="18" charset="0"/>
                              </a:rPr>
                            </m:ctrlPr>
                          </m:sSubPr>
                          <m:e>
                            <m:r>
                              <a:rPr lang="en-IN" sz="2800" i="1">
                                <a:latin typeface="Cambria Math" panose="02040503050406030204" pitchFamily="18" charset="0"/>
                              </a:rPr>
                              <m:t>𝑥</m:t>
                            </m:r>
                          </m:e>
                          <m:sub>
                            <m:r>
                              <a:rPr lang="en-IN" sz="2800" i="1">
                                <a:latin typeface="Cambria Math" panose="02040503050406030204" pitchFamily="18" charset="0"/>
                              </a:rPr>
                              <m:t>1</m:t>
                            </m:r>
                          </m:sub>
                        </m:sSub>
                      </m:e>
                    </m:d>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i="1" dirty="0" smtClean="0">
                        <a:latin typeface="Cambria Math" panose="02040503050406030204" pitchFamily="18" charset="0"/>
                        <a:cs typeface="Times New Roman" panose="02020603050405020304" pitchFamily="18" charset="0"/>
                      </a:rPr>
                      <m:t>=</m:t>
                    </m:r>
                    <m:r>
                      <a:rPr lang="en-IN" sz="2800" b="0" i="1" dirty="0" smtClean="0">
                        <a:latin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i="1">
                        <a:latin typeface="Cambria Math" panose="02040503050406030204" pitchFamily="18" charset="0"/>
                      </a:rPr>
                      <m:t>𝑃</m:t>
                    </m:r>
                    <m:d>
                      <m:dPr>
                        <m:ctrlPr>
                          <a:rPr lang="en-IN" sz="2800" i="1">
                            <a:latin typeface="Cambria Math" panose="02040503050406030204" pitchFamily="18" charset="0"/>
                          </a:rPr>
                        </m:ctrlPr>
                      </m:dPr>
                      <m:e>
                        <m:r>
                          <a:rPr lang="en-IN" sz="2800" b="0" i="1" smtClean="0">
                            <a:latin typeface="Cambria Math" panose="02040503050406030204" pitchFamily="18" charset="0"/>
                            <a:ea typeface="Cambria Math" panose="02040503050406030204" pitchFamily="18" charset="0"/>
                          </a:rPr>
                          <m:t>0</m:t>
                        </m:r>
                        <m:r>
                          <a:rPr lang="en-IN" sz="2800" i="1">
                            <a:latin typeface="Cambria Math" panose="02040503050406030204" pitchFamily="18" charset="0"/>
                            <a:ea typeface="Cambria Math" panose="02040503050406030204" pitchFamily="18" charset="0"/>
                          </a:rPr>
                          <m:t>&lt;</m:t>
                        </m:r>
                        <m:r>
                          <a:rPr lang="en-IN" sz="2800" b="0" i="1" smtClean="0">
                            <a:latin typeface="Cambria Math" panose="02040503050406030204" pitchFamily="18" charset="0"/>
                            <a:ea typeface="Cambria Math" panose="02040503050406030204" pitchFamily="18" charset="0"/>
                          </a:rPr>
                          <m:t>𝑍</m:t>
                        </m:r>
                        <m:r>
                          <a:rPr lang="en-IN" sz="2800" i="1">
                            <a:latin typeface="Cambria Math" panose="02040503050406030204" pitchFamily="18" charset="0"/>
                            <a:ea typeface="Cambria Math" panose="02040503050406030204" pitchFamily="18" charset="0"/>
                          </a:rPr>
                          <m:t>&lt;</m:t>
                        </m:r>
                        <m:sSub>
                          <m:sSubPr>
                            <m:ctrlPr>
                              <a:rPr lang="en-IN" sz="2800" i="1">
                                <a:latin typeface="Cambria Math" panose="02040503050406030204" pitchFamily="18" charset="0"/>
                              </a:rPr>
                            </m:ctrlPr>
                          </m:sSubPr>
                          <m:e>
                            <m:r>
                              <a:rPr lang="en-IN" sz="2800" b="0" i="1" smtClean="0">
                                <a:latin typeface="Cambria Math" panose="02040503050406030204" pitchFamily="18" charset="0"/>
                              </a:rPr>
                              <m:t>𝑧</m:t>
                            </m:r>
                          </m:e>
                          <m:sub>
                            <m:r>
                              <a:rPr lang="en-IN" sz="2800" i="1">
                                <a:latin typeface="Cambria Math" panose="02040503050406030204" pitchFamily="18" charset="0"/>
                              </a:rPr>
                              <m:t>1</m:t>
                            </m:r>
                          </m:sub>
                        </m:sSub>
                      </m:e>
                    </m:d>
                    <m:r>
                      <a:rPr lang="en-IN" sz="2800" i="1" dirty="0" smtClean="0">
                        <a:latin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fPr>
                      <m:num>
                        <m:r>
                          <a:rPr lang="en-IN" sz="2800" i="1">
                            <a:latin typeface="Cambria Math" panose="02040503050406030204" pitchFamily="18" charset="0"/>
                            <a:ea typeface="Cambria Math" panose="02040503050406030204" pitchFamily="18" charset="0"/>
                            <a:cs typeface="Times New Roman" panose="02020603050405020304" pitchFamily="18" charset="0"/>
                          </a:rPr>
                          <m:t>1</m:t>
                        </m:r>
                      </m:num>
                      <m:den>
                        <m:rad>
                          <m:radPr>
                            <m:degHide m:val="on"/>
                            <m:ctrlPr>
                              <a:rPr lang="en-IN" sz="2800" i="1">
                                <a:latin typeface="Cambria Math" panose="02040503050406030204" pitchFamily="18" charset="0"/>
                                <a:ea typeface="Cambria Math" panose="02040503050406030204" pitchFamily="18" charset="0"/>
                                <a:cs typeface="Times New Roman" panose="02020603050405020304" pitchFamily="18" charset="0"/>
                              </a:rPr>
                            </m:ctrlPr>
                          </m:radPr>
                          <m:deg/>
                          <m:e>
                            <m:r>
                              <a:rPr lang="en-IN" sz="2800" i="1">
                                <a:latin typeface="Cambria Math" panose="02040503050406030204" pitchFamily="18" charset="0"/>
                                <a:ea typeface="Cambria Math" panose="02040503050406030204" pitchFamily="18" charset="0"/>
                                <a:cs typeface="Times New Roman" panose="02020603050405020304" pitchFamily="18" charset="0"/>
                              </a:rPr>
                              <m:t>2</m:t>
                            </m:r>
                            <m:r>
                              <a:rPr lang="en-IN" sz="2800" i="1">
                                <a:latin typeface="Cambria Math" panose="02040503050406030204" pitchFamily="18" charset="0"/>
                                <a:ea typeface="Cambria Math" panose="02040503050406030204" pitchFamily="18" charset="0"/>
                                <a:cs typeface="Times New Roman" panose="02020603050405020304" pitchFamily="18" charset="0"/>
                              </a:rPr>
                              <m:t>𝜋</m:t>
                            </m:r>
                          </m:e>
                        </m:rad>
                      </m:den>
                    </m:f>
                    <m:r>
                      <a:rPr lang="en-IN" sz="2800" i="1">
                        <a:latin typeface="Cambria Math" panose="02040503050406030204" pitchFamily="18" charset="0"/>
                        <a:ea typeface="Cambria Math" panose="02040503050406030204" pitchFamily="18" charset="0"/>
                        <a:cs typeface="Times New Roman" panose="02020603050405020304" pitchFamily="18" charset="0"/>
                      </a:rPr>
                      <m:t> </m:t>
                    </m:r>
                    <m:nary>
                      <m:naryPr>
                        <m:ctrlPr>
                          <a:rPr lang="en-IN" sz="280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IN" sz="2800" b="0" i="1" smtClean="0">
                            <a:latin typeface="Cambria Math" panose="02040503050406030204" pitchFamily="18" charset="0"/>
                            <a:ea typeface="Cambria Math" panose="02040503050406030204" pitchFamily="18" charset="0"/>
                            <a:cs typeface="Times New Roman" panose="02020603050405020304" pitchFamily="18" charset="0"/>
                          </a:rPr>
                          <m:t>0</m:t>
                        </m:r>
                      </m:sub>
                      <m:sup>
                        <m:sSub>
                          <m:sSubPr>
                            <m:ctrlPr>
                              <a:rPr lang="en-IN" sz="28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𝑧</m:t>
                            </m:r>
                          </m:e>
                          <m:sub>
                            <m:r>
                              <a:rPr lang="en-IN" sz="2800" b="0" i="1" smtClean="0">
                                <a:latin typeface="Cambria Math" panose="02040503050406030204" pitchFamily="18" charset="0"/>
                                <a:ea typeface="Cambria Math" panose="02040503050406030204" pitchFamily="18" charset="0"/>
                                <a:cs typeface="Times New Roman" panose="02020603050405020304" pitchFamily="18" charset="0"/>
                              </a:rPr>
                              <m:t>1</m:t>
                            </m:r>
                          </m:sub>
                        </m:sSub>
                      </m:sup>
                      <m:e>
                        <m:sSup>
                          <m:sSup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pPr>
                          <m:e>
                            <m:r>
                              <a:rPr lang="en-IN" sz="2800" i="1">
                                <a:latin typeface="Cambria Math" panose="02040503050406030204" pitchFamily="18" charset="0"/>
                                <a:ea typeface="Cambria Math" panose="02040503050406030204" pitchFamily="18" charset="0"/>
                                <a:cs typeface="Times New Roman" panose="02020603050405020304" pitchFamily="18" charset="0"/>
                              </a:rPr>
                              <m:t>𝑒</m:t>
                            </m:r>
                          </m:e>
                          <m:sup>
                            <m:r>
                              <a:rPr lang="en-IN" sz="2800" i="1">
                                <a:latin typeface="Cambria Math" panose="02040503050406030204" pitchFamily="18" charset="0"/>
                                <a:ea typeface="Cambria Math" panose="02040503050406030204" pitchFamily="18" charset="0"/>
                                <a:cs typeface="Times New Roman" panose="02020603050405020304" pitchFamily="18" charset="0"/>
                              </a:rPr>
                              <m:t>− </m:t>
                            </m:r>
                            <m:f>
                              <m:f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pPr>
                                  <m:e>
                                    <m:r>
                                      <a:rPr lang="en-IN" sz="2800" i="1">
                                        <a:latin typeface="Cambria Math" panose="02040503050406030204" pitchFamily="18" charset="0"/>
                                        <a:ea typeface="Cambria Math" panose="02040503050406030204" pitchFamily="18" charset="0"/>
                                        <a:cs typeface="Times New Roman" panose="02020603050405020304" pitchFamily="18" charset="0"/>
                                      </a:rPr>
                                      <m:t>𝑧</m:t>
                                    </m:r>
                                  </m:e>
                                  <m:sup>
                                    <m:r>
                                      <a:rPr lang="en-IN" sz="2800" i="1">
                                        <a:latin typeface="Cambria Math" panose="02040503050406030204" pitchFamily="18" charset="0"/>
                                        <a:ea typeface="Cambria Math" panose="02040503050406030204" pitchFamily="18" charset="0"/>
                                        <a:cs typeface="Times New Roman" panose="02020603050405020304" pitchFamily="18" charset="0"/>
                                      </a:rPr>
                                      <m:t>2</m:t>
                                    </m:r>
                                  </m:sup>
                                </m:sSup>
                              </m:num>
                              <m:den>
                                <m:r>
                                  <a:rPr lang="en-IN" sz="2800" i="1">
                                    <a:latin typeface="Cambria Math" panose="02040503050406030204" pitchFamily="18" charset="0"/>
                                    <a:ea typeface="Cambria Math" panose="02040503050406030204" pitchFamily="18" charset="0"/>
                                    <a:cs typeface="Times New Roman" panose="02020603050405020304" pitchFamily="18" charset="0"/>
                                  </a:rPr>
                                  <m:t>2</m:t>
                                </m:r>
                              </m:den>
                            </m:f>
                          </m:sup>
                        </m:sSup>
                      </m:e>
                    </m:nary>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i="1" dirty="0" smtClean="0">
                        <a:latin typeface="Cambria Math" panose="02040503050406030204" pitchFamily="18" charset="0"/>
                        <a:cs typeface="Times New Roman" panose="02020603050405020304" pitchFamily="18" charset="0"/>
                      </a:rPr>
                      <m:t>𝑑𝑧</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i="1" dirty="0">
                        <a:latin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nary>
                      <m:nary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IN" sz="2800" i="1">
                            <a:latin typeface="Cambria Math" panose="02040503050406030204" pitchFamily="18" charset="0"/>
                            <a:ea typeface="Cambria Math" panose="02040503050406030204" pitchFamily="18" charset="0"/>
                            <a:cs typeface="Times New Roman" panose="02020603050405020304" pitchFamily="18" charset="0"/>
                          </a:rPr>
                          <m:t>0</m:t>
                        </m:r>
                      </m:sub>
                      <m:sup>
                        <m:sSub>
                          <m:sSub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2800" i="1">
                                <a:latin typeface="Cambria Math" panose="02040503050406030204" pitchFamily="18" charset="0"/>
                                <a:ea typeface="Cambria Math" panose="02040503050406030204" pitchFamily="18" charset="0"/>
                                <a:cs typeface="Times New Roman" panose="02020603050405020304" pitchFamily="18" charset="0"/>
                              </a:rPr>
                              <m:t>𝑧</m:t>
                            </m:r>
                          </m:e>
                          <m:sub>
                            <m:r>
                              <a:rPr lang="en-IN" sz="2800" i="1">
                                <a:latin typeface="Cambria Math" panose="02040503050406030204" pitchFamily="18" charset="0"/>
                                <a:ea typeface="Cambria Math" panose="02040503050406030204" pitchFamily="18" charset="0"/>
                                <a:cs typeface="Times New Roman" panose="02020603050405020304" pitchFamily="18" charset="0"/>
                              </a:rPr>
                              <m:t>1</m:t>
                            </m:r>
                          </m:sub>
                        </m:sSub>
                      </m:sup>
                      <m:e>
                        <m:r>
                          <a:rPr lang="en-IN" sz="2800" i="1">
                            <a:latin typeface="Cambria Math" panose="02040503050406030204" pitchFamily="18" charset="0"/>
                            <a:ea typeface="Cambria Math" panose="02040503050406030204" pitchFamily="18" charset="0"/>
                            <a:cs typeface="Times New Roman" panose="02020603050405020304" pitchFamily="18" charset="0"/>
                          </a:rPr>
                          <m:t>𝜑</m:t>
                        </m:r>
                        <m:d>
                          <m:d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dPr>
                          <m:e>
                            <m:r>
                              <a:rPr lang="en-IN" sz="2800" i="1">
                                <a:latin typeface="Cambria Math" panose="02040503050406030204" pitchFamily="18" charset="0"/>
                                <a:ea typeface="Cambria Math" panose="02040503050406030204" pitchFamily="18" charset="0"/>
                                <a:cs typeface="Times New Roman" panose="02020603050405020304" pitchFamily="18" charset="0"/>
                              </a:rPr>
                              <m:t>𝑧</m:t>
                            </m:r>
                          </m:e>
                        </m:d>
                      </m:e>
                    </m:nary>
                    <m:r>
                      <a:rPr lang="en-IN" sz="2800" b="0" i="1" smtClean="0">
                        <a:latin typeface="Cambria Math" panose="02040503050406030204" pitchFamily="18" charset="0"/>
                        <a:ea typeface="Cambria Math" panose="02040503050406030204" pitchFamily="18" charset="0"/>
                        <a:cs typeface="Times New Roman" panose="02020603050405020304" pitchFamily="18" charset="0"/>
                      </a:rPr>
                      <m:t> </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𝑑𝑧</m:t>
                    </m:r>
                  </m:oMath>
                </a14:m>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Where  </a:t>
                </a:r>
                <a14:m>
                  <m:oMath xmlns:m="http://schemas.openxmlformats.org/officeDocument/2006/math">
                    <m:r>
                      <a:rPr lang="en-IN" sz="2800" i="1">
                        <a:latin typeface="Cambria Math" panose="02040503050406030204" pitchFamily="18" charset="0"/>
                        <a:ea typeface="Cambria Math" panose="02040503050406030204" pitchFamily="18" charset="0"/>
                        <a:cs typeface="Times New Roman" panose="02020603050405020304" pitchFamily="18" charset="0"/>
                      </a:rPr>
                      <m:t>𝜑</m:t>
                    </m:r>
                    <m:d>
                      <m:d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dPr>
                      <m:e>
                        <m:r>
                          <a:rPr lang="en-IN" sz="2800" i="1">
                            <a:latin typeface="Cambria Math" panose="02040503050406030204" pitchFamily="18" charset="0"/>
                            <a:ea typeface="Cambria Math" panose="02040503050406030204" pitchFamily="18" charset="0"/>
                            <a:cs typeface="Times New Roman" panose="02020603050405020304" pitchFamily="18" charset="0"/>
                          </a:rPr>
                          <m:t>𝑧</m:t>
                        </m:r>
                      </m:e>
                    </m:d>
                    <m:r>
                      <a:rPr lang="en-IN" sz="2800" i="1">
                        <a:latin typeface="Cambria Math" panose="02040503050406030204" pitchFamily="18" charset="0"/>
                        <a:ea typeface="Cambria Math" panose="02040503050406030204" pitchFamily="18" charset="0"/>
                        <a:cs typeface="Times New Roman" panose="02020603050405020304" pitchFamily="18" charset="0"/>
                      </a:rPr>
                      <m:t>=</m:t>
                    </m:r>
                    <m:f>
                      <m:f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fPr>
                      <m:num>
                        <m:r>
                          <a:rPr lang="en-IN" sz="2800" i="1">
                            <a:latin typeface="Cambria Math" panose="02040503050406030204" pitchFamily="18" charset="0"/>
                            <a:ea typeface="Cambria Math" panose="02040503050406030204" pitchFamily="18" charset="0"/>
                            <a:cs typeface="Times New Roman" panose="02020603050405020304" pitchFamily="18" charset="0"/>
                          </a:rPr>
                          <m:t>1</m:t>
                        </m:r>
                      </m:num>
                      <m:den>
                        <m:rad>
                          <m:radPr>
                            <m:degHide m:val="on"/>
                            <m:ctrlPr>
                              <a:rPr lang="en-IN" sz="2800" i="1">
                                <a:latin typeface="Cambria Math" panose="02040503050406030204" pitchFamily="18" charset="0"/>
                                <a:ea typeface="Cambria Math" panose="02040503050406030204" pitchFamily="18" charset="0"/>
                                <a:cs typeface="Times New Roman" panose="02020603050405020304" pitchFamily="18" charset="0"/>
                              </a:rPr>
                            </m:ctrlPr>
                          </m:radPr>
                          <m:deg/>
                          <m:e>
                            <m:r>
                              <a:rPr lang="en-IN" sz="2800" i="1">
                                <a:latin typeface="Cambria Math" panose="02040503050406030204" pitchFamily="18" charset="0"/>
                                <a:ea typeface="Cambria Math" panose="02040503050406030204" pitchFamily="18" charset="0"/>
                                <a:cs typeface="Times New Roman" panose="02020603050405020304" pitchFamily="18" charset="0"/>
                              </a:rPr>
                              <m:t>2</m:t>
                            </m:r>
                            <m:r>
                              <a:rPr lang="en-IN" sz="2800" i="1">
                                <a:latin typeface="Cambria Math" panose="02040503050406030204" pitchFamily="18" charset="0"/>
                                <a:ea typeface="Cambria Math" panose="02040503050406030204" pitchFamily="18" charset="0"/>
                                <a:cs typeface="Times New Roman" panose="02020603050405020304" pitchFamily="18" charset="0"/>
                              </a:rPr>
                              <m:t>𝜋</m:t>
                            </m:r>
                          </m:e>
                        </m:rad>
                      </m:den>
                    </m:f>
                    <m:r>
                      <a:rPr lang="en-IN" sz="2800" i="1">
                        <a:latin typeface="Cambria Math" panose="02040503050406030204" pitchFamily="18" charset="0"/>
                        <a:ea typeface="Cambria Math" panose="02040503050406030204" pitchFamily="18" charset="0"/>
                        <a:cs typeface="Times New Roman" panose="02020603050405020304" pitchFamily="18" charset="0"/>
                      </a:rPr>
                      <m:t>  </m:t>
                    </m:r>
                    <m:sSup>
                      <m:sSup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pPr>
                      <m:e>
                        <m:r>
                          <a:rPr lang="en-IN" sz="2800" i="1">
                            <a:latin typeface="Cambria Math" panose="02040503050406030204" pitchFamily="18" charset="0"/>
                            <a:ea typeface="Cambria Math" panose="02040503050406030204" pitchFamily="18" charset="0"/>
                            <a:cs typeface="Times New Roman" panose="02020603050405020304" pitchFamily="18" charset="0"/>
                          </a:rPr>
                          <m:t>𝑒</m:t>
                        </m:r>
                      </m:e>
                      <m:sup>
                        <m:r>
                          <a:rPr lang="en-IN" sz="2800" i="1">
                            <a:latin typeface="Cambria Math" panose="02040503050406030204" pitchFamily="18" charset="0"/>
                            <a:ea typeface="Cambria Math" panose="02040503050406030204" pitchFamily="18" charset="0"/>
                            <a:cs typeface="Times New Roman" panose="02020603050405020304" pitchFamily="18" charset="0"/>
                          </a:rPr>
                          <m:t>− </m:t>
                        </m:r>
                        <m:f>
                          <m:f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pPr>
                              <m:e>
                                <m:r>
                                  <a:rPr lang="en-IN" sz="2800" i="1">
                                    <a:latin typeface="Cambria Math" panose="02040503050406030204" pitchFamily="18" charset="0"/>
                                    <a:ea typeface="Cambria Math" panose="02040503050406030204" pitchFamily="18" charset="0"/>
                                    <a:cs typeface="Times New Roman" panose="02020603050405020304" pitchFamily="18" charset="0"/>
                                  </a:rPr>
                                  <m:t>𝑧</m:t>
                                </m:r>
                              </m:e>
                              <m:sup>
                                <m:r>
                                  <a:rPr lang="en-IN" sz="2800" i="1">
                                    <a:latin typeface="Cambria Math" panose="02040503050406030204" pitchFamily="18" charset="0"/>
                                    <a:ea typeface="Cambria Math" panose="02040503050406030204" pitchFamily="18" charset="0"/>
                                    <a:cs typeface="Times New Roman" panose="02020603050405020304" pitchFamily="18" charset="0"/>
                                  </a:rPr>
                                  <m:t>2</m:t>
                                </m:r>
                              </m:sup>
                            </m:sSup>
                          </m:num>
                          <m:den>
                            <m:r>
                              <a:rPr lang="en-IN" sz="2800" i="1">
                                <a:latin typeface="Cambria Math" panose="02040503050406030204" pitchFamily="18" charset="0"/>
                                <a:ea typeface="Cambria Math" panose="02040503050406030204" pitchFamily="18" charset="0"/>
                                <a:cs typeface="Times New Roman" panose="02020603050405020304" pitchFamily="18" charset="0"/>
                              </a:rPr>
                              <m:t>2</m:t>
                            </m:r>
                          </m:den>
                        </m:f>
                      </m:sup>
                    </m:sSup>
                  </m:oMath>
                </a14:m>
                <a:r>
                  <a:rPr lang="en-IN" sz="2800" dirty="0">
                    <a:latin typeface="Times New Roman" panose="02020603050405020304" pitchFamily="18" charset="0"/>
                    <a:cs typeface="Times New Roman" panose="02020603050405020304" pitchFamily="18" charset="0"/>
                  </a:rPr>
                  <a:t>, is the probability function of the standard normal variate.  </a:t>
                </a:r>
              </a:p>
            </p:txBody>
          </p:sp>
        </mc:Choice>
        <mc:Fallback xmlns="">
          <p:sp>
            <p:nvSpPr>
              <p:cNvPr id="3" name="TextBox 2">
                <a:extLst>
                  <a:ext uri="{FF2B5EF4-FFF2-40B4-BE49-F238E27FC236}">
                    <a16:creationId xmlns:a16="http://schemas.microsoft.com/office/drawing/2014/main" id="{CC5E48B3-50C8-3D9B-FE30-358DA85D32C0}"/>
                  </a:ext>
                </a:extLst>
              </p:cNvPr>
              <p:cNvSpPr txBox="1">
                <a:spLocks noRot="1" noChangeAspect="1" noMove="1" noResize="1" noEditPoints="1" noAdjustHandles="1" noChangeArrowheads="1" noChangeShapeType="1" noTextEdit="1"/>
              </p:cNvSpPr>
              <p:nvPr/>
            </p:nvSpPr>
            <p:spPr>
              <a:xfrm>
                <a:off x="-1" y="0"/>
                <a:ext cx="12061861" cy="5879495"/>
              </a:xfrm>
              <a:prstGeom prst="rect">
                <a:avLst/>
              </a:prstGeom>
              <a:blipFill>
                <a:blip r:embed="rId2"/>
                <a:stretch>
                  <a:fillRect l="-1011" t="-1037" r="-960" b="-1971"/>
                </a:stretch>
              </a:blipFill>
            </p:spPr>
            <p:txBody>
              <a:bodyPr/>
              <a:lstStyle/>
              <a:p>
                <a:r>
                  <a:rPr lang="en-IN">
                    <a:noFill/>
                  </a:rPr>
                  <a:t> </a:t>
                </a:r>
              </a:p>
            </p:txBody>
          </p:sp>
        </mc:Fallback>
      </mc:AlternateContent>
    </p:spTree>
    <p:extLst>
      <p:ext uri="{BB962C8B-B14F-4D97-AF65-F5344CB8AC3E}">
        <p14:creationId xmlns:p14="http://schemas.microsoft.com/office/powerpoint/2010/main" val="1982091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FE906CA-C3D2-8546-A480-E08C852C23B9}"/>
                  </a:ext>
                </a:extLst>
              </p:cNvPr>
              <p:cNvSpPr txBox="1"/>
              <p:nvPr/>
            </p:nvSpPr>
            <p:spPr>
              <a:xfrm>
                <a:off x="226031" y="71919"/>
                <a:ext cx="8920537" cy="2462213"/>
              </a:xfrm>
              <a:prstGeom prst="rect">
                <a:avLst/>
              </a:prstGeom>
              <a:noFill/>
            </p:spPr>
            <p:txBody>
              <a:bodyPr wrap="square">
                <a:spAutoFit/>
              </a:bodyPr>
              <a:lstStyle/>
              <a:p>
                <a:pPr marL="0" indent="0">
                  <a:buNone/>
                </a:pPr>
                <a:r>
                  <a:rPr lang="en-IN" sz="2800" dirty="0">
                    <a:latin typeface="Times New Roman" panose="02020603050405020304" pitchFamily="18" charset="0"/>
                    <a:cs typeface="Times New Roman" panose="02020603050405020304" pitchFamily="18" charset="0"/>
                  </a:rPr>
                  <a:t>For any normal random variables,</a:t>
                </a:r>
              </a:p>
              <a:p>
                <a:pPr marL="0" indent="0">
                  <a:lnSpc>
                    <a:spcPct val="150000"/>
                  </a:lnSpc>
                  <a:buNone/>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𝑃</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𝜇</m:t>
                          </m:r>
                          <m:r>
                            <a:rPr lang="en-IN" sz="2800" b="0" i="1" smtClean="0">
                              <a:latin typeface="Cambria Math" panose="02040503050406030204" pitchFamily="18" charset="0"/>
                            </a:rPr>
                            <m:t>−</m:t>
                          </m:r>
                          <m:r>
                            <a:rPr lang="en-IN" sz="2800" b="0" i="1" smtClean="0">
                              <a:latin typeface="Cambria Math" panose="02040503050406030204" pitchFamily="18" charset="0"/>
                            </a:rPr>
                            <m:t>𝜎</m:t>
                          </m:r>
                          <m:r>
                            <a:rPr lang="en-IN" sz="2800" b="0" i="1" smtClean="0">
                              <a:latin typeface="Cambria Math" panose="02040503050406030204" pitchFamily="18" charset="0"/>
                            </a:rPr>
                            <m:t>&lt;</m:t>
                          </m:r>
                          <m:r>
                            <a:rPr lang="en-IN" sz="2800" b="0" i="1" smtClean="0">
                              <a:latin typeface="Cambria Math" panose="02040503050406030204" pitchFamily="18" charset="0"/>
                            </a:rPr>
                            <m:t>𝑋</m:t>
                          </m:r>
                          <m:r>
                            <a:rPr lang="en-IN" sz="2800" b="0" i="1" smtClean="0">
                              <a:latin typeface="Cambria Math" panose="02040503050406030204" pitchFamily="18" charset="0"/>
                            </a:rPr>
                            <m:t>&lt;</m:t>
                          </m:r>
                          <m:r>
                            <a:rPr lang="en-IN" sz="2800" b="0" i="1" smtClean="0">
                              <a:latin typeface="Cambria Math" panose="02040503050406030204" pitchFamily="18" charset="0"/>
                            </a:rPr>
                            <m:t>𝜇</m:t>
                          </m:r>
                          <m:r>
                            <a:rPr lang="en-IN" sz="2800" b="0" i="1" smtClean="0">
                              <a:latin typeface="Cambria Math" panose="02040503050406030204" pitchFamily="18" charset="0"/>
                            </a:rPr>
                            <m:t>+</m:t>
                          </m:r>
                          <m:r>
                            <a:rPr lang="en-IN" sz="2800" b="0" i="1" smtClean="0">
                              <a:latin typeface="Cambria Math" panose="02040503050406030204" pitchFamily="18" charset="0"/>
                            </a:rPr>
                            <m:t>𝜎</m:t>
                          </m:r>
                        </m:e>
                      </m:d>
                      <m:r>
                        <a:rPr lang="en-IN" sz="2800" b="0" i="1" smtClean="0">
                          <a:latin typeface="Cambria Math" panose="02040503050406030204" pitchFamily="18" charset="0"/>
                        </a:rPr>
                        <m:t>=0.6827</m:t>
                      </m:r>
                    </m:oMath>
                  </m:oMathPara>
                </a14:m>
                <a:endParaRPr lang="en-IN" sz="2800" dirty="0">
                  <a:latin typeface="Times New Roman" panose="020206030504050203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IN" sz="2800" i="1">
                          <a:latin typeface="Cambria Math" panose="02040503050406030204" pitchFamily="18" charset="0"/>
                        </a:rPr>
                        <m:t>𝑃</m:t>
                      </m:r>
                      <m:d>
                        <m:dPr>
                          <m:ctrlPr>
                            <a:rPr lang="en-IN" sz="2800" i="1">
                              <a:latin typeface="Cambria Math" panose="02040503050406030204" pitchFamily="18" charset="0"/>
                            </a:rPr>
                          </m:ctrlPr>
                        </m:dPr>
                        <m:e>
                          <m:r>
                            <a:rPr lang="en-IN" sz="2800" i="1">
                              <a:latin typeface="Cambria Math" panose="02040503050406030204" pitchFamily="18" charset="0"/>
                            </a:rPr>
                            <m:t>𝜇</m:t>
                          </m:r>
                          <m:r>
                            <a:rPr lang="en-IN" sz="2800" i="1">
                              <a:latin typeface="Cambria Math" panose="02040503050406030204" pitchFamily="18" charset="0"/>
                            </a:rPr>
                            <m:t>−2</m:t>
                          </m:r>
                          <m:r>
                            <a:rPr lang="en-IN" sz="2800" i="1">
                              <a:latin typeface="Cambria Math" panose="02040503050406030204" pitchFamily="18" charset="0"/>
                            </a:rPr>
                            <m:t>𝜎</m:t>
                          </m:r>
                          <m:r>
                            <a:rPr lang="en-IN" sz="2800" i="1">
                              <a:latin typeface="Cambria Math" panose="02040503050406030204" pitchFamily="18" charset="0"/>
                            </a:rPr>
                            <m:t>&lt;</m:t>
                          </m:r>
                          <m:r>
                            <a:rPr lang="en-IN" sz="2800" i="1">
                              <a:latin typeface="Cambria Math" panose="02040503050406030204" pitchFamily="18" charset="0"/>
                            </a:rPr>
                            <m:t>𝑋</m:t>
                          </m:r>
                          <m:r>
                            <a:rPr lang="en-IN" sz="2800" i="1">
                              <a:latin typeface="Cambria Math" panose="02040503050406030204" pitchFamily="18" charset="0"/>
                            </a:rPr>
                            <m:t>&lt;</m:t>
                          </m:r>
                          <m:r>
                            <a:rPr lang="en-IN" sz="2800" i="1">
                              <a:latin typeface="Cambria Math" panose="02040503050406030204" pitchFamily="18" charset="0"/>
                            </a:rPr>
                            <m:t>𝜇</m:t>
                          </m:r>
                          <m:r>
                            <a:rPr lang="en-IN" sz="2800" i="1">
                              <a:latin typeface="Cambria Math" panose="02040503050406030204" pitchFamily="18" charset="0"/>
                            </a:rPr>
                            <m:t>+2</m:t>
                          </m:r>
                          <m:r>
                            <a:rPr lang="en-IN" sz="2800" i="1">
                              <a:latin typeface="Cambria Math" panose="02040503050406030204" pitchFamily="18" charset="0"/>
                            </a:rPr>
                            <m:t>𝜎</m:t>
                          </m:r>
                        </m:e>
                      </m:d>
                      <m:r>
                        <a:rPr lang="en-IN" sz="2800" i="1">
                          <a:latin typeface="Cambria Math" panose="02040503050406030204" pitchFamily="18" charset="0"/>
                        </a:rPr>
                        <m:t>=0</m:t>
                      </m:r>
                      <m:r>
                        <a:rPr lang="en-IN" sz="2800" b="0" i="1" smtClean="0">
                          <a:latin typeface="Cambria Math" panose="02040503050406030204" pitchFamily="18" charset="0"/>
                        </a:rPr>
                        <m:t>.9543</m:t>
                      </m:r>
                    </m:oMath>
                  </m:oMathPara>
                </a14:m>
                <a:endParaRPr lang="en-IN" sz="2800" dirty="0">
                  <a:latin typeface="Times New Roman" panose="020206030504050203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IN" sz="2800" i="1">
                          <a:latin typeface="Cambria Math" panose="02040503050406030204" pitchFamily="18" charset="0"/>
                        </a:rPr>
                        <m:t>𝑃</m:t>
                      </m:r>
                      <m:d>
                        <m:dPr>
                          <m:ctrlPr>
                            <a:rPr lang="en-IN" sz="2800" i="1">
                              <a:latin typeface="Cambria Math" panose="02040503050406030204" pitchFamily="18" charset="0"/>
                            </a:rPr>
                          </m:ctrlPr>
                        </m:dPr>
                        <m:e>
                          <m:r>
                            <a:rPr lang="en-IN" sz="2800" i="1">
                              <a:latin typeface="Cambria Math" panose="02040503050406030204" pitchFamily="18" charset="0"/>
                            </a:rPr>
                            <m:t>𝜇</m:t>
                          </m:r>
                          <m:r>
                            <a:rPr lang="en-IN" sz="2800" i="1">
                              <a:latin typeface="Cambria Math" panose="02040503050406030204" pitchFamily="18" charset="0"/>
                            </a:rPr>
                            <m:t>−3</m:t>
                          </m:r>
                          <m:r>
                            <a:rPr lang="en-IN" sz="2800" i="1">
                              <a:latin typeface="Cambria Math" panose="02040503050406030204" pitchFamily="18" charset="0"/>
                            </a:rPr>
                            <m:t>𝜎</m:t>
                          </m:r>
                          <m:r>
                            <a:rPr lang="en-IN" sz="2800" i="1">
                              <a:latin typeface="Cambria Math" panose="02040503050406030204" pitchFamily="18" charset="0"/>
                            </a:rPr>
                            <m:t>&lt;</m:t>
                          </m:r>
                          <m:r>
                            <a:rPr lang="en-IN" sz="2800" i="1">
                              <a:latin typeface="Cambria Math" panose="02040503050406030204" pitchFamily="18" charset="0"/>
                            </a:rPr>
                            <m:t>𝑋</m:t>
                          </m:r>
                          <m:r>
                            <a:rPr lang="en-IN" sz="2800" i="1">
                              <a:latin typeface="Cambria Math" panose="02040503050406030204" pitchFamily="18" charset="0"/>
                            </a:rPr>
                            <m:t>&lt;</m:t>
                          </m:r>
                          <m:r>
                            <a:rPr lang="en-IN" sz="2800" i="1">
                              <a:latin typeface="Cambria Math" panose="02040503050406030204" pitchFamily="18" charset="0"/>
                            </a:rPr>
                            <m:t>𝜇</m:t>
                          </m:r>
                          <m:r>
                            <a:rPr lang="en-IN" sz="2800" i="1">
                              <a:latin typeface="Cambria Math" panose="02040503050406030204" pitchFamily="18" charset="0"/>
                            </a:rPr>
                            <m:t>+3</m:t>
                          </m:r>
                          <m:r>
                            <a:rPr lang="en-IN" sz="2800" i="1">
                              <a:latin typeface="Cambria Math" panose="02040503050406030204" pitchFamily="18" charset="0"/>
                            </a:rPr>
                            <m:t>𝜎</m:t>
                          </m:r>
                        </m:e>
                      </m:d>
                      <m:r>
                        <a:rPr lang="en-IN" sz="2800" i="1">
                          <a:latin typeface="Cambria Math" panose="02040503050406030204" pitchFamily="18" charset="0"/>
                        </a:rPr>
                        <m:t>=0.</m:t>
                      </m:r>
                      <m:r>
                        <a:rPr lang="en-IN" sz="2800" b="0" i="1" smtClean="0">
                          <a:latin typeface="Cambria Math" panose="02040503050406030204" pitchFamily="18" charset="0"/>
                        </a:rPr>
                        <m:t>9973</m:t>
                      </m:r>
                    </m:oMath>
                  </m:oMathPara>
                </a14:m>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BFE906CA-C3D2-8546-A480-E08C852C23B9}"/>
                  </a:ext>
                </a:extLst>
              </p:cNvPr>
              <p:cNvSpPr txBox="1">
                <a:spLocks noRot="1" noChangeAspect="1" noMove="1" noResize="1" noEditPoints="1" noAdjustHandles="1" noChangeArrowheads="1" noChangeShapeType="1" noTextEdit="1"/>
              </p:cNvSpPr>
              <p:nvPr/>
            </p:nvSpPr>
            <p:spPr>
              <a:xfrm>
                <a:off x="226031" y="71919"/>
                <a:ext cx="8920537" cy="2462213"/>
              </a:xfrm>
              <a:prstGeom prst="rect">
                <a:avLst/>
              </a:prstGeom>
              <a:blipFill>
                <a:blip r:embed="rId2"/>
                <a:stretch>
                  <a:fillRect l="-1367" t="-2723"/>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49477FC3-F476-4AF5-9742-3E23C99168DB}"/>
              </a:ext>
            </a:extLst>
          </p:cNvPr>
          <p:cNvPicPr>
            <a:picLocks noChangeAspect="1"/>
          </p:cNvPicPr>
          <p:nvPr/>
        </p:nvPicPr>
        <p:blipFill>
          <a:blip r:embed="rId3"/>
          <a:stretch>
            <a:fillRect/>
          </a:stretch>
        </p:blipFill>
        <p:spPr>
          <a:xfrm>
            <a:off x="1469204" y="2645355"/>
            <a:ext cx="7371814" cy="3156931"/>
          </a:xfrm>
          <a:prstGeom prst="rect">
            <a:avLst/>
          </a:prstGeom>
        </p:spPr>
      </p:pic>
    </p:spTree>
    <p:extLst>
      <p:ext uri="{BB962C8B-B14F-4D97-AF65-F5344CB8AC3E}">
        <p14:creationId xmlns:p14="http://schemas.microsoft.com/office/powerpoint/2010/main" val="4174528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0EEE8F-3BC9-1231-8826-26FC0EBF3276}"/>
              </a:ext>
            </a:extLst>
          </p:cNvPr>
          <p:cNvPicPr>
            <a:picLocks noChangeAspect="1"/>
          </p:cNvPicPr>
          <p:nvPr/>
        </p:nvPicPr>
        <p:blipFill>
          <a:blip r:embed="rId2"/>
          <a:stretch>
            <a:fillRect/>
          </a:stretch>
        </p:blipFill>
        <p:spPr>
          <a:xfrm>
            <a:off x="1428108" y="-88903"/>
            <a:ext cx="10222786" cy="6715734"/>
          </a:xfrm>
          <a:prstGeom prst="rect">
            <a:avLst/>
          </a:prstGeom>
        </p:spPr>
      </p:pic>
    </p:spTree>
    <p:extLst>
      <p:ext uri="{BB962C8B-B14F-4D97-AF65-F5344CB8AC3E}">
        <p14:creationId xmlns:p14="http://schemas.microsoft.com/office/powerpoint/2010/main" val="2665692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4C37683-CDA5-8C72-3AAF-049FAA4B0298}"/>
                  </a:ext>
                </a:extLst>
              </p:cNvPr>
              <p:cNvSpPr txBox="1"/>
              <p:nvPr/>
            </p:nvSpPr>
            <p:spPr>
              <a:xfrm>
                <a:off x="400691" y="154112"/>
                <a:ext cx="11496783" cy="5693866"/>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Moments:</a:t>
                </a:r>
              </a:p>
              <a:p>
                <a:pPr marL="0" indent="0">
                  <a:buNone/>
                </a:pPr>
                <a14:m>
                  <m:oMath xmlns:m="http://schemas.openxmlformats.org/officeDocument/2006/math">
                    <m:sSubSup>
                      <m:sSubSupPr>
                        <m:ctrlPr>
                          <a:rPr lang="en-IN" sz="2800" i="1" smtClean="0">
                            <a:latin typeface="Cambria Math" panose="02040503050406030204" pitchFamily="18" charset="0"/>
                          </a:rPr>
                        </m:ctrlPr>
                      </m:sSubSupPr>
                      <m:e>
                        <m:r>
                          <a:rPr lang="en-IN" sz="2800" i="1" smtClean="0">
                            <a:latin typeface="Cambria Math" panose="02040503050406030204" pitchFamily="18" charset="0"/>
                            <a:ea typeface="Cambria Math" panose="02040503050406030204" pitchFamily="18" charset="0"/>
                          </a:rPr>
                          <m:t>𝜇</m:t>
                        </m:r>
                      </m:e>
                      <m:sub>
                        <m:r>
                          <a:rPr lang="en-IN" sz="2800" b="0" i="1" smtClean="0">
                            <a:latin typeface="Cambria Math" panose="02040503050406030204" pitchFamily="18" charset="0"/>
                          </a:rPr>
                          <m:t>𝑟</m:t>
                        </m:r>
                      </m:sub>
                      <m:sup>
                        <m:r>
                          <a:rPr lang="en-IN" sz="2800" b="0" i="1" smtClean="0">
                            <a:latin typeface="Cambria Math" panose="02040503050406030204" pitchFamily="18" charset="0"/>
                          </a:rPr>
                          <m:t>′</m:t>
                        </m:r>
                      </m:sup>
                    </m:sSubSup>
                    <m:r>
                      <a:rPr lang="en-IN" sz="2800" b="0" i="1" smtClean="0">
                        <a:latin typeface="Cambria Math" panose="02040503050406030204" pitchFamily="18" charset="0"/>
                      </a:rPr>
                      <m:t>=</m:t>
                    </m:r>
                    <m:r>
                      <a:rPr lang="en-IN" sz="2800" b="0" i="1" smtClean="0">
                        <a:latin typeface="Cambria Math" panose="02040503050406030204" pitchFamily="18" charset="0"/>
                      </a:rPr>
                      <m:t>𝐸</m:t>
                    </m:r>
                    <m:d>
                      <m:dPr>
                        <m:ctrlPr>
                          <a:rPr lang="en-IN" sz="2800" b="0" i="1" smtClean="0">
                            <a:latin typeface="Cambria Math" panose="02040503050406030204" pitchFamily="18" charset="0"/>
                          </a:rPr>
                        </m:ctrlPr>
                      </m:dPr>
                      <m:e>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𝑋</m:t>
                            </m:r>
                          </m:e>
                          <m:sup>
                            <m:r>
                              <a:rPr lang="en-IN" sz="2800" b="0" i="1" smtClean="0">
                                <a:latin typeface="Cambria Math" panose="02040503050406030204" pitchFamily="18" charset="0"/>
                              </a:rPr>
                              <m:t>𝑟</m:t>
                            </m:r>
                          </m:sup>
                        </m:sSup>
                      </m:e>
                    </m:d>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0</m:t>
                        </m:r>
                      </m:e>
                      <m:sup>
                        <m:r>
                          <a:rPr lang="en-IN" sz="2800" b="0" i="1" smtClean="0">
                            <a:latin typeface="Cambria Math" panose="02040503050406030204" pitchFamily="18" charset="0"/>
                          </a:rPr>
                          <m:t>𝑟</m:t>
                        </m:r>
                      </m:sup>
                    </m:sSup>
                    <m:r>
                      <a:rPr lang="en-IN" sz="2800" b="0" i="1" smtClean="0">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𝑞</m:t>
                    </m:r>
                    <m:r>
                      <a:rPr lang="en-IN" sz="2800" b="0" i="1" smtClean="0">
                        <a:latin typeface="Cambria Math" panose="02040503050406030204" pitchFamily="18" charset="0"/>
                        <a:ea typeface="Cambria Math" panose="02040503050406030204" pitchFamily="18" charset="0"/>
                      </a:rPr>
                      <m:t>+</m:t>
                    </m:r>
                    <m:sSup>
                      <m:sSupPr>
                        <m:ctrlPr>
                          <a:rPr lang="en-IN" sz="2800" i="1">
                            <a:latin typeface="Cambria Math" panose="02040503050406030204" pitchFamily="18" charset="0"/>
                          </a:rPr>
                        </m:ctrlPr>
                      </m:sSupPr>
                      <m:e>
                        <m:r>
                          <a:rPr lang="en-IN" sz="2800" b="0" i="1" smtClean="0">
                            <a:latin typeface="Cambria Math" panose="02040503050406030204" pitchFamily="18" charset="0"/>
                          </a:rPr>
                          <m:t>1</m:t>
                        </m:r>
                      </m:e>
                      <m:sup>
                        <m:r>
                          <a:rPr lang="en-IN" sz="2800" i="1">
                            <a:latin typeface="Cambria Math" panose="02040503050406030204" pitchFamily="18" charset="0"/>
                          </a:rPr>
                          <m:t>𝑟</m:t>
                        </m:r>
                      </m:sup>
                    </m:sSup>
                    <m:r>
                      <a:rPr lang="en-IN" sz="2800" i="1">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𝑝</m:t>
                    </m:r>
                  </m:oMath>
                </a14:m>
                <a:r>
                  <a:rPr lang="en-IN" sz="2800" dirty="0">
                    <a:latin typeface="Times New Roman" panose="02020603050405020304" pitchFamily="18" charset="0"/>
                    <a:cs typeface="Times New Roman" panose="02020603050405020304" pitchFamily="18" charset="0"/>
                  </a:rPr>
                  <a:t>   =  </a:t>
                </a:r>
                <a14:m>
                  <m:oMath xmlns:m="http://schemas.openxmlformats.org/officeDocument/2006/math">
                    <m:r>
                      <a:rPr lang="en-IN" sz="2800" i="1" dirty="0" smtClean="0">
                        <a:latin typeface="Cambria Math" panose="02040503050406030204" pitchFamily="18" charset="0"/>
                      </a:rPr>
                      <m:t>𝑝</m:t>
                    </m:r>
                  </m:oMath>
                </a14:m>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sSubSup>
                      <m:sSubSupPr>
                        <m:ctrlPr>
                          <a:rPr lang="en-IN" sz="2800" i="1">
                            <a:latin typeface="Cambria Math" panose="02040503050406030204" pitchFamily="18" charset="0"/>
                          </a:rPr>
                        </m:ctrlPr>
                      </m:sSubSupPr>
                      <m:e>
                        <m:r>
                          <a:rPr lang="en-IN" sz="2800" i="1">
                            <a:latin typeface="Cambria Math" panose="02040503050406030204" pitchFamily="18" charset="0"/>
                            <a:ea typeface="Cambria Math" panose="02040503050406030204" pitchFamily="18" charset="0"/>
                          </a:rPr>
                          <m:t>𝜇</m:t>
                        </m:r>
                      </m:e>
                      <m:sub>
                        <m:r>
                          <a:rPr lang="en-IN" sz="2800" b="0" i="1" smtClean="0">
                            <a:latin typeface="Cambria Math" panose="02040503050406030204" pitchFamily="18" charset="0"/>
                          </a:rPr>
                          <m:t>1</m:t>
                        </m:r>
                      </m:sub>
                      <m:sup>
                        <m:r>
                          <a:rPr lang="en-IN" sz="2800" i="1">
                            <a:latin typeface="Cambria Math" panose="02040503050406030204" pitchFamily="18" charset="0"/>
                          </a:rPr>
                          <m:t>′</m:t>
                        </m:r>
                      </m:sup>
                    </m:sSubSup>
                    <m:r>
                      <a:rPr lang="en-IN" sz="2800" i="1">
                        <a:latin typeface="Cambria Math" panose="02040503050406030204" pitchFamily="18" charset="0"/>
                      </a:rPr>
                      <m:t>=</m:t>
                    </m:r>
                    <m:r>
                      <a:rPr lang="en-IN" sz="2800" i="1">
                        <a:latin typeface="Cambria Math" panose="02040503050406030204" pitchFamily="18" charset="0"/>
                      </a:rPr>
                      <m:t>𝐸</m:t>
                    </m:r>
                    <m:d>
                      <m:dPr>
                        <m:ctrlPr>
                          <a:rPr lang="en-IN" sz="2800" i="1">
                            <a:latin typeface="Cambria Math" panose="02040503050406030204" pitchFamily="18" charset="0"/>
                          </a:rPr>
                        </m:ctrlPr>
                      </m:dPr>
                      <m:e>
                        <m:sSup>
                          <m:sSupPr>
                            <m:ctrlPr>
                              <a:rPr lang="en-IN" sz="2800" i="1">
                                <a:latin typeface="Cambria Math" panose="02040503050406030204" pitchFamily="18" charset="0"/>
                              </a:rPr>
                            </m:ctrlPr>
                          </m:sSupPr>
                          <m:e>
                            <m:r>
                              <a:rPr lang="en-IN" sz="2800" i="1">
                                <a:latin typeface="Cambria Math" panose="02040503050406030204" pitchFamily="18" charset="0"/>
                              </a:rPr>
                              <m:t>𝑋</m:t>
                            </m:r>
                          </m:e>
                          <m:sup>
                            <m:r>
                              <a:rPr lang="en-IN" sz="2800" b="0" i="1" smtClean="0">
                                <a:latin typeface="Cambria Math" panose="02040503050406030204" pitchFamily="18" charset="0"/>
                              </a:rPr>
                              <m:t>1</m:t>
                            </m:r>
                          </m:sup>
                        </m:sSup>
                      </m:e>
                    </m:d>
                    <m:r>
                      <a:rPr lang="en-IN" sz="2800" b="0" i="1" smtClean="0">
                        <a:latin typeface="Cambria Math" panose="02040503050406030204" pitchFamily="18" charset="0"/>
                      </a:rPr>
                      <m:t>=</m:t>
                    </m:r>
                    <m:r>
                      <a:rPr lang="en-IN" sz="2800" b="0" i="1" smtClean="0">
                        <a:latin typeface="Cambria Math" panose="02040503050406030204" pitchFamily="18" charset="0"/>
                      </a:rPr>
                      <m:t>𝑝</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IN" sz="2800" i="1">
                            <a:latin typeface="Cambria Math" panose="02040503050406030204" pitchFamily="18" charset="0"/>
                          </a:rPr>
                        </m:ctrlPr>
                      </m:sSubSupPr>
                      <m:e>
                        <m:r>
                          <a:rPr lang="en-IN" sz="2800" i="1">
                            <a:latin typeface="Cambria Math" panose="02040503050406030204" pitchFamily="18" charset="0"/>
                            <a:ea typeface="Cambria Math" panose="02040503050406030204" pitchFamily="18" charset="0"/>
                          </a:rPr>
                          <m:t>𝜇</m:t>
                        </m:r>
                      </m:e>
                      <m:sub>
                        <m:r>
                          <a:rPr lang="en-IN" sz="2800" b="0" i="1" smtClean="0">
                            <a:latin typeface="Cambria Math" panose="02040503050406030204" pitchFamily="18" charset="0"/>
                          </a:rPr>
                          <m:t>2</m:t>
                        </m:r>
                      </m:sub>
                      <m:sup>
                        <m:r>
                          <a:rPr lang="en-IN" sz="2800" i="1">
                            <a:latin typeface="Cambria Math" panose="02040503050406030204" pitchFamily="18" charset="0"/>
                          </a:rPr>
                          <m:t>′</m:t>
                        </m:r>
                      </m:sup>
                    </m:sSubSup>
                    <m:r>
                      <a:rPr lang="en-IN" sz="2800" i="1">
                        <a:latin typeface="Cambria Math" panose="02040503050406030204" pitchFamily="18" charset="0"/>
                      </a:rPr>
                      <m:t>=</m:t>
                    </m:r>
                    <m:r>
                      <a:rPr lang="en-IN" sz="2800" i="1">
                        <a:latin typeface="Cambria Math" panose="02040503050406030204" pitchFamily="18" charset="0"/>
                      </a:rPr>
                      <m:t>𝐸</m:t>
                    </m:r>
                    <m:d>
                      <m:dPr>
                        <m:ctrlPr>
                          <a:rPr lang="en-IN" sz="2800" i="1">
                            <a:latin typeface="Cambria Math" panose="02040503050406030204" pitchFamily="18" charset="0"/>
                          </a:rPr>
                        </m:ctrlPr>
                      </m:dPr>
                      <m:e>
                        <m:sSup>
                          <m:sSupPr>
                            <m:ctrlPr>
                              <a:rPr lang="en-IN" sz="2800" i="1">
                                <a:latin typeface="Cambria Math" panose="02040503050406030204" pitchFamily="18" charset="0"/>
                              </a:rPr>
                            </m:ctrlPr>
                          </m:sSupPr>
                          <m:e>
                            <m:r>
                              <a:rPr lang="en-IN" sz="2800" i="1">
                                <a:latin typeface="Cambria Math" panose="02040503050406030204" pitchFamily="18" charset="0"/>
                              </a:rPr>
                              <m:t>𝑋</m:t>
                            </m:r>
                          </m:e>
                          <m:sup>
                            <m:r>
                              <a:rPr lang="en-IN" sz="2800" b="0" i="1" smtClean="0">
                                <a:latin typeface="Cambria Math" panose="02040503050406030204" pitchFamily="18" charset="0"/>
                              </a:rPr>
                              <m:t>2</m:t>
                            </m:r>
                          </m:sup>
                        </m:sSup>
                      </m:e>
                    </m:d>
                    <m:r>
                      <a:rPr lang="en-IN" sz="2800" i="1">
                        <a:latin typeface="Cambria Math" panose="02040503050406030204" pitchFamily="18" charset="0"/>
                      </a:rPr>
                      <m:t>=</m:t>
                    </m:r>
                    <m:r>
                      <a:rPr lang="en-IN" sz="2800" i="1">
                        <a:latin typeface="Cambria Math" panose="02040503050406030204" pitchFamily="18" charset="0"/>
                      </a:rPr>
                      <m:t>𝑝</m:t>
                    </m:r>
                  </m:oMath>
                </a14:m>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sSub>
                      <m:sSubPr>
                        <m:ctrlPr>
                          <a:rPr lang="en-IN" sz="2800" i="1" smtClean="0">
                            <a:latin typeface="Cambria Math" panose="02040503050406030204" pitchFamily="18" charset="0"/>
                          </a:rPr>
                        </m:ctrlPr>
                      </m:sSubPr>
                      <m:e>
                        <m:r>
                          <a:rPr lang="en-IN" sz="2800" i="1" smtClean="0">
                            <a:latin typeface="Cambria Math" panose="02040503050406030204" pitchFamily="18" charset="0"/>
                            <a:ea typeface="Cambria Math" panose="02040503050406030204" pitchFamily="18" charset="0"/>
                          </a:rPr>
                          <m:t>𝜇</m:t>
                        </m:r>
                      </m:e>
                      <m:sub>
                        <m:r>
                          <a:rPr lang="en-IN" sz="2800" b="0" i="1" smtClean="0">
                            <a:latin typeface="Cambria Math" panose="02040503050406030204" pitchFamily="18" charset="0"/>
                          </a:rPr>
                          <m:t>2</m:t>
                        </m:r>
                      </m:sub>
                    </m:sSub>
                    <m:r>
                      <a:rPr lang="en-IN" sz="2800" b="0" i="1" smtClean="0">
                        <a:latin typeface="Cambria Math" panose="02040503050406030204" pitchFamily="18" charset="0"/>
                      </a:rPr>
                      <m:t>=  </m:t>
                    </m:r>
                    <m:r>
                      <a:rPr lang="en-IN" sz="2800" b="0" i="1" smtClean="0">
                        <a:latin typeface="Cambria Math" panose="02040503050406030204" pitchFamily="18" charset="0"/>
                      </a:rPr>
                      <m:t>𝑉𝑎𝑟</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𝑋</m:t>
                        </m:r>
                      </m:e>
                    </m:d>
                    <m:r>
                      <a:rPr lang="en-IN" sz="2800" b="0" i="1" smtClean="0">
                        <a:latin typeface="Cambria Math" panose="020405030504060302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dirty="0" smtClean="0">
                        <a:latin typeface="Cambria Math" panose="02040503050406030204" pitchFamily="18" charset="0"/>
                      </a:rPr>
                      <m:t>𝑝</m:t>
                    </m:r>
                    <m:r>
                      <a:rPr lang="en-IN" sz="2800" b="0" i="0" dirty="0" smtClean="0">
                        <a:latin typeface="Cambria Math" panose="02040503050406030204" pitchFamily="18" charset="0"/>
                      </a:rPr>
                      <m:t>− </m:t>
                    </m:r>
                    <m:sSup>
                      <m:sSupPr>
                        <m:ctrlPr>
                          <a:rPr lang="en-IN" sz="2800" i="1" dirty="0" smtClean="0">
                            <a:latin typeface="Cambria Math" panose="02040503050406030204" pitchFamily="18" charset="0"/>
                          </a:rPr>
                        </m:ctrlPr>
                      </m:sSupPr>
                      <m:e>
                        <m:r>
                          <a:rPr lang="en-IN" sz="2800" b="0" i="1" dirty="0" smtClean="0">
                            <a:latin typeface="Cambria Math" panose="02040503050406030204" pitchFamily="18" charset="0"/>
                          </a:rPr>
                          <m:t>𝑝</m:t>
                        </m:r>
                      </m:e>
                      <m:sup>
                        <m:r>
                          <a:rPr lang="en-IN" sz="2800" b="0" i="1" dirty="0" smtClean="0">
                            <a:latin typeface="Cambria Math" panose="02040503050406030204" pitchFamily="18" charset="0"/>
                          </a:rPr>
                          <m:t>2</m:t>
                        </m:r>
                      </m:sup>
                    </m:sSup>
                    <m:r>
                      <a:rPr lang="en-IN" sz="2800" b="0" i="1" dirty="0" smtClean="0">
                        <a:latin typeface="Cambria Math" panose="02040503050406030204" pitchFamily="18" charset="0"/>
                      </a:rPr>
                      <m:t>=</m:t>
                    </m:r>
                    <m:r>
                      <a:rPr lang="en-IN" sz="2800" b="0" i="1" dirty="0" smtClean="0">
                        <a:latin typeface="Cambria Math" panose="02040503050406030204" pitchFamily="18" charset="0"/>
                      </a:rPr>
                      <m:t>𝑝𝑞</m:t>
                    </m:r>
                  </m:oMath>
                </a14:m>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r>
                  <a:rPr lang="en-IN" sz="2800" b="1" dirty="0">
                    <a:latin typeface="Times New Roman" panose="02020603050405020304" pitchFamily="18" charset="0"/>
                    <a:cs typeface="Times New Roman" panose="02020603050405020304" pitchFamily="18" charset="0"/>
                  </a:rPr>
                  <a:t>Moment generating function:</a:t>
                </a:r>
              </a:p>
              <a:p>
                <a:pPr marL="0" indent="0">
                  <a:buNone/>
                </a:pPr>
                <a14:m>
                  <m:oMath xmlns:m="http://schemas.openxmlformats.org/officeDocument/2006/math">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𝑀</m:t>
                        </m:r>
                      </m:e>
                      <m:sub>
                        <m:r>
                          <a:rPr lang="en-IN" sz="2800" b="0" i="1" smtClean="0">
                            <a:latin typeface="Cambria Math" panose="02040503050406030204" pitchFamily="18" charset="0"/>
                          </a:rPr>
                          <m:t>𝑋</m:t>
                        </m:r>
                      </m:sub>
                    </m:sSub>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𝑡</m:t>
                        </m:r>
                      </m:e>
                    </m:d>
                    <m:r>
                      <a:rPr lang="en-IN" sz="2800" b="0" i="1" smtClean="0">
                        <a:latin typeface="Cambria Math" panose="02040503050406030204" pitchFamily="18" charset="0"/>
                      </a:rPr>
                      <m:t>=</m:t>
                    </m:r>
                    <m:r>
                      <a:rPr lang="en-IN" sz="2800" b="0" i="1" smtClean="0">
                        <a:latin typeface="Cambria Math" panose="02040503050406030204" pitchFamily="18" charset="0"/>
                      </a:rPr>
                      <m:t>𝐸</m:t>
                    </m:r>
                    <m:d>
                      <m:dPr>
                        <m:ctrlPr>
                          <a:rPr lang="en-IN" sz="2800" b="0" i="1" smtClean="0">
                            <a:latin typeface="Cambria Math" panose="02040503050406030204" pitchFamily="18" charset="0"/>
                          </a:rPr>
                        </m:ctrlPr>
                      </m:dPr>
                      <m:e>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𝑒</m:t>
                            </m:r>
                          </m:e>
                          <m:sup>
                            <m:r>
                              <a:rPr lang="en-IN" sz="2800" b="0" i="1" smtClean="0">
                                <a:latin typeface="Cambria Math" panose="02040503050406030204" pitchFamily="18" charset="0"/>
                              </a:rPr>
                              <m:t>𝑡𝑋</m:t>
                            </m:r>
                          </m:sup>
                        </m:sSup>
                      </m:e>
                    </m:d>
                    <m:r>
                      <a:rPr lang="en-IN" sz="2800" b="0" i="1" smtClean="0">
                        <a:latin typeface="Cambria Math" panose="02040503050406030204" pitchFamily="18" charset="0"/>
                      </a:rPr>
                      <m:t>    =</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IN" sz="2800" i="1" dirty="0" smtClean="0">
                            <a:latin typeface="Cambria Math" panose="02040503050406030204" pitchFamily="18" charset="0"/>
                          </a:rPr>
                        </m:ctrlPr>
                      </m:sSupPr>
                      <m:e>
                        <m:r>
                          <a:rPr lang="en-IN" sz="2800" b="0" i="1" dirty="0" smtClean="0">
                            <a:latin typeface="Cambria Math" panose="02040503050406030204" pitchFamily="18" charset="0"/>
                          </a:rPr>
                          <m:t>𝑒</m:t>
                        </m:r>
                      </m:e>
                      <m:sup>
                        <m:r>
                          <a:rPr lang="en-IN" sz="2800" b="0" i="1" dirty="0" smtClean="0">
                            <a:latin typeface="Cambria Math" panose="02040503050406030204" pitchFamily="18" charset="0"/>
                          </a:rPr>
                          <m:t>𝑡</m:t>
                        </m:r>
                        <m:r>
                          <a:rPr lang="en-IN" sz="2800" b="0" i="1" dirty="0" smtClean="0">
                            <a:latin typeface="Cambria Math" panose="02040503050406030204" pitchFamily="18" charset="0"/>
                            <a:ea typeface="Cambria Math" panose="02040503050406030204" pitchFamily="18" charset="0"/>
                          </a:rPr>
                          <m:t>×0</m:t>
                        </m:r>
                      </m:sup>
                    </m:sSup>
                    <m:r>
                      <a:rPr lang="en-IN" sz="2800" b="0" i="1" dirty="0" smtClean="0">
                        <a:latin typeface="Cambria Math" panose="02040503050406030204" pitchFamily="18" charset="0"/>
                      </a:rPr>
                      <m:t> </m:t>
                    </m:r>
                    <m:r>
                      <a:rPr lang="en-IN" sz="2800" b="0" i="1" dirty="0" smtClean="0">
                        <a:latin typeface="Cambria Math" panose="02040503050406030204" pitchFamily="18" charset="0"/>
                      </a:rPr>
                      <m:t>𝑃</m:t>
                    </m:r>
                    <m:r>
                      <a:rPr lang="en-IN" sz="2800" b="0" i="1" dirty="0" smtClean="0">
                        <a:latin typeface="Cambria Math" panose="02040503050406030204" pitchFamily="18" charset="0"/>
                      </a:rPr>
                      <m:t>(</m:t>
                    </m:r>
                    <m:r>
                      <a:rPr lang="en-IN" sz="2800" b="0" i="1" dirty="0" smtClean="0">
                        <a:latin typeface="Cambria Math" panose="02040503050406030204" pitchFamily="18" charset="0"/>
                      </a:rPr>
                      <m:t>𝑋</m:t>
                    </m:r>
                    <m:r>
                      <a:rPr lang="en-IN" sz="2800" b="0" i="1" dirty="0" smtClean="0">
                        <a:latin typeface="Cambria Math" panose="02040503050406030204" pitchFamily="18" charset="0"/>
                      </a:rPr>
                      <m:t>=0)</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i="1" dirty="0" smtClean="0">
                        <a:latin typeface="Cambria Math" panose="020405030504060302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IN" sz="2800" i="1" dirty="0">
                            <a:latin typeface="Cambria Math" panose="02040503050406030204" pitchFamily="18" charset="0"/>
                          </a:rPr>
                        </m:ctrlPr>
                      </m:sSupPr>
                      <m:e>
                        <m:r>
                          <a:rPr lang="en-IN" sz="2800" i="1" dirty="0">
                            <a:latin typeface="Cambria Math" panose="02040503050406030204" pitchFamily="18" charset="0"/>
                          </a:rPr>
                          <m:t>𝑒</m:t>
                        </m:r>
                      </m:e>
                      <m:sup>
                        <m:r>
                          <a:rPr lang="en-IN" sz="2800" i="1" dirty="0">
                            <a:latin typeface="Cambria Math" panose="02040503050406030204" pitchFamily="18" charset="0"/>
                          </a:rPr>
                          <m:t>𝑡</m:t>
                        </m:r>
                        <m:r>
                          <a:rPr lang="en-IN" sz="2800" i="1" dirty="0">
                            <a:latin typeface="Cambria Math" panose="02040503050406030204" pitchFamily="18" charset="0"/>
                            <a:ea typeface="Cambria Math" panose="02040503050406030204" pitchFamily="18" charset="0"/>
                          </a:rPr>
                          <m:t>×</m:t>
                        </m:r>
                        <m:r>
                          <a:rPr lang="en-IN" sz="2800" b="0" i="1" dirty="0" smtClean="0">
                            <a:latin typeface="Cambria Math" panose="02040503050406030204" pitchFamily="18" charset="0"/>
                            <a:ea typeface="Cambria Math" panose="02040503050406030204" pitchFamily="18" charset="0"/>
                          </a:rPr>
                          <m:t>1</m:t>
                        </m:r>
                      </m:sup>
                    </m:sSup>
                    <m:r>
                      <a:rPr lang="en-IN" sz="2800" i="1" dirty="0">
                        <a:latin typeface="Cambria Math" panose="02040503050406030204" pitchFamily="18" charset="0"/>
                      </a:rPr>
                      <m:t> </m:t>
                    </m:r>
                    <m:r>
                      <a:rPr lang="en-IN" sz="2800" i="1" dirty="0">
                        <a:latin typeface="Cambria Math" panose="02040503050406030204" pitchFamily="18" charset="0"/>
                      </a:rPr>
                      <m:t>𝑃</m:t>
                    </m:r>
                    <m:r>
                      <a:rPr lang="en-IN" sz="2800" i="1" dirty="0">
                        <a:latin typeface="Cambria Math" panose="02040503050406030204" pitchFamily="18" charset="0"/>
                      </a:rPr>
                      <m:t>(</m:t>
                    </m:r>
                    <m:r>
                      <a:rPr lang="en-IN" sz="2800" i="1" dirty="0">
                        <a:latin typeface="Cambria Math" panose="02040503050406030204" pitchFamily="18" charset="0"/>
                      </a:rPr>
                      <m:t>𝑋</m:t>
                    </m:r>
                    <m:r>
                      <a:rPr lang="en-IN" sz="2800" i="1" dirty="0">
                        <a:latin typeface="Cambria Math" panose="02040503050406030204" pitchFamily="18" charset="0"/>
                      </a:rPr>
                      <m:t>=1)</m:t>
                    </m:r>
                  </m:oMath>
                </a14:m>
                <a:r>
                  <a:rPr lang="en-IN" sz="2800" dirty="0">
                    <a:latin typeface="Times New Roman" panose="02020603050405020304" pitchFamily="18" charset="0"/>
                    <a:cs typeface="Times New Roman" panose="02020603050405020304" pitchFamily="18" charset="0"/>
                  </a:rPr>
                  <a:t> </a:t>
                </a:r>
              </a:p>
              <a:p>
                <a:pPr marL="0" indent="0">
                  <a:buNone/>
                </a:pPr>
                <a14:m>
                  <m:oMath xmlns:m="http://schemas.openxmlformats.org/officeDocument/2006/math">
                    <m:sSub>
                      <m:sSubPr>
                        <m:ctrlPr>
                          <a:rPr lang="en-IN" sz="2800" i="1">
                            <a:latin typeface="Cambria Math" panose="02040503050406030204" pitchFamily="18" charset="0"/>
                          </a:rPr>
                        </m:ctrlPr>
                      </m:sSubPr>
                      <m:e>
                        <m:r>
                          <a:rPr lang="en-IN" sz="2800" i="1">
                            <a:latin typeface="Cambria Math" panose="02040503050406030204" pitchFamily="18" charset="0"/>
                          </a:rPr>
                          <m:t>𝑀</m:t>
                        </m:r>
                      </m:e>
                      <m:sub>
                        <m:r>
                          <a:rPr lang="en-IN" sz="2800" i="1">
                            <a:latin typeface="Cambria Math" panose="02040503050406030204" pitchFamily="18" charset="0"/>
                          </a:rPr>
                          <m:t>𝑋</m:t>
                        </m:r>
                      </m:sub>
                    </m:sSub>
                    <m:d>
                      <m:dPr>
                        <m:ctrlPr>
                          <a:rPr lang="en-IN" sz="2800" i="1">
                            <a:latin typeface="Cambria Math" panose="02040503050406030204" pitchFamily="18" charset="0"/>
                          </a:rPr>
                        </m:ctrlPr>
                      </m:dPr>
                      <m:e>
                        <m:r>
                          <a:rPr lang="en-IN" sz="2800" i="1">
                            <a:latin typeface="Cambria Math" panose="02040503050406030204" pitchFamily="18" charset="0"/>
                          </a:rPr>
                          <m:t>𝑡</m:t>
                        </m:r>
                      </m:e>
                    </m:d>
                    <m:r>
                      <a:rPr lang="en-IN" sz="2800" i="1">
                        <a:latin typeface="Cambria Math" panose="02040503050406030204" pitchFamily="18" charset="0"/>
                      </a:rPr>
                      <m:t>=</m:t>
                    </m:r>
                    <m:r>
                      <a:rPr lang="en-IN" sz="2800" i="1" dirty="0" smtClean="0">
                        <a:latin typeface="Cambria Math" panose="02040503050406030204" pitchFamily="18" charset="0"/>
                      </a:rPr>
                      <m:t> </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dirty="0" smtClean="0">
                        <a:latin typeface="Cambria Math" panose="02040503050406030204" pitchFamily="18" charset="0"/>
                      </a:rPr>
                      <m:t>𝑞</m:t>
                    </m:r>
                    <m:r>
                      <a:rPr lang="en-IN" sz="2800" b="0" i="1" dirty="0" smtClean="0">
                        <a:latin typeface="Cambria Math" panose="02040503050406030204" pitchFamily="18" charset="0"/>
                      </a:rPr>
                      <m:t>+</m:t>
                    </m:r>
                    <m:r>
                      <a:rPr lang="en-IN" sz="2800" b="0" i="1" dirty="0" smtClean="0">
                        <a:latin typeface="Cambria Math" panose="02040503050406030204" pitchFamily="18" charset="0"/>
                      </a:rPr>
                      <m:t>𝑝</m:t>
                    </m:r>
                    <m:sSup>
                      <m:sSupPr>
                        <m:ctrlPr>
                          <a:rPr lang="en-IN" sz="2800" b="0" i="1" dirty="0" smtClean="0">
                            <a:latin typeface="Cambria Math" panose="02040503050406030204" pitchFamily="18" charset="0"/>
                          </a:rPr>
                        </m:ctrlPr>
                      </m:sSupPr>
                      <m:e>
                        <m:r>
                          <a:rPr lang="en-IN" sz="2800" b="0" i="1" dirty="0" smtClean="0">
                            <a:latin typeface="Cambria Math" panose="02040503050406030204" pitchFamily="18" charset="0"/>
                          </a:rPr>
                          <m:t>𝑒</m:t>
                        </m:r>
                      </m:e>
                      <m:sup>
                        <m:r>
                          <a:rPr lang="en-IN" sz="2800" b="0" i="1" dirty="0" smtClean="0">
                            <a:latin typeface="Cambria Math" panose="02040503050406030204" pitchFamily="18" charset="0"/>
                          </a:rPr>
                          <m:t>𝑡</m:t>
                        </m:r>
                      </m:sup>
                    </m:sSup>
                  </m:oMath>
                </a14:m>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74C37683-CDA5-8C72-3AAF-049FAA4B0298}"/>
                  </a:ext>
                </a:extLst>
              </p:cNvPr>
              <p:cNvSpPr txBox="1">
                <a:spLocks noRot="1" noChangeAspect="1" noMove="1" noResize="1" noEditPoints="1" noAdjustHandles="1" noChangeArrowheads="1" noChangeShapeType="1" noTextEdit="1"/>
              </p:cNvSpPr>
              <p:nvPr/>
            </p:nvSpPr>
            <p:spPr>
              <a:xfrm>
                <a:off x="400691" y="154112"/>
                <a:ext cx="11496783" cy="5693866"/>
              </a:xfrm>
              <a:prstGeom prst="rect">
                <a:avLst/>
              </a:prstGeom>
              <a:blipFill>
                <a:blip r:embed="rId2"/>
                <a:stretch>
                  <a:fillRect l="-1113" t="-1071"/>
                </a:stretch>
              </a:blipFill>
            </p:spPr>
            <p:txBody>
              <a:bodyPr/>
              <a:lstStyle/>
              <a:p>
                <a:r>
                  <a:rPr lang="en-IN">
                    <a:noFill/>
                  </a:rPr>
                  <a:t> </a:t>
                </a:r>
              </a:p>
            </p:txBody>
          </p:sp>
        </mc:Fallback>
      </mc:AlternateContent>
    </p:spTree>
    <p:extLst>
      <p:ext uri="{BB962C8B-B14F-4D97-AF65-F5344CB8AC3E}">
        <p14:creationId xmlns:p14="http://schemas.microsoft.com/office/powerpoint/2010/main" val="2048932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E42FD9A-A76B-3996-1A27-7F829FD8AD0C}"/>
                  </a:ext>
                </a:extLst>
              </p:cNvPr>
              <p:cNvSpPr txBox="1"/>
              <p:nvPr/>
            </p:nvSpPr>
            <p:spPr>
              <a:xfrm>
                <a:off x="143838" y="71919"/>
                <a:ext cx="11948845" cy="1815882"/>
              </a:xfrm>
              <a:prstGeom prst="rect">
                <a:avLst/>
              </a:prstGeom>
              <a:noFill/>
            </p:spPr>
            <p:txBody>
              <a:bodyPr wrap="square">
                <a:spAutoFit/>
              </a:bodyPr>
              <a:lstStyle/>
              <a:p>
                <a:pPr marL="0" indent="0">
                  <a:buNone/>
                </a:pPr>
                <a:r>
                  <a:rPr lang="en-IN" sz="2800" dirty="0">
                    <a:solidFill>
                      <a:srgbClr val="FF0000"/>
                    </a:solidFill>
                    <a:latin typeface="Times New Roman" panose="02020603050405020304" pitchFamily="18" charset="0"/>
                    <a:cs typeface="Times New Roman" panose="02020603050405020304" pitchFamily="18" charset="0"/>
                  </a:rPr>
                  <a:t>If </a:t>
                </a:r>
                <a14:m>
                  <m:oMath xmlns:m="http://schemas.openxmlformats.org/officeDocument/2006/math">
                    <m:r>
                      <a:rPr lang="en-IN" sz="2800" i="1" dirty="0" smtClean="0">
                        <a:solidFill>
                          <a:srgbClr val="FF0000"/>
                        </a:solidFill>
                        <a:latin typeface="Cambria Math" panose="02040503050406030204" pitchFamily="18" charset="0"/>
                        <a:cs typeface="Times New Roman" panose="02020603050405020304" pitchFamily="18" charset="0"/>
                      </a:rPr>
                      <m:t>𝑋</m:t>
                    </m:r>
                  </m:oMath>
                </a14:m>
                <a:r>
                  <a:rPr lang="en-IN" sz="2800" dirty="0">
                    <a:solidFill>
                      <a:srgbClr val="FF0000"/>
                    </a:solidFill>
                    <a:latin typeface="Times New Roman" panose="02020603050405020304" pitchFamily="18" charset="0"/>
                    <a:cs typeface="Times New Roman" panose="02020603050405020304" pitchFamily="18" charset="0"/>
                  </a:rPr>
                  <a:t> is a normally distributed r.v. with the mean of 12 and S.D. is 4. Find out the probability of the following:</a:t>
                </a:r>
              </a:p>
              <a:p>
                <a:r>
                  <a:rPr lang="en-IN" sz="2800" dirty="0" err="1">
                    <a:solidFill>
                      <a:srgbClr val="FF0000"/>
                    </a:solidFill>
                    <a:latin typeface="Times New Roman" panose="02020603050405020304" pitchFamily="18" charset="0"/>
                    <a:cs typeface="Times New Roman" panose="02020603050405020304" pitchFamily="18" charset="0"/>
                  </a:rPr>
                  <a:t>i</a:t>
                </a:r>
                <a:r>
                  <a:rPr lang="en-IN" sz="2800"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r>
                      <a:rPr lang="en-IN" sz="2800" b="0" i="1" smtClean="0">
                        <a:solidFill>
                          <a:srgbClr val="FF0000"/>
                        </a:solidFill>
                        <a:latin typeface="Cambria Math" panose="02040503050406030204" pitchFamily="18" charset="0"/>
                      </a:rPr>
                      <m:t>𝑋</m:t>
                    </m:r>
                    <m:r>
                      <a:rPr lang="en-IN" sz="2800" b="0" i="1" smtClean="0">
                        <a:solidFill>
                          <a:srgbClr val="FF0000"/>
                        </a:solidFill>
                        <a:latin typeface="Cambria Math" panose="02040503050406030204" pitchFamily="18" charset="0"/>
                        <a:ea typeface="Cambria Math" panose="02040503050406030204" pitchFamily="18" charset="0"/>
                      </a:rPr>
                      <m:t>≥20</m:t>
                    </m:r>
                  </m:oMath>
                </a14:m>
                <a:r>
                  <a:rPr lang="en-IN" sz="2800" dirty="0">
                    <a:solidFill>
                      <a:srgbClr val="FF0000"/>
                    </a:solidFill>
                    <a:latin typeface="Times New Roman" panose="02020603050405020304" pitchFamily="18" charset="0"/>
                    <a:cs typeface="Times New Roman" panose="02020603050405020304" pitchFamily="18" charset="0"/>
                  </a:rPr>
                  <a:t> ii) </a:t>
                </a:r>
                <a14:m>
                  <m:oMath xmlns:m="http://schemas.openxmlformats.org/officeDocument/2006/math">
                    <m:r>
                      <a:rPr lang="en-IN" sz="2800" b="0" i="1" smtClean="0">
                        <a:solidFill>
                          <a:srgbClr val="FF0000"/>
                        </a:solidFill>
                        <a:latin typeface="Cambria Math" panose="02040503050406030204" pitchFamily="18" charset="0"/>
                        <a:cs typeface="Times New Roman" panose="02020603050405020304" pitchFamily="18" charset="0"/>
                      </a:rPr>
                      <m:t>𝑃</m:t>
                    </m:r>
                    <m:d>
                      <m:dPr>
                        <m:ctrlPr>
                          <a:rPr lang="en-IN" sz="2800" b="0" i="1" smtClean="0">
                            <a:solidFill>
                              <a:srgbClr val="FF0000"/>
                            </a:solidFill>
                            <a:latin typeface="Cambria Math" panose="02040503050406030204" pitchFamily="18" charset="0"/>
                            <a:cs typeface="Times New Roman" panose="02020603050405020304" pitchFamily="18" charset="0"/>
                          </a:rPr>
                        </m:ctrlPr>
                      </m:dPr>
                      <m:e>
                        <m:r>
                          <a:rPr lang="en-IN" sz="2800" b="0" i="1" smtClean="0">
                            <a:solidFill>
                              <a:srgbClr val="FF0000"/>
                            </a:solidFill>
                            <a:latin typeface="Cambria Math" panose="02040503050406030204" pitchFamily="18" charset="0"/>
                            <a:cs typeface="Times New Roman" panose="02020603050405020304" pitchFamily="18" charset="0"/>
                          </a:rPr>
                          <m:t>𝑋</m:t>
                        </m:r>
                        <m:r>
                          <a:rPr lang="en-IN" sz="2800" b="0" i="1" smtClean="0">
                            <a:solidFill>
                              <a:srgbClr val="FF0000"/>
                            </a:solidFill>
                            <a:latin typeface="Cambria Math" panose="02040503050406030204" pitchFamily="18" charset="0"/>
                            <a:cs typeface="Times New Roman" panose="02020603050405020304" pitchFamily="18" charset="0"/>
                          </a:rPr>
                          <m:t>&lt;20</m:t>
                        </m:r>
                      </m:e>
                    </m:d>
                  </m:oMath>
                </a14:m>
                <a:r>
                  <a:rPr lang="en-IN" sz="2800" dirty="0">
                    <a:solidFill>
                      <a:srgbClr val="FF0000"/>
                    </a:solidFill>
                    <a:latin typeface="Times New Roman" panose="02020603050405020304" pitchFamily="18" charset="0"/>
                    <a:cs typeface="Times New Roman" panose="02020603050405020304" pitchFamily="18" charset="0"/>
                  </a:rPr>
                  <a:t>     iii) </a:t>
                </a:r>
                <a14:m>
                  <m:oMath xmlns:m="http://schemas.openxmlformats.org/officeDocument/2006/math">
                    <m:r>
                      <a:rPr lang="en-IN" sz="2800" b="0" i="1" smtClean="0">
                        <a:solidFill>
                          <a:srgbClr val="FF0000"/>
                        </a:solidFill>
                        <a:latin typeface="Cambria Math" panose="02040503050406030204" pitchFamily="18" charset="0"/>
                        <a:cs typeface="Times New Roman" panose="02020603050405020304" pitchFamily="18" charset="0"/>
                      </a:rPr>
                      <m:t>𝑃</m:t>
                    </m:r>
                    <m:r>
                      <a:rPr lang="en-IN" sz="2800" b="0" i="1" smtClean="0">
                        <a:solidFill>
                          <a:srgbClr val="FF0000"/>
                        </a:solidFill>
                        <a:latin typeface="Cambria Math" panose="02040503050406030204" pitchFamily="18" charset="0"/>
                        <a:cs typeface="Times New Roman" panose="02020603050405020304" pitchFamily="18" charset="0"/>
                      </a:rPr>
                      <m:t>(0≤</m:t>
                    </m:r>
                    <m:r>
                      <a:rPr lang="en-IN" sz="2800" b="0" i="1" smtClean="0">
                        <a:solidFill>
                          <a:srgbClr val="FF0000"/>
                        </a:solidFill>
                        <a:latin typeface="Cambria Math" panose="02040503050406030204" pitchFamily="18" charset="0"/>
                        <a:cs typeface="Times New Roman" panose="02020603050405020304" pitchFamily="18" charset="0"/>
                      </a:rPr>
                      <m:t>𝑋</m:t>
                    </m:r>
                    <m:r>
                      <a:rPr lang="en-IN" sz="2800" b="0" i="1" smtClean="0">
                        <a:solidFill>
                          <a:srgbClr val="FF0000"/>
                        </a:solidFill>
                        <a:latin typeface="Cambria Math" panose="02040503050406030204" pitchFamily="18" charset="0"/>
                        <a:cs typeface="Times New Roman" panose="02020603050405020304" pitchFamily="18" charset="0"/>
                      </a:rPr>
                      <m:t>≤12)</m:t>
                    </m:r>
                  </m:oMath>
                </a14:m>
                <a:r>
                  <a:rPr lang="en-IN" sz="2800" dirty="0">
                    <a:solidFill>
                      <a:srgbClr val="FF0000"/>
                    </a:solidFill>
                    <a:latin typeface="Times New Roman" panose="02020603050405020304" pitchFamily="18" charset="0"/>
                    <a:cs typeface="Times New Roman" panose="02020603050405020304" pitchFamily="18" charset="0"/>
                  </a:rPr>
                  <a:t>  iv) Find </a:t>
                </a:r>
                <a14:m>
                  <m:oMath xmlns:m="http://schemas.openxmlformats.org/officeDocument/2006/math">
                    <m:sSup>
                      <m:sSupPr>
                        <m:ctrlPr>
                          <a:rPr lang="en-IN" sz="2800" b="0" i="1" smtClean="0">
                            <a:solidFill>
                              <a:srgbClr val="FF0000"/>
                            </a:solidFill>
                            <a:latin typeface="Cambria Math" panose="02040503050406030204" pitchFamily="18" charset="0"/>
                            <a:cs typeface="Times New Roman" panose="02020603050405020304" pitchFamily="18" charset="0"/>
                          </a:rPr>
                        </m:ctrlPr>
                      </m:sSupPr>
                      <m:e>
                        <m:r>
                          <a:rPr lang="en-IN" sz="2800" b="0" i="1" smtClean="0">
                            <a:solidFill>
                              <a:srgbClr val="FF0000"/>
                            </a:solidFill>
                            <a:latin typeface="Cambria Math" panose="02040503050406030204" pitchFamily="18" charset="0"/>
                            <a:cs typeface="Times New Roman" panose="02020603050405020304" pitchFamily="18" charset="0"/>
                          </a:rPr>
                          <m:t>𝑥</m:t>
                        </m:r>
                      </m:e>
                      <m:sup>
                        <m:r>
                          <a:rPr lang="en-IN" sz="2800" b="0" i="1" smtClean="0">
                            <a:solidFill>
                              <a:srgbClr val="FF0000"/>
                            </a:solidFill>
                            <a:latin typeface="Cambria Math" panose="02040503050406030204" pitchFamily="18" charset="0"/>
                            <a:cs typeface="Times New Roman" panose="02020603050405020304" pitchFamily="18" charset="0"/>
                          </a:rPr>
                          <m:t>′</m:t>
                        </m:r>
                      </m:sup>
                    </m:sSup>
                  </m:oMath>
                </a14:m>
                <a:r>
                  <a:rPr lang="en-IN" sz="2800" dirty="0">
                    <a:solidFill>
                      <a:srgbClr val="FF0000"/>
                    </a:solidFill>
                    <a:latin typeface="Times New Roman" panose="02020603050405020304" pitchFamily="18" charset="0"/>
                    <a:cs typeface="Times New Roman" panose="02020603050405020304" pitchFamily="18" charset="0"/>
                  </a:rPr>
                  <a:t> when </a:t>
                </a:r>
                <a14:m>
                  <m:oMath xmlns:m="http://schemas.openxmlformats.org/officeDocument/2006/math">
                    <m:r>
                      <a:rPr lang="en-IN" sz="2800" b="0" i="1" smtClean="0">
                        <a:solidFill>
                          <a:srgbClr val="FF0000"/>
                        </a:solidFill>
                        <a:latin typeface="Cambria Math" panose="02040503050406030204" pitchFamily="18" charset="0"/>
                        <a:cs typeface="Times New Roman" panose="02020603050405020304" pitchFamily="18" charset="0"/>
                      </a:rPr>
                      <m:t>𝑃</m:t>
                    </m:r>
                    <m:d>
                      <m:dPr>
                        <m:ctrlPr>
                          <a:rPr lang="en-IN" sz="2800" b="0" i="1" smtClean="0">
                            <a:solidFill>
                              <a:srgbClr val="FF0000"/>
                            </a:solidFill>
                            <a:latin typeface="Cambria Math" panose="02040503050406030204" pitchFamily="18" charset="0"/>
                            <a:cs typeface="Times New Roman" panose="02020603050405020304" pitchFamily="18" charset="0"/>
                          </a:rPr>
                        </m:ctrlPr>
                      </m:dPr>
                      <m:e>
                        <m:r>
                          <a:rPr lang="en-IN" sz="2800" b="0" i="1" smtClean="0">
                            <a:solidFill>
                              <a:srgbClr val="FF0000"/>
                            </a:solidFill>
                            <a:latin typeface="Cambria Math" panose="02040503050406030204" pitchFamily="18" charset="0"/>
                            <a:cs typeface="Times New Roman" panose="02020603050405020304" pitchFamily="18" charset="0"/>
                          </a:rPr>
                          <m:t>𝑋</m:t>
                        </m:r>
                        <m:r>
                          <a:rPr lang="en-IN" sz="2800" b="0" i="1" smtClean="0">
                            <a:solidFill>
                              <a:srgbClr val="FF0000"/>
                            </a:solidFill>
                            <a:latin typeface="Cambria Math" panose="02040503050406030204" pitchFamily="18" charset="0"/>
                            <a:cs typeface="Times New Roman" panose="02020603050405020304" pitchFamily="18" charset="0"/>
                          </a:rPr>
                          <m:t>&gt;</m:t>
                        </m:r>
                        <m:sSup>
                          <m:sSupPr>
                            <m:ctrlPr>
                              <a:rPr lang="en-IN" sz="2800" b="0" i="1" smtClean="0">
                                <a:solidFill>
                                  <a:srgbClr val="FF0000"/>
                                </a:solidFill>
                                <a:latin typeface="Cambria Math" panose="02040503050406030204" pitchFamily="18" charset="0"/>
                                <a:cs typeface="Times New Roman" panose="02020603050405020304" pitchFamily="18" charset="0"/>
                              </a:rPr>
                            </m:ctrlPr>
                          </m:sSupPr>
                          <m:e>
                            <m:r>
                              <a:rPr lang="en-IN" sz="2800" b="0" i="1" smtClean="0">
                                <a:solidFill>
                                  <a:srgbClr val="FF0000"/>
                                </a:solidFill>
                                <a:latin typeface="Cambria Math" panose="02040503050406030204" pitchFamily="18" charset="0"/>
                                <a:cs typeface="Times New Roman" panose="02020603050405020304" pitchFamily="18" charset="0"/>
                              </a:rPr>
                              <m:t>𝑥</m:t>
                            </m:r>
                          </m:e>
                          <m:sup>
                            <m:r>
                              <a:rPr lang="en-IN" sz="2800" b="0" i="1" smtClean="0">
                                <a:solidFill>
                                  <a:srgbClr val="FF0000"/>
                                </a:solidFill>
                                <a:latin typeface="Cambria Math" panose="02040503050406030204" pitchFamily="18" charset="0"/>
                                <a:cs typeface="Times New Roman" panose="02020603050405020304" pitchFamily="18" charset="0"/>
                              </a:rPr>
                              <m:t>′</m:t>
                            </m:r>
                          </m:sup>
                        </m:sSup>
                      </m:e>
                    </m:d>
                    <m:r>
                      <a:rPr lang="en-IN" sz="2800" b="0" i="1" smtClean="0">
                        <a:solidFill>
                          <a:srgbClr val="FF0000"/>
                        </a:solidFill>
                        <a:latin typeface="Cambria Math" panose="02040503050406030204" pitchFamily="18" charset="0"/>
                        <a:cs typeface="Times New Roman" panose="02020603050405020304" pitchFamily="18" charset="0"/>
                      </a:rPr>
                      <m:t>=0.24</m:t>
                    </m:r>
                  </m:oMath>
                </a14:m>
                <a:r>
                  <a:rPr lang="en-IN" sz="2800" dirty="0">
                    <a:solidFill>
                      <a:srgbClr val="FF0000"/>
                    </a:solidFill>
                    <a:latin typeface="Times New Roman" panose="02020603050405020304" pitchFamily="18" charset="0"/>
                    <a:cs typeface="Times New Roman" panose="02020603050405020304" pitchFamily="18" charset="0"/>
                  </a:rPr>
                  <a:t> v) Find </a:t>
                </a:r>
                <a14:m>
                  <m:oMath xmlns:m="http://schemas.openxmlformats.org/officeDocument/2006/math">
                    <m:sSubSup>
                      <m:sSubSupPr>
                        <m:ctrlPr>
                          <a:rPr lang="en-IN" sz="2800" b="0" i="1" smtClean="0">
                            <a:solidFill>
                              <a:srgbClr val="FF0000"/>
                            </a:solidFill>
                            <a:latin typeface="Cambria Math" panose="02040503050406030204" pitchFamily="18" charset="0"/>
                            <a:cs typeface="Times New Roman" panose="02020603050405020304" pitchFamily="18" charset="0"/>
                          </a:rPr>
                        </m:ctrlPr>
                      </m:sSubSupPr>
                      <m:e>
                        <m:r>
                          <a:rPr lang="en-IN" sz="2800" b="0" i="1" smtClean="0">
                            <a:solidFill>
                              <a:srgbClr val="FF0000"/>
                            </a:solidFill>
                            <a:latin typeface="Cambria Math" panose="02040503050406030204" pitchFamily="18" charset="0"/>
                            <a:cs typeface="Times New Roman" panose="02020603050405020304" pitchFamily="18" charset="0"/>
                          </a:rPr>
                          <m:t>𝑥</m:t>
                        </m:r>
                      </m:e>
                      <m:sub>
                        <m:r>
                          <a:rPr lang="en-IN" sz="2800" b="0" i="1" smtClean="0">
                            <a:solidFill>
                              <a:srgbClr val="FF0000"/>
                            </a:solidFill>
                            <a:latin typeface="Cambria Math" panose="02040503050406030204" pitchFamily="18" charset="0"/>
                            <a:cs typeface="Times New Roman" panose="02020603050405020304" pitchFamily="18" charset="0"/>
                          </a:rPr>
                          <m:t>0</m:t>
                        </m:r>
                      </m:sub>
                      <m:sup>
                        <m:r>
                          <a:rPr lang="en-IN" sz="2800" b="0" i="1" smtClean="0">
                            <a:solidFill>
                              <a:srgbClr val="FF0000"/>
                            </a:solidFill>
                            <a:latin typeface="Cambria Math" panose="02040503050406030204" pitchFamily="18" charset="0"/>
                            <a:cs typeface="Times New Roman" panose="02020603050405020304" pitchFamily="18" charset="0"/>
                          </a:rPr>
                          <m:t>′</m:t>
                        </m:r>
                      </m:sup>
                    </m:sSubSup>
                    <m:r>
                      <a:rPr lang="en-IN" sz="2800" b="0" i="1" smtClean="0">
                        <a:solidFill>
                          <a:srgbClr val="FF0000"/>
                        </a:solidFill>
                        <a:latin typeface="Cambria Math" panose="02040503050406030204" pitchFamily="18" charset="0"/>
                        <a:cs typeface="Times New Roman" panose="02020603050405020304" pitchFamily="18" charset="0"/>
                      </a:rPr>
                      <m:t> </m:t>
                    </m:r>
                  </m:oMath>
                </a14:m>
                <a:r>
                  <a:rPr lang="en-IN" sz="2800" dirty="0">
                    <a:solidFill>
                      <a:srgbClr val="FF0000"/>
                    </a:solidFill>
                    <a:latin typeface="Times New Roman" panose="02020603050405020304" pitchFamily="18" charset="0"/>
                    <a:cs typeface="Times New Roman" panose="02020603050405020304" pitchFamily="18" charset="0"/>
                  </a:rPr>
                  <a:t>and </a:t>
                </a:r>
                <a14:m>
                  <m:oMath xmlns:m="http://schemas.openxmlformats.org/officeDocument/2006/math">
                    <m:sSubSup>
                      <m:sSubSupPr>
                        <m:ctrlPr>
                          <a:rPr lang="en-IN" sz="2800" i="1">
                            <a:solidFill>
                              <a:srgbClr val="FF0000"/>
                            </a:solidFill>
                            <a:latin typeface="Cambria Math" panose="02040503050406030204" pitchFamily="18" charset="0"/>
                            <a:cs typeface="Times New Roman" panose="02020603050405020304" pitchFamily="18" charset="0"/>
                          </a:rPr>
                        </m:ctrlPr>
                      </m:sSubSupPr>
                      <m:e>
                        <m:r>
                          <a:rPr lang="en-IN" sz="2800" i="1">
                            <a:solidFill>
                              <a:srgbClr val="FF0000"/>
                            </a:solidFill>
                            <a:latin typeface="Cambria Math" panose="02040503050406030204" pitchFamily="18" charset="0"/>
                            <a:cs typeface="Times New Roman" panose="02020603050405020304" pitchFamily="18" charset="0"/>
                          </a:rPr>
                          <m:t>𝑥</m:t>
                        </m:r>
                      </m:e>
                      <m:sub>
                        <m:r>
                          <a:rPr lang="en-IN" sz="2800" b="0" i="1" smtClean="0">
                            <a:solidFill>
                              <a:srgbClr val="FF0000"/>
                            </a:solidFill>
                            <a:latin typeface="Cambria Math" panose="02040503050406030204" pitchFamily="18" charset="0"/>
                            <a:cs typeface="Times New Roman" panose="02020603050405020304" pitchFamily="18" charset="0"/>
                          </a:rPr>
                          <m:t>1</m:t>
                        </m:r>
                      </m:sub>
                      <m:sup>
                        <m:r>
                          <a:rPr lang="en-IN" sz="2800" i="1">
                            <a:solidFill>
                              <a:srgbClr val="FF0000"/>
                            </a:solidFill>
                            <a:latin typeface="Cambria Math" panose="02040503050406030204" pitchFamily="18" charset="0"/>
                            <a:cs typeface="Times New Roman" panose="02020603050405020304" pitchFamily="18" charset="0"/>
                          </a:rPr>
                          <m:t>′</m:t>
                        </m:r>
                      </m:sup>
                    </m:sSubSup>
                    <m:r>
                      <a:rPr lang="en-IN" sz="2800" i="1">
                        <a:solidFill>
                          <a:srgbClr val="FF0000"/>
                        </a:solidFill>
                        <a:latin typeface="Cambria Math" panose="02040503050406030204" pitchFamily="18" charset="0"/>
                        <a:cs typeface="Times New Roman" panose="02020603050405020304" pitchFamily="18" charset="0"/>
                      </a:rPr>
                      <m:t> </m:t>
                    </m:r>
                  </m:oMath>
                </a14:m>
                <a:r>
                  <a:rPr lang="en-IN" sz="2800" dirty="0">
                    <a:solidFill>
                      <a:srgbClr val="FF0000"/>
                    </a:solidFill>
                    <a:latin typeface="Times New Roman" panose="02020603050405020304" pitchFamily="18" charset="0"/>
                    <a:cs typeface="Times New Roman" panose="02020603050405020304" pitchFamily="18" charset="0"/>
                  </a:rPr>
                  <a:t>when </a:t>
                </a:r>
                <a14:m>
                  <m:oMath xmlns:m="http://schemas.openxmlformats.org/officeDocument/2006/math">
                    <m:r>
                      <a:rPr lang="en-IN" sz="2800" b="0" i="1" smtClean="0">
                        <a:solidFill>
                          <a:srgbClr val="FF0000"/>
                        </a:solidFill>
                        <a:latin typeface="Cambria Math" panose="02040503050406030204" pitchFamily="18" charset="0"/>
                        <a:cs typeface="Times New Roman" panose="02020603050405020304" pitchFamily="18" charset="0"/>
                      </a:rPr>
                      <m:t>𝑃</m:t>
                    </m:r>
                    <m:d>
                      <m:dPr>
                        <m:ctrlPr>
                          <a:rPr lang="en-IN" sz="2800" b="0" i="1" smtClean="0">
                            <a:solidFill>
                              <a:srgbClr val="FF0000"/>
                            </a:solidFill>
                            <a:latin typeface="Cambria Math" panose="02040503050406030204" pitchFamily="18" charset="0"/>
                            <a:cs typeface="Times New Roman" panose="02020603050405020304" pitchFamily="18" charset="0"/>
                          </a:rPr>
                        </m:ctrlPr>
                      </m:dPr>
                      <m:e>
                        <m:sSubSup>
                          <m:sSubSupPr>
                            <m:ctrlPr>
                              <a:rPr lang="en-IN" sz="2800" i="1">
                                <a:solidFill>
                                  <a:srgbClr val="FF0000"/>
                                </a:solidFill>
                                <a:latin typeface="Cambria Math" panose="02040503050406030204" pitchFamily="18" charset="0"/>
                                <a:cs typeface="Times New Roman" panose="02020603050405020304" pitchFamily="18" charset="0"/>
                              </a:rPr>
                            </m:ctrlPr>
                          </m:sSubSupPr>
                          <m:e>
                            <m:r>
                              <a:rPr lang="en-IN" sz="2800" i="1">
                                <a:solidFill>
                                  <a:srgbClr val="FF0000"/>
                                </a:solidFill>
                                <a:latin typeface="Cambria Math" panose="02040503050406030204" pitchFamily="18" charset="0"/>
                                <a:cs typeface="Times New Roman" panose="02020603050405020304" pitchFamily="18" charset="0"/>
                              </a:rPr>
                              <m:t>𝑥</m:t>
                            </m:r>
                          </m:e>
                          <m:sub>
                            <m:r>
                              <a:rPr lang="en-IN" sz="2800" i="1">
                                <a:solidFill>
                                  <a:srgbClr val="FF0000"/>
                                </a:solidFill>
                                <a:latin typeface="Cambria Math" panose="02040503050406030204" pitchFamily="18" charset="0"/>
                                <a:cs typeface="Times New Roman" panose="02020603050405020304" pitchFamily="18" charset="0"/>
                              </a:rPr>
                              <m:t>0</m:t>
                            </m:r>
                          </m:sub>
                          <m:sup>
                            <m:r>
                              <a:rPr lang="en-IN" sz="2800" i="1">
                                <a:solidFill>
                                  <a:srgbClr val="FF0000"/>
                                </a:solidFill>
                                <a:latin typeface="Cambria Math" panose="02040503050406030204" pitchFamily="18" charset="0"/>
                                <a:cs typeface="Times New Roman" panose="02020603050405020304" pitchFamily="18" charset="0"/>
                              </a:rPr>
                              <m:t>′</m:t>
                            </m:r>
                          </m:sup>
                        </m:sSubSup>
                        <m:r>
                          <a:rPr lang="en-IN" sz="2800" b="0" i="1" smtClean="0">
                            <a:solidFill>
                              <a:srgbClr val="FF0000"/>
                            </a:solidFill>
                            <a:latin typeface="Cambria Math" panose="02040503050406030204" pitchFamily="18" charset="0"/>
                            <a:cs typeface="Times New Roman" panose="02020603050405020304" pitchFamily="18" charset="0"/>
                          </a:rPr>
                          <m:t>&lt;</m:t>
                        </m:r>
                        <m:r>
                          <a:rPr lang="en-IN" sz="2800" b="0" i="1" smtClean="0">
                            <a:solidFill>
                              <a:srgbClr val="FF0000"/>
                            </a:solidFill>
                            <a:latin typeface="Cambria Math" panose="02040503050406030204" pitchFamily="18" charset="0"/>
                            <a:cs typeface="Times New Roman" panose="02020603050405020304" pitchFamily="18" charset="0"/>
                          </a:rPr>
                          <m:t>𝑋</m:t>
                        </m:r>
                        <m:sSubSup>
                          <m:sSubSupPr>
                            <m:ctrlPr>
                              <a:rPr lang="en-IN" sz="2800" i="1">
                                <a:solidFill>
                                  <a:srgbClr val="FF0000"/>
                                </a:solidFill>
                                <a:latin typeface="Cambria Math" panose="02040503050406030204" pitchFamily="18" charset="0"/>
                                <a:cs typeface="Times New Roman" panose="02020603050405020304" pitchFamily="18" charset="0"/>
                              </a:rPr>
                            </m:ctrlPr>
                          </m:sSubSupPr>
                          <m:e>
                            <m:r>
                              <a:rPr lang="en-IN" sz="2800" b="0" i="1" smtClean="0">
                                <a:solidFill>
                                  <a:srgbClr val="FF0000"/>
                                </a:solidFill>
                                <a:latin typeface="Cambria Math" panose="02040503050406030204" pitchFamily="18" charset="0"/>
                                <a:cs typeface="Times New Roman" panose="02020603050405020304" pitchFamily="18" charset="0"/>
                              </a:rPr>
                              <m:t>&lt;</m:t>
                            </m:r>
                            <m:r>
                              <a:rPr lang="en-IN" sz="2800" i="1">
                                <a:solidFill>
                                  <a:srgbClr val="FF0000"/>
                                </a:solidFill>
                                <a:latin typeface="Cambria Math" panose="02040503050406030204" pitchFamily="18" charset="0"/>
                                <a:cs typeface="Times New Roman" panose="02020603050405020304" pitchFamily="18" charset="0"/>
                              </a:rPr>
                              <m:t>𝑥</m:t>
                            </m:r>
                          </m:e>
                          <m:sub>
                            <m:r>
                              <a:rPr lang="en-IN" sz="2800" b="0" i="1" smtClean="0">
                                <a:solidFill>
                                  <a:srgbClr val="FF0000"/>
                                </a:solidFill>
                                <a:latin typeface="Cambria Math" panose="02040503050406030204" pitchFamily="18" charset="0"/>
                                <a:cs typeface="Times New Roman" panose="02020603050405020304" pitchFamily="18" charset="0"/>
                              </a:rPr>
                              <m:t>1</m:t>
                            </m:r>
                          </m:sub>
                          <m:sup>
                            <m:r>
                              <a:rPr lang="en-IN" sz="2800" i="1">
                                <a:solidFill>
                                  <a:srgbClr val="FF0000"/>
                                </a:solidFill>
                                <a:latin typeface="Cambria Math" panose="02040503050406030204" pitchFamily="18" charset="0"/>
                                <a:cs typeface="Times New Roman" panose="02020603050405020304" pitchFamily="18" charset="0"/>
                              </a:rPr>
                              <m:t>′</m:t>
                            </m:r>
                          </m:sup>
                        </m:sSubSup>
                      </m:e>
                    </m:d>
                    <m:r>
                      <a:rPr lang="en-IN" sz="2800" b="0" i="1" smtClean="0">
                        <a:solidFill>
                          <a:srgbClr val="FF0000"/>
                        </a:solidFill>
                        <a:latin typeface="Cambria Math" panose="02040503050406030204" pitchFamily="18" charset="0"/>
                        <a:cs typeface="Times New Roman" panose="02020603050405020304" pitchFamily="18" charset="0"/>
                      </a:rPr>
                      <m:t>=0.50</m:t>
                    </m:r>
                  </m:oMath>
                </a14:m>
                <a:r>
                  <a:rPr lang="en-IN" sz="2800" dirty="0">
                    <a:solidFill>
                      <a:srgbClr val="FF0000"/>
                    </a:solidFill>
                    <a:latin typeface="Times New Roman" panose="02020603050405020304" pitchFamily="18" charset="0"/>
                    <a:cs typeface="Times New Roman" panose="02020603050405020304" pitchFamily="18" charset="0"/>
                  </a:rPr>
                  <a:t> and </a:t>
                </a:r>
                <a14:m>
                  <m:oMath xmlns:m="http://schemas.openxmlformats.org/officeDocument/2006/math">
                    <m:r>
                      <a:rPr lang="en-IN" sz="2800" i="1">
                        <a:solidFill>
                          <a:srgbClr val="FF0000"/>
                        </a:solidFill>
                        <a:latin typeface="Cambria Math" panose="02040503050406030204" pitchFamily="18" charset="0"/>
                        <a:cs typeface="Times New Roman" panose="02020603050405020304" pitchFamily="18" charset="0"/>
                      </a:rPr>
                      <m:t>𝑃</m:t>
                    </m:r>
                    <m:d>
                      <m:dPr>
                        <m:ctrlPr>
                          <a:rPr lang="en-IN" sz="2800" i="1">
                            <a:solidFill>
                              <a:srgbClr val="FF0000"/>
                            </a:solidFill>
                            <a:latin typeface="Cambria Math" panose="02040503050406030204" pitchFamily="18" charset="0"/>
                            <a:cs typeface="Times New Roman" panose="02020603050405020304" pitchFamily="18" charset="0"/>
                          </a:rPr>
                        </m:ctrlPr>
                      </m:dPr>
                      <m:e>
                        <m:r>
                          <a:rPr lang="en-IN" sz="2800" i="1">
                            <a:solidFill>
                              <a:srgbClr val="FF0000"/>
                            </a:solidFill>
                            <a:latin typeface="Cambria Math" panose="02040503050406030204" pitchFamily="18" charset="0"/>
                            <a:cs typeface="Times New Roman" panose="02020603050405020304" pitchFamily="18" charset="0"/>
                          </a:rPr>
                          <m:t>𝑋</m:t>
                        </m:r>
                        <m:r>
                          <a:rPr lang="en-IN" sz="2800" i="1">
                            <a:solidFill>
                              <a:srgbClr val="FF0000"/>
                            </a:solidFill>
                            <a:latin typeface="Cambria Math" panose="02040503050406030204" pitchFamily="18" charset="0"/>
                            <a:cs typeface="Times New Roman" panose="02020603050405020304" pitchFamily="18" charset="0"/>
                          </a:rPr>
                          <m:t>&gt;</m:t>
                        </m:r>
                        <m:sSubSup>
                          <m:sSubSupPr>
                            <m:ctrlPr>
                              <a:rPr lang="en-IN" sz="2800" b="0" i="1" smtClean="0">
                                <a:solidFill>
                                  <a:srgbClr val="FF0000"/>
                                </a:solidFill>
                                <a:latin typeface="Cambria Math" panose="02040503050406030204" pitchFamily="18" charset="0"/>
                                <a:cs typeface="Times New Roman" panose="02020603050405020304" pitchFamily="18" charset="0"/>
                              </a:rPr>
                            </m:ctrlPr>
                          </m:sSubSupPr>
                          <m:e>
                            <m:r>
                              <a:rPr lang="en-IN" sz="2800" i="1">
                                <a:solidFill>
                                  <a:srgbClr val="FF0000"/>
                                </a:solidFill>
                                <a:latin typeface="Cambria Math" panose="02040503050406030204" pitchFamily="18" charset="0"/>
                                <a:cs typeface="Times New Roman" panose="02020603050405020304" pitchFamily="18" charset="0"/>
                              </a:rPr>
                              <m:t>𝑥</m:t>
                            </m:r>
                          </m:e>
                          <m:sub>
                            <m:r>
                              <a:rPr lang="en-IN" sz="2800" b="0" i="1" smtClean="0">
                                <a:solidFill>
                                  <a:srgbClr val="FF0000"/>
                                </a:solidFill>
                                <a:latin typeface="Cambria Math" panose="02040503050406030204" pitchFamily="18" charset="0"/>
                                <a:cs typeface="Times New Roman" panose="02020603050405020304" pitchFamily="18" charset="0"/>
                              </a:rPr>
                              <m:t>1</m:t>
                            </m:r>
                          </m:sub>
                          <m:sup>
                            <m:r>
                              <a:rPr lang="en-IN" sz="2800" i="1">
                                <a:solidFill>
                                  <a:srgbClr val="FF0000"/>
                                </a:solidFill>
                                <a:latin typeface="Cambria Math" panose="02040503050406030204" pitchFamily="18" charset="0"/>
                                <a:cs typeface="Times New Roman" panose="02020603050405020304" pitchFamily="18" charset="0"/>
                              </a:rPr>
                              <m:t>′</m:t>
                            </m:r>
                          </m:sup>
                        </m:sSubSup>
                      </m:e>
                    </m:d>
                    <m:r>
                      <a:rPr lang="en-IN" sz="2800" i="1">
                        <a:solidFill>
                          <a:srgbClr val="FF0000"/>
                        </a:solidFill>
                        <a:latin typeface="Cambria Math" panose="02040503050406030204" pitchFamily="18" charset="0"/>
                        <a:cs typeface="Times New Roman" panose="02020603050405020304" pitchFamily="18" charset="0"/>
                      </a:rPr>
                      <m:t>=0.2</m:t>
                    </m:r>
                  </m:oMath>
                </a14:m>
                <a:r>
                  <a:rPr lang="en-IN" sz="2800" dirty="0">
                    <a:solidFill>
                      <a:srgbClr val="FF0000"/>
                    </a:solidFill>
                    <a:latin typeface="Times New Roman" panose="02020603050405020304" pitchFamily="18" charset="0"/>
                    <a:cs typeface="Times New Roman" panose="02020603050405020304" pitchFamily="18" charset="0"/>
                  </a:rPr>
                  <a:t>5 </a:t>
                </a:r>
              </a:p>
            </p:txBody>
          </p:sp>
        </mc:Choice>
        <mc:Fallback xmlns="">
          <p:sp>
            <p:nvSpPr>
              <p:cNvPr id="3" name="TextBox 2">
                <a:extLst>
                  <a:ext uri="{FF2B5EF4-FFF2-40B4-BE49-F238E27FC236}">
                    <a16:creationId xmlns:a16="http://schemas.microsoft.com/office/drawing/2014/main" id="{0E42FD9A-A76B-3996-1A27-7F829FD8AD0C}"/>
                  </a:ext>
                </a:extLst>
              </p:cNvPr>
              <p:cNvSpPr txBox="1">
                <a:spLocks noRot="1" noChangeAspect="1" noMove="1" noResize="1" noEditPoints="1" noAdjustHandles="1" noChangeArrowheads="1" noChangeShapeType="1" noTextEdit="1"/>
              </p:cNvSpPr>
              <p:nvPr/>
            </p:nvSpPr>
            <p:spPr>
              <a:xfrm>
                <a:off x="143838" y="71919"/>
                <a:ext cx="11948845" cy="1815882"/>
              </a:xfrm>
              <a:prstGeom prst="rect">
                <a:avLst/>
              </a:prstGeom>
              <a:blipFill>
                <a:blip r:embed="rId2"/>
                <a:stretch>
                  <a:fillRect l="-1071" t="-3691" b="-8389"/>
                </a:stretch>
              </a:blipFill>
            </p:spPr>
            <p:txBody>
              <a:bodyPr/>
              <a:lstStyle/>
              <a:p>
                <a:r>
                  <a:rPr lang="en-IN">
                    <a:noFill/>
                  </a:rPr>
                  <a:t> </a:t>
                </a:r>
              </a:p>
            </p:txBody>
          </p:sp>
        </mc:Fallback>
      </mc:AlternateContent>
      <p:grpSp>
        <p:nvGrpSpPr>
          <p:cNvPr id="8" name="Group 7">
            <a:extLst>
              <a:ext uri="{FF2B5EF4-FFF2-40B4-BE49-F238E27FC236}">
                <a16:creationId xmlns:a16="http://schemas.microsoft.com/office/drawing/2014/main" id="{C5979212-33E3-2E25-F9C0-2E1B077D6E97}"/>
              </a:ext>
            </a:extLst>
          </p:cNvPr>
          <p:cNvGrpSpPr/>
          <p:nvPr/>
        </p:nvGrpSpPr>
        <p:grpSpPr>
          <a:xfrm>
            <a:off x="287730" y="2175742"/>
            <a:ext cx="8751912" cy="3574696"/>
            <a:chOff x="287730" y="2175742"/>
            <a:chExt cx="8751912" cy="3574696"/>
          </a:xfrm>
        </p:grpSpPr>
        <p:graphicFrame>
          <p:nvGraphicFramePr>
            <p:cNvPr id="4" name="Object 3">
              <a:extLst>
                <a:ext uri="{FF2B5EF4-FFF2-40B4-BE49-F238E27FC236}">
                  <a16:creationId xmlns:a16="http://schemas.microsoft.com/office/drawing/2014/main" id="{CE157D0E-59E4-ED36-DA51-2F0B6FED5915}"/>
                </a:ext>
              </a:extLst>
            </p:cNvPr>
            <p:cNvGraphicFramePr>
              <a:graphicFrameLocks noChangeAspect="1"/>
            </p:cNvGraphicFramePr>
            <p:nvPr>
              <p:extLst>
                <p:ext uri="{D42A27DB-BD31-4B8C-83A1-F6EECF244321}">
                  <p14:modId xmlns:p14="http://schemas.microsoft.com/office/powerpoint/2010/main" val="3697904756"/>
                </p:ext>
              </p:extLst>
            </p:nvPr>
          </p:nvGraphicFramePr>
          <p:xfrm>
            <a:off x="287730" y="2350886"/>
            <a:ext cx="4422565" cy="3399552"/>
          </p:xfrm>
          <a:graphic>
            <a:graphicData uri="http://schemas.openxmlformats.org/presentationml/2006/ole">
              <mc:AlternateContent xmlns:mc="http://schemas.openxmlformats.org/markup-compatibility/2006">
                <mc:Choice xmlns:v="urn:schemas-microsoft-com:vml" Requires="v">
                  <p:oleObj name="Equation" r:id="rId3" imgW="3568680" imgH="2743200" progId="Equation.DSMT4">
                    <p:embed/>
                  </p:oleObj>
                </mc:Choice>
                <mc:Fallback>
                  <p:oleObj name="Equation" r:id="rId3" imgW="3568680" imgH="2743200" progId="Equation.DSMT4">
                    <p:embed/>
                    <p:pic>
                      <p:nvPicPr>
                        <p:cNvPr id="0" name=""/>
                        <p:cNvPicPr/>
                        <p:nvPr/>
                      </p:nvPicPr>
                      <p:blipFill>
                        <a:blip r:embed="rId4"/>
                        <a:stretch>
                          <a:fillRect/>
                        </a:stretch>
                      </p:blipFill>
                      <p:spPr>
                        <a:xfrm>
                          <a:off x="287730" y="2350886"/>
                          <a:ext cx="4422565" cy="3399552"/>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51B4FE9D-6225-BF82-FC4E-6BFAFD784A94}"/>
                </a:ext>
              </a:extLst>
            </p:cNvPr>
            <p:cNvPicPr>
              <a:picLocks noChangeAspect="1"/>
            </p:cNvPicPr>
            <p:nvPr/>
          </p:nvPicPr>
          <p:blipFill>
            <a:blip r:embed="rId5"/>
            <a:srcRect t="12953"/>
            <a:stretch/>
          </p:blipFill>
          <p:spPr>
            <a:xfrm>
              <a:off x="5762874" y="2175742"/>
              <a:ext cx="3276768" cy="1249275"/>
            </a:xfrm>
            <a:prstGeom prst="rect">
              <a:avLst/>
            </a:prstGeom>
          </p:spPr>
        </p:pic>
      </p:grpSp>
      <p:graphicFrame>
        <p:nvGraphicFramePr>
          <p:cNvPr id="7" name="Object 6">
            <a:extLst>
              <a:ext uri="{FF2B5EF4-FFF2-40B4-BE49-F238E27FC236}">
                <a16:creationId xmlns:a16="http://schemas.microsoft.com/office/drawing/2014/main" id="{0CC11D36-4D62-979B-B934-36C4EF787D99}"/>
              </a:ext>
            </a:extLst>
          </p:cNvPr>
          <p:cNvGraphicFramePr>
            <a:graphicFrameLocks noChangeAspect="1"/>
          </p:cNvGraphicFramePr>
          <p:nvPr>
            <p:extLst>
              <p:ext uri="{D42A27DB-BD31-4B8C-83A1-F6EECF244321}">
                <p14:modId xmlns:p14="http://schemas.microsoft.com/office/powerpoint/2010/main" val="474713669"/>
              </p:ext>
            </p:extLst>
          </p:nvPr>
        </p:nvGraphicFramePr>
        <p:xfrm>
          <a:off x="5713413" y="3481388"/>
          <a:ext cx="5611812" cy="2519362"/>
        </p:xfrm>
        <a:graphic>
          <a:graphicData uri="http://schemas.openxmlformats.org/presentationml/2006/ole">
            <mc:AlternateContent xmlns:mc="http://schemas.openxmlformats.org/markup-compatibility/2006">
              <mc:Choice xmlns:v="urn:schemas-microsoft-com:vml" Requires="v">
                <p:oleObj name="Equation" r:id="rId6" imgW="3619440" imgH="1625400" progId="Equation.DSMT4">
                  <p:embed/>
                </p:oleObj>
              </mc:Choice>
              <mc:Fallback>
                <p:oleObj name="Equation" r:id="rId6" imgW="3619440" imgH="1625400" progId="Equation.DSMT4">
                  <p:embed/>
                  <p:pic>
                    <p:nvPicPr>
                      <p:cNvPr id="0" name=""/>
                      <p:cNvPicPr/>
                      <p:nvPr/>
                    </p:nvPicPr>
                    <p:blipFill>
                      <a:blip r:embed="rId7"/>
                      <a:stretch>
                        <a:fillRect/>
                      </a:stretch>
                    </p:blipFill>
                    <p:spPr>
                      <a:xfrm>
                        <a:off x="5713413" y="3481388"/>
                        <a:ext cx="5611812" cy="2519362"/>
                      </a:xfrm>
                      <a:prstGeom prst="rect">
                        <a:avLst/>
                      </a:prstGeom>
                    </p:spPr>
                  </p:pic>
                </p:oleObj>
              </mc:Fallback>
            </mc:AlternateContent>
          </a:graphicData>
        </a:graphic>
      </p:graphicFrame>
    </p:spTree>
    <p:extLst>
      <p:ext uri="{BB962C8B-B14F-4D97-AF65-F5344CB8AC3E}">
        <p14:creationId xmlns:p14="http://schemas.microsoft.com/office/powerpoint/2010/main" val="208646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F97ACA3C-B833-E6A0-214E-B6B0FB9C6CD4}"/>
              </a:ext>
            </a:extLst>
          </p:cNvPr>
          <p:cNvGraphicFramePr>
            <a:graphicFrameLocks noChangeAspect="1"/>
          </p:cNvGraphicFramePr>
          <p:nvPr>
            <p:extLst>
              <p:ext uri="{D42A27DB-BD31-4B8C-83A1-F6EECF244321}">
                <p14:modId xmlns:p14="http://schemas.microsoft.com/office/powerpoint/2010/main" val="4003875621"/>
              </p:ext>
            </p:extLst>
          </p:nvPr>
        </p:nvGraphicFramePr>
        <p:xfrm>
          <a:off x="307975" y="600075"/>
          <a:ext cx="7119938" cy="3530600"/>
        </p:xfrm>
        <a:graphic>
          <a:graphicData uri="http://schemas.openxmlformats.org/presentationml/2006/ole">
            <mc:AlternateContent xmlns:mc="http://schemas.openxmlformats.org/markup-compatibility/2006">
              <mc:Choice xmlns:v="urn:schemas-microsoft-com:vml" Requires="v">
                <p:oleObj name="Equation" r:id="rId2" imgW="4356000" imgH="2158920" progId="Equation.DSMT4">
                  <p:embed/>
                </p:oleObj>
              </mc:Choice>
              <mc:Fallback>
                <p:oleObj name="Equation" r:id="rId2" imgW="4356000" imgH="2158920" progId="Equation.DSMT4">
                  <p:embed/>
                  <p:pic>
                    <p:nvPicPr>
                      <p:cNvPr id="0" name=""/>
                      <p:cNvPicPr/>
                      <p:nvPr/>
                    </p:nvPicPr>
                    <p:blipFill>
                      <a:blip r:embed="rId3"/>
                      <a:stretch>
                        <a:fillRect/>
                      </a:stretch>
                    </p:blipFill>
                    <p:spPr>
                      <a:xfrm>
                        <a:off x="307975" y="600075"/>
                        <a:ext cx="7119938" cy="3530600"/>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565A6854-0AB6-6232-3783-D43CFF611984}"/>
              </a:ext>
            </a:extLst>
          </p:cNvPr>
          <p:cNvPicPr>
            <a:picLocks noChangeAspect="1"/>
          </p:cNvPicPr>
          <p:nvPr/>
        </p:nvPicPr>
        <p:blipFill>
          <a:blip r:embed="rId4"/>
          <a:stretch>
            <a:fillRect/>
          </a:stretch>
        </p:blipFill>
        <p:spPr>
          <a:xfrm>
            <a:off x="7605611" y="599932"/>
            <a:ext cx="3998235" cy="1836813"/>
          </a:xfrm>
          <a:prstGeom prst="rect">
            <a:avLst/>
          </a:prstGeom>
        </p:spPr>
      </p:pic>
      <p:graphicFrame>
        <p:nvGraphicFramePr>
          <p:cNvPr id="5" name="Object 4">
            <a:extLst>
              <a:ext uri="{FF2B5EF4-FFF2-40B4-BE49-F238E27FC236}">
                <a16:creationId xmlns:a16="http://schemas.microsoft.com/office/drawing/2014/main" id="{3B570D9A-EC84-0A23-58D9-CC0340F3A84A}"/>
              </a:ext>
            </a:extLst>
          </p:cNvPr>
          <p:cNvGraphicFramePr>
            <a:graphicFrameLocks noChangeAspect="1"/>
          </p:cNvGraphicFramePr>
          <p:nvPr>
            <p:extLst>
              <p:ext uri="{D42A27DB-BD31-4B8C-83A1-F6EECF244321}">
                <p14:modId xmlns:p14="http://schemas.microsoft.com/office/powerpoint/2010/main" val="2381215560"/>
              </p:ext>
            </p:extLst>
          </p:nvPr>
        </p:nvGraphicFramePr>
        <p:xfrm>
          <a:off x="5638800" y="3294063"/>
          <a:ext cx="914400" cy="268287"/>
        </p:xfrm>
        <a:graphic>
          <a:graphicData uri="http://schemas.openxmlformats.org/presentationml/2006/ole">
            <mc:AlternateContent xmlns:mc="http://schemas.openxmlformats.org/markup-compatibility/2006">
              <mc:Choice xmlns:v="urn:schemas-microsoft-com:vml" Requires="v">
                <p:oleObj name="Equation" r:id="rId5" imgW="914400" imgH="267840" progId="Equation.DSMT4">
                  <p:embed/>
                </p:oleObj>
              </mc:Choice>
              <mc:Fallback>
                <p:oleObj name="Equation" r:id="rId5" imgW="914400" imgH="267840" progId="Equation.DSMT4">
                  <p:embed/>
                  <p:pic>
                    <p:nvPicPr>
                      <p:cNvPr id="0" name=""/>
                      <p:cNvPicPr/>
                      <p:nvPr/>
                    </p:nvPicPr>
                    <p:blipFill>
                      <a:blip r:embed="rId6"/>
                      <a:stretch>
                        <a:fillRect/>
                      </a:stretch>
                    </p:blipFill>
                    <p:spPr>
                      <a:xfrm>
                        <a:off x="5638800" y="3294063"/>
                        <a:ext cx="914400" cy="268287"/>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756A1284-F07E-E875-5435-EDAA9CC0A226}"/>
              </a:ext>
            </a:extLst>
          </p:cNvPr>
          <p:cNvGraphicFramePr>
            <a:graphicFrameLocks noChangeAspect="1"/>
          </p:cNvGraphicFramePr>
          <p:nvPr>
            <p:extLst>
              <p:ext uri="{D42A27DB-BD31-4B8C-83A1-F6EECF244321}">
                <p14:modId xmlns:p14="http://schemas.microsoft.com/office/powerpoint/2010/main" val="2994356253"/>
              </p:ext>
            </p:extLst>
          </p:nvPr>
        </p:nvGraphicFramePr>
        <p:xfrm>
          <a:off x="6019800" y="3300413"/>
          <a:ext cx="152400" cy="254000"/>
        </p:xfrm>
        <a:graphic>
          <a:graphicData uri="http://schemas.openxmlformats.org/presentationml/2006/ole">
            <mc:AlternateContent xmlns:mc="http://schemas.openxmlformats.org/markup-compatibility/2006">
              <mc:Choice xmlns:v="urn:schemas-microsoft-com:vml" Requires="v">
                <p:oleObj name="Equation" r:id="rId7" imgW="152280" imgH="253800" progId="Equation.DSMT4">
                  <p:embed/>
                </p:oleObj>
              </mc:Choice>
              <mc:Fallback>
                <p:oleObj name="Equation" r:id="rId7" imgW="152280" imgH="253800" progId="Equation.DSMT4">
                  <p:embed/>
                  <p:pic>
                    <p:nvPicPr>
                      <p:cNvPr id="0" name=""/>
                      <p:cNvPicPr/>
                      <p:nvPr/>
                    </p:nvPicPr>
                    <p:blipFill>
                      <a:blip r:embed="rId6"/>
                      <a:stretch>
                        <a:fillRect/>
                      </a:stretch>
                    </p:blipFill>
                    <p:spPr>
                      <a:xfrm>
                        <a:off x="6019800" y="3300413"/>
                        <a:ext cx="152400" cy="254000"/>
                      </a:xfrm>
                      <a:prstGeom prst="rect">
                        <a:avLst/>
                      </a:prstGeom>
                    </p:spPr>
                  </p:pic>
                </p:oleObj>
              </mc:Fallback>
            </mc:AlternateContent>
          </a:graphicData>
        </a:graphic>
      </p:graphicFrame>
    </p:spTree>
    <p:extLst>
      <p:ext uri="{BB962C8B-B14F-4D97-AF65-F5344CB8AC3E}">
        <p14:creationId xmlns:p14="http://schemas.microsoft.com/office/powerpoint/2010/main" val="957776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BD0E2E19-C2D3-7CEC-409A-3E6BCEEB55B5}"/>
              </a:ext>
            </a:extLst>
          </p:cNvPr>
          <p:cNvGraphicFramePr>
            <a:graphicFrameLocks noChangeAspect="1"/>
          </p:cNvGraphicFramePr>
          <p:nvPr>
            <p:extLst>
              <p:ext uri="{D42A27DB-BD31-4B8C-83A1-F6EECF244321}">
                <p14:modId xmlns:p14="http://schemas.microsoft.com/office/powerpoint/2010/main" val="2803092050"/>
              </p:ext>
            </p:extLst>
          </p:nvPr>
        </p:nvGraphicFramePr>
        <p:xfrm>
          <a:off x="517525" y="282575"/>
          <a:ext cx="7231063" cy="6292850"/>
        </p:xfrm>
        <a:graphic>
          <a:graphicData uri="http://schemas.openxmlformats.org/presentationml/2006/ole">
            <mc:AlternateContent xmlns:mc="http://schemas.openxmlformats.org/markup-compatibility/2006">
              <mc:Choice xmlns:v="urn:schemas-microsoft-com:vml" Requires="v">
                <p:oleObj name="Equation" r:id="rId2" imgW="5054400" imgH="4394160" progId="Equation.DSMT4">
                  <p:embed/>
                </p:oleObj>
              </mc:Choice>
              <mc:Fallback>
                <p:oleObj name="Equation" r:id="rId2" imgW="5054400" imgH="4394160" progId="Equation.DSMT4">
                  <p:embed/>
                  <p:pic>
                    <p:nvPicPr>
                      <p:cNvPr id="7" name="Object 6">
                        <a:extLst>
                          <a:ext uri="{FF2B5EF4-FFF2-40B4-BE49-F238E27FC236}">
                            <a16:creationId xmlns:a16="http://schemas.microsoft.com/office/drawing/2014/main" id="{BD0E2E19-C2D3-7CEC-409A-3E6BCEEB55B5}"/>
                          </a:ext>
                        </a:extLst>
                      </p:cNvPr>
                      <p:cNvPicPr/>
                      <p:nvPr/>
                    </p:nvPicPr>
                    <p:blipFill>
                      <a:blip r:embed="rId3"/>
                      <a:stretch>
                        <a:fillRect/>
                      </a:stretch>
                    </p:blipFill>
                    <p:spPr>
                      <a:xfrm>
                        <a:off x="517525" y="282575"/>
                        <a:ext cx="7231063" cy="6292850"/>
                      </a:xfrm>
                      <a:prstGeom prst="rect">
                        <a:avLst/>
                      </a:prstGeom>
                    </p:spPr>
                  </p:pic>
                </p:oleObj>
              </mc:Fallback>
            </mc:AlternateContent>
          </a:graphicData>
        </a:graphic>
      </p:graphicFrame>
      <p:pic>
        <p:nvPicPr>
          <p:cNvPr id="3" name="Picture 2">
            <a:extLst>
              <a:ext uri="{FF2B5EF4-FFF2-40B4-BE49-F238E27FC236}">
                <a16:creationId xmlns:a16="http://schemas.microsoft.com/office/drawing/2014/main" id="{63244C59-D7AD-E52B-4E9C-040CE9569AEA}"/>
              </a:ext>
            </a:extLst>
          </p:cNvPr>
          <p:cNvPicPr>
            <a:picLocks noChangeAspect="1"/>
          </p:cNvPicPr>
          <p:nvPr/>
        </p:nvPicPr>
        <p:blipFill>
          <a:blip r:embed="rId4"/>
          <a:stretch>
            <a:fillRect/>
          </a:stretch>
        </p:blipFill>
        <p:spPr>
          <a:xfrm>
            <a:off x="6277326" y="1183511"/>
            <a:ext cx="4953487" cy="2165864"/>
          </a:xfrm>
          <a:prstGeom prst="rect">
            <a:avLst/>
          </a:prstGeom>
        </p:spPr>
      </p:pic>
    </p:spTree>
    <p:extLst>
      <p:ext uri="{BB962C8B-B14F-4D97-AF65-F5344CB8AC3E}">
        <p14:creationId xmlns:p14="http://schemas.microsoft.com/office/powerpoint/2010/main" val="1443531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EFB6D94-1BE6-1C5D-38E7-C1F914523760}"/>
                  </a:ext>
                </a:extLst>
              </p:cNvPr>
              <p:cNvSpPr txBox="1"/>
              <p:nvPr/>
            </p:nvSpPr>
            <p:spPr>
              <a:xfrm>
                <a:off x="226031" y="164387"/>
                <a:ext cx="11712540" cy="954107"/>
              </a:xfrm>
              <a:prstGeom prst="rect">
                <a:avLst/>
              </a:prstGeom>
              <a:noFill/>
            </p:spPr>
            <p:txBody>
              <a:bodyPr wrap="square">
                <a:spAutoFit/>
              </a:bodyPr>
              <a:lstStyle/>
              <a:p>
                <a:pPr algn="l"/>
                <a14:m>
                  <m:oMath xmlns:m="http://schemas.openxmlformats.org/officeDocument/2006/math">
                    <m:r>
                      <a:rPr lang="en-US" sz="2800" b="0" i="1" u="none" strike="noStrike" baseline="0" dirty="0" smtClean="0">
                        <a:solidFill>
                          <a:srgbClr val="FF0000"/>
                        </a:solidFill>
                        <a:latin typeface="Cambria Math" panose="02040503050406030204" pitchFamily="18" charset="0"/>
                      </a:rPr>
                      <m:t>𝑋</m:t>
                    </m:r>
                  </m:oMath>
                </a14:m>
                <a:r>
                  <a:rPr lang="en-IN" sz="2800" dirty="0">
                    <a:solidFill>
                      <a:srgbClr val="FF0000"/>
                    </a:solidFill>
                    <a:latin typeface="Times New Roman" panose="02020603050405020304" pitchFamily="18" charset="0"/>
                    <a:cs typeface="Times New Roman" panose="02020603050405020304" pitchFamily="18" charset="0"/>
                  </a:rPr>
                  <a:t> is a normal variate with mean 30 and S.D. 5. Find the probabilities that </a:t>
                </a:r>
              </a:p>
              <a:p>
                <a:pPr algn="l"/>
                <a:r>
                  <a:rPr lang="en-IN" sz="2800" dirty="0" err="1">
                    <a:solidFill>
                      <a:srgbClr val="FF0000"/>
                    </a:solidFill>
                    <a:latin typeface="Times New Roman" panose="02020603050405020304" pitchFamily="18" charset="0"/>
                    <a:cs typeface="Times New Roman" panose="02020603050405020304" pitchFamily="18" charset="0"/>
                  </a:rPr>
                  <a:t>i</a:t>
                </a:r>
                <a:r>
                  <a:rPr lang="en-IN" sz="2800"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r>
                      <a:rPr lang="en-US" sz="2800" b="0" i="1" smtClean="0">
                        <a:solidFill>
                          <a:srgbClr val="FF0000"/>
                        </a:solidFill>
                        <a:latin typeface="Cambria Math" panose="02040503050406030204" pitchFamily="18" charset="0"/>
                      </a:rPr>
                      <m:t>26≤</m:t>
                    </m:r>
                    <m:r>
                      <a:rPr lang="en-US" sz="2800" b="0" i="1" smtClean="0">
                        <a:solidFill>
                          <a:srgbClr val="FF0000"/>
                        </a:solidFill>
                        <a:latin typeface="Cambria Math" panose="02040503050406030204" pitchFamily="18" charset="0"/>
                      </a:rPr>
                      <m:t>𝑋</m:t>
                    </m:r>
                    <m:r>
                      <a:rPr lang="en-US" sz="2800" b="0" i="1" smtClean="0">
                        <a:solidFill>
                          <a:srgbClr val="FF0000"/>
                        </a:solidFill>
                        <a:latin typeface="Cambria Math" panose="02040503050406030204" pitchFamily="18" charset="0"/>
                      </a:rPr>
                      <m:t>≤40</m:t>
                    </m:r>
                  </m:oMath>
                </a14:m>
                <a:r>
                  <a:rPr lang="en-IN" sz="2800" dirty="0">
                    <a:solidFill>
                      <a:srgbClr val="FF0000"/>
                    </a:solidFill>
                    <a:latin typeface="Times New Roman" panose="02020603050405020304" pitchFamily="18" charset="0"/>
                    <a:cs typeface="Times New Roman" panose="02020603050405020304" pitchFamily="18" charset="0"/>
                  </a:rPr>
                  <a:t>,  ii) </a:t>
                </a:r>
                <a14:m>
                  <m:oMath xmlns:m="http://schemas.openxmlformats.org/officeDocument/2006/math">
                    <m:r>
                      <a:rPr lang="en-US" sz="2800" b="0" i="1" smtClean="0">
                        <a:solidFill>
                          <a:srgbClr val="FF0000"/>
                        </a:solidFill>
                        <a:latin typeface="Cambria Math" panose="02040503050406030204" pitchFamily="18" charset="0"/>
                      </a:rPr>
                      <m:t>𝑋</m:t>
                    </m:r>
                    <m:r>
                      <a:rPr lang="en-US" sz="2800" b="0" i="1" smtClean="0">
                        <a:solidFill>
                          <a:srgbClr val="FF0000"/>
                        </a:solidFill>
                        <a:latin typeface="Cambria Math" panose="02040503050406030204" pitchFamily="18" charset="0"/>
                      </a:rPr>
                      <m:t>≥45</m:t>
                    </m:r>
                  </m:oMath>
                </a14:m>
                <a:r>
                  <a:rPr lang="en-IN" sz="2800" dirty="0">
                    <a:solidFill>
                      <a:srgbClr val="FF0000"/>
                    </a:solidFill>
                    <a:latin typeface="Times New Roman" panose="02020603050405020304" pitchFamily="18" charset="0"/>
                    <a:cs typeface="Times New Roman" panose="02020603050405020304" pitchFamily="18" charset="0"/>
                  </a:rPr>
                  <a:t>,  iii) </a:t>
                </a:r>
                <a14:m>
                  <m:oMath xmlns:m="http://schemas.openxmlformats.org/officeDocument/2006/math">
                    <m:d>
                      <m:dPr>
                        <m:begChr m:val="|"/>
                        <m:endChr m:val="|"/>
                        <m:ctrlPr>
                          <a:rPr lang="en-US" sz="2800" b="0" i="1" smtClean="0">
                            <a:solidFill>
                              <a:srgbClr val="FF0000"/>
                            </a:solidFill>
                            <a:latin typeface="Cambria Math" panose="02040503050406030204" pitchFamily="18" charset="0"/>
                          </a:rPr>
                        </m:ctrlPr>
                      </m:dPr>
                      <m:e>
                        <m:r>
                          <a:rPr lang="en-US" sz="2800" b="0" i="1" smtClean="0">
                            <a:solidFill>
                              <a:srgbClr val="FF0000"/>
                            </a:solidFill>
                            <a:latin typeface="Cambria Math" panose="02040503050406030204" pitchFamily="18" charset="0"/>
                          </a:rPr>
                          <m:t>𝑋</m:t>
                        </m:r>
                        <m:r>
                          <a:rPr lang="en-US" sz="2800" b="0" i="1" smtClean="0">
                            <a:solidFill>
                              <a:srgbClr val="FF0000"/>
                            </a:solidFill>
                            <a:latin typeface="Cambria Math" panose="02040503050406030204" pitchFamily="18" charset="0"/>
                          </a:rPr>
                          <m:t>−30</m:t>
                        </m:r>
                      </m:e>
                    </m:d>
                    <m:r>
                      <a:rPr lang="en-US" sz="2800" b="0" i="1" smtClean="0">
                        <a:solidFill>
                          <a:srgbClr val="FF0000"/>
                        </a:solidFill>
                        <a:latin typeface="Cambria Math" panose="02040503050406030204" pitchFamily="18" charset="0"/>
                      </a:rPr>
                      <m:t>&gt;5</m:t>
                    </m:r>
                  </m:oMath>
                </a14:m>
                <a:endParaRPr lang="en-IN" sz="2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AEFB6D94-1BE6-1C5D-38E7-C1F914523760}"/>
                  </a:ext>
                </a:extLst>
              </p:cNvPr>
              <p:cNvSpPr txBox="1">
                <a:spLocks noRot="1" noChangeAspect="1" noMove="1" noResize="1" noEditPoints="1" noAdjustHandles="1" noChangeArrowheads="1" noChangeShapeType="1" noTextEdit="1"/>
              </p:cNvSpPr>
              <p:nvPr/>
            </p:nvSpPr>
            <p:spPr>
              <a:xfrm>
                <a:off x="226031" y="164387"/>
                <a:ext cx="11712540" cy="954107"/>
              </a:xfrm>
              <a:prstGeom prst="rect">
                <a:avLst/>
              </a:prstGeom>
              <a:blipFill>
                <a:blip r:embed="rId2"/>
                <a:stretch>
                  <a:fillRect l="-1041" t="-7051" b="-17308"/>
                </a:stretch>
              </a:blipFill>
            </p:spPr>
            <p:txBody>
              <a:bodyPr/>
              <a:lstStyle/>
              <a:p>
                <a:r>
                  <a:rPr lang="en-IN">
                    <a:noFill/>
                  </a:rPr>
                  <a:t> </a:t>
                </a:r>
              </a:p>
            </p:txBody>
          </p:sp>
        </mc:Fallback>
      </mc:AlternateContent>
      <p:graphicFrame>
        <p:nvGraphicFramePr>
          <p:cNvPr id="4" name="Object 3">
            <a:extLst>
              <a:ext uri="{FF2B5EF4-FFF2-40B4-BE49-F238E27FC236}">
                <a16:creationId xmlns:a16="http://schemas.microsoft.com/office/drawing/2014/main" id="{B3AE2D1A-9679-AC2E-925A-48F5B67129B1}"/>
              </a:ext>
            </a:extLst>
          </p:cNvPr>
          <p:cNvGraphicFramePr>
            <a:graphicFrameLocks noChangeAspect="1"/>
          </p:cNvGraphicFramePr>
          <p:nvPr>
            <p:extLst>
              <p:ext uri="{D42A27DB-BD31-4B8C-83A1-F6EECF244321}">
                <p14:modId xmlns:p14="http://schemas.microsoft.com/office/powerpoint/2010/main" val="842515332"/>
              </p:ext>
            </p:extLst>
          </p:nvPr>
        </p:nvGraphicFramePr>
        <p:xfrm>
          <a:off x="516775" y="1367872"/>
          <a:ext cx="5140571" cy="4406204"/>
        </p:xfrm>
        <a:graphic>
          <a:graphicData uri="http://schemas.openxmlformats.org/presentationml/2006/ole">
            <mc:AlternateContent xmlns:mc="http://schemas.openxmlformats.org/markup-compatibility/2006">
              <mc:Choice xmlns:v="urn:schemas-microsoft-com:vml" Requires="v">
                <p:oleObj name="Equation" r:id="rId3" imgW="3822480" imgH="3276360" progId="Equation.DSMT4">
                  <p:embed/>
                </p:oleObj>
              </mc:Choice>
              <mc:Fallback>
                <p:oleObj name="Equation" r:id="rId3" imgW="3822480" imgH="3276360" progId="Equation.DSMT4">
                  <p:embed/>
                  <p:pic>
                    <p:nvPicPr>
                      <p:cNvPr id="0" name=""/>
                      <p:cNvPicPr/>
                      <p:nvPr/>
                    </p:nvPicPr>
                    <p:blipFill>
                      <a:blip r:embed="rId4"/>
                      <a:stretch>
                        <a:fillRect/>
                      </a:stretch>
                    </p:blipFill>
                    <p:spPr>
                      <a:xfrm>
                        <a:off x="516775" y="1367872"/>
                        <a:ext cx="5140571" cy="4406204"/>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B3654DDD-3543-63CD-189C-D630DBCAB6A4}"/>
              </a:ext>
            </a:extLst>
          </p:cNvPr>
          <p:cNvPicPr>
            <a:picLocks noChangeAspect="1"/>
          </p:cNvPicPr>
          <p:nvPr/>
        </p:nvPicPr>
        <p:blipFill>
          <a:blip r:embed="rId5"/>
          <a:stretch>
            <a:fillRect/>
          </a:stretch>
        </p:blipFill>
        <p:spPr>
          <a:xfrm>
            <a:off x="6820421" y="2050979"/>
            <a:ext cx="3219615" cy="1378021"/>
          </a:xfrm>
          <a:prstGeom prst="rect">
            <a:avLst/>
          </a:prstGeom>
        </p:spPr>
      </p:pic>
    </p:spTree>
    <p:extLst>
      <p:ext uri="{BB962C8B-B14F-4D97-AF65-F5344CB8AC3E}">
        <p14:creationId xmlns:p14="http://schemas.microsoft.com/office/powerpoint/2010/main" val="16303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FB2059F0-1C37-07DA-74A9-EA2AE8016161}"/>
              </a:ext>
            </a:extLst>
          </p:cNvPr>
          <p:cNvGraphicFramePr>
            <a:graphicFrameLocks noChangeAspect="1"/>
          </p:cNvGraphicFramePr>
          <p:nvPr>
            <p:extLst>
              <p:ext uri="{D42A27DB-BD31-4B8C-83A1-F6EECF244321}">
                <p14:modId xmlns:p14="http://schemas.microsoft.com/office/powerpoint/2010/main" val="3747224336"/>
              </p:ext>
            </p:extLst>
          </p:nvPr>
        </p:nvGraphicFramePr>
        <p:xfrm>
          <a:off x="978508" y="606033"/>
          <a:ext cx="7578217" cy="5416764"/>
        </p:xfrm>
        <a:graphic>
          <a:graphicData uri="http://schemas.openxmlformats.org/presentationml/2006/ole">
            <mc:AlternateContent xmlns:mc="http://schemas.openxmlformats.org/markup-compatibility/2006">
              <mc:Choice xmlns:v="urn:schemas-microsoft-com:vml" Requires="v">
                <p:oleObj name="Equation" r:id="rId2" imgW="5524200" imgH="3949560" progId="Equation.DSMT4">
                  <p:embed/>
                </p:oleObj>
              </mc:Choice>
              <mc:Fallback>
                <p:oleObj name="Equation" r:id="rId2" imgW="5524200" imgH="3949560" progId="Equation.DSMT4">
                  <p:embed/>
                  <p:pic>
                    <p:nvPicPr>
                      <p:cNvPr id="0" name=""/>
                      <p:cNvPicPr/>
                      <p:nvPr/>
                    </p:nvPicPr>
                    <p:blipFill>
                      <a:blip r:embed="rId3"/>
                      <a:stretch>
                        <a:fillRect/>
                      </a:stretch>
                    </p:blipFill>
                    <p:spPr>
                      <a:xfrm>
                        <a:off x="978508" y="606033"/>
                        <a:ext cx="7578217" cy="5416764"/>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73C0FF66-1D19-8F30-B907-193AF2127610}"/>
              </a:ext>
            </a:extLst>
          </p:cNvPr>
          <p:cNvPicPr>
            <a:picLocks noChangeAspect="1"/>
          </p:cNvPicPr>
          <p:nvPr/>
        </p:nvPicPr>
        <p:blipFill>
          <a:blip r:embed="rId4"/>
          <a:stretch>
            <a:fillRect/>
          </a:stretch>
        </p:blipFill>
        <p:spPr>
          <a:xfrm>
            <a:off x="6401092" y="606033"/>
            <a:ext cx="5438628" cy="2157716"/>
          </a:xfrm>
          <a:prstGeom prst="rect">
            <a:avLst/>
          </a:prstGeom>
        </p:spPr>
      </p:pic>
    </p:spTree>
    <p:extLst>
      <p:ext uri="{BB962C8B-B14F-4D97-AF65-F5344CB8AC3E}">
        <p14:creationId xmlns:p14="http://schemas.microsoft.com/office/powerpoint/2010/main" val="13917782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6BCC0A-96A6-E1EF-E0F2-9D0D71112BEA}"/>
              </a:ext>
            </a:extLst>
          </p:cNvPr>
          <p:cNvSpPr txBox="1"/>
          <p:nvPr/>
        </p:nvSpPr>
        <p:spPr>
          <a:xfrm>
            <a:off x="65070" y="174319"/>
            <a:ext cx="11591775" cy="1815882"/>
          </a:xfrm>
          <a:prstGeom prst="rect">
            <a:avLst/>
          </a:prstGeom>
          <a:noFill/>
        </p:spPr>
        <p:txBody>
          <a:bodyPr wrap="square" rtlCol="0">
            <a:spAutoFit/>
          </a:bodyPr>
          <a:lstStyle/>
          <a:p>
            <a:pPr algn="just"/>
            <a:r>
              <a:rPr lang="en-IN" sz="2800" dirty="0">
                <a:solidFill>
                  <a:srgbClr val="FF0000"/>
                </a:solidFill>
                <a:latin typeface="Times New Roman" panose="02020603050405020304" pitchFamily="18" charset="0"/>
                <a:cs typeface="Times New Roman" panose="02020603050405020304" pitchFamily="18" charset="0"/>
              </a:rPr>
              <a:t>The marks obtained by the students in Mathematics, Physics and Chemistry in an examination are normally distributed with the means 52, 50 and 48 and with S.D. 10 ,8, and 6 respectively. Find the probability that a student selected at random has secured a total of </a:t>
            </a:r>
            <a:r>
              <a:rPr lang="en-IN" sz="2800" dirty="0" err="1">
                <a:solidFill>
                  <a:srgbClr val="FF0000"/>
                </a:solidFill>
                <a:latin typeface="Times New Roman" panose="02020603050405020304" pitchFamily="18" charset="0"/>
                <a:cs typeface="Times New Roman" panose="02020603050405020304" pitchFamily="18" charset="0"/>
              </a:rPr>
              <a:t>i</a:t>
            </a:r>
            <a:r>
              <a:rPr lang="en-IN" sz="2800" dirty="0">
                <a:solidFill>
                  <a:srgbClr val="FF0000"/>
                </a:solidFill>
                <a:latin typeface="Times New Roman" panose="02020603050405020304" pitchFamily="18" charset="0"/>
                <a:cs typeface="Times New Roman" panose="02020603050405020304" pitchFamily="18" charset="0"/>
              </a:rPr>
              <a:t>) 180 or above ii)135 or less</a:t>
            </a:r>
          </a:p>
        </p:txBody>
      </p:sp>
      <p:graphicFrame>
        <p:nvGraphicFramePr>
          <p:cNvPr id="3" name="Object 2">
            <a:extLst>
              <a:ext uri="{FF2B5EF4-FFF2-40B4-BE49-F238E27FC236}">
                <a16:creationId xmlns:a16="http://schemas.microsoft.com/office/drawing/2014/main" id="{545374ED-FCF6-98B3-02DF-9D7415D6EFCA}"/>
              </a:ext>
            </a:extLst>
          </p:cNvPr>
          <p:cNvGraphicFramePr>
            <a:graphicFrameLocks noChangeAspect="1"/>
          </p:cNvGraphicFramePr>
          <p:nvPr>
            <p:extLst>
              <p:ext uri="{D42A27DB-BD31-4B8C-83A1-F6EECF244321}">
                <p14:modId xmlns:p14="http://schemas.microsoft.com/office/powerpoint/2010/main" val="130492019"/>
              </p:ext>
            </p:extLst>
          </p:nvPr>
        </p:nvGraphicFramePr>
        <p:xfrm>
          <a:off x="608245" y="2131156"/>
          <a:ext cx="8833706" cy="4326713"/>
        </p:xfrm>
        <a:graphic>
          <a:graphicData uri="http://schemas.openxmlformats.org/presentationml/2006/ole">
            <mc:AlternateContent xmlns:mc="http://schemas.openxmlformats.org/markup-compatibility/2006">
              <mc:Choice xmlns:v="urn:schemas-microsoft-com:vml" Requires="v">
                <p:oleObj name="Equation" r:id="rId2" imgW="6845040" imgH="3352680" progId="Equation.DSMT4">
                  <p:embed/>
                </p:oleObj>
              </mc:Choice>
              <mc:Fallback>
                <p:oleObj name="Equation" r:id="rId2" imgW="6845040" imgH="3352680" progId="Equation.DSMT4">
                  <p:embed/>
                  <p:pic>
                    <p:nvPicPr>
                      <p:cNvPr id="0" name=""/>
                      <p:cNvPicPr/>
                      <p:nvPr/>
                    </p:nvPicPr>
                    <p:blipFill>
                      <a:blip r:embed="rId3"/>
                      <a:stretch>
                        <a:fillRect/>
                      </a:stretch>
                    </p:blipFill>
                    <p:spPr>
                      <a:xfrm>
                        <a:off x="608245" y="2131156"/>
                        <a:ext cx="8833706" cy="4326713"/>
                      </a:xfrm>
                      <a:prstGeom prst="rect">
                        <a:avLst/>
                      </a:prstGeom>
                    </p:spPr>
                  </p:pic>
                </p:oleObj>
              </mc:Fallback>
            </mc:AlternateContent>
          </a:graphicData>
        </a:graphic>
      </p:graphicFrame>
    </p:spTree>
    <p:extLst>
      <p:ext uri="{BB962C8B-B14F-4D97-AF65-F5344CB8AC3E}">
        <p14:creationId xmlns:p14="http://schemas.microsoft.com/office/powerpoint/2010/main" val="3108232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D1CFEDC-6DC4-B067-2F76-BA1B27E39D7D}"/>
                  </a:ext>
                </a:extLst>
              </p:cNvPr>
              <p:cNvSpPr txBox="1"/>
              <p:nvPr/>
            </p:nvSpPr>
            <p:spPr>
              <a:xfrm>
                <a:off x="142125" y="0"/>
                <a:ext cx="11722813" cy="7520970"/>
              </a:xfrm>
              <a:prstGeom prst="rect">
                <a:avLst/>
              </a:prstGeom>
              <a:noFill/>
            </p:spPr>
            <p:txBody>
              <a:bodyPr wrap="square">
                <a:spAutoFit/>
              </a:bodyPr>
              <a:lstStyle/>
              <a:p>
                <a:pPr algn="just"/>
                <a:r>
                  <a:rPr lang="en-IN" sz="2800" b="1" dirty="0">
                    <a:latin typeface="Times New Roman" panose="02020603050405020304" pitchFamily="18" charset="0"/>
                    <a:cs typeface="Times New Roman" panose="02020603050405020304" pitchFamily="18" charset="0"/>
                  </a:rPr>
                  <a:t>Exponential Distribution Function:</a:t>
                </a:r>
              </a:p>
              <a:p>
                <a:pPr algn="just"/>
                <a:r>
                  <a:rPr lang="en-IN" sz="2800" b="1" dirty="0">
                    <a:latin typeface="Times New Roman" panose="02020603050405020304" pitchFamily="18" charset="0"/>
                    <a:cs typeface="Times New Roman" panose="02020603050405020304" pitchFamily="18" charset="0"/>
                  </a:rPr>
                  <a:t>Definition:  </a:t>
                </a:r>
                <a:r>
                  <a:rPr lang="en-IN" sz="2800" dirty="0">
                    <a:latin typeface="Times New Roman" panose="02020603050405020304" pitchFamily="18" charset="0"/>
                    <a:cs typeface="Times New Roman" panose="02020603050405020304" pitchFamily="18" charset="0"/>
                  </a:rPr>
                  <a:t>A continuous r.v. </a:t>
                </a:r>
                <a14:m>
                  <m:oMath xmlns:m="http://schemas.openxmlformats.org/officeDocument/2006/math">
                    <m:r>
                      <a:rPr lang="en-IN" sz="2800" i="1" dirty="0" smtClean="0">
                        <a:latin typeface="Cambria Math" panose="02040503050406030204" pitchFamily="18" charset="0"/>
                        <a:cs typeface="Times New Roman" panose="02020603050405020304" pitchFamily="18" charset="0"/>
                      </a:rPr>
                      <m:t>𝑋</m:t>
                    </m:r>
                  </m:oMath>
                </a14:m>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is said to follow an exponential distribution or negative exponential distribution with parameter </a:t>
                </a:r>
                <a14:m>
                  <m:oMath xmlns:m="http://schemas.openxmlformats.org/officeDocument/2006/math">
                    <m:r>
                      <a:rPr lang="en-IN" sz="2800" i="1" smtClean="0">
                        <a:latin typeface="Cambria Math" panose="02040503050406030204" pitchFamily="18" charset="0"/>
                        <a:ea typeface="Cambria Math" panose="02040503050406030204" pitchFamily="18" charset="0"/>
                        <a:cs typeface="Times New Roman" panose="02020603050405020304" pitchFamily="18" charset="0"/>
                      </a:rPr>
                      <m:t>𝜆</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&gt;0</m:t>
                    </m:r>
                  </m:oMath>
                </a14:m>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if</a:t>
                </a:r>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its probability density function is given by:</a:t>
                </a:r>
              </a:p>
              <a:p>
                <a:pPr marL="0" indent="0" algn="just">
                  <a:buNone/>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smtClean="0">
                        <a:latin typeface="Cambria Math" panose="02040503050406030204" pitchFamily="18" charset="0"/>
                        <a:cs typeface="Times New Roman" panose="02020603050405020304" pitchFamily="18" charset="0"/>
                      </a:rPr>
                      <m:t>𝑓</m:t>
                    </m:r>
                    <m:d>
                      <m:dPr>
                        <m:ctrlPr>
                          <a:rPr lang="en-IN" sz="2800" b="0" i="1" smtClean="0">
                            <a:latin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cs typeface="Times New Roman" panose="02020603050405020304" pitchFamily="18" charset="0"/>
                          </a:rPr>
                          <m:t>𝑥</m:t>
                        </m:r>
                      </m:e>
                    </m:d>
                    <m:r>
                      <a:rPr lang="en-IN" sz="2800" b="0" i="1" smtClean="0">
                        <a:latin typeface="Cambria Math" panose="02040503050406030204" pitchFamily="18" charset="0"/>
                        <a:cs typeface="Times New Roman" panose="02020603050405020304" pitchFamily="18" charset="0"/>
                      </a:rPr>
                      <m:t>=</m:t>
                    </m:r>
                    <m:d>
                      <m:dPr>
                        <m:begChr m:val="{"/>
                        <m:endChr m:val=""/>
                        <m:ctrlPr>
                          <a:rPr lang="en-IN" sz="2800" b="0" i="1" smtClean="0">
                            <a:latin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cs typeface="Times New Roman" panose="02020603050405020304" pitchFamily="18" charset="0"/>
                          </a:rPr>
                          <m:t> </m:t>
                        </m:r>
                        <m:eqArr>
                          <m:eqArrPr>
                            <m:ctrlPr>
                              <a:rPr lang="en-IN" sz="2800" b="0" i="1" smtClean="0">
                                <a:latin typeface="Cambria Math" panose="02040503050406030204" pitchFamily="18" charset="0"/>
                                <a:cs typeface="Times New Roman" panose="02020603050405020304" pitchFamily="18" charset="0"/>
                              </a:rPr>
                            </m:ctrlPr>
                          </m:eqArrPr>
                          <m:e>
                            <m:r>
                              <a:rPr lang="en-IN" sz="2800" i="1">
                                <a:latin typeface="Cambria Math" panose="02040503050406030204" pitchFamily="18" charset="0"/>
                                <a:ea typeface="Cambria Math" panose="02040503050406030204" pitchFamily="18" charset="0"/>
                                <a:cs typeface="Times New Roman" panose="02020603050405020304" pitchFamily="18" charset="0"/>
                              </a:rPr>
                              <m:t>𝜆</m:t>
                            </m:r>
                            <m:sSup>
                              <m:sSupPr>
                                <m:ctrlPr>
                                  <a:rPr lang="en-IN" sz="280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IN" sz="280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n-IN" sz="2800"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i="1">
                                    <a:latin typeface="Cambria Math" panose="02040503050406030204" pitchFamily="18" charset="0"/>
                                    <a:ea typeface="Cambria Math" panose="02040503050406030204" pitchFamily="18" charset="0"/>
                                    <a:cs typeface="Times New Roman" panose="02020603050405020304" pitchFamily="18" charset="0"/>
                                  </a:rPr>
                                  <m:t>𝜆</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𝑥</m:t>
                                </m:r>
                              </m:sup>
                            </m:sSup>
                            <m:r>
                              <a:rPr lang="en-IN" sz="2800" b="0" i="1" smtClean="0">
                                <a:latin typeface="Cambria Math" panose="02040503050406030204" pitchFamily="18" charset="0"/>
                                <a:ea typeface="Cambria Math" panose="02040503050406030204" pitchFamily="18" charset="0"/>
                                <a:cs typeface="Times New Roman" panose="02020603050405020304" pitchFamily="18" charset="0"/>
                              </a:rPr>
                              <m:t>      </m:t>
                            </m:r>
                            <m:r>
                              <a:rPr lang="en-IN" sz="2800" i="1">
                                <a:latin typeface="Cambria Math" panose="02040503050406030204" pitchFamily="18" charset="0"/>
                                <a:cs typeface="Times New Roman" panose="02020603050405020304" pitchFamily="18" charset="0"/>
                              </a:rPr>
                              <m:t>𝑥</m:t>
                            </m:r>
                            <m:r>
                              <a:rPr lang="en-IN" sz="2800" i="1">
                                <a:latin typeface="Cambria Math" panose="02040503050406030204" pitchFamily="18" charset="0"/>
                                <a:ea typeface="Cambria Math" panose="02040503050406030204" pitchFamily="18" charset="0"/>
                                <a:cs typeface="Times New Roman" panose="02020603050405020304" pitchFamily="18" charset="0"/>
                              </a:rPr>
                              <m:t>≥0</m:t>
                            </m:r>
                          </m:e>
                          <m:e>
                            <m:r>
                              <a:rPr lang="en-IN" sz="2800" b="0" i="1" smtClean="0">
                                <a:latin typeface="Cambria Math" panose="02040503050406030204" pitchFamily="18" charset="0"/>
                                <a:cs typeface="Times New Roman" panose="02020603050405020304" pitchFamily="18" charset="0"/>
                              </a:rPr>
                              <m:t>  </m:t>
                            </m:r>
                            <m:r>
                              <a:rPr lang="en-IN" sz="2800" i="1">
                                <a:latin typeface="Cambria Math" panose="02040503050406030204" pitchFamily="18" charset="0"/>
                                <a:cs typeface="Times New Roman" panose="02020603050405020304" pitchFamily="18" charset="0"/>
                              </a:rPr>
                              <m:t>0</m:t>
                            </m:r>
                            <m:r>
                              <a:rPr lang="en-IN" sz="2800" b="0" i="1" smtClean="0">
                                <a:latin typeface="Cambria Math" panose="02040503050406030204" pitchFamily="18" charset="0"/>
                                <a:cs typeface="Times New Roman" panose="02020603050405020304" pitchFamily="18" charset="0"/>
                              </a:rPr>
                              <m:t>         </m:t>
                            </m:r>
                            <m:r>
                              <a:rPr lang="en-IN" sz="2800" i="1">
                                <a:latin typeface="Cambria Math" panose="02040503050406030204" pitchFamily="18" charset="0"/>
                                <a:cs typeface="Times New Roman" panose="02020603050405020304" pitchFamily="18" charset="0"/>
                              </a:rPr>
                              <m:t>𝑜𝑡h𝑒𝑟𝑤𝑖𝑠𝑒</m:t>
                            </m:r>
                          </m:e>
                        </m:eqArr>
                        <m:r>
                          <a:rPr lang="en-IN" sz="2800" b="0" i="1" smtClean="0">
                            <a:latin typeface="Cambria Math" panose="02040503050406030204" pitchFamily="18" charset="0"/>
                            <a:cs typeface="Times New Roman" panose="02020603050405020304" pitchFamily="18" charset="0"/>
                          </a:rPr>
                          <m:t>  </m:t>
                        </m:r>
                      </m:e>
                    </m:d>
                  </m:oMath>
                </a14:m>
                <a:r>
                  <a:rPr lang="en-IN" sz="2800" dirty="0">
                    <a:latin typeface="Times New Roman" panose="02020603050405020304" pitchFamily="18" charset="0"/>
                    <a:ea typeface="Cambria Math" panose="020405030504060302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smtClean="0">
                        <a:latin typeface="Cambria Math" panose="02040503050406030204" pitchFamily="18" charset="0"/>
                        <a:cs typeface="Times New Roman" panose="02020603050405020304" pitchFamily="18" charset="0"/>
                      </a:rPr>
                      <m:t>𝐹</m:t>
                    </m:r>
                    <m:d>
                      <m:dPr>
                        <m:ctrlPr>
                          <a:rPr lang="en-IN" sz="2800" b="0" i="1" smtClean="0">
                            <a:latin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cs typeface="Times New Roman" panose="02020603050405020304" pitchFamily="18" charset="0"/>
                          </a:rPr>
                          <m:t>𝑥</m:t>
                        </m:r>
                      </m:e>
                    </m:d>
                    <m:r>
                      <a:rPr lang="en-IN" sz="2800" b="0" i="1" smtClean="0">
                        <a:latin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cs typeface="Times New Roman" panose="02020603050405020304" pitchFamily="18" charset="0"/>
                      </a:rPr>
                      <m:t>𝑃</m:t>
                    </m:r>
                    <m:d>
                      <m:dPr>
                        <m:ctrlPr>
                          <a:rPr lang="en-IN" sz="2800" b="0" i="1" smtClean="0">
                            <a:latin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cs typeface="Times New Roman" panose="02020603050405020304" pitchFamily="18" charset="0"/>
                          </a:rPr>
                          <m:t>𝑋</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𝑥</m:t>
                        </m:r>
                      </m:e>
                    </m:d>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nary>
                      <m:nary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IN" sz="2800" b="0" i="1" smtClean="0">
                            <a:latin typeface="Cambria Math" panose="02040503050406030204" pitchFamily="18" charset="0"/>
                            <a:ea typeface="Cambria Math" panose="02040503050406030204" pitchFamily="18" charset="0"/>
                            <a:cs typeface="Times New Roman" panose="02020603050405020304" pitchFamily="18" charset="0"/>
                          </a:rPr>
                          <m:t>0</m:t>
                        </m:r>
                      </m:sub>
                      <m:sup>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𝑥</m:t>
                        </m:r>
                      </m:sup>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 </m:t>
                        </m:r>
                        <m:r>
                          <a:rPr lang="en-IN" sz="2800" i="1">
                            <a:latin typeface="Cambria Math" panose="02040503050406030204" pitchFamily="18" charset="0"/>
                            <a:ea typeface="Cambria Math" panose="02040503050406030204" pitchFamily="18" charset="0"/>
                            <a:cs typeface="Times New Roman" panose="02020603050405020304" pitchFamily="18" charset="0"/>
                          </a:rPr>
                          <m:t>𝜆</m:t>
                        </m:r>
                        <m:sSup>
                          <m:sSup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pPr>
                          <m:e>
                            <m:r>
                              <a:rPr lang="en-IN" sz="2800" i="1">
                                <a:latin typeface="Cambria Math" panose="02040503050406030204" pitchFamily="18" charset="0"/>
                                <a:ea typeface="Cambria Math" panose="02040503050406030204" pitchFamily="18" charset="0"/>
                                <a:cs typeface="Times New Roman" panose="02020603050405020304" pitchFamily="18" charset="0"/>
                              </a:rPr>
                              <m:t>𝑒</m:t>
                            </m:r>
                          </m:e>
                          <m:sup>
                            <m:r>
                              <a:rPr lang="en-IN" sz="2800" i="1">
                                <a:latin typeface="Cambria Math" panose="02040503050406030204" pitchFamily="18" charset="0"/>
                                <a:ea typeface="Cambria Math" panose="02040503050406030204" pitchFamily="18" charset="0"/>
                                <a:cs typeface="Times New Roman" panose="02020603050405020304" pitchFamily="18" charset="0"/>
                              </a:rPr>
                              <m:t>−</m:t>
                            </m:r>
                            <m:r>
                              <a:rPr lang="en-IN" sz="2800" i="1">
                                <a:latin typeface="Cambria Math" panose="02040503050406030204" pitchFamily="18" charset="0"/>
                                <a:ea typeface="Cambria Math" panose="02040503050406030204" pitchFamily="18" charset="0"/>
                                <a:cs typeface="Times New Roman" panose="02020603050405020304" pitchFamily="18" charset="0"/>
                              </a:rPr>
                              <m:t>𝜆</m:t>
                            </m:r>
                            <m:r>
                              <a:rPr lang="en-IN" sz="2800" i="1">
                                <a:latin typeface="Cambria Math" panose="02040503050406030204" pitchFamily="18" charset="0"/>
                                <a:ea typeface="Cambria Math" panose="02040503050406030204" pitchFamily="18" charset="0"/>
                                <a:cs typeface="Times New Roman" panose="02020603050405020304" pitchFamily="18" charset="0"/>
                              </a:rPr>
                              <m:t>𝑥</m:t>
                            </m:r>
                          </m:sup>
                        </m:sSup>
                        <m:r>
                          <a:rPr lang="en-IN" sz="2800" b="0" i="1" smtClean="0">
                            <a:latin typeface="Cambria Math" panose="02040503050406030204" pitchFamily="18" charset="0"/>
                            <a:ea typeface="Cambria Math" panose="02040503050406030204" pitchFamily="18" charset="0"/>
                            <a:cs typeface="Times New Roman" panose="02020603050405020304" pitchFamily="18" charset="0"/>
                          </a:rPr>
                          <m:t>  </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𝑑𝑥</m:t>
                        </m:r>
                      </m:e>
                    </m:nary>
                    <m:r>
                      <a:rPr lang="en-IN" sz="2800" b="0" i="1" smtClean="0">
                        <a:latin typeface="Cambria Math" panose="02040503050406030204" pitchFamily="18" charset="0"/>
                        <a:ea typeface="Cambria Math" panose="02040503050406030204" pitchFamily="18" charset="0"/>
                        <a:cs typeface="Times New Roman" panose="02020603050405020304" pitchFamily="18" charset="0"/>
                      </a:rPr>
                      <m:t>=1−</m:t>
                    </m:r>
                    <m:sSup>
                      <m:sSup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pPr>
                      <m:e>
                        <m:r>
                          <a:rPr lang="en-IN" sz="2800" i="1">
                            <a:latin typeface="Cambria Math" panose="02040503050406030204" pitchFamily="18" charset="0"/>
                            <a:ea typeface="Cambria Math" panose="02040503050406030204" pitchFamily="18" charset="0"/>
                            <a:cs typeface="Times New Roman" panose="02020603050405020304" pitchFamily="18" charset="0"/>
                          </a:rPr>
                          <m:t>𝑒</m:t>
                        </m:r>
                      </m:e>
                      <m:sup>
                        <m:r>
                          <a:rPr lang="en-IN" sz="2800" i="1">
                            <a:latin typeface="Cambria Math" panose="02040503050406030204" pitchFamily="18" charset="0"/>
                            <a:ea typeface="Cambria Math" panose="02040503050406030204" pitchFamily="18" charset="0"/>
                            <a:cs typeface="Times New Roman" panose="02020603050405020304" pitchFamily="18" charset="0"/>
                          </a:rPr>
                          <m:t>−</m:t>
                        </m:r>
                        <m:r>
                          <a:rPr lang="en-IN" sz="2800" i="1">
                            <a:latin typeface="Cambria Math" panose="02040503050406030204" pitchFamily="18" charset="0"/>
                            <a:ea typeface="Cambria Math" panose="02040503050406030204" pitchFamily="18" charset="0"/>
                            <a:cs typeface="Times New Roman" panose="02020603050405020304" pitchFamily="18" charset="0"/>
                          </a:rPr>
                          <m:t>𝜆</m:t>
                        </m:r>
                        <m:r>
                          <a:rPr lang="en-IN" sz="2800" i="1">
                            <a:latin typeface="Cambria Math" panose="02040503050406030204" pitchFamily="18" charset="0"/>
                            <a:ea typeface="Cambria Math" panose="02040503050406030204" pitchFamily="18" charset="0"/>
                            <a:cs typeface="Times New Roman" panose="02020603050405020304" pitchFamily="18" charset="0"/>
                          </a:rPr>
                          <m:t>𝑥</m:t>
                        </m:r>
                      </m:sup>
                    </m:sSup>
                    <m:r>
                      <a:rPr lang="en-IN" sz="2800" b="0" i="1" smtClean="0">
                        <a:latin typeface="Cambria Math" panose="02040503050406030204" pitchFamily="18" charset="0"/>
                        <a:ea typeface="Cambria Math" panose="02040503050406030204" pitchFamily="18" charset="0"/>
                        <a:cs typeface="Times New Roman" panose="02020603050405020304" pitchFamily="18" charset="0"/>
                      </a:rPr>
                      <m:t>, </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≥0</m:t>
                    </m:r>
                  </m:oMath>
                </a14:m>
                <a:endParaRPr lang="en-IN" sz="2800" b="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lgn="just">
                  <a:buNone/>
                </a:pPr>
                <a:r>
                  <a:rPr lang="en-US" sz="2800" b="1" i="0" u="none" strike="noStrike" baseline="0" dirty="0">
                    <a:latin typeface="Times New Roman" panose="02020603050405020304" pitchFamily="18" charset="0"/>
                    <a:cs typeface="Times New Roman" panose="02020603050405020304" pitchFamily="18" charset="0"/>
                  </a:rPr>
                  <a:t>Moment Generating Function of Exponential Distribution</a:t>
                </a:r>
                <a:r>
                  <a:rPr lang="en-IN" sz="2800" b="1" i="0" u="none" strike="noStrike" baseline="0" dirty="0">
                    <a:latin typeface="Times New Roman" panose="02020603050405020304" pitchFamily="18" charset="0"/>
                    <a:ea typeface="Cambria Math" panose="02040503050406030204" pitchFamily="18" charset="0"/>
                    <a:cs typeface="Times New Roman" panose="02020603050405020304" pitchFamily="18" charset="0"/>
                  </a:rPr>
                  <a:t>:</a:t>
                </a:r>
              </a:p>
              <a:p>
                <a:pPr algn="just"/>
                <a14:m>
                  <m:oMathPara xmlns:m="http://schemas.openxmlformats.org/officeDocument/2006/math">
                    <m:oMathParaPr>
                      <m:jc m:val="centerGroup"/>
                    </m:oMathParaPr>
                    <m:oMath xmlns:m="http://schemas.openxmlformats.org/officeDocument/2006/math">
                      <m:sSub>
                        <m:sSub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𝑀</m:t>
                          </m:r>
                        </m:e>
                        <m:sub>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𝑋</m:t>
                          </m:r>
                        </m:sub>
                      </m:sSub>
                      <m:d>
                        <m:d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𝑡</m:t>
                          </m:r>
                        </m:e>
                      </m:d>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𝐸</m:t>
                      </m:r>
                      <m:d>
                        <m:d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𝑡𝑥</m:t>
                              </m:r>
                            </m:sup>
                          </m:sSup>
                        </m:e>
                      </m:d>
                      <m:r>
                        <a:rPr lang="en-IN" sz="28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sSupPr>
                        <m:e>
                          <m:nary>
                            <m:naryPr>
                              <m:chr m:val="∑"/>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naryPr>
                            <m:sub>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𝑟</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=0</m:t>
                              </m:r>
                            </m:sub>
                            <m:sup>
                              <m:r>
                                <a:rPr lang="en-IN" sz="2800" i="1">
                                  <a:latin typeface="Cambria Math" panose="02040503050406030204" pitchFamily="18" charset="0"/>
                                  <a:ea typeface="Cambria Math" panose="02040503050406030204" pitchFamily="18" charset="0"/>
                                  <a:cs typeface="Times New Roman" panose="02020603050405020304" pitchFamily="18" charset="0"/>
                                </a:rPr>
                                <m:t>∞</m:t>
                              </m:r>
                            </m:sup>
                            <m:e>
                              <m:d>
                                <m:d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dPr>
                                <m:e>
                                  <m:f>
                                    <m:f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fPr>
                                    <m:num>
                                      <m:r>
                                        <a:rPr lang="en-IN" sz="2800" i="1">
                                          <a:latin typeface="Cambria Math" panose="02040503050406030204" pitchFamily="18" charset="0"/>
                                          <a:ea typeface="Cambria Math" panose="02040503050406030204" pitchFamily="18" charset="0"/>
                                          <a:cs typeface="Times New Roman" panose="02020603050405020304" pitchFamily="18" charset="0"/>
                                        </a:rPr>
                                        <m:t>𝑡</m:t>
                                      </m:r>
                                    </m:num>
                                    <m:den>
                                      <m:r>
                                        <a:rPr lang="en-IN" sz="2800" i="1">
                                          <a:latin typeface="Cambria Math" panose="02040503050406030204" pitchFamily="18" charset="0"/>
                                          <a:ea typeface="Cambria Math" panose="02040503050406030204" pitchFamily="18" charset="0"/>
                                          <a:cs typeface="Times New Roman" panose="02020603050405020304" pitchFamily="18" charset="0"/>
                                        </a:rPr>
                                        <m:t>𝜆</m:t>
                                      </m:r>
                                    </m:den>
                                  </m:f>
                                </m:e>
                              </m:d>
                            </m:e>
                          </m:nary>
                        </m:e>
                        <m:sup>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𝑟</m:t>
                          </m:r>
                        </m:sup>
                      </m:sSup>
                    </m:oMath>
                  </m:oMathPara>
                </a14:m>
                <a:endParaRPr lang="en-IN" sz="2800" b="0" dirty="0">
                  <a:latin typeface="Times New Roman" panose="02020603050405020304" pitchFamily="18" charset="0"/>
                  <a:ea typeface="Cambria Math" panose="02040503050406030204" pitchFamily="18" charset="0"/>
                  <a:cs typeface="Times New Roman" panose="02020603050405020304" pitchFamily="18" charset="0"/>
                </a:endParaRPr>
              </a:p>
              <a:p>
                <a:pPr algn="just"/>
                <a:r>
                  <a:rPr lang="en-IN" sz="2800" b="1" dirty="0">
                    <a:latin typeface="Times New Roman" panose="02020603050405020304" pitchFamily="18" charset="0"/>
                    <a:ea typeface="Cambria Math" panose="02040503050406030204" pitchFamily="18" charset="0"/>
                    <a:cs typeface="Times New Roman" panose="02020603050405020304" pitchFamily="18" charset="0"/>
                  </a:rPr>
                  <a:t>Recurrence formula:  	</a:t>
                </a:r>
                <a:r>
                  <a:rPr lang="en-IN" sz="28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bSup>
                      <m:sSubSup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𝑟</m:t>
                        </m:r>
                      </m:sub>
                      <m:sup>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sup>
                    </m:sSubSup>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𝑟</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num>
                      <m:den>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𝜆</m:t>
                        </m:r>
                      </m:den>
                    </m:f>
                  </m:oMath>
                </a14:m>
                <a:endParaRPr lang="en-IN" sz="2800" b="0" dirty="0">
                  <a:latin typeface="Times New Roman" panose="02020603050405020304" pitchFamily="18" charset="0"/>
                  <a:ea typeface="Cambria Math" panose="02040503050406030204" pitchFamily="18" charset="0"/>
                  <a:cs typeface="Times New Roman" panose="02020603050405020304" pitchFamily="18" charset="0"/>
                </a:endParaRPr>
              </a:p>
              <a:p>
                <a:pPr algn="just"/>
                <a:r>
                  <a:rPr lang="en-IN" sz="2800" b="1" dirty="0">
                    <a:latin typeface="Times New Roman" panose="02020603050405020304" pitchFamily="18" charset="0"/>
                    <a:ea typeface="Cambria Math" panose="02040503050406030204" pitchFamily="18" charset="0"/>
                    <a:cs typeface="Times New Roman" panose="02020603050405020304" pitchFamily="18" charset="0"/>
                  </a:rPr>
                  <a:t>Mean</a:t>
                </a:r>
                <a:r>
                  <a:rPr lang="en-IN" sz="2800" dirty="0">
                    <a:latin typeface="Times New Roman" panose="02020603050405020304" pitchFamily="18" charset="0"/>
                    <a:ea typeface="Cambria Math" panose="02040503050406030204" pitchFamily="18" charset="0"/>
                    <a:cs typeface="Times New Roman" panose="02020603050405020304" pitchFamily="18" charset="0"/>
                  </a:rPr>
                  <a:t>:</a:t>
                </a:r>
                <a14:m>
                  <m:oMath xmlns:m="http://schemas.openxmlformats.org/officeDocument/2006/math">
                    <m:sSubSup>
                      <m:sSubSup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bSup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         </m:t>
                        </m:r>
                        <m:r>
                          <a:rPr lang="en-IN" sz="2800" i="1">
                            <a:latin typeface="Cambria Math" panose="02040503050406030204" pitchFamily="18" charset="0"/>
                            <a:ea typeface="Cambria Math" panose="02040503050406030204" pitchFamily="18" charset="0"/>
                            <a:cs typeface="Times New Roman" panose="02020603050405020304" pitchFamily="18" charset="0"/>
                          </a:rPr>
                          <m:t>𝜇</m:t>
                        </m:r>
                      </m:e>
                      <m:sub>
                        <m:r>
                          <a:rPr lang="en-IN" sz="2800" b="0" i="1" smtClean="0">
                            <a:latin typeface="Cambria Math" panose="02040503050406030204" pitchFamily="18" charset="0"/>
                            <a:ea typeface="Cambria Math" panose="02040503050406030204" pitchFamily="18" charset="0"/>
                            <a:cs typeface="Times New Roman" panose="02020603050405020304" pitchFamily="18" charset="0"/>
                          </a:rPr>
                          <m:t>1</m:t>
                        </m:r>
                      </m:sub>
                      <m:sup>
                        <m:r>
                          <a:rPr lang="en-IN" sz="2800" i="1">
                            <a:latin typeface="Cambria Math" panose="02040503050406030204" pitchFamily="18" charset="0"/>
                            <a:ea typeface="Cambria Math" panose="02040503050406030204" pitchFamily="18" charset="0"/>
                            <a:cs typeface="Times New Roman" panose="02020603050405020304" pitchFamily="18" charset="0"/>
                          </a:rPr>
                          <m:t>′</m:t>
                        </m:r>
                      </m:sup>
                    </m:sSubSup>
                    <m:r>
                      <a:rPr lang="en-IN" sz="2800" i="1">
                        <a:latin typeface="Cambria Math" panose="02040503050406030204" pitchFamily="18" charset="0"/>
                        <a:ea typeface="Cambria Math" panose="02040503050406030204" pitchFamily="18" charset="0"/>
                        <a:cs typeface="Times New Roman" panose="02020603050405020304" pitchFamily="18" charset="0"/>
                      </a:rPr>
                      <m:t>=</m:t>
                    </m:r>
                    <m:f>
                      <m:f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ea typeface="Cambria Math" panose="02040503050406030204" pitchFamily="18" charset="0"/>
                            <a:cs typeface="Times New Roman" panose="02020603050405020304" pitchFamily="18" charset="0"/>
                          </a:rPr>
                          <m:t>1</m:t>
                        </m:r>
                      </m:num>
                      <m:den>
                        <m:r>
                          <a:rPr lang="en-IN" sz="2800" i="1">
                            <a:latin typeface="Cambria Math" panose="02040503050406030204" pitchFamily="18" charset="0"/>
                            <a:ea typeface="Cambria Math" panose="02040503050406030204" pitchFamily="18" charset="0"/>
                            <a:cs typeface="Times New Roman" panose="02020603050405020304" pitchFamily="18" charset="0"/>
                          </a:rPr>
                          <m:t>𝜆</m:t>
                        </m:r>
                      </m:den>
                    </m:f>
                  </m:oMath>
                </a14:m>
                <a:endParaRPr lang="en-IN" sz="2800" b="0" dirty="0">
                  <a:latin typeface="Times New Roman" panose="02020603050405020304" pitchFamily="18" charset="0"/>
                  <a:ea typeface="Cambria Math" panose="02040503050406030204" pitchFamily="18" charset="0"/>
                  <a:cs typeface="Times New Roman" panose="02020603050405020304" pitchFamily="18" charset="0"/>
                </a:endParaRPr>
              </a:p>
              <a:p>
                <a:pPr algn="just"/>
                <a:r>
                  <a:rPr lang="en-IN" sz="2800" b="1" dirty="0">
                    <a:latin typeface="Times New Roman" panose="02020603050405020304" pitchFamily="18" charset="0"/>
                    <a:ea typeface="Cambria Math" panose="02040503050406030204" pitchFamily="18" charset="0"/>
                    <a:cs typeface="Times New Roman" panose="02020603050405020304" pitchFamily="18" charset="0"/>
                  </a:rPr>
                  <a:t>Variance</a:t>
                </a:r>
                <a:r>
                  <a:rPr lang="en-IN" sz="28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n-IN" sz="2800" b="0" i="1"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bSupPr>
                      <m:e>
                        <m:r>
                          <a:rPr lang="en-IN" sz="2800" i="1">
                            <a:latin typeface="Cambria Math" panose="02040503050406030204" pitchFamily="18" charset="0"/>
                            <a:ea typeface="Cambria Math" panose="02040503050406030204" pitchFamily="18" charset="0"/>
                            <a:cs typeface="Times New Roman" panose="02020603050405020304" pitchFamily="18" charset="0"/>
                          </a:rPr>
                          <m:t>𝜇</m:t>
                        </m:r>
                      </m:e>
                      <m:sub>
                        <m:r>
                          <a:rPr lang="en-IN" sz="2800" b="0" i="1" smtClean="0">
                            <a:latin typeface="Cambria Math" panose="02040503050406030204" pitchFamily="18" charset="0"/>
                            <a:ea typeface="Cambria Math" panose="02040503050406030204" pitchFamily="18" charset="0"/>
                            <a:cs typeface="Times New Roman" panose="02020603050405020304" pitchFamily="18" charset="0"/>
                          </a:rPr>
                          <m:t>2</m:t>
                        </m:r>
                      </m:sub>
                      <m:sup>
                        <m:r>
                          <a:rPr lang="en-IN" sz="2800" i="1">
                            <a:latin typeface="Cambria Math" panose="02040503050406030204" pitchFamily="18" charset="0"/>
                            <a:ea typeface="Cambria Math" panose="02040503050406030204" pitchFamily="18" charset="0"/>
                            <a:cs typeface="Times New Roman" panose="02020603050405020304" pitchFamily="18" charset="0"/>
                          </a:rPr>
                          <m:t>′</m:t>
                        </m:r>
                      </m:sup>
                    </m:sSubSup>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sSupPr>
                      <m:e>
                        <m:sSubSup>
                          <m:sSubSup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bSupPr>
                          <m:e>
                            <m:r>
                              <a:rPr lang="en-IN" sz="2800" i="1">
                                <a:latin typeface="Cambria Math" panose="02040503050406030204" pitchFamily="18" charset="0"/>
                                <a:ea typeface="Cambria Math" panose="02040503050406030204" pitchFamily="18" charset="0"/>
                                <a:cs typeface="Times New Roman" panose="02020603050405020304" pitchFamily="18" charset="0"/>
                              </a:rPr>
                              <m:t>𝜇</m:t>
                            </m:r>
                          </m:e>
                          <m:sub>
                            <m:r>
                              <a:rPr lang="en-IN" sz="2800" i="1">
                                <a:latin typeface="Cambria Math" panose="02040503050406030204" pitchFamily="18" charset="0"/>
                                <a:ea typeface="Cambria Math" panose="02040503050406030204" pitchFamily="18" charset="0"/>
                                <a:cs typeface="Times New Roman" panose="02020603050405020304" pitchFamily="18" charset="0"/>
                              </a:rPr>
                              <m:t>1</m:t>
                            </m:r>
                          </m:sub>
                          <m:sup>
                            <m:r>
                              <a:rPr lang="en-IN" sz="2800" i="1">
                                <a:latin typeface="Cambria Math" panose="02040503050406030204" pitchFamily="18" charset="0"/>
                                <a:ea typeface="Cambria Math" panose="02040503050406030204" pitchFamily="18" charset="0"/>
                                <a:cs typeface="Times New Roman" panose="02020603050405020304" pitchFamily="18" charset="0"/>
                              </a:rPr>
                              <m:t>′</m:t>
                            </m:r>
                          </m:sup>
                        </m:sSubSup>
                      </m:e>
                      <m:sup>
                        <m:r>
                          <a:rPr lang="en-IN" sz="2800" b="0" i="0"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IN" sz="2800" b="0" i="0"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fPr>
                      <m:num>
                        <m:r>
                          <a:rPr lang="en-IN" sz="2800" i="1">
                            <a:latin typeface="Cambria Math" panose="02040503050406030204" pitchFamily="18" charset="0"/>
                            <a:ea typeface="Cambria Math" panose="02040503050406030204" pitchFamily="18" charset="0"/>
                            <a:cs typeface="Times New Roman" panose="02020603050405020304" pitchFamily="18" charset="0"/>
                          </a:rPr>
                          <m:t>1</m:t>
                        </m:r>
                      </m:num>
                      <m:den>
                        <m:sSup>
                          <m:sSup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IN" sz="2800" i="1">
                                <a:latin typeface="Cambria Math" panose="02040503050406030204" pitchFamily="18" charset="0"/>
                                <a:ea typeface="Cambria Math" panose="02040503050406030204" pitchFamily="18" charset="0"/>
                                <a:cs typeface="Times New Roman" panose="02020603050405020304" pitchFamily="18" charset="0"/>
                              </a:rPr>
                              <m:t>𝜆</m:t>
                            </m:r>
                          </m:e>
                          <m:sup>
                            <m:r>
                              <a:rPr lang="en-IN" sz="2800" b="0" i="1" smtClean="0">
                                <a:latin typeface="Cambria Math" panose="02040503050406030204" pitchFamily="18" charset="0"/>
                                <a:ea typeface="Cambria Math" panose="02040503050406030204" pitchFamily="18" charset="0"/>
                                <a:cs typeface="Times New Roman" panose="02020603050405020304" pitchFamily="18" charset="0"/>
                              </a:rPr>
                              <m:t>2</m:t>
                            </m:r>
                          </m:sup>
                        </m:sSup>
                      </m:den>
                    </m:f>
                  </m:oMath>
                </a14:m>
                <a:endParaRPr lang="en-IN" sz="2800" b="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CD1CFEDC-6DC4-B067-2F76-BA1B27E39D7D}"/>
                  </a:ext>
                </a:extLst>
              </p:cNvPr>
              <p:cNvSpPr txBox="1">
                <a:spLocks noRot="1" noChangeAspect="1" noMove="1" noResize="1" noEditPoints="1" noAdjustHandles="1" noChangeArrowheads="1" noChangeShapeType="1" noTextEdit="1"/>
              </p:cNvSpPr>
              <p:nvPr/>
            </p:nvSpPr>
            <p:spPr>
              <a:xfrm>
                <a:off x="142125" y="0"/>
                <a:ext cx="11722813" cy="7520970"/>
              </a:xfrm>
              <a:prstGeom prst="rect">
                <a:avLst/>
              </a:prstGeom>
              <a:blipFill>
                <a:blip r:embed="rId2"/>
                <a:stretch>
                  <a:fillRect l="-1040" t="-810" r="-1092"/>
                </a:stretch>
              </a:blipFill>
            </p:spPr>
            <p:txBody>
              <a:bodyPr/>
              <a:lstStyle/>
              <a:p>
                <a:r>
                  <a:rPr lang="en-IN">
                    <a:noFill/>
                  </a:rPr>
                  <a:t> </a:t>
                </a:r>
              </a:p>
            </p:txBody>
          </p:sp>
        </mc:Fallback>
      </mc:AlternateContent>
    </p:spTree>
    <p:extLst>
      <p:ext uri="{BB962C8B-B14F-4D97-AF65-F5344CB8AC3E}">
        <p14:creationId xmlns:p14="http://schemas.microsoft.com/office/powerpoint/2010/main" val="3442519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B461A73-E1CD-0F8F-0E32-99A3D8E4BD25}"/>
                  </a:ext>
                </a:extLst>
              </p:cNvPr>
              <p:cNvSpPr txBox="1"/>
              <p:nvPr/>
            </p:nvSpPr>
            <p:spPr>
              <a:xfrm>
                <a:off x="202237" y="134914"/>
                <a:ext cx="11869897" cy="6339171"/>
              </a:xfrm>
              <a:prstGeom prst="rect">
                <a:avLst/>
              </a:prstGeom>
              <a:noFill/>
            </p:spPr>
            <p:txBody>
              <a:bodyPr wrap="square" rtlCol="0">
                <a:spAutoFit/>
              </a:bodyPr>
              <a:lstStyle/>
              <a:p>
                <a:r>
                  <a:rPr lang="en-IN" sz="2800" dirty="0">
                    <a:solidFill>
                      <a:srgbClr val="FF0000"/>
                    </a:solidFill>
                    <a:latin typeface="Times New Roman" panose="02020603050405020304" pitchFamily="18" charset="0"/>
                    <a:cs typeface="Times New Roman" panose="02020603050405020304" pitchFamily="18" charset="0"/>
                  </a:rPr>
                  <a:t>The mileage which car owners get with a certain kind of radial tire is a </a:t>
                </a:r>
                <a:r>
                  <a:rPr lang="en-IN" sz="2800" dirty="0" err="1">
                    <a:solidFill>
                      <a:srgbClr val="FF0000"/>
                    </a:solidFill>
                    <a:latin typeface="Times New Roman" panose="02020603050405020304" pitchFamily="18" charset="0"/>
                    <a:cs typeface="Times New Roman" panose="02020603050405020304" pitchFamily="18" charset="0"/>
                  </a:rPr>
                  <a:t>r.v.</a:t>
                </a:r>
                <a:r>
                  <a:rPr lang="en-IN" sz="2800" dirty="0">
                    <a:solidFill>
                      <a:srgbClr val="FF0000"/>
                    </a:solidFill>
                    <a:latin typeface="Times New Roman" panose="02020603050405020304" pitchFamily="18" charset="0"/>
                    <a:cs typeface="Times New Roman" panose="02020603050405020304" pitchFamily="18" charset="0"/>
                  </a:rPr>
                  <a:t> having an exponential distribution with mean 40000 km. find the probabilities that one of these tires will last </a:t>
                </a:r>
                <a:r>
                  <a:rPr lang="en-IN" sz="2800" dirty="0" err="1">
                    <a:solidFill>
                      <a:srgbClr val="FF0000"/>
                    </a:solidFill>
                    <a:latin typeface="Times New Roman" panose="02020603050405020304" pitchFamily="18" charset="0"/>
                    <a:cs typeface="Times New Roman" panose="02020603050405020304" pitchFamily="18" charset="0"/>
                  </a:rPr>
                  <a:t>i</a:t>
                </a:r>
                <a:r>
                  <a:rPr lang="en-IN" sz="2800" dirty="0">
                    <a:solidFill>
                      <a:srgbClr val="FF0000"/>
                    </a:solidFill>
                    <a:latin typeface="Times New Roman" panose="02020603050405020304" pitchFamily="18" charset="0"/>
                    <a:cs typeface="Times New Roman" panose="02020603050405020304" pitchFamily="18" charset="0"/>
                  </a:rPr>
                  <a:t>) at least 20000 km ii) at most 30000 km</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Let </a:t>
                </a:r>
                <a14:m>
                  <m:oMath xmlns:m="http://schemas.openxmlformats.org/officeDocument/2006/math">
                    <m:r>
                      <a:rPr lang="en-IN" sz="2800" b="0" i="1" smtClean="0">
                        <a:latin typeface="Cambria Math" panose="02040503050406030204" pitchFamily="18" charset="0"/>
                      </a:rPr>
                      <m:t>𝑋</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n-IN" sz="2800" b="0" i="0" dirty="0">
                        <a:latin typeface="Cambria Math" panose="02040503050406030204" pitchFamily="18" charset="0"/>
                      </a:rPr>
                      <m:t>denotes</m:t>
                    </m:r>
                    <m:r>
                      <a:rPr lang="en-IN" sz="2800" b="0" i="0" dirty="0">
                        <a:latin typeface="Cambria Math" panose="02040503050406030204" pitchFamily="18" charset="0"/>
                      </a:rPr>
                      <m:t> </m:t>
                    </m:r>
                    <m:r>
                      <m:rPr>
                        <m:sty m:val="p"/>
                      </m:rPr>
                      <a:rPr lang="en-IN" sz="2800" b="0" i="0" dirty="0">
                        <a:latin typeface="Cambria Math" panose="02040503050406030204" pitchFamily="18" charset="0"/>
                      </a:rPr>
                      <m:t>the</m:t>
                    </m:r>
                    <m:r>
                      <a:rPr lang="en-IN" sz="2800" b="0" i="0" dirty="0">
                        <a:latin typeface="Cambria Math" panose="02040503050406030204" pitchFamily="18" charset="0"/>
                      </a:rPr>
                      <m:t> </m:t>
                    </m:r>
                    <m:r>
                      <m:rPr>
                        <m:sty m:val="p"/>
                      </m:rPr>
                      <a:rPr lang="en-IN" sz="2800" b="0" i="0" dirty="0">
                        <a:latin typeface="Cambria Math" panose="02040503050406030204" pitchFamily="18" charset="0"/>
                      </a:rPr>
                      <m:t>milage</m:t>
                    </m:r>
                    <m:r>
                      <a:rPr lang="en-IN" sz="2800" b="0" i="0" dirty="0" smtClean="0">
                        <a:latin typeface="Cambria Math" panose="02040503050406030204" pitchFamily="18" charset="0"/>
                      </a:rPr>
                      <m:t> </m:t>
                    </m:r>
                    <m:r>
                      <m:rPr>
                        <m:sty m:val="p"/>
                      </m:rPr>
                      <a:rPr lang="en-IN" sz="2800" b="0" i="0" dirty="0" smtClean="0">
                        <a:latin typeface="Cambria Math" panose="02040503050406030204" pitchFamily="18" charset="0"/>
                      </a:rPr>
                      <m:t>then</m:t>
                    </m:r>
                    <m:r>
                      <a:rPr lang="en-IN" sz="2800" b="0" i="0" dirty="0" smtClean="0">
                        <a:latin typeface="Cambria Math" panose="02040503050406030204" pitchFamily="18" charset="0"/>
                      </a:rPr>
                      <m:t> </m:t>
                    </m:r>
                    <m:r>
                      <m:rPr>
                        <m:sty m:val="p"/>
                      </m:rPr>
                      <a:rPr lang="en-IN" sz="2800" b="0" i="0" dirty="0" smtClean="0">
                        <a:latin typeface="Cambria Math" panose="02040503050406030204" pitchFamily="18" charset="0"/>
                      </a:rPr>
                      <m:t>the</m:t>
                    </m:r>
                    <m:r>
                      <a:rPr lang="en-IN" sz="2800" i="0" dirty="0">
                        <a:latin typeface="Cambria Math" panose="02040503050406030204" pitchFamily="18" charset="0"/>
                      </a:rPr>
                      <m:t> </m:t>
                    </m:r>
                  </m:oMath>
                </a14:m>
                <a:r>
                  <a:rPr lang="en-IN" sz="2800" dirty="0">
                    <a:latin typeface="Times New Roman" panose="02020603050405020304" pitchFamily="18" charset="0"/>
                    <a:cs typeface="Times New Roman" panose="02020603050405020304" pitchFamily="18" charset="0"/>
                  </a:rPr>
                  <a:t>exponential distribution with the tire</a:t>
                </a:r>
              </a:p>
              <a:p>
                <a14:m>
                  <m:oMath xmlns:m="http://schemas.openxmlformats.org/officeDocument/2006/math">
                    <m:r>
                      <a:rPr lang="en-IN" sz="2800" b="0" i="1" smtClean="0">
                        <a:latin typeface="Cambria Math" panose="02040503050406030204" pitchFamily="18" charset="0"/>
                      </a:rPr>
                      <m:t>𝑓</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𝑥</m:t>
                        </m:r>
                      </m:e>
                    </m:d>
                    <m:r>
                      <a:rPr lang="en-IN" sz="2800" b="0" i="1" smtClean="0">
                        <a:latin typeface="Cambria Math" panose="02040503050406030204" pitchFamily="18" charset="0"/>
                      </a:rPr>
                      <m:t>=</m:t>
                    </m:r>
                    <m:r>
                      <a:rPr lang="en-IN" sz="2800" i="1">
                        <a:latin typeface="Cambria Math" panose="02040503050406030204" pitchFamily="18" charset="0"/>
                        <a:ea typeface="Cambria Math" panose="02040503050406030204" pitchFamily="18" charset="0"/>
                        <a:cs typeface="Times New Roman" panose="02020603050405020304" pitchFamily="18" charset="0"/>
                      </a:rPr>
                      <m:t>𝜆</m:t>
                    </m:r>
                    <m:sSup>
                      <m:sSup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pPr>
                      <m:e>
                        <m:r>
                          <a:rPr lang="en-IN" sz="2800" i="1">
                            <a:latin typeface="Cambria Math" panose="02040503050406030204" pitchFamily="18" charset="0"/>
                            <a:ea typeface="Cambria Math" panose="02040503050406030204" pitchFamily="18" charset="0"/>
                            <a:cs typeface="Times New Roman" panose="02020603050405020304" pitchFamily="18" charset="0"/>
                          </a:rPr>
                          <m:t>𝑒</m:t>
                        </m:r>
                      </m:e>
                      <m:sup>
                        <m:r>
                          <a:rPr lang="en-IN" sz="2800" i="1">
                            <a:latin typeface="Cambria Math" panose="02040503050406030204" pitchFamily="18" charset="0"/>
                            <a:ea typeface="Cambria Math" panose="02040503050406030204" pitchFamily="18" charset="0"/>
                            <a:cs typeface="Times New Roman" panose="02020603050405020304" pitchFamily="18" charset="0"/>
                          </a:rPr>
                          <m:t>−</m:t>
                        </m:r>
                        <m:r>
                          <a:rPr lang="en-IN" sz="2800" i="1">
                            <a:latin typeface="Cambria Math" panose="02040503050406030204" pitchFamily="18" charset="0"/>
                            <a:ea typeface="Cambria Math" panose="02040503050406030204" pitchFamily="18" charset="0"/>
                            <a:cs typeface="Times New Roman" panose="02020603050405020304" pitchFamily="18" charset="0"/>
                          </a:rPr>
                          <m:t>𝜆</m:t>
                        </m:r>
                        <m:r>
                          <a:rPr lang="en-IN" sz="2800" i="1">
                            <a:latin typeface="Cambria Math" panose="02040503050406030204" pitchFamily="18" charset="0"/>
                            <a:ea typeface="Cambria Math" panose="02040503050406030204" pitchFamily="18" charset="0"/>
                            <a:cs typeface="Times New Roman" panose="02020603050405020304" pitchFamily="18" charset="0"/>
                          </a:rPr>
                          <m:t>𝑥</m:t>
                        </m:r>
                      </m:sup>
                    </m:sSup>
                  </m:oMath>
                </a14:m>
                <a:r>
                  <a:rPr lang="en-IN" sz="2800"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f>
                      <m:fPr>
                        <m:ctrlPr>
                          <a:rPr lang="en-IN" sz="2800" i="1" dirty="0" smtClean="0">
                            <a:latin typeface="Cambria Math" panose="02040503050406030204" pitchFamily="18" charset="0"/>
                            <a:ea typeface="Cambria Math" panose="02040503050406030204" pitchFamily="18" charset="0"/>
                            <a:cs typeface="Times New Roman" panose="02020603050405020304" pitchFamily="18" charset="0"/>
                          </a:rPr>
                        </m:ctrlPr>
                      </m:fPr>
                      <m:num>
                        <m:r>
                          <a:rPr lang="en-IN" sz="2800" i="1" dirty="0" smtClean="0">
                            <a:latin typeface="Cambria Math" panose="02040503050406030204" pitchFamily="18" charset="0"/>
                            <a:ea typeface="Cambria Math" panose="02040503050406030204" pitchFamily="18" charset="0"/>
                            <a:cs typeface="Times New Roman" panose="02020603050405020304" pitchFamily="18" charset="0"/>
                          </a:rPr>
                          <m:t>1</m:t>
                        </m:r>
                      </m:num>
                      <m:den>
                        <m:r>
                          <a:rPr lang="en-IN" sz="2800" i="1" dirty="0" smtClean="0">
                            <a:latin typeface="Cambria Math" panose="02040503050406030204" pitchFamily="18" charset="0"/>
                            <a:ea typeface="Cambria Math" panose="02040503050406030204" pitchFamily="18" charset="0"/>
                            <a:cs typeface="Times New Roman" panose="02020603050405020304" pitchFamily="18" charset="0"/>
                          </a:rPr>
                          <m:t>40000</m:t>
                        </m:r>
                      </m:den>
                    </m:f>
                    <m:r>
                      <a:rPr lang="en-IN" sz="2800" i="1" dirty="0" smtClean="0">
                        <a:latin typeface="Cambria Math" panose="02040503050406030204" pitchFamily="18" charset="0"/>
                        <a:ea typeface="Cambria Math" panose="02040503050406030204" pitchFamily="18" charset="0"/>
                        <a:cs typeface="Times New Roman" panose="02020603050405020304" pitchFamily="18" charset="0"/>
                      </a:rPr>
                      <m:t> </m:t>
                    </m:r>
                    <m:sSup>
                      <m:sSup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pPr>
                      <m:e>
                        <m:r>
                          <a:rPr lang="en-IN" sz="2800" i="1">
                            <a:latin typeface="Cambria Math" panose="02040503050406030204" pitchFamily="18" charset="0"/>
                            <a:ea typeface="Cambria Math" panose="02040503050406030204" pitchFamily="18" charset="0"/>
                            <a:cs typeface="Times New Roman" panose="02020603050405020304" pitchFamily="18" charset="0"/>
                          </a:rPr>
                          <m:t>𝑒</m:t>
                        </m:r>
                      </m:e>
                      <m:sup>
                        <m:r>
                          <a:rPr lang="en-IN" sz="2800" i="1">
                            <a:latin typeface="Cambria Math" panose="02040503050406030204" pitchFamily="18" charset="0"/>
                            <a:ea typeface="Cambria Math" panose="02040503050406030204" pitchFamily="18" charset="0"/>
                            <a:cs typeface="Times New Roman" panose="02020603050405020304" pitchFamily="18" charset="0"/>
                          </a:rPr>
                          <m:t>−</m:t>
                        </m:r>
                        <m:f>
                          <m:fPr>
                            <m:ctrlPr>
                              <a:rPr lang="en-IN" sz="2800" i="1" dirty="0">
                                <a:latin typeface="Cambria Math" panose="02040503050406030204" pitchFamily="18" charset="0"/>
                                <a:ea typeface="Cambria Math" panose="02040503050406030204" pitchFamily="18" charset="0"/>
                                <a:cs typeface="Times New Roman" panose="02020603050405020304" pitchFamily="18" charset="0"/>
                              </a:rPr>
                            </m:ctrlPr>
                          </m:fPr>
                          <m:num>
                            <m:r>
                              <a:rPr lang="en-IN" sz="2800" i="1" dirty="0">
                                <a:latin typeface="Cambria Math" panose="02040503050406030204" pitchFamily="18" charset="0"/>
                                <a:ea typeface="Cambria Math" panose="02040503050406030204" pitchFamily="18" charset="0"/>
                                <a:cs typeface="Times New Roman" panose="02020603050405020304" pitchFamily="18" charset="0"/>
                              </a:rPr>
                              <m:t>1</m:t>
                            </m:r>
                          </m:num>
                          <m:den>
                            <m:r>
                              <a:rPr lang="en-IN" sz="2800" i="1" dirty="0">
                                <a:latin typeface="Cambria Math" panose="02040503050406030204" pitchFamily="18" charset="0"/>
                                <a:ea typeface="Cambria Math" panose="02040503050406030204" pitchFamily="18" charset="0"/>
                                <a:cs typeface="Times New Roman" panose="02020603050405020304" pitchFamily="18" charset="0"/>
                              </a:rPr>
                              <m:t>40000</m:t>
                            </m:r>
                          </m:den>
                        </m:f>
                        <m:r>
                          <a:rPr lang="en-IN" sz="2800" i="1">
                            <a:latin typeface="Cambria Math" panose="02040503050406030204" pitchFamily="18" charset="0"/>
                            <a:ea typeface="Cambria Math" panose="02040503050406030204" pitchFamily="18" charset="0"/>
                            <a:cs typeface="Times New Roman" panose="02020603050405020304" pitchFamily="18" charset="0"/>
                          </a:rPr>
                          <m:t>𝑥</m:t>
                        </m:r>
                      </m:sup>
                    </m:sSup>
                  </m:oMath>
                </a14:m>
                <a:endParaRPr lang="en-IN" sz="2800" dirty="0">
                  <a:latin typeface="Times New Roman" panose="02020603050405020304" pitchFamily="18" charset="0"/>
                  <a:ea typeface="Cambria Math" panose="02040503050406030204" pitchFamily="18" charset="0"/>
                  <a:cs typeface="Times New Roman" panose="02020603050405020304" pitchFamily="18" charset="0"/>
                </a:endParaRPr>
              </a:p>
              <a:p>
                <a:pPr marL="400050" indent="-400050">
                  <a:buAutoNum type="romanLcParenR"/>
                </a:pPr>
                <a14:m>
                  <m:oMath xmlns:m="http://schemas.openxmlformats.org/officeDocument/2006/math">
                    <m:r>
                      <a:rPr lang="en-IN" sz="2800" b="0" i="1" smtClean="0">
                        <a:latin typeface="Cambria Math" panose="02040503050406030204" pitchFamily="18" charset="0"/>
                      </a:rPr>
                      <m:t>𝑃</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𝑋</m:t>
                        </m:r>
                        <m:r>
                          <a:rPr lang="en-IN" sz="2800" b="0" i="1" smtClean="0">
                            <a:latin typeface="Cambria Math" panose="02040503050406030204" pitchFamily="18" charset="0"/>
                          </a:rPr>
                          <m:t>≥20000</m:t>
                        </m:r>
                      </m:e>
                    </m:d>
                    <m:r>
                      <a:rPr lang="en-IN" sz="2800" b="0" i="1" smtClean="0">
                        <a:latin typeface="Cambria Math" panose="02040503050406030204" pitchFamily="18" charset="0"/>
                      </a:rPr>
                      <m:t>=</m:t>
                    </m:r>
                    <m:nary>
                      <m:naryPr>
                        <m:ctrlPr>
                          <a:rPr lang="en-IN" sz="2800" b="0" i="1" smtClean="0">
                            <a:latin typeface="Cambria Math" panose="02040503050406030204" pitchFamily="18" charset="0"/>
                          </a:rPr>
                        </m:ctrlPr>
                      </m:naryPr>
                      <m:sub>
                        <m:r>
                          <a:rPr lang="en-IN" sz="2800" b="0" i="1" smtClean="0">
                            <a:latin typeface="Cambria Math" panose="02040503050406030204" pitchFamily="18" charset="0"/>
                          </a:rPr>
                          <m:t>20000</m:t>
                        </m:r>
                      </m:sub>
                      <m:sup>
                        <m:r>
                          <a:rPr lang="en-IN" sz="2800" b="0" i="1" smtClean="0">
                            <a:latin typeface="Cambria Math" panose="02040503050406030204" pitchFamily="18" charset="0"/>
                          </a:rPr>
                          <m:t>∞</m:t>
                        </m:r>
                      </m:sup>
                      <m:e>
                        <m:f>
                          <m:fPr>
                            <m:ctrlPr>
                              <a:rPr lang="en-IN" sz="2800" i="1" dirty="0">
                                <a:latin typeface="Cambria Math" panose="02040503050406030204" pitchFamily="18" charset="0"/>
                                <a:ea typeface="Cambria Math" panose="02040503050406030204" pitchFamily="18" charset="0"/>
                                <a:cs typeface="Times New Roman" panose="02020603050405020304" pitchFamily="18" charset="0"/>
                              </a:rPr>
                            </m:ctrlPr>
                          </m:fPr>
                          <m:num>
                            <m:r>
                              <a:rPr lang="en-IN" sz="2800" i="1" dirty="0">
                                <a:latin typeface="Cambria Math" panose="02040503050406030204" pitchFamily="18" charset="0"/>
                                <a:ea typeface="Cambria Math" panose="02040503050406030204" pitchFamily="18" charset="0"/>
                                <a:cs typeface="Times New Roman" panose="02020603050405020304" pitchFamily="18" charset="0"/>
                              </a:rPr>
                              <m:t>1</m:t>
                            </m:r>
                          </m:num>
                          <m:den>
                            <m:r>
                              <a:rPr lang="en-IN" sz="2800" i="1" dirty="0">
                                <a:latin typeface="Cambria Math" panose="02040503050406030204" pitchFamily="18" charset="0"/>
                                <a:ea typeface="Cambria Math" panose="02040503050406030204" pitchFamily="18" charset="0"/>
                                <a:cs typeface="Times New Roman" panose="02020603050405020304" pitchFamily="18" charset="0"/>
                              </a:rPr>
                              <m:t>40000</m:t>
                            </m:r>
                          </m:den>
                        </m:f>
                        <m:r>
                          <a:rPr lang="en-IN" sz="2800" i="1" dirty="0">
                            <a:latin typeface="Cambria Math" panose="02040503050406030204" pitchFamily="18" charset="0"/>
                            <a:ea typeface="Cambria Math" panose="02040503050406030204" pitchFamily="18" charset="0"/>
                            <a:cs typeface="Times New Roman" panose="02020603050405020304" pitchFamily="18" charset="0"/>
                          </a:rPr>
                          <m:t> </m:t>
                        </m:r>
                        <m:sSup>
                          <m:sSup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pPr>
                          <m:e>
                            <m:r>
                              <a:rPr lang="en-IN" sz="2800" i="1">
                                <a:latin typeface="Cambria Math" panose="02040503050406030204" pitchFamily="18" charset="0"/>
                                <a:ea typeface="Cambria Math" panose="02040503050406030204" pitchFamily="18" charset="0"/>
                                <a:cs typeface="Times New Roman" panose="02020603050405020304" pitchFamily="18" charset="0"/>
                              </a:rPr>
                              <m:t>𝑒</m:t>
                            </m:r>
                          </m:e>
                          <m:sup>
                            <m:r>
                              <a:rPr lang="en-IN" sz="2800" i="1">
                                <a:latin typeface="Cambria Math" panose="02040503050406030204" pitchFamily="18" charset="0"/>
                                <a:ea typeface="Cambria Math" panose="02040503050406030204" pitchFamily="18" charset="0"/>
                                <a:cs typeface="Times New Roman" panose="02020603050405020304" pitchFamily="18" charset="0"/>
                              </a:rPr>
                              <m:t>−</m:t>
                            </m:r>
                            <m:f>
                              <m:fPr>
                                <m:ctrlPr>
                                  <a:rPr lang="en-IN" sz="2800" i="1" dirty="0">
                                    <a:latin typeface="Cambria Math" panose="02040503050406030204" pitchFamily="18" charset="0"/>
                                    <a:ea typeface="Cambria Math" panose="02040503050406030204" pitchFamily="18" charset="0"/>
                                    <a:cs typeface="Times New Roman" panose="02020603050405020304" pitchFamily="18" charset="0"/>
                                  </a:rPr>
                                </m:ctrlPr>
                              </m:fPr>
                              <m:num>
                                <m:r>
                                  <a:rPr lang="en-IN" sz="2800" i="1" dirty="0">
                                    <a:latin typeface="Cambria Math" panose="02040503050406030204" pitchFamily="18" charset="0"/>
                                    <a:ea typeface="Cambria Math" panose="02040503050406030204" pitchFamily="18" charset="0"/>
                                    <a:cs typeface="Times New Roman" panose="02020603050405020304" pitchFamily="18" charset="0"/>
                                  </a:rPr>
                                  <m:t>1</m:t>
                                </m:r>
                              </m:num>
                              <m:den>
                                <m:r>
                                  <a:rPr lang="en-IN" sz="2800" i="1" dirty="0">
                                    <a:latin typeface="Cambria Math" panose="02040503050406030204" pitchFamily="18" charset="0"/>
                                    <a:ea typeface="Cambria Math" panose="02040503050406030204" pitchFamily="18" charset="0"/>
                                    <a:cs typeface="Times New Roman" panose="02020603050405020304" pitchFamily="18" charset="0"/>
                                  </a:rPr>
                                  <m:t>40000</m:t>
                                </m:r>
                              </m:den>
                            </m:f>
                            <m:r>
                              <a:rPr lang="en-IN" sz="2800" i="1">
                                <a:latin typeface="Cambria Math" panose="02040503050406030204" pitchFamily="18" charset="0"/>
                                <a:ea typeface="Cambria Math" panose="02040503050406030204" pitchFamily="18" charset="0"/>
                                <a:cs typeface="Times New Roman" panose="02020603050405020304" pitchFamily="18" charset="0"/>
                              </a:rPr>
                              <m:t>𝑥</m:t>
                            </m:r>
                          </m:sup>
                        </m:sSup>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𝑑𝑥</m:t>
                        </m:r>
                      </m:e>
                    </m:nary>
                  </m:oMath>
                </a14:m>
                <a:endParaRPr lang="en-IN" sz="2800"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𝑒</m:t>
                          </m:r>
                        </m:e>
                        <m:sup>
                          <m:r>
                            <a:rPr lang="en-IN" sz="2800" b="0" i="1" smtClean="0">
                              <a:latin typeface="Cambria Math" panose="02040503050406030204" pitchFamily="18" charset="0"/>
                            </a:rPr>
                            <m:t>−0.5</m:t>
                          </m:r>
                        </m:sup>
                      </m:sSup>
                      <m:r>
                        <a:rPr lang="en-IN" sz="2800" b="0" i="1" smtClean="0">
                          <a:latin typeface="Cambria Math" panose="02040503050406030204" pitchFamily="18" charset="0"/>
                        </a:rPr>
                        <m:t>=0.6065</m:t>
                      </m:r>
                    </m:oMath>
                  </m:oMathPara>
                </a14:m>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ii) </a:t>
                </a:r>
                <a14:m>
                  <m:oMath xmlns:m="http://schemas.openxmlformats.org/officeDocument/2006/math">
                    <m:r>
                      <a:rPr lang="en-IN" sz="2800" b="0" i="1" smtClean="0">
                        <a:latin typeface="Cambria Math" panose="02040503050406030204" pitchFamily="18" charset="0"/>
                      </a:rPr>
                      <m:t>𝑃</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𝑋</m:t>
                        </m:r>
                        <m:r>
                          <a:rPr lang="en-IN" sz="2800" b="0" i="1" smtClean="0">
                            <a:latin typeface="Cambria Math" panose="02040503050406030204" pitchFamily="18" charset="0"/>
                          </a:rPr>
                          <m:t>≤30000</m:t>
                        </m:r>
                      </m:e>
                    </m:d>
                    <m:r>
                      <a:rPr lang="en-IN" sz="2800" b="0" i="1" smtClean="0">
                        <a:latin typeface="Cambria Math" panose="02040503050406030204" pitchFamily="18" charset="0"/>
                      </a:rPr>
                      <m:t>=</m:t>
                    </m:r>
                    <m:nary>
                      <m:naryPr>
                        <m:ctrlPr>
                          <a:rPr lang="en-IN" sz="2800" b="0" i="1" smtClean="0">
                            <a:latin typeface="Cambria Math" panose="02040503050406030204" pitchFamily="18" charset="0"/>
                          </a:rPr>
                        </m:ctrlPr>
                      </m:naryPr>
                      <m:sub>
                        <m:r>
                          <a:rPr lang="en-IN" sz="2800" b="0" i="1" smtClean="0">
                            <a:latin typeface="Cambria Math" panose="02040503050406030204" pitchFamily="18" charset="0"/>
                          </a:rPr>
                          <m:t>0</m:t>
                        </m:r>
                      </m:sub>
                      <m:sup>
                        <m:r>
                          <a:rPr lang="en-IN" sz="2800" i="1">
                            <a:latin typeface="Cambria Math" panose="02040503050406030204" pitchFamily="18" charset="0"/>
                          </a:rPr>
                          <m:t>30000</m:t>
                        </m:r>
                      </m:sup>
                      <m:e>
                        <m:f>
                          <m:fPr>
                            <m:ctrlPr>
                              <a:rPr lang="en-IN" sz="2800" i="1" dirty="0">
                                <a:latin typeface="Cambria Math" panose="02040503050406030204" pitchFamily="18" charset="0"/>
                                <a:ea typeface="Cambria Math" panose="02040503050406030204" pitchFamily="18" charset="0"/>
                                <a:cs typeface="Times New Roman" panose="02020603050405020304" pitchFamily="18" charset="0"/>
                              </a:rPr>
                            </m:ctrlPr>
                          </m:fPr>
                          <m:num>
                            <m:r>
                              <a:rPr lang="en-IN" sz="2800" i="1" dirty="0">
                                <a:latin typeface="Cambria Math" panose="02040503050406030204" pitchFamily="18" charset="0"/>
                                <a:ea typeface="Cambria Math" panose="02040503050406030204" pitchFamily="18" charset="0"/>
                                <a:cs typeface="Times New Roman" panose="02020603050405020304" pitchFamily="18" charset="0"/>
                              </a:rPr>
                              <m:t>1</m:t>
                            </m:r>
                          </m:num>
                          <m:den>
                            <m:r>
                              <a:rPr lang="en-IN" sz="2800" i="1" dirty="0">
                                <a:latin typeface="Cambria Math" panose="02040503050406030204" pitchFamily="18" charset="0"/>
                                <a:ea typeface="Cambria Math" panose="02040503050406030204" pitchFamily="18" charset="0"/>
                                <a:cs typeface="Times New Roman" panose="02020603050405020304" pitchFamily="18" charset="0"/>
                              </a:rPr>
                              <m:t>40000</m:t>
                            </m:r>
                          </m:den>
                        </m:f>
                        <m:r>
                          <a:rPr lang="en-IN" sz="2800" i="1" dirty="0">
                            <a:latin typeface="Cambria Math" panose="02040503050406030204" pitchFamily="18" charset="0"/>
                            <a:ea typeface="Cambria Math" panose="02040503050406030204" pitchFamily="18" charset="0"/>
                            <a:cs typeface="Times New Roman" panose="02020603050405020304" pitchFamily="18" charset="0"/>
                          </a:rPr>
                          <m:t> </m:t>
                        </m:r>
                        <m:sSup>
                          <m:sSup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pPr>
                          <m:e>
                            <m:r>
                              <a:rPr lang="en-IN" sz="2800" i="1">
                                <a:latin typeface="Cambria Math" panose="02040503050406030204" pitchFamily="18" charset="0"/>
                                <a:ea typeface="Cambria Math" panose="02040503050406030204" pitchFamily="18" charset="0"/>
                                <a:cs typeface="Times New Roman" panose="02020603050405020304" pitchFamily="18" charset="0"/>
                              </a:rPr>
                              <m:t>𝑒</m:t>
                            </m:r>
                          </m:e>
                          <m:sup>
                            <m:r>
                              <a:rPr lang="en-IN" sz="2800" i="1">
                                <a:latin typeface="Cambria Math" panose="02040503050406030204" pitchFamily="18" charset="0"/>
                                <a:ea typeface="Cambria Math" panose="02040503050406030204" pitchFamily="18" charset="0"/>
                                <a:cs typeface="Times New Roman" panose="02020603050405020304" pitchFamily="18" charset="0"/>
                              </a:rPr>
                              <m:t>−</m:t>
                            </m:r>
                            <m:f>
                              <m:fPr>
                                <m:ctrlPr>
                                  <a:rPr lang="en-IN" sz="2800" i="1" dirty="0">
                                    <a:latin typeface="Cambria Math" panose="02040503050406030204" pitchFamily="18" charset="0"/>
                                    <a:ea typeface="Cambria Math" panose="02040503050406030204" pitchFamily="18" charset="0"/>
                                    <a:cs typeface="Times New Roman" panose="02020603050405020304" pitchFamily="18" charset="0"/>
                                  </a:rPr>
                                </m:ctrlPr>
                              </m:fPr>
                              <m:num>
                                <m:r>
                                  <a:rPr lang="en-IN" sz="2800" i="1" dirty="0">
                                    <a:latin typeface="Cambria Math" panose="02040503050406030204" pitchFamily="18" charset="0"/>
                                    <a:ea typeface="Cambria Math" panose="02040503050406030204" pitchFamily="18" charset="0"/>
                                    <a:cs typeface="Times New Roman" panose="02020603050405020304" pitchFamily="18" charset="0"/>
                                  </a:rPr>
                                  <m:t>1</m:t>
                                </m:r>
                              </m:num>
                              <m:den>
                                <m:r>
                                  <a:rPr lang="en-IN" sz="2800" i="1" dirty="0">
                                    <a:latin typeface="Cambria Math" panose="02040503050406030204" pitchFamily="18" charset="0"/>
                                    <a:ea typeface="Cambria Math" panose="02040503050406030204" pitchFamily="18" charset="0"/>
                                    <a:cs typeface="Times New Roman" panose="02020603050405020304" pitchFamily="18" charset="0"/>
                                  </a:rPr>
                                  <m:t>40000</m:t>
                                </m:r>
                              </m:den>
                            </m:f>
                            <m:r>
                              <a:rPr lang="en-IN" sz="2800" i="1">
                                <a:latin typeface="Cambria Math" panose="02040503050406030204" pitchFamily="18" charset="0"/>
                                <a:ea typeface="Cambria Math" panose="02040503050406030204" pitchFamily="18" charset="0"/>
                                <a:cs typeface="Times New Roman" panose="02020603050405020304" pitchFamily="18" charset="0"/>
                              </a:rPr>
                              <m:t>𝑥</m:t>
                            </m:r>
                          </m:sup>
                        </m:sSup>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𝑑𝑥</m:t>
                        </m:r>
                      </m:e>
                    </m:nary>
                  </m:oMath>
                </a14:m>
                <a:endParaRPr lang="en-IN" sz="2800"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m:t>
                      </m:r>
                      <m:sSubSup>
                        <m:sSubSup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sSubSupPr>
                        <m:e>
                          <m:d>
                            <m:dPr>
                              <m:begChr m:val="["/>
                              <m:endChr m:val="]"/>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p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i="1">
                                      <a:latin typeface="Cambria Math" panose="02040503050406030204" pitchFamily="18" charset="0"/>
                                      <a:ea typeface="Cambria Math" panose="02040503050406030204" pitchFamily="18" charset="0"/>
                                      <a:cs typeface="Times New Roman" panose="02020603050405020304" pitchFamily="18" charset="0"/>
                                    </a:rPr>
                                    <m:t>𝑒</m:t>
                                  </m:r>
                                </m:e>
                                <m:sup>
                                  <m:r>
                                    <a:rPr lang="en-IN" sz="2800" i="1">
                                      <a:latin typeface="Cambria Math" panose="02040503050406030204" pitchFamily="18" charset="0"/>
                                      <a:ea typeface="Cambria Math" panose="02040503050406030204" pitchFamily="18" charset="0"/>
                                      <a:cs typeface="Times New Roman" panose="02020603050405020304" pitchFamily="18" charset="0"/>
                                    </a:rPr>
                                    <m:t>−</m:t>
                                  </m:r>
                                  <m:f>
                                    <m:fPr>
                                      <m:ctrlPr>
                                        <a:rPr lang="en-IN" sz="2800" i="1" dirty="0">
                                          <a:latin typeface="Cambria Math" panose="02040503050406030204" pitchFamily="18" charset="0"/>
                                          <a:ea typeface="Cambria Math" panose="02040503050406030204" pitchFamily="18" charset="0"/>
                                          <a:cs typeface="Times New Roman" panose="02020603050405020304" pitchFamily="18" charset="0"/>
                                        </a:rPr>
                                      </m:ctrlPr>
                                    </m:fPr>
                                    <m:num>
                                      <m:r>
                                        <a:rPr lang="en-IN" sz="2800" i="1" dirty="0">
                                          <a:latin typeface="Cambria Math" panose="02040503050406030204" pitchFamily="18" charset="0"/>
                                          <a:ea typeface="Cambria Math" panose="02040503050406030204" pitchFamily="18" charset="0"/>
                                          <a:cs typeface="Times New Roman" panose="02020603050405020304" pitchFamily="18" charset="0"/>
                                        </a:rPr>
                                        <m:t>1</m:t>
                                      </m:r>
                                    </m:num>
                                    <m:den>
                                      <m:r>
                                        <a:rPr lang="en-IN" sz="2800" i="1" dirty="0">
                                          <a:latin typeface="Cambria Math" panose="02040503050406030204" pitchFamily="18" charset="0"/>
                                          <a:ea typeface="Cambria Math" panose="02040503050406030204" pitchFamily="18" charset="0"/>
                                          <a:cs typeface="Times New Roman" panose="02020603050405020304" pitchFamily="18" charset="0"/>
                                        </a:rPr>
                                        <m:t>40000</m:t>
                                      </m:r>
                                    </m:den>
                                  </m:f>
                                  <m:r>
                                    <a:rPr lang="en-IN" sz="2800" i="1">
                                      <a:latin typeface="Cambria Math" panose="02040503050406030204" pitchFamily="18" charset="0"/>
                                      <a:ea typeface="Cambria Math" panose="02040503050406030204" pitchFamily="18" charset="0"/>
                                      <a:cs typeface="Times New Roman" panose="02020603050405020304" pitchFamily="18" charset="0"/>
                                    </a:rPr>
                                    <m:t>𝑥</m:t>
                                  </m:r>
                                </m:sup>
                              </m:sSup>
                            </m:e>
                          </m:d>
                        </m:e>
                        <m:sub>
                          <m:r>
                            <a:rPr lang="en-IN" sz="2800" b="0" i="1" smtClean="0">
                              <a:latin typeface="Cambria Math" panose="02040503050406030204" pitchFamily="18" charset="0"/>
                              <a:ea typeface="Cambria Math" panose="02040503050406030204" pitchFamily="18" charset="0"/>
                              <a:cs typeface="Times New Roman" panose="02020603050405020304" pitchFamily="18" charset="0"/>
                            </a:rPr>
                            <m:t>0</m:t>
                          </m:r>
                        </m:sub>
                        <m:sup>
                          <m:r>
                            <a:rPr lang="en-IN" sz="2800" b="0" i="1" smtClean="0">
                              <a:latin typeface="Cambria Math" panose="02040503050406030204" pitchFamily="18" charset="0"/>
                              <a:ea typeface="Cambria Math" panose="02040503050406030204" pitchFamily="18" charset="0"/>
                              <a:cs typeface="Times New Roman" panose="02020603050405020304" pitchFamily="18" charset="0"/>
                            </a:rPr>
                            <m:t>30000</m:t>
                          </m:r>
                        </m:sup>
                      </m:sSubSup>
                      <m:r>
                        <a:rPr lang="en-IN" sz="2800" b="0" i="1" smtClean="0">
                          <a:latin typeface="Cambria Math" panose="02040503050406030204" pitchFamily="18" charset="0"/>
                          <a:ea typeface="Cambria Math" panose="02040503050406030204" pitchFamily="18" charset="0"/>
                          <a:cs typeface="Times New Roman" panose="02020603050405020304" pitchFamily="18" charset="0"/>
                        </a:rPr>
                        <m:t>=1−</m:t>
                      </m:r>
                      <m:sSup>
                        <m:sSup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n-IN" sz="2800" b="0" i="1" smtClean="0">
                              <a:latin typeface="Cambria Math" panose="02040503050406030204" pitchFamily="18" charset="0"/>
                              <a:ea typeface="Cambria Math" panose="02040503050406030204" pitchFamily="18" charset="0"/>
                              <a:cs typeface="Times New Roman" panose="02020603050405020304" pitchFamily="18" charset="0"/>
                            </a:rPr>
                            <m:t>−0.75</m:t>
                          </m:r>
                        </m:sup>
                      </m:sSup>
                      <m:r>
                        <a:rPr lang="en-IN" sz="2800" b="0" i="1" smtClean="0">
                          <a:latin typeface="Cambria Math" panose="02040503050406030204" pitchFamily="18" charset="0"/>
                        </a:rPr>
                        <m:t>=0.5270</m:t>
                      </m:r>
                    </m:oMath>
                  </m:oMathPara>
                </a14:m>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3B461A73-E1CD-0F8F-0E32-99A3D8E4BD25}"/>
                  </a:ext>
                </a:extLst>
              </p:cNvPr>
              <p:cNvSpPr txBox="1">
                <a:spLocks noRot="1" noChangeAspect="1" noMove="1" noResize="1" noEditPoints="1" noAdjustHandles="1" noChangeArrowheads="1" noChangeShapeType="1" noTextEdit="1"/>
              </p:cNvSpPr>
              <p:nvPr/>
            </p:nvSpPr>
            <p:spPr>
              <a:xfrm>
                <a:off x="202237" y="134914"/>
                <a:ext cx="11869897" cy="6339171"/>
              </a:xfrm>
              <a:prstGeom prst="rect">
                <a:avLst/>
              </a:prstGeom>
              <a:blipFill>
                <a:blip r:embed="rId2"/>
                <a:stretch>
                  <a:fillRect l="-1027" t="-962" r="-15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B2B0993-758C-78D0-C73C-6D1AF491A5EB}"/>
                  </a:ext>
                </a:extLst>
              </p:cNvPr>
              <p:cNvSpPr txBox="1"/>
              <p:nvPr/>
            </p:nvSpPr>
            <p:spPr>
              <a:xfrm>
                <a:off x="7756989" y="2687643"/>
                <a:ext cx="3965824" cy="14827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2800" b="0" i="1" smtClean="0">
                          <a:solidFill>
                            <a:srgbClr val="002060"/>
                          </a:solidFill>
                          <a:latin typeface="Cambria Math" panose="02040503050406030204" pitchFamily="18" charset="0"/>
                        </a:rPr>
                        <m:t>∫</m:t>
                      </m:r>
                      <m:sSup>
                        <m:sSupPr>
                          <m:ctrlPr>
                            <a:rPr lang="en-IN" sz="2800" b="0" i="1" smtClean="0">
                              <a:solidFill>
                                <a:srgbClr val="002060"/>
                              </a:solidFill>
                              <a:latin typeface="Cambria Math" panose="02040503050406030204" pitchFamily="18" charset="0"/>
                            </a:rPr>
                          </m:ctrlPr>
                        </m:sSupPr>
                        <m:e>
                          <m:r>
                            <a:rPr lang="en-IN" sz="2800" b="0" i="1" smtClean="0">
                              <a:solidFill>
                                <a:srgbClr val="002060"/>
                              </a:solidFill>
                              <a:latin typeface="Cambria Math" panose="02040503050406030204" pitchFamily="18" charset="0"/>
                            </a:rPr>
                            <m:t>𝑒</m:t>
                          </m:r>
                        </m:e>
                        <m:sup>
                          <m:r>
                            <a:rPr lang="en-IN" sz="2800" b="0" i="1" smtClean="0">
                              <a:solidFill>
                                <a:srgbClr val="002060"/>
                              </a:solidFill>
                              <a:latin typeface="Cambria Math" panose="02040503050406030204" pitchFamily="18" charset="0"/>
                            </a:rPr>
                            <m:t>−</m:t>
                          </m:r>
                          <m:r>
                            <a:rPr lang="en-IN" sz="2800" b="0" i="1" smtClean="0">
                              <a:solidFill>
                                <a:srgbClr val="002060"/>
                              </a:solidFill>
                              <a:latin typeface="Cambria Math" panose="02040503050406030204" pitchFamily="18" charset="0"/>
                            </a:rPr>
                            <m:t>𝑎𝑥</m:t>
                          </m:r>
                        </m:sup>
                      </m:sSup>
                      <m:r>
                        <a:rPr lang="en-IN" sz="2800" b="0" i="1" smtClean="0">
                          <a:solidFill>
                            <a:srgbClr val="002060"/>
                          </a:solidFill>
                          <a:latin typeface="Cambria Math" panose="02040503050406030204" pitchFamily="18" charset="0"/>
                        </a:rPr>
                        <m:t>𝑑𝑥</m:t>
                      </m:r>
                      <m:r>
                        <a:rPr lang="en-IN" sz="2800" b="0" i="1" smtClean="0">
                          <a:solidFill>
                            <a:srgbClr val="002060"/>
                          </a:solidFill>
                          <a:latin typeface="Cambria Math" panose="02040503050406030204" pitchFamily="18" charset="0"/>
                        </a:rPr>
                        <m:t>=−</m:t>
                      </m:r>
                      <m:f>
                        <m:fPr>
                          <m:ctrlPr>
                            <a:rPr lang="en-IN" sz="2800" b="0" i="1" smtClean="0">
                              <a:solidFill>
                                <a:srgbClr val="002060"/>
                              </a:solidFill>
                              <a:latin typeface="Cambria Math" panose="02040503050406030204" pitchFamily="18" charset="0"/>
                            </a:rPr>
                          </m:ctrlPr>
                        </m:fPr>
                        <m:num>
                          <m:sSup>
                            <m:sSupPr>
                              <m:ctrlPr>
                                <a:rPr lang="en-IN" sz="2800" b="0" i="1" smtClean="0">
                                  <a:solidFill>
                                    <a:srgbClr val="002060"/>
                                  </a:solidFill>
                                  <a:latin typeface="Cambria Math" panose="02040503050406030204" pitchFamily="18" charset="0"/>
                                </a:rPr>
                              </m:ctrlPr>
                            </m:sSupPr>
                            <m:e>
                              <m:r>
                                <a:rPr lang="en-IN" sz="2800" b="0" i="1" smtClean="0">
                                  <a:solidFill>
                                    <a:srgbClr val="002060"/>
                                  </a:solidFill>
                                  <a:latin typeface="Cambria Math" panose="02040503050406030204" pitchFamily="18" charset="0"/>
                                </a:rPr>
                                <m:t>𝑒</m:t>
                              </m:r>
                            </m:e>
                            <m:sup>
                              <m:r>
                                <a:rPr lang="en-IN" sz="2800" b="0" i="1" smtClean="0">
                                  <a:solidFill>
                                    <a:srgbClr val="002060"/>
                                  </a:solidFill>
                                  <a:latin typeface="Cambria Math" panose="02040503050406030204" pitchFamily="18" charset="0"/>
                                </a:rPr>
                                <m:t>−</m:t>
                              </m:r>
                              <m:r>
                                <a:rPr lang="en-IN" sz="2800" b="0" i="1" smtClean="0">
                                  <a:solidFill>
                                    <a:srgbClr val="002060"/>
                                  </a:solidFill>
                                  <a:latin typeface="Cambria Math" panose="02040503050406030204" pitchFamily="18" charset="0"/>
                                </a:rPr>
                                <m:t>𝑎𝑥</m:t>
                              </m:r>
                            </m:sup>
                          </m:sSup>
                        </m:num>
                        <m:den>
                          <m:r>
                            <a:rPr lang="en-IN" sz="2800" b="0" i="1" smtClean="0">
                              <a:solidFill>
                                <a:srgbClr val="002060"/>
                              </a:solidFill>
                              <a:latin typeface="Cambria Math" panose="02040503050406030204" pitchFamily="18" charset="0"/>
                            </a:rPr>
                            <m:t>𝑎</m:t>
                          </m:r>
                        </m:den>
                      </m:f>
                      <m:r>
                        <a:rPr lang="en-IN" sz="2800" b="0" i="1" smtClean="0">
                          <a:solidFill>
                            <a:srgbClr val="002060"/>
                          </a:solidFill>
                          <a:latin typeface="Cambria Math" panose="02040503050406030204" pitchFamily="18" charset="0"/>
                        </a:rPr>
                        <m:t>+</m:t>
                      </m:r>
                      <m:r>
                        <a:rPr lang="en-IN" sz="2800" b="0" i="1" smtClean="0">
                          <a:solidFill>
                            <a:srgbClr val="002060"/>
                          </a:solidFill>
                          <a:latin typeface="Cambria Math" panose="02040503050406030204" pitchFamily="18" charset="0"/>
                        </a:rPr>
                        <m:t>𝐶</m:t>
                      </m:r>
                    </m:oMath>
                  </m:oMathPara>
                </a14:m>
                <a:endParaRPr lang="en-IN" sz="2800" b="0" dirty="0">
                  <a:solidFill>
                    <a:srgbClr val="002060"/>
                  </a:solidFill>
                </a:endParaRPr>
              </a:p>
              <a:p>
                <a:pPr/>
                <a14:m>
                  <m:oMathPara xmlns:m="http://schemas.openxmlformats.org/officeDocument/2006/math">
                    <m:oMathParaPr>
                      <m:jc m:val="centerGroup"/>
                    </m:oMathParaPr>
                    <m:oMath xmlns:m="http://schemas.openxmlformats.org/officeDocument/2006/math">
                      <m:func>
                        <m:funcPr>
                          <m:ctrlPr>
                            <a:rPr lang="en-IN" sz="2800" b="0" i="1" smtClean="0">
                              <a:solidFill>
                                <a:srgbClr val="002060"/>
                              </a:solidFill>
                              <a:latin typeface="Cambria Math" panose="02040503050406030204" pitchFamily="18" charset="0"/>
                            </a:rPr>
                          </m:ctrlPr>
                        </m:funcPr>
                        <m:fName>
                          <m:limLow>
                            <m:limLowPr>
                              <m:ctrlPr>
                                <a:rPr lang="en-IN" sz="2800" b="0" i="1" smtClean="0">
                                  <a:solidFill>
                                    <a:srgbClr val="002060"/>
                                  </a:solidFill>
                                  <a:latin typeface="Cambria Math" panose="02040503050406030204" pitchFamily="18" charset="0"/>
                                </a:rPr>
                              </m:ctrlPr>
                            </m:limLowPr>
                            <m:e>
                              <m:r>
                                <m:rPr>
                                  <m:sty m:val="p"/>
                                </m:rPr>
                                <a:rPr lang="en-IN" sz="2800" b="0" i="0" smtClean="0">
                                  <a:solidFill>
                                    <a:srgbClr val="002060"/>
                                  </a:solidFill>
                                  <a:latin typeface="Cambria Math" panose="02040503050406030204" pitchFamily="18" charset="0"/>
                                </a:rPr>
                                <m:t>lim</m:t>
                              </m:r>
                            </m:e>
                            <m:lim>
                              <m:r>
                                <a:rPr lang="en-IN" sz="2800" b="0" i="1" smtClean="0">
                                  <a:solidFill>
                                    <a:srgbClr val="002060"/>
                                  </a:solidFill>
                                  <a:latin typeface="Cambria Math" panose="02040503050406030204" pitchFamily="18" charset="0"/>
                                </a:rPr>
                                <m:t>𝑛</m:t>
                              </m:r>
                              <m:r>
                                <a:rPr lang="en-IN" sz="2800" b="0" i="1" smtClean="0">
                                  <a:solidFill>
                                    <a:srgbClr val="002060"/>
                                  </a:solidFill>
                                  <a:latin typeface="Cambria Math" panose="02040503050406030204" pitchFamily="18" charset="0"/>
                                </a:rPr>
                                <m:t>→∞</m:t>
                              </m:r>
                            </m:lim>
                          </m:limLow>
                        </m:fName>
                        <m:e>
                          <m:r>
                            <a:rPr lang="en-IN" sz="2800" b="0" i="1" smtClean="0">
                              <a:solidFill>
                                <a:srgbClr val="002060"/>
                              </a:solidFill>
                              <a:latin typeface="Cambria Math" panose="02040503050406030204" pitchFamily="18" charset="0"/>
                            </a:rPr>
                            <m:t>−</m:t>
                          </m:r>
                          <m:sSup>
                            <m:sSupPr>
                              <m:ctrlPr>
                                <a:rPr lang="en-IN" sz="2800" b="0" i="1" smtClean="0">
                                  <a:solidFill>
                                    <a:srgbClr val="002060"/>
                                  </a:solidFill>
                                  <a:latin typeface="Cambria Math" panose="02040503050406030204" pitchFamily="18" charset="0"/>
                                </a:rPr>
                              </m:ctrlPr>
                            </m:sSupPr>
                            <m:e>
                              <m:r>
                                <a:rPr lang="en-IN" sz="2800" b="0" i="1" smtClean="0">
                                  <a:solidFill>
                                    <a:srgbClr val="002060"/>
                                  </a:solidFill>
                                  <a:latin typeface="Cambria Math" panose="02040503050406030204" pitchFamily="18" charset="0"/>
                                </a:rPr>
                                <m:t>𝑒</m:t>
                              </m:r>
                            </m:e>
                            <m:sup>
                              <m:r>
                                <a:rPr lang="en-IN" sz="2800" b="0" i="1" smtClean="0">
                                  <a:solidFill>
                                    <a:srgbClr val="002060"/>
                                  </a:solidFill>
                                  <a:latin typeface="Cambria Math" panose="02040503050406030204" pitchFamily="18" charset="0"/>
                                </a:rPr>
                                <m:t>−</m:t>
                              </m:r>
                              <m:r>
                                <a:rPr lang="en-IN" sz="2800" b="0" i="1" smtClean="0">
                                  <a:solidFill>
                                    <a:srgbClr val="002060"/>
                                  </a:solidFill>
                                  <a:latin typeface="Cambria Math" panose="02040503050406030204" pitchFamily="18" charset="0"/>
                                </a:rPr>
                                <m:t>𝑥</m:t>
                              </m:r>
                            </m:sup>
                          </m:sSup>
                        </m:e>
                      </m:func>
                      <m:r>
                        <a:rPr lang="en-IN" sz="2800" b="0" i="1" smtClean="0">
                          <a:solidFill>
                            <a:srgbClr val="002060"/>
                          </a:solidFill>
                          <a:latin typeface="Cambria Math" panose="02040503050406030204" pitchFamily="18" charset="0"/>
                        </a:rPr>
                        <m:t>=0</m:t>
                      </m:r>
                    </m:oMath>
                  </m:oMathPara>
                </a14:m>
                <a:endParaRPr lang="en-IN" sz="2800" dirty="0">
                  <a:solidFill>
                    <a:srgbClr val="002060"/>
                  </a:solidFill>
                </a:endParaRPr>
              </a:p>
            </p:txBody>
          </p:sp>
        </mc:Choice>
        <mc:Fallback xmlns="">
          <p:sp>
            <p:nvSpPr>
              <p:cNvPr id="4" name="TextBox 3">
                <a:extLst>
                  <a:ext uri="{FF2B5EF4-FFF2-40B4-BE49-F238E27FC236}">
                    <a16:creationId xmlns:a16="http://schemas.microsoft.com/office/drawing/2014/main" id="{3B2B0993-758C-78D0-C73C-6D1AF491A5EB}"/>
                  </a:ext>
                </a:extLst>
              </p:cNvPr>
              <p:cNvSpPr txBox="1">
                <a:spLocks noRot="1" noChangeAspect="1" noMove="1" noResize="1" noEditPoints="1" noAdjustHandles="1" noChangeArrowheads="1" noChangeShapeType="1" noTextEdit="1"/>
              </p:cNvSpPr>
              <p:nvPr/>
            </p:nvSpPr>
            <p:spPr>
              <a:xfrm>
                <a:off x="7756989" y="2687643"/>
                <a:ext cx="3965824" cy="1482714"/>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10511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animEffect transition="in" filter="fade">
                                      <p:cBhvr>
                                        <p:cTn id="19" dur="500"/>
                                        <p:tgtEl>
                                          <p:spTgt spid="2">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500"/>
                                        <p:tgtEl>
                                          <p:spTgt spid="2">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560B022-A6C8-F0F3-B5BB-F728FB65B4D4}"/>
                  </a:ext>
                </a:extLst>
              </p:cNvPr>
              <p:cNvSpPr txBox="1"/>
              <p:nvPr/>
            </p:nvSpPr>
            <p:spPr>
              <a:xfrm>
                <a:off x="277402" y="174661"/>
                <a:ext cx="11763910" cy="6070893"/>
              </a:xfrm>
              <a:prstGeom prst="rect">
                <a:avLst/>
              </a:prstGeom>
              <a:noFill/>
            </p:spPr>
            <p:txBody>
              <a:bodyPr wrap="square">
                <a:spAutoFit/>
              </a:bodyPr>
              <a:lstStyle/>
              <a:p>
                <a:pPr marL="0" indent="0" algn="just">
                  <a:buNone/>
                </a:pPr>
                <a:r>
                  <a:rPr lang="en-IN" sz="2800" dirty="0">
                    <a:solidFill>
                      <a:srgbClr val="FF0000"/>
                    </a:solidFill>
                    <a:latin typeface="Times New Roman" panose="02020603050405020304" pitchFamily="18" charset="0"/>
                    <a:cs typeface="Times New Roman" panose="02020603050405020304" pitchFamily="18" charset="0"/>
                  </a:rPr>
                  <a:t>The time (in hours) required to repair a machine is exponentially distributed with parameter </a:t>
                </a:r>
                <a14:m>
                  <m:oMath xmlns:m="http://schemas.openxmlformats.org/officeDocument/2006/math">
                    <m:r>
                      <a:rPr lang="en-IN" sz="2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𝜆</m:t>
                    </m:r>
                    <m:r>
                      <a:rPr lang="en-I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f>
                      <m:fPr>
                        <m:type m:val="skw"/>
                        <m:ctrlPr>
                          <a:rPr lang="en-I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I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I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m:t>
                        </m:r>
                      </m:den>
                    </m:f>
                  </m:oMath>
                </a14:m>
                <a:r>
                  <a:rPr lang="en-IN" sz="2800" dirty="0">
                    <a:solidFill>
                      <a:srgbClr val="FF0000"/>
                    </a:solidFill>
                    <a:latin typeface="Times New Roman" panose="02020603050405020304" pitchFamily="18" charset="0"/>
                    <a:cs typeface="Times New Roman" panose="02020603050405020304" pitchFamily="18" charset="0"/>
                  </a:rPr>
                  <a:t> .</a:t>
                </a:r>
              </a:p>
              <a:p>
                <a:pPr marL="571500" indent="-571500" algn="just">
                  <a:buAutoNum type="romanLcParenBoth"/>
                </a:pPr>
                <a:r>
                  <a:rPr lang="en-IN" sz="2800" dirty="0">
                    <a:solidFill>
                      <a:srgbClr val="FF0000"/>
                    </a:solidFill>
                    <a:latin typeface="Times New Roman" panose="02020603050405020304" pitchFamily="18" charset="0"/>
                    <a:cs typeface="Times New Roman" panose="02020603050405020304" pitchFamily="18" charset="0"/>
                  </a:rPr>
                  <a:t>What is the probability that the repair time exceeds 2h.</a:t>
                </a:r>
              </a:p>
              <a:p>
                <a:pPr marL="571500" indent="-571500" algn="just">
                  <a:buAutoNum type="romanLcParenBoth"/>
                </a:pPr>
                <a:r>
                  <a:rPr lang="en-IN" sz="2800" dirty="0">
                    <a:solidFill>
                      <a:srgbClr val="FF0000"/>
                    </a:solidFill>
                    <a:latin typeface="Times New Roman" panose="02020603050405020304" pitchFamily="18" charset="0"/>
                    <a:cs typeface="Times New Roman" panose="02020603050405020304" pitchFamily="18" charset="0"/>
                  </a:rPr>
                  <a:t>What is the conditional probability that a repair takes at least 10h given that its duration exceeds 9h?</a:t>
                </a:r>
              </a:p>
              <a:p>
                <a:pPr algn="just"/>
                <a:endParaRPr lang="en-IN" sz="2800" dirty="0">
                  <a:solidFill>
                    <a:srgbClr val="FF0000"/>
                  </a:solidFill>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cs typeface="Times New Roman" panose="02020603050405020304" pitchFamily="18" charset="0"/>
                        </a:rPr>
                        <m:t>𝑓</m:t>
                      </m:r>
                      <m:d>
                        <m:dPr>
                          <m:ctrlPr>
                            <a:rPr lang="en-IN" sz="2800" b="0" i="1" smtClean="0">
                              <a:latin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cs typeface="Times New Roman" panose="02020603050405020304" pitchFamily="18" charset="0"/>
                            </a:rPr>
                            <m:t>𝑥</m:t>
                          </m:r>
                        </m:e>
                      </m:d>
                      <m:r>
                        <a:rPr lang="en-IN" sz="2800" b="0" i="1" smtClean="0">
                          <a:latin typeface="Cambria Math" panose="02040503050406030204" pitchFamily="18" charset="0"/>
                          <a:cs typeface="Times New Roman" panose="02020603050405020304" pitchFamily="18" charset="0"/>
                        </a:rPr>
                        <m:t>=</m:t>
                      </m:r>
                      <m:d>
                        <m:dPr>
                          <m:begChr m:val="{"/>
                          <m:endChr m:val=""/>
                          <m:ctrlPr>
                            <a:rPr lang="en-IN" sz="2800" b="0" i="1" smtClean="0">
                              <a:latin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cs typeface="Times New Roman" panose="02020603050405020304" pitchFamily="18" charset="0"/>
                            </a:rPr>
                            <m:t> </m:t>
                          </m:r>
                          <m:eqArr>
                            <m:eqArrPr>
                              <m:ctrlPr>
                                <a:rPr lang="en-IN" sz="2800" b="0" i="1" smtClean="0">
                                  <a:latin typeface="Cambria Math" panose="02040503050406030204" pitchFamily="18" charset="0"/>
                                  <a:cs typeface="Times New Roman" panose="02020603050405020304" pitchFamily="18" charset="0"/>
                                </a:rPr>
                              </m:ctrlPr>
                            </m:eqArrPr>
                            <m:e>
                              <m:r>
                                <a:rPr lang="en-IN" sz="2800" i="1">
                                  <a:latin typeface="Cambria Math" panose="02040503050406030204" pitchFamily="18" charset="0"/>
                                  <a:ea typeface="Cambria Math" panose="02040503050406030204" pitchFamily="18" charset="0"/>
                                  <a:cs typeface="Times New Roman" panose="02020603050405020304" pitchFamily="18" charset="0"/>
                                </a:rPr>
                                <m:t>𝜆</m:t>
                              </m:r>
                              <m:sSup>
                                <m:sSupPr>
                                  <m:ctrlPr>
                                    <a:rPr lang="en-IN" sz="280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IN" sz="280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n-IN" sz="2800"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i="1">
                                      <a:latin typeface="Cambria Math" panose="02040503050406030204" pitchFamily="18" charset="0"/>
                                      <a:ea typeface="Cambria Math" panose="02040503050406030204" pitchFamily="18" charset="0"/>
                                      <a:cs typeface="Times New Roman" panose="02020603050405020304" pitchFamily="18" charset="0"/>
                                    </a:rPr>
                                    <m:t>𝜆</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𝑥</m:t>
                                  </m:r>
                                </m:sup>
                              </m:sSup>
                              <m:r>
                                <a:rPr lang="en-IN" sz="2800" b="0" i="1" smtClean="0">
                                  <a:latin typeface="Cambria Math" panose="02040503050406030204" pitchFamily="18" charset="0"/>
                                  <a:ea typeface="Cambria Math" panose="02040503050406030204" pitchFamily="18" charset="0"/>
                                  <a:cs typeface="Times New Roman" panose="02020603050405020304" pitchFamily="18" charset="0"/>
                                </a:rPr>
                                <m:t>      </m:t>
                              </m:r>
                              <m:r>
                                <a:rPr lang="en-IN" sz="2800" i="1">
                                  <a:latin typeface="Cambria Math" panose="02040503050406030204" pitchFamily="18" charset="0"/>
                                  <a:cs typeface="Times New Roman" panose="02020603050405020304" pitchFamily="18" charset="0"/>
                                </a:rPr>
                                <m:t>𝑥</m:t>
                              </m:r>
                              <m:r>
                                <a:rPr lang="en-IN" sz="2800" i="1">
                                  <a:latin typeface="Cambria Math" panose="02040503050406030204" pitchFamily="18" charset="0"/>
                                  <a:ea typeface="Cambria Math" panose="02040503050406030204" pitchFamily="18" charset="0"/>
                                  <a:cs typeface="Times New Roman" panose="02020603050405020304" pitchFamily="18" charset="0"/>
                                </a:rPr>
                                <m:t>≥0</m:t>
                              </m:r>
                            </m:e>
                            <m:e>
                              <m:r>
                                <a:rPr lang="en-IN" sz="2800" b="0" i="1" smtClean="0">
                                  <a:latin typeface="Cambria Math" panose="02040503050406030204" pitchFamily="18" charset="0"/>
                                  <a:cs typeface="Times New Roman" panose="02020603050405020304" pitchFamily="18" charset="0"/>
                                </a:rPr>
                                <m:t>  </m:t>
                              </m:r>
                              <m:r>
                                <a:rPr lang="en-IN" sz="2800" i="1">
                                  <a:latin typeface="Cambria Math" panose="02040503050406030204" pitchFamily="18" charset="0"/>
                                  <a:cs typeface="Times New Roman" panose="02020603050405020304" pitchFamily="18" charset="0"/>
                                </a:rPr>
                                <m:t>0</m:t>
                              </m:r>
                              <m:r>
                                <a:rPr lang="en-IN" sz="2800" b="0" i="1" smtClean="0">
                                  <a:latin typeface="Cambria Math" panose="02040503050406030204" pitchFamily="18" charset="0"/>
                                  <a:cs typeface="Times New Roman" panose="02020603050405020304" pitchFamily="18" charset="0"/>
                                </a:rPr>
                                <m:t>         </m:t>
                              </m:r>
                              <m:r>
                                <a:rPr lang="en-IN" sz="2800" i="1">
                                  <a:latin typeface="Cambria Math" panose="02040503050406030204" pitchFamily="18" charset="0"/>
                                  <a:cs typeface="Times New Roman" panose="02020603050405020304" pitchFamily="18" charset="0"/>
                                </a:rPr>
                                <m:t>𝑜𝑡h𝑒𝑟𝑤𝑖𝑠𝑒</m:t>
                              </m:r>
                            </m:e>
                          </m:eqArr>
                          <m:r>
                            <a:rPr lang="en-IN" sz="2800" b="0" i="1" smtClean="0">
                              <a:latin typeface="Cambria Math" panose="02040503050406030204" pitchFamily="18" charset="0"/>
                              <a:cs typeface="Times New Roman" panose="02020603050405020304" pitchFamily="18" charset="0"/>
                            </a:rPr>
                            <m:t>  </m:t>
                          </m:r>
                        </m:e>
                      </m:d>
                    </m:oMath>
                  </m:oMathPara>
                </a14:m>
                <a:endParaRPr lang="en-IN" sz="2800" b="0" dirty="0">
                  <a:latin typeface="Times New Roman" panose="02020603050405020304" pitchFamily="18" charset="0"/>
                  <a:cs typeface="Times New Roman" panose="02020603050405020304" pitchFamily="18" charset="0"/>
                </a:endParaRPr>
              </a:p>
              <a:p>
                <a:pPr algn="just"/>
                <a:endParaRPr lang="en-IN" sz="2800" dirty="0">
                  <a:solidFill>
                    <a:srgbClr val="FF0000"/>
                  </a:solidFill>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IN" sz="2800" b="0" i="1" smtClean="0">
                          <a:solidFill>
                            <a:schemeClr val="tx1"/>
                          </a:solidFill>
                          <a:latin typeface="Cambria Math" panose="02040503050406030204" pitchFamily="18" charset="0"/>
                          <a:cs typeface="Times New Roman" panose="02020603050405020304" pitchFamily="18" charset="0"/>
                        </a:rPr>
                        <m:t>𝑓</m:t>
                      </m:r>
                      <m:d>
                        <m:dPr>
                          <m:ctrlPr>
                            <a:rPr lang="en-IN" sz="2800" b="0" i="1" smtClean="0">
                              <a:solidFill>
                                <a:schemeClr val="tx1"/>
                              </a:solidFill>
                              <a:latin typeface="Cambria Math" panose="02040503050406030204" pitchFamily="18" charset="0"/>
                              <a:cs typeface="Times New Roman" panose="02020603050405020304" pitchFamily="18" charset="0"/>
                            </a:rPr>
                          </m:ctrlPr>
                        </m:dPr>
                        <m:e>
                          <m:r>
                            <a:rPr lang="en-IN" sz="2800" b="0" i="1" smtClean="0">
                              <a:solidFill>
                                <a:schemeClr val="tx1"/>
                              </a:solidFill>
                              <a:latin typeface="Cambria Math" panose="02040503050406030204" pitchFamily="18" charset="0"/>
                              <a:cs typeface="Times New Roman" panose="02020603050405020304" pitchFamily="18" charset="0"/>
                            </a:rPr>
                            <m:t>𝑥</m:t>
                          </m:r>
                        </m:e>
                      </m:d>
                      <m:r>
                        <a:rPr lang="en-IN" sz="2800" b="0" i="1" smtClean="0">
                          <a:solidFill>
                            <a:schemeClr val="tx1"/>
                          </a:solidFill>
                          <a:latin typeface="Cambria Math" panose="02040503050406030204" pitchFamily="18" charset="0"/>
                          <a:cs typeface="Times New Roman" panose="02020603050405020304" pitchFamily="18" charset="0"/>
                        </a:rPr>
                        <m:t>=</m:t>
                      </m:r>
                      <m:f>
                        <m:fPr>
                          <m:ctrlPr>
                            <a:rPr lang="en-IN" sz="2800" b="0" i="1" smtClean="0">
                              <a:solidFill>
                                <a:schemeClr val="tx1"/>
                              </a:solidFill>
                              <a:latin typeface="Cambria Math" panose="02040503050406030204" pitchFamily="18" charset="0"/>
                              <a:cs typeface="Times New Roman" panose="02020603050405020304" pitchFamily="18" charset="0"/>
                            </a:rPr>
                          </m:ctrlPr>
                        </m:fPr>
                        <m:num>
                          <m:r>
                            <a:rPr lang="en-IN" sz="2800" b="0" i="1" smtClean="0">
                              <a:solidFill>
                                <a:schemeClr val="tx1"/>
                              </a:solidFill>
                              <a:latin typeface="Cambria Math" panose="02040503050406030204" pitchFamily="18" charset="0"/>
                              <a:cs typeface="Times New Roman" panose="02020603050405020304" pitchFamily="18" charset="0"/>
                            </a:rPr>
                            <m:t>1</m:t>
                          </m:r>
                        </m:num>
                        <m:den>
                          <m:r>
                            <a:rPr lang="en-IN" sz="2800" b="0" i="1" smtClean="0">
                              <a:solidFill>
                                <a:schemeClr val="tx1"/>
                              </a:solidFill>
                              <a:latin typeface="Cambria Math" panose="02040503050406030204" pitchFamily="18" charset="0"/>
                              <a:cs typeface="Times New Roman" panose="02020603050405020304" pitchFamily="18" charset="0"/>
                            </a:rPr>
                            <m:t>2</m:t>
                          </m:r>
                        </m:den>
                      </m:f>
                      <m:sSup>
                        <m:sSup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pPr>
                        <m:e>
                          <m:r>
                            <a:rPr lang="en-IN" sz="2800" i="1">
                              <a:latin typeface="Cambria Math" panose="02040503050406030204" pitchFamily="18" charset="0"/>
                              <a:ea typeface="Cambria Math" panose="02040503050406030204" pitchFamily="18" charset="0"/>
                              <a:cs typeface="Times New Roman" panose="02020603050405020304" pitchFamily="18" charset="0"/>
                            </a:rPr>
                            <m:t>𝑒</m:t>
                          </m:r>
                        </m:e>
                        <m:sup>
                          <m:r>
                            <a:rPr lang="en-IN" sz="2800" i="1">
                              <a:latin typeface="Cambria Math" panose="02040503050406030204" pitchFamily="18" charset="0"/>
                              <a:ea typeface="Cambria Math" panose="02040503050406030204" pitchFamily="18" charset="0"/>
                              <a:cs typeface="Times New Roman" panose="02020603050405020304" pitchFamily="18" charset="0"/>
                            </a:rPr>
                            <m:t>−</m:t>
                          </m:r>
                          <m:f>
                            <m:f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IN" sz="2800" i="1">
                                  <a:latin typeface="Cambria Math" panose="02040503050406030204" pitchFamily="18" charset="0"/>
                                  <a:ea typeface="Cambria Math" panose="02040503050406030204" pitchFamily="18" charset="0"/>
                                  <a:cs typeface="Times New Roman" panose="02020603050405020304" pitchFamily="18" charset="0"/>
                                </a:rPr>
                                <m:t>𝑥</m:t>
                              </m:r>
                            </m:num>
                            <m:den>
                              <m:r>
                                <a:rPr lang="en-IN" sz="2800" b="0" i="1" smtClean="0">
                                  <a:latin typeface="Cambria Math" panose="02040503050406030204" pitchFamily="18" charset="0"/>
                                  <a:ea typeface="Cambria Math" panose="02040503050406030204" pitchFamily="18" charset="0"/>
                                  <a:cs typeface="Times New Roman" panose="02020603050405020304" pitchFamily="18" charset="0"/>
                                </a:rPr>
                                <m:t>2</m:t>
                              </m:r>
                            </m:den>
                          </m:f>
                        </m:sup>
                      </m:sSup>
                    </m:oMath>
                  </m:oMathPara>
                </a14:m>
                <a:endParaRPr lang="en-IN" sz="2800" dirty="0">
                  <a:solidFill>
                    <a:schemeClr val="tx1"/>
                  </a:solidFill>
                  <a:latin typeface="Times New Roman" panose="02020603050405020304" pitchFamily="18" charset="0"/>
                  <a:cs typeface="Times New Roman" panose="02020603050405020304" pitchFamily="18" charset="0"/>
                </a:endParaRPr>
              </a:p>
              <a:p>
                <a:pPr algn="just"/>
                <a:endParaRPr lang="en-IN" sz="2800" dirty="0">
                  <a:solidFill>
                    <a:schemeClr val="tx1"/>
                  </a:solidFill>
                  <a:latin typeface="Times New Roman" panose="02020603050405020304" pitchFamily="18" charset="0"/>
                  <a:cs typeface="Times New Roman" panose="02020603050405020304" pitchFamily="18" charset="0"/>
                </a:endParaRPr>
              </a:p>
              <a:p>
                <a:pPr marL="571500" indent="-571500" algn="just">
                  <a:buAutoNum type="romanLcParenR"/>
                </a:pPr>
                <a14:m>
                  <m:oMath xmlns:m="http://schemas.openxmlformats.org/officeDocument/2006/math">
                    <m:r>
                      <a:rPr lang="en-IN" sz="2800" b="0" i="1" smtClean="0">
                        <a:latin typeface="Cambria Math" panose="02040503050406030204" pitchFamily="18" charset="0"/>
                        <a:cs typeface="Times New Roman" panose="02020603050405020304" pitchFamily="18" charset="0"/>
                      </a:rPr>
                      <m:t>𝑃</m:t>
                    </m:r>
                    <m:d>
                      <m:dPr>
                        <m:ctrlPr>
                          <a:rPr lang="en-IN" sz="2800" b="0" i="1" smtClean="0">
                            <a:latin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cs typeface="Times New Roman" panose="02020603050405020304" pitchFamily="18" charset="0"/>
                          </a:rPr>
                          <m:t>𝑋</m:t>
                        </m:r>
                        <m:r>
                          <a:rPr lang="en-IN" sz="2800" b="0" i="1" smtClean="0">
                            <a:latin typeface="Cambria Math" panose="02040503050406030204" pitchFamily="18" charset="0"/>
                            <a:cs typeface="Times New Roman" panose="02020603050405020304" pitchFamily="18" charset="0"/>
                          </a:rPr>
                          <m:t>&gt;2</m:t>
                        </m:r>
                      </m:e>
                    </m:d>
                    <m:r>
                      <a:rPr lang="en-IN" sz="2800" b="0" i="1" smtClean="0">
                        <a:latin typeface="Cambria Math" panose="02040503050406030204" pitchFamily="18" charset="0"/>
                        <a:cs typeface="Times New Roman" panose="02020603050405020304" pitchFamily="18" charset="0"/>
                      </a:rPr>
                      <m:t>=</m:t>
                    </m:r>
                    <m:nary>
                      <m:naryPr>
                        <m:ctrlPr>
                          <a:rPr lang="en-IN" sz="2800" b="0" i="1" smtClean="0">
                            <a:latin typeface="Cambria Math" panose="02040503050406030204" pitchFamily="18" charset="0"/>
                            <a:cs typeface="Times New Roman" panose="02020603050405020304" pitchFamily="18" charset="0"/>
                          </a:rPr>
                        </m:ctrlPr>
                      </m:naryPr>
                      <m:sub>
                        <m:r>
                          <a:rPr lang="en-IN" sz="2800" b="0" i="1" smtClean="0">
                            <a:latin typeface="Cambria Math" panose="02040503050406030204" pitchFamily="18" charset="0"/>
                            <a:cs typeface="Times New Roman" panose="02020603050405020304" pitchFamily="18" charset="0"/>
                          </a:rPr>
                          <m:t>2</m:t>
                        </m:r>
                      </m:sub>
                      <m:sup>
                        <m:r>
                          <a:rPr lang="en-IN" sz="2800" b="0" i="1" smtClean="0">
                            <a:latin typeface="Cambria Math" panose="02040503050406030204" pitchFamily="18" charset="0"/>
                            <a:cs typeface="Times New Roman" panose="02020603050405020304" pitchFamily="18" charset="0"/>
                          </a:rPr>
                          <m:t>∞</m:t>
                        </m:r>
                      </m:sup>
                      <m:e>
                        <m:f>
                          <m:fPr>
                            <m:ctrlPr>
                              <a:rPr lang="en-IN" sz="2800" i="1">
                                <a:latin typeface="Cambria Math" panose="02040503050406030204" pitchFamily="18" charset="0"/>
                                <a:cs typeface="Times New Roman" panose="02020603050405020304" pitchFamily="18" charset="0"/>
                              </a:rPr>
                            </m:ctrlPr>
                          </m:fPr>
                          <m:num>
                            <m:r>
                              <a:rPr lang="en-IN" sz="2800" i="1">
                                <a:latin typeface="Cambria Math" panose="02040503050406030204" pitchFamily="18" charset="0"/>
                                <a:cs typeface="Times New Roman" panose="02020603050405020304" pitchFamily="18" charset="0"/>
                              </a:rPr>
                              <m:t>1</m:t>
                            </m:r>
                          </m:num>
                          <m:den>
                            <m:r>
                              <a:rPr lang="en-IN" sz="2800" i="1">
                                <a:latin typeface="Cambria Math" panose="02040503050406030204" pitchFamily="18" charset="0"/>
                                <a:cs typeface="Times New Roman" panose="02020603050405020304" pitchFamily="18" charset="0"/>
                              </a:rPr>
                              <m:t>2</m:t>
                            </m:r>
                          </m:den>
                        </m:f>
                        <m:sSup>
                          <m:sSup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pPr>
                          <m:e>
                            <m:r>
                              <a:rPr lang="en-IN" sz="2800" i="1">
                                <a:latin typeface="Cambria Math" panose="02040503050406030204" pitchFamily="18" charset="0"/>
                                <a:ea typeface="Cambria Math" panose="02040503050406030204" pitchFamily="18" charset="0"/>
                                <a:cs typeface="Times New Roman" panose="02020603050405020304" pitchFamily="18" charset="0"/>
                              </a:rPr>
                              <m:t>𝑒</m:t>
                            </m:r>
                          </m:e>
                          <m:sup>
                            <m:r>
                              <a:rPr lang="en-IN" sz="2800" i="1">
                                <a:latin typeface="Cambria Math" panose="02040503050406030204" pitchFamily="18" charset="0"/>
                                <a:ea typeface="Cambria Math" panose="02040503050406030204" pitchFamily="18" charset="0"/>
                                <a:cs typeface="Times New Roman" panose="02020603050405020304" pitchFamily="18" charset="0"/>
                              </a:rPr>
                              <m:t>−</m:t>
                            </m:r>
                            <m:f>
                              <m:f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fPr>
                              <m:num>
                                <m:r>
                                  <a:rPr lang="en-IN" sz="2800" i="1">
                                    <a:latin typeface="Cambria Math" panose="02040503050406030204" pitchFamily="18" charset="0"/>
                                    <a:ea typeface="Cambria Math" panose="02040503050406030204" pitchFamily="18" charset="0"/>
                                    <a:cs typeface="Times New Roman" panose="02020603050405020304" pitchFamily="18" charset="0"/>
                                  </a:rPr>
                                  <m:t>𝑥</m:t>
                                </m:r>
                              </m:num>
                              <m:den>
                                <m:r>
                                  <a:rPr lang="en-IN" sz="2800" i="1">
                                    <a:latin typeface="Cambria Math" panose="02040503050406030204" pitchFamily="18" charset="0"/>
                                    <a:ea typeface="Cambria Math" panose="02040503050406030204" pitchFamily="18" charset="0"/>
                                    <a:cs typeface="Times New Roman" panose="02020603050405020304" pitchFamily="18" charset="0"/>
                                  </a:rPr>
                                  <m:t>2</m:t>
                                </m:r>
                              </m:den>
                            </m:f>
                          </m:sup>
                        </m:sSup>
                      </m:e>
                    </m:nary>
                    <m:r>
                      <a:rPr lang="en-IN" sz="2800" b="0" i="1" smtClean="0">
                        <a:latin typeface="Cambria Math" panose="02040503050406030204" pitchFamily="18" charset="0"/>
                        <a:cs typeface="Times New Roman" panose="02020603050405020304" pitchFamily="18" charset="0"/>
                      </a:rPr>
                      <m:t>𝑑𝑥</m:t>
                    </m:r>
                    <m:r>
                      <a:rPr lang="en-IN" sz="2800" b="0" i="1" smtClean="0">
                        <a:latin typeface="Cambria Math" panose="02040503050406030204" pitchFamily="18" charset="0"/>
                        <a:cs typeface="Times New Roman" panose="02020603050405020304" pitchFamily="18" charset="0"/>
                      </a:rPr>
                      <m:t>=</m:t>
                    </m:r>
                    <m:sSubSup>
                      <m:sSubSupPr>
                        <m:ctrlPr>
                          <a:rPr lang="en-IN" sz="2800" b="0" i="1" smtClean="0">
                            <a:latin typeface="Cambria Math" panose="02040503050406030204" pitchFamily="18" charset="0"/>
                            <a:cs typeface="Times New Roman" panose="02020603050405020304" pitchFamily="18" charset="0"/>
                          </a:rPr>
                        </m:ctrlPr>
                      </m:sSubSupPr>
                      <m:e>
                        <m:d>
                          <m:dPr>
                            <m:ctrlPr>
                              <a:rPr lang="en-IN" sz="2800" b="0" i="1" smtClean="0">
                                <a:latin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cs typeface="Times New Roman" panose="02020603050405020304" pitchFamily="18" charset="0"/>
                              </a:rPr>
                              <m:t>−</m:t>
                            </m:r>
                            <m:sSup>
                              <m:sSupPr>
                                <m:ctrlPr>
                                  <a:rPr lang="en-IN" sz="2800" b="0" i="1" smtClean="0">
                                    <a:latin typeface="Cambria Math" panose="02040503050406030204" pitchFamily="18" charset="0"/>
                                    <a:cs typeface="Times New Roman" panose="02020603050405020304" pitchFamily="18" charset="0"/>
                                  </a:rPr>
                                </m:ctrlPr>
                              </m:sSupPr>
                              <m:e>
                                <m:r>
                                  <a:rPr lang="en-IN" sz="2800" b="0" i="1" smtClean="0">
                                    <a:latin typeface="Cambria Math" panose="02040503050406030204" pitchFamily="18" charset="0"/>
                                    <a:cs typeface="Times New Roman" panose="02020603050405020304" pitchFamily="18" charset="0"/>
                                  </a:rPr>
                                  <m:t>𝑒</m:t>
                                </m:r>
                              </m:e>
                              <m:sup>
                                <m:r>
                                  <a:rPr lang="en-IN" sz="2800" b="0" i="1" smtClean="0">
                                    <a:latin typeface="Cambria Math" panose="02040503050406030204" pitchFamily="18" charset="0"/>
                                    <a:cs typeface="Times New Roman" panose="02020603050405020304" pitchFamily="18" charset="0"/>
                                  </a:rPr>
                                  <m:t>−</m:t>
                                </m:r>
                                <m:f>
                                  <m:fPr>
                                    <m:ctrlPr>
                                      <a:rPr lang="en-IN" sz="2800" b="0" i="1" smtClean="0">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cs typeface="Times New Roman" panose="02020603050405020304" pitchFamily="18" charset="0"/>
                                      </a:rPr>
                                      <m:t>𝑥</m:t>
                                    </m:r>
                                  </m:num>
                                  <m:den>
                                    <m:r>
                                      <a:rPr lang="en-IN" sz="2800" b="0" i="1" smtClean="0">
                                        <a:latin typeface="Cambria Math" panose="02040503050406030204" pitchFamily="18" charset="0"/>
                                        <a:cs typeface="Times New Roman" panose="02020603050405020304" pitchFamily="18" charset="0"/>
                                      </a:rPr>
                                      <m:t>2</m:t>
                                    </m:r>
                                  </m:den>
                                </m:f>
                              </m:sup>
                            </m:sSup>
                          </m:e>
                        </m:d>
                      </m:e>
                      <m:sub>
                        <m:r>
                          <a:rPr lang="en-IN" sz="2800" b="0" i="1" smtClean="0">
                            <a:latin typeface="Cambria Math" panose="02040503050406030204" pitchFamily="18" charset="0"/>
                            <a:cs typeface="Times New Roman" panose="02020603050405020304" pitchFamily="18" charset="0"/>
                          </a:rPr>
                          <m:t>2</m:t>
                        </m:r>
                      </m:sub>
                      <m:sup>
                        <m:r>
                          <a:rPr lang="en-IN" sz="2800" b="0" i="1" smtClean="0">
                            <a:latin typeface="Cambria Math" panose="02040503050406030204" pitchFamily="18" charset="0"/>
                            <a:cs typeface="Times New Roman" panose="02020603050405020304" pitchFamily="18" charset="0"/>
                          </a:rPr>
                          <m:t>∞</m:t>
                        </m:r>
                      </m:sup>
                    </m:sSubSup>
                    <m:r>
                      <a:rPr lang="en-IN" sz="2800" b="0" i="1" smtClean="0">
                        <a:latin typeface="Cambria Math" panose="02040503050406030204" pitchFamily="18" charset="0"/>
                        <a:cs typeface="Times New Roman" panose="02020603050405020304" pitchFamily="18" charset="0"/>
                      </a:rPr>
                      <m:t>=</m:t>
                    </m:r>
                    <m:sSup>
                      <m:sSupPr>
                        <m:ctrlPr>
                          <a:rPr lang="en-IN" sz="2800" b="0" i="1" smtClean="0">
                            <a:latin typeface="Cambria Math" panose="02040503050406030204" pitchFamily="18" charset="0"/>
                            <a:cs typeface="Times New Roman" panose="02020603050405020304" pitchFamily="18" charset="0"/>
                          </a:rPr>
                        </m:ctrlPr>
                      </m:sSupPr>
                      <m:e>
                        <m:r>
                          <a:rPr lang="en-IN" sz="2800" b="0" i="1" smtClean="0">
                            <a:latin typeface="Cambria Math" panose="02040503050406030204" pitchFamily="18" charset="0"/>
                            <a:cs typeface="Times New Roman" panose="02020603050405020304" pitchFamily="18" charset="0"/>
                          </a:rPr>
                          <m:t>𝑒</m:t>
                        </m:r>
                      </m:e>
                      <m:sup>
                        <m:r>
                          <a:rPr lang="en-IN" sz="2800" b="0" i="1" smtClean="0">
                            <a:latin typeface="Cambria Math" panose="02040503050406030204" pitchFamily="18" charset="0"/>
                            <a:cs typeface="Times New Roman" panose="02020603050405020304" pitchFamily="18" charset="0"/>
                          </a:rPr>
                          <m:t>−1</m:t>
                        </m:r>
                      </m:sup>
                    </m:sSup>
                    <m:r>
                      <a:rPr lang="en-IN" sz="2800" b="0" i="1" smtClean="0">
                        <a:latin typeface="Cambria Math" panose="02040503050406030204" pitchFamily="18" charset="0"/>
                        <a:cs typeface="Times New Roman" panose="02020603050405020304" pitchFamily="18" charset="0"/>
                      </a:rPr>
                      <m:t>=0.3679</m:t>
                    </m:r>
                  </m:oMath>
                </a14:m>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6560B022-A6C8-F0F3-B5BB-F728FB65B4D4}"/>
                  </a:ext>
                </a:extLst>
              </p:cNvPr>
              <p:cNvSpPr txBox="1">
                <a:spLocks noRot="1" noChangeAspect="1" noMove="1" noResize="1" noEditPoints="1" noAdjustHandles="1" noChangeArrowheads="1" noChangeShapeType="1" noTextEdit="1"/>
              </p:cNvSpPr>
              <p:nvPr/>
            </p:nvSpPr>
            <p:spPr>
              <a:xfrm>
                <a:off x="277402" y="174661"/>
                <a:ext cx="11763910" cy="6070893"/>
              </a:xfrm>
              <a:prstGeom prst="rect">
                <a:avLst/>
              </a:prstGeom>
              <a:blipFill>
                <a:blip r:embed="rId2"/>
                <a:stretch>
                  <a:fillRect l="-1089" t="-1104" r="-1089"/>
                </a:stretch>
              </a:blipFill>
            </p:spPr>
            <p:txBody>
              <a:bodyPr/>
              <a:lstStyle/>
              <a:p>
                <a:r>
                  <a:rPr lang="en-IN">
                    <a:noFill/>
                  </a:rPr>
                  <a:t> </a:t>
                </a:r>
              </a:p>
            </p:txBody>
          </p:sp>
        </mc:Fallback>
      </mc:AlternateContent>
    </p:spTree>
    <p:extLst>
      <p:ext uri="{BB962C8B-B14F-4D97-AF65-F5344CB8AC3E}">
        <p14:creationId xmlns:p14="http://schemas.microsoft.com/office/powerpoint/2010/main" val="139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3BCC93A-7993-D13D-DFE7-CAB53E5A29D4}"/>
                  </a:ext>
                </a:extLst>
              </p:cNvPr>
              <p:cNvSpPr txBox="1"/>
              <p:nvPr/>
            </p:nvSpPr>
            <p:spPr>
              <a:xfrm>
                <a:off x="606173" y="806657"/>
                <a:ext cx="7931651" cy="4277518"/>
              </a:xfrm>
              <a:prstGeom prst="rect">
                <a:avLst/>
              </a:prstGeom>
              <a:noFill/>
            </p:spPr>
            <p:txBody>
              <a:bodyPr wrap="square" rtlCol="0">
                <a:spAutoFit/>
              </a:bodyPr>
              <a:lstStyle/>
              <a:p>
                <a:endParaRPr lang="en-IN" sz="2800" dirty="0"/>
              </a:p>
              <a:p>
                <a:r>
                  <a:rPr lang="en-IN" sz="2800" dirty="0"/>
                  <a:t>ii) </a:t>
                </a:r>
                <a14:m>
                  <m:oMath xmlns:m="http://schemas.openxmlformats.org/officeDocument/2006/math">
                    <m:r>
                      <a:rPr lang="en-IN" sz="2800" b="0" i="1" smtClean="0">
                        <a:latin typeface="Cambria Math" panose="02040503050406030204" pitchFamily="18" charset="0"/>
                      </a:rPr>
                      <m:t>𝑃</m:t>
                    </m:r>
                    <m:d>
                      <m:dPr>
                        <m:endChr m:val="|"/>
                        <m:ctrlPr>
                          <a:rPr lang="en-IN" sz="2800" b="0" i="1" smtClean="0">
                            <a:latin typeface="Cambria Math" panose="02040503050406030204" pitchFamily="18" charset="0"/>
                          </a:rPr>
                        </m:ctrlPr>
                      </m:dPr>
                      <m:e>
                        <m:r>
                          <a:rPr lang="en-IN" sz="2800" b="0" i="1" smtClean="0">
                            <a:latin typeface="Cambria Math" panose="02040503050406030204" pitchFamily="18" charset="0"/>
                          </a:rPr>
                          <m:t>𝑋</m:t>
                        </m:r>
                        <m:r>
                          <a:rPr lang="en-IN" sz="2800" b="0" i="1" smtClean="0">
                            <a:latin typeface="Cambria Math" panose="02040503050406030204" pitchFamily="18" charset="0"/>
                          </a:rPr>
                          <m:t>≥10</m:t>
                        </m:r>
                      </m:e>
                    </m:d>
                    <m:r>
                      <a:rPr lang="en-IN" sz="2800" b="0" i="1" smtClean="0">
                        <a:latin typeface="Cambria Math" panose="02040503050406030204" pitchFamily="18" charset="0"/>
                      </a:rPr>
                      <m:t> </m:t>
                    </m:r>
                    <m:r>
                      <a:rPr lang="en-IN" sz="2800" b="0" i="1" smtClean="0">
                        <a:latin typeface="Cambria Math" panose="02040503050406030204" pitchFamily="18" charset="0"/>
                      </a:rPr>
                      <m:t>𝑋</m:t>
                    </m:r>
                    <m:r>
                      <a:rPr lang="en-IN" sz="2800" b="0" i="1" smtClean="0">
                        <a:latin typeface="Cambria Math" panose="02040503050406030204" pitchFamily="18" charset="0"/>
                      </a:rPr>
                      <m:t>&gt;9)=</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𝑃</m:t>
                        </m:r>
                        <m:d>
                          <m:dPr>
                            <m:ctrlPr>
                              <a:rPr lang="en-IN" sz="2800" b="0" i="1" smtClean="0">
                                <a:latin typeface="Cambria Math" panose="02040503050406030204" pitchFamily="18" charset="0"/>
                              </a:rPr>
                            </m:ctrlPr>
                          </m:dPr>
                          <m:e>
                            <m:r>
                              <a:rPr lang="en-IN" sz="2800" i="1">
                                <a:latin typeface="Cambria Math" panose="02040503050406030204" pitchFamily="18" charset="0"/>
                              </a:rPr>
                              <m:t>𝑋</m:t>
                            </m:r>
                            <m:r>
                              <a:rPr lang="en-IN" sz="2800" i="1">
                                <a:latin typeface="Cambria Math" panose="02040503050406030204" pitchFamily="18" charset="0"/>
                              </a:rPr>
                              <m:t>≥10∩</m:t>
                            </m:r>
                            <m:r>
                              <a:rPr lang="en-IN" sz="2800" i="1">
                                <a:latin typeface="Cambria Math" panose="02040503050406030204" pitchFamily="18" charset="0"/>
                              </a:rPr>
                              <m:t>𝑋</m:t>
                            </m:r>
                            <m:r>
                              <a:rPr lang="en-IN" sz="2800" i="1">
                                <a:latin typeface="Cambria Math" panose="02040503050406030204" pitchFamily="18" charset="0"/>
                              </a:rPr>
                              <m:t>&gt;9</m:t>
                            </m:r>
                          </m:e>
                        </m:d>
                      </m:num>
                      <m:den>
                        <m:r>
                          <a:rPr lang="en-IN" sz="2800" b="0" i="1" smtClean="0">
                            <a:latin typeface="Cambria Math" panose="02040503050406030204" pitchFamily="18" charset="0"/>
                          </a:rPr>
                          <m:t>𝑃</m:t>
                        </m:r>
                        <m:d>
                          <m:dPr>
                            <m:ctrlPr>
                              <a:rPr lang="en-IN" sz="2800" b="0" i="1" smtClean="0">
                                <a:latin typeface="Cambria Math" panose="02040503050406030204" pitchFamily="18" charset="0"/>
                              </a:rPr>
                            </m:ctrlPr>
                          </m:dPr>
                          <m:e>
                            <m:r>
                              <a:rPr lang="en-IN" sz="2800" i="1">
                                <a:latin typeface="Cambria Math" panose="02040503050406030204" pitchFamily="18" charset="0"/>
                              </a:rPr>
                              <m:t>𝑋</m:t>
                            </m:r>
                            <m:r>
                              <a:rPr lang="en-IN" sz="2800" i="1">
                                <a:latin typeface="Cambria Math" panose="02040503050406030204" pitchFamily="18" charset="0"/>
                              </a:rPr>
                              <m:t>&gt;9</m:t>
                            </m:r>
                          </m:e>
                        </m:d>
                      </m:den>
                    </m:f>
                  </m:oMath>
                </a14:m>
                <a:endParaRPr lang="en-IN" sz="2800" b="0" dirty="0"/>
              </a:p>
              <a:p>
                <a:pPr/>
                <a14:m>
                  <m:oMathPara xmlns:m="http://schemas.openxmlformats.org/officeDocument/2006/math">
                    <m:oMathParaPr>
                      <m:jc m:val="centerGroup"/>
                    </m:oMathParaPr>
                    <m:oMath xmlns:m="http://schemas.openxmlformats.org/officeDocument/2006/math">
                      <m:f>
                        <m:fPr>
                          <m:ctrlPr>
                            <a:rPr lang="en-IN" sz="2800" i="1">
                              <a:latin typeface="Cambria Math" panose="02040503050406030204" pitchFamily="18" charset="0"/>
                            </a:rPr>
                          </m:ctrlPr>
                        </m:fPr>
                        <m:num>
                          <m:r>
                            <a:rPr lang="en-IN" sz="2800" i="1">
                              <a:latin typeface="Cambria Math" panose="02040503050406030204" pitchFamily="18" charset="0"/>
                            </a:rPr>
                            <m:t>𝑃</m:t>
                          </m:r>
                          <m:d>
                            <m:dPr>
                              <m:ctrlPr>
                                <a:rPr lang="en-IN" sz="2800" i="1">
                                  <a:latin typeface="Cambria Math" panose="02040503050406030204" pitchFamily="18" charset="0"/>
                                </a:rPr>
                              </m:ctrlPr>
                            </m:dPr>
                            <m:e>
                              <m:r>
                                <a:rPr lang="en-IN" sz="2800" i="1">
                                  <a:latin typeface="Cambria Math" panose="02040503050406030204" pitchFamily="18" charset="0"/>
                                </a:rPr>
                                <m:t>𝑋</m:t>
                              </m:r>
                              <m:r>
                                <a:rPr lang="en-IN" sz="2800" i="1">
                                  <a:latin typeface="Cambria Math" panose="02040503050406030204" pitchFamily="18" charset="0"/>
                                </a:rPr>
                                <m:t>≥10</m:t>
                              </m:r>
                            </m:e>
                          </m:d>
                        </m:num>
                        <m:den>
                          <m:r>
                            <a:rPr lang="en-IN" sz="2800" i="1">
                              <a:latin typeface="Cambria Math" panose="02040503050406030204" pitchFamily="18" charset="0"/>
                            </a:rPr>
                            <m:t>𝑃</m:t>
                          </m:r>
                          <m:d>
                            <m:dPr>
                              <m:ctrlPr>
                                <a:rPr lang="en-IN" sz="2800" i="1">
                                  <a:latin typeface="Cambria Math" panose="02040503050406030204" pitchFamily="18" charset="0"/>
                                </a:rPr>
                              </m:ctrlPr>
                            </m:dPr>
                            <m:e>
                              <m:r>
                                <a:rPr lang="en-IN" sz="2800" i="1">
                                  <a:latin typeface="Cambria Math" panose="02040503050406030204" pitchFamily="18" charset="0"/>
                                </a:rPr>
                                <m:t>𝑋</m:t>
                              </m:r>
                              <m:r>
                                <a:rPr lang="en-IN" sz="2800" i="1">
                                  <a:latin typeface="Cambria Math" panose="02040503050406030204" pitchFamily="18" charset="0"/>
                                </a:rPr>
                                <m:t>&gt;9</m:t>
                              </m:r>
                            </m:e>
                          </m:d>
                        </m:den>
                      </m:f>
                    </m:oMath>
                  </m:oMathPara>
                </a14:m>
                <a:endParaRPr lang="en-IN"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m:t>
                      </m:r>
                      <m:r>
                        <a:rPr lang="en-IN" sz="2800" b="0" i="1" smtClean="0">
                          <a:latin typeface="Cambria Math" panose="02040503050406030204" pitchFamily="18" charset="0"/>
                        </a:rPr>
                        <m:t>𝑃</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𝑋</m:t>
                          </m:r>
                          <m:r>
                            <a:rPr lang="en-IN" sz="2800" b="0" i="1" smtClean="0">
                              <a:latin typeface="Cambria Math" panose="02040503050406030204" pitchFamily="18" charset="0"/>
                            </a:rPr>
                            <m:t>&gt;1</m:t>
                          </m:r>
                        </m:e>
                      </m:d>
                    </m:oMath>
                  </m:oMathPara>
                </a14:m>
                <a:endParaRPr lang="en-IN" sz="2800" dirty="0"/>
              </a:p>
              <a:p>
                <a:pPr algn="ctr"/>
                <a14:m>
                  <m:oMath xmlns:m="http://schemas.openxmlformats.org/officeDocument/2006/math">
                    <m:r>
                      <a:rPr lang="en-IN" sz="2800" b="0" i="1" smtClean="0">
                        <a:latin typeface="Cambria Math" panose="02040503050406030204" pitchFamily="18" charset="0"/>
                      </a:rPr>
                      <m:t>=</m:t>
                    </m:r>
                  </m:oMath>
                </a14:m>
                <a:r>
                  <a:rPr lang="en-IN" sz="2800" dirty="0">
                    <a:cs typeface="Times New Roman" panose="02020603050405020304" pitchFamily="18" charset="0"/>
                  </a:rPr>
                  <a:t> </a:t>
                </a:r>
                <a14:m>
                  <m:oMath xmlns:m="http://schemas.openxmlformats.org/officeDocument/2006/math">
                    <m:nary>
                      <m:naryPr>
                        <m:ctrlPr>
                          <a:rPr lang="en-IN" sz="2800" i="1">
                            <a:latin typeface="Cambria Math" panose="02040503050406030204" pitchFamily="18" charset="0"/>
                            <a:cs typeface="Times New Roman" panose="02020603050405020304" pitchFamily="18" charset="0"/>
                          </a:rPr>
                        </m:ctrlPr>
                      </m:naryPr>
                      <m:sub>
                        <m:r>
                          <a:rPr lang="en-IN" sz="2800" i="1" smtClean="0">
                            <a:latin typeface="Cambria Math" panose="02040503050406030204" pitchFamily="18" charset="0"/>
                            <a:cs typeface="Times New Roman" panose="02020603050405020304" pitchFamily="18" charset="0"/>
                          </a:rPr>
                          <m:t>1</m:t>
                        </m:r>
                      </m:sub>
                      <m:sup>
                        <m:r>
                          <a:rPr lang="en-IN" sz="2800" i="1">
                            <a:latin typeface="Cambria Math" panose="02040503050406030204" pitchFamily="18" charset="0"/>
                            <a:cs typeface="Times New Roman" panose="02020603050405020304" pitchFamily="18" charset="0"/>
                          </a:rPr>
                          <m:t>∞</m:t>
                        </m:r>
                      </m:sup>
                      <m:e>
                        <m:f>
                          <m:fPr>
                            <m:ctrlPr>
                              <a:rPr lang="en-IN" sz="2800" i="1">
                                <a:latin typeface="Cambria Math" panose="02040503050406030204" pitchFamily="18" charset="0"/>
                                <a:cs typeface="Times New Roman" panose="02020603050405020304" pitchFamily="18" charset="0"/>
                              </a:rPr>
                            </m:ctrlPr>
                          </m:fPr>
                          <m:num>
                            <m:r>
                              <a:rPr lang="en-IN" sz="2800" i="1">
                                <a:latin typeface="Cambria Math" panose="02040503050406030204" pitchFamily="18" charset="0"/>
                                <a:cs typeface="Times New Roman" panose="02020603050405020304" pitchFamily="18" charset="0"/>
                              </a:rPr>
                              <m:t>1</m:t>
                            </m:r>
                          </m:num>
                          <m:den>
                            <m:r>
                              <a:rPr lang="en-IN" sz="2800" i="1">
                                <a:latin typeface="Cambria Math" panose="02040503050406030204" pitchFamily="18" charset="0"/>
                                <a:cs typeface="Times New Roman" panose="02020603050405020304" pitchFamily="18" charset="0"/>
                              </a:rPr>
                              <m:t>2</m:t>
                            </m:r>
                          </m:den>
                        </m:f>
                        <m:sSup>
                          <m:sSup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pPr>
                          <m:e>
                            <m:r>
                              <a:rPr lang="en-IN" sz="2800" i="1">
                                <a:latin typeface="Cambria Math" panose="02040503050406030204" pitchFamily="18" charset="0"/>
                                <a:ea typeface="Cambria Math" panose="02040503050406030204" pitchFamily="18" charset="0"/>
                                <a:cs typeface="Times New Roman" panose="02020603050405020304" pitchFamily="18" charset="0"/>
                              </a:rPr>
                              <m:t>𝑒</m:t>
                            </m:r>
                          </m:e>
                          <m:sup>
                            <m:r>
                              <a:rPr lang="en-IN" sz="2800" i="1">
                                <a:latin typeface="Cambria Math" panose="02040503050406030204" pitchFamily="18" charset="0"/>
                                <a:ea typeface="Cambria Math" panose="02040503050406030204" pitchFamily="18" charset="0"/>
                                <a:cs typeface="Times New Roman" panose="02020603050405020304" pitchFamily="18" charset="0"/>
                              </a:rPr>
                              <m:t>−</m:t>
                            </m:r>
                            <m:f>
                              <m:f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fPr>
                              <m:num>
                                <m:r>
                                  <a:rPr lang="en-IN" sz="2800" i="1">
                                    <a:latin typeface="Cambria Math" panose="02040503050406030204" pitchFamily="18" charset="0"/>
                                    <a:ea typeface="Cambria Math" panose="02040503050406030204" pitchFamily="18" charset="0"/>
                                    <a:cs typeface="Times New Roman" panose="02020603050405020304" pitchFamily="18" charset="0"/>
                                  </a:rPr>
                                  <m:t>𝑥</m:t>
                                </m:r>
                              </m:num>
                              <m:den>
                                <m:r>
                                  <a:rPr lang="en-IN" sz="2800" i="1">
                                    <a:latin typeface="Cambria Math" panose="02040503050406030204" pitchFamily="18" charset="0"/>
                                    <a:ea typeface="Cambria Math" panose="02040503050406030204" pitchFamily="18" charset="0"/>
                                    <a:cs typeface="Times New Roman" panose="02020603050405020304" pitchFamily="18" charset="0"/>
                                  </a:rPr>
                                  <m:t>2</m:t>
                                </m:r>
                              </m:den>
                            </m:f>
                          </m:sup>
                        </m:sSup>
                      </m:e>
                    </m:nary>
                    <m:r>
                      <a:rPr lang="en-IN" sz="2800" i="1">
                        <a:latin typeface="Cambria Math" panose="02040503050406030204" pitchFamily="18" charset="0"/>
                        <a:cs typeface="Times New Roman" panose="02020603050405020304" pitchFamily="18" charset="0"/>
                      </a:rPr>
                      <m:t>𝑑𝑥</m:t>
                    </m:r>
                  </m:oMath>
                </a14:m>
                <a:endParaRPr lang="en-IN" sz="2800" i="1" dirty="0">
                  <a:latin typeface="Cambria Math" panose="020405030504060302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IN" sz="2800" i="1">
                          <a:latin typeface="Cambria Math" panose="02040503050406030204" pitchFamily="18" charset="0"/>
                          <a:cs typeface="Times New Roman" panose="02020603050405020304" pitchFamily="18" charset="0"/>
                        </a:rPr>
                        <m:t>=</m:t>
                      </m:r>
                      <m:sSubSup>
                        <m:sSubSupPr>
                          <m:ctrlPr>
                            <a:rPr lang="en-IN" sz="2800" i="1">
                              <a:latin typeface="Cambria Math" panose="02040503050406030204" pitchFamily="18" charset="0"/>
                              <a:cs typeface="Times New Roman" panose="02020603050405020304" pitchFamily="18" charset="0"/>
                            </a:rPr>
                          </m:ctrlPr>
                        </m:sSubSupPr>
                        <m:e>
                          <m:d>
                            <m:dPr>
                              <m:ctrlPr>
                                <a:rPr lang="en-IN" sz="2800" i="1">
                                  <a:latin typeface="Cambria Math" panose="02040503050406030204" pitchFamily="18" charset="0"/>
                                  <a:cs typeface="Times New Roman" panose="02020603050405020304" pitchFamily="18" charset="0"/>
                                </a:rPr>
                              </m:ctrlPr>
                            </m:dPr>
                            <m:e>
                              <m:r>
                                <a:rPr lang="en-IN" sz="2800" i="1">
                                  <a:latin typeface="Cambria Math" panose="02040503050406030204" pitchFamily="18" charset="0"/>
                                  <a:cs typeface="Times New Roman" panose="02020603050405020304" pitchFamily="18" charset="0"/>
                                </a:rPr>
                                <m:t>−</m:t>
                              </m:r>
                              <m:sSup>
                                <m:sSupPr>
                                  <m:ctrlPr>
                                    <a:rPr lang="en-IN" sz="2800" i="1">
                                      <a:latin typeface="Cambria Math" panose="02040503050406030204" pitchFamily="18" charset="0"/>
                                      <a:cs typeface="Times New Roman" panose="02020603050405020304" pitchFamily="18" charset="0"/>
                                    </a:rPr>
                                  </m:ctrlPr>
                                </m:sSupPr>
                                <m:e>
                                  <m:r>
                                    <a:rPr lang="en-IN" sz="2800" i="1">
                                      <a:latin typeface="Cambria Math" panose="02040503050406030204" pitchFamily="18" charset="0"/>
                                      <a:cs typeface="Times New Roman" panose="02020603050405020304" pitchFamily="18" charset="0"/>
                                    </a:rPr>
                                    <m:t>𝑒</m:t>
                                  </m:r>
                                </m:e>
                                <m:sup>
                                  <m:r>
                                    <a:rPr lang="en-IN" sz="2800" i="1">
                                      <a:latin typeface="Cambria Math" panose="02040503050406030204" pitchFamily="18" charset="0"/>
                                      <a:cs typeface="Times New Roman" panose="02020603050405020304" pitchFamily="18" charset="0"/>
                                    </a:rPr>
                                    <m:t>−</m:t>
                                  </m:r>
                                  <m:f>
                                    <m:fPr>
                                      <m:ctrlPr>
                                        <a:rPr lang="en-IN" sz="2800" i="1">
                                          <a:latin typeface="Cambria Math" panose="02040503050406030204" pitchFamily="18" charset="0"/>
                                          <a:cs typeface="Times New Roman" panose="02020603050405020304" pitchFamily="18" charset="0"/>
                                        </a:rPr>
                                      </m:ctrlPr>
                                    </m:fPr>
                                    <m:num>
                                      <m:r>
                                        <a:rPr lang="en-IN" sz="2800" i="1">
                                          <a:latin typeface="Cambria Math" panose="02040503050406030204" pitchFamily="18" charset="0"/>
                                          <a:cs typeface="Times New Roman" panose="02020603050405020304" pitchFamily="18" charset="0"/>
                                        </a:rPr>
                                        <m:t>𝑥</m:t>
                                      </m:r>
                                    </m:num>
                                    <m:den>
                                      <m:r>
                                        <a:rPr lang="en-IN" sz="2800" i="1">
                                          <a:latin typeface="Cambria Math" panose="02040503050406030204" pitchFamily="18" charset="0"/>
                                          <a:cs typeface="Times New Roman" panose="02020603050405020304" pitchFamily="18" charset="0"/>
                                        </a:rPr>
                                        <m:t>2</m:t>
                                      </m:r>
                                    </m:den>
                                  </m:f>
                                </m:sup>
                              </m:sSup>
                            </m:e>
                          </m:d>
                        </m:e>
                        <m:sub>
                          <m:r>
                            <a:rPr lang="en-IN" sz="2800" i="1" smtClean="0">
                              <a:latin typeface="Cambria Math" panose="02040503050406030204" pitchFamily="18" charset="0"/>
                              <a:cs typeface="Times New Roman" panose="02020603050405020304" pitchFamily="18" charset="0"/>
                            </a:rPr>
                            <m:t>1</m:t>
                          </m:r>
                        </m:sub>
                        <m:sup>
                          <m:r>
                            <a:rPr lang="en-IN" sz="2800" i="1">
                              <a:latin typeface="Cambria Math" panose="02040503050406030204" pitchFamily="18" charset="0"/>
                              <a:cs typeface="Times New Roman" panose="02020603050405020304" pitchFamily="18" charset="0"/>
                            </a:rPr>
                            <m:t>∞</m:t>
                          </m:r>
                        </m:sup>
                      </m:sSubSup>
                      <m:r>
                        <a:rPr lang="en-IN" sz="2800" i="1">
                          <a:latin typeface="Cambria Math" panose="02040503050406030204" pitchFamily="18" charset="0"/>
                          <a:cs typeface="Times New Roman" panose="02020603050405020304" pitchFamily="18" charset="0"/>
                        </a:rPr>
                        <m:t>=</m:t>
                      </m:r>
                      <m:sSup>
                        <m:sSupPr>
                          <m:ctrlPr>
                            <a:rPr lang="en-IN" sz="2800" i="1">
                              <a:latin typeface="Cambria Math" panose="02040503050406030204" pitchFamily="18" charset="0"/>
                              <a:cs typeface="Times New Roman" panose="02020603050405020304" pitchFamily="18" charset="0"/>
                            </a:rPr>
                          </m:ctrlPr>
                        </m:sSupPr>
                        <m:e>
                          <m:r>
                            <a:rPr lang="en-IN" sz="2800" i="1">
                              <a:latin typeface="Cambria Math" panose="02040503050406030204" pitchFamily="18" charset="0"/>
                              <a:cs typeface="Times New Roman" panose="02020603050405020304" pitchFamily="18" charset="0"/>
                            </a:rPr>
                            <m:t>𝑒</m:t>
                          </m:r>
                        </m:e>
                        <m:sup>
                          <m:r>
                            <a:rPr lang="en-IN" sz="2800" i="1">
                              <a:latin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cs typeface="Times New Roman" panose="02020603050405020304" pitchFamily="18" charset="0"/>
                            </a:rPr>
                            <m:t>0.5</m:t>
                          </m:r>
                        </m:sup>
                      </m:sSup>
                    </m:oMath>
                  </m:oMathPara>
                </a14:m>
                <a:endParaRPr lang="en-IN" sz="2800" dirty="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=0.6065</m:t>
                      </m:r>
                    </m:oMath>
                  </m:oMathPara>
                </a14:m>
                <a:endParaRPr lang="en-IN" sz="2800" dirty="0"/>
              </a:p>
            </p:txBody>
          </p:sp>
        </mc:Choice>
        <mc:Fallback xmlns="">
          <p:sp>
            <p:nvSpPr>
              <p:cNvPr id="2" name="TextBox 1">
                <a:extLst>
                  <a:ext uri="{FF2B5EF4-FFF2-40B4-BE49-F238E27FC236}">
                    <a16:creationId xmlns:a16="http://schemas.microsoft.com/office/drawing/2014/main" id="{73BCC93A-7993-D13D-DFE7-CAB53E5A29D4}"/>
                  </a:ext>
                </a:extLst>
              </p:cNvPr>
              <p:cNvSpPr txBox="1">
                <a:spLocks noRot="1" noChangeAspect="1" noMove="1" noResize="1" noEditPoints="1" noAdjustHandles="1" noChangeArrowheads="1" noChangeShapeType="1" noTextEdit="1"/>
              </p:cNvSpPr>
              <p:nvPr/>
            </p:nvSpPr>
            <p:spPr>
              <a:xfrm>
                <a:off x="606173" y="806657"/>
                <a:ext cx="7931651" cy="4277518"/>
              </a:xfrm>
              <a:prstGeom prst="rect">
                <a:avLst/>
              </a:prstGeom>
              <a:blipFill>
                <a:blip r:embed="rId2"/>
                <a:stretch>
                  <a:fillRect l="-15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6F07743-EFD8-5CEB-BB65-CBC9C7ECCD91}"/>
                  </a:ext>
                </a:extLst>
              </p:cNvPr>
              <p:cNvSpPr txBox="1"/>
              <p:nvPr/>
            </p:nvSpPr>
            <p:spPr>
              <a:xfrm>
                <a:off x="6996700" y="1791254"/>
                <a:ext cx="5568594" cy="2308324"/>
              </a:xfrm>
              <a:prstGeom prst="rect">
                <a:avLst/>
              </a:prstGeom>
              <a:noFill/>
            </p:spPr>
            <p:txBody>
              <a:bodyPr wrap="square" rtlCol="0">
                <a:spAutoFit/>
              </a:bodyPr>
              <a:lstStyle/>
              <a:p>
                <a:r>
                  <a:rPr lang="en-IN" sz="2400" dirty="0">
                    <a:solidFill>
                      <a:srgbClr val="002060"/>
                    </a:solidFill>
                    <a:latin typeface="Times New Roman" panose="02020603050405020304" pitchFamily="18" charset="0"/>
                    <a:cs typeface="Times New Roman" panose="02020603050405020304" pitchFamily="18" charset="0"/>
                  </a:rPr>
                  <a:t>Memoryless property:</a:t>
                </a:r>
              </a:p>
              <a:p>
                <a:pPr/>
                <a14:m>
                  <m:oMathPara xmlns:m="http://schemas.openxmlformats.org/officeDocument/2006/math">
                    <m:oMathParaPr>
                      <m:jc m:val="centerGroup"/>
                    </m:oMathParaPr>
                    <m:oMath xmlns:m="http://schemas.openxmlformats.org/officeDocument/2006/math">
                      <m:r>
                        <a:rPr lang="en-IN" sz="2400" b="0" i="1" smtClean="0">
                          <a:solidFill>
                            <a:srgbClr val="002060"/>
                          </a:solidFill>
                          <a:latin typeface="Cambria Math" panose="02040503050406030204" pitchFamily="18" charset="0"/>
                        </a:rPr>
                        <m:t>𝑃</m:t>
                      </m:r>
                      <m:d>
                        <m:dPr>
                          <m:endChr m:val="|"/>
                          <m:ctrlPr>
                            <a:rPr lang="en-IN" sz="2400" b="0" i="1" smtClean="0">
                              <a:solidFill>
                                <a:srgbClr val="002060"/>
                              </a:solidFill>
                              <a:latin typeface="Cambria Math" panose="02040503050406030204" pitchFamily="18" charset="0"/>
                            </a:rPr>
                          </m:ctrlPr>
                        </m:dPr>
                        <m:e>
                          <m:r>
                            <a:rPr lang="en-IN" sz="2400" b="0" i="1" smtClean="0">
                              <a:solidFill>
                                <a:srgbClr val="002060"/>
                              </a:solidFill>
                              <a:latin typeface="Cambria Math" panose="02040503050406030204" pitchFamily="18" charset="0"/>
                            </a:rPr>
                            <m:t>𝑋</m:t>
                          </m:r>
                          <m:r>
                            <a:rPr lang="en-IN" sz="2400" b="0" i="1" smtClean="0">
                              <a:solidFill>
                                <a:srgbClr val="002060"/>
                              </a:solidFill>
                              <a:latin typeface="Cambria Math" panose="02040503050406030204" pitchFamily="18" charset="0"/>
                            </a:rPr>
                            <m:t>≥</m:t>
                          </m:r>
                          <m:r>
                            <a:rPr lang="en-IN" sz="2400" b="0" i="1" smtClean="0">
                              <a:solidFill>
                                <a:srgbClr val="002060"/>
                              </a:solidFill>
                              <a:latin typeface="Cambria Math" panose="02040503050406030204" pitchFamily="18" charset="0"/>
                            </a:rPr>
                            <m:t>𝑡</m:t>
                          </m:r>
                          <m:r>
                            <a:rPr lang="en-US" sz="2400" b="0" i="1" smtClean="0">
                              <a:solidFill>
                                <a:srgbClr val="002060"/>
                              </a:solidFill>
                              <a:latin typeface="Cambria Math" panose="02040503050406030204" pitchFamily="18" charset="0"/>
                            </a:rPr>
                            <m:t>+</m:t>
                          </m:r>
                          <m:r>
                            <a:rPr lang="en-US" sz="2400" b="0" i="1" smtClean="0">
                              <a:solidFill>
                                <a:srgbClr val="002060"/>
                              </a:solidFill>
                              <a:latin typeface="Cambria Math" panose="02040503050406030204" pitchFamily="18" charset="0"/>
                            </a:rPr>
                            <m:t>𝑠</m:t>
                          </m:r>
                        </m:e>
                      </m:d>
                      <m:r>
                        <a:rPr lang="en-IN" sz="2400" b="0" i="1" smtClean="0">
                          <a:solidFill>
                            <a:srgbClr val="002060"/>
                          </a:solidFill>
                          <a:latin typeface="Cambria Math" panose="02040503050406030204" pitchFamily="18" charset="0"/>
                        </a:rPr>
                        <m:t> </m:t>
                      </m:r>
                      <m:r>
                        <a:rPr lang="en-IN" sz="2400" b="0" i="1" smtClean="0">
                          <a:solidFill>
                            <a:srgbClr val="002060"/>
                          </a:solidFill>
                          <a:latin typeface="Cambria Math" panose="02040503050406030204" pitchFamily="18" charset="0"/>
                        </a:rPr>
                        <m:t>𝑋</m:t>
                      </m:r>
                      <m:r>
                        <a:rPr lang="en-IN" sz="2400" b="0" i="1" smtClean="0">
                          <a:solidFill>
                            <a:srgbClr val="002060"/>
                          </a:solidFill>
                          <a:latin typeface="Cambria Math" panose="02040503050406030204" pitchFamily="18" charset="0"/>
                        </a:rPr>
                        <m:t>&gt;</m:t>
                      </m:r>
                      <m:r>
                        <a:rPr lang="en-IN" sz="2400" b="0" i="1" smtClean="0">
                          <a:solidFill>
                            <a:srgbClr val="002060"/>
                          </a:solidFill>
                          <a:latin typeface="Cambria Math" panose="02040503050406030204" pitchFamily="18" charset="0"/>
                        </a:rPr>
                        <m:t>𝑠</m:t>
                      </m:r>
                      <m:r>
                        <a:rPr lang="en-IN" sz="2400" b="0" i="1" smtClean="0">
                          <a:solidFill>
                            <a:srgbClr val="002060"/>
                          </a:solidFill>
                          <a:latin typeface="Cambria Math" panose="02040503050406030204" pitchFamily="18" charset="0"/>
                        </a:rPr>
                        <m:t>)=</m:t>
                      </m:r>
                      <m:r>
                        <a:rPr lang="en-IN" sz="2400" i="1">
                          <a:solidFill>
                            <a:srgbClr val="002060"/>
                          </a:solidFill>
                          <a:latin typeface="Cambria Math" panose="02040503050406030204" pitchFamily="18" charset="0"/>
                        </a:rPr>
                        <m:t>𝑃</m:t>
                      </m:r>
                      <m:d>
                        <m:dPr>
                          <m:ctrlPr>
                            <a:rPr lang="en-IN" sz="2400" i="1">
                              <a:solidFill>
                                <a:srgbClr val="002060"/>
                              </a:solidFill>
                              <a:latin typeface="Cambria Math" panose="02040503050406030204" pitchFamily="18" charset="0"/>
                            </a:rPr>
                          </m:ctrlPr>
                        </m:dPr>
                        <m:e>
                          <m:r>
                            <a:rPr lang="en-IN" sz="2400" b="0" i="1" smtClean="0">
                              <a:solidFill>
                                <a:srgbClr val="002060"/>
                              </a:solidFill>
                              <a:latin typeface="Cambria Math" panose="02040503050406030204" pitchFamily="18" charset="0"/>
                            </a:rPr>
                            <m:t>𝑋</m:t>
                          </m:r>
                          <m:r>
                            <a:rPr lang="en-IN" sz="2400" i="1">
                              <a:solidFill>
                                <a:srgbClr val="002060"/>
                              </a:solidFill>
                              <a:latin typeface="Cambria Math" panose="02040503050406030204" pitchFamily="18" charset="0"/>
                            </a:rPr>
                            <m:t>&gt;</m:t>
                          </m:r>
                          <m:r>
                            <a:rPr lang="en-US" sz="2400" b="0" i="1" smtClean="0">
                              <a:solidFill>
                                <a:srgbClr val="002060"/>
                              </a:solidFill>
                              <a:latin typeface="Cambria Math" panose="02040503050406030204" pitchFamily="18" charset="0"/>
                            </a:rPr>
                            <m:t>𝑡</m:t>
                          </m:r>
                        </m:e>
                      </m:d>
                    </m:oMath>
                  </m:oMathPara>
                </a14:m>
                <a:endParaRPr lang="en-IN" sz="2400" dirty="0">
                  <a:solidFill>
                    <a:srgbClr val="002060"/>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IN" sz="2400" b="0" i="1" smtClean="0">
                          <a:solidFill>
                            <a:srgbClr val="002060"/>
                          </a:solidFill>
                          <a:latin typeface="Cambria Math" panose="02040503050406030204" pitchFamily="18" charset="0"/>
                        </a:rPr>
                        <m:t>∴</m:t>
                      </m:r>
                      <m:r>
                        <a:rPr lang="en-IN" sz="2400" b="0" i="1" smtClean="0">
                          <a:solidFill>
                            <a:srgbClr val="002060"/>
                          </a:solidFill>
                          <a:latin typeface="Cambria Math" panose="02040503050406030204" pitchFamily="18" charset="0"/>
                        </a:rPr>
                        <m:t>𝐻𝑒𝑟𝑒</m:t>
                      </m:r>
                      <m:r>
                        <a:rPr lang="en-IN" sz="2400" b="0" i="1" smtClean="0">
                          <a:solidFill>
                            <a:srgbClr val="002060"/>
                          </a:solidFill>
                          <a:latin typeface="Cambria Math" panose="02040503050406030204" pitchFamily="18" charset="0"/>
                        </a:rPr>
                        <m:t>   </m:t>
                      </m:r>
                      <m:r>
                        <a:rPr lang="en-IN" sz="2400" b="0" i="1" smtClean="0">
                          <a:solidFill>
                            <a:srgbClr val="002060"/>
                          </a:solidFill>
                          <a:latin typeface="Cambria Math" panose="02040503050406030204" pitchFamily="18" charset="0"/>
                        </a:rPr>
                        <m:t>𝑡</m:t>
                      </m:r>
                      <m:r>
                        <a:rPr lang="en-US" sz="2400" b="0" i="1" smtClean="0">
                          <a:solidFill>
                            <a:srgbClr val="002060"/>
                          </a:solidFill>
                          <a:latin typeface="Cambria Math" panose="02040503050406030204" pitchFamily="18" charset="0"/>
                        </a:rPr>
                        <m:t>+</m:t>
                      </m:r>
                      <m:r>
                        <a:rPr lang="en-US" sz="2400" b="0" i="1" smtClean="0">
                          <a:solidFill>
                            <a:srgbClr val="002060"/>
                          </a:solidFill>
                          <a:latin typeface="Cambria Math" panose="02040503050406030204" pitchFamily="18" charset="0"/>
                        </a:rPr>
                        <m:t>𝑠</m:t>
                      </m:r>
                      <m:r>
                        <a:rPr lang="en-IN" sz="2400" b="0" i="1" smtClean="0">
                          <a:solidFill>
                            <a:srgbClr val="002060"/>
                          </a:solidFill>
                          <a:latin typeface="Cambria Math" panose="02040503050406030204" pitchFamily="18" charset="0"/>
                        </a:rPr>
                        <m:t>=  </m:t>
                      </m:r>
                      <m:r>
                        <a:rPr lang="en-US" sz="2400" b="0" i="1" smtClean="0">
                          <a:solidFill>
                            <a:srgbClr val="002060"/>
                          </a:solidFill>
                          <a:latin typeface="Cambria Math" panose="02040503050406030204" pitchFamily="18" charset="0"/>
                        </a:rPr>
                        <m:t>10</m:t>
                      </m:r>
                      <m:r>
                        <a:rPr lang="en-IN" sz="2400" b="0" i="1" smtClean="0">
                          <a:solidFill>
                            <a:srgbClr val="002060"/>
                          </a:solidFill>
                          <a:latin typeface="Cambria Math" panose="02040503050406030204" pitchFamily="18" charset="0"/>
                        </a:rPr>
                        <m:t>, </m:t>
                      </m:r>
                      <m:r>
                        <a:rPr lang="en-IN" sz="2400" b="0" i="1" smtClean="0">
                          <a:solidFill>
                            <a:srgbClr val="002060"/>
                          </a:solidFill>
                          <a:latin typeface="Cambria Math" panose="02040503050406030204" pitchFamily="18" charset="0"/>
                        </a:rPr>
                        <m:t>𝑠</m:t>
                      </m:r>
                      <m:r>
                        <a:rPr lang="en-IN" sz="2400" b="0" i="1" smtClean="0">
                          <a:solidFill>
                            <a:srgbClr val="002060"/>
                          </a:solidFill>
                          <a:latin typeface="Cambria Math" panose="02040503050406030204" pitchFamily="18" charset="0"/>
                        </a:rPr>
                        <m:t>=9</m:t>
                      </m:r>
                    </m:oMath>
                  </m:oMathPara>
                </a14:m>
                <a:endParaRPr lang="en-IN" sz="2400" dirty="0">
                  <a:solidFill>
                    <a:srgbClr val="002060"/>
                  </a:solidFill>
                  <a:latin typeface="Times New Roman" panose="02020603050405020304" pitchFamily="18" charset="0"/>
                  <a:cs typeface="Times New Roman" panose="02020603050405020304" pitchFamily="18" charset="0"/>
                </a:endParaRPr>
              </a:p>
              <a:p>
                <a14:m>
                  <m:oMath xmlns:m="http://schemas.openxmlformats.org/officeDocument/2006/math">
                    <m:r>
                      <a:rPr lang="en-IN" sz="2400" b="0" i="1" smtClean="0">
                        <a:solidFill>
                          <a:srgbClr val="002060"/>
                        </a:solidFill>
                        <a:latin typeface="Cambria Math" panose="02040503050406030204" pitchFamily="18" charset="0"/>
                      </a:rPr>
                      <m:t>𝑃</m:t>
                    </m:r>
                    <m:d>
                      <m:dPr>
                        <m:endChr m:val="|"/>
                        <m:ctrlPr>
                          <a:rPr lang="en-IN" sz="2400" b="0" i="1" smtClean="0">
                            <a:solidFill>
                              <a:srgbClr val="002060"/>
                            </a:solidFill>
                            <a:latin typeface="Cambria Math" panose="02040503050406030204" pitchFamily="18" charset="0"/>
                          </a:rPr>
                        </m:ctrlPr>
                      </m:dPr>
                      <m:e>
                        <m:r>
                          <a:rPr lang="en-IN" sz="2400" b="0" i="1" smtClean="0">
                            <a:solidFill>
                              <a:srgbClr val="002060"/>
                            </a:solidFill>
                            <a:latin typeface="Cambria Math" panose="02040503050406030204" pitchFamily="18" charset="0"/>
                          </a:rPr>
                          <m:t>𝑋</m:t>
                        </m:r>
                        <m:r>
                          <a:rPr lang="en-IN" sz="2400" b="0" i="1" smtClean="0">
                            <a:solidFill>
                              <a:srgbClr val="002060"/>
                            </a:solidFill>
                            <a:latin typeface="Cambria Math" panose="02040503050406030204" pitchFamily="18" charset="0"/>
                          </a:rPr>
                          <m:t>≥10</m:t>
                        </m:r>
                      </m:e>
                    </m:d>
                    <m:r>
                      <a:rPr lang="en-IN" sz="2400" b="0" i="1" smtClean="0">
                        <a:solidFill>
                          <a:srgbClr val="002060"/>
                        </a:solidFill>
                        <a:latin typeface="Cambria Math" panose="02040503050406030204" pitchFamily="18" charset="0"/>
                      </a:rPr>
                      <m:t> </m:t>
                    </m:r>
                    <m:r>
                      <a:rPr lang="en-IN" sz="2400" b="0" i="1" smtClean="0">
                        <a:solidFill>
                          <a:srgbClr val="002060"/>
                        </a:solidFill>
                        <a:latin typeface="Cambria Math" panose="02040503050406030204" pitchFamily="18" charset="0"/>
                      </a:rPr>
                      <m:t>𝑋</m:t>
                    </m:r>
                    <m:r>
                      <a:rPr lang="en-IN" sz="2400" b="0" i="1" smtClean="0">
                        <a:solidFill>
                          <a:srgbClr val="002060"/>
                        </a:solidFill>
                        <a:latin typeface="Cambria Math" panose="02040503050406030204" pitchFamily="18" charset="0"/>
                      </a:rPr>
                      <m:t>&gt;9)=</m:t>
                    </m:r>
                  </m:oMath>
                </a14:m>
                <a:r>
                  <a:rPr lang="en-IN" sz="2400"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r>
                      <a:rPr lang="en-IN" sz="2400" i="1">
                        <a:solidFill>
                          <a:srgbClr val="002060"/>
                        </a:solidFill>
                        <a:latin typeface="Cambria Math" panose="02040503050406030204" pitchFamily="18" charset="0"/>
                      </a:rPr>
                      <m:t>𝑃</m:t>
                    </m:r>
                    <m:d>
                      <m:dPr>
                        <m:ctrlPr>
                          <a:rPr lang="en-IN" sz="2400" i="1">
                            <a:solidFill>
                              <a:srgbClr val="002060"/>
                            </a:solidFill>
                            <a:latin typeface="Cambria Math" panose="02040503050406030204" pitchFamily="18" charset="0"/>
                          </a:rPr>
                        </m:ctrlPr>
                      </m:dPr>
                      <m:e>
                        <m:r>
                          <a:rPr lang="en-IN" sz="2400" i="1">
                            <a:solidFill>
                              <a:srgbClr val="002060"/>
                            </a:solidFill>
                            <a:latin typeface="Cambria Math" panose="02040503050406030204" pitchFamily="18" charset="0"/>
                          </a:rPr>
                          <m:t>𝑋</m:t>
                        </m:r>
                        <m:r>
                          <a:rPr lang="en-IN" sz="2400" i="1">
                            <a:solidFill>
                              <a:srgbClr val="002060"/>
                            </a:solidFill>
                            <a:latin typeface="Cambria Math" panose="02040503050406030204" pitchFamily="18" charset="0"/>
                          </a:rPr>
                          <m:t>&gt;1</m:t>
                        </m:r>
                      </m:e>
                    </m:d>
                  </m:oMath>
                </a14:m>
                <a:endParaRPr lang="en-IN" sz="2400" dirty="0">
                  <a:solidFill>
                    <a:srgbClr val="002060"/>
                  </a:solidFill>
                  <a:latin typeface="Times New Roman" panose="02020603050405020304" pitchFamily="18" charset="0"/>
                  <a:cs typeface="Times New Roman" panose="02020603050405020304" pitchFamily="18" charset="0"/>
                </a:endParaRPr>
              </a:p>
              <a:p>
                <a:endParaRPr lang="en-IN" sz="2400" dirty="0">
                  <a:solidFill>
                    <a:srgbClr val="002060"/>
                  </a:solidFill>
                  <a:latin typeface="Times New Roman" panose="02020603050405020304" pitchFamily="18" charset="0"/>
                  <a:cs typeface="Times New Roman" panose="02020603050405020304" pitchFamily="18" charset="0"/>
                </a:endParaRPr>
              </a:p>
              <a:p>
                <a:endParaRPr lang="en-IN" sz="2400"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86F07743-EFD8-5CEB-BB65-CBC9C7ECCD91}"/>
                  </a:ext>
                </a:extLst>
              </p:cNvPr>
              <p:cNvSpPr txBox="1">
                <a:spLocks noRot="1" noChangeAspect="1" noMove="1" noResize="1" noEditPoints="1" noAdjustHandles="1" noChangeArrowheads="1" noChangeShapeType="1" noTextEdit="1"/>
              </p:cNvSpPr>
              <p:nvPr/>
            </p:nvSpPr>
            <p:spPr>
              <a:xfrm>
                <a:off x="6996700" y="1791254"/>
                <a:ext cx="5568594" cy="2308324"/>
              </a:xfrm>
              <a:prstGeom prst="rect">
                <a:avLst/>
              </a:prstGeom>
              <a:blipFill>
                <a:blip r:embed="rId3"/>
                <a:stretch>
                  <a:fillRect l="-1752" t="-2111"/>
                </a:stretch>
              </a:blipFill>
            </p:spPr>
            <p:txBody>
              <a:bodyPr/>
              <a:lstStyle/>
              <a:p>
                <a:r>
                  <a:rPr lang="en-IN">
                    <a:noFill/>
                  </a:rPr>
                  <a:t> </a:t>
                </a:r>
              </a:p>
            </p:txBody>
          </p:sp>
        </mc:Fallback>
      </mc:AlternateContent>
    </p:spTree>
    <p:extLst>
      <p:ext uri="{BB962C8B-B14F-4D97-AF65-F5344CB8AC3E}">
        <p14:creationId xmlns:p14="http://schemas.microsoft.com/office/powerpoint/2010/main" val="2638177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546E37C-6232-ACB9-B6CC-192A4C1093A9}"/>
                  </a:ext>
                </a:extLst>
              </p:cNvPr>
              <p:cNvSpPr txBox="1"/>
              <p:nvPr/>
            </p:nvSpPr>
            <p:spPr>
              <a:xfrm>
                <a:off x="255141" y="390420"/>
                <a:ext cx="11681717" cy="4830874"/>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Binomial Distribution Function:</a:t>
                </a:r>
              </a:p>
              <a:p>
                <a:r>
                  <a:rPr lang="en-IN" sz="2800" dirty="0">
                    <a:latin typeface="Times New Roman" panose="02020603050405020304" pitchFamily="18" charset="0"/>
                    <a:cs typeface="Times New Roman" panose="02020603050405020304" pitchFamily="18" charset="0"/>
                  </a:rPr>
                  <a:t>A random variable  </a:t>
                </a:r>
                <a14:m>
                  <m:oMath xmlns:m="http://schemas.openxmlformats.org/officeDocument/2006/math">
                    <m:r>
                      <a:rPr lang="en-IN" sz="2800" b="0" i="1" dirty="0" smtClean="0">
                        <a:latin typeface="Cambria Math" panose="02040503050406030204" pitchFamily="18" charset="0"/>
                        <a:cs typeface="Times New Roman" panose="02020603050405020304" pitchFamily="18" charset="0"/>
                      </a:rPr>
                      <m:t>𝑋</m:t>
                    </m:r>
                  </m:oMath>
                </a14:m>
                <a:r>
                  <a:rPr lang="en-IN" sz="2800" dirty="0">
                    <a:latin typeface="Times New Roman" panose="02020603050405020304" pitchFamily="18" charset="0"/>
                    <a:cs typeface="Times New Roman" panose="02020603050405020304" pitchFamily="18" charset="0"/>
                  </a:rPr>
                  <a:t> is said to follow binomial distribution if it assumes only non-negative values and its probability mass function is given by:</a:t>
                </a:r>
              </a:p>
              <a:p>
                <a:pPr marL="0" indent="0">
                  <a:buNone/>
                </a:pPr>
                <a:r>
                  <a:rPr lang="en-IN" sz="2800" dirty="0">
                    <a:latin typeface="Times New Roman" panose="02020603050405020304" pitchFamily="18" charset="0"/>
                    <a:cs typeface="Times New Roman" panose="02020603050405020304" pitchFamily="18" charset="0"/>
                  </a:rPr>
                  <a:t>	</a:t>
                </a:r>
              </a:p>
              <a:p>
                <a:pPr marL="0" indent="0">
                  <a:buNone/>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smtClean="0">
                        <a:latin typeface="Cambria Math" panose="02040503050406030204" pitchFamily="18" charset="0"/>
                        <a:cs typeface="Times New Roman" panose="02020603050405020304" pitchFamily="18" charset="0"/>
                      </a:rPr>
                      <m:t>𝑃</m:t>
                    </m:r>
                    <m:d>
                      <m:dPr>
                        <m:ctrlPr>
                          <a:rPr lang="en-IN" sz="2800" i="1" smtClean="0">
                            <a:latin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cs typeface="Times New Roman" panose="02020603050405020304" pitchFamily="18" charset="0"/>
                          </a:rPr>
                          <m:t>𝑋</m:t>
                        </m:r>
                        <m:r>
                          <a:rPr lang="en-IN" sz="2800" b="0" i="1" smtClean="0">
                            <a:latin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cs typeface="Times New Roman" panose="02020603050405020304" pitchFamily="18" charset="0"/>
                          </a:rPr>
                          <m:t>𝑥</m:t>
                        </m:r>
                      </m:e>
                    </m:d>
                    <m:r>
                      <a:rPr lang="en-IN" sz="2800" b="0" i="1" smtClean="0">
                        <a:latin typeface="Cambria Math" panose="02040503050406030204" pitchFamily="18" charset="0"/>
                        <a:cs typeface="Times New Roman" panose="02020603050405020304" pitchFamily="18" charset="0"/>
                      </a:rPr>
                      <m:t>=  </m:t>
                    </m:r>
                    <m:d>
                      <m:dPr>
                        <m:begChr m:val="{"/>
                        <m:endChr m:val=""/>
                        <m:ctrlPr>
                          <a:rPr lang="en-IN" sz="2800" i="1" smtClean="0">
                            <a:latin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cs typeface="Times New Roman" panose="02020603050405020304" pitchFamily="18" charset="0"/>
                          </a:rPr>
                          <m:t>  </m:t>
                        </m:r>
                        <m:eqArr>
                          <m:eqArrPr>
                            <m:ctrlPr>
                              <a:rPr lang="en-IN" sz="2800" i="1">
                                <a:latin typeface="Cambria Math" panose="02040503050406030204" pitchFamily="18" charset="0"/>
                                <a:cs typeface="Times New Roman" panose="02020603050405020304" pitchFamily="18" charset="0"/>
                              </a:rPr>
                            </m:ctrlPr>
                          </m:eqArrPr>
                          <m:e>
                            <m:sSup>
                              <m:sSupPr>
                                <m:ctrlPr>
                                  <a:rPr lang="en-IN" sz="2800" i="1">
                                    <a:latin typeface="Cambria Math" panose="02040503050406030204" pitchFamily="18" charset="0"/>
                                    <a:cs typeface="Times New Roman" panose="02020603050405020304" pitchFamily="18" charset="0"/>
                                  </a:rPr>
                                </m:ctrlPr>
                              </m:sSupPr>
                              <m:e>
                                <m:d>
                                  <m:dPr>
                                    <m:ctrlPr>
                                      <a:rPr lang="en-IN" sz="2800" i="1" smtClean="0">
                                        <a:latin typeface="Cambria Math" panose="02040503050406030204" pitchFamily="18" charset="0"/>
                                        <a:cs typeface="Times New Roman" panose="02020603050405020304" pitchFamily="18" charset="0"/>
                                      </a:rPr>
                                    </m:ctrlPr>
                                  </m:dPr>
                                  <m:e>
                                    <m:f>
                                      <m:fPr>
                                        <m:type m:val="noBar"/>
                                        <m:ctrlPr>
                                          <a:rPr lang="en-IN" sz="2800" i="1" smtClean="0">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cs typeface="Times New Roman" panose="02020603050405020304" pitchFamily="18" charset="0"/>
                                          </a:rPr>
                                          <m:t>𝑛</m:t>
                                        </m:r>
                                      </m:num>
                                      <m:den>
                                        <m:r>
                                          <a:rPr lang="en-IN" sz="2800" b="0" i="1" smtClean="0">
                                            <a:latin typeface="Cambria Math" panose="02040503050406030204" pitchFamily="18" charset="0"/>
                                            <a:cs typeface="Times New Roman" panose="02020603050405020304" pitchFamily="18" charset="0"/>
                                          </a:rPr>
                                          <m:t>𝑥</m:t>
                                        </m:r>
                                      </m:den>
                                    </m:f>
                                  </m:e>
                                </m:d>
                                <m:r>
                                  <a:rPr lang="en-IN" sz="2800" b="0" i="1" smtClean="0">
                                    <a:latin typeface="Cambria Math" panose="02040503050406030204" pitchFamily="18" charset="0"/>
                                    <a:cs typeface="Times New Roman" panose="02020603050405020304" pitchFamily="18" charset="0"/>
                                  </a:rPr>
                                  <m:t> </m:t>
                                </m:r>
                                <m:r>
                                  <a:rPr lang="en-IN" sz="2800" b="0" i="1" smtClean="0">
                                    <a:latin typeface="Cambria Math" panose="02040503050406030204" pitchFamily="18" charset="0"/>
                                    <a:cs typeface="Times New Roman" panose="02020603050405020304" pitchFamily="18" charset="0"/>
                                  </a:rPr>
                                  <m:t>𝑝</m:t>
                                </m:r>
                              </m:e>
                              <m:sup>
                                <m:r>
                                  <a:rPr lang="en-IN" sz="2800" b="0" i="1" smtClean="0">
                                    <a:latin typeface="Cambria Math" panose="02040503050406030204" pitchFamily="18" charset="0"/>
                                    <a:cs typeface="Times New Roman" panose="02020603050405020304" pitchFamily="18" charset="0"/>
                                  </a:rPr>
                                  <m:t>𝑥</m:t>
                                </m:r>
                              </m:sup>
                            </m:sSup>
                            <m:r>
                              <a:rPr lang="en-IN" sz="2800" b="0" i="1" smtClean="0">
                                <a:latin typeface="Cambria Math" panose="02040503050406030204" pitchFamily="18" charset="0"/>
                                <a:cs typeface="Times New Roman" panose="02020603050405020304" pitchFamily="18" charset="0"/>
                              </a:rPr>
                              <m:t> </m:t>
                            </m:r>
                            <m:sSup>
                              <m:sSupPr>
                                <m:ctrlPr>
                                  <a:rPr lang="en-IN" sz="2800" i="1">
                                    <a:latin typeface="Cambria Math" panose="02040503050406030204" pitchFamily="18" charset="0"/>
                                    <a:cs typeface="Times New Roman" panose="02020603050405020304" pitchFamily="18" charset="0"/>
                                  </a:rPr>
                                </m:ctrlPr>
                              </m:sSupPr>
                              <m:e>
                                <m:r>
                                  <a:rPr lang="en-IN" sz="2800" b="0" i="1" smtClean="0">
                                    <a:latin typeface="Cambria Math" panose="02040503050406030204" pitchFamily="18" charset="0"/>
                                    <a:cs typeface="Times New Roman" panose="02020603050405020304" pitchFamily="18" charset="0"/>
                                  </a:rPr>
                                  <m:t>𝑞</m:t>
                                </m:r>
                              </m:e>
                              <m:sup>
                                <m:r>
                                  <a:rPr lang="en-IN" sz="2800" b="0" i="1" smtClean="0">
                                    <a:latin typeface="Cambria Math" panose="02040503050406030204" pitchFamily="18" charset="0"/>
                                    <a:cs typeface="Times New Roman" panose="02020603050405020304" pitchFamily="18" charset="0"/>
                                  </a:rPr>
                                  <m:t>𝑛</m:t>
                                </m:r>
                                <m:r>
                                  <a:rPr lang="en-IN" sz="2800" b="0" i="1" smtClean="0">
                                    <a:latin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cs typeface="Times New Roman" panose="02020603050405020304" pitchFamily="18" charset="0"/>
                                  </a:rPr>
                                  <m:t>𝑥</m:t>
                                </m:r>
                              </m:sup>
                            </m:sSup>
                            <m:r>
                              <a:rPr lang="en-IN" sz="2800" b="0" i="1" smtClean="0">
                                <a:latin typeface="Cambria Math" panose="02040503050406030204" pitchFamily="18" charset="0"/>
                                <a:cs typeface="Times New Roman" panose="02020603050405020304" pitchFamily="18" charset="0"/>
                              </a:rPr>
                              <m:t>    ;      </m:t>
                            </m:r>
                            <m:r>
                              <a:rPr lang="en-IN" sz="2800" b="0" i="1" smtClean="0">
                                <a:latin typeface="Cambria Math" panose="02040503050406030204" pitchFamily="18" charset="0"/>
                                <a:cs typeface="Times New Roman" panose="02020603050405020304" pitchFamily="18" charset="0"/>
                              </a:rPr>
                              <m:t>𝑥</m:t>
                            </m:r>
                            <m:r>
                              <a:rPr lang="en-IN" sz="2800" b="0" i="1" smtClean="0">
                                <a:latin typeface="Cambria Math" panose="02040503050406030204" pitchFamily="18" charset="0"/>
                                <a:cs typeface="Times New Roman" panose="02020603050405020304" pitchFamily="18" charset="0"/>
                              </a:rPr>
                              <m:t>=0, 1,2…..</m:t>
                            </m:r>
                            <m:r>
                              <a:rPr lang="en-IN" sz="2800" b="0" i="1" smtClean="0">
                                <a:latin typeface="Cambria Math" panose="02040503050406030204" pitchFamily="18" charset="0"/>
                                <a:cs typeface="Times New Roman" panose="02020603050405020304" pitchFamily="18" charset="0"/>
                              </a:rPr>
                              <m:t>𝑛</m:t>
                            </m:r>
                          </m:e>
                          <m:e>
                            <m:r>
                              <a:rPr lang="en-IN" sz="2800" b="0" i="1" smtClean="0">
                                <a:latin typeface="Cambria Math" panose="02040503050406030204" pitchFamily="18" charset="0"/>
                                <a:cs typeface="Times New Roman" panose="02020603050405020304" pitchFamily="18" charset="0"/>
                              </a:rPr>
                              <m:t>         0            ;        </m:t>
                            </m:r>
                            <m:r>
                              <m:rPr>
                                <m:sty m:val="p"/>
                              </m:rPr>
                              <a:rPr lang="en-IN" sz="2800" b="0" smtClean="0">
                                <a:latin typeface="Cambria Math" panose="02040503050406030204" pitchFamily="18" charset="0"/>
                                <a:cs typeface="Times New Roman" panose="02020603050405020304" pitchFamily="18" charset="0"/>
                              </a:rPr>
                              <m:t>otherwise</m:t>
                            </m:r>
                            <m:r>
                              <a:rPr lang="en-IN" sz="2800" b="0" i="1" smtClean="0">
                                <a:latin typeface="Cambria Math" panose="02040503050406030204" pitchFamily="18" charset="0"/>
                                <a:cs typeface="Times New Roman" panose="02020603050405020304" pitchFamily="18" charset="0"/>
                              </a:rPr>
                              <m:t>      </m:t>
                            </m:r>
                          </m:e>
                        </m:eqArr>
                      </m:e>
                    </m:d>
                  </m:oMath>
                </a14:m>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a:lnSpc>
                    <a:spcPct val="120000"/>
                  </a:lnSpc>
                </a:pPr>
                <a:r>
                  <a:rPr lang="en-IN" sz="2800" dirty="0">
                    <a:latin typeface="Times New Roman" panose="02020603050405020304" pitchFamily="18" charset="0"/>
                    <a:cs typeface="Times New Roman" panose="02020603050405020304" pitchFamily="18" charset="0"/>
                  </a:rPr>
                  <a:t>The two independent constants </a:t>
                </a:r>
                <a14:m>
                  <m:oMath xmlns:m="http://schemas.openxmlformats.org/officeDocument/2006/math">
                    <m:r>
                      <a:rPr lang="en-IN" sz="2800" b="0" i="1" dirty="0" smtClean="0">
                        <a:latin typeface="Cambria Math" panose="02040503050406030204" pitchFamily="18" charset="0"/>
                        <a:cs typeface="Times New Roman" panose="02020603050405020304" pitchFamily="18" charset="0"/>
                      </a:rPr>
                      <m:t>𝑛</m:t>
                    </m:r>
                  </m:oMath>
                </a14:m>
                <a:r>
                  <a:rPr lang="en-IN" sz="2800" dirty="0">
                    <a:latin typeface="Times New Roman" panose="02020603050405020304" pitchFamily="18" charset="0"/>
                    <a:cs typeface="Times New Roman" panose="02020603050405020304" pitchFamily="18" charset="0"/>
                  </a:rPr>
                  <a:t> and </a:t>
                </a:r>
                <a14:m>
                  <m:oMath xmlns:m="http://schemas.openxmlformats.org/officeDocument/2006/math">
                    <m:r>
                      <a:rPr lang="en-IN" sz="2800" b="0" i="1" dirty="0" smtClean="0">
                        <a:latin typeface="Cambria Math" panose="02040503050406030204" pitchFamily="18" charset="0"/>
                        <a:cs typeface="Times New Roman" panose="02020603050405020304" pitchFamily="18" charset="0"/>
                      </a:rPr>
                      <m:t>𝑝</m:t>
                    </m:r>
                    <m:r>
                      <a:rPr lang="en-IN" sz="2800" b="0" i="1" dirty="0" smtClean="0">
                        <a:latin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cs typeface="Times New Roman" panose="02020603050405020304" pitchFamily="18" charset="0"/>
                  </a:rPr>
                  <a:t> in the distribution are known as the </a:t>
                </a:r>
                <a:r>
                  <a:rPr lang="en-IN" sz="2800" i="1" dirty="0">
                    <a:latin typeface="Times New Roman" panose="02020603050405020304" pitchFamily="18" charset="0"/>
                    <a:cs typeface="Times New Roman" panose="02020603050405020304" pitchFamily="18" charset="0"/>
                  </a:rPr>
                  <a:t>parameters</a:t>
                </a:r>
                <a:r>
                  <a:rPr lang="en-IN" sz="2800" dirty="0">
                    <a:latin typeface="Times New Roman" panose="02020603050405020304" pitchFamily="18" charset="0"/>
                    <a:cs typeface="Times New Roman" panose="02020603050405020304" pitchFamily="18" charset="0"/>
                  </a:rPr>
                  <a:t> of the distribution. It also denoted as </a:t>
                </a:r>
                <a14:m>
                  <m:oMath xmlns:m="http://schemas.openxmlformats.org/officeDocument/2006/math">
                    <m:r>
                      <a:rPr lang="en-IN" sz="2800" i="1">
                        <a:latin typeface="Cambria Math" panose="02040503050406030204" pitchFamily="18" charset="0"/>
                      </a:rPr>
                      <m:t>𝑋</m:t>
                    </m:r>
                    <m:r>
                      <a:rPr lang="en-IN" sz="2800" i="1">
                        <a:latin typeface="Cambria Math" panose="02040503050406030204" pitchFamily="18" charset="0"/>
                      </a:rPr>
                      <m:t>~</m:t>
                    </m:r>
                    <m:r>
                      <a:rPr lang="en-IN" sz="2800" i="1">
                        <a:latin typeface="Cambria Math" panose="02040503050406030204" pitchFamily="18" charset="0"/>
                      </a:rPr>
                      <m:t>𝐵</m:t>
                    </m:r>
                    <m:d>
                      <m:dPr>
                        <m:ctrlPr>
                          <a:rPr lang="en-IN" sz="2800" i="1">
                            <a:latin typeface="Cambria Math" panose="02040503050406030204" pitchFamily="18" charset="0"/>
                          </a:rPr>
                        </m:ctrlPr>
                      </m:dPr>
                      <m:e>
                        <m:r>
                          <a:rPr lang="en-IN" sz="2800" i="1">
                            <a:latin typeface="Cambria Math" panose="02040503050406030204" pitchFamily="18" charset="0"/>
                          </a:rPr>
                          <m:t>𝑛</m:t>
                        </m:r>
                        <m:r>
                          <a:rPr lang="en-IN" sz="2800" i="1">
                            <a:latin typeface="Cambria Math" panose="02040503050406030204" pitchFamily="18" charset="0"/>
                          </a:rPr>
                          <m:t>,</m:t>
                        </m:r>
                        <m:r>
                          <a:rPr lang="en-IN" sz="2800" i="1">
                            <a:latin typeface="Cambria Math" panose="02040503050406030204" pitchFamily="18" charset="0"/>
                          </a:rPr>
                          <m:t>𝑝</m:t>
                        </m:r>
                      </m:e>
                    </m:d>
                  </m:oMath>
                </a14:m>
                <a:r>
                  <a:rPr lang="en-IN"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6546E37C-6232-ACB9-B6CC-192A4C1093A9}"/>
                  </a:ext>
                </a:extLst>
              </p:cNvPr>
              <p:cNvSpPr txBox="1">
                <a:spLocks noRot="1" noChangeAspect="1" noMove="1" noResize="1" noEditPoints="1" noAdjustHandles="1" noChangeArrowheads="1" noChangeShapeType="1" noTextEdit="1"/>
              </p:cNvSpPr>
              <p:nvPr/>
            </p:nvSpPr>
            <p:spPr>
              <a:xfrm>
                <a:off x="255141" y="390420"/>
                <a:ext cx="11681717" cy="4830874"/>
              </a:xfrm>
              <a:prstGeom prst="rect">
                <a:avLst/>
              </a:prstGeom>
              <a:blipFill>
                <a:blip r:embed="rId2"/>
                <a:stretch>
                  <a:fillRect l="-1096" t="-1261"/>
                </a:stretch>
              </a:blipFill>
            </p:spPr>
            <p:txBody>
              <a:bodyPr/>
              <a:lstStyle/>
              <a:p>
                <a:r>
                  <a:rPr lang="en-IN">
                    <a:noFill/>
                  </a:rPr>
                  <a:t> </a:t>
                </a:r>
              </a:p>
            </p:txBody>
          </p:sp>
        </mc:Fallback>
      </mc:AlternateContent>
    </p:spTree>
    <p:extLst>
      <p:ext uri="{BB962C8B-B14F-4D97-AF65-F5344CB8AC3E}">
        <p14:creationId xmlns:p14="http://schemas.microsoft.com/office/powerpoint/2010/main" val="2876314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CF56C93-9921-55C7-1C89-9FBF72E7C4C9}"/>
                  </a:ext>
                </a:extLst>
              </p:cNvPr>
              <p:cNvSpPr txBox="1"/>
              <p:nvPr/>
            </p:nvSpPr>
            <p:spPr>
              <a:xfrm>
                <a:off x="244867" y="154380"/>
                <a:ext cx="11702265" cy="8100231"/>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Gamma Distribution Function:</a:t>
                </a:r>
              </a:p>
              <a:p>
                <a:pPr marL="0" indent="0">
                  <a:buNone/>
                </a:pPr>
                <a:r>
                  <a:rPr lang="en-IN" sz="2800" b="1" dirty="0">
                    <a:latin typeface="Times New Roman" panose="02020603050405020304" pitchFamily="18" charset="0"/>
                    <a:cs typeface="Times New Roman" panose="02020603050405020304" pitchFamily="18" charset="0"/>
                  </a:rPr>
                  <a:t>Definition</a:t>
                </a:r>
                <a:r>
                  <a:rPr lang="en-IN" sz="2800" dirty="0">
                    <a:latin typeface="Times New Roman" panose="02020603050405020304" pitchFamily="18" charset="0"/>
                    <a:cs typeface="Times New Roman" panose="02020603050405020304" pitchFamily="18" charset="0"/>
                  </a:rPr>
                  <a:t>:  A continuous r.v. </a:t>
                </a:r>
                <a14:m>
                  <m:oMath xmlns:m="http://schemas.openxmlformats.org/officeDocument/2006/math">
                    <m:r>
                      <m:rPr>
                        <m:sty m:val="p"/>
                      </m:rPr>
                      <a:rPr lang="en-IN" sz="2800" b="0" i="0" dirty="0" smtClean="0">
                        <a:latin typeface="Cambria Math" panose="02040503050406030204" pitchFamily="18" charset="0"/>
                        <a:cs typeface="Times New Roman" panose="02020603050405020304" pitchFamily="18" charset="0"/>
                      </a:rPr>
                      <m:t>X</m:t>
                    </m:r>
                  </m:oMath>
                </a14:m>
                <a:r>
                  <a:rPr lang="en-IN" sz="2800" dirty="0">
                    <a:latin typeface="Times New Roman" panose="02020603050405020304" pitchFamily="18" charset="0"/>
                    <a:cs typeface="Times New Roman" panose="02020603050405020304" pitchFamily="18" charset="0"/>
                  </a:rPr>
                  <a:t>  is said to follow an Gamma distribution or Erlang distribution with parameter </a:t>
                </a:r>
                <a14:m>
                  <m:oMath xmlns:m="http://schemas.openxmlformats.org/officeDocument/2006/math">
                    <m:r>
                      <m:rPr>
                        <m:sty m:val="p"/>
                      </m:rPr>
                      <a:rPr lang="en-IN" sz="2800" b="0" i="0" smtClean="0">
                        <a:latin typeface="Cambria Math" panose="02040503050406030204" pitchFamily="18" charset="0"/>
                        <a:ea typeface="Cambria Math" panose="02040503050406030204" pitchFamily="18" charset="0"/>
                        <a:cs typeface="Times New Roman" panose="02020603050405020304" pitchFamily="18" charset="0"/>
                      </a:rPr>
                      <m:t>λ</m:t>
                    </m:r>
                    <m:r>
                      <a:rPr lang="en-IN" sz="2800" b="0" i="0" smtClean="0">
                        <a:latin typeface="Cambria Math" panose="02040503050406030204" pitchFamily="18" charset="0"/>
                        <a:ea typeface="Cambria Math" panose="02040503050406030204" pitchFamily="18" charset="0"/>
                        <a:cs typeface="Times New Roman" panose="02020603050405020304" pitchFamily="18" charset="0"/>
                      </a:rPr>
                      <m:t>&gt;0</m:t>
                    </m:r>
                  </m:oMath>
                </a14:m>
                <a:r>
                  <a:rPr lang="en-IN" sz="2800" dirty="0">
                    <a:latin typeface="Times New Roman" panose="02020603050405020304" pitchFamily="18" charset="0"/>
                    <a:cs typeface="Times New Roman" panose="02020603050405020304" pitchFamily="18" charset="0"/>
                  </a:rPr>
                  <a:t> and </a:t>
                </a:r>
                <a14:m>
                  <m:oMath xmlns:m="http://schemas.openxmlformats.org/officeDocument/2006/math">
                    <m:r>
                      <m:rPr>
                        <m:sty m:val="p"/>
                      </m:rPr>
                      <a:rPr lang="en-IN" sz="2800" b="0" i="0" smtClean="0">
                        <a:latin typeface="Cambria Math" panose="02040503050406030204" pitchFamily="18" charset="0"/>
                        <a:ea typeface="Cambria Math" panose="02040503050406030204" pitchFamily="18" charset="0"/>
                        <a:cs typeface="Times New Roman" panose="02020603050405020304" pitchFamily="18" charset="0"/>
                      </a:rPr>
                      <m:t>k</m:t>
                    </m:r>
                    <m:r>
                      <a:rPr lang="en-IN" sz="2800" b="0" i="0" smtClean="0">
                        <a:latin typeface="Cambria Math" panose="02040503050406030204" pitchFamily="18" charset="0"/>
                        <a:ea typeface="Cambria Math" panose="02040503050406030204" pitchFamily="18" charset="0"/>
                        <a:cs typeface="Times New Roman" panose="02020603050405020304" pitchFamily="18" charset="0"/>
                      </a:rPr>
                      <m:t>&gt;0</m:t>
                    </m:r>
                  </m:oMath>
                </a14:m>
                <a:r>
                  <a:rPr lang="en-IN" sz="2800" dirty="0">
                    <a:latin typeface="Times New Roman" panose="02020603050405020304" pitchFamily="18" charset="0"/>
                    <a:cs typeface="Times New Roman" panose="02020603050405020304" pitchFamily="18" charset="0"/>
                  </a:rPr>
                  <a:t>,  if  its probability density function is given by:</a:t>
                </a:r>
              </a:p>
              <a:p>
                <a:pPr marL="0" indent="0">
                  <a:buNone/>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n-IN" sz="2800" b="0" i="0" smtClean="0">
                        <a:latin typeface="Cambria Math" panose="02040503050406030204" pitchFamily="18" charset="0"/>
                        <a:cs typeface="Times New Roman" panose="02020603050405020304" pitchFamily="18" charset="0"/>
                      </a:rPr>
                      <m:t>f</m:t>
                    </m:r>
                    <m:d>
                      <m:dPr>
                        <m:ctrlPr>
                          <a:rPr lang="en-IN" sz="2800" i="1" smtClean="0">
                            <a:latin typeface="Cambria Math" panose="02040503050406030204" pitchFamily="18" charset="0"/>
                            <a:cs typeface="Times New Roman" panose="02020603050405020304" pitchFamily="18" charset="0"/>
                          </a:rPr>
                        </m:ctrlPr>
                      </m:dPr>
                      <m:e>
                        <m:r>
                          <m:rPr>
                            <m:sty m:val="p"/>
                          </m:rPr>
                          <a:rPr lang="en-IN" sz="2800" b="0" i="0" smtClean="0">
                            <a:latin typeface="Cambria Math" panose="02040503050406030204" pitchFamily="18" charset="0"/>
                            <a:cs typeface="Times New Roman" panose="02020603050405020304" pitchFamily="18" charset="0"/>
                          </a:rPr>
                          <m:t>x</m:t>
                        </m:r>
                      </m:e>
                    </m:d>
                    <m:r>
                      <a:rPr lang="en-IN" sz="2800" b="0" i="0" smtClean="0">
                        <a:latin typeface="Cambria Math" panose="02040503050406030204" pitchFamily="18" charset="0"/>
                        <a:cs typeface="Times New Roman" panose="02020603050405020304" pitchFamily="18" charset="0"/>
                      </a:rPr>
                      <m:t>=</m:t>
                    </m:r>
                    <m:d>
                      <m:dPr>
                        <m:begChr m:val="{"/>
                        <m:endChr m:val=""/>
                        <m:ctrlPr>
                          <a:rPr lang="en-IN" sz="2800" i="1" smtClean="0">
                            <a:latin typeface="Cambria Math" panose="02040503050406030204" pitchFamily="18" charset="0"/>
                            <a:cs typeface="Times New Roman" panose="02020603050405020304" pitchFamily="18" charset="0"/>
                          </a:rPr>
                        </m:ctrlPr>
                      </m:dPr>
                      <m:e>
                        <m:r>
                          <a:rPr lang="en-IN" sz="2800" b="0" i="0" smtClean="0">
                            <a:latin typeface="Cambria Math" panose="02040503050406030204" pitchFamily="18" charset="0"/>
                            <a:cs typeface="Times New Roman" panose="02020603050405020304" pitchFamily="18" charset="0"/>
                          </a:rPr>
                          <m:t> </m:t>
                        </m:r>
                        <m:eqArr>
                          <m:eqArrPr>
                            <m:ctrlPr>
                              <a:rPr lang="en-IN" sz="2800" i="1" smtClean="0">
                                <a:latin typeface="Cambria Math" panose="02040503050406030204" pitchFamily="18" charset="0"/>
                                <a:cs typeface="Times New Roman" panose="02020603050405020304" pitchFamily="18" charset="0"/>
                              </a:rPr>
                            </m:ctrlPr>
                          </m:eqArrPr>
                          <m:e>
                            <m:f>
                              <m:fPr>
                                <m:ctrlPr>
                                  <a:rPr lang="en-IN" sz="2800" i="1" smtClean="0">
                                    <a:latin typeface="Cambria Math" panose="02040503050406030204" pitchFamily="18" charset="0"/>
                                    <a:cs typeface="Times New Roman" panose="02020603050405020304" pitchFamily="18" charset="0"/>
                                  </a:rPr>
                                </m:ctrlPr>
                              </m:fPr>
                              <m:num>
                                <m:sSup>
                                  <m:sSupPr>
                                    <m:ctrlPr>
                                      <a:rPr lang="en-IN" sz="2800" i="1" smtClean="0">
                                        <a:latin typeface="Cambria Math" panose="02040503050406030204" pitchFamily="18" charset="0"/>
                                        <a:cs typeface="Times New Roman" panose="02020603050405020304" pitchFamily="18" charset="0"/>
                                      </a:rPr>
                                    </m:ctrlPr>
                                  </m:sSupPr>
                                  <m:e>
                                    <m:r>
                                      <m:rPr>
                                        <m:sty m:val="p"/>
                                      </m:rPr>
                                      <a:rPr lang="en-IN" sz="2800" b="0" i="0" smtClean="0">
                                        <a:latin typeface="Cambria Math" panose="02040503050406030204" pitchFamily="18" charset="0"/>
                                        <a:ea typeface="Cambria Math" panose="02040503050406030204" pitchFamily="18" charset="0"/>
                                        <a:cs typeface="Times New Roman" panose="02020603050405020304" pitchFamily="18" charset="0"/>
                                      </a:rPr>
                                      <m:t>λ</m:t>
                                    </m:r>
                                  </m:e>
                                  <m:sup>
                                    <m:r>
                                      <m:rPr>
                                        <m:sty m:val="p"/>
                                      </m:rPr>
                                      <a:rPr lang="en-IN" sz="2800" b="0" i="0" smtClean="0">
                                        <a:latin typeface="Cambria Math" panose="02040503050406030204" pitchFamily="18" charset="0"/>
                                        <a:cs typeface="Times New Roman" panose="02020603050405020304" pitchFamily="18" charset="0"/>
                                      </a:rPr>
                                      <m:t>k</m:t>
                                    </m:r>
                                  </m:sup>
                                </m:sSup>
                                <m:sSup>
                                  <m:sSupPr>
                                    <m:ctrlPr>
                                      <a:rPr lang="en-IN" sz="2800" i="1" smtClean="0">
                                        <a:latin typeface="Cambria Math" panose="02040503050406030204" pitchFamily="18" charset="0"/>
                                        <a:cs typeface="Times New Roman" panose="02020603050405020304" pitchFamily="18" charset="0"/>
                                      </a:rPr>
                                    </m:ctrlPr>
                                  </m:sSupPr>
                                  <m:e>
                                    <m:r>
                                      <a:rPr lang="en-IN" sz="2800" b="0" i="0" smtClean="0">
                                        <a:latin typeface="Cambria Math" panose="02040503050406030204" pitchFamily="18" charset="0"/>
                                        <a:cs typeface="Times New Roman" panose="02020603050405020304" pitchFamily="18" charset="0"/>
                                      </a:rPr>
                                      <m:t> </m:t>
                                    </m:r>
                                    <m:r>
                                      <m:rPr>
                                        <m:sty m:val="p"/>
                                      </m:rPr>
                                      <a:rPr lang="en-IN" sz="2800" b="0" i="0" smtClean="0">
                                        <a:latin typeface="Cambria Math" panose="02040503050406030204" pitchFamily="18" charset="0"/>
                                        <a:cs typeface="Times New Roman" panose="02020603050405020304" pitchFamily="18" charset="0"/>
                                      </a:rPr>
                                      <m:t>x</m:t>
                                    </m:r>
                                  </m:e>
                                  <m:sup>
                                    <m:r>
                                      <m:rPr>
                                        <m:sty m:val="p"/>
                                      </m:rPr>
                                      <a:rPr lang="en-IN" sz="2800" b="0" i="0" smtClean="0">
                                        <a:latin typeface="Cambria Math" panose="02040503050406030204" pitchFamily="18" charset="0"/>
                                        <a:cs typeface="Times New Roman" panose="02020603050405020304" pitchFamily="18" charset="0"/>
                                      </a:rPr>
                                      <m:t>k</m:t>
                                    </m:r>
                                    <m:r>
                                      <a:rPr lang="en-IN" sz="2800" b="0" i="0" smtClean="0">
                                        <a:latin typeface="Cambria Math" panose="02040503050406030204" pitchFamily="18" charset="0"/>
                                        <a:cs typeface="Times New Roman" panose="02020603050405020304" pitchFamily="18" charset="0"/>
                                      </a:rPr>
                                      <m:t>−1</m:t>
                                    </m:r>
                                  </m:sup>
                                </m:sSup>
                                <m:r>
                                  <a:rPr lang="en-IN" sz="2800" b="0" i="0" smtClean="0">
                                    <a:latin typeface="Cambria Math" panose="02040503050406030204" pitchFamily="18" charset="0"/>
                                    <a:cs typeface="Times New Roman" panose="02020603050405020304" pitchFamily="18" charset="0"/>
                                  </a:rPr>
                                  <m:t> </m:t>
                                </m:r>
                                <m:sSup>
                                  <m:sSup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IN" sz="2800" b="0" i="0" smtClean="0">
                                        <a:latin typeface="Cambria Math" panose="02040503050406030204" pitchFamily="18" charset="0"/>
                                        <a:ea typeface="Cambria Math" panose="02040503050406030204" pitchFamily="18" charset="0"/>
                                        <a:cs typeface="Times New Roman" panose="02020603050405020304" pitchFamily="18" charset="0"/>
                                      </a:rPr>
                                      <m:t>e</m:t>
                                    </m:r>
                                  </m:e>
                                  <m:sup>
                                    <m:r>
                                      <a:rPr lang="en-IN" sz="2800" b="0" i="0"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IN" sz="2800" b="0" i="0" smtClean="0">
                                        <a:latin typeface="Cambria Math" panose="02040503050406030204" pitchFamily="18" charset="0"/>
                                        <a:ea typeface="Cambria Math" panose="02040503050406030204" pitchFamily="18" charset="0"/>
                                        <a:cs typeface="Times New Roman" panose="02020603050405020304" pitchFamily="18" charset="0"/>
                                      </a:rPr>
                                      <m:t>λx</m:t>
                                    </m:r>
                                  </m:sup>
                                </m:sSup>
                              </m:num>
                              <m:den>
                                <m:r>
                                  <m:rPr>
                                    <m:sty m:val="p"/>
                                  </m:rPr>
                                  <a:rPr lang="el-GR" sz="2800" b="0" i="0" smtClean="0">
                                    <a:latin typeface="Cambria Math" panose="02040503050406030204" pitchFamily="18" charset="0"/>
                                    <a:ea typeface="Cambria Math" panose="02040503050406030204" pitchFamily="18" charset="0"/>
                                    <a:cs typeface="Times New Roman" panose="02020603050405020304" pitchFamily="18" charset="0"/>
                                  </a:rPr>
                                  <m:t>Γ</m:t>
                                </m:r>
                                <m:r>
                                  <a:rPr lang="en-IN" sz="2800" b="0" i="0"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IN" sz="2800" b="0" i="0" smtClean="0">
                                    <a:latin typeface="Cambria Math" panose="02040503050406030204" pitchFamily="18" charset="0"/>
                                    <a:ea typeface="Cambria Math" panose="02040503050406030204" pitchFamily="18" charset="0"/>
                                    <a:cs typeface="Times New Roman" panose="02020603050405020304" pitchFamily="18" charset="0"/>
                                  </a:rPr>
                                  <m:t>k</m:t>
                                </m:r>
                                <m:r>
                                  <a:rPr lang="en-IN" sz="2800" b="0" i="0" smtClean="0">
                                    <a:latin typeface="Cambria Math" panose="02040503050406030204" pitchFamily="18" charset="0"/>
                                    <a:ea typeface="Cambria Math" panose="02040503050406030204" pitchFamily="18" charset="0"/>
                                    <a:cs typeface="Times New Roman" panose="02020603050405020304" pitchFamily="18" charset="0"/>
                                  </a:rPr>
                                  <m:t>)</m:t>
                                </m:r>
                              </m:den>
                            </m:f>
                            <m:r>
                              <a:rPr lang="en-IN" sz="2800" b="0" i="0" smtClean="0">
                                <a:latin typeface="Cambria Math" panose="02040503050406030204" pitchFamily="18" charset="0"/>
                                <a:ea typeface="Cambria Math" panose="02040503050406030204" pitchFamily="18" charset="0"/>
                                <a:cs typeface="Times New Roman" panose="02020603050405020304" pitchFamily="18" charset="0"/>
                              </a:rPr>
                              <m:t>   ;   </m:t>
                            </m:r>
                            <m:r>
                              <m:rPr>
                                <m:sty m:val="p"/>
                              </m:rPr>
                              <a:rPr lang="en-IN" sz="2800" b="0" i="0" smtClean="0">
                                <a:latin typeface="Cambria Math" panose="02040503050406030204" pitchFamily="18" charset="0"/>
                                <a:cs typeface="Times New Roman" panose="02020603050405020304" pitchFamily="18" charset="0"/>
                              </a:rPr>
                              <m:t>x</m:t>
                            </m:r>
                            <m:r>
                              <a:rPr lang="en-IN" sz="2800" b="0" i="0" smtClean="0">
                                <a:latin typeface="Cambria Math" panose="02040503050406030204" pitchFamily="18" charset="0"/>
                                <a:ea typeface="Cambria Math" panose="02040503050406030204" pitchFamily="18" charset="0"/>
                                <a:cs typeface="Times New Roman" panose="02020603050405020304" pitchFamily="18" charset="0"/>
                              </a:rPr>
                              <m:t>&gt;0</m:t>
                            </m:r>
                          </m:e>
                          <m:e>
                            <m:r>
                              <a:rPr lang="en-IN" sz="2800" b="0" i="0" smtClean="0">
                                <a:latin typeface="Cambria Math" panose="02040503050406030204" pitchFamily="18" charset="0"/>
                                <a:cs typeface="Times New Roman" panose="02020603050405020304" pitchFamily="18" charset="0"/>
                              </a:rPr>
                              <m:t>  0         ; </m:t>
                            </m:r>
                            <m:r>
                              <m:rPr>
                                <m:sty m:val="p"/>
                              </m:rPr>
                              <a:rPr lang="en-IN" sz="2800" b="0" i="0" smtClean="0">
                                <a:latin typeface="Cambria Math" panose="02040503050406030204" pitchFamily="18" charset="0"/>
                                <a:cs typeface="Times New Roman" panose="02020603050405020304" pitchFamily="18" charset="0"/>
                              </a:rPr>
                              <m:t>otherwise</m:t>
                            </m:r>
                          </m:e>
                        </m:eqArr>
                        <m:r>
                          <a:rPr lang="en-IN" sz="2800" b="0" i="0" smtClean="0">
                            <a:latin typeface="Cambria Math" panose="02040503050406030204" pitchFamily="18" charset="0"/>
                            <a:cs typeface="Times New Roman" panose="02020603050405020304" pitchFamily="18" charset="0"/>
                          </a:rPr>
                          <m:t>  </m:t>
                        </m:r>
                      </m:e>
                    </m:d>
                  </m:oMath>
                </a14:m>
                <a:r>
                  <a:rPr lang="en-IN" sz="2800" dirty="0">
                    <a:latin typeface="Times New Roman" panose="02020603050405020304" pitchFamily="18" charset="0"/>
                    <a:ea typeface="Cambria Math" panose="02040503050406030204" pitchFamily="18" charset="0"/>
                    <a:cs typeface="Times New Roman" panose="02020603050405020304" pitchFamily="18" charset="0"/>
                  </a:rPr>
                  <a:t>	</a:t>
                </a:r>
              </a:p>
              <a:p>
                <a:pPr marL="0" indent="0">
                  <a:buNone/>
                </a:pPr>
                <a:r>
                  <a:rPr lang="en-IN" sz="2800" dirty="0">
                    <a:latin typeface="Times New Roman" panose="02020603050405020304" pitchFamily="18" charset="0"/>
                    <a:ea typeface="Cambria Math" panose="02040503050406030204" pitchFamily="18" charset="0"/>
                    <a:cs typeface="Times New Roman" panose="02020603050405020304" pitchFamily="18" charset="0"/>
                  </a:rPr>
                  <a:t>We note that </a:t>
                </a:r>
                <a14:m>
                  <m:oMath xmlns:m="http://schemas.openxmlformats.org/officeDocument/2006/math">
                    <m:nary>
                      <m:nary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naryPr>
                      <m:sub>
                        <m:r>
                          <a:rPr lang="en-IN" sz="2800" b="0" i="1" smtClean="0">
                            <a:latin typeface="Cambria Math" panose="02040503050406030204" pitchFamily="18" charset="0"/>
                            <a:ea typeface="Cambria Math" panose="02040503050406030204" pitchFamily="18" charset="0"/>
                            <a:cs typeface="Times New Roman" panose="02020603050405020304" pitchFamily="18" charset="0"/>
                          </a:rPr>
                          <m:t>0</m:t>
                        </m:r>
                      </m:sub>
                      <m:sup>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sup>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𝑓</m:t>
                        </m:r>
                        <m:d>
                          <m:d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𝑥</m:t>
                            </m:r>
                          </m:e>
                        </m:d>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𝑑𝑥</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𝜆</m:t>
                                </m:r>
                              </m:e>
                              <m:sup>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𝑘</m:t>
                                </m:r>
                              </m:sup>
                            </m:sSup>
                          </m:num>
                          <m:den>
                            <m:r>
                              <m:rPr>
                                <m:sty m:val="p"/>
                              </m:rPr>
                              <a:rPr lang="en-IN" sz="2800" b="0" i="0" smtClean="0">
                                <a:latin typeface="Cambria Math" panose="02040503050406030204" pitchFamily="18" charset="0"/>
                                <a:ea typeface="Cambria Math" panose="02040503050406030204" pitchFamily="18" charset="0"/>
                                <a:cs typeface="Times New Roman" panose="02020603050405020304" pitchFamily="18" charset="0"/>
                              </a:rPr>
                              <m:t>Γ</m:t>
                            </m:r>
                            <m:d>
                              <m:d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𝑘</m:t>
                                </m:r>
                              </m:e>
                            </m:d>
                          </m:den>
                        </m:f>
                        <m:nary>
                          <m:nary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naryPr>
                          <m:sub>
                            <m:r>
                              <a:rPr lang="en-IN" sz="2800" b="0" i="1" smtClean="0">
                                <a:latin typeface="Cambria Math" panose="02040503050406030204" pitchFamily="18" charset="0"/>
                                <a:ea typeface="Cambria Math" panose="02040503050406030204" pitchFamily="18" charset="0"/>
                                <a:cs typeface="Times New Roman" panose="02020603050405020304" pitchFamily="18" charset="0"/>
                              </a:rPr>
                              <m:t>0</m:t>
                            </m:r>
                          </m:sub>
                          <m:sup>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sup>
                          <m:e>
                            <m:sSup>
                              <m:sSup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𝑥</m:t>
                                </m:r>
                              </m:e>
                              <m:sup>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𝑘</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−1</m:t>
                                </m:r>
                              </m:sup>
                            </m:sSup>
                            <m:sSup>
                              <m:sSup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𝜆</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𝑥</m:t>
                                </m:r>
                              </m:sup>
                            </m:sSup>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𝑑𝑥</m:t>
                            </m:r>
                          </m:e>
                        </m:nary>
                      </m:e>
                    </m:nary>
                  </m:oMath>
                </a14:m>
                <a:endParaRPr lang="en-IN" sz="2800" dirty="0">
                  <a:latin typeface="Times New Roman" panose="020206030504050203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ea typeface="Cambria Math" panose="02040503050406030204" pitchFamily="18" charset="0"/>
                              <a:cs typeface="Times New Roman" panose="02020603050405020304" pitchFamily="18" charset="0"/>
                            </a:rPr>
                            <m:t>1</m:t>
                          </m:r>
                        </m:num>
                        <m:den>
                          <m:r>
                            <m:rPr>
                              <m:sty m:val="p"/>
                            </m:rPr>
                            <a:rPr lang="en-IN" sz="2800">
                              <a:latin typeface="Cambria Math" panose="02040503050406030204" pitchFamily="18" charset="0"/>
                              <a:ea typeface="Cambria Math" panose="02040503050406030204" pitchFamily="18" charset="0"/>
                              <a:cs typeface="Times New Roman" panose="02020603050405020304" pitchFamily="18" charset="0"/>
                            </a:rPr>
                            <m:t>Γ</m:t>
                          </m:r>
                          <m:d>
                            <m:d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dPr>
                            <m:e>
                              <m:r>
                                <a:rPr lang="en-IN" sz="2800" i="1">
                                  <a:latin typeface="Cambria Math" panose="02040503050406030204" pitchFamily="18" charset="0"/>
                                  <a:ea typeface="Cambria Math" panose="02040503050406030204" pitchFamily="18" charset="0"/>
                                  <a:cs typeface="Times New Roman" panose="02020603050405020304" pitchFamily="18" charset="0"/>
                                </a:rPr>
                                <m:t>𝑘</m:t>
                              </m:r>
                            </m:e>
                          </m:d>
                        </m:den>
                      </m:f>
                      <m:nary>
                        <m:naryPr>
                          <m:ctrlPr>
                            <a:rPr lang="en-IN" sz="2800" i="1" smtClean="0">
                              <a:latin typeface="Cambria Math" panose="02040503050406030204" pitchFamily="18" charset="0"/>
                              <a:ea typeface="Cambria Math" panose="02040503050406030204" pitchFamily="18" charset="0"/>
                              <a:cs typeface="Times New Roman" panose="02020603050405020304" pitchFamily="18" charset="0"/>
                            </a:rPr>
                          </m:ctrlPr>
                        </m:naryPr>
                        <m:sub>
                          <m:r>
                            <a:rPr lang="en-IN" sz="2800" i="1">
                              <a:latin typeface="Cambria Math" panose="02040503050406030204" pitchFamily="18" charset="0"/>
                              <a:ea typeface="Cambria Math" panose="02040503050406030204" pitchFamily="18" charset="0"/>
                              <a:cs typeface="Times New Roman" panose="02020603050405020304" pitchFamily="18" charset="0"/>
                            </a:rPr>
                            <m:t>0</m:t>
                          </m:r>
                        </m:sub>
                        <m:sup>
                          <m:r>
                            <a:rPr lang="en-IN" sz="2800" i="1">
                              <a:latin typeface="Cambria Math" panose="02040503050406030204" pitchFamily="18" charset="0"/>
                              <a:ea typeface="Cambria Math" panose="02040503050406030204" pitchFamily="18" charset="0"/>
                              <a:cs typeface="Times New Roman" panose="02020603050405020304" pitchFamily="18" charset="0"/>
                            </a:rPr>
                            <m:t>∞</m:t>
                          </m:r>
                        </m:sup>
                        <m:e>
                          <m:sSup>
                            <m:sSup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p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𝑡</m:t>
                              </m:r>
                            </m:e>
                            <m:sup>
                              <m:r>
                                <a:rPr lang="en-IN" sz="2800" i="1">
                                  <a:latin typeface="Cambria Math" panose="02040503050406030204" pitchFamily="18" charset="0"/>
                                  <a:ea typeface="Cambria Math" panose="02040503050406030204" pitchFamily="18" charset="0"/>
                                  <a:cs typeface="Times New Roman" panose="02020603050405020304" pitchFamily="18" charset="0"/>
                                </a:rPr>
                                <m:t>𝑘</m:t>
                              </m:r>
                              <m:r>
                                <a:rPr lang="en-IN" sz="2800" i="1">
                                  <a:latin typeface="Cambria Math" panose="02040503050406030204" pitchFamily="18" charset="0"/>
                                  <a:ea typeface="Cambria Math" panose="02040503050406030204" pitchFamily="18" charset="0"/>
                                  <a:cs typeface="Times New Roman" panose="02020603050405020304" pitchFamily="18" charset="0"/>
                                </a:rPr>
                                <m:t>−1</m:t>
                              </m:r>
                            </m:sup>
                          </m:sSup>
                          <m:sSup>
                            <m:sSup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pPr>
                            <m:e>
                              <m:r>
                                <a:rPr lang="en-IN" sz="2800" i="1">
                                  <a:latin typeface="Cambria Math" panose="02040503050406030204" pitchFamily="18" charset="0"/>
                                  <a:ea typeface="Cambria Math" panose="02040503050406030204" pitchFamily="18" charset="0"/>
                                  <a:cs typeface="Times New Roman" panose="02020603050405020304" pitchFamily="18" charset="0"/>
                                </a:rPr>
                                <m:t>𝑒</m:t>
                              </m:r>
                            </m:e>
                            <m:sup>
                              <m:r>
                                <a:rPr lang="en-IN" sz="2800" i="1">
                                  <a:latin typeface="Cambria Math" panose="02040503050406030204" pitchFamily="18" charset="0"/>
                                  <a:ea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𝑡</m:t>
                              </m:r>
                            </m:sup>
                          </m:sSup>
                          <m:r>
                            <a:rPr lang="en-IN" sz="2800" i="1">
                              <a:latin typeface="Cambria Math" panose="02040503050406030204" pitchFamily="18" charset="0"/>
                              <a:ea typeface="Cambria Math" panose="02040503050406030204" pitchFamily="18" charset="0"/>
                              <a:cs typeface="Times New Roman" panose="02020603050405020304" pitchFamily="18" charset="0"/>
                            </a:rPr>
                            <m:t>𝑑</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𝑡</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                              </m:t>
                          </m:r>
                          <m:d>
                            <m:dPr>
                              <m:begChr m:val="["/>
                              <m:endChr m:val="]"/>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𝑜𝑛</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 </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𝑝𝑢𝑡𝑡𝑖𝑛𝑔</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 </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𝜆</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𝑡</m:t>
                              </m:r>
                            </m:e>
                          </m:d>
                        </m:e>
                      </m:nary>
                    </m:oMath>
                  </m:oMathPara>
                </a14:m>
                <a:endParaRPr lang="en-IN" sz="2800" i="1" dirty="0">
                  <a:latin typeface="Times New Roman" panose="02020603050405020304" pitchFamily="18" charset="0"/>
                  <a:ea typeface="Cambria Math" panose="02040503050406030204" pitchFamily="18" charset="0"/>
                  <a:cs typeface="Times New Roman" panose="02020603050405020304" pitchFamily="18" charset="0"/>
                </a:endParaRPr>
              </a:p>
              <a:p>
                <a:r>
                  <a:rPr lang="en-IN" sz="28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IN" sz="2800" b="0" i="0" smtClean="0">
                        <a:latin typeface="Cambria Math" panose="02040503050406030204" pitchFamily="18" charset="0"/>
                        <a:ea typeface="Cambria Math" panose="02040503050406030204" pitchFamily="18" charset="0"/>
                        <a:cs typeface="Times New Roman" panose="02020603050405020304" pitchFamily="18" charset="0"/>
                      </a:rPr>
                      <m:t>  </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=1 </m:t>
                    </m:r>
                  </m:oMath>
                </a14:m>
                <a:r>
                  <a:rPr lang="en-IN" sz="2800" dirty="0">
                    <a:latin typeface="Times New Roman" panose="02020603050405020304" pitchFamily="18" charset="0"/>
                    <a:ea typeface="Cambria Math" panose="02040503050406030204" pitchFamily="18" charset="0"/>
                    <a:cs typeface="Times New Roman" panose="02020603050405020304" pitchFamily="18" charset="0"/>
                  </a:rPr>
                  <a:t>		</a:t>
                </a:r>
              </a:p>
              <a:p>
                <a:r>
                  <a:rPr lang="en-IN" sz="2800" dirty="0">
                    <a:latin typeface="Times New Roman" panose="02020603050405020304" pitchFamily="18" charset="0"/>
                    <a:ea typeface="Cambria Math" panose="02040503050406030204" pitchFamily="18" charset="0"/>
                    <a:cs typeface="Times New Roman" panose="02020603050405020304" pitchFamily="18" charset="0"/>
                  </a:rPr>
                  <a:t>Hence </a:t>
                </a:r>
                <a14:m>
                  <m:oMath xmlns:m="http://schemas.openxmlformats.org/officeDocument/2006/math">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𝑓</m:t>
                    </m:r>
                    <m:d>
                      <m:dPr>
                        <m:ctrlPr>
                          <a:rPr lang="en-IN" sz="2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𝑥</m:t>
                        </m:r>
                      </m:e>
                    </m:d>
                    <m:r>
                      <a:rPr lang="en-IN" sz="2800"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IN" sz="2800" dirty="0">
                    <a:latin typeface="Times New Roman" panose="02020603050405020304" pitchFamily="18" charset="0"/>
                    <a:ea typeface="Cambria Math" panose="02040503050406030204" pitchFamily="18" charset="0"/>
                    <a:cs typeface="Times New Roman" panose="02020603050405020304" pitchFamily="18" charset="0"/>
                  </a:rPr>
                  <a:t>is a legitimate density function.</a:t>
                </a: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9CF56C93-9921-55C7-1C89-9FBF72E7C4C9}"/>
                  </a:ext>
                </a:extLst>
              </p:cNvPr>
              <p:cNvSpPr txBox="1">
                <a:spLocks noRot="1" noChangeAspect="1" noMove="1" noResize="1" noEditPoints="1" noAdjustHandles="1" noChangeArrowheads="1" noChangeShapeType="1" noTextEdit="1"/>
              </p:cNvSpPr>
              <p:nvPr/>
            </p:nvSpPr>
            <p:spPr>
              <a:xfrm>
                <a:off x="244867" y="154380"/>
                <a:ext cx="11702265" cy="8100231"/>
              </a:xfrm>
              <a:prstGeom prst="rect">
                <a:avLst/>
              </a:prstGeom>
              <a:blipFill>
                <a:blip r:embed="rId2"/>
                <a:stretch>
                  <a:fillRect l="-1042" t="-752"/>
                </a:stretch>
              </a:blipFill>
            </p:spPr>
            <p:txBody>
              <a:bodyPr/>
              <a:lstStyle/>
              <a:p>
                <a:r>
                  <a:rPr lang="en-IN">
                    <a:noFill/>
                  </a:rPr>
                  <a:t> </a:t>
                </a:r>
              </a:p>
            </p:txBody>
          </p:sp>
        </mc:Fallback>
      </mc:AlternateContent>
    </p:spTree>
    <p:extLst>
      <p:ext uri="{BB962C8B-B14F-4D97-AF65-F5344CB8AC3E}">
        <p14:creationId xmlns:p14="http://schemas.microsoft.com/office/powerpoint/2010/main" val="32925595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E5B50BB-1316-17B2-0EA9-D43A437E1D1B}"/>
                  </a:ext>
                </a:extLst>
              </p:cNvPr>
              <p:cNvSpPr txBox="1"/>
              <p:nvPr/>
            </p:nvSpPr>
            <p:spPr>
              <a:xfrm>
                <a:off x="320841" y="385010"/>
                <a:ext cx="11730745" cy="7029553"/>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Moment generating function: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𝑀</m:t>
                        </m:r>
                      </m:e>
                      <m:sub>
                        <m:r>
                          <a:rPr lang="en-IN" sz="2800" b="0" i="1" smtClean="0">
                            <a:latin typeface="Cambria Math" panose="02040503050406030204" pitchFamily="18" charset="0"/>
                          </a:rPr>
                          <m:t>𝑋</m:t>
                        </m:r>
                      </m:sub>
                    </m:sSub>
                    <m:d>
                      <m:dPr>
                        <m:ctrlPr>
                          <a:rPr lang="en-IN" sz="2800" i="1">
                            <a:latin typeface="Cambria Math" panose="02040503050406030204" pitchFamily="18" charset="0"/>
                          </a:rPr>
                        </m:ctrlPr>
                      </m:dPr>
                      <m:e>
                        <m:r>
                          <a:rPr lang="en-IN" sz="2800" i="1">
                            <a:latin typeface="Cambria Math" panose="02040503050406030204" pitchFamily="18" charset="0"/>
                          </a:rPr>
                          <m:t>𝑡</m:t>
                        </m:r>
                      </m:e>
                    </m:d>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d>
                          <m:dPr>
                            <m:ctrlPr>
                              <a:rPr lang="en-IN" sz="2800" b="0" i="1" smtClean="0">
                                <a:latin typeface="Cambria Math" panose="02040503050406030204" pitchFamily="18" charset="0"/>
                              </a:rPr>
                            </m:ctrlPr>
                          </m:dPr>
                          <m:e>
                            <m:r>
                              <a:rPr lang="en-IN" sz="2800" b="0" i="1" smtClean="0">
                                <a:latin typeface="Cambria Math" panose="02040503050406030204" pitchFamily="18" charset="0"/>
                              </a:rPr>
                              <m:t>1−</m:t>
                            </m:r>
                            <m:r>
                              <a:rPr lang="en-IN" sz="2800" b="0" i="1" smtClean="0">
                                <a:latin typeface="Cambria Math" panose="02040503050406030204" pitchFamily="18" charset="0"/>
                              </a:rPr>
                              <m:t>𝑡</m:t>
                            </m:r>
                          </m:e>
                        </m:d>
                      </m:e>
                      <m:sup>
                        <m:r>
                          <a:rPr lang="en-IN" sz="2800" b="0" i="1" smtClean="0">
                            <a:latin typeface="Cambria Math" panose="02040503050406030204" pitchFamily="18" charset="0"/>
                          </a:rPr>
                          <m:t>−</m:t>
                        </m:r>
                        <m:r>
                          <a:rPr lang="en-IN" sz="2800" b="0" i="1" smtClean="0">
                            <a:latin typeface="Cambria Math" panose="02040503050406030204" pitchFamily="18" charset="0"/>
                          </a:rPr>
                          <m:t>𝜆</m:t>
                        </m:r>
                      </m:sup>
                    </m:sSup>
                    <m:r>
                      <a:rPr lang="en-IN" sz="2800" b="0" i="1" smtClean="0">
                        <a:latin typeface="Cambria Math" panose="02040503050406030204" pitchFamily="18" charset="0"/>
                      </a:rPr>
                      <m:t>,  </m:t>
                    </m:r>
                    <m:d>
                      <m:dPr>
                        <m:begChr m:val="|"/>
                        <m:endChr m:val="|"/>
                        <m:ctrlPr>
                          <a:rPr lang="en-IN" sz="2800" b="0" i="1" smtClean="0">
                            <a:latin typeface="Cambria Math" panose="02040503050406030204" pitchFamily="18" charset="0"/>
                          </a:rPr>
                        </m:ctrlPr>
                      </m:dPr>
                      <m:e>
                        <m:r>
                          <a:rPr lang="en-IN" sz="2800" b="0" i="1" smtClean="0">
                            <a:latin typeface="Cambria Math" panose="02040503050406030204" pitchFamily="18" charset="0"/>
                          </a:rPr>
                          <m:t>𝑡</m:t>
                        </m:r>
                      </m:e>
                    </m:d>
                    <m:r>
                      <a:rPr lang="en-IN" sz="2800" b="0" i="1" smtClean="0">
                        <a:latin typeface="Cambria Math" panose="02040503050406030204" pitchFamily="18" charset="0"/>
                      </a:rPr>
                      <m:t>&lt;1</m:t>
                    </m:r>
                  </m:oMath>
                </a14:m>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Recurrence relation of the Gamma function</a:t>
                </a:r>
                <a:r>
                  <a:rPr lang="en-IN" sz="2800" dirty="0">
                    <a:latin typeface="Times New Roman" panose="02020603050405020304" pitchFamily="18" charset="0"/>
                    <a:cs typeface="Times New Roman" panose="02020603050405020304" pitchFamily="18" charset="0"/>
                  </a:rPr>
                  <a:t>:</a:t>
                </a:r>
                <a14:m>
                  <m:oMath xmlns:m="http://schemas.openxmlformats.org/officeDocument/2006/math">
                    <m:r>
                      <a:rPr lang="en-IN" sz="2800" b="0" i="0" smtClean="0">
                        <a:latin typeface="Cambria Math" panose="02040503050406030204" pitchFamily="18" charset="0"/>
                      </a:rPr>
                      <m:t>  </m:t>
                    </m:r>
                    <m:r>
                      <m:rPr>
                        <m:sty m:val="p"/>
                      </m:rPr>
                      <a:rPr lang="en-IN" sz="2800" b="0" i="0" smtClean="0">
                        <a:latin typeface="Cambria Math" panose="02040503050406030204" pitchFamily="18" charset="0"/>
                      </a:rPr>
                      <m:t>Γ</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𝑥</m:t>
                        </m:r>
                        <m:r>
                          <a:rPr lang="en-IN" sz="2800" b="0" i="1" smtClean="0">
                            <a:latin typeface="Cambria Math" panose="02040503050406030204" pitchFamily="18" charset="0"/>
                          </a:rPr>
                          <m:t>+1</m:t>
                        </m:r>
                      </m:e>
                    </m:d>
                    <m:r>
                      <a:rPr lang="en-IN" sz="2800" b="0" i="1" smtClean="0">
                        <a:latin typeface="Cambria Math" panose="02040503050406030204" pitchFamily="18" charset="0"/>
                      </a:rPr>
                      <m:t>=</m:t>
                    </m:r>
                    <m:r>
                      <a:rPr lang="en-IN" sz="2800" b="0" i="1" smtClean="0">
                        <a:latin typeface="Cambria Math" panose="02040503050406030204" pitchFamily="18" charset="0"/>
                      </a:rPr>
                      <m:t>𝑥</m:t>
                    </m:r>
                    <m:r>
                      <m:rPr>
                        <m:sty m:val="p"/>
                      </m:rPr>
                      <a:rPr lang="en-IN" sz="2800" b="0" i="0" smtClean="0">
                        <a:latin typeface="Cambria Math" panose="02040503050406030204" pitchFamily="18" charset="0"/>
                      </a:rPr>
                      <m:t>Γ</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𝑥</m:t>
                        </m:r>
                      </m:e>
                    </m:d>
                  </m:oMath>
                </a14:m>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Mean:</a:t>
                </a:r>
                <a14:m>
                  <m:oMath xmlns:m="http://schemas.openxmlformats.org/officeDocument/2006/math">
                    <m:r>
                      <a:rPr lang="en-IN" sz="2800" b="1" i="0" smtClean="0">
                        <a:latin typeface="Cambria Math" panose="02040503050406030204" pitchFamily="18" charset="0"/>
                      </a:rPr>
                      <m:t>                     </m:t>
                    </m:r>
                    <m:r>
                      <a:rPr lang="en-IN" sz="2800" b="0" i="1" smtClean="0">
                        <a:latin typeface="Cambria Math" panose="02040503050406030204" pitchFamily="18" charset="0"/>
                      </a:rPr>
                      <m:t>𝐸</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𝑋</m:t>
                        </m:r>
                      </m:e>
                    </m:d>
                    <m:r>
                      <a:rPr lang="en-IN" sz="2800" b="0" i="1" smtClean="0">
                        <a:latin typeface="Cambria Math" panose="02040503050406030204" pitchFamily="18" charset="0"/>
                      </a:rPr>
                      <m:t>=</m:t>
                    </m:r>
                    <m:f>
                      <m:fPr>
                        <m:ctrlPr>
                          <a:rPr lang="en-IN" sz="2800" i="1">
                            <a:latin typeface="Cambria Math" panose="02040503050406030204" pitchFamily="18" charset="0"/>
                          </a:rPr>
                        </m:ctrlPr>
                      </m:fPr>
                      <m:num>
                        <m:r>
                          <a:rPr lang="en-IN" sz="2800" i="1">
                            <a:latin typeface="Cambria Math" panose="02040503050406030204" pitchFamily="18" charset="0"/>
                          </a:rPr>
                          <m:t>1</m:t>
                        </m:r>
                      </m:num>
                      <m:den>
                        <m:r>
                          <m:rPr>
                            <m:lit/>
                          </m:rPr>
                          <a:rPr lang="en-IN" sz="2800" i="1">
                            <a:latin typeface="Cambria Math" panose="02040503050406030204" pitchFamily="18" charset="0"/>
                          </a:rPr>
                          <m:t> </m:t>
                        </m:r>
                        <m:r>
                          <a:rPr lang="en-IN" sz="2800" i="1">
                            <a:latin typeface="Cambria Math" panose="02040503050406030204" pitchFamily="18" charset="0"/>
                          </a:rPr>
                          <m:t>𝜆</m:t>
                        </m:r>
                      </m:den>
                    </m:f>
                    <m:f>
                      <m:fPr>
                        <m:ctrlPr>
                          <a:rPr lang="en-IN" sz="2800" b="0" i="1" smtClean="0">
                            <a:latin typeface="Cambria Math" panose="02040503050406030204" pitchFamily="18" charset="0"/>
                          </a:rPr>
                        </m:ctrlPr>
                      </m:fPr>
                      <m:num>
                        <m:r>
                          <m:rPr>
                            <m:sty m:val="p"/>
                          </m:rPr>
                          <a:rPr lang="en-IN" sz="2800" b="0" i="0" smtClean="0">
                            <a:latin typeface="Cambria Math" panose="02040503050406030204" pitchFamily="18" charset="0"/>
                          </a:rPr>
                          <m:t>Γ</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𝑘</m:t>
                            </m:r>
                            <m:r>
                              <a:rPr lang="en-IN" sz="2800" b="0" i="1" smtClean="0">
                                <a:latin typeface="Cambria Math" panose="02040503050406030204" pitchFamily="18" charset="0"/>
                              </a:rPr>
                              <m:t>+1</m:t>
                            </m:r>
                          </m:e>
                        </m:d>
                      </m:num>
                      <m:den>
                        <m:r>
                          <m:rPr>
                            <m:sty m:val="p"/>
                          </m:rPr>
                          <a:rPr lang="en-IN" sz="2800" b="0" i="0" smtClean="0">
                            <a:latin typeface="Cambria Math" panose="02040503050406030204" pitchFamily="18" charset="0"/>
                          </a:rPr>
                          <m:t>Γ</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𝑘</m:t>
                            </m:r>
                          </m:e>
                        </m:d>
                      </m:den>
                    </m:f>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𝑘</m:t>
                        </m:r>
                      </m:num>
                      <m:den>
                        <m:r>
                          <a:rPr lang="en-IN" sz="2800" b="0" i="1" smtClean="0">
                            <a:latin typeface="Cambria Math" panose="02040503050406030204" pitchFamily="18" charset="0"/>
                          </a:rPr>
                          <m:t>𝜆</m:t>
                        </m:r>
                      </m:den>
                    </m:f>
                  </m:oMath>
                </a14:m>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Variance:</a:t>
                </a:r>
                <a14:m>
                  <m:oMath xmlns:m="http://schemas.openxmlformats.org/officeDocument/2006/math">
                    <m:r>
                      <a:rPr lang="en-IN" sz="2800" b="1" i="0" smtClean="0">
                        <a:latin typeface="Cambria Math" panose="02040503050406030204" pitchFamily="18" charset="0"/>
                      </a:rPr>
                      <m:t>        </m:t>
                    </m:r>
                    <m:r>
                      <a:rPr lang="en-IN" sz="2800" b="0" i="1" smtClean="0">
                        <a:latin typeface="Cambria Math" panose="02040503050406030204" pitchFamily="18" charset="0"/>
                      </a:rPr>
                      <m:t>𝑉𝑎𝑟</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𝑋</m:t>
                        </m:r>
                      </m:e>
                    </m:d>
                    <m:r>
                      <a:rPr lang="en-IN" sz="2800" b="0" i="1" smtClean="0">
                        <a:latin typeface="Cambria Math" panose="02040503050406030204" pitchFamily="18" charset="0"/>
                      </a:rPr>
                      <m:t>=</m:t>
                    </m:r>
                    <m:r>
                      <a:rPr lang="en-IN" sz="2800" b="0" i="1" smtClean="0">
                        <a:latin typeface="Cambria Math" panose="02040503050406030204" pitchFamily="18" charset="0"/>
                      </a:rPr>
                      <m:t>𝐸</m:t>
                    </m:r>
                    <m:d>
                      <m:dPr>
                        <m:ctrlPr>
                          <a:rPr lang="en-IN" sz="2800" b="0" i="1" smtClean="0">
                            <a:latin typeface="Cambria Math" panose="02040503050406030204" pitchFamily="18" charset="0"/>
                          </a:rPr>
                        </m:ctrlPr>
                      </m:dPr>
                      <m:e>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𝑋</m:t>
                            </m:r>
                          </m:e>
                          <m:sup>
                            <m:r>
                              <a:rPr lang="en-IN" sz="2800" b="0" i="1" smtClean="0">
                                <a:latin typeface="Cambria Math" panose="02040503050406030204" pitchFamily="18" charset="0"/>
                              </a:rPr>
                              <m:t>2</m:t>
                            </m:r>
                          </m:sup>
                        </m:sSup>
                      </m:e>
                    </m:d>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d>
                          <m:dPr>
                            <m:begChr m:val="["/>
                            <m:endChr m:val="]"/>
                            <m:ctrlPr>
                              <a:rPr lang="en-IN" sz="2800" b="0" i="1" smtClean="0">
                                <a:latin typeface="Cambria Math" panose="02040503050406030204" pitchFamily="18" charset="0"/>
                              </a:rPr>
                            </m:ctrlPr>
                          </m:dPr>
                          <m:e>
                            <m:r>
                              <a:rPr lang="en-IN" sz="2800" b="0" i="1" smtClean="0">
                                <a:latin typeface="Cambria Math" panose="02040503050406030204" pitchFamily="18" charset="0"/>
                              </a:rPr>
                              <m:t>𝐸</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𝑋</m:t>
                                </m:r>
                              </m:e>
                            </m:d>
                          </m:e>
                        </m:d>
                      </m:e>
                      <m:sup>
                        <m:r>
                          <a:rPr lang="en-IN" sz="2800" b="0" i="1" smtClean="0">
                            <a:latin typeface="Cambria Math" panose="02040503050406030204" pitchFamily="18" charset="0"/>
                          </a:rPr>
                          <m:t>2</m:t>
                        </m:r>
                      </m:sup>
                    </m:sSup>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𝑘</m:t>
                        </m:r>
                      </m:num>
                      <m:den>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𝜆</m:t>
                            </m:r>
                          </m:e>
                          <m:sup>
                            <m:r>
                              <a:rPr lang="en-IN" sz="2800" b="0" i="1" smtClean="0">
                                <a:latin typeface="Cambria Math" panose="02040503050406030204" pitchFamily="18" charset="0"/>
                              </a:rPr>
                              <m:t>2</m:t>
                            </m:r>
                          </m:sup>
                        </m:sSup>
                      </m:den>
                    </m:f>
                  </m:oMath>
                </a14:m>
                <a:endParaRPr lang="en-IN" sz="2800" b="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Simple Gamma distribution:</a:t>
                </a:r>
              </a:p>
              <a:p>
                <a:r>
                  <a:rPr lang="en-IN" sz="2800" b="0" dirty="0">
                    <a:latin typeface="Times New Roman" panose="02020603050405020304" pitchFamily="18" charset="0"/>
                    <a:cs typeface="Times New Roman" panose="02020603050405020304" pitchFamily="18" charset="0"/>
                  </a:rPr>
                  <a:t>When </a:t>
                </a:r>
                <a14:m>
                  <m:oMath xmlns:m="http://schemas.openxmlformats.org/officeDocument/2006/math">
                    <m:r>
                      <a:rPr lang="en-IN" sz="2800" b="0" i="1" smtClean="0">
                        <a:latin typeface="Cambria Math" panose="02040503050406030204" pitchFamily="18" charset="0"/>
                      </a:rPr>
                      <m:t>𝜆</m:t>
                    </m:r>
                    <m:r>
                      <a:rPr lang="en-IN" sz="2800" b="0" i="1" smtClean="0">
                        <a:latin typeface="Cambria Math" panose="02040503050406030204" pitchFamily="18" charset="0"/>
                      </a:rPr>
                      <m:t>=1 </m:t>
                    </m:r>
                  </m:oMath>
                </a14:m>
                <a:r>
                  <a:rPr lang="en-IN" sz="2800" b="0" dirty="0">
                    <a:latin typeface="Times New Roman" panose="02020603050405020304" pitchFamily="18" charset="0"/>
                    <a:cs typeface="Times New Roman" panose="02020603050405020304" pitchFamily="18" charset="0"/>
                  </a:rPr>
                  <a:t>then the </a:t>
                </a:r>
                <a:r>
                  <a:rPr lang="en-IN" sz="2800" dirty="0">
                    <a:latin typeface="Times New Roman" panose="02020603050405020304" pitchFamily="18" charset="0"/>
                    <a:cs typeface="Times New Roman" panose="02020603050405020304" pitchFamily="18" charset="0"/>
                  </a:rPr>
                  <a:t>Gamma distribution called as simple Gamma distribution with the parameter </a:t>
                </a:r>
                <a14:m>
                  <m:oMath xmlns:m="http://schemas.openxmlformats.org/officeDocument/2006/math">
                    <m:r>
                      <a:rPr lang="en-IN" sz="2800" b="0" i="1" smtClean="0">
                        <a:latin typeface="Cambria Math" panose="02040503050406030204" pitchFamily="18" charset="0"/>
                      </a:rPr>
                      <m:t>𝑘</m:t>
                    </m:r>
                  </m:oMath>
                </a14:m>
                <a:endParaRPr lang="en-IN" sz="2800"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𝑓</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𝑥</m:t>
                          </m:r>
                        </m:e>
                      </m:d>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r>
                            <m:rPr>
                              <m:sty m:val="p"/>
                            </m:rPr>
                            <a:rPr lang="en-IN" sz="2800" b="0" i="0" smtClean="0">
                              <a:latin typeface="Cambria Math" panose="02040503050406030204" pitchFamily="18" charset="0"/>
                            </a:rPr>
                            <m:t>Γ</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𝑘</m:t>
                              </m:r>
                            </m:e>
                          </m:d>
                        </m:den>
                      </m:f>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𝑥</m:t>
                          </m:r>
                        </m:e>
                        <m:sup>
                          <m:r>
                            <a:rPr lang="en-IN" sz="2800" b="0" i="1" smtClean="0">
                              <a:latin typeface="Cambria Math" panose="02040503050406030204" pitchFamily="18" charset="0"/>
                            </a:rPr>
                            <m:t>𝑘</m:t>
                          </m:r>
                          <m:r>
                            <a:rPr lang="en-IN" sz="2800" b="0" i="1" smtClean="0">
                              <a:latin typeface="Cambria Math" panose="02040503050406030204" pitchFamily="18" charset="0"/>
                            </a:rPr>
                            <m:t>−1</m:t>
                          </m:r>
                        </m:sup>
                      </m:sSup>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𝑒</m:t>
                          </m:r>
                        </m:e>
                        <m:sup>
                          <m:r>
                            <a:rPr lang="en-IN" sz="2800" b="0" i="1" smtClean="0">
                              <a:latin typeface="Cambria Math" panose="02040503050406030204" pitchFamily="18" charset="0"/>
                            </a:rPr>
                            <m:t>−</m:t>
                          </m:r>
                          <m:r>
                            <a:rPr lang="en-IN" sz="2800" b="0" i="1" smtClean="0">
                              <a:latin typeface="Cambria Math" panose="02040503050406030204" pitchFamily="18" charset="0"/>
                            </a:rPr>
                            <m:t>𝑥</m:t>
                          </m:r>
                        </m:sup>
                      </m:sSup>
                    </m:oMath>
                  </m:oMathPara>
                </a14:m>
                <a:endParaRPr lang="en-IN" sz="2800" b="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0E5B50BB-1316-17B2-0EA9-D43A437E1D1B}"/>
                  </a:ext>
                </a:extLst>
              </p:cNvPr>
              <p:cNvSpPr txBox="1">
                <a:spLocks noRot="1" noChangeAspect="1" noMove="1" noResize="1" noEditPoints="1" noAdjustHandles="1" noChangeArrowheads="1" noChangeShapeType="1" noTextEdit="1"/>
              </p:cNvSpPr>
              <p:nvPr/>
            </p:nvSpPr>
            <p:spPr>
              <a:xfrm>
                <a:off x="320841" y="385010"/>
                <a:ext cx="11730745" cy="7029553"/>
              </a:xfrm>
              <a:prstGeom prst="rect">
                <a:avLst/>
              </a:prstGeom>
              <a:blipFill>
                <a:blip r:embed="rId2"/>
                <a:stretch>
                  <a:fillRect l="-1091" t="-520"/>
                </a:stretch>
              </a:blipFill>
            </p:spPr>
            <p:txBody>
              <a:bodyPr/>
              <a:lstStyle/>
              <a:p>
                <a:r>
                  <a:rPr lang="en-IN">
                    <a:noFill/>
                  </a:rPr>
                  <a:t> </a:t>
                </a:r>
              </a:p>
            </p:txBody>
          </p:sp>
        </mc:Fallback>
      </mc:AlternateContent>
    </p:spTree>
    <p:extLst>
      <p:ext uri="{BB962C8B-B14F-4D97-AF65-F5344CB8AC3E}">
        <p14:creationId xmlns:p14="http://schemas.microsoft.com/office/powerpoint/2010/main" val="16254517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C5363B1-1599-29E6-B84B-4F310CA51581}"/>
                  </a:ext>
                </a:extLst>
              </p:cNvPr>
              <p:cNvSpPr txBox="1"/>
              <p:nvPr/>
            </p:nvSpPr>
            <p:spPr>
              <a:xfrm>
                <a:off x="548640" y="567891"/>
                <a:ext cx="11261558" cy="3108543"/>
              </a:xfrm>
              <a:prstGeom prst="rect">
                <a:avLst/>
              </a:prstGeom>
              <a:noFill/>
            </p:spPr>
            <p:txBody>
              <a:bodyPr wrap="square">
                <a:spAutoFit/>
              </a:bodyPr>
              <a:lstStyle/>
              <a:p>
                <a:pPr marL="0" indent="0">
                  <a:buNone/>
                </a:pPr>
                <a:r>
                  <a:rPr lang="en-IN" sz="2800" dirty="0">
                    <a:solidFill>
                      <a:srgbClr val="FF0000"/>
                    </a:solidFill>
                    <a:latin typeface="Times New Roman" panose="02020603050405020304" pitchFamily="18" charset="0"/>
                    <a:cs typeface="Times New Roman" panose="02020603050405020304" pitchFamily="18" charset="0"/>
                  </a:rPr>
                  <a:t>In a city, the daily consumption of electric power in millions of KW hours can be treated as a continuous RV having an Gamma distribution with parameters </a:t>
                </a:r>
                <a14:m>
                  <m:oMath xmlns:m="http://schemas.openxmlformats.org/officeDocument/2006/math">
                    <m:r>
                      <a:rPr lang="en-IN" sz="2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𝜆</m:t>
                    </m:r>
                    <m:r>
                      <a:rPr lang="en-I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f>
                      <m:fPr>
                        <m:type m:val="skw"/>
                        <m:ctrlPr>
                          <a:rPr lang="en-I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I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I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m:t>
                        </m:r>
                      </m:den>
                    </m:f>
                  </m:oMath>
                </a14:m>
                <a:r>
                  <a:rPr lang="en-IN" sz="2800" b="1" dirty="0">
                    <a:solidFill>
                      <a:srgbClr val="FF0000"/>
                    </a:solidFill>
                    <a:latin typeface="Times New Roman" panose="02020603050405020304" pitchFamily="18" charset="0"/>
                    <a:cs typeface="Times New Roman" panose="02020603050405020304" pitchFamily="18" charset="0"/>
                  </a:rPr>
                  <a:t> </a:t>
                </a:r>
                <a:r>
                  <a:rPr lang="en-IN" sz="2800" dirty="0">
                    <a:solidFill>
                      <a:srgbClr val="FF0000"/>
                    </a:solidFill>
                    <a:latin typeface="Times New Roman" panose="02020603050405020304" pitchFamily="18" charset="0"/>
                    <a:cs typeface="Times New Roman" panose="02020603050405020304" pitchFamily="18" charset="0"/>
                  </a:rPr>
                  <a:t>and</a:t>
                </a:r>
                <a:r>
                  <a:rPr lang="en-IN" sz="2800" b="1"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r>
                      <a:rPr lang="en-IN" sz="2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𝑘</m:t>
                    </m:r>
                    <m:r>
                      <a:rPr lang="en-IN" sz="2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=3</m:t>
                    </m:r>
                  </m:oMath>
                </a14:m>
                <a:r>
                  <a:rPr lang="en-IN" sz="2800" dirty="0">
                    <a:solidFill>
                      <a:srgbClr val="FF0000"/>
                    </a:solidFill>
                    <a:latin typeface="Times New Roman" panose="02020603050405020304" pitchFamily="18" charset="0"/>
                    <a:cs typeface="Times New Roman" panose="02020603050405020304" pitchFamily="18" charset="0"/>
                  </a:rPr>
                  <a:t>. If the power plant of this city has a daily capacity of 12 million kw hours. What is the probability that this power supply will be inadequate on any given day.</a:t>
                </a:r>
              </a:p>
              <a:p>
                <a:pPr marL="0" indent="0">
                  <a:buNone/>
                </a:pPr>
                <a:endParaRPr lang="en-IN" sz="2800" dirty="0">
                  <a:solidFill>
                    <a:srgbClr val="FF0000"/>
                  </a:solidFill>
                  <a:latin typeface="Times New Roman" panose="02020603050405020304" pitchFamily="18" charset="0"/>
                  <a:cs typeface="Times New Roman" panose="02020603050405020304" pitchFamily="18" charset="0"/>
                </a:endParaRPr>
              </a:p>
              <a:p>
                <a:pPr marL="0" indent="0">
                  <a:buNone/>
                </a:pPr>
                <a:endParaRPr lang="en-IN" sz="2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4C5363B1-1599-29E6-B84B-4F310CA51581}"/>
                  </a:ext>
                </a:extLst>
              </p:cNvPr>
              <p:cNvSpPr txBox="1">
                <a:spLocks noRot="1" noChangeAspect="1" noMove="1" noResize="1" noEditPoints="1" noAdjustHandles="1" noChangeArrowheads="1" noChangeShapeType="1" noTextEdit="1"/>
              </p:cNvSpPr>
              <p:nvPr/>
            </p:nvSpPr>
            <p:spPr>
              <a:xfrm>
                <a:off x="548640" y="567891"/>
                <a:ext cx="11261558" cy="3108543"/>
              </a:xfrm>
              <a:prstGeom prst="rect">
                <a:avLst/>
              </a:prstGeom>
              <a:blipFill>
                <a:blip r:embed="rId2"/>
                <a:stretch>
                  <a:fillRect l="-1083" t="-1961"/>
                </a:stretch>
              </a:blipFill>
            </p:spPr>
            <p:txBody>
              <a:bodyPr/>
              <a:lstStyle/>
              <a:p>
                <a:r>
                  <a:rPr lang="en-IN">
                    <a:noFill/>
                  </a:rPr>
                  <a:t> </a:t>
                </a:r>
              </a:p>
            </p:txBody>
          </p:sp>
        </mc:Fallback>
      </mc:AlternateContent>
    </p:spTree>
    <p:extLst>
      <p:ext uri="{BB962C8B-B14F-4D97-AF65-F5344CB8AC3E}">
        <p14:creationId xmlns:p14="http://schemas.microsoft.com/office/powerpoint/2010/main" val="26547165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8D910A-D350-CE87-5979-8D3E9729D445}"/>
              </a:ext>
            </a:extLst>
          </p:cNvPr>
          <p:cNvPicPr>
            <a:picLocks noChangeAspect="1"/>
          </p:cNvPicPr>
          <p:nvPr/>
        </p:nvPicPr>
        <p:blipFill>
          <a:blip r:embed="rId2"/>
          <a:stretch>
            <a:fillRect/>
          </a:stretch>
        </p:blipFill>
        <p:spPr>
          <a:xfrm>
            <a:off x="976045" y="0"/>
            <a:ext cx="10007029" cy="6562285"/>
          </a:xfrm>
          <a:prstGeom prst="rect">
            <a:avLst/>
          </a:prstGeom>
        </p:spPr>
      </p:pic>
    </p:spTree>
    <p:extLst>
      <p:ext uri="{BB962C8B-B14F-4D97-AF65-F5344CB8AC3E}">
        <p14:creationId xmlns:p14="http://schemas.microsoft.com/office/powerpoint/2010/main" val="40636634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934066A-87A0-0A83-45CC-AB4E8DD41BE2}"/>
                  </a:ext>
                </a:extLst>
              </p:cNvPr>
              <p:cNvSpPr txBox="1"/>
              <p:nvPr/>
            </p:nvSpPr>
            <p:spPr>
              <a:xfrm>
                <a:off x="318499" y="534256"/>
                <a:ext cx="11435137" cy="6434069"/>
              </a:xfrm>
              <a:prstGeom prst="rect">
                <a:avLst/>
              </a:prstGeom>
              <a:noFill/>
            </p:spPr>
            <p:txBody>
              <a:bodyPr wrap="square">
                <a:spAutoFit/>
              </a:bodyPr>
              <a:lstStyle/>
              <a:p>
                <a:r>
                  <a:rPr lang="en-IN" sz="2800" b="1" dirty="0">
                    <a:latin typeface="Calisto MT" panose="02040603050505030304" pitchFamily="18" charset="0"/>
                  </a:rPr>
                  <a:t>Weibull Distribution Function:</a:t>
                </a:r>
              </a:p>
              <a:p>
                <a:pPr marL="0" indent="0">
                  <a:buNone/>
                </a:pPr>
                <a:r>
                  <a:rPr lang="en-IN" sz="2800" b="1" dirty="0">
                    <a:latin typeface="Times New Roman" panose="02020603050405020304" pitchFamily="18" charset="0"/>
                    <a:cs typeface="Times New Roman" panose="02020603050405020304" pitchFamily="18" charset="0"/>
                  </a:rPr>
                  <a:t>Definition:  </a:t>
                </a:r>
                <a:r>
                  <a:rPr lang="en-IN" sz="2800" dirty="0">
                    <a:latin typeface="Times New Roman" panose="02020603050405020304" pitchFamily="18" charset="0"/>
                    <a:cs typeface="Times New Roman" panose="02020603050405020304" pitchFamily="18" charset="0"/>
                  </a:rPr>
                  <a:t>A continuous r.v. </a:t>
                </a:r>
                <a14:m>
                  <m:oMath xmlns:m="http://schemas.openxmlformats.org/officeDocument/2006/math">
                    <m:r>
                      <a:rPr lang="en-IN" sz="2800" i="1" dirty="0" smtClean="0">
                        <a:latin typeface="Cambria Math" panose="02040503050406030204" pitchFamily="18" charset="0"/>
                        <a:cs typeface="Times New Roman" panose="02020603050405020304" pitchFamily="18" charset="0"/>
                      </a:rPr>
                      <m:t>𝑋</m:t>
                    </m:r>
                  </m:oMath>
                </a14:m>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is said to follow an </a:t>
                </a:r>
                <a:r>
                  <a:rPr lang="en-IN" sz="2800" b="1" i="1" dirty="0">
                    <a:latin typeface="Times New Roman" panose="02020603050405020304" pitchFamily="18" charset="0"/>
                    <a:cs typeface="Times New Roman" panose="02020603050405020304" pitchFamily="18" charset="0"/>
                  </a:rPr>
                  <a:t>Weibull distribution </a:t>
                </a:r>
                <a:r>
                  <a:rPr lang="en-IN" sz="2800" dirty="0">
                    <a:latin typeface="Times New Roman" panose="02020603050405020304" pitchFamily="18" charset="0"/>
                    <a:cs typeface="Times New Roman" panose="02020603050405020304" pitchFamily="18" charset="0"/>
                  </a:rPr>
                  <a:t>with parameter </a:t>
                </a:r>
                <a14:m>
                  <m:oMath xmlns:m="http://schemas.openxmlformats.org/officeDocument/2006/math">
                    <m:r>
                      <a:rPr lang="en-IN" sz="2800" i="1" smtClean="0">
                        <a:latin typeface="Cambria Math" panose="02040503050406030204" pitchFamily="18" charset="0"/>
                        <a:ea typeface="Cambria Math" panose="02040503050406030204" pitchFamily="18" charset="0"/>
                        <a:cs typeface="Times New Roman" panose="02020603050405020304" pitchFamily="18" charset="0"/>
                      </a:rPr>
                      <m:t>𝛼</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&gt;0</m:t>
                    </m:r>
                  </m:oMath>
                </a14:m>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and</a:t>
                </a:r>
                <a:r>
                  <a:rPr lang="en-IN" sz="2800" b="1"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smtClean="0">
                        <a:latin typeface="Cambria Math" panose="02040503050406030204" pitchFamily="18" charset="0"/>
                        <a:ea typeface="Cambria Math" panose="02040503050406030204" pitchFamily="18" charset="0"/>
                        <a:cs typeface="Times New Roman" panose="02020603050405020304" pitchFamily="18" charset="0"/>
                      </a:rPr>
                      <m:t>𝛽</m:t>
                    </m:r>
                    <m:r>
                      <a:rPr lang="en-IN" sz="2800" i="1">
                        <a:latin typeface="Cambria Math" panose="02040503050406030204" pitchFamily="18" charset="0"/>
                        <a:ea typeface="Cambria Math" panose="02040503050406030204" pitchFamily="18" charset="0"/>
                        <a:cs typeface="Times New Roman" panose="02020603050405020304" pitchFamily="18" charset="0"/>
                      </a:rPr>
                      <m:t>&gt;0</m:t>
                    </m:r>
                  </m:oMath>
                </a14:m>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if</a:t>
                </a:r>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its probability density function is given by:</a:t>
                </a: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smtClean="0">
                        <a:latin typeface="Cambria Math" panose="02040503050406030204" pitchFamily="18" charset="0"/>
                        <a:cs typeface="Times New Roman" panose="02020603050405020304" pitchFamily="18" charset="0"/>
                      </a:rPr>
                      <m:t>𝑓</m:t>
                    </m:r>
                    <m:d>
                      <m:dPr>
                        <m:ctrlPr>
                          <a:rPr lang="en-IN" sz="2800" b="0" i="1" smtClean="0">
                            <a:latin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cs typeface="Times New Roman" panose="02020603050405020304" pitchFamily="18" charset="0"/>
                          </a:rPr>
                          <m:t>𝑥</m:t>
                        </m:r>
                      </m:e>
                    </m:d>
                    <m:r>
                      <a:rPr lang="en-IN" sz="2800" b="0" i="1" smtClean="0">
                        <a:latin typeface="Cambria Math" panose="02040503050406030204" pitchFamily="18" charset="0"/>
                        <a:cs typeface="Times New Roman" panose="02020603050405020304" pitchFamily="18" charset="0"/>
                      </a:rPr>
                      <m:t>=</m:t>
                    </m:r>
                    <m:d>
                      <m:dPr>
                        <m:begChr m:val="{"/>
                        <m:endChr m:val=""/>
                        <m:ctrlPr>
                          <a:rPr lang="en-IN" sz="2800" b="0" i="1" smtClean="0">
                            <a:latin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cs typeface="Times New Roman" panose="02020603050405020304" pitchFamily="18" charset="0"/>
                          </a:rPr>
                          <m:t> </m:t>
                        </m:r>
                        <m:eqArr>
                          <m:eqArrPr>
                            <m:ctrlPr>
                              <a:rPr lang="en-IN" sz="2800" b="0" i="1" smtClean="0">
                                <a:latin typeface="Cambria Math" panose="02040503050406030204" pitchFamily="18" charset="0"/>
                                <a:cs typeface="Times New Roman" panose="02020603050405020304" pitchFamily="18" charset="0"/>
                              </a:rPr>
                            </m:ctrlPr>
                          </m:eqArrPr>
                          <m:e>
                            <m:r>
                              <a:rPr lang="en-IN" sz="2800" i="1">
                                <a:latin typeface="Cambria Math" panose="02040503050406030204" pitchFamily="18" charset="0"/>
                                <a:ea typeface="Cambria Math" panose="02040503050406030204" pitchFamily="18" charset="0"/>
                                <a:cs typeface="Times New Roman" panose="02020603050405020304" pitchFamily="18" charset="0"/>
                              </a:rPr>
                              <m:t>𝛼𝛽</m:t>
                            </m:r>
                            <m:sSup>
                              <m:sSupPr>
                                <m:ctrlPr>
                                  <a:rPr lang="en-IN" sz="2800" i="1">
                                    <a:latin typeface="Cambria Math" panose="02040503050406030204" pitchFamily="18" charset="0"/>
                                    <a:cs typeface="Times New Roman" panose="02020603050405020304" pitchFamily="18" charset="0"/>
                                  </a:rPr>
                                </m:ctrlPr>
                              </m:sSupPr>
                              <m:e>
                                <m:r>
                                  <a:rPr lang="en-IN" sz="2800" i="1">
                                    <a:latin typeface="Cambria Math" panose="02040503050406030204" pitchFamily="18" charset="0"/>
                                    <a:cs typeface="Times New Roman" panose="02020603050405020304" pitchFamily="18" charset="0"/>
                                  </a:rPr>
                                  <m:t> </m:t>
                                </m:r>
                                <m:r>
                                  <a:rPr lang="en-IN" sz="2800" i="1">
                                    <a:latin typeface="Cambria Math" panose="02040503050406030204" pitchFamily="18" charset="0"/>
                                    <a:cs typeface="Times New Roman" panose="02020603050405020304" pitchFamily="18" charset="0"/>
                                  </a:rPr>
                                  <m:t>𝑥</m:t>
                                </m:r>
                              </m:e>
                              <m:sup>
                                <m:r>
                                  <a:rPr lang="en-IN" sz="2800" i="1">
                                    <a:latin typeface="Cambria Math" panose="02040503050406030204" pitchFamily="18" charset="0"/>
                                    <a:ea typeface="Cambria Math" panose="02040503050406030204" pitchFamily="18" charset="0"/>
                                    <a:cs typeface="Times New Roman" panose="02020603050405020304" pitchFamily="18" charset="0"/>
                                  </a:rPr>
                                  <m:t>𝛽</m:t>
                                </m:r>
                                <m:r>
                                  <a:rPr lang="en-IN" sz="2800" i="1">
                                    <a:latin typeface="Cambria Math" panose="02040503050406030204" pitchFamily="18" charset="0"/>
                                    <a:cs typeface="Times New Roman" panose="02020603050405020304" pitchFamily="18" charset="0"/>
                                  </a:rPr>
                                  <m:t>−1</m:t>
                                </m:r>
                              </m:sup>
                            </m:sSup>
                            <m:r>
                              <a:rPr lang="en-IN" sz="2800" i="1">
                                <a:latin typeface="Cambria Math" panose="02040503050406030204" pitchFamily="18" charset="0"/>
                                <a:cs typeface="Times New Roman" panose="02020603050405020304" pitchFamily="18" charset="0"/>
                              </a:rPr>
                              <m:t> </m:t>
                            </m:r>
                            <m:sSup>
                              <m:sSup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pPr>
                              <m:e>
                                <m:r>
                                  <a:rPr lang="en-IN" sz="2800" i="1">
                                    <a:latin typeface="Cambria Math" panose="02040503050406030204" pitchFamily="18" charset="0"/>
                                    <a:ea typeface="Cambria Math" panose="02040503050406030204" pitchFamily="18" charset="0"/>
                                    <a:cs typeface="Times New Roman" panose="02020603050405020304" pitchFamily="18" charset="0"/>
                                  </a:rPr>
                                  <m:t>𝑒</m:t>
                                </m:r>
                              </m:e>
                              <m:sup>
                                <m:r>
                                  <a:rPr lang="en-IN" sz="2800" i="1">
                                    <a:latin typeface="Cambria Math" panose="02040503050406030204" pitchFamily="18" charset="0"/>
                                    <a:ea typeface="Cambria Math" panose="02040503050406030204" pitchFamily="18" charset="0"/>
                                    <a:cs typeface="Times New Roman" panose="02020603050405020304" pitchFamily="18" charset="0"/>
                                  </a:rPr>
                                  <m:t>−</m:t>
                                </m:r>
                                <m:r>
                                  <a:rPr lang="en-IN" sz="2800" i="1">
                                    <a:latin typeface="Cambria Math" panose="02040503050406030204" pitchFamily="18" charset="0"/>
                                    <a:ea typeface="Cambria Math" panose="02040503050406030204" pitchFamily="18" charset="0"/>
                                    <a:cs typeface="Times New Roman" panose="02020603050405020304" pitchFamily="18" charset="0"/>
                                  </a:rPr>
                                  <m:t>𝛼</m:t>
                                </m:r>
                                <m:sSup>
                                  <m:sSupPr>
                                    <m:ctrlPr>
                                      <a:rPr lang="en-IN" sz="2800" i="1">
                                        <a:latin typeface="Cambria Math" panose="02040503050406030204" pitchFamily="18" charset="0"/>
                                        <a:ea typeface="Cambria Math" panose="02040503050406030204" pitchFamily="18" charset="0"/>
                                        <a:cs typeface="Times New Roman" panose="02020603050405020304" pitchFamily="18" charset="0"/>
                                      </a:rPr>
                                    </m:ctrlPr>
                                  </m:sSupPr>
                                  <m:e>
                                    <m:r>
                                      <a:rPr lang="en-IN" sz="2800" i="1">
                                        <a:latin typeface="Cambria Math" panose="02040503050406030204" pitchFamily="18" charset="0"/>
                                        <a:ea typeface="Cambria Math" panose="02040503050406030204" pitchFamily="18" charset="0"/>
                                        <a:cs typeface="Times New Roman" panose="02020603050405020304" pitchFamily="18" charset="0"/>
                                      </a:rPr>
                                      <m:t>𝑥</m:t>
                                    </m:r>
                                  </m:e>
                                  <m:sup>
                                    <m:r>
                                      <a:rPr lang="en-IN" sz="2800" i="1">
                                        <a:latin typeface="Cambria Math" panose="02040503050406030204" pitchFamily="18" charset="0"/>
                                        <a:ea typeface="Cambria Math" panose="02040503050406030204" pitchFamily="18" charset="0"/>
                                        <a:cs typeface="Times New Roman" panose="02020603050405020304" pitchFamily="18" charset="0"/>
                                      </a:rPr>
                                      <m:t>𝛽</m:t>
                                    </m:r>
                                  </m:sup>
                                </m:sSup>
                              </m:sup>
                            </m:sSup>
                            <m:r>
                              <a:rPr lang="en-IN" sz="2800" b="0" i="1" smtClean="0">
                                <a:latin typeface="Cambria Math" panose="02040503050406030204" pitchFamily="18" charset="0"/>
                                <a:ea typeface="Cambria Math" panose="02040503050406030204" pitchFamily="18" charset="0"/>
                                <a:cs typeface="Times New Roman" panose="02020603050405020304" pitchFamily="18" charset="0"/>
                              </a:rPr>
                              <m:t>         </m:t>
                            </m:r>
                            <m:r>
                              <a:rPr lang="en-IN" sz="2800" i="1">
                                <a:latin typeface="Cambria Math" panose="02040503050406030204" pitchFamily="18" charset="0"/>
                                <a:cs typeface="Times New Roman" panose="02020603050405020304" pitchFamily="18" charset="0"/>
                              </a:rPr>
                              <m:t>𝑥</m:t>
                            </m:r>
                            <m:r>
                              <a:rPr lang="en-IN" sz="2800" b="0" i="1" smtClean="0">
                                <a:latin typeface="Cambria Math" panose="02040503050406030204" pitchFamily="18" charset="0"/>
                                <a:ea typeface="Cambria Math" panose="02040503050406030204" pitchFamily="18" charset="0"/>
                                <a:cs typeface="Times New Roman" panose="02020603050405020304" pitchFamily="18" charset="0"/>
                              </a:rPr>
                              <m:t>&gt;</m:t>
                            </m:r>
                            <m:r>
                              <a:rPr lang="en-IN" sz="2800" i="1">
                                <a:latin typeface="Cambria Math" panose="02040503050406030204" pitchFamily="18" charset="0"/>
                                <a:ea typeface="Cambria Math" panose="02040503050406030204" pitchFamily="18" charset="0"/>
                                <a:cs typeface="Times New Roman" panose="02020603050405020304" pitchFamily="18" charset="0"/>
                              </a:rPr>
                              <m:t>0</m:t>
                            </m:r>
                          </m:e>
                          <m:e>
                            <m:r>
                              <a:rPr lang="en-IN" sz="2800" b="0" i="1" smtClean="0">
                                <a:latin typeface="Cambria Math" panose="02040503050406030204" pitchFamily="18" charset="0"/>
                                <a:cs typeface="Times New Roman" panose="02020603050405020304" pitchFamily="18" charset="0"/>
                              </a:rPr>
                              <m:t>  </m:t>
                            </m:r>
                            <m:r>
                              <a:rPr lang="en-IN" sz="2800" i="1">
                                <a:latin typeface="Cambria Math" panose="02040503050406030204" pitchFamily="18" charset="0"/>
                                <a:cs typeface="Times New Roman" panose="02020603050405020304" pitchFamily="18" charset="0"/>
                              </a:rPr>
                              <m:t>0</m:t>
                            </m:r>
                            <m:r>
                              <a:rPr lang="en-IN" sz="2800" b="0" i="1" smtClean="0">
                                <a:latin typeface="Cambria Math" panose="02040503050406030204" pitchFamily="18" charset="0"/>
                                <a:cs typeface="Times New Roman" panose="02020603050405020304" pitchFamily="18" charset="0"/>
                              </a:rPr>
                              <m:t>                                </m:t>
                            </m:r>
                            <m:r>
                              <a:rPr lang="en-IN" sz="2800" b="0" i="1" smtClean="0">
                                <a:latin typeface="Cambria Math" panose="02040503050406030204" pitchFamily="18" charset="0"/>
                                <a:cs typeface="Times New Roman" panose="02020603050405020304" pitchFamily="18" charset="0"/>
                              </a:rPr>
                              <m:t>𝑜𝑡h𝑒𝑟𝑤𝑖𝑠𝑒</m:t>
                            </m:r>
                          </m:e>
                        </m:eqArr>
                        <m:r>
                          <a:rPr lang="en-IN" sz="2800" b="0" i="1" smtClean="0">
                            <a:latin typeface="Cambria Math" panose="02040503050406030204" pitchFamily="18" charset="0"/>
                            <a:cs typeface="Times New Roman" panose="02020603050405020304" pitchFamily="18" charset="0"/>
                          </a:rPr>
                          <m:t>  </m:t>
                        </m:r>
                      </m:e>
                    </m:d>
                  </m:oMath>
                </a14:m>
                <a:r>
                  <a:rPr lang="en-IN" sz="2800" dirty="0">
                    <a:latin typeface="Times New Roman" panose="02020603050405020304" pitchFamily="18" charset="0"/>
                    <a:ea typeface="Cambria Math" panose="02040503050406030204" pitchFamily="18" charset="0"/>
                    <a:cs typeface="Times New Roman" panose="02020603050405020304" pitchFamily="18" charset="0"/>
                  </a:rPr>
                  <a:t>			</a:t>
                </a: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Mean:	         </a:t>
                </a:r>
                <a14:m>
                  <m:oMath xmlns:m="http://schemas.openxmlformats.org/officeDocument/2006/math">
                    <m:r>
                      <a:rPr lang="en-IN" sz="2800" b="0" i="1" smtClean="0">
                        <a:latin typeface="Cambria Math" panose="02040503050406030204" pitchFamily="18" charset="0"/>
                        <a:cs typeface="Times New Roman" panose="02020603050405020304" pitchFamily="18" charset="0"/>
                      </a:rPr>
                      <m:t>𝐸</m:t>
                    </m:r>
                    <m:d>
                      <m:dPr>
                        <m:ctrlPr>
                          <a:rPr lang="en-IN" sz="2800" b="0" i="1" smtClean="0">
                            <a:latin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cs typeface="Times New Roman" panose="02020603050405020304" pitchFamily="18" charset="0"/>
                          </a:rPr>
                          <m:t>𝑋</m:t>
                        </m:r>
                      </m:e>
                    </m:d>
                    <m:r>
                      <a:rPr lang="en-IN" sz="2800" b="0" i="1" smtClean="0">
                        <a:latin typeface="Cambria Math" panose="02040503050406030204" pitchFamily="18" charset="0"/>
                        <a:cs typeface="Times New Roman" panose="02020603050405020304" pitchFamily="18" charset="0"/>
                      </a:rPr>
                      <m:t>=</m:t>
                    </m:r>
                    <m:sSup>
                      <m:sSupPr>
                        <m:ctrlPr>
                          <a:rPr lang="en-IN" sz="2800" b="0" i="1" smtClean="0">
                            <a:latin typeface="Cambria Math" panose="02040503050406030204" pitchFamily="18" charset="0"/>
                            <a:cs typeface="Times New Roman" panose="02020603050405020304" pitchFamily="18" charset="0"/>
                          </a:rPr>
                        </m:ctrlPr>
                      </m:sSupPr>
                      <m:e>
                        <m:r>
                          <a:rPr lang="en-IN" sz="2800" b="0" i="1" smtClean="0">
                            <a:latin typeface="Cambria Math" panose="02040503050406030204" pitchFamily="18" charset="0"/>
                            <a:cs typeface="Times New Roman" panose="02020603050405020304" pitchFamily="18" charset="0"/>
                          </a:rPr>
                          <m:t>𝛼</m:t>
                        </m:r>
                      </m:e>
                      <m:sup>
                        <m:r>
                          <a:rPr lang="en-IN" sz="2800" b="0" i="1" smtClean="0">
                            <a:latin typeface="Cambria Math" panose="02040503050406030204" pitchFamily="18" charset="0"/>
                            <a:cs typeface="Times New Roman" panose="02020603050405020304" pitchFamily="18" charset="0"/>
                          </a:rPr>
                          <m:t>−</m:t>
                        </m:r>
                        <m:f>
                          <m:fPr>
                            <m:ctrlPr>
                              <a:rPr lang="en-IN" sz="2800" b="0" i="1" smtClean="0">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cs typeface="Times New Roman" panose="02020603050405020304" pitchFamily="18" charset="0"/>
                              </a:rPr>
                              <m:t>1</m:t>
                            </m:r>
                          </m:num>
                          <m:den>
                            <m:r>
                              <a:rPr lang="en-IN" sz="2800" b="0" i="1" smtClean="0">
                                <a:latin typeface="Cambria Math" panose="02040503050406030204" pitchFamily="18" charset="0"/>
                                <a:cs typeface="Times New Roman" panose="02020603050405020304" pitchFamily="18" charset="0"/>
                              </a:rPr>
                              <m:t>𝛽</m:t>
                            </m:r>
                          </m:den>
                        </m:f>
                      </m:sup>
                    </m:sSup>
                    <m:r>
                      <a:rPr lang="en-IN" sz="2800" b="0" i="0" smtClean="0">
                        <a:latin typeface="Cambria Math" panose="02040503050406030204" pitchFamily="18" charset="0"/>
                        <a:cs typeface="Times New Roman" panose="02020603050405020304" pitchFamily="18" charset="0"/>
                      </a:rPr>
                      <m:t> </m:t>
                    </m:r>
                    <m:r>
                      <m:rPr>
                        <m:sty m:val="p"/>
                      </m:rPr>
                      <a:rPr lang="en-IN" sz="2800" b="0" i="0" smtClean="0">
                        <a:latin typeface="Cambria Math" panose="02040503050406030204" pitchFamily="18" charset="0"/>
                        <a:cs typeface="Times New Roman" panose="02020603050405020304" pitchFamily="18" charset="0"/>
                      </a:rPr>
                      <m:t>Γ</m:t>
                    </m:r>
                    <m:d>
                      <m:dPr>
                        <m:ctrlPr>
                          <a:rPr lang="en-IN" sz="2800" b="0" i="1" smtClean="0">
                            <a:latin typeface="Cambria Math" panose="02040503050406030204" pitchFamily="18" charset="0"/>
                            <a:cs typeface="Times New Roman" panose="02020603050405020304" pitchFamily="18" charset="0"/>
                          </a:rPr>
                        </m:ctrlPr>
                      </m:dPr>
                      <m:e>
                        <m:f>
                          <m:fPr>
                            <m:ctrlPr>
                              <a:rPr lang="en-IN" sz="2800" b="0" i="1" smtClean="0">
                                <a:latin typeface="Cambria Math" panose="02040503050406030204" pitchFamily="18" charset="0"/>
                                <a:cs typeface="Times New Roman" panose="02020603050405020304" pitchFamily="18" charset="0"/>
                              </a:rPr>
                            </m:ctrlPr>
                          </m:fPr>
                          <m:num>
                            <m:r>
                              <a:rPr lang="en-IN" sz="2800" b="0" i="0" smtClean="0">
                                <a:latin typeface="Cambria Math" panose="02040503050406030204" pitchFamily="18" charset="0"/>
                                <a:cs typeface="Times New Roman" panose="02020603050405020304" pitchFamily="18" charset="0"/>
                              </a:rPr>
                              <m:t>1</m:t>
                            </m:r>
                          </m:num>
                          <m:den>
                            <m:r>
                              <a:rPr lang="en-IN" sz="2800" b="0" i="1" smtClean="0">
                                <a:latin typeface="Cambria Math" panose="02040503050406030204" pitchFamily="18" charset="0"/>
                                <a:cs typeface="Times New Roman" panose="02020603050405020304" pitchFamily="18" charset="0"/>
                              </a:rPr>
                              <m:t>𝛽</m:t>
                            </m:r>
                          </m:den>
                        </m:f>
                        <m:r>
                          <a:rPr lang="en-IN" sz="2800" b="0" i="0" smtClean="0">
                            <a:latin typeface="Cambria Math" panose="02040503050406030204" pitchFamily="18" charset="0"/>
                            <a:cs typeface="Times New Roman" panose="02020603050405020304" pitchFamily="18" charset="0"/>
                          </a:rPr>
                          <m:t>+1</m:t>
                        </m:r>
                      </m:e>
                    </m:d>
                  </m:oMath>
                </a14:m>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Variance: </a:t>
                </a:r>
                <a14:m>
                  <m:oMath xmlns:m="http://schemas.openxmlformats.org/officeDocument/2006/math">
                    <m:r>
                      <a:rPr lang="en-IN" sz="2800" b="0" i="1" smtClean="0">
                        <a:latin typeface="Cambria Math" panose="02040503050406030204" pitchFamily="18" charset="0"/>
                        <a:cs typeface="Times New Roman" panose="02020603050405020304" pitchFamily="18" charset="0"/>
                      </a:rPr>
                      <m:t>𝑉𝑎𝑟</m:t>
                    </m:r>
                    <m:d>
                      <m:dPr>
                        <m:ctrlPr>
                          <a:rPr lang="en-IN" sz="2800" b="0" i="1" smtClean="0">
                            <a:latin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cs typeface="Times New Roman" panose="02020603050405020304" pitchFamily="18" charset="0"/>
                          </a:rPr>
                          <m:t>𝑋</m:t>
                        </m:r>
                      </m:e>
                    </m:d>
                    <m:r>
                      <a:rPr lang="en-IN" sz="2800" b="0" i="1" smtClean="0">
                        <a:latin typeface="Cambria Math" panose="02040503050406030204" pitchFamily="18" charset="0"/>
                        <a:cs typeface="Times New Roman" panose="02020603050405020304" pitchFamily="18" charset="0"/>
                      </a:rPr>
                      <m:t>=</m:t>
                    </m:r>
                    <m:sSup>
                      <m:sSupPr>
                        <m:ctrlPr>
                          <a:rPr lang="en-IN" sz="2800" i="1">
                            <a:latin typeface="Cambria Math" panose="02040503050406030204" pitchFamily="18" charset="0"/>
                            <a:cs typeface="Times New Roman" panose="02020603050405020304" pitchFamily="18" charset="0"/>
                          </a:rPr>
                        </m:ctrlPr>
                      </m:sSupPr>
                      <m:e>
                        <m:r>
                          <a:rPr lang="en-IN" sz="2800" i="1">
                            <a:latin typeface="Cambria Math" panose="02040503050406030204" pitchFamily="18" charset="0"/>
                            <a:cs typeface="Times New Roman" panose="02020603050405020304" pitchFamily="18" charset="0"/>
                          </a:rPr>
                          <m:t>𝛼</m:t>
                        </m:r>
                      </m:e>
                      <m:sup>
                        <m:r>
                          <a:rPr lang="en-IN" sz="2800" i="1">
                            <a:latin typeface="Cambria Math" panose="02040503050406030204" pitchFamily="18" charset="0"/>
                            <a:cs typeface="Times New Roman" panose="02020603050405020304" pitchFamily="18" charset="0"/>
                          </a:rPr>
                          <m:t>−</m:t>
                        </m:r>
                        <m:f>
                          <m:fPr>
                            <m:ctrlPr>
                              <a:rPr lang="en-IN" sz="2800" i="1">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cs typeface="Times New Roman" panose="02020603050405020304" pitchFamily="18" charset="0"/>
                              </a:rPr>
                              <m:t>2</m:t>
                            </m:r>
                          </m:num>
                          <m:den>
                            <m:r>
                              <a:rPr lang="en-IN" sz="2800" i="1">
                                <a:latin typeface="Cambria Math" panose="02040503050406030204" pitchFamily="18" charset="0"/>
                                <a:cs typeface="Times New Roman" panose="02020603050405020304" pitchFamily="18" charset="0"/>
                              </a:rPr>
                              <m:t>𝛽</m:t>
                            </m:r>
                          </m:den>
                        </m:f>
                      </m:sup>
                    </m:sSup>
                    <m:r>
                      <a:rPr lang="en-IN" sz="2800" b="0" i="1" smtClean="0">
                        <a:latin typeface="Cambria Math" panose="02040503050406030204" pitchFamily="18" charset="0"/>
                        <a:cs typeface="Times New Roman" panose="02020603050405020304" pitchFamily="18" charset="0"/>
                      </a:rPr>
                      <m:t>  </m:t>
                    </m:r>
                    <m:d>
                      <m:dPr>
                        <m:begChr m:val="["/>
                        <m:endChr m:val="]"/>
                        <m:ctrlPr>
                          <a:rPr lang="en-IN" sz="2800" b="0" i="1" smtClean="0">
                            <a:latin typeface="Cambria Math" panose="02040503050406030204" pitchFamily="18" charset="0"/>
                            <a:cs typeface="Times New Roman" panose="02020603050405020304" pitchFamily="18" charset="0"/>
                          </a:rPr>
                        </m:ctrlPr>
                      </m:dPr>
                      <m:e>
                        <m:r>
                          <m:rPr>
                            <m:sty m:val="p"/>
                          </m:rPr>
                          <a:rPr lang="en-IN" sz="2800">
                            <a:latin typeface="Cambria Math" panose="02040503050406030204" pitchFamily="18" charset="0"/>
                            <a:cs typeface="Times New Roman" panose="02020603050405020304" pitchFamily="18" charset="0"/>
                          </a:rPr>
                          <m:t>Γ</m:t>
                        </m:r>
                        <m:d>
                          <m:dPr>
                            <m:ctrlPr>
                              <a:rPr lang="en-IN" sz="2800" i="1">
                                <a:latin typeface="Cambria Math" panose="02040503050406030204" pitchFamily="18" charset="0"/>
                                <a:cs typeface="Times New Roman" panose="02020603050405020304" pitchFamily="18" charset="0"/>
                              </a:rPr>
                            </m:ctrlPr>
                          </m:dPr>
                          <m:e>
                            <m:f>
                              <m:fPr>
                                <m:ctrlPr>
                                  <a:rPr lang="en-IN" sz="2800" i="1">
                                    <a:latin typeface="Cambria Math" panose="02040503050406030204" pitchFamily="18" charset="0"/>
                                    <a:cs typeface="Times New Roman" panose="02020603050405020304" pitchFamily="18" charset="0"/>
                                  </a:rPr>
                                </m:ctrlPr>
                              </m:fPr>
                              <m:num>
                                <m:r>
                                  <a:rPr lang="en-IN" sz="2800" b="0" i="0" smtClean="0">
                                    <a:latin typeface="Cambria Math" panose="02040503050406030204" pitchFamily="18" charset="0"/>
                                    <a:cs typeface="Times New Roman" panose="02020603050405020304" pitchFamily="18" charset="0"/>
                                  </a:rPr>
                                  <m:t>2</m:t>
                                </m:r>
                              </m:num>
                              <m:den>
                                <m:r>
                                  <a:rPr lang="en-IN" sz="2800" i="1">
                                    <a:latin typeface="Cambria Math" panose="02040503050406030204" pitchFamily="18" charset="0"/>
                                    <a:cs typeface="Times New Roman" panose="02020603050405020304" pitchFamily="18" charset="0"/>
                                  </a:rPr>
                                  <m:t>𝛽</m:t>
                                </m:r>
                              </m:den>
                            </m:f>
                            <m:r>
                              <a:rPr lang="en-IN" sz="2800">
                                <a:latin typeface="Cambria Math" panose="02040503050406030204" pitchFamily="18" charset="0"/>
                                <a:cs typeface="Times New Roman" panose="02020603050405020304" pitchFamily="18" charset="0"/>
                              </a:rPr>
                              <m:t>+1</m:t>
                            </m:r>
                          </m:e>
                        </m:d>
                        <m:r>
                          <a:rPr lang="en-IN" sz="2800" b="0" i="1" smtClean="0">
                            <a:latin typeface="Cambria Math" panose="02040503050406030204" pitchFamily="18" charset="0"/>
                            <a:cs typeface="Times New Roman" panose="02020603050405020304" pitchFamily="18" charset="0"/>
                          </a:rPr>
                          <m:t>−</m:t>
                        </m:r>
                        <m:sSup>
                          <m:sSupPr>
                            <m:ctrlPr>
                              <a:rPr lang="en-IN" sz="2800" b="0" i="1" smtClean="0">
                                <a:latin typeface="Cambria Math" panose="02040503050406030204" pitchFamily="18" charset="0"/>
                                <a:cs typeface="Times New Roman" panose="02020603050405020304" pitchFamily="18" charset="0"/>
                              </a:rPr>
                            </m:ctrlPr>
                          </m:sSupPr>
                          <m:e>
                            <m:d>
                              <m:dPr>
                                <m:ctrlPr>
                                  <a:rPr lang="en-IN" sz="2800" b="0" i="1" smtClean="0">
                                    <a:latin typeface="Cambria Math" panose="02040503050406030204" pitchFamily="18" charset="0"/>
                                    <a:cs typeface="Times New Roman" panose="02020603050405020304" pitchFamily="18" charset="0"/>
                                  </a:rPr>
                                </m:ctrlPr>
                              </m:dPr>
                              <m:e>
                                <m:r>
                                  <m:rPr>
                                    <m:sty m:val="p"/>
                                  </m:rPr>
                                  <a:rPr lang="en-IN" sz="2800">
                                    <a:latin typeface="Cambria Math" panose="02040503050406030204" pitchFamily="18" charset="0"/>
                                    <a:cs typeface="Times New Roman" panose="02020603050405020304" pitchFamily="18" charset="0"/>
                                  </a:rPr>
                                  <m:t>Γ</m:t>
                                </m:r>
                                <m:d>
                                  <m:dPr>
                                    <m:ctrlPr>
                                      <a:rPr lang="en-IN" sz="2800" i="1">
                                        <a:latin typeface="Cambria Math" panose="02040503050406030204" pitchFamily="18" charset="0"/>
                                        <a:cs typeface="Times New Roman" panose="02020603050405020304" pitchFamily="18" charset="0"/>
                                      </a:rPr>
                                    </m:ctrlPr>
                                  </m:dPr>
                                  <m:e>
                                    <m:f>
                                      <m:fPr>
                                        <m:ctrlPr>
                                          <a:rPr lang="en-IN" sz="2800" i="1">
                                            <a:latin typeface="Cambria Math" panose="02040503050406030204" pitchFamily="18" charset="0"/>
                                            <a:cs typeface="Times New Roman" panose="02020603050405020304" pitchFamily="18" charset="0"/>
                                          </a:rPr>
                                        </m:ctrlPr>
                                      </m:fPr>
                                      <m:num>
                                        <m:r>
                                          <a:rPr lang="en-IN" sz="2800">
                                            <a:latin typeface="Cambria Math" panose="02040503050406030204" pitchFamily="18" charset="0"/>
                                            <a:cs typeface="Times New Roman" panose="02020603050405020304" pitchFamily="18" charset="0"/>
                                          </a:rPr>
                                          <m:t>1</m:t>
                                        </m:r>
                                      </m:num>
                                      <m:den>
                                        <m:r>
                                          <a:rPr lang="en-IN" sz="2800" i="1">
                                            <a:latin typeface="Cambria Math" panose="02040503050406030204" pitchFamily="18" charset="0"/>
                                            <a:cs typeface="Times New Roman" panose="02020603050405020304" pitchFamily="18" charset="0"/>
                                          </a:rPr>
                                          <m:t>𝛽</m:t>
                                        </m:r>
                                      </m:den>
                                    </m:f>
                                    <m:r>
                                      <a:rPr lang="en-IN" sz="2800">
                                        <a:latin typeface="Cambria Math" panose="02040503050406030204" pitchFamily="18" charset="0"/>
                                        <a:cs typeface="Times New Roman" panose="02020603050405020304" pitchFamily="18" charset="0"/>
                                      </a:rPr>
                                      <m:t>+1</m:t>
                                    </m:r>
                                  </m:e>
                                </m:d>
                              </m:e>
                            </m:d>
                          </m:e>
                          <m:sup>
                            <m:r>
                              <a:rPr lang="en-IN" sz="2800" b="0" i="1" smtClean="0">
                                <a:latin typeface="Cambria Math" panose="02040503050406030204" pitchFamily="18" charset="0"/>
                                <a:cs typeface="Times New Roman" panose="02020603050405020304" pitchFamily="18" charset="0"/>
                              </a:rPr>
                              <m:t>2</m:t>
                            </m:r>
                          </m:sup>
                        </m:sSup>
                      </m:e>
                    </m:d>
                  </m:oMath>
                </a14:m>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a:t>
                </a:r>
                <a:endParaRPr lang="en-IN" sz="2800" b="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endParaRPr lang="en-IN" sz="2800" dirty="0"/>
              </a:p>
            </p:txBody>
          </p:sp>
        </mc:Choice>
        <mc:Fallback xmlns="">
          <p:sp>
            <p:nvSpPr>
              <p:cNvPr id="3" name="TextBox 2">
                <a:extLst>
                  <a:ext uri="{FF2B5EF4-FFF2-40B4-BE49-F238E27FC236}">
                    <a16:creationId xmlns:a16="http://schemas.microsoft.com/office/drawing/2014/main" id="{7934066A-87A0-0A83-45CC-AB4E8DD41BE2}"/>
                  </a:ext>
                </a:extLst>
              </p:cNvPr>
              <p:cNvSpPr txBox="1">
                <a:spLocks noRot="1" noChangeAspect="1" noMove="1" noResize="1" noEditPoints="1" noAdjustHandles="1" noChangeArrowheads="1" noChangeShapeType="1" noTextEdit="1"/>
              </p:cNvSpPr>
              <p:nvPr/>
            </p:nvSpPr>
            <p:spPr>
              <a:xfrm>
                <a:off x="318499" y="534256"/>
                <a:ext cx="11435137" cy="6434069"/>
              </a:xfrm>
              <a:prstGeom prst="rect">
                <a:avLst/>
              </a:prstGeom>
              <a:blipFill>
                <a:blip r:embed="rId2"/>
                <a:stretch>
                  <a:fillRect l="-1066" t="-1043" r="-959"/>
                </a:stretch>
              </a:blipFill>
            </p:spPr>
            <p:txBody>
              <a:bodyPr/>
              <a:lstStyle/>
              <a:p>
                <a:r>
                  <a:rPr lang="en-IN">
                    <a:noFill/>
                  </a:rPr>
                  <a:t> </a:t>
                </a:r>
              </a:p>
            </p:txBody>
          </p:sp>
        </mc:Fallback>
      </mc:AlternateContent>
    </p:spTree>
    <p:extLst>
      <p:ext uri="{BB962C8B-B14F-4D97-AF65-F5344CB8AC3E}">
        <p14:creationId xmlns:p14="http://schemas.microsoft.com/office/powerpoint/2010/main" val="11951863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907A25F-E803-F521-CF12-48BAE7DEE6CC}"/>
                  </a:ext>
                </a:extLst>
              </p14:cNvPr>
              <p14:cNvContentPartPr/>
              <p14:nvPr/>
            </p14:nvContentPartPr>
            <p14:xfrm>
              <a:off x="1421049" y="441024"/>
              <a:ext cx="644400" cy="32760"/>
            </p14:xfrm>
          </p:contentPart>
        </mc:Choice>
        <mc:Fallback xmlns="">
          <p:pic>
            <p:nvPicPr>
              <p:cNvPr id="4" name="Ink 3">
                <a:extLst>
                  <a:ext uri="{FF2B5EF4-FFF2-40B4-BE49-F238E27FC236}">
                    <a16:creationId xmlns:a16="http://schemas.microsoft.com/office/drawing/2014/main" id="{F907A25F-E803-F521-CF12-48BAE7DEE6CC}"/>
                  </a:ext>
                </a:extLst>
              </p:cNvPr>
              <p:cNvPicPr/>
              <p:nvPr/>
            </p:nvPicPr>
            <p:blipFill>
              <a:blip r:embed="rId3"/>
              <a:stretch>
                <a:fillRect/>
              </a:stretch>
            </p:blipFill>
            <p:spPr>
              <a:xfrm>
                <a:off x="1367049" y="333384"/>
                <a:ext cx="75204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DBFC37E-C604-9530-E4C6-E030197C27B8}"/>
                  </a:ext>
                </a:extLst>
              </p14:cNvPr>
              <p14:cNvContentPartPr/>
              <p14:nvPr/>
            </p14:nvContentPartPr>
            <p14:xfrm>
              <a:off x="349329" y="441744"/>
              <a:ext cx="614880" cy="52200"/>
            </p14:xfrm>
          </p:contentPart>
        </mc:Choice>
        <mc:Fallback xmlns="">
          <p:pic>
            <p:nvPicPr>
              <p:cNvPr id="5" name="Ink 4">
                <a:extLst>
                  <a:ext uri="{FF2B5EF4-FFF2-40B4-BE49-F238E27FC236}">
                    <a16:creationId xmlns:a16="http://schemas.microsoft.com/office/drawing/2014/main" id="{5DBFC37E-C604-9530-E4C6-E030197C27B8}"/>
                  </a:ext>
                </a:extLst>
              </p:cNvPr>
              <p:cNvPicPr/>
              <p:nvPr/>
            </p:nvPicPr>
            <p:blipFill>
              <a:blip r:embed="rId5"/>
              <a:stretch>
                <a:fillRect/>
              </a:stretch>
            </p:blipFill>
            <p:spPr>
              <a:xfrm>
                <a:off x="295329" y="333744"/>
                <a:ext cx="722520" cy="267840"/>
              </a:xfrm>
              <a:prstGeom prst="rect">
                <a:avLst/>
              </a:prstGeom>
            </p:spPr>
          </p:pic>
        </mc:Fallback>
      </mc:AlternateContent>
      <p:grpSp>
        <p:nvGrpSpPr>
          <p:cNvPr id="11" name="Group 10">
            <a:extLst>
              <a:ext uri="{FF2B5EF4-FFF2-40B4-BE49-F238E27FC236}">
                <a16:creationId xmlns:a16="http://schemas.microsoft.com/office/drawing/2014/main" id="{DEA370C3-2543-8BBA-CB17-E7017F29541D}"/>
              </a:ext>
            </a:extLst>
          </p:cNvPr>
          <p:cNvGrpSpPr/>
          <p:nvPr/>
        </p:nvGrpSpPr>
        <p:grpSpPr>
          <a:xfrm>
            <a:off x="137137" y="234156"/>
            <a:ext cx="11061696" cy="1738796"/>
            <a:chOff x="137137" y="234156"/>
            <a:chExt cx="11061696" cy="1738796"/>
          </a:xfrm>
        </p:grpSpPr>
        <p:pic>
          <p:nvPicPr>
            <p:cNvPr id="3" name="Picture 2">
              <a:extLst>
                <a:ext uri="{FF2B5EF4-FFF2-40B4-BE49-F238E27FC236}">
                  <a16:creationId xmlns:a16="http://schemas.microsoft.com/office/drawing/2014/main" id="{B8FF4A47-935E-C58D-FCA4-4C4F3DC664D6}"/>
                </a:ext>
              </a:extLst>
            </p:cNvPr>
            <p:cNvPicPr>
              <a:picLocks noChangeAspect="1"/>
            </p:cNvPicPr>
            <p:nvPr/>
          </p:nvPicPr>
          <p:blipFill>
            <a:blip r:embed="rId6"/>
            <a:stretch>
              <a:fillRect/>
            </a:stretch>
          </p:blipFill>
          <p:spPr>
            <a:xfrm>
              <a:off x="137137" y="234156"/>
              <a:ext cx="11061696" cy="1738796"/>
            </a:xfrm>
            <a:prstGeom prst="rect">
              <a:avLst/>
            </a:prstGeom>
          </p:spPr>
        </p:pic>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88084CA1-7087-273A-FC49-4A2C61310385}"/>
                    </a:ext>
                  </a:extLst>
                </p14:cNvPr>
                <p14:cNvContentPartPr/>
                <p14:nvPr/>
              </p14:nvContentPartPr>
              <p14:xfrm>
                <a:off x="253569" y="399264"/>
                <a:ext cx="1692720" cy="279360"/>
              </p14:xfrm>
            </p:contentPart>
          </mc:Choice>
          <mc:Fallback xmlns="">
            <p:pic>
              <p:nvPicPr>
                <p:cNvPr id="7" name="Ink 6">
                  <a:extLst>
                    <a:ext uri="{FF2B5EF4-FFF2-40B4-BE49-F238E27FC236}">
                      <a16:creationId xmlns:a16="http://schemas.microsoft.com/office/drawing/2014/main" id="{88084CA1-7087-273A-FC49-4A2C61310385}"/>
                    </a:ext>
                  </a:extLst>
                </p:cNvPr>
                <p:cNvPicPr/>
                <p:nvPr/>
              </p:nvPicPr>
              <p:blipFill>
                <a:blip r:embed="rId8"/>
                <a:stretch>
                  <a:fillRect/>
                </a:stretch>
              </p:blipFill>
              <p:spPr>
                <a:xfrm>
                  <a:off x="190929" y="336624"/>
                  <a:ext cx="1818360" cy="405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82367C86-6101-7F3A-3575-D75ABD444169}"/>
                  </a:ext>
                </a:extLst>
              </p14:cNvPr>
              <p14:cNvContentPartPr/>
              <p14:nvPr/>
            </p14:nvContentPartPr>
            <p14:xfrm>
              <a:off x="1232769" y="604104"/>
              <a:ext cx="2160" cy="2160"/>
            </p14:xfrm>
          </p:contentPart>
        </mc:Choice>
        <mc:Fallback xmlns="">
          <p:pic>
            <p:nvPicPr>
              <p:cNvPr id="8" name="Ink 7">
                <a:extLst>
                  <a:ext uri="{FF2B5EF4-FFF2-40B4-BE49-F238E27FC236}">
                    <a16:creationId xmlns:a16="http://schemas.microsoft.com/office/drawing/2014/main" id="{82367C86-6101-7F3A-3575-D75ABD444169}"/>
                  </a:ext>
                </a:extLst>
              </p:cNvPr>
              <p:cNvPicPr/>
              <p:nvPr/>
            </p:nvPicPr>
            <p:blipFill>
              <a:blip r:embed="rId10"/>
              <a:stretch>
                <a:fillRect/>
              </a:stretch>
            </p:blipFill>
            <p:spPr>
              <a:xfrm>
                <a:off x="1170129" y="541464"/>
                <a:ext cx="127800" cy="127800"/>
              </a:xfrm>
              <a:prstGeom prst="rect">
                <a:avLst/>
              </a:prstGeom>
            </p:spPr>
          </p:pic>
        </mc:Fallback>
      </mc:AlternateContent>
    </p:spTree>
    <p:extLst>
      <p:ext uri="{BB962C8B-B14F-4D97-AF65-F5344CB8AC3E}">
        <p14:creationId xmlns:p14="http://schemas.microsoft.com/office/powerpoint/2010/main" val="4260391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5EF4EB-2C7F-86D8-D5B6-9FAFA4B66C92}"/>
              </a:ext>
            </a:extLst>
          </p:cNvPr>
          <p:cNvPicPr>
            <a:picLocks noChangeAspect="1"/>
          </p:cNvPicPr>
          <p:nvPr/>
        </p:nvPicPr>
        <p:blipFill>
          <a:blip r:embed="rId2"/>
          <a:stretch>
            <a:fillRect/>
          </a:stretch>
        </p:blipFill>
        <p:spPr>
          <a:xfrm>
            <a:off x="2137025" y="121212"/>
            <a:ext cx="6123507" cy="6615575"/>
          </a:xfrm>
          <a:prstGeom prst="rect">
            <a:avLst/>
          </a:prstGeom>
        </p:spPr>
      </p:pic>
    </p:spTree>
    <p:extLst>
      <p:ext uri="{BB962C8B-B14F-4D97-AF65-F5344CB8AC3E}">
        <p14:creationId xmlns:p14="http://schemas.microsoft.com/office/powerpoint/2010/main" val="15018042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126E70A-A98C-FC64-0311-8516C64438A5}"/>
                  </a:ext>
                </a:extLst>
              </p:cNvPr>
              <p:cNvSpPr txBox="1"/>
              <p:nvPr/>
            </p:nvSpPr>
            <p:spPr>
              <a:xfrm>
                <a:off x="143839" y="71919"/>
                <a:ext cx="11825554" cy="1938992"/>
              </a:xfrm>
              <a:prstGeom prst="rect">
                <a:avLst/>
              </a:prstGeom>
              <a:noFill/>
            </p:spPr>
            <p:txBody>
              <a:bodyPr wrap="square">
                <a:spAutoFit/>
              </a:bodyPr>
              <a:lstStyle/>
              <a:p>
                <a:pPr marL="0" indent="0" algn="just">
                  <a:buNone/>
                </a:pPr>
                <a:r>
                  <a:rPr lang="en-IN" sz="2400" dirty="0">
                    <a:solidFill>
                      <a:srgbClr val="FF0000"/>
                    </a:solidFill>
                    <a:latin typeface="Times New Roman" panose="02020603050405020304" pitchFamily="18" charset="0"/>
                    <a:cs typeface="Times New Roman" panose="02020603050405020304" pitchFamily="18" charset="0"/>
                  </a:rPr>
                  <a:t>Each of the 6 tubes of a radio set has a life length (in  years) which may be considered as a RV that follows a Weibull distribution with parameter with parameters </a:t>
                </a:r>
                <a14:m>
                  <m:oMath xmlns:m="http://schemas.openxmlformats.org/officeDocument/2006/math">
                    <m:r>
                      <a:rPr lang="en-I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𝛼</m:t>
                    </m:r>
                    <m:r>
                      <a:rPr lang="en-IN" sz="24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=25</m:t>
                    </m:r>
                  </m:oMath>
                </a14:m>
                <a:r>
                  <a:rPr lang="en-IN" sz="2400" b="1" dirty="0">
                    <a:solidFill>
                      <a:srgbClr val="FF0000"/>
                    </a:solidFill>
                    <a:latin typeface="Times New Roman" panose="02020603050405020304" pitchFamily="18" charset="0"/>
                    <a:cs typeface="Times New Roman" panose="02020603050405020304" pitchFamily="18" charset="0"/>
                  </a:rPr>
                  <a:t> </a:t>
                </a:r>
                <a:r>
                  <a:rPr lang="en-IN" sz="2400" dirty="0">
                    <a:solidFill>
                      <a:srgbClr val="FF0000"/>
                    </a:solidFill>
                    <a:latin typeface="Times New Roman" panose="02020603050405020304" pitchFamily="18" charset="0"/>
                    <a:cs typeface="Times New Roman" panose="02020603050405020304" pitchFamily="18" charset="0"/>
                  </a:rPr>
                  <a:t>and</a:t>
                </a:r>
                <a:r>
                  <a:rPr lang="en-IN" sz="2400" b="1" dirty="0">
                    <a:solidFill>
                      <a:srgbClr val="FF0000"/>
                    </a:solidFill>
                    <a:latin typeface="Times New Roman" panose="02020603050405020304" pitchFamily="18" charset="0"/>
                    <a:cs typeface="Times New Roman" panose="02020603050405020304" pitchFamily="18" charset="0"/>
                  </a:rPr>
                  <a:t> </a:t>
                </a:r>
                <a14:m>
                  <m:oMath xmlns:m="http://schemas.openxmlformats.org/officeDocument/2006/math">
                    <m:r>
                      <a:rPr lang="en-I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𝛽</m:t>
                    </m:r>
                    <m:r>
                      <a:rPr lang="en-IN" sz="24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=2</m:t>
                    </m:r>
                  </m:oMath>
                </a14:m>
                <a:r>
                  <a:rPr lang="en-IN" sz="2400" dirty="0">
                    <a:solidFill>
                      <a:srgbClr val="FF0000"/>
                    </a:solidFill>
                    <a:latin typeface="Times New Roman" panose="02020603050405020304" pitchFamily="18" charset="0"/>
                    <a:cs typeface="Times New Roman" panose="02020603050405020304" pitchFamily="18" charset="0"/>
                  </a:rPr>
                  <a:t> . If these tubes function independently of one another, what is the probability that no tube will  have to be replaced during the first 2 months of service?</a:t>
                </a:r>
              </a:p>
              <a:p>
                <a:pPr marL="0" indent="0" algn="just">
                  <a:buNone/>
                </a:pPr>
                <a:endParaRPr lang="en-IN" sz="24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E126E70A-A98C-FC64-0311-8516C64438A5}"/>
                  </a:ext>
                </a:extLst>
              </p:cNvPr>
              <p:cNvSpPr txBox="1">
                <a:spLocks noRot="1" noChangeAspect="1" noMove="1" noResize="1" noEditPoints="1" noAdjustHandles="1" noChangeArrowheads="1" noChangeShapeType="1" noTextEdit="1"/>
              </p:cNvSpPr>
              <p:nvPr/>
            </p:nvSpPr>
            <p:spPr>
              <a:xfrm>
                <a:off x="143839" y="71919"/>
                <a:ext cx="11825554" cy="1938992"/>
              </a:xfrm>
              <a:prstGeom prst="rect">
                <a:avLst/>
              </a:prstGeom>
              <a:blipFill>
                <a:blip r:embed="rId2"/>
                <a:stretch>
                  <a:fillRect l="-825" t="-2516" r="-825"/>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0E3BEEBF-074B-45F3-5729-E016FD150591}"/>
              </a:ext>
            </a:extLst>
          </p:cNvPr>
          <p:cNvPicPr>
            <a:picLocks noChangeAspect="1"/>
          </p:cNvPicPr>
          <p:nvPr/>
        </p:nvPicPr>
        <p:blipFill>
          <a:blip r:embed="rId3"/>
          <a:stretch>
            <a:fillRect/>
          </a:stretch>
        </p:blipFill>
        <p:spPr>
          <a:xfrm>
            <a:off x="1243173" y="1934462"/>
            <a:ext cx="6856562" cy="4656410"/>
          </a:xfrm>
          <a:prstGeom prst="rect">
            <a:avLst/>
          </a:prstGeom>
        </p:spPr>
      </p:pic>
    </p:spTree>
    <p:extLst>
      <p:ext uri="{BB962C8B-B14F-4D97-AF65-F5344CB8AC3E}">
        <p14:creationId xmlns:p14="http://schemas.microsoft.com/office/powerpoint/2010/main" val="556812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574CD85-856C-BEBF-ED83-E18435F1E07A}"/>
                  </a:ext>
                </a:extLst>
              </p:cNvPr>
              <p:cNvSpPr txBox="1"/>
              <p:nvPr/>
            </p:nvSpPr>
            <p:spPr>
              <a:xfrm>
                <a:off x="606175" y="226032"/>
                <a:ext cx="11332396" cy="3539430"/>
              </a:xfrm>
              <a:prstGeom prst="rect">
                <a:avLst/>
              </a:prstGeom>
              <a:noFill/>
            </p:spPr>
            <p:txBody>
              <a:bodyPr wrap="square">
                <a:spAutoFit/>
              </a:bodyPr>
              <a:lstStyle/>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r>
                  <a:rPr lang="en-IN" sz="2800" b="1" dirty="0">
                    <a:latin typeface="Times New Roman" panose="02020603050405020304" pitchFamily="18" charset="0"/>
                    <a:cs typeface="Times New Roman" panose="02020603050405020304" pitchFamily="18" charset="0"/>
                  </a:rPr>
                  <a:t>Physical conditions of </a:t>
                </a:r>
                <a:r>
                  <a:rPr lang="en-IN" sz="2800" b="1" dirty="0">
                    <a:latin typeface="Calisto MT" panose="02040603050505030304" pitchFamily="18" charset="0"/>
                  </a:rPr>
                  <a:t>Bernoulli Distribution </a:t>
                </a:r>
                <a:r>
                  <a:rPr lang="en-IN" sz="2800" b="1" dirty="0">
                    <a:latin typeface="Times New Roman" panose="02020603050405020304" pitchFamily="18" charset="0"/>
                    <a:cs typeface="Times New Roman" panose="02020603050405020304" pitchFamily="18" charset="0"/>
                  </a:rPr>
                  <a:t>:</a:t>
                </a:r>
              </a:p>
              <a:p>
                <a:pPr marL="0" indent="0">
                  <a:buNone/>
                </a:pPr>
                <a:endParaRPr lang="en-IN" sz="2800" b="1" dirty="0">
                  <a:latin typeface="Times New Roman" panose="02020603050405020304" pitchFamily="18" charset="0"/>
                  <a:cs typeface="Times New Roman" panose="02020603050405020304" pitchFamily="18" charset="0"/>
                </a:endParaRPr>
              </a:p>
              <a:p>
                <a:pPr marL="514350" indent="-514350">
                  <a:buAutoNum type="arabicPeriod"/>
                </a:pPr>
                <a:r>
                  <a:rPr lang="en-IN" sz="2800" dirty="0">
                    <a:latin typeface="Times New Roman" panose="02020603050405020304" pitchFamily="18" charset="0"/>
                    <a:cs typeface="Times New Roman" panose="02020603050405020304" pitchFamily="18" charset="0"/>
                  </a:rPr>
                  <a:t>Each trial results in two exhaustive and mutually disjoint outcomes, termed as success and failure.</a:t>
                </a:r>
              </a:p>
              <a:p>
                <a:pPr marL="514350" indent="-514350">
                  <a:buAutoNum type="arabicPeriod"/>
                </a:pPr>
                <a:r>
                  <a:rPr lang="en-IN" sz="2800" dirty="0">
                    <a:latin typeface="Times New Roman" panose="02020603050405020304" pitchFamily="18" charset="0"/>
                    <a:cs typeface="Times New Roman" panose="02020603050405020304" pitchFamily="18" charset="0"/>
                  </a:rPr>
                  <a:t>The number of trials ‘</a:t>
                </a:r>
                <a14:m>
                  <m:oMath xmlns:m="http://schemas.openxmlformats.org/officeDocument/2006/math">
                    <m:r>
                      <a:rPr lang="en-IN" sz="2800" i="1" dirty="0" smtClean="0">
                        <a:latin typeface="Cambria Math" panose="02040503050406030204" pitchFamily="18" charset="0"/>
                        <a:cs typeface="Times New Roman" panose="02020603050405020304" pitchFamily="18" charset="0"/>
                      </a:rPr>
                      <m:t>𝑛</m:t>
                    </m:r>
                  </m:oMath>
                </a14:m>
                <a:r>
                  <a:rPr lang="en-IN" sz="2800" dirty="0">
                    <a:latin typeface="Times New Roman" panose="02020603050405020304" pitchFamily="18" charset="0"/>
                    <a:cs typeface="Times New Roman" panose="02020603050405020304" pitchFamily="18" charset="0"/>
                  </a:rPr>
                  <a:t>’ is finite.</a:t>
                </a:r>
              </a:p>
              <a:p>
                <a:pPr marL="514350" indent="-514350">
                  <a:buAutoNum type="arabicPeriod"/>
                </a:pPr>
                <a:r>
                  <a:rPr lang="en-IN" sz="2800" dirty="0">
                    <a:latin typeface="Times New Roman" panose="02020603050405020304" pitchFamily="18" charset="0"/>
                    <a:cs typeface="Times New Roman" panose="02020603050405020304" pitchFamily="18" charset="0"/>
                  </a:rPr>
                  <a:t>The trials are independent to each other.</a:t>
                </a:r>
              </a:p>
              <a:p>
                <a:pPr marL="514350" indent="-514350">
                  <a:buAutoNum type="arabicPeriod"/>
                </a:pPr>
                <a:r>
                  <a:rPr lang="en-IN" sz="2800" dirty="0">
                    <a:latin typeface="Times New Roman" panose="02020603050405020304" pitchFamily="18" charset="0"/>
                    <a:cs typeface="Times New Roman" panose="02020603050405020304" pitchFamily="18" charset="0"/>
                  </a:rPr>
                  <a:t>The probability of success ‘</a:t>
                </a:r>
                <a14:m>
                  <m:oMath xmlns:m="http://schemas.openxmlformats.org/officeDocument/2006/math">
                    <m:r>
                      <a:rPr lang="en-IN" sz="2800" i="1" dirty="0" smtClean="0">
                        <a:latin typeface="Cambria Math" panose="02040503050406030204" pitchFamily="18" charset="0"/>
                        <a:cs typeface="Times New Roman" panose="02020603050405020304" pitchFamily="18" charset="0"/>
                      </a:rPr>
                      <m:t>𝑝</m:t>
                    </m:r>
                  </m:oMath>
                </a14:m>
                <a:r>
                  <a:rPr lang="en-IN" sz="2800" dirty="0">
                    <a:latin typeface="Times New Roman" panose="02020603050405020304" pitchFamily="18" charset="0"/>
                    <a:cs typeface="Times New Roman" panose="02020603050405020304" pitchFamily="18" charset="0"/>
                  </a:rPr>
                  <a:t>’ is constant for each trial.</a:t>
                </a:r>
              </a:p>
            </p:txBody>
          </p:sp>
        </mc:Choice>
        <mc:Fallback xmlns="">
          <p:sp>
            <p:nvSpPr>
              <p:cNvPr id="3" name="TextBox 2">
                <a:extLst>
                  <a:ext uri="{FF2B5EF4-FFF2-40B4-BE49-F238E27FC236}">
                    <a16:creationId xmlns:a16="http://schemas.microsoft.com/office/drawing/2014/main" id="{3574CD85-856C-BEBF-ED83-E18435F1E07A}"/>
                  </a:ext>
                </a:extLst>
              </p:cNvPr>
              <p:cNvSpPr txBox="1">
                <a:spLocks noRot="1" noChangeAspect="1" noMove="1" noResize="1" noEditPoints="1" noAdjustHandles="1" noChangeArrowheads="1" noChangeShapeType="1" noTextEdit="1"/>
              </p:cNvSpPr>
              <p:nvPr/>
            </p:nvSpPr>
            <p:spPr>
              <a:xfrm>
                <a:off x="606175" y="226032"/>
                <a:ext cx="11332396" cy="3539430"/>
              </a:xfrm>
              <a:prstGeom prst="rect">
                <a:avLst/>
              </a:prstGeom>
              <a:blipFill>
                <a:blip r:embed="rId2"/>
                <a:stretch>
                  <a:fillRect l="-1076" b="-3787"/>
                </a:stretch>
              </a:blipFill>
            </p:spPr>
            <p:txBody>
              <a:bodyPr/>
              <a:lstStyle/>
              <a:p>
                <a:r>
                  <a:rPr lang="en-IN">
                    <a:noFill/>
                  </a:rPr>
                  <a:t> </a:t>
                </a:r>
              </a:p>
            </p:txBody>
          </p:sp>
        </mc:Fallback>
      </mc:AlternateContent>
    </p:spTree>
    <p:extLst>
      <p:ext uri="{BB962C8B-B14F-4D97-AF65-F5344CB8AC3E}">
        <p14:creationId xmlns:p14="http://schemas.microsoft.com/office/powerpoint/2010/main" val="2952227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3AFF1CA-4727-7AF3-0081-B1537E99CA7B}"/>
                  </a:ext>
                </a:extLst>
              </p:cNvPr>
              <p:cNvSpPr txBox="1"/>
              <p:nvPr/>
            </p:nvSpPr>
            <p:spPr>
              <a:xfrm>
                <a:off x="123291" y="0"/>
                <a:ext cx="11784457" cy="2424253"/>
              </a:xfrm>
              <a:prstGeom prst="rect">
                <a:avLst/>
              </a:prstGeom>
              <a:noFill/>
            </p:spPr>
            <p:txBody>
              <a:bodyPr wrap="square">
                <a:spAutoFit/>
              </a:bodyPr>
              <a:lstStyle/>
              <a:p>
                <a:pPr marL="0" indent="0">
                  <a:buNone/>
                </a:pPr>
                <a:r>
                  <a:rPr lang="en-IN" sz="2800" dirty="0">
                    <a:solidFill>
                      <a:srgbClr val="FF0000"/>
                    </a:solidFill>
                    <a:latin typeface="Times New Roman" panose="02020603050405020304" pitchFamily="18" charset="0"/>
                    <a:cs typeface="Times New Roman" panose="02020603050405020304" pitchFamily="18" charset="0"/>
                  </a:rPr>
                  <a:t>Ten coins are tossed simultaneously. Find the probability of getting at least seven heads.</a:t>
                </a:r>
                <a:endParaRPr lang="en-IN" sz="2800" dirty="0">
                  <a:latin typeface="Times New Roman" panose="02020603050405020304" pitchFamily="18" charset="0"/>
                  <a:cs typeface="Times New Roman" panose="02020603050405020304" pitchFamily="18" charset="0"/>
                </a:endParaRPr>
              </a:p>
              <a:p>
                <a14:m>
                  <m:oMath xmlns:m="http://schemas.openxmlformats.org/officeDocument/2006/math">
                    <m:r>
                      <a:rPr lang="en-US" sz="2800" b="0" i="1" smtClean="0">
                        <a:latin typeface="Cambria Math" panose="02040503050406030204" pitchFamily="18" charset="0"/>
                        <a:cs typeface="Times New Roman" panose="02020603050405020304" pitchFamily="18" charset="0"/>
                      </a:rPr>
                      <m:t>𝑝</m:t>
                    </m:r>
                    <m:r>
                      <a:rPr lang="en-US" sz="2800" b="0" i="1" smtClean="0">
                        <a:latin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cs typeface="Times New Roman" panose="02020603050405020304" pitchFamily="18" charset="0"/>
                  </a:rPr>
                  <a:t> Probability of the head = </a:t>
                </a:r>
                <a14:m>
                  <m:oMath xmlns:m="http://schemas.openxmlformats.org/officeDocument/2006/math">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1</m:t>
                        </m:r>
                      </m:num>
                      <m:den>
                        <m:r>
                          <a:rPr lang="en-US" sz="2800" b="0" i="1" smtClean="0">
                            <a:latin typeface="Cambria Math" panose="02040503050406030204" pitchFamily="18" charset="0"/>
                            <a:cs typeface="Times New Roman" panose="02020603050405020304" pitchFamily="18" charset="0"/>
                          </a:rPr>
                          <m:t>2</m:t>
                        </m:r>
                      </m:den>
                    </m:f>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US" sz="2800" b="0" i="0" smtClean="0">
                        <a:latin typeface="Cambria Math" panose="02040503050406030204" pitchFamily="18" charset="0"/>
                        <a:cs typeface="Times New Roman" panose="02020603050405020304" pitchFamily="18" charset="0"/>
                      </a:rPr>
                      <m:t>   </m:t>
                    </m:r>
                    <m:r>
                      <a:rPr lang="en-US" sz="2800" b="0" i="1" dirty="0" smtClean="0">
                        <a:latin typeface="Cambria Math" panose="02040503050406030204" pitchFamily="18" charset="0"/>
                        <a:cs typeface="Times New Roman" panose="02020603050405020304" pitchFamily="18" charset="0"/>
                      </a:rPr>
                      <m:t>𝑞</m:t>
                    </m:r>
                    <m:r>
                      <a:rPr lang="en-US" sz="2800" i="1">
                        <a:latin typeface="Cambria Math" panose="02040503050406030204" pitchFamily="18" charset="0"/>
                        <a:cs typeface="Times New Roman" panose="02020603050405020304" pitchFamily="18" charset="0"/>
                      </a:rPr>
                      <m:t>=</m:t>
                    </m:r>
                  </m:oMath>
                </a14:m>
                <a:r>
                  <a:rPr lang="en-IN" sz="2800" dirty="0">
                    <a:latin typeface="Times New Roman" panose="02020603050405020304" pitchFamily="18" charset="0"/>
                    <a:cs typeface="Times New Roman" panose="02020603050405020304" pitchFamily="18" charset="0"/>
                  </a:rPr>
                  <a:t> Probability of the tail = </a:t>
                </a:r>
                <a14:m>
                  <m:oMath xmlns:m="http://schemas.openxmlformats.org/officeDocument/2006/math">
                    <m:f>
                      <m:fPr>
                        <m:ctrlPr>
                          <a:rPr lang="en-US" sz="2800" i="1">
                            <a:latin typeface="Cambria Math" panose="02040503050406030204" pitchFamily="18" charset="0"/>
                            <a:cs typeface="Times New Roman" panose="02020603050405020304" pitchFamily="18" charset="0"/>
                          </a:rPr>
                        </m:ctrlPr>
                      </m:fPr>
                      <m:num>
                        <m:r>
                          <a:rPr lang="en-US" sz="2800" i="1">
                            <a:latin typeface="Cambria Math" panose="02040503050406030204" pitchFamily="18" charset="0"/>
                            <a:cs typeface="Times New Roman" panose="02020603050405020304" pitchFamily="18" charset="0"/>
                          </a:rPr>
                          <m:t>1</m:t>
                        </m:r>
                      </m:num>
                      <m:den>
                        <m:r>
                          <a:rPr lang="en-US" sz="2800" i="1">
                            <a:latin typeface="Cambria Math" panose="02040503050406030204" pitchFamily="18" charset="0"/>
                            <a:cs typeface="Times New Roman" panose="02020603050405020304" pitchFamily="18" charset="0"/>
                          </a:rPr>
                          <m:t>2</m:t>
                        </m:r>
                      </m:den>
                    </m:f>
                  </m:oMath>
                </a14:m>
                <a:endParaRPr lang="en-IN" sz="28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=0, 1, 2, 3…10,       </m:t>
                      </m:r>
                      <m:r>
                        <a:rPr lang="en-US" sz="2800" b="0" i="1" smtClean="0">
                          <a:latin typeface="Cambria Math" panose="02040503050406030204" pitchFamily="18" charset="0"/>
                          <a:cs typeface="Times New Roman" panose="02020603050405020304" pitchFamily="18" charset="0"/>
                        </a:rPr>
                        <m:t>𝑛</m:t>
                      </m:r>
                      <m:r>
                        <a:rPr lang="en-US" sz="2800" b="0" i="1" smtClean="0">
                          <a:latin typeface="Cambria Math" panose="02040503050406030204" pitchFamily="18" charset="0"/>
                          <a:cs typeface="Times New Roman" panose="02020603050405020304" pitchFamily="18" charset="0"/>
                        </a:rPr>
                        <m:t>=10</m:t>
                      </m:r>
                    </m:oMath>
                  </m:oMathPara>
                </a14:m>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33AFF1CA-4727-7AF3-0081-B1537E99CA7B}"/>
                  </a:ext>
                </a:extLst>
              </p:cNvPr>
              <p:cNvSpPr txBox="1">
                <a:spLocks noRot="1" noChangeAspect="1" noMove="1" noResize="1" noEditPoints="1" noAdjustHandles="1" noChangeArrowheads="1" noChangeShapeType="1" noTextEdit="1"/>
              </p:cNvSpPr>
              <p:nvPr/>
            </p:nvSpPr>
            <p:spPr>
              <a:xfrm>
                <a:off x="123291" y="0"/>
                <a:ext cx="11784457" cy="2424253"/>
              </a:xfrm>
              <a:prstGeom prst="rect">
                <a:avLst/>
              </a:prstGeom>
              <a:blipFill>
                <a:blip r:embed="rId2"/>
                <a:stretch>
                  <a:fillRect l="-1035" t="-2513" r="-1138"/>
                </a:stretch>
              </a:blipFill>
            </p:spPr>
            <p:txBody>
              <a:bodyPr/>
              <a:lstStyle/>
              <a:p>
                <a:r>
                  <a:rPr lang="en-IN">
                    <a:noFill/>
                  </a:rPr>
                  <a:t> </a:t>
                </a:r>
              </a:p>
            </p:txBody>
          </p:sp>
        </mc:Fallback>
      </mc:AlternateContent>
      <p:graphicFrame>
        <p:nvGraphicFramePr>
          <p:cNvPr id="4" name="Object 3">
            <a:extLst>
              <a:ext uri="{FF2B5EF4-FFF2-40B4-BE49-F238E27FC236}">
                <a16:creationId xmlns:a16="http://schemas.microsoft.com/office/drawing/2014/main" id="{632612D6-0F93-CABF-826E-12B7B55961E0}"/>
              </a:ext>
            </a:extLst>
          </p:cNvPr>
          <p:cNvGraphicFramePr>
            <a:graphicFrameLocks noChangeAspect="1"/>
          </p:cNvGraphicFramePr>
          <p:nvPr>
            <p:extLst>
              <p:ext uri="{D42A27DB-BD31-4B8C-83A1-F6EECF244321}">
                <p14:modId xmlns:p14="http://schemas.microsoft.com/office/powerpoint/2010/main" val="3684370782"/>
              </p:ext>
            </p:extLst>
          </p:nvPr>
        </p:nvGraphicFramePr>
        <p:xfrm>
          <a:off x="123291" y="1884756"/>
          <a:ext cx="11250613" cy="4621212"/>
        </p:xfrm>
        <a:graphic>
          <a:graphicData uri="http://schemas.openxmlformats.org/presentationml/2006/ole">
            <mc:AlternateContent xmlns:mc="http://schemas.openxmlformats.org/markup-compatibility/2006">
              <mc:Choice xmlns:v="urn:schemas-microsoft-com:vml" Requires="v">
                <p:oleObj name="Equation" r:id="rId3" imgW="8902440" imgH="3657600" progId="Equation.DSMT4">
                  <p:embed/>
                </p:oleObj>
              </mc:Choice>
              <mc:Fallback>
                <p:oleObj name="Equation" r:id="rId3" imgW="8902440" imgH="3657600" progId="Equation.DSMT4">
                  <p:embed/>
                  <p:pic>
                    <p:nvPicPr>
                      <p:cNvPr id="0" name=""/>
                      <p:cNvPicPr/>
                      <p:nvPr/>
                    </p:nvPicPr>
                    <p:blipFill>
                      <a:blip r:embed="rId4"/>
                      <a:stretch>
                        <a:fillRect/>
                      </a:stretch>
                    </p:blipFill>
                    <p:spPr>
                      <a:xfrm>
                        <a:off x="123291" y="1884756"/>
                        <a:ext cx="11250613" cy="4621212"/>
                      </a:xfrm>
                      <a:prstGeom prst="rect">
                        <a:avLst/>
                      </a:prstGeom>
                    </p:spPr>
                  </p:pic>
                </p:oleObj>
              </mc:Fallback>
            </mc:AlternateContent>
          </a:graphicData>
        </a:graphic>
      </p:graphicFrame>
    </p:spTree>
    <p:extLst>
      <p:ext uri="{BB962C8B-B14F-4D97-AF65-F5344CB8AC3E}">
        <p14:creationId xmlns:p14="http://schemas.microsoft.com/office/powerpoint/2010/main" val="86592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F9955B7-FA81-312B-4F80-5BD0F71BABDA}"/>
                  </a:ext>
                </a:extLst>
              </p:cNvPr>
              <p:cNvSpPr txBox="1"/>
              <p:nvPr/>
            </p:nvSpPr>
            <p:spPr>
              <a:xfrm>
                <a:off x="123291" y="195209"/>
                <a:ext cx="11846102" cy="7263527"/>
              </a:xfrm>
              <a:prstGeom prst="rect">
                <a:avLst/>
              </a:prstGeom>
              <a:noFill/>
            </p:spPr>
            <p:txBody>
              <a:bodyPr wrap="square" rtlCol="0">
                <a:spAutoFit/>
              </a:bodyPr>
              <a:lstStyle/>
              <a:p>
                <a:pPr algn="just"/>
                <a:r>
                  <a:rPr lang="en-IN" sz="2800" b="1" dirty="0">
                    <a:latin typeface="Times New Roman" panose="02020603050405020304" pitchFamily="18" charset="0"/>
                    <a:cs typeface="Times New Roman" panose="02020603050405020304" pitchFamily="18" charset="0"/>
                  </a:rPr>
                  <a:t>Remarks:</a:t>
                </a:r>
              </a:p>
              <a:p>
                <a:pPr marL="457200" indent="-457200" algn="just">
                  <a:buFont typeface="Arial" panose="020B0604020202020204" pitchFamily="34" charset="0"/>
                  <a:buChar char="•"/>
                </a:pPr>
                <a:r>
                  <a:rPr lang="en-US" sz="2800" b="0" i="0" u="none" strike="noStrike" baseline="0" dirty="0">
                    <a:latin typeface="Times New Roman" panose="02020603050405020304" pitchFamily="18" charset="0"/>
                    <a:cs typeface="Times New Roman" panose="02020603050405020304" pitchFamily="18" charset="0"/>
                  </a:rPr>
                  <a:t>The assignment of probabilities is permissible because</a:t>
                </a:r>
              </a:p>
              <a:p>
                <a:pPr algn="just"/>
                <a:endParaRPr lang="en-US" sz="2800" dirty="0">
                  <a:latin typeface="Times New Roman" panose="02020603050405020304" pitchFamily="18" charset="0"/>
                  <a:cs typeface="Times New Roman" panose="02020603050405020304" pitchFamily="18" charset="0"/>
                </a:endParaRPr>
              </a:p>
              <a:p>
                <a:pPr algn="just"/>
                <a:endParaRPr lang="en-US" sz="2800" b="0" i="0" u="none" strike="noStrike" baseline="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i="0" u="none" strike="noStrike" baseline="0" dirty="0">
                    <a:latin typeface="Times New Roman" panose="02020603050405020304" pitchFamily="18" charset="0"/>
                    <a:cs typeface="Times New Roman" panose="02020603050405020304" pitchFamily="18" charset="0"/>
                  </a:rPr>
                  <a:t>Let us suppose that </a:t>
                </a:r>
                <a:r>
                  <a:rPr lang="en-US" sz="2800" b="0" i="1" u="none" strike="noStrike" baseline="0" dirty="0">
                    <a:latin typeface="Times New Roman" panose="02020603050405020304" pitchFamily="18" charset="0"/>
                    <a:cs typeface="Times New Roman" panose="02020603050405020304" pitchFamily="18" charset="0"/>
                  </a:rPr>
                  <a:t>n </a:t>
                </a:r>
                <a:r>
                  <a:rPr lang="en-US" sz="2800" b="0" i="0" u="none" strike="noStrike" baseline="0" dirty="0">
                    <a:latin typeface="Times New Roman" panose="02020603050405020304" pitchFamily="18" charset="0"/>
                    <a:cs typeface="Times New Roman" panose="02020603050405020304" pitchFamily="18" charset="0"/>
                  </a:rPr>
                  <a:t>trials constitute an experiment. </a:t>
                </a:r>
                <a:r>
                  <a:rPr lang="en-US" sz="2800" dirty="0">
                    <a:latin typeface="Times New Roman" panose="02020603050405020304" pitchFamily="18" charset="0"/>
                    <a:cs typeface="Times New Roman" panose="02020603050405020304" pitchFamily="18" charset="0"/>
                  </a:rPr>
                  <a:t>T</a:t>
                </a:r>
                <a:r>
                  <a:rPr lang="en-US" sz="2800" b="0" i="0" u="none" strike="noStrike" baseline="0" dirty="0">
                    <a:latin typeface="Times New Roman" panose="02020603050405020304" pitchFamily="18" charset="0"/>
                    <a:cs typeface="Times New Roman" panose="02020603050405020304" pitchFamily="18" charset="0"/>
                  </a:rPr>
                  <a:t>hen if this experiment is repeated </a:t>
                </a:r>
                <a:r>
                  <a:rPr lang="en-US" sz="2800" b="0" i="1" u="none" strike="noStrike" baseline="0" dirty="0">
                    <a:latin typeface="Times New Roman" panose="02020603050405020304" pitchFamily="18" charset="0"/>
                    <a:cs typeface="Times New Roman" panose="02020603050405020304" pitchFamily="18" charset="0"/>
                  </a:rPr>
                  <a:t>N </a:t>
                </a:r>
                <a:r>
                  <a:rPr lang="en-US" sz="2800" b="0" i="0" u="none" strike="noStrike" baseline="0" dirty="0">
                    <a:latin typeface="Times New Roman" panose="02020603050405020304" pitchFamily="18" charset="0"/>
                    <a:cs typeface="Times New Roman" panose="02020603050405020304" pitchFamily="18" charset="0"/>
                  </a:rPr>
                  <a:t>times the </a:t>
                </a:r>
                <a:r>
                  <a:rPr lang="en-US" sz="2800" b="0" i="1" u="none" strike="noStrike" baseline="0" dirty="0">
                    <a:latin typeface="Times New Roman" panose="02020603050405020304" pitchFamily="18" charset="0"/>
                    <a:cs typeface="Times New Roman" panose="02020603050405020304" pitchFamily="18" charset="0"/>
                  </a:rPr>
                  <a:t>frequency function </a:t>
                </a:r>
                <a:r>
                  <a:rPr lang="en-US" sz="2800" b="0" i="0" u="none" strike="noStrike" baseline="0" dirty="0">
                    <a:latin typeface="Times New Roman" panose="02020603050405020304" pitchFamily="18" charset="0"/>
                    <a:cs typeface="Times New Roman" panose="02020603050405020304" pitchFamily="18" charset="0"/>
                  </a:rPr>
                  <a:t>of the binomial distribution </a:t>
                </a:r>
                <a:r>
                  <a:rPr lang="en-IN" sz="2800" b="0" i="0" u="none" strike="noStrike" baseline="0" dirty="0">
                    <a:latin typeface="Times New Roman" panose="02020603050405020304" pitchFamily="18" charset="0"/>
                    <a:cs typeface="Times New Roman" panose="02020603050405020304" pitchFamily="18" charset="0"/>
                  </a:rPr>
                  <a:t>is given by</a:t>
                </a:r>
              </a:p>
              <a:p>
                <a:pPr marL="457200" indent="-457200" algn="just">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IN" sz="2800" b="0" i="0" u="none" strike="noStrike" baseline="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	</a:t>
                </a:r>
                <a:r>
                  <a:rPr lang="en-US" sz="2800" b="0" i="0" u="none" strike="noStrike" baseline="0" dirty="0">
                    <a:latin typeface="Times New Roman" panose="02020603050405020304" pitchFamily="18" charset="0"/>
                    <a:cs typeface="Times New Roman" panose="02020603050405020304" pitchFamily="18" charset="0"/>
                  </a:rPr>
                  <a:t> and the expected frequencies of </a:t>
                </a:r>
                <a14:m>
                  <m:oMath xmlns:m="http://schemas.openxmlformats.org/officeDocument/2006/math">
                    <m:r>
                      <a:rPr lang="en-US" sz="2800" b="0" i="1" u="none" strike="noStrike" baseline="0" smtClean="0">
                        <a:latin typeface="Cambria Math" panose="02040503050406030204" pitchFamily="18" charset="0"/>
                        <a:cs typeface="Times New Roman" panose="02020603050405020304" pitchFamily="18" charset="0"/>
                      </a:rPr>
                      <m:t>0, 1, 2, ..</m:t>
                    </m:r>
                    <m:r>
                      <a:rPr lang="en-US" sz="2800" b="0" i="1" u="none" strike="noStrike" baseline="0" smtClean="0">
                        <a:latin typeface="Cambria Math" panose="02040503050406030204" pitchFamily="18" charset="0"/>
                        <a:cs typeface="Times New Roman" panose="02020603050405020304" pitchFamily="18" charset="0"/>
                      </a:rPr>
                      <m:t>𝑛</m:t>
                    </m:r>
                    <m:r>
                      <a:rPr lang="en-US" sz="2800" b="0" i="1" u="none" strike="noStrike" baseline="0" smtClean="0">
                        <a:latin typeface="Cambria Math" panose="02040503050406030204" pitchFamily="18" charset="0"/>
                        <a:cs typeface="Times New Roman" panose="02020603050405020304" pitchFamily="18" charset="0"/>
                      </a:rPr>
                      <m:t> </m:t>
                    </m:r>
                  </m:oMath>
                </a14:m>
                <a:r>
                  <a:rPr lang="en-US" sz="2800" b="0" i="0" u="none" strike="noStrike" baseline="0" dirty="0">
                    <a:latin typeface="Times New Roman" panose="02020603050405020304" pitchFamily="18" charset="0"/>
                    <a:cs typeface="Times New Roman" panose="02020603050405020304" pitchFamily="18" charset="0"/>
                  </a:rPr>
                  <a:t>successes are the successive terms of </a:t>
                </a:r>
                <a:r>
                  <a:rPr lang="en-IN" sz="2800" b="0" i="0" u="none" strike="noStrike" baseline="0" dirty="0">
                    <a:latin typeface="Times New Roman" panose="02020603050405020304" pitchFamily="18" charset="0"/>
                    <a:cs typeface="Times New Roman" panose="02020603050405020304" pitchFamily="18" charset="0"/>
                  </a:rPr>
                  <a:t>the binomial expansion</a:t>
                </a:r>
                <a:r>
                  <a:rPr lang="en-IN" sz="2800" b="0" i="0" u="none" strike="noStrike" dirty="0">
                    <a:latin typeface="Times New Roman" panose="02020603050405020304" pitchFamily="18" charset="0"/>
                    <a:cs typeface="Times New Roman" panose="02020603050405020304" pitchFamily="18" charset="0"/>
                  </a:rPr>
                  <a:t> </a:t>
                </a:r>
                <a14:m>
                  <m:oMath xmlns:m="http://schemas.openxmlformats.org/officeDocument/2006/math">
                    <m:r>
                      <a:rPr lang="en-US" sz="2800" b="0" i="1" u="none" strike="noStrike" baseline="0" smtClean="0">
                        <a:latin typeface="Cambria Math" panose="02040503050406030204" pitchFamily="18" charset="0"/>
                        <a:cs typeface="Times New Roman" panose="02020603050405020304" pitchFamily="18" charset="0"/>
                      </a:rPr>
                      <m:t>𝑁</m:t>
                    </m:r>
                    <m:sSup>
                      <m:sSupPr>
                        <m:ctrlPr>
                          <a:rPr lang="en-US" sz="2800" b="0" i="1" u="none" strike="noStrike" baseline="0" smtClean="0">
                            <a:latin typeface="Cambria Math" panose="02040503050406030204" pitchFamily="18" charset="0"/>
                            <a:cs typeface="Times New Roman" panose="02020603050405020304" pitchFamily="18" charset="0"/>
                          </a:rPr>
                        </m:ctrlPr>
                      </m:sSupPr>
                      <m:e>
                        <m:d>
                          <m:dPr>
                            <m:ctrlPr>
                              <a:rPr lang="en-US" sz="2800" b="0" i="1" u="none" strike="noStrike" baseline="0" smtClean="0">
                                <a:latin typeface="Cambria Math" panose="02040503050406030204" pitchFamily="18" charset="0"/>
                                <a:cs typeface="Times New Roman" panose="02020603050405020304" pitchFamily="18" charset="0"/>
                              </a:rPr>
                            </m:ctrlPr>
                          </m:dPr>
                          <m:e>
                            <m:r>
                              <a:rPr lang="en-US" sz="2800" b="0" i="1" u="none" strike="noStrike" baseline="0" smtClean="0">
                                <a:latin typeface="Cambria Math" panose="02040503050406030204" pitchFamily="18" charset="0"/>
                                <a:cs typeface="Times New Roman" panose="02020603050405020304" pitchFamily="18" charset="0"/>
                              </a:rPr>
                              <m:t>𝑝</m:t>
                            </m:r>
                            <m:r>
                              <a:rPr lang="en-US" sz="2800" b="0" i="1" u="none" strike="noStrike" baseline="0" smtClean="0">
                                <a:latin typeface="Cambria Math" panose="02040503050406030204" pitchFamily="18" charset="0"/>
                                <a:cs typeface="Times New Roman" panose="02020603050405020304" pitchFamily="18" charset="0"/>
                              </a:rPr>
                              <m:t>+</m:t>
                            </m:r>
                            <m:r>
                              <a:rPr lang="en-US" sz="2800" b="0" i="1" u="none" strike="noStrike" baseline="0" smtClean="0">
                                <a:latin typeface="Cambria Math" panose="02040503050406030204" pitchFamily="18" charset="0"/>
                                <a:cs typeface="Times New Roman" panose="02020603050405020304" pitchFamily="18" charset="0"/>
                              </a:rPr>
                              <m:t>𝑞</m:t>
                            </m:r>
                          </m:e>
                        </m:d>
                      </m:e>
                      <m:sup>
                        <m:r>
                          <a:rPr lang="en-US" sz="2800" b="0" i="1" u="none" strike="noStrike" baseline="0" smtClean="0">
                            <a:latin typeface="Cambria Math" panose="02040503050406030204" pitchFamily="18" charset="0"/>
                            <a:cs typeface="Times New Roman" panose="02020603050405020304" pitchFamily="18" charset="0"/>
                          </a:rPr>
                          <m:t>𝑛</m:t>
                        </m:r>
                      </m:sup>
                    </m:sSup>
                    <m:r>
                      <a:rPr lang="en-US" sz="2800" b="0" i="1" u="none" strike="noStrike" baseline="0" smtClean="0">
                        <a:latin typeface="Cambria Math" panose="02040503050406030204" pitchFamily="18" charset="0"/>
                        <a:cs typeface="Times New Roman" panose="02020603050405020304" pitchFamily="18" charset="0"/>
                      </a:rPr>
                      <m:t>, </m:t>
                    </m:r>
                    <m:r>
                      <a:rPr lang="en-US" sz="2800" b="0" i="1" u="none" strike="noStrike" baseline="0" smtClean="0">
                        <a:latin typeface="Cambria Math" panose="02040503050406030204" pitchFamily="18" charset="0"/>
                        <a:cs typeface="Times New Roman" panose="02020603050405020304" pitchFamily="18" charset="0"/>
                      </a:rPr>
                      <m:t>𝑝</m:t>
                    </m:r>
                    <m:r>
                      <a:rPr lang="en-US" sz="2800" b="0" i="1" u="none" strike="noStrike" baseline="0" smtClean="0">
                        <a:latin typeface="Cambria Math" panose="02040503050406030204" pitchFamily="18" charset="0"/>
                        <a:cs typeface="Times New Roman" panose="02020603050405020304" pitchFamily="18" charset="0"/>
                      </a:rPr>
                      <m:t>+</m:t>
                    </m:r>
                    <m:r>
                      <a:rPr lang="en-US" sz="2800" b="0" i="1" u="none" strike="noStrike" baseline="0" smtClean="0">
                        <a:latin typeface="Cambria Math" panose="02040503050406030204" pitchFamily="18" charset="0"/>
                        <a:cs typeface="Times New Roman" panose="02020603050405020304" pitchFamily="18" charset="0"/>
                      </a:rPr>
                      <m:t>𝑞</m:t>
                    </m:r>
                    <m:r>
                      <a:rPr lang="en-US" sz="2800" b="0" i="1" u="none" strike="noStrike" baseline="0" smtClean="0">
                        <a:latin typeface="Cambria Math" panose="02040503050406030204" pitchFamily="18" charset="0"/>
                        <a:cs typeface="Times New Roman" panose="02020603050405020304" pitchFamily="18" charset="0"/>
                      </a:rPr>
                      <m:t>=1</m:t>
                    </m:r>
                  </m:oMath>
                </a14:m>
                <a:r>
                  <a:rPr lang="en-IN" sz="2800" b="0" i="0" u="none" strike="noStrike" baseline="0" dirty="0">
                    <a:latin typeface="Times New Roman" panose="02020603050405020304" pitchFamily="18" charset="0"/>
                    <a:cs typeface="Times New Roman" panose="02020603050405020304" pitchFamily="18" charset="0"/>
                  </a:rPr>
                  <a:t>.</a:t>
                </a:r>
              </a:p>
              <a:p>
                <a:pPr algn="l"/>
                <a:endParaRPr lang="en-IN" sz="1800" b="0" i="0" u="none" strike="noStrike" baseline="0" dirty="0">
                  <a:solidFill>
                    <a:srgbClr val="000000"/>
                  </a:solidFill>
                </a:endParaRPr>
              </a:p>
              <a:p>
                <a:pPr marL="285750" indent="-285750">
                  <a:buFont typeface="Arial" panose="020B0604020202020204" pitchFamily="34" charset="0"/>
                  <a:buChar char="•"/>
                </a:pPr>
                <a:r>
                  <a:rPr lang="en-US" sz="2800" b="0" i="0" u="none" strike="noStrike" baseline="0" dirty="0">
                    <a:solidFill>
                      <a:srgbClr val="000000"/>
                    </a:solidFill>
                    <a:latin typeface="Times New Roman" panose="02020603050405020304" pitchFamily="18" charset="0"/>
                    <a:cs typeface="Times New Roman" panose="02020603050405020304" pitchFamily="18" charset="0"/>
                  </a:rPr>
                  <a:t>It may have one or two modes. </a:t>
                </a:r>
              </a:p>
              <a:p>
                <a:pPr algn="just"/>
                <a:endParaRPr lang="en-US" sz="2800" b="0" i="0" u="none" strike="noStrike" baseline="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FF9955B7-FA81-312B-4F80-5BD0F71BABDA}"/>
                  </a:ext>
                </a:extLst>
              </p:cNvPr>
              <p:cNvSpPr txBox="1">
                <a:spLocks noRot="1" noChangeAspect="1" noMove="1" noResize="1" noEditPoints="1" noAdjustHandles="1" noChangeArrowheads="1" noChangeShapeType="1" noTextEdit="1"/>
              </p:cNvSpPr>
              <p:nvPr/>
            </p:nvSpPr>
            <p:spPr>
              <a:xfrm>
                <a:off x="123291" y="195209"/>
                <a:ext cx="11846102" cy="7263527"/>
              </a:xfrm>
              <a:prstGeom prst="rect">
                <a:avLst/>
              </a:prstGeom>
              <a:blipFill>
                <a:blip r:embed="rId2"/>
                <a:stretch>
                  <a:fillRect l="-1029" t="-839" r="-1081"/>
                </a:stretch>
              </a:blipFill>
            </p:spPr>
            <p:txBody>
              <a:bodyPr/>
              <a:lstStyle/>
              <a:p>
                <a:r>
                  <a:rPr lang="en-IN">
                    <a:noFill/>
                  </a:rPr>
                  <a:t> </a:t>
                </a:r>
              </a:p>
            </p:txBody>
          </p:sp>
        </mc:Fallback>
      </mc:AlternateContent>
      <p:graphicFrame>
        <p:nvGraphicFramePr>
          <p:cNvPr id="3" name="Object 2">
            <a:extLst>
              <a:ext uri="{FF2B5EF4-FFF2-40B4-BE49-F238E27FC236}">
                <a16:creationId xmlns:a16="http://schemas.microsoft.com/office/drawing/2014/main" id="{BFA2DC36-2809-2877-2BDE-C343C6C8AF87}"/>
              </a:ext>
            </a:extLst>
          </p:cNvPr>
          <p:cNvGraphicFramePr>
            <a:graphicFrameLocks noChangeAspect="1"/>
          </p:cNvGraphicFramePr>
          <p:nvPr>
            <p:extLst>
              <p:ext uri="{D42A27DB-BD31-4B8C-83A1-F6EECF244321}">
                <p14:modId xmlns:p14="http://schemas.microsoft.com/office/powerpoint/2010/main" val="196487067"/>
              </p:ext>
            </p:extLst>
          </p:nvPr>
        </p:nvGraphicFramePr>
        <p:xfrm>
          <a:off x="3246633" y="1364093"/>
          <a:ext cx="6995131" cy="1317265"/>
        </p:xfrm>
        <a:graphic>
          <a:graphicData uri="http://schemas.openxmlformats.org/presentationml/2006/ole">
            <mc:AlternateContent xmlns:mc="http://schemas.openxmlformats.org/markup-compatibility/2006">
              <mc:Choice xmlns:v="urn:schemas-microsoft-com:vml" Requires="v">
                <p:oleObj name="Equation" r:id="rId3" imgW="3911400" imgH="736560" progId="Equation.DSMT4">
                  <p:embed/>
                </p:oleObj>
              </mc:Choice>
              <mc:Fallback>
                <p:oleObj name="Equation" r:id="rId3" imgW="3911400" imgH="736560" progId="Equation.DSMT4">
                  <p:embed/>
                  <p:pic>
                    <p:nvPicPr>
                      <p:cNvPr id="0" name=""/>
                      <p:cNvPicPr/>
                      <p:nvPr/>
                    </p:nvPicPr>
                    <p:blipFill>
                      <a:blip r:embed="rId4"/>
                      <a:stretch>
                        <a:fillRect/>
                      </a:stretch>
                    </p:blipFill>
                    <p:spPr>
                      <a:xfrm>
                        <a:off x="3246633" y="1364093"/>
                        <a:ext cx="6995131" cy="1317265"/>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B79A9ABB-6A72-73FC-DBCC-BBA9C825EA21}"/>
              </a:ext>
            </a:extLst>
          </p:cNvPr>
          <p:cNvGraphicFramePr>
            <a:graphicFrameLocks noChangeAspect="1"/>
          </p:cNvGraphicFramePr>
          <p:nvPr>
            <p:extLst>
              <p:ext uri="{D42A27DB-BD31-4B8C-83A1-F6EECF244321}">
                <p14:modId xmlns:p14="http://schemas.microsoft.com/office/powerpoint/2010/main" val="1620345686"/>
              </p:ext>
            </p:extLst>
          </p:nvPr>
        </p:nvGraphicFramePr>
        <p:xfrm>
          <a:off x="3154166" y="3625779"/>
          <a:ext cx="5322014" cy="1286153"/>
        </p:xfrm>
        <a:graphic>
          <a:graphicData uri="http://schemas.openxmlformats.org/presentationml/2006/ole">
            <mc:AlternateContent xmlns:mc="http://schemas.openxmlformats.org/markup-compatibility/2006">
              <mc:Choice xmlns:v="urn:schemas-microsoft-com:vml" Requires="v">
                <p:oleObj name="Equation" r:id="rId5" imgW="3047760" imgH="736560" progId="Equation.DSMT4">
                  <p:embed/>
                </p:oleObj>
              </mc:Choice>
              <mc:Fallback>
                <p:oleObj name="Equation" r:id="rId5" imgW="3047760" imgH="736560" progId="Equation.DSMT4">
                  <p:embed/>
                  <p:pic>
                    <p:nvPicPr>
                      <p:cNvPr id="0" name=""/>
                      <p:cNvPicPr/>
                      <p:nvPr/>
                    </p:nvPicPr>
                    <p:blipFill>
                      <a:blip r:embed="rId6"/>
                      <a:stretch>
                        <a:fillRect/>
                      </a:stretch>
                    </p:blipFill>
                    <p:spPr>
                      <a:xfrm>
                        <a:off x="3154166" y="3625779"/>
                        <a:ext cx="5322014" cy="1286153"/>
                      </a:xfrm>
                      <a:prstGeom prst="rect">
                        <a:avLst/>
                      </a:prstGeom>
                    </p:spPr>
                  </p:pic>
                </p:oleObj>
              </mc:Fallback>
            </mc:AlternateContent>
          </a:graphicData>
        </a:graphic>
      </p:graphicFrame>
    </p:spTree>
    <p:extLst>
      <p:ext uri="{BB962C8B-B14F-4D97-AF65-F5344CB8AC3E}">
        <p14:creationId xmlns:p14="http://schemas.microsoft.com/office/powerpoint/2010/main" val="3882431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039AA9-8621-A56D-30F6-A30757925447}"/>
              </a:ext>
            </a:extLst>
          </p:cNvPr>
          <p:cNvSpPr txBox="1"/>
          <p:nvPr/>
        </p:nvSpPr>
        <p:spPr>
          <a:xfrm>
            <a:off x="102743" y="0"/>
            <a:ext cx="11989940" cy="3539430"/>
          </a:xfrm>
          <a:prstGeom prst="rect">
            <a:avLst/>
          </a:prstGeom>
          <a:noFill/>
        </p:spPr>
        <p:txBody>
          <a:bodyPr wrap="square">
            <a:spAutoFit/>
          </a:bodyPr>
          <a:lstStyle/>
          <a:p>
            <a:pPr marL="0" indent="0" algn="just">
              <a:buNone/>
            </a:pPr>
            <a:r>
              <a:rPr lang="en-IN" sz="2800" dirty="0">
                <a:solidFill>
                  <a:srgbClr val="FF0000"/>
                </a:solidFill>
                <a:latin typeface="Times New Roman" panose="02020603050405020304" pitchFamily="18" charset="0"/>
                <a:cs typeface="Times New Roman" panose="02020603050405020304" pitchFamily="18" charset="0"/>
              </a:rPr>
              <a:t>An irregular six-faced die is thrown and the expectation that in 10 throws it will give five even numbers is twice the expectation that it will give four even numbers. How many items in 10,000 sets of 10 throws each, would you expect it to give no even number.</a:t>
            </a:r>
          </a:p>
          <a:p>
            <a:pPr marL="0" indent="0" algn="just">
              <a:buNone/>
            </a:pPr>
            <a:endParaRPr lang="en-IN" sz="2800" dirty="0">
              <a:solidFill>
                <a:srgbClr val="FF0000"/>
              </a:solidFill>
              <a:latin typeface="Times New Roman" panose="02020603050405020304" pitchFamily="18" charset="0"/>
              <a:cs typeface="Times New Roman" panose="02020603050405020304" pitchFamily="18" charset="0"/>
            </a:endParaRPr>
          </a:p>
          <a:p>
            <a:pPr algn="l"/>
            <a:endParaRPr lang="en-IN" sz="2800" dirty="0">
              <a:solidFill>
                <a:srgbClr val="FF0000"/>
              </a:solidFill>
              <a:latin typeface="Times New Roman" panose="02020603050405020304" pitchFamily="18" charset="0"/>
              <a:cs typeface="Times New Roman" panose="02020603050405020304" pitchFamily="18" charset="0"/>
            </a:endParaRPr>
          </a:p>
          <a:p>
            <a:pPr marL="0" indent="0" algn="just">
              <a:buNone/>
            </a:pPr>
            <a:endParaRPr lang="en-IN" sz="2800" dirty="0">
              <a:solidFill>
                <a:srgbClr val="FF0000"/>
              </a:solidFill>
              <a:latin typeface="Times New Roman" panose="02020603050405020304" pitchFamily="18" charset="0"/>
              <a:cs typeface="Times New Roman" panose="02020603050405020304" pitchFamily="18" charset="0"/>
            </a:endParaRPr>
          </a:p>
          <a:p>
            <a:pPr marL="0" indent="0" algn="just">
              <a:buNone/>
            </a:pPr>
            <a:endParaRPr lang="en-IN" sz="2800"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Object 3">
            <a:extLst>
              <a:ext uri="{FF2B5EF4-FFF2-40B4-BE49-F238E27FC236}">
                <a16:creationId xmlns:a16="http://schemas.microsoft.com/office/drawing/2014/main" id="{E74CDC5B-C930-DB4A-11F6-E34DFDAC8579}"/>
              </a:ext>
            </a:extLst>
          </p:cNvPr>
          <p:cNvGraphicFramePr>
            <a:graphicFrameLocks noChangeAspect="1"/>
          </p:cNvGraphicFramePr>
          <p:nvPr>
            <p:extLst>
              <p:ext uri="{D42A27DB-BD31-4B8C-83A1-F6EECF244321}">
                <p14:modId xmlns:p14="http://schemas.microsoft.com/office/powerpoint/2010/main" val="770723994"/>
              </p:ext>
            </p:extLst>
          </p:nvPr>
        </p:nvGraphicFramePr>
        <p:xfrm>
          <a:off x="304800" y="1944688"/>
          <a:ext cx="9434513" cy="4537075"/>
        </p:xfrm>
        <a:graphic>
          <a:graphicData uri="http://schemas.openxmlformats.org/presentationml/2006/ole">
            <mc:AlternateContent xmlns:mc="http://schemas.openxmlformats.org/markup-compatibility/2006">
              <mc:Choice xmlns:v="urn:schemas-microsoft-com:vml" Requires="v">
                <p:oleObj name="Equation" r:id="rId2" imgW="8204040" imgH="4927320" progId="Equation.DSMT4">
                  <p:embed/>
                </p:oleObj>
              </mc:Choice>
              <mc:Fallback>
                <p:oleObj name="Equation" r:id="rId2" imgW="8204040" imgH="4927320" progId="Equation.DSMT4">
                  <p:embed/>
                  <p:pic>
                    <p:nvPicPr>
                      <p:cNvPr id="0" name=""/>
                      <p:cNvPicPr/>
                      <p:nvPr/>
                    </p:nvPicPr>
                    <p:blipFill>
                      <a:blip r:embed="rId3"/>
                      <a:stretch>
                        <a:fillRect/>
                      </a:stretch>
                    </p:blipFill>
                    <p:spPr>
                      <a:xfrm>
                        <a:off x="304800" y="1944688"/>
                        <a:ext cx="9434513" cy="4537075"/>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006673C7-5854-606F-9BDA-589D54A71A9B}"/>
              </a:ext>
            </a:extLst>
          </p:cNvPr>
          <p:cNvGraphicFramePr>
            <a:graphicFrameLocks noChangeAspect="1"/>
          </p:cNvGraphicFramePr>
          <p:nvPr>
            <p:extLst>
              <p:ext uri="{D42A27DB-BD31-4B8C-83A1-F6EECF244321}">
                <p14:modId xmlns:p14="http://schemas.microsoft.com/office/powerpoint/2010/main" val="62690039"/>
              </p:ext>
            </p:extLst>
          </p:nvPr>
        </p:nvGraphicFramePr>
        <p:xfrm>
          <a:off x="5513449" y="3429000"/>
          <a:ext cx="6209365" cy="1569105"/>
        </p:xfrm>
        <a:graphic>
          <a:graphicData uri="http://schemas.openxmlformats.org/presentationml/2006/ole">
            <mc:AlternateContent xmlns:mc="http://schemas.openxmlformats.org/markup-compatibility/2006">
              <mc:Choice xmlns:v="urn:schemas-microsoft-com:vml" Requires="v">
                <p:oleObj name="Equation" r:id="rId4" imgW="5879880" imgH="1485720" progId="Equation.DSMT4">
                  <p:embed/>
                </p:oleObj>
              </mc:Choice>
              <mc:Fallback>
                <p:oleObj name="Equation" r:id="rId4" imgW="5879880" imgH="1485720" progId="Equation.DSMT4">
                  <p:embed/>
                  <p:pic>
                    <p:nvPicPr>
                      <p:cNvPr id="0" name=""/>
                      <p:cNvPicPr/>
                      <p:nvPr/>
                    </p:nvPicPr>
                    <p:blipFill>
                      <a:blip r:embed="rId5"/>
                      <a:stretch>
                        <a:fillRect/>
                      </a:stretch>
                    </p:blipFill>
                    <p:spPr>
                      <a:xfrm>
                        <a:off x="5513449" y="3429000"/>
                        <a:ext cx="6209365" cy="1569105"/>
                      </a:xfrm>
                      <a:prstGeom prst="rect">
                        <a:avLst/>
                      </a:prstGeom>
                    </p:spPr>
                  </p:pic>
                </p:oleObj>
              </mc:Fallback>
            </mc:AlternateContent>
          </a:graphicData>
        </a:graphic>
      </p:graphicFrame>
    </p:spTree>
    <p:extLst>
      <p:ext uri="{BB962C8B-B14F-4D97-AF65-F5344CB8AC3E}">
        <p14:creationId xmlns:p14="http://schemas.microsoft.com/office/powerpoint/2010/main" val="72464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4B78B8-71F4-703B-1437-059DDE78F600}"/>
              </a:ext>
            </a:extLst>
          </p:cNvPr>
          <p:cNvSpPr txBox="1"/>
          <p:nvPr/>
        </p:nvSpPr>
        <p:spPr>
          <a:xfrm>
            <a:off x="634429" y="493428"/>
            <a:ext cx="10636322" cy="1015663"/>
          </a:xfrm>
          <a:prstGeom prst="rect">
            <a:avLst/>
          </a:prstGeom>
          <a:noFill/>
        </p:spPr>
        <p:txBody>
          <a:bodyPr wrap="square">
            <a:spAutoFit/>
          </a:bodyPr>
          <a:lstStyle/>
          <a:p>
            <a:r>
              <a:rPr lang="en-IN" sz="3200" b="1" dirty="0">
                <a:latin typeface="Calisto MT" panose="02040603050505030304" pitchFamily="18" charset="0"/>
              </a:rPr>
              <a:t>Moments of </a:t>
            </a:r>
            <a:r>
              <a:rPr lang="en-IN" sz="3200" b="1" dirty="0">
                <a:latin typeface="Times New Roman" panose="02020603050405020304" pitchFamily="18" charset="0"/>
                <a:cs typeface="Times New Roman" panose="02020603050405020304" pitchFamily="18" charset="0"/>
              </a:rPr>
              <a:t>Binomial distribution </a:t>
            </a:r>
            <a:r>
              <a:rPr lang="en-IN" sz="3200" b="1" i="0" u="none" strike="noStrike" baseline="0" dirty="0">
                <a:latin typeface="Times New Roman" panose="02020603050405020304" pitchFamily="18" charset="0"/>
              </a:rPr>
              <a:t>about origin </a:t>
            </a:r>
            <a:r>
              <a:rPr lang="en-IN" sz="3200" b="1" dirty="0">
                <a:latin typeface="Calisto MT" panose="02040603050505030304" pitchFamily="18" charset="0"/>
              </a:rPr>
              <a:t>:</a:t>
            </a:r>
          </a:p>
          <a:p>
            <a:endParaRPr lang="en-IN" sz="2800" b="1" dirty="0"/>
          </a:p>
        </p:txBody>
      </p:sp>
      <p:graphicFrame>
        <p:nvGraphicFramePr>
          <p:cNvPr id="4" name="Object 3">
            <a:extLst>
              <a:ext uri="{FF2B5EF4-FFF2-40B4-BE49-F238E27FC236}">
                <a16:creationId xmlns:a16="http://schemas.microsoft.com/office/drawing/2014/main" id="{95E714E0-CC4C-0138-080F-9F2A6F09F42A}"/>
              </a:ext>
            </a:extLst>
          </p:cNvPr>
          <p:cNvGraphicFramePr>
            <a:graphicFrameLocks noChangeAspect="1"/>
          </p:cNvGraphicFramePr>
          <p:nvPr>
            <p:extLst>
              <p:ext uri="{D42A27DB-BD31-4B8C-83A1-F6EECF244321}">
                <p14:modId xmlns:p14="http://schemas.microsoft.com/office/powerpoint/2010/main" val="3788013869"/>
              </p:ext>
            </p:extLst>
          </p:nvPr>
        </p:nvGraphicFramePr>
        <p:xfrm>
          <a:off x="805148" y="1151438"/>
          <a:ext cx="9892597" cy="4704832"/>
        </p:xfrm>
        <a:graphic>
          <a:graphicData uri="http://schemas.openxmlformats.org/presentationml/2006/ole">
            <mc:AlternateContent xmlns:mc="http://schemas.openxmlformats.org/markup-compatibility/2006">
              <mc:Choice xmlns:v="urn:schemas-microsoft-com:vml" Requires="v">
                <p:oleObj name="Equation" r:id="rId2" imgW="7162560" imgH="3403440" progId="Equation.DSMT4">
                  <p:embed/>
                </p:oleObj>
              </mc:Choice>
              <mc:Fallback>
                <p:oleObj name="Equation" r:id="rId2" imgW="7162560" imgH="3403440" progId="Equation.DSMT4">
                  <p:embed/>
                  <p:pic>
                    <p:nvPicPr>
                      <p:cNvPr id="0" name=""/>
                      <p:cNvPicPr/>
                      <p:nvPr/>
                    </p:nvPicPr>
                    <p:blipFill>
                      <a:blip r:embed="rId3"/>
                      <a:stretch>
                        <a:fillRect/>
                      </a:stretch>
                    </p:blipFill>
                    <p:spPr>
                      <a:xfrm>
                        <a:off x="805148" y="1151438"/>
                        <a:ext cx="9892597" cy="4704832"/>
                      </a:xfrm>
                      <a:prstGeom prst="rect">
                        <a:avLst/>
                      </a:prstGeom>
                    </p:spPr>
                  </p:pic>
                </p:oleObj>
              </mc:Fallback>
            </mc:AlternateContent>
          </a:graphicData>
        </a:graphic>
      </p:graphicFrame>
    </p:spTree>
    <p:extLst>
      <p:ext uri="{BB962C8B-B14F-4D97-AF65-F5344CB8AC3E}">
        <p14:creationId xmlns:p14="http://schemas.microsoft.com/office/powerpoint/2010/main" val="610676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7891</TotalTime>
  <Words>2718</Words>
  <Application>Microsoft Office PowerPoint</Application>
  <PresentationFormat>Widescreen</PresentationFormat>
  <Paragraphs>264</Paragraphs>
  <Slides>47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5" baseType="lpstr">
      <vt:lpstr>Arial</vt:lpstr>
      <vt:lpstr>Calibri</vt:lpstr>
      <vt:lpstr>Calibri Light</vt:lpstr>
      <vt:lpstr>Calisto MT</vt:lpstr>
      <vt:lpstr>Cambria Math</vt:lpstr>
      <vt:lpstr>Times New Roman</vt:lpstr>
      <vt:lpstr>Office Theme</vt:lpstr>
      <vt:lpstr>Equation</vt:lpstr>
      <vt:lpstr>  Module: 4 Probability Distributions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VINOTH D</dc:creator>
  <cp:lastModifiedBy>VINOTH D</cp:lastModifiedBy>
  <cp:revision>195</cp:revision>
  <dcterms:created xsi:type="dcterms:W3CDTF">2025-02-16T04:46:30Z</dcterms:created>
  <dcterms:modified xsi:type="dcterms:W3CDTF">2025-03-08T13:38:11Z</dcterms:modified>
</cp:coreProperties>
</file>