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C7B1-CF05-4A65-9C67-C0268DA06BD2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E714-2441-4984-92B6-1E5EEB9AE77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F332-8597-47AF-AB7A-743AE5DA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434FCD-0605-4A67-8797-AA13FD655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CC7386-A511-462E-B661-3F9959452DB2}"/>
              </a:ext>
            </a:extLst>
          </p:cNvPr>
          <p:cNvSpPr/>
          <p:nvPr userDrawn="1"/>
        </p:nvSpPr>
        <p:spPr>
          <a:xfrm>
            <a:off x="0" y="6641306"/>
            <a:ext cx="12192000" cy="216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34A14-229C-4651-BDC2-A8943FF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A8D4F8-3562-4568-9B79-0904BA7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925E1-F948-4FEA-BA5C-16A9F687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FCD683-621C-4F4D-BF2E-B5B8FF1B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2419FF-7B18-4377-A9DD-5572AF6F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A4C80B-3F0F-46BB-A563-3302EDE6B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4A7240-D6C5-4EBD-8C13-7E721940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1292F-6516-4772-95A8-0610102C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9E4C6-3F8B-402A-A637-22551456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515675-A535-4CDE-AC06-FE52CBF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E97A525-A55B-4355-A62E-70166C9AA307}"/>
              </a:ext>
            </a:extLst>
          </p:cNvPr>
          <p:cNvSpPr/>
          <p:nvPr userDrawn="1"/>
        </p:nvSpPr>
        <p:spPr>
          <a:xfrm>
            <a:off x="0" y="794"/>
            <a:ext cx="12192000" cy="11326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79B72-7450-4956-96F3-91ED658D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69069"/>
            <a:ext cx="10515600" cy="8445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0966D7-6FC6-474D-A2D7-CBC38B74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1825624"/>
            <a:ext cx="10810874" cy="4518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F8C9150-6175-45AA-ADA9-F1082E0C957F}"/>
              </a:ext>
            </a:extLst>
          </p:cNvPr>
          <p:cNvSpPr/>
          <p:nvPr userDrawn="1"/>
        </p:nvSpPr>
        <p:spPr>
          <a:xfrm>
            <a:off x="0" y="6641306"/>
            <a:ext cx="12192000" cy="216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F02FF-9A72-4A5E-8EB1-7321F2D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800" y="6633567"/>
            <a:ext cx="457200" cy="23217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E9D5404-00C1-4B24-8981-FEA36D3551A5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C7376-131A-4D16-8854-6AE6B88B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BAAD3-05E0-46C6-8902-40FD9E3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4FCBB-8A52-4135-973E-726189FE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4742B-D12D-438B-BFEA-21C9333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D09C5-8A3D-41CA-87F4-D8860D0A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E47F-D0EF-41CA-B303-71FDA139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096BFA-26A5-45EC-BC05-90EF6A0D9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530F5D-9EA6-4B11-A234-BF8D7B65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9771B5-F90A-48F7-A319-0A55E9E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E7DF8-A853-414B-B4CF-95D4F571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6400F8-A752-49A7-AA52-CD3BC13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98770-8237-40EE-8940-1A2CCCF0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C8550F-45A1-4509-AD7A-90EAA692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ED758-D524-41BA-9F88-58CBA523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3B9214-FC54-4D57-98B4-0A4B83EC6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EEB99B-9544-4B23-8483-1E6E9CEA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40CB7-857F-4B62-93BF-0908E082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1AB3FA-AF13-4F4A-A56D-E918E6C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6CBE4F-B72D-45F1-B5B5-6AA7F92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7C424-D156-4CD7-AFA2-51ADE22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3CA6D7-D7AB-46B5-B73E-3B2203F9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D28C84-A79D-4D09-8C08-381E441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847185-144A-426B-ACAF-786330B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B4AAAE-2767-4E44-B600-571A3871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26375F-2E7D-4CEA-828C-B5E856F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9BF170-36A0-4D85-A3F9-2A48F1BA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73443-D110-4746-B0A8-5669663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A8C12-3D39-438C-A43C-F28B9D17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337BC-6476-4AD6-8C4D-65D5CAC0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1D89F-D1AA-40CB-8227-B44668A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43576-E11B-4268-9571-AEC73E3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DAD627-29E5-40A1-B810-A9B8540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2B800-2AAA-455F-809D-9A82E29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DB1F4F-3417-43CC-9806-7506D44D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3AA5-417D-4F63-8CE5-28162A96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610CC6-A433-4BCE-A648-E84C52E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27F63F-4E4D-4295-9D53-E2CA734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CA71BB-E07F-4F5B-9170-5DB39B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EDEB89-15B5-4800-9E72-1BD01E85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97C615-8BF6-43E6-883F-03D623C9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43CE6-543B-40D8-9A56-18DB3B7B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4D56-C8F2-4A57-8E8C-72E888F130B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89345-F49E-43A2-ACF0-F9C890F09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B2466F-B9E0-416A-85A8-41D3F61A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C1B45-EE39-49B1-85F1-04FC63B23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Robotics and </a:t>
            </a:r>
            <a:br>
              <a:rPr lang="en-GB" dirty="0"/>
            </a:br>
            <a:r>
              <a:rPr lang="en-GB" dirty="0"/>
              <a:t>human-machine interface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AAB77-4A8B-4082-A321-E57817DC4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7973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74A99-BBD8-4AEB-8FBA-4EE0BD81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creation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731C47-22F8-436B-9F0C-CBDEF9C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0" y="2082479"/>
            <a:ext cx="5511014" cy="3660776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is a 7-DOF arm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has 3 </a:t>
            </a:r>
            <a:r>
              <a:rPr lang="en-GB" sz="3200" dirty="0" err="1"/>
              <a:t>rotoidal</a:t>
            </a:r>
            <a:r>
              <a:rPr lang="en-GB" sz="3200" dirty="0"/>
              <a:t> joints and 2 spherical joints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links are defined utilizing the </a:t>
            </a:r>
            <a:r>
              <a:rPr lang="en-GB" sz="3200" dirty="0" err="1"/>
              <a:t>Denavit-Hartenberg</a:t>
            </a:r>
            <a:r>
              <a:rPr lang="en-GB" sz="3200" dirty="0"/>
              <a:t> convention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8D6479-CC00-40A7-ADA1-FEFB72B5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85" y="1695361"/>
            <a:ext cx="5125035" cy="46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15C1-2743-4B53-8060-0606ED0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description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53C596D-0D34-40F1-9217-431ECC7A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115570"/>
              </p:ext>
            </p:extLst>
          </p:nvPr>
        </p:nvGraphicFramePr>
        <p:xfrm>
          <a:off x="2083191" y="1651569"/>
          <a:ext cx="7892268" cy="35548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067">
                  <a:extLst>
                    <a:ext uri="{9D8B030D-6E8A-4147-A177-3AD203B41FA5}">
                      <a16:colId xmlns:a16="http://schemas.microsoft.com/office/drawing/2014/main" val="3457435192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4173436354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2127201391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1908140780"/>
                    </a:ext>
                  </a:extLst>
                </a:gridCol>
              </a:tblGrid>
              <a:tr h="524099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2876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12438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4357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6625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6073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0836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2389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5811"/>
                  </a:ext>
                </a:extLst>
              </a:tr>
            </a:tbl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F22A2A9-5FB3-485F-AC10-A8DA631FC331}"/>
              </a:ext>
            </a:extLst>
          </p:cNvPr>
          <p:cNvSpPr txBox="1">
            <a:spLocks/>
          </p:cNvSpPr>
          <p:nvPr/>
        </p:nvSpPr>
        <p:spPr>
          <a:xfrm>
            <a:off x="2083191" y="5704603"/>
            <a:ext cx="8449983" cy="6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GB" sz="3200" dirty="0"/>
              <a:t>All the joints are limited between -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 and 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</a:t>
            </a:r>
            <a:endParaRPr lang="el-GR" sz="3200" dirty="0">
              <a:solidFill>
                <a:schemeClr val="dk1"/>
              </a:solidFill>
            </a:endParaRP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2F678-4739-4E0A-AA50-AFD5EB5B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CB033C-E19C-4F2A-8389-F3121BF8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83" y="2040403"/>
            <a:ext cx="5644578" cy="322648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Set the trajectory vertices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Obtain the trajectory in the cartesian space utilising the </a:t>
            </a:r>
            <a:r>
              <a:rPr lang="en-GB" sz="3200" dirty="0" err="1"/>
              <a:t>ctraj</a:t>
            </a:r>
            <a:r>
              <a:rPr lang="en-GB" sz="3200" dirty="0"/>
              <a:t>() function</a:t>
            </a: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461FA9-52A6-47D2-B22E-B725515B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97" y="1492124"/>
            <a:ext cx="4509992" cy="43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For each step of the arm trajectory: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Compare the transformation matrices of the previous and current step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difference in terms of position and rotation angles (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)</a:t>
                </a:r>
                <a:endParaRPr lang="it-IT" dirty="0"/>
              </a:p>
              <a:p>
                <a:pPr marL="3657600" lvl="8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44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Handle the case of angle wrap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  <a:blipFill>
                <a:blip r:embed="rId2"/>
                <a:stretch>
                  <a:fillRect l="-1449" t="-2605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366462"/>
                <a:ext cx="11274818" cy="5219272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required velocity and angle variation rate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24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/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 smtClean="0"/>
                        <m:t> 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angular velocity vector from the 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 angles variation rate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Find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sz="3200" dirty="0"/>
                  <a:t>, utilising the pseudo-inverse of the geometrical Jacobian matrix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GB" sz="3200" dirty="0"/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endParaRPr lang="en-GB" sz="3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366462"/>
                <a:ext cx="11274818" cy="5219272"/>
              </a:xfrm>
              <a:blipFill>
                <a:blip r:embed="rId2"/>
                <a:stretch>
                  <a:fillRect t="-2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654136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200" dirty="0"/>
                  <a:t>, optimising its value according to a specified objective function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Update the current joints’ position</a:t>
                </a:r>
              </a:p>
              <a:p>
                <a:pPr marL="457200" lvl="1" indent="0" algn="ctr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 </a:t>
                </a:r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r>
                  <a:rPr lang="en-GB" sz="2800" dirty="0"/>
                  <a:t>	where P is a projector in the null space of J</a:t>
                </a:r>
              </a:p>
              <a:p>
                <a:pPr marL="457200" lvl="1" indent="0" algn="ctr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654136"/>
                <a:ext cx="11624138" cy="4643920"/>
              </a:xfrm>
              <a:blipFill>
                <a:blip r:embed="rId2"/>
                <a:stretch>
                  <a:fillRect t="-2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Manipulability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in order to optimize the value of manipulability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3C82A29-0ECC-46CD-B7CC-1D18BF2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20" y="2508177"/>
            <a:ext cx="7041329" cy="40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from limits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to maximize the distance from the joints’ physical limit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BF1F1FC-86E5-4C89-B0E1-9245588B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61" y="2345429"/>
            <a:ext cx="7675866" cy="42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302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Robotics and  human-machine interface</vt:lpstr>
      <vt:lpstr>Robot creation</vt:lpstr>
      <vt:lpstr>Robot description</vt:lpstr>
      <vt:lpstr>Trajectory planning</vt:lpstr>
      <vt:lpstr>Arm movement</vt:lpstr>
      <vt:lpstr>Arm movement</vt:lpstr>
      <vt:lpstr>Arm movement</vt:lpstr>
      <vt:lpstr>Manipulability optimization</vt:lpstr>
      <vt:lpstr>Distance from limits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Zini</dc:creator>
  <cp:lastModifiedBy>Matteo Zini</cp:lastModifiedBy>
  <cp:revision>20</cp:revision>
  <dcterms:created xsi:type="dcterms:W3CDTF">2020-07-07T14:16:43Z</dcterms:created>
  <dcterms:modified xsi:type="dcterms:W3CDTF">2020-07-07T23:16:32Z</dcterms:modified>
</cp:coreProperties>
</file>