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775" autoAdjust="0"/>
  </p:normalViewPr>
  <p:slideViewPr>
    <p:cSldViewPr snapToGrid="0">
      <p:cViewPr varScale="1">
        <p:scale>
          <a:sx n="62" d="100"/>
          <a:sy n="62" d="100"/>
        </p:scale>
        <p:origin x="8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C7B1-CF05-4A65-9C67-C0268DA06BD2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E714-2441-4984-92B6-1E5EEB9AE77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80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FE714-2441-4984-92B6-1E5EEB9AE7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1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FE714-2441-4984-92B6-1E5EEB9AE7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05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F332-8597-47AF-AB7A-743AE5DAE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434FCD-0605-4A67-8797-AA13FD655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6CC7386-A511-462E-B661-3F9959452DB2}"/>
              </a:ext>
            </a:extLst>
          </p:cNvPr>
          <p:cNvSpPr/>
          <p:nvPr userDrawn="1"/>
        </p:nvSpPr>
        <p:spPr>
          <a:xfrm>
            <a:off x="0" y="6641306"/>
            <a:ext cx="12192000" cy="2166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6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34A14-229C-4651-BDC2-A8943FF2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A8D4F8-3562-4568-9B79-0904BA7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B925E1-F948-4FEA-BA5C-16A9F687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FCD683-621C-4F4D-BF2E-B5B8FF1B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2419FF-7B18-4377-A9DD-5572AF6F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5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1A4C80B-3F0F-46BB-A563-3302EDE6B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4A7240-D6C5-4EBD-8C13-7E721940A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A1292F-6516-4772-95A8-0610102C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39E4C6-3F8B-402A-A637-22551456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515675-A535-4CDE-AC06-FE52CBF2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2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AE97A525-A55B-4355-A62E-70166C9AA307}"/>
              </a:ext>
            </a:extLst>
          </p:cNvPr>
          <p:cNvSpPr/>
          <p:nvPr userDrawn="1"/>
        </p:nvSpPr>
        <p:spPr>
          <a:xfrm>
            <a:off x="0" y="794"/>
            <a:ext cx="12192000" cy="11326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079B72-7450-4956-96F3-91ED658D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69069"/>
            <a:ext cx="10515600" cy="8445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0966D7-6FC6-474D-A2D7-CBC38B74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1825624"/>
            <a:ext cx="10810874" cy="4518025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0262DE1-4017-489C-8066-9CA890DC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6675" y="6410324"/>
            <a:ext cx="452437" cy="377826"/>
          </a:xfrm>
        </p:spPr>
        <p:txBody>
          <a:bodyPr/>
          <a:lstStyle>
            <a:lvl1pPr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E9D5404-00C1-4B24-8981-FEA36D3551A5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2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5C7376-131A-4D16-8854-6AE6B88B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FBAAD3-05E0-46C6-8902-40FD9E3D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84FCBB-8A52-4135-973E-726189FE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12/07/2020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F4742B-D12D-438B-BFEA-21C93333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FD09C5-8A3D-41CA-87F4-D8860D0A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E47F-D0EF-41CA-B303-71FDA139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096BFA-26A5-45EC-BC05-90EF6A0D9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530F5D-9EA6-4B11-A234-BF8D7B657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9771B5-F90A-48F7-A319-0A55E9EF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2E7DF8-A853-414B-B4CF-95D4F571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6400F8-A752-49A7-AA52-CD3BC13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94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98770-8237-40EE-8940-1A2CCCF0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C8550F-45A1-4509-AD7A-90EAA692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2ED758-D524-41BA-9F88-58CBA5237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93B9214-FC54-4D57-98B4-0A4B83EC6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5EEB99B-9544-4B23-8483-1E6E9CEAC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D40CB7-857F-4B62-93BF-0908E082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1AB3FA-AF13-4F4A-A56D-E918E6C1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6CBE4F-B72D-45F1-B5B5-6AA7F928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4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7C424-D156-4CD7-AFA2-51ADE22B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E3CA6D7-D7AB-46B5-B73E-3B2203F9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D28C84-A79D-4D09-8C08-381E4415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847185-144A-426B-ACAF-786330B1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7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0B4AAAE-2767-4E44-B600-571A3871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26375F-2E7D-4CEA-828C-B5E856FC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9BF170-36A0-4D85-A3F9-2A48F1BA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0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173443-D110-4746-B0A8-56696638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A8C12-3D39-438C-A43C-F28B9D17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B337BC-6476-4AD6-8C4D-65D5CAC06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81D89F-D1AA-40CB-8227-B44668A3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443576-E11B-4268-9571-AEC73E38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DAD627-29E5-40A1-B810-A9B85404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5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2B800-2AAA-455F-809D-9A82E293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CDB1F4F-3417-43CC-9806-7506D44D7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8C3AA5-417D-4F63-8CE5-28162A968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610CC6-A433-4BCE-A648-E84C52E2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27F63F-4E4D-4295-9D53-E2CA7349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CA71BB-E07F-4F5B-9170-5DB39B40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3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EDEB89-15B5-4800-9E72-1BD01E85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97C615-8BF6-43E6-883F-03D623C9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E43CE6-543B-40D8-9A56-18DB3B7B1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4D56-C8F2-4A57-8E8C-72E888F130B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89345-F49E-43A2-ACF0-F9C890F09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B2466F-B9E0-416A-85A8-41D3F61AE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0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C1B45-EE39-49B1-85F1-04FC63B23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Robotics and </a:t>
            </a:r>
            <a:br>
              <a:rPr lang="en-GB" dirty="0"/>
            </a:br>
            <a:r>
              <a:rPr lang="en-GB" dirty="0"/>
              <a:t>human-machine interface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AAB77-4A8B-4082-A321-E57817DC4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GB" sz="3200" dirty="0"/>
              <a:t>Project report</a:t>
            </a:r>
          </a:p>
        </p:txBody>
      </p:sp>
    </p:spTree>
    <p:extLst>
      <p:ext uri="{BB962C8B-B14F-4D97-AF65-F5344CB8AC3E}">
        <p14:creationId xmlns:p14="http://schemas.microsoft.com/office/powerpoint/2010/main" val="179736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from limits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256" y="1489749"/>
                <a:ext cx="11624138" cy="4643920"/>
              </a:xfrm>
            </p:spPr>
            <p:txBody>
              <a:bodyPr>
                <a:normAutofit/>
              </a:bodyPr>
              <a:lstStyle/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it-IT" sz="3200" dirty="0"/>
                  <a:t>The </a:t>
                </a:r>
                <a:r>
                  <a:rPr lang="it-IT" sz="3200" dirty="0" err="1"/>
                  <a:t>value</a:t>
                </a:r>
                <a:r>
                  <a:rPr lang="it-IT" sz="3200" dirty="0"/>
                  <a:t> of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̇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2800" dirty="0"/>
                  <a:t> </a:t>
                </a:r>
                <a:r>
                  <a:rPr lang="en-GB" sz="3200" dirty="0"/>
                  <a:t>can be computed to maximize the distance of a joint from a specific point in space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endParaRPr lang="en-GB" sz="32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256" y="1489749"/>
                <a:ext cx="11624138" cy="4643920"/>
              </a:xfrm>
              <a:blipFill>
                <a:blip r:embed="rId2"/>
                <a:stretch>
                  <a:fillRect t="-2756" r="-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1B0D647D-66C5-4743-B748-B4AF4D780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99" y="2221010"/>
            <a:ext cx="7110002" cy="468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3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151696-17F2-4DDE-9C14-7158B4F9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positions plots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6CF947-8268-4EE5-83BA-E2174C72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281095"/>
            <a:ext cx="9294473" cy="67099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joints coordinates’ evolution during time can be visualized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33B11F0-E02D-4AF1-BB4F-DC720B47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532" y="3055437"/>
            <a:ext cx="2823468" cy="21176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BA6178D-AF92-4772-B000-75EE5C49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144" y="4319158"/>
            <a:ext cx="2823468" cy="211760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6F3FAD-0C4F-4B61-9AE0-8FE16DCE6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988" y="4319156"/>
            <a:ext cx="2823468" cy="21176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07A9815-C822-44A6-9A64-67741FCAA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33" y="4319157"/>
            <a:ext cx="2823468" cy="21176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DC3A9D4-B176-4AFD-9937-972CF9BC8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144" y="1952091"/>
            <a:ext cx="2823468" cy="211760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54DF8E2-CB64-4692-AC67-EA62746A7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3988" y="1952091"/>
            <a:ext cx="2823468" cy="211760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22A8B28-619A-4534-823B-C1CAEB90C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832" y="1952091"/>
            <a:ext cx="2823468" cy="2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8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94A09-C1AF-426C-A81E-2CF2CB94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animation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48C44E-BAAF-4EF7-89E4-A95E965A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45" y="1301642"/>
            <a:ext cx="11675509" cy="52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animation can be visualized also with the manipulability ellipsoid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23873F-44CC-46A3-9DC9-5BCC63117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14" t="41745" r="42895" b="27629"/>
          <a:stretch/>
        </p:blipFill>
        <p:spPr>
          <a:xfrm>
            <a:off x="1982910" y="2229839"/>
            <a:ext cx="2845943" cy="40890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674B796-F6A6-4547-8ECA-F0420C549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65" t="41141" r="42848" b="25614"/>
          <a:stretch/>
        </p:blipFill>
        <p:spPr>
          <a:xfrm>
            <a:off x="7342752" y="2229839"/>
            <a:ext cx="2744836" cy="40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74A99-BBD8-4AEB-8FBA-4EE0BD81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creation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731C47-22F8-436B-9F0C-CBDEF9CE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80" y="2082479"/>
            <a:ext cx="5511014" cy="3660776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The robot is a 7-DOF arm</a:t>
            </a:r>
          </a:p>
          <a:p>
            <a:pPr>
              <a:spcBef>
                <a:spcPts val="3600"/>
              </a:spcBef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The robot has 3 revolute joints and 2 spherical joints</a:t>
            </a:r>
          </a:p>
          <a:p>
            <a:pPr>
              <a:spcBef>
                <a:spcPts val="3600"/>
              </a:spcBef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The links are defined utilizing the </a:t>
            </a:r>
            <a:r>
              <a:rPr lang="en-GB" sz="3200" dirty="0" err="1"/>
              <a:t>Denavit-Hartenberg</a:t>
            </a:r>
            <a:r>
              <a:rPr lang="en-GB" sz="3200" dirty="0"/>
              <a:t> convention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8D6479-CC00-40A7-ADA1-FEFB72B5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785" y="1695361"/>
            <a:ext cx="5125035" cy="46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9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415C1-2743-4B53-8060-0606ED04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description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53C596D-0D34-40F1-9217-431ECC7AB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488821"/>
              </p:ext>
            </p:extLst>
          </p:nvPr>
        </p:nvGraphicFramePr>
        <p:xfrm>
          <a:off x="2083191" y="1651569"/>
          <a:ext cx="7892268" cy="35548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3067">
                  <a:extLst>
                    <a:ext uri="{9D8B030D-6E8A-4147-A177-3AD203B41FA5}">
                      <a16:colId xmlns:a16="http://schemas.microsoft.com/office/drawing/2014/main" val="3457435192"/>
                    </a:ext>
                  </a:extLst>
                </a:gridCol>
                <a:gridCol w="1973067">
                  <a:extLst>
                    <a:ext uri="{9D8B030D-6E8A-4147-A177-3AD203B41FA5}">
                      <a16:colId xmlns:a16="http://schemas.microsoft.com/office/drawing/2014/main" val="4173436354"/>
                    </a:ext>
                  </a:extLst>
                </a:gridCol>
                <a:gridCol w="1973067">
                  <a:extLst>
                    <a:ext uri="{9D8B030D-6E8A-4147-A177-3AD203B41FA5}">
                      <a16:colId xmlns:a16="http://schemas.microsoft.com/office/drawing/2014/main" val="2127201391"/>
                    </a:ext>
                  </a:extLst>
                </a:gridCol>
                <a:gridCol w="1973067">
                  <a:extLst>
                    <a:ext uri="{9D8B030D-6E8A-4147-A177-3AD203B41FA5}">
                      <a16:colId xmlns:a16="http://schemas.microsoft.com/office/drawing/2014/main" val="1908140780"/>
                    </a:ext>
                  </a:extLst>
                </a:gridCol>
              </a:tblGrid>
              <a:tr h="524099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28760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12438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43573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16625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60730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10836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23893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75811"/>
                  </a:ext>
                </a:extLst>
              </a:tr>
            </a:tbl>
          </a:graphicData>
        </a:graphic>
      </p:graphicFrame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F22A2A9-5FB3-485F-AC10-A8DA631FC331}"/>
              </a:ext>
            </a:extLst>
          </p:cNvPr>
          <p:cNvSpPr txBox="1">
            <a:spLocks/>
          </p:cNvSpPr>
          <p:nvPr/>
        </p:nvSpPr>
        <p:spPr>
          <a:xfrm>
            <a:off x="2083191" y="5704603"/>
            <a:ext cx="8449983" cy="6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Clr>
                <a:schemeClr val="accent2">
                  <a:lumMod val="75000"/>
                </a:schemeClr>
              </a:buClr>
              <a:buNone/>
            </a:pPr>
            <a:r>
              <a:rPr lang="en-GB" sz="3200" dirty="0"/>
              <a:t>All the joints are limited between -</a:t>
            </a:r>
            <a:r>
              <a:rPr lang="el-GR" sz="3200" dirty="0">
                <a:solidFill>
                  <a:schemeClr val="dk1"/>
                </a:solidFill>
              </a:rPr>
              <a:t>π</a:t>
            </a:r>
            <a:r>
              <a:rPr lang="en-GB" sz="3200" dirty="0">
                <a:solidFill>
                  <a:schemeClr val="dk1"/>
                </a:solidFill>
              </a:rPr>
              <a:t>/2 and </a:t>
            </a:r>
            <a:r>
              <a:rPr lang="el-GR" sz="3200" dirty="0">
                <a:solidFill>
                  <a:schemeClr val="dk1"/>
                </a:solidFill>
              </a:rPr>
              <a:t>π</a:t>
            </a:r>
            <a:r>
              <a:rPr lang="en-GB" sz="3200" dirty="0">
                <a:solidFill>
                  <a:schemeClr val="dk1"/>
                </a:solidFill>
              </a:rPr>
              <a:t>/2</a:t>
            </a:r>
            <a:endParaRPr lang="el-GR" sz="3200" dirty="0">
              <a:solidFill>
                <a:schemeClr val="dk1"/>
              </a:solidFill>
            </a:endParaRPr>
          </a:p>
          <a:p>
            <a:pPr>
              <a:spcBef>
                <a:spcPts val="3600"/>
              </a:spcBef>
              <a:buClr>
                <a:schemeClr val="accent2">
                  <a:lumMod val="75000"/>
                </a:schemeClr>
              </a:buClr>
            </a:pPr>
            <a:endParaRPr lang="en-GB" sz="3200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49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2F678-4739-4E0A-AA50-AFD5EB5B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Trajectory planning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CB033C-E19C-4F2A-8389-F3121BF86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83" y="2040403"/>
            <a:ext cx="5644578" cy="3226489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Set the trajectory vertices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sz="3200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GB" sz="32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Obtain the trajectory in the cartesian space utilising the </a:t>
            </a:r>
            <a:r>
              <a:rPr lang="en-GB" sz="3200" dirty="0" err="1"/>
              <a:t>ctraj</a:t>
            </a:r>
            <a:r>
              <a:rPr lang="en-GB" sz="3200" dirty="0"/>
              <a:t>() function</a:t>
            </a:r>
            <a:endParaRPr lang="en-GB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1461FA9-52A6-47D2-B22E-B725515B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297" y="1492124"/>
            <a:ext cx="4788672" cy="459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3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movement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062" y="1455754"/>
                <a:ext cx="10515600" cy="4914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3200" dirty="0"/>
                  <a:t>For each step of the arm trajectory: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Compare the transformation matrices of the previous and current step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Compute the difference in terms of position and rotation angles (</a:t>
                </a:r>
                <a:r>
                  <a:rPr lang="en-GB" sz="3200" dirty="0" err="1"/>
                  <a:t>ypr</a:t>
                </a:r>
                <a:r>
                  <a:rPr lang="en-GB" sz="3200" dirty="0"/>
                  <a:t>)</a:t>
                </a:r>
                <a:endParaRPr lang="it-IT" dirty="0"/>
              </a:p>
              <a:p>
                <a:pPr marL="3657600" lvl="8" indent="0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GB" sz="4400" dirty="0"/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Handle the case of angle wrap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062" y="1455754"/>
                <a:ext cx="10515600" cy="4914223"/>
              </a:xfrm>
              <a:blipFill>
                <a:blip r:embed="rId2"/>
                <a:stretch>
                  <a:fillRect l="-1449" t="-2605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36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movement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062" y="1407558"/>
                <a:ext cx="11274818" cy="5219272"/>
              </a:xfrm>
            </p:spPr>
            <p:txBody>
              <a:bodyPr>
                <a:normAutofit/>
              </a:bodyPr>
              <a:lstStyle/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Compute the required velocity and angle variation rate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24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Compute the angular velocity vector from the </a:t>
                </a:r>
                <a:r>
                  <a:rPr lang="en-GB" sz="3200" dirty="0" err="1"/>
                  <a:t>ypr</a:t>
                </a:r>
                <a:r>
                  <a:rPr lang="en-GB" sz="3200" dirty="0"/>
                  <a:t> angles variation rate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Find </a:t>
                </a:r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̇"/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GB" sz="3200" dirty="0"/>
                  <a:t>, utilising the pseudo-inverse of the geometrical Jacobian matrix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̇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en-GB" sz="3200" dirty="0"/>
              </a:p>
              <a:p>
                <a:pPr marL="457200" lvl="1" indent="0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:endParaRPr lang="en-GB" sz="3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062" y="1407558"/>
                <a:ext cx="11274818" cy="5219272"/>
              </a:xfrm>
              <a:blipFill>
                <a:blip r:embed="rId2"/>
                <a:stretch>
                  <a:fillRect t="-2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12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movement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062" y="1726054"/>
                <a:ext cx="11624138" cy="4643920"/>
              </a:xfrm>
            </p:spPr>
            <p:txBody>
              <a:bodyPr>
                <a:normAutofit/>
              </a:bodyPr>
              <a:lstStyle/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Compute </a:t>
                </a:r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̇"/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3200" dirty="0"/>
                  <a:t>, optimising its value according to a specified objective function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Update the current joints’ position</a:t>
                </a:r>
              </a:p>
              <a:p>
                <a:pPr marL="457200" lvl="1" indent="0" algn="ctr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 </a:t>
                </a:r>
              </a:p>
              <a:p>
                <a:pPr marL="457200" lvl="1" indent="0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:r>
                  <a:rPr lang="en-GB" sz="2800" dirty="0"/>
                  <a:t>	where P is a projector in the null space of J</a:t>
                </a:r>
              </a:p>
              <a:p>
                <a:pPr marL="457200" lvl="1" indent="0" algn="ctr">
                  <a:lnSpc>
                    <a:spcPct val="150000"/>
                  </a:lnSpc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062" y="1726054"/>
                <a:ext cx="11624138" cy="4643920"/>
              </a:xfrm>
              <a:blipFill>
                <a:blip r:embed="rId2"/>
                <a:stretch>
                  <a:fillRect t="-2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06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Manipulability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256" y="1489749"/>
                <a:ext cx="11624138" cy="4643920"/>
              </a:xfrm>
            </p:spPr>
            <p:txBody>
              <a:bodyPr>
                <a:normAutofit/>
              </a:bodyPr>
              <a:lstStyle/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it-IT" sz="3200" dirty="0"/>
                  <a:t>The </a:t>
                </a:r>
                <a:r>
                  <a:rPr lang="it-IT" sz="3200" dirty="0" err="1"/>
                  <a:t>value</a:t>
                </a:r>
                <a:r>
                  <a:rPr lang="it-IT" sz="3200" dirty="0"/>
                  <a:t> of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̇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2800" dirty="0"/>
                  <a:t> </a:t>
                </a:r>
                <a:r>
                  <a:rPr lang="en-GB" sz="3200" dirty="0"/>
                  <a:t>can be computed in order to optimize the value of manipulability in every point of the trajectory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endParaRPr lang="en-GB" sz="3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256" y="1489749"/>
                <a:ext cx="11624138" cy="4643920"/>
              </a:xfrm>
              <a:blipFill>
                <a:blip r:embed="rId2"/>
                <a:stretch>
                  <a:fillRect t="-2756" r="-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3C82A29-0ECC-46CD-B7CC-1D18BF2D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620" y="2508177"/>
            <a:ext cx="7186915" cy="41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4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from limits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256" y="1489749"/>
                <a:ext cx="11624138" cy="4643920"/>
              </a:xfrm>
            </p:spPr>
            <p:txBody>
              <a:bodyPr>
                <a:normAutofit/>
              </a:bodyPr>
              <a:lstStyle/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it-IT" sz="3200" dirty="0"/>
                  <a:t>The </a:t>
                </a:r>
                <a:r>
                  <a:rPr lang="it-IT" sz="3200" dirty="0" err="1"/>
                  <a:t>value</a:t>
                </a:r>
                <a:r>
                  <a:rPr lang="it-IT" sz="3200" dirty="0"/>
                  <a:t> of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̇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2800" dirty="0"/>
                  <a:t> </a:t>
                </a:r>
                <a:r>
                  <a:rPr lang="en-GB" sz="3200" dirty="0"/>
                  <a:t>can be computed to maximize the distance from the joints’ physical limit in every point of the trajectory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endParaRPr lang="en-GB" sz="3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256" y="1489749"/>
                <a:ext cx="11624138" cy="4643920"/>
              </a:xfrm>
              <a:blipFill>
                <a:blip r:embed="rId2"/>
                <a:stretch>
                  <a:fillRect t="-2756" r="-1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BF1F1FC-86E5-4C89-B0E1-9245588B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761" y="2345428"/>
            <a:ext cx="7965434" cy="44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44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345</Words>
  <Application>Microsoft Office PowerPoint</Application>
  <PresentationFormat>Widescreen</PresentationFormat>
  <Paragraphs>76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di Office</vt:lpstr>
      <vt:lpstr>Robotics and  human-machine interface</vt:lpstr>
      <vt:lpstr>Robot creation</vt:lpstr>
      <vt:lpstr>Robot description</vt:lpstr>
      <vt:lpstr>Trajectory planning</vt:lpstr>
      <vt:lpstr>Arm movement</vt:lpstr>
      <vt:lpstr>Arm movement</vt:lpstr>
      <vt:lpstr>Arm movement</vt:lpstr>
      <vt:lpstr>Manipulability optimization</vt:lpstr>
      <vt:lpstr>Distance from limits optimization</vt:lpstr>
      <vt:lpstr>Distance from limits optimization</vt:lpstr>
      <vt:lpstr>Joint positions plots</vt:lpstr>
      <vt:lpstr>Robot animation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Zini</dc:creator>
  <cp:lastModifiedBy>Matteo Zini</cp:lastModifiedBy>
  <cp:revision>28</cp:revision>
  <dcterms:created xsi:type="dcterms:W3CDTF">2020-07-07T14:16:43Z</dcterms:created>
  <dcterms:modified xsi:type="dcterms:W3CDTF">2020-07-12T09:36:27Z</dcterms:modified>
</cp:coreProperties>
</file>