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2" autoAdjust="0"/>
    <p:restoredTop sz="94660"/>
  </p:normalViewPr>
  <p:slideViewPr>
    <p:cSldViewPr snapToGrid="0">
      <p:cViewPr varScale="1">
        <p:scale>
          <a:sx n="78" d="100"/>
          <a:sy n="78" d="100"/>
        </p:scale>
        <p:origin x="72" y="7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9/3/2019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9/3/2019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9/3/2019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9/3/2019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9/3/2019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3B9D-5C14-4D82-9C33-8257AAAE7D4A}"/>
              </a:ext>
            </a:extLst>
          </p:cNvPr>
          <p:cNvSpPr>
            <a:spLocks noGrp="1"/>
          </p:cNvSpPr>
          <p:nvPr>
            <p:ph type="ctrTitle"/>
          </p:nvPr>
        </p:nvSpPr>
        <p:spPr/>
        <p:txBody>
          <a:bodyPr>
            <a:normAutofit/>
          </a:bodyPr>
          <a:lstStyle/>
          <a:p>
            <a:r>
              <a:rPr lang="en-US" b="1" dirty="0"/>
              <a:t>San Francisco Housing Sales Price</a:t>
            </a:r>
            <a:endParaRPr lang="en-US" dirty="0"/>
          </a:p>
        </p:txBody>
      </p:sp>
      <p:sp>
        <p:nvSpPr>
          <p:cNvPr id="3" name="Subtitle 2">
            <a:extLst>
              <a:ext uri="{FF2B5EF4-FFF2-40B4-BE49-F238E27FC236}">
                <a16:creationId xmlns:a16="http://schemas.microsoft.com/office/drawing/2014/main" id="{EAA2876C-38CF-443F-940F-7F36910FCFE6}"/>
              </a:ext>
            </a:extLst>
          </p:cNvPr>
          <p:cNvSpPr>
            <a:spLocks noGrp="1"/>
          </p:cNvSpPr>
          <p:nvPr>
            <p:ph type="subTitle" idx="1"/>
          </p:nvPr>
        </p:nvSpPr>
        <p:spPr/>
        <p:txBody>
          <a:bodyPr/>
          <a:lstStyle/>
          <a:p>
            <a:r>
              <a:rPr lang="en-US" b="1" dirty="0"/>
              <a:t>Applied Data Science Capstone by IBM/Coursera</a:t>
            </a:r>
          </a:p>
          <a:p>
            <a:endParaRPr lang="en-US" dirty="0"/>
          </a:p>
        </p:txBody>
      </p:sp>
    </p:spTree>
    <p:extLst>
      <p:ext uri="{BB962C8B-B14F-4D97-AF65-F5344CB8AC3E}">
        <p14:creationId xmlns:p14="http://schemas.microsoft.com/office/powerpoint/2010/main" val="199891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B1655-65DA-453D-8E62-EC8BC3A4A386}"/>
              </a:ext>
            </a:extLst>
          </p:cNvPr>
          <p:cNvSpPr>
            <a:spLocks noGrp="1"/>
          </p:cNvSpPr>
          <p:nvPr>
            <p:ph type="title"/>
          </p:nvPr>
        </p:nvSpPr>
        <p:spPr>
          <a:xfrm>
            <a:off x="2325890" y="764373"/>
            <a:ext cx="9180310" cy="1293028"/>
          </a:xfrm>
        </p:spPr>
        <p:txBody>
          <a:bodyPr>
            <a:normAutofit/>
          </a:bodyPr>
          <a:lstStyle/>
          <a:p>
            <a:r>
              <a:rPr lang="en-US" b="1" dirty="0"/>
              <a:t>Introduction: Business Problem</a:t>
            </a:r>
            <a:endParaRPr lang="en-US" dirty="0"/>
          </a:p>
        </p:txBody>
      </p:sp>
      <p:sp>
        <p:nvSpPr>
          <p:cNvPr id="3" name="Content Placeholder 2">
            <a:extLst>
              <a:ext uri="{FF2B5EF4-FFF2-40B4-BE49-F238E27FC236}">
                <a16:creationId xmlns:a16="http://schemas.microsoft.com/office/drawing/2014/main" id="{19487B45-9602-4E4D-80CC-2CEA42A68AEE}"/>
              </a:ext>
            </a:extLst>
          </p:cNvPr>
          <p:cNvSpPr>
            <a:spLocks noGrp="1"/>
          </p:cNvSpPr>
          <p:nvPr>
            <p:ph idx="1"/>
          </p:nvPr>
        </p:nvSpPr>
        <p:spPr/>
        <p:txBody>
          <a:bodyPr/>
          <a:lstStyle/>
          <a:p>
            <a:r>
              <a:rPr lang="en-US" dirty="0"/>
              <a:t>In this project, I'll analyze each neighborhood in San Francisco and try to find a relationship between </a:t>
            </a:r>
            <a:r>
              <a:rPr lang="en-US" b="1" dirty="0"/>
              <a:t>San Francisco Housing Sales Price</a:t>
            </a:r>
            <a:r>
              <a:rPr lang="en-US" dirty="0"/>
              <a:t> and </a:t>
            </a:r>
            <a:r>
              <a:rPr lang="en-US" b="1" dirty="0"/>
              <a:t>nearby venues</a:t>
            </a:r>
            <a:r>
              <a:rPr lang="en-US" dirty="0"/>
              <a:t>.</a:t>
            </a:r>
          </a:p>
          <a:p>
            <a:r>
              <a:rPr lang="en-US" dirty="0"/>
              <a:t>Specifically, this report will be targeted to stakeholders interested in investing a </a:t>
            </a:r>
            <a:r>
              <a:rPr lang="en-US" b="1" dirty="0"/>
              <a:t>real estate in San Francisco</a:t>
            </a:r>
            <a:r>
              <a:rPr lang="en-US" dirty="0"/>
              <a:t>, helping them to choose the regions with their favorite venues or lower real estate costs.</a:t>
            </a:r>
          </a:p>
          <a:p>
            <a:r>
              <a:rPr lang="en-US" dirty="0"/>
              <a:t>I'll create a map with each neighborhood in San Francisco segmented and clustered according to housing sales prices and nearby venues.</a:t>
            </a:r>
          </a:p>
          <a:p>
            <a:endParaRPr lang="en-US" dirty="0"/>
          </a:p>
        </p:txBody>
      </p:sp>
    </p:spTree>
    <p:extLst>
      <p:ext uri="{BB962C8B-B14F-4D97-AF65-F5344CB8AC3E}">
        <p14:creationId xmlns:p14="http://schemas.microsoft.com/office/powerpoint/2010/main" val="224717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847A-7D2A-4358-898B-182E506956CD}"/>
              </a:ext>
            </a:extLst>
          </p:cNvPr>
          <p:cNvSpPr>
            <a:spLocks noGrp="1"/>
          </p:cNvSpPr>
          <p:nvPr>
            <p:ph type="title"/>
          </p:nvPr>
        </p:nvSpPr>
        <p:spPr/>
        <p:txBody>
          <a:bodyPr/>
          <a:lstStyle/>
          <a:p>
            <a:r>
              <a:rPr lang="en-US" b="1" dirty="0"/>
              <a:t>Data</a:t>
            </a:r>
            <a:endParaRPr lang="en-US" dirty="0"/>
          </a:p>
        </p:txBody>
      </p:sp>
      <p:sp>
        <p:nvSpPr>
          <p:cNvPr id="3" name="Content Placeholder 2">
            <a:extLst>
              <a:ext uri="{FF2B5EF4-FFF2-40B4-BE49-F238E27FC236}">
                <a16:creationId xmlns:a16="http://schemas.microsoft.com/office/drawing/2014/main" id="{F7C5F9E1-E2F5-4477-81DA-462407E4BD5C}"/>
              </a:ext>
            </a:extLst>
          </p:cNvPr>
          <p:cNvSpPr>
            <a:spLocks noGrp="1"/>
          </p:cNvSpPr>
          <p:nvPr>
            <p:ph idx="1"/>
          </p:nvPr>
        </p:nvSpPr>
        <p:spPr/>
        <p:txBody>
          <a:bodyPr/>
          <a:lstStyle/>
          <a:p>
            <a:r>
              <a:rPr lang="en-US" dirty="0"/>
              <a:t>In consider of our problem, I found following data sets:</a:t>
            </a:r>
          </a:p>
          <a:p>
            <a:r>
              <a:rPr lang="en-US" dirty="0"/>
              <a:t>I found </a:t>
            </a:r>
            <a:r>
              <a:rPr lang="en-US" b="1" dirty="0"/>
              <a:t>Median Value Per </a:t>
            </a:r>
            <a:r>
              <a:rPr lang="en-US" b="1" dirty="0" err="1"/>
              <a:t>Squre</a:t>
            </a:r>
            <a:r>
              <a:rPr lang="en-US" b="1" dirty="0"/>
              <a:t> foot</a:t>
            </a:r>
            <a:r>
              <a:rPr lang="en-US" dirty="0"/>
              <a:t> data of each neighborhood in San Francisco, from Apr 1996 to Jul 2019. The csv file contains the </a:t>
            </a:r>
            <a:r>
              <a:rPr lang="en-US" b="1" dirty="0"/>
              <a:t>Region Name, City, </a:t>
            </a:r>
            <a:r>
              <a:rPr lang="en-US" b="1" dirty="0" err="1"/>
              <a:t>CountyName</a:t>
            </a:r>
            <a:r>
              <a:rPr lang="en-US" b="1" dirty="0"/>
              <a:t>, </a:t>
            </a:r>
            <a:r>
              <a:rPr lang="en-US" b="1" dirty="0" err="1"/>
              <a:t>SizeRank</a:t>
            </a:r>
            <a:r>
              <a:rPr lang="en-US" b="1" dirty="0"/>
              <a:t> and </a:t>
            </a:r>
            <a:r>
              <a:rPr lang="en-US" b="1" dirty="0" err="1"/>
              <a:t>median_value_per_sqft</a:t>
            </a:r>
            <a:r>
              <a:rPr lang="en-US" dirty="0"/>
              <a:t> during this time period in USD.</a:t>
            </a:r>
          </a:p>
          <a:p>
            <a:r>
              <a:rPr lang="en-US" dirty="0"/>
              <a:t>I used </a:t>
            </a:r>
            <a:r>
              <a:rPr lang="en-US" b="1" dirty="0" err="1"/>
              <a:t>Forsquare</a:t>
            </a:r>
            <a:r>
              <a:rPr lang="en-US" b="1" dirty="0"/>
              <a:t> API</a:t>
            </a:r>
            <a:r>
              <a:rPr lang="en-US" dirty="0"/>
              <a:t> to get the most common venues of given neighborhood of San Francisco.</a:t>
            </a:r>
          </a:p>
          <a:p>
            <a:r>
              <a:rPr lang="en-US" dirty="0"/>
              <a:t>I used </a:t>
            </a:r>
            <a:r>
              <a:rPr lang="en-US" b="1" dirty="0"/>
              <a:t>Google Maps API geocoding</a:t>
            </a:r>
            <a:r>
              <a:rPr lang="en-US" dirty="0"/>
              <a:t> to get the center </a:t>
            </a:r>
            <a:r>
              <a:rPr lang="en-US" dirty="0" err="1"/>
              <a:t>cooridnates</a:t>
            </a:r>
            <a:r>
              <a:rPr lang="en-US" dirty="0"/>
              <a:t> of each neighborhood.</a:t>
            </a:r>
          </a:p>
          <a:p>
            <a:endParaRPr lang="en-US" dirty="0"/>
          </a:p>
        </p:txBody>
      </p:sp>
    </p:spTree>
    <p:extLst>
      <p:ext uri="{BB962C8B-B14F-4D97-AF65-F5344CB8AC3E}">
        <p14:creationId xmlns:p14="http://schemas.microsoft.com/office/powerpoint/2010/main" val="470209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66AE165-E2F5-4E7E-B80D-9452EEEED73E}"/>
              </a:ext>
            </a:extLst>
          </p:cNvPr>
          <p:cNvSpPr>
            <a:spLocks noGrp="1"/>
          </p:cNvSpPr>
          <p:nvPr>
            <p:ph type="title"/>
          </p:nvPr>
        </p:nvSpPr>
        <p:spPr>
          <a:xfrm>
            <a:off x="685799" y="764373"/>
            <a:ext cx="3977639" cy="1600200"/>
          </a:xfrm>
        </p:spPr>
        <p:txBody>
          <a:bodyPr anchor="b">
            <a:normAutofit/>
          </a:bodyPr>
          <a:lstStyle/>
          <a:p>
            <a:pPr algn="l"/>
            <a:r>
              <a:rPr lang="en-US" sz="3200"/>
              <a:t>map of San Francisco</a:t>
            </a:r>
          </a:p>
        </p:txBody>
      </p:sp>
      <p:pic>
        <p:nvPicPr>
          <p:cNvPr id="7" name="Content Placeholder 6" descr="A screenshot of a cell phone&#10;&#10;Description automatically generated">
            <a:extLst>
              <a:ext uri="{FF2B5EF4-FFF2-40B4-BE49-F238E27FC236}">
                <a16:creationId xmlns:a16="http://schemas.microsoft.com/office/drawing/2014/main" id="{01946A21-7F73-46EE-AEF3-EAA95EF836CB}"/>
              </a:ext>
            </a:extLst>
          </p:cNvPr>
          <p:cNvPicPr>
            <a:picLocks noGrp="1" noChangeAspect="1"/>
          </p:cNvPicPr>
          <p:nvPr>
            <p:ph idx="1"/>
          </p:nvPr>
        </p:nvPicPr>
        <p:blipFill>
          <a:blip r:embed="rId3"/>
          <a:stretch>
            <a:fillRect/>
          </a:stretch>
        </p:blipFill>
        <p:spPr>
          <a:xfrm>
            <a:off x="34095" y="3218782"/>
            <a:ext cx="5422395" cy="1441449"/>
          </a:xfrm>
        </p:spPr>
      </p:pic>
      <p:pic>
        <p:nvPicPr>
          <p:cNvPr id="5" name="Content Placeholder 4" descr="A close up of a map&#10;&#10;Description automatically generated">
            <a:extLst>
              <a:ext uri="{FF2B5EF4-FFF2-40B4-BE49-F238E27FC236}">
                <a16:creationId xmlns:a16="http://schemas.microsoft.com/office/drawing/2014/main" id="{0030804D-E4E3-4C39-BFF9-4DF6E4B26A2B}"/>
              </a:ext>
            </a:extLst>
          </p:cNvPr>
          <p:cNvPicPr>
            <a:picLocks noChangeAspect="1"/>
          </p:cNvPicPr>
          <p:nvPr/>
        </p:nvPicPr>
        <p:blipFill>
          <a:blip r:embed="rId4"/>
          <a:stretch>
            <a:fillRect/>
          </a:stretch>
        </p:blipFill>
        <p:spPr>
          <a:xfrm>
            <a:off x="5490584" y="1334751"/>
            <a:ext cx="6533501" cy="4540783"/>
          </a:xfrm>
          <a:prstGeom prst="rect">
            <a:avLst/>
          </a:prstGeom>
        </p:spPr>
      </p:pic>
    </p:spTree>
    <p:extLst>
      <p:ext uri="{BB962C8B-B14F-4D97-AF65-F5344CB8AC3E}">
        <p14:creationId xmlns:p14="http://schemas.microsoft.com/office/powerpoint/2010/main" val="3268369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A6A3-E2C7-4872-9658-9693E0355BCC}"/>
              </a:ext>
            </a:extLst>
          </p:cNvPr>
          <p:cNvSpPr>
            <a:spLocks noGrp="1"/>
          </p:cNvSpPr>
          <p:nvPr>
            <p:ph type="title"/>
          </p:nvPr>
        </p:nvSpPr>
        <p:spPr>
          <a:xfrm>
            <a:off x="685799" y="764373"/>
            <a:ext cx="3977639" cy="1600200"/>
          </a:xfrm>
        </p:spPr>
        <p:txBody>
          <a:bodyPr anchor="b">
            <a:normAutofit/>
          </a:bodyPr>
          <a:lstStyle/>
          <a:p>
            <a:pPr algn="l"/>
            <a:r>
              <a:rPr lang="en-US" sz="3200" dirty="0"/>
              <a:t>analysis</a:t>
            </a:r>
          </a:p>
        </p:txBody>
      </p:sp>
      <p:sp>
        <p:nvSpPr>
          <p:cNvPr id="9" name="Content Placeholder 8">
            <a:extLst>
              <a:ext uri="{FF2B5EF4-FFF2-40B4-BE49-F238E27FC236}">
                <a16:creationId xmlns:a16="http://schemas.microsoft.com/office/drawing/2014/main" id="{1E1411E3-E52D-417A-A1BC-76BDE30A7097}"/>
              </a:ext>
            </a:extLst>
          </p:cNvPr>
          <p:cNvSpPr>
            <a:spLocks noGrp="1"/>
          </p:cNvSpPr>
          <p:nvPr>
            <p:ph idx="1"/>
          </p:nvPr>
        </p:nvSpPr>
        <p:spPr>
          <a:xfrm>
            <a:off x="685800" y="2364573"/>
            <a:ext cx="3977639" cy="3854112"/>
          </a:xfrm>
        </p:spPr>
        <p:txBody>
          <a:bodyPr>
            <a:normAutofit/>
          </a:bodyPr>
          <a:lstStyle/>
          <a:p>
            <a:r>
              <a:rPr lang="en-US" sz="2000" dirty="0"/>
              <a:t>We choose K-means Clustering Model to cluster all neighborhoods. K-means Modeling can use in neighborhood segmentation. </a:t>
            </a:r>
          </a:p>
          <a:p>
            <a:r>
              <a:rPr lang="en-US" sz="2000" dirty="0"/>
              <a:t>With K-means Modeling, neighborhoods can be clustered to k partitions. Each cluster have most similar features and same label.</a:t>
            </a:r>
          </a:p>
          <a:p>
            <a:endParaRPr lang="en-US" sz="1600" dirty="0"/>
          </a:p>
        </p:txBody>
      </p:sp>
      <p:sp useBgFill="1">
        <p:nvSpPr>
          <p:cNvPr id="12" name="Rectangle 11">
            <a:extLst>
              <a:ext uri="{FF2B5EF4-FFF2-40B4-BE49-F238E27FC236}">
                <a16:creationId xmlns:a16="http://schemas.microsoft.com/office/drawing/2014/main" id="{8D25211A-4CA0-4B53-82BB-1EE7C7F3C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1379" y="0"/>
            <a:ext cx="7240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automatically generated">
            <a:extLst>
              <a:ext uri="{FF2B5EF4-FFF2-40B4-BE49-F238E27FC236}">
                <a16:creationId xmlns:a16="http://schemas.microsoft.com/office/drawing/2014/main" id="{CBED5566-5328-4695-8414-B7BF47DB2609}"/>
              </a:ext>
            </a:extLst>
          </p:cNvPr>
          <p:cNvPicPr>
            <a:picLocks noChangeAspect="1"/>
          </p:cNvPicPr>
          <p:nvPr/>
        </p:nvPicPr>
        <p:blipFill rotWithShape="1">
          <a:blip r:embed="rId2"/>
          <a:srcRect l="11287" r="579" b="-2"/>
          <a:stretch/>
        </p:blipFill>
        <p:spPr>
          <a:xfrm>
            <a:off x="5304147" y="10"/>
            <a:ext cx="6887853" cy="6857990"/>
          </a:xfrm>
          <a:prstGeom prst="rect">
            <a:avLst/>
          </a:prstGeom>
        </p:spPr>
      </p:pic>
    </p:spTree>
    <p:extLst>
      <p:ext uri="{BB962C8B-B14F-4D97-AF65-F5344CB8AC3E}">
        <p14:creationId xmlns:p14="http://schemas.microsoft.com/office/powerpoint/2010/main" val="354910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9FC7-3E04-4293-9184-F90D4D6112E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B30B9C3-2640-4E67-A0E8-A3E15AD8BCDC}"/>
              </a:ext>
            </a:extLst>
          </p:cNvPr>
          <p:cNvSpPr>
            <a:spLocks noGrp="1"/>
          </p:cNvSpPr>
          <p:nvPr>
            <p:ph idx="1"/>
          </p:nvPr>
        </p:nvSpPr>
        <p:spPr/>
        <p:txBody>
          <a:bodyPr/>
          <a:lstStyle/>
          <a:p>
            <a:r>
              <a:rPr lang="en-US" dirty="0"/>
              <a:t>Now we have segmented all neighborhoods in San Francisco into 5 Clusters based on the average housing price, population and venue numbers and most common venue in each neighborhood. The same labeled neighborhoods are those have most similar house price, population and venues. The stakeholders will be able to know which cluster of neighborhood to invest, considering their financial status and preference of venues.</a:t>
            </a:r>
          </a:p>
        </p:txBody>
      </p:sp>
    </p:spTree>
    <p:extLst>
      <p:ext uri="{BB962C8B-B14F-4D97-AF65-F5344CB8AC3E}">
        <p14:creationId xmlns:p14="http://schemas.microsoft.com/office/powerpoint/2010/main" val="140034045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8</TotalTime>
  <Words>166</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Vapor Trail</vt:lpstr>
      <vt:lpstr>San Francisco Housing Sales Price</vt:lpstr>
      <vt:lpstr>Introduction: Business Problem</vt:lpstr>
      <vt:lpstr>Data</vt:lpstr>
      <vt:lpstr>map of San Francisco</vt:lpstr>
      <vt:lpstr>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 Francisco Housing Sales Price</dc:title>
  <dc:creator>Luo Keren</dc:creator>
  <cp:lastModifiedBy>Luo Keren</cp:lastModifiedBy>
  <cp:revision>1</cp:revision>
  <dcterms:created xsi:type="dcterms:W3CDTF">2019-09-03T15:44:57Z</dcterms:created>
  <dcterms:modified xsi:type="dcterms:W3CDTF">2019-09-03T15:53:39Z</dcterms:modified>
</cp:coreProperties>
</file>