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19" autoAdjust="0"/>
    <p:restoredTop sz="96234" autoAdjust="0"/>
  </p:normalViewPr>
  <p:slideViewPr>
    <p:cSldViewPr snapToGrid="0">
      <p:cViewPr varScale="1">
        <p:scale>
          <a:sx n="120" d="100"/>
          <a:sy n="120" d="100"/>
        </p:scale>
        <p:origin x="392" y="17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7/3/23</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7/3/23</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82.xml"/><Relationship Id="rId5" Type="http://schemas.openxmlformats.org/officeDocument/2006/relationships/image" Target="../media/image10.e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978119" y="341373"/>
            <a:ext cx="6352558" cy="6250813"/>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marR="0" lvl="1" indent="0" algn="l" rtl="0">
              <a:lnSpc>
                <a:spcPct val="90000"/>
              </a:lnSpc>
              <a:spcBef>
                <a:spcPts val="0"/>
              </a:spcBef>
              <a:spcAft>
                <a:spcPts val="0"/>
              </a:spcAft>
              <a:buClr>
                <a:srgbClr val="28BA73"/>
              </a:buClr>
              <a:buSzPts val="1600"/>
              <a:buFont typeface="Arial"/>
              <a:buNone/>
            </a:pPr>
            <a:r>
              <a:rPr lang="en-US" sz="1800" b="1" dirty="0">
                <a:solidFill>
                  <a:schemeClr val="dk1"/>
                </a:solidFill>
                <a:latin typeface="Trebuchet MS"/>
                <a:ea typeface="Trebuchet MS"/>
                <a:cs typeface="Trebuchet MS"/>
                <a:sym typeface="Trebuchet MS"/>
              </a:rPr>
              <a:t>Situation</a:t>
            </a:r>
            <a:endParaRPr lang="en-US" sz="1400" b="1" dirty="0"/>
          </a:p>
          <a:p>
            <a:pPr marL="324000" marR="0" lvl="1" indent="-216000" algn="l" rtl="0">
              <a:lnSpc>
                <a:spcPct val="100000"/>
              </a:lnSpc>
              <a:spcBef>
                <a:spcPts val="300"/>
              </a:spcBef>
              <a:spcAft>
                <a:spcPts val="0"/>
              </a:spcAft>
              <a:buClr>
                <a:srgbClr val="28BA73"/>
              </a:buClr>
              <a:buSzPts val="1600"/>
              <a:buFont typeface="Trebuchet MS"/>
              <a:buChar char="•"/>
            </a:pPr>
            <a:r>
              <a:rPr lang="en-US" sz="1600" dirty="0" err="1">
                <a:solidFill>
                  <a:schemeClr val="dk1"/>
                </a:solidFill>
                <a:latin typeface="Trebuchet MS"/>
                <a:ea typeface="Trebuchet MS"/>
                <a:cs typeface="Trebuchet MS"/>
                <a:sym typeface="Trebuchet MS"/>
              </a:rPr>
              <a:t>Powerco</a:t>
            </a:r>
            <a:r>
              <a:rPr lang="en-US" sz="1600" dirty="0">
                <a:solidFill>
                  <a:schemeClr val="dk1"/>
                </a:solidFill>
                <a:latin typeface="Trebuchet MS"/>
                <a:ea typeface="Trebuchet MS"/>
                <a:cs typeface="Trebuchet MS"/>
                <a:sym typeface="Trebuchet MS"/>
              </a:rPr>
              <a:t> faces the challenge of customer churn, which impacts their bottom line. We seek to understand the drivers of churn and develop a predictive model to identify customers at high risk of churning.</a:t>
            </a:r>
            <a:endParaRPr lang="en-US"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800" b="1" dirty="0">
                <a:solidFill>
                  <a:schemeClr val="dk1"/>
                </a:solidFill>
                <a:latin typeface="Trebuchet MS"/>
                <a:ea typeface="Trebuchet MS"/>
                <a:cs typeface="Trebuchet MS"/>
                <a:sym typeface="Trebuchet MS"/>
              </a:rPr>
              <a:t>Complication</a:t>
            </a:r>
            <a:endParaRPr lang="en-US" sz="1400" b="1" dirty="0"/>
          </a:p>
          <a:p>
            <a:pPr marL="324000" lvl="1" indent="-216000">
              <a:spcBef>
                <a:spcPts val="300"/>
              </a:spcBef>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Previous analysis suggested that price sensitivity may influence churn, but the extent of its impact remained unclear. Additionally, the client proposed offering a 20% discount to customers with a high propensity to churn.</a:t>
            </a:r>
          </a:p>
          <a:p>
            <a:pPr marL="108000" lvl="1" indent="0">
              <a:spcBef>
                <a:spcPts val="300"/>
              </a:spcBef>
              <a:buClr>
                <a:srgbClr val="28BA73"/>
              </a:buClr>
              <a:buSzPts val="1600"/>
              <a:buNone/>
            </a:pPr>
            <a:r>
              <a:rPr lang="en-US" sz="1800" b="1" dirty="0">
                <a:solidFill>
                  <a:schemeClr val="dk1"/>
                </a:solidFill>
                <a:latin typeface="Trebuchet MS"/>
                <a:ea typeface="Trebuchet MS"/>
                <a:cs typeface="Trebuchet MS"/>
                <a:sym typeface="Trebuchet MS"/>
              </a:rPr>
              <a:t>Question</a:t>
            </a:r>
            <a:endParaRPr lang="en-US" sz="1400" b="1" dirty="0"/>
          </a:p>
          <a:p>
            <a:pPr marL="323999" lvl="1" indent="-216000">
              <a:spcBef>
                <a:spcPts val="300"/>
              </a:spcBef>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Does price sensitivity significantly drive customer churn, and can a predictive model help identify at-risk customers?</a:t>
            </a:r>
          </a:p>
          <a:p>
            <a:pPr marL="107999" lvl="1" indent="0">
              <a:spcBef>
                <a:spcPts val="300"/>
              </a:spcBef>
              <a:buClr>
                <a:srgbClr val="28BA73"/>
              </a:buClr>
              <a:buSzPts val="1600"/>
              <a:buNone/>
            </a:pPr>
            <a:r>
              <a:rPr lang="en-US" sz="1800" b="1" dirty="0">
                <a:solidFill>
                  <a:schemeClr val="dk1"/>
                </a:solidFill>
                <a:latin typeface="Trebuchet MS"/>
                <a:ea typeface="Trebuchet MS"/>
                <a:cs typeface="Trebuchet MS"/>
                <a:sym typeface="Trebuchet MS"/>
              </a:rPr>
              <a:t>Our Model</a:t>
            </a:r>
          </a:p>
          <a:p>
            <a:pPr marL="393749" lvl="1" indent="-285750">
              <a:spcBef>
                <a:spcPts val="300"/>
              </a:spcBef>
              <a:buClr>
                <a:srgbClr val="28BA73"/>
              </a:buClr>
              <a:buSzPts val="1600"/>
            </a:pPr>
            <a:r>
              <a:rPr lang="en-US" sz="1600" dirty="0">
                <a:solidFill>
                  <a:schemeClr val="dk1"/>
                </a:solidFill>
                <a:latin typeface="Trebuchet MS"/>
                <a:ea typeface="Trebuchet MS"/>
                <a:cs typeface="Trebuchet MS"/>
                <a:sym typeface="Trebuchet MS"/>
              </a:rPr>
              <a:t>After Data cleaning, EDA and Feature engineering, we applied Random Forest Classifier. Random Forest Classifier model has been built to predict customers’ churn probability, achieving an accuracy of 0.9 and Precision score of 0.9.</a:t>
            </a:r>
          </a:p>
          <a:p>
            <a:pPr marL="0" marR="0" lvl="0" indent="0" algn="l" rtl="0">
              <a:lnSpc>
                <a:spcPct val="100000"/>
              </a:lnSpc>
              <a:spcBef>
                <a:spcPts val="300"/>
              </a:spcBef>
              <a:spcAft>
                <a:spcPts val="0"/>
              </a:spcAft>
              <a:buNone/>
            </a:pPr>
            <a:r>
              <a:rPr lang="en-US" sz="1800" b="1" dirty="0">
                <a:solidFill>
                  <a:schemeClr val="dk1"/>
                </a:solidFill>
                <a:latin typeface="Trebuchet MS"/>
                <a:ea typeface="Trebuchet MS"/>
                <a:cs typeface="Trebuchet MS"/>
                <a:sym typeface="Trebuchet MS"/>
              </a:rPr>
              <a:t>  Answer</a:t>
            </a:r>
          </a:p>
          <a:p>
            <a:pPr marL="323999" lvl="1" indent="-216000">
              <a:spcBef>
                <a:spcPts val="300"/>
              </a:spcBef>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Our analysis reveals that while price sensitivity has some influence on churn, it is not the primary driver. Net margin on power subscription and consumption over 12 months is a top driver for churn. </a:t>
            </a: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TotalTime>
  <Words>182</Words>
  <Application>Microsoft Macintosh PowerPoint</Application>
  <PresentationFormat>Widescreen</PresentationFormat>
  <Paragraphs>12</Paragraphs>
  <Slides>1</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Executive Summary</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Rahul Gupta</cp:lastModifiedBy>
  <cp:revision>448</cp:revision>
  <cp:lastPrinted>2016-04-06T18:59:25Z</cp:lastPrinted>
  <dcterms:created xsi:type="dcterms:W3CDTF">2016-11-04T11:46:04Z</dcterms:created>
  <dcterms:modified xsi:type="dcterms:W3CDTF">2023-07-03T06:49:16Z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