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
      <p:font typeface="Maven Pro"/>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19" Type="http://schemas.openxmlformats.org/officeDocument/2006/relationships/font" Target="fonts/MavenPro-regular.fntdata"/><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75d9121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75d9121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a8a774b3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a8a774b3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a75d9121f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a75d9121f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a75d9121f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a75d9121f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a75d9121f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a75d9121f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a75d9121f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a75d9121f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a75d9121f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a75d9121f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a75d9121f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a75d9121f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1700" y="1544450"/>
            <a:ext cx="85206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ANTH</a:t>
            </a:r>
            <a:endParaRPr/>
          </a:p>
          <a:p>
            <a:pPr indent="0" lvl="0" marL="0" rtl="0" algn="l">
              <a:spcBef>
                <a:spcPts val="0"/>
              </a:spcBef>
              <a:spcAft>
                <a:spcPts val="0"/>
              </a:spcAft>
              <a:buNone/>
            </a:pPr>
            <a:r>
              <a:rPr lang="en" sz="3000"/>
              <a:t>06 – Introduction to Biological Anthropology</a:t>
            </a:r>
            <a:endParaRPr sz="3000"/>
          </a:p>
          <a:p>
            <a:pPr indent="0" lvl="0" marL="0" rtl="0" algn="l">
              <a:spcBef>
                <a:spcPts val="0"/>
              </a:spcBef>
              <a:spcAft>
                <a:spcPts val="0"/>
              </a:spcAft>
              <a:buNone/>
            </a:pPr>
            <a:r>
              <a:rPr lang="en" sz="3000"/>
              <a:t>40 – Human Functional Anatomy</a:t>
            </a:r>
            <a:endParaRPr sz="3000"/>
          </a:p>
        </p:txBody>
      </p:sp>
      <p:sp>
        <p:nvSpPr>
          <p:cNvPr id="278" name="Google Shape;278;p13"/>
          <p:cNvSpPr txBox="1"/>
          <p:nvPr>
            <p:ph idx="1" type="subTitle"/>
          </p:nvPr>
        </p:nvSpPr>
        <p:spPr>
          <a:xfrm>
            <a:off x="311700" y="3267800"/>
            <a:ext cx="8520600" cy="7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Professor Nathaniel J. Dominy</a:t>
            </a:r>
            <a:endParaRPr/>
          </a:p>
          <a:p>
            <a:pPr indent="0" lvl="0" marL="0" rtl="0" algn="l">
              <a:spcBef>
                <a:spcPts val="0"/>
              </a:spcBef>
              <a:spcAft>
                <a:spcPts val="0"/>
              </a:spcAft>
              <a:buNone/>
            </a:pPr>
            <a:r>
              <a:rPr lang="en"/>
              <a:t>Contributors: Logan Sankey, Monika Roznere, Taylor Hickey, Lorie Loeb</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Audience</a:t>
            </a:r>
            <a:endParaRPr/>
          </a:p>
        </p:txBody>
      </p:sp>
      <p:sp>
        <p:nvSpPr>
          <p:cNvPr id="284" name="Google Shape;284;p14"/>
          <p:cNvSpPr txBox="1"/>
          <p:nvPr>
            <p:ph idx="1" type="body"/>
          </p:nvPr>
        </p:nvSpPr>
        <p:spPr>
          <a:xfrm>
            <a:off x="433750" y="1441000"/>
            <a:ext cx="8346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Course module is being deployed (</a:t>
            </a:r>
            <a:r>
              <a:rPr lang="en"/>
              <a:t>class size</a:t>
            </a:r>
            <a:r>
              <a:rPr lang="en"/>
              <a:t>, course structure, terms offered, expected deployment term):</a:t>
            </a:r>
            <a:endParaRPr/>
          </a:p>
          <a:p>
            <a:pPr indent="0" lvl="0" marL="0" rtl="0" algn="l">
              <a:spcBef>
                <a:spcPts val="1600"/>
              </a:spcBef>
              <a:spcAft>
                <a:spcPts val="0"/>
              </a:spcAft>
              <a:buNone/>
            </a:pPr>
            <a:r>
              <a:rPr lang="en"/>
              <a:t>Anth 06 Introduction to Biological Anthropology</a:t>
            </a:r>
            <a:br>
              <a:rPr lang="en"/>
            </a:br>
            <a:r>
              <a:rPr lang="en"/>
              <a:t>- 1st year course</a:t>
            </a:r>
            <a:br>
              <a:rPr lang="en"/>
            </a:br>
            <a:r>
              <a:rPr lang="en"/>
              <a:t>Anth 40 Human Functional Anatomy</a:t>
            </a:r>
            <a:br>
              <a:rPr lang="en"/>
            </a:br>
            <a:r>
              <a:rPr lang="en"/>
              <a:t>- 3rd/4th year course</a:t>
            </a:r>
            <a:endParaRPr/>
          </a:p>
          <a:p>
            <a:pPr indent="0" lvl="0" marL="0" rtl="0" algn="l">
              <a:spcBef>
                <a:spcPts val="1600"/>
              </a:spcBef>
              <a:spcAft>
                <a:spcPts val="0"/>
              </a:spcAft>
              <a:buNone/>
            </a:pPr>
            <a:r>
              <a:rPr b="1" lang="en"/>
              <a:t>Student Cohort (level or preparation, expected background knowledge in math and science):</a:t>
            </a:r>
            <a:br>
              <a:rPr b="1" lang="en"/>
            </a:br>
            <a:r>
              <a:rPr b="1" lang="en"/>
              <a:t>- Basic skills in taking measurements, recording data, applying simple formulas to data, and reading graphs</a:t>
            </a:r>
            <a:br>
              <a:rPr b="1" lang="en"/>
            </a:br>
            <a:r>
              <a:rPr b="1" lang="en"/>
              <a:t>- Students are expected to make inferences, but are encouraged to use intuition and their belief</a:t>
            </a:r>
            <a:endParaRPr b="1"/>
          </a:p>
          <a:p>
            <a:pPr indent="0" lvl="0" marL="0" rtl="0" algn="l">
              <a:spcBef>
                <a:spcPts val="1600"/>
              </a:spcBef>
              <a:spcAft>
                <a:spcPts val="0"/>
              </a:spcAft>
              <a:buNone/>
            </a:pPr>
            <a:r>
              <a:rPr b="1" lang="en"/>
              <a:t>P</a:t>
            </a:r>
            <a:r>
              <a:rPr b="1" lang="en"/>
              <a:t>otential future users (what other classes or students could find this module useful, what tweeks may need to be made):</a:t>
            </a:r>
            <a:br>
              <a:rPr b="1" lang="en"/>
            </a:br>
            <a:r>
              <a:rPr b="1" lang="en"/>
              <a:t>- Google form/sheet graphing idea can be applied to other modules that require data recording/merging</a:t>
            </a:r>
            <a:endParaRPr b="1"/>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Summary</a:t>
            </a:r>
            <a:endParaRPr/>
          </a:p>
        </p:txBody>
      </p:sp>
      <p:sp>
        <p:nvSpPr>
          <p:cNvPr id="290" name="Google Shape;290;p15"/>
          <p:cNvSpPr txBox="1"/>
          <p:nvPr>
            <p:ph idx="1" type="body"/>
          </p:nvPr>
        </p:nvSpPr>
        <p:spPr>
          <a:xfrm>
            <a:off x="311700" y="1152475"/>
            <a:ext cx="5842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Primary objective</a:t>
            </a:r>
            <a:r>
              <a:rPr lang="en"/>
              <a:t>: </a:t>
            </a:r>
            <a:endParaRPr/>
          </a:p>
          <a:p>
            <a:pPr indent="0" lvl="0" marL="0" rtl="0" algn="l">
              <a:spcBef>
                <a:spcPts val="1600"/>
              </a:spcBef>
              <a:spcAft>
                <a:spcPts val="0"/>
              </a:spcAft>
              <a:buNone/>
            </a:pPr>
            <a:r>
              <a:rPr lang="en"/>
              <a:t>For students to learn and </a:t>
            </a:r>
            <a:r>
              <a:rPr lang="en"/>
              <a:t>apply</a:t>
            </a:r>
            <a:r>
              <a:rPr lang="en"/>
              <a:t> the systematic steps that anthropologists would take to make deductible inferences about historical societies given the observations of fossil (foot print) records.</a:t>
            </a:r>
            <a:endParaRPr/>
          </a:p>
          <a:p>
            <a:pPr indent="0" lvl="0" marL="0" rtl="0" algn="l">
              <a:spcBef>
                <a:spcPts val="1600"/>
              </a:spcBef>
              <a:spcAft>
                <a:spcPts val="0"/>
              </a:spcAft>
              <a:buNone/>
            </a:pPr>
            <a:r>
              <a:rPr b="1" lang="en"/>
              <a:t>Goals (subset of tasks that help achieve primary objective):</a:t>
            </a:r>
            <a:endParaRPr b="1"/>
          </a:p>
          <a:p>
            <a:pPr indent="-311150" lvl="0" marL="457200" rtl="0" algn="l">
              <a:spcBef>
                <a:spcPts val="1600"/>
              </a:spcBef>
              <a:spcAft>
                <a:spcPts val="0"/>
              </a:spcAft>
              <a:buSzPts val="1300"/>
              <a:buChar char="-"/>
            </a:pPr>
            <a:r>
              <a:rPr lang="en"/>
              <a:t>Calculate the relationship between step length, cadence, and speed of walking in a population of undergraduate students. (</a:t>
            </a:r>
            <a:r>
              <a:rPr i="1" lang="en"/>
              <a:t>Identify that anatomy and movement/kinematics are related.</a:t>
            </a:r>
            <a:r>
              <a:rPr lang="en"/>
              <a:t>)</a:t>
            </a:r>
            <a:endParaRPr/>
          </a:p>
          <a:p>
            <a:pPr indent="-311150" lvl="0" marL="457200" rtl="0" algn="l">
              <a:spcBef>
                <a:spcPts val="0"/>
              </a:spcBef>
              <a:spcAft>
                <a:spcPts val="0"/>
              </a:spcAft>
              <a:buSzPts val="1300"/>
              <a:buChar char="-"/>
            </a:pPr>
            <a:r>
              <a:rPr lang="en"/>
              <a:t>Compare them to that of G1 (hominin) to see if they are significantly different.</a:t>
            </a:r>
            <a:endParaRPr/>
          </a:p>
          <a:p>
            <a:pPr indent="-311150" lvl="0" marL="457200" rtl="0" algn="l">
              <a:spcBef>
                <a:spcPts val="0"/>
              </a:spcBef>
              <a:spcAft>
                <a:spcPts val="0"/>
              </a:spcAft>
              <a:buSzPts val="1300"/>
              <a:buChar char="-"/>
            </a:pPr>
            <a:r>
              <a:rPr lang="en"/>
              <a:t>Explore the relationship between kinematics, fossil evidence, and behavior.</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91" name="Google Shape;291;p15"/>
          <p:cNvSpPr/>
          <p:nvPr/>
        </p:nvSpPr>
        <p:spPr>
          <a:xfrm>
            <a:off x="6273600" y="669775"/>
            <a:ext cx="2558700" cy="398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2" name="Google Shape;292;p15"/>
          <p:cNvPicPr preferRelativeResize="0"/>
          <p:nvPr/>
        </p:nvPicPr>
        <p:blipFill>
          <a:blip r:embed="rId3">
            <a:alphaModFix/>
          </a:blip>
          <a:stretch>
            <a:fillRect/>
          </a:stretch>
        </p:blipFill>
        <p:spPr>
          <a:xfrm>
            <a:off x="6538525" y="1223650"/>
            <a:ext cx="2028825" cy="2876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 deployment instructions</a:t>
            </a:r>
            <a:endParaRPr/>
          </a:p>
        </p:txBody>
      </p:sp>
      <p:sp>
        <p:nvSpPr>
          <p:cNvPr id="298" name="Google Shape;298;p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Course component: Describe how professors and students will interact with the data science module</a:t>
            </a:r>
            <a:endParaRPr/>
          </a:p>
          <a:p>
            <a:pPr indent="0" lvl="0" marL="0" rtl="0" algn="l">
              <a:spcBef>
                <a:spcPts val="1600"/>
              </a:spcBef>
              <a:spcAft>
                <a:spcPts val="1600"/>
              </a:spcAft>
              <a:buNone/>
            </a:pPr>
            <a:r>
              <a:rPr lang="en"/>
              <a:t>Students will:</a:t>
            </a:r>
            <a:br>
              <a:rPr lang="en"/>
            </a:br>
            <a:r>
              <a:rPr lang="en"/>
              <a:t>- read introduction</a:t>
            </a:r>
            <a:br>
              <a:rPr lang="en"/>
            </a:br>
            <a:r>
              <a:rPr lang="en"/>
              <a:t>- acquire their individual data measurements using the built sandbox</a:t>
            </a:r>
            <a:br>
              <a:rPr lang="en"/>
            </a:br>
            <a:r>
              <a:rPr lang="en"/>
              <a:t>- submit their data</a:t>
            </a:r>
            <a:br>
              <a:rPr lang="en"/>
            </a:br>
            <a:r>
              <a:rPr lang="en"/>
              <a:t>- view, copy, and analyze class data</a:t>
            </a:r>
            <a:br>
              <a:rPr lang="en"/>
            </a:br>
            <a:r>
              <a:rPr lang="en"/>
              <a:t>- critically think and summarize their inferences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 deployment instructions</a:t>
            </a:r>
            <a:endParaRPr/>
          </a:p>
        </p:txBody>
      </p:sp>
      <p:sp>
        <p:nvSpPr>
          <p:cNvPr id="304" name="Google Shape;304;p1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component: How will students and professors access the modules? Talk about the tech used, where source code is stored, what services are needed for deployment? Where is data stored? Does this code or data need to be updated over time? </a:t>
            </a:r>
            <a:endParaRPr/>
          </a:p>
          <a:p>
            <a:pPr indent="-311150" lvl="0" marL="457200" rtl="0" algn="l">
              <a:spcBef>
                <a:spcPts val="1600"/>
              </a:spcBef>
              <a:spcAft>
                <a:spcPts val="0"/>
              </a:spcAft>
              <a:buSzPts val="1300"/>
              <a:buChar char="-"/>
            </a:pPr>
            <a:r>
              <a:rPr lang="en"/>
              <a:t>Assignment: PDF for reading questions and optionally fill in the blank</a:t>
            </a:r>
            <a:endParaRPr/>
          </a:p>
          <a:p>
            <a:pPr indent="-311150" lvl="0" marL="457200" rtl="0" algn="l">
              <a:spcBef>
                <a:spcPts val="0"/>
              </a:spcBef>
              <a:spcAft>
                <a:spcPts val="0"/>
              </a:spcAft>
              <a:buSzPts val="1300"/>
              <a:buChar char="-"/>
            </a:pPr>
            <a:r>
              <a:rPr lang="en"/>
              <a:t>Individual data submission: Google form – name, stature, foot length, stride length, and lateral rotation</a:t>
            </a:r>
            <a:endParaRPr/>
          </a:p>
          <a:p>
            <a:pPr indent="-311150" lvl="0" marL="457200" rtl="0" algn="l">
              <a:spcBef>
                <a:spcPts val="0"/>
              </a:spcBef>
              <a:spcAft>
                <a:spcPts val="0"/>
              </a:spcAft>
              <a:buSzPts val="1300"/>
              <a:buChar char="-"/>
            </a:pPr>
            <a:r>
              <a:rPr lang="en"/>
              <a:t>Class data merging: Google sheet – graphs as well as G1 and G2/G3 data points need to be copied over (by prof/TA)</a:t>
            </a:r>
            <a:endParaRPr/>
          </a:p>
          <a:p>
            <a:pPr indent="-311150" lvl="0" marL="457200" rtl="0" algn="l">
              <a:spcBef>
                <a:spcPts val="0"/>
              </a:spcBef>
              <a:spcAft>
                <a:spcPts val="0"/>
              </a:spcAft>
              <a:buSzPts val="1300"/>
              <a:buChar char="-"/>
            </a:pPr>
            <a:r>
              <a:rPr lang="en"/>
              <a:t>Data analysis: students copy their own version of the Google sheet and apply formulas</a:t>
            </a:r>
            <a:endParaRPr/>
          </a:p>
          <a:p>
            <a:pPr indent="-311150" lvl="0" marL="457200" rtl="0" algn="l">
              <a:spcBef>
                <a:spcPts val="0"/>
              </a:spcBef>
              <a:spcAft>
                <a:spcPts val="0"/>
              </a:spcAft>
              <a:buSzPts val="1300"/>
              <a:buChar char="-"/>
            </a:pPr>
            <a:r>
              <a:rPr lang="en"/>
              <a:t>Making inferences: Canvas </a:t>
            </a:r>
            <a:r>
              <a:rPr lang="en"/>
              <a:t>submission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Reflection</a:t>
            </a:r>
            <a:endParaRPr/>
          </a:p>
        </p:txBody>
      </p:sp>
      <p:sp>
        <p:nvSpPr>
          <p:cNvPr id="310" name="Google Shape;310;p18"/>
          <p:cNvSpPr txBox="1"/>
          <p:nvPr>
            <p:ph idx="1" type="body"/>
          </p:nvPr>
        </p:nvSpPr>
        <p:spPr>
          <a:xfrm>
            <a:off x="1303800" y="1347825"/>
            <a:ext cx="7526400" cy="318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did you end up with this module (from initial concept to eventual deployed module, what changes did you make along the way and why)?</a:t>
            </a:r>
            <a:endParaRPr/>
          </a:p>
          <a:p>
            <a:pPr indent="0" lvl="0" marL="0" rtl="0" algn="l">
              <a:spcBef>
                <a:spcPts val="1600"/>
              </a:spcBef>
              <a:spcAft>
                <a:spcPts val="1600"/>
              </a:spcAft>
              <a:buNone/>
            </a:pPr>
            <a:r>
              <a:rPr lang="en"/>
              <a:t>Module was already complete – How to simplify and strengthen the module?</a:t>
            </a:r>
            <a:br>
              <a:rPr lang="en"/>
            </a:br>
            <a:r>
              <a:rPr lang="en"/>
              <a:t>- Build sandbox for better data acquisition</a:t>
            </a:r>
            <a:br>
              <a:rPr lang="en"/>
            </a:br>
            <a:r>
              <a:rPr lang="en"/>
              <a:t>- Create Google form/sheet for data submission, merging, and analyzing</a:t>
            </a:r>
            <a:br>
              <a:rPr lang="en"/>
            </a:br>
            <a:r>
              <a:rPr lang="en"/>
              <a:t>- Provide graphs for faster and unified data understanding</a:t>
            </a:r>
            <a:br>
              <a:rPr lang="en"/>
            </a:br>
            <a:r>
              <a:rPr lang="en"/>
              <a:t>- Include more inference-based questions</a:t>
            </a:r>
            <a:br>
              <a:rPr lang="en"/>
            </a:br>
            <a:r>
              <a:rPr lang="en"/>
              <a:t>- Revamp assignment by redesigning format and adding in new figures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Reflection</a:t>
            </a:r>
            <a:endParaRPr/>
          </a:p>
        </p:txBody>
      </p:sp>
      <p:sp>
        <p:nvSpPr>
          <p:cNvPr id="316" name="Google Shape;316;p19"/>
          <p:cNvSpPr txBox="1"/>
          <p:nvPr>
            <p:ph idx="1" type="body"/>
          </p:nvPr>
        </p:nvSpPr>
        <p:spPr>
          <a:xfrm>
            <a:off x="1303800" y="1328000"/>
            <a:ext cx="7437300" cy="320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 helpful resources you found (online resource or person)?</a:t>
            </a:r>
            <a:endParaRPr/>
          </a:p>
          <a:p>
            <a:pPr indent="-311150" lvl="0" marL="457200" rtl="0" algn="l">
              <a:spcBef>
                <a:spcPts val="1600"/>
              </a:spcBef>
              <a:spcAft>
                <a:spcPts val="0"/>
              </a:spcAft>
              <a:buSzPts val="1300"/>
              <a:buChar char="-"/>
            </a:pPr>
            <a:r>
              <a:rPr lang="en"/>
              <a:t>Woodshop staff was extremely helpful in building sandbox</a:t>
            </a:r>
            <a:endParaRPr/>
          </a:p>
          <a:p>
            <a:pPr indent="-311150" lvl="0" marL="457200" rtl="0" algn="l">
              <a:spcBef>
                <a:spcPts val="0"/>
              </a:spcBef>
              <a:spcAft>
                <a:spcPts val="0"/>
              </a:spcAft>
              <a:buSzPts val="1300"/>
              <a:buChar char="-"/>
            </a:pPr>
            <a:r>
              <a:rPr lang="en"/>
              <a:t>Professor Dominy provided the past assignment and the reference data for Hominins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Reflection</a:t>
            </a:r>
            <a:endParaRPr/>
          </a:p>
        </p:txBody>
      </p:sp>
      <p:sp>
        <p:nvSpPr>
          <p:cNvPr id="322" name="Google Shape;322;p20"/>
          <p:cNvSpPr txBox="1"/>
          <p:nvPr>
            <p:ph idx="1" type="body"/>
          </p:nvPr>
        </p:nvSpPr>
        <p:spPr>
          <a:xfrm>
            <a:off x="1228900" y="1377550"/>
            <a:ext cx="7511700" cy="31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worked well? What didn’t? What did you learn/ takeaway from this whole process?</a:t>
            </a:r>
            <a:endParaRPr/>
          </a:p>
          <a:p>
            <a:pPr indent="0" lvl="0" marL="0" rtl="0" algn="l">
              <a:spcBef>
                <a:spcPts val="1600"/>
              </a:spcBef>
              <a:spcAft>
                <a:spcPts val="1600"/>
              </a:spcAft>
              <a:buNone/>
            </a:pPr>
            <a:r>
              <a:rPr lang="en"/>
              <a:t>How to make a finished product better is a different (and sometimes more difficult) way of approaching a project compared to creating a new product.</a:t>
            </a:r>
            <a:br>
              <a:rPr lang="en"/>
            </a:br>
            <a:r>
              <a:rPr lang="en"/>
              <a:t>- What’s better, the current version or a newer version?</a:t>
            </a:r>
            <a:br>
              <a:rPr lang="en"/>
            </a:br>
            <a:r>
              <a:rPr lang="en"/>
              <a:t>- How to envision what students would prefer?</a:t>
            </a:r>
            <a:br>
              <a:rPr lang="en"/>
            </a:br>
            <a:r>
              <a:rPr lang="en"/>
              <a:t>- Where tasks in the assignment should be eliminated/simplified to help encourage students to focus on critical thinking and scientific deduction?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README</a:t>
            </a:r>
            <a:endParaRPr/>
          </a:p>
        </p:txBody>
      </p:sp>
      <p:sp>
        <p:nvSpPr>
          <p:cNvPr id="328" name="Google Shape;328;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Please be sure to update the readme docs of your source code so that any future developer can look at the code and know what needs to be updated and how your code functions.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