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8517A9-7BCC-4DF4-8E37-E023D562F997}">
  <a:tblStyle styleId="{1D8517A9-7BCC-4DF4-8E37-E023D562F99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5bb91d83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5bb91d83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5bb91d83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5bb91d83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5bb91d83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5bb91d83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5bb91d83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5bb91d83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Skippable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5bb91d83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5bb91d83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3d5822174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3d5822174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5bb91d83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5bb91d83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5bb91d83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5bb91d83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5bb91d83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5bb91d83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5bb91d83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5bb91d83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3d5822174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3d5822174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821ce78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821ce78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5bb91d83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5bb91d83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Skippable, but nice to know</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821ce78f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821ce78f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821ce78f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821ce78f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5bb91d83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5bb91d83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Skippable (a lot of code to run)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5bb91d83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5bb91d83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5bb91d83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5bb91d83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5bb91d83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5bb91d83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5bb91d83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5bb91d83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5bb91d83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5bb91d83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seven of these can be skipped (easy to do on their own)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3d5822174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3d5822174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Skippable if done before class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5bb91d83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5bb91d83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skippable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5bb91d83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5bb91d83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skippable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5bb91d83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5bb91d83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5bb91d83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5bb91d83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5bb91d83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5bb91d83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5bb91d83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5bb91d83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5bb91d83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5bb91d83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5bb91d83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5bb91d83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a:t>
            </a:r>
            <a:r>
              <a:rPr lang="en">
                <a:solidFill>
                  <a:schemeClr val="dk1"/>
                </a:solidFill>
              </a:rPr>
              <a:t>kippable, also can be done on own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3d5822174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3d5822174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3d5822174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3d5822174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5bb91d8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5bb91d8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3d5822174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3d5822174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70e5e168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70e5e168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5bb91d83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5bb91d83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6" name="Google Shape;16;p2"/>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2"/>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yer Logo">
  <p:cSld name="Thayer Logo">
    <p:bg>
      <p:bgPr>
        <a:solidFill>
          <a:schemeClr val="lt1"/>
        </a:solidFill>
      </p:bgPr>
    </p:bg>
    <p:spTree>
      <p:nvGrpSpPr>
        <p:cNvPr id="70" name="Shape 70"/>
        <p:cNvGrpSpPr/>
        <p:nvPr/>
      </p:nvGrpSpPr>
      <p:grpSpPr>
        <a:xfrm>
          <a:off x="0" y="0"/>
          <a:ext cx="0" cy="0"/>
          <a:chOff x="0" y="0"/>
          <a:chExt cx="0" cy="0"/>
        </a:xfrm>
      </p:grpSpPr>
      <p:sp>
        <p:nvSpPr>
          <p:cNvPr id="71" name="Google Shape;71;p11"/>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1"/>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1"/>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1"/>
          <p:cNvSpPr txBox="1"/>
          <p:nvPr/>
        </p:nvSpPr>
        <p:spPr>
          <a:xfrm>
            <a:off x="1" y="3220980"/>
            <a:ext cx="9144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dk1"/>
                </a:solidFill>
                <a:latin typeface="Arial"/>
                <a:ea typeface="Arial"/>
                <a:cs typeface="Arial"/>
                <a:sym typeface="Arial"/>
              </a:rPr>
              <a:t>engineering.dartmouth.edu</a:t>
            </a:r>
            <a:endParaRPr sz="1100"/>
          </a:p>
        </p:txBody>
      </p:sp>
      <p:pic>
        <p:nvPicPr>
          <p:cNvPr descr="A close up of a sign&#10;&#10;Description automatically generated" id="75" name="Google Shape;75;p11"/>
          <p:cNvPicPr preferRelativeResize="0"/>
          <p:nvPr/>
        </p:nvPicPr>
        <p:blipFill rotWithShape="1">
          <a:blip r:embed="rId2">
            <a:alphaModFix/>
          </a:blip>
          <a:srcRect b="0" l="0" r="0" t="0"/>
          <a:stretch/>
        </p:blipFill>
        <p:spPr>
          <a:xfrm>
            <a:off x="1828800" y="1122420"/>
            <a:ext cx="5486401" cy="1600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Dark Option">
  <p:cSld name="Title Slide - Dark Option">
    <p:bg>
      <p:bgPr>
        <a:solidFill>
          <a:srgbClr val="00693E"/>
        </a:solidFill>
      </p:bgPr>
    </p:bg>
    <p:spTree>
      <p:nvGrpSpPr>
        <p:cNvPr id="76" name="Shape 76"/>
        <p:cNvGrpSpPr/>
        <p:nvPr/>
      </p:nvGrpSpPr>
      <p:grpSpPr>
        <a:xfrm>
          <a:off x="0" y="0"/>
          <a:ext cx="0" cy="0"/>
          <a:chOff x="0" y="0"/>
          <a:chExt cx="0" cy="0"/>
        </a:xfrm>
      </p:grpSpPr>
      <p:sp>
        <p:nvSpPr>
          <p:cNvPr id="77" name="Google Shape;77;p1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9" name="Google Shape;79;p12"/>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2"/>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2"/>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2"/>
          <p:cNvSpPr/>
          <p:nvPr/>
        </p:nvSpPr>
        <p:spPr>
          <a:xfrm>
            <a:off x="0" y="4767263"/>
            <a:ext cx="9144000" cy="3762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3" name="Google Shape;83;p12"/>
          <p:cNvPicPr preferRelativeResize="0"/>
          <p:nvPr/>
        </p:nvPicPr>
        <p:blipFill rotWithShape="1">
          <a:blip r:embed="rId2">
            <a:alphaModFix/>
          </a:blip>
          <a:srcRect b="0" l="0" r="0" t="0"/>
          <a:stretch/>
        </p:blipFill>
        <p:spPr>
          <a:xfrm>
            <a:off x="623571" y="4864687"/>
            <a:ext cx="2294419" cy="20956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yer Logo - Dark Option">
  <p:cSld name="Thayer Logo - Dark Option">
    <p:bg>
      <p:bgPr>
        <a:solidFill>
          <a:srgbClr val="00693E"/>
        </a:solidFill>
      </p:bgPr>
    </p:bg>
    <p:spTree>
      <p:nvGrpSpPr>
        <p:cNvPr id="84" name="Shape 84"/>
        <p:cNvGrpSpPr/>
        <p:nvPr/>
      </p:nvGrpSpPr>
      <p:grpSpPr>
        <a:xfrm>
          <a:off x="0" y="0"/>
          <a:ext cx="0" cy="0"/>
          <a:chOff x="0" y="0"/>
          <a:chExt cx="0" cy="0"/>
        </a:xfrm>
      </p:grpSpPr>
      <p:sp>
        <p:nvSpPr>
          <p:cNvPr id="85" name="Google Shape;85;p13"/>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3"/>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3"/>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3"/>
          <p:cNvSpPr txBox="1"/>
          <p:nvPr/>
        </p:nvSpPr>
        <p:spPr>
          <a:xfrm>
            <a:off x="1" y="3553232"/>
            <a:ext cx="9144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lt1"/>
                </a:solidFill>
                <a:latin typeface="Arial"/>
                <a:ea typeface="Arial"/>
                <a:cs typeface="Arial"/>
                <a:sym typeface="Arial"/>
              </a:rPr>
              <a:t>engineering.dartmouth.edu</a:t>
            </a:r>
            <a:endParaRPr sz="1100"/>
          </a:p>
        </p:txBody>
      </p:sp>
      <p:sp>
        <p:nvSpPr>
          <p:cNvPr id="89" name="Google Shape;89;p13"/>
          <p:cNvSpPr/>
          <p:nvPr/>
        </p:nvSpPr>
        <p:spPr>
          <a:xfrm>
            <a:off x="0" y="4717752"/>
            <a:ext cx="9144000" cy="4257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picture containing drawing&#10;&#10;Description automatically generated" id="90" name="Google Shape;90;p13"/>
          <p:cNvPicPr preferRelativeResize="0"/>
          <p:nvPr/>
        </p:nvPicPr>
        <p:blipFill rotWithShape="1">
          <a:blip r:embed="rId2">
            <a:alphaModFix/>
          </a:blip>
          <a:srcRect b="0" l="0" r="0" t="0"/>
          <a:stretch/>
        </p:blipFill>
        <p:spPr>
          <a:xfrm>
            <a:off x="1828800" y="1244652"/>
            <a:ext cx="5486399" cy="16749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Arial"/>
              <a:buNone/>
              <a:defRPr b="1" i="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 name="Google Shape;21;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Char char="•"/>
              <a:defRPr b="0" i="0">
                <a:latin typeface="Arial"/>
                <a:ea typeface="Arial"/>
                <a:cs typeface="Arial"/>
                <a:sym typeface="Arial"/>
              </a:defRPr>
            </a:lvl1pPr>
            <a:lvl2pPr indent="-342900" lvl="1" marL="914400" algn="l">
              <a:lnSpc>
                <a:spcPct val="90000"/>
              </a:lnSpc>
              <a:spcBef>
                <a:spcPts val="400"/>
              </a:spcBef>
              <a:spcAft>
                <a:spcPts val="0"/>
              </a:spcAft>
              <a:buClr>
                <a:schemeClr val="dk1"/>
              </a:buClr>
              <a:buSzPts val="1800"/>
              <a:buChar char="•"/>
              <a:defRPr b="0" i="0">
                <a:latin typeface="Arial"/>
                <a:ea typeface="Arial"/>
                <a:cs typeface="Arial"/>
                <a:sym typeface="Arial"/>
              </a:defRPr>
            </a:lvl2pPr>
            <a:lvl3pPr indent="-323850" lvl="2" marL="1371600" algn="l">
              <a:lnSpc>
                <a:spcPct val="90000"/>
              </a:lnSpc>
              <a:spcBef>
                <a:spcPts val="400"/>
              </a:spcBef>
              <a:spcAft>
                <a:spcPts val="0"/>
              </a:spcAft>
              <a:buClr>
                <a:schemeClr val="dk1"/>
              </a:buClr>
              <a:buSzPts val="1500"/>
              <a:buChar char="•"/>
              <a:defRPr b="0" i="0">
                <a:latin typeface="Arial"/>
                <a:ea typeface="Arial"/>
                <a:cs typeface="Arial"/>
                <a:sym typeface="Arial"/>
              </a:defRPr>
            </a:lvl3pPr>
            <a:lvl4pPr indent="-317500" lvl="3" marL="1828800" algn="l">
              <a:lnSpc>
                <a:spcPct val="90000"/>
              </a:lnSpc>
              <a:spcBef>
                <a:spcPts val="400"/>
              </a:spcBef>
              <a:spcAft>
                <a:spcPts val="0"/>
              </a:spcAft>
              <a:buClr>
                <a:schemeClr val="dk1"/>
              </a:buClr>
              <a:buSzPts val="1400"/>
              <a:buChar char="•"/>
              <a:defRPr b="0" i="0">
                <a:latin typeface="Arial"/>
                <a:ea typeface="Arial"/>
                <a:cs typeface="Arial"/>
                <a:sym typeface="Arial"/>
              </a:defRPr>
            </a:lvl4pPr>
            <a:lvl5pPr indent="-317500" lvl="4" marL="2286000" algn="l">
              <a:lnSpc>
                <a:spcPct val="90000"/>
              </a:lnSpc>
              <a:spcBef>
                <a:spcPts val="400"/>
              </a:spcBef>
              <a:spcAft>
                <a:spcPts val="0"/>
              </a:spcAft>
              <a:buClr>
                <a:schemeClr val="dk1"/>
              </a:buClr>
              <a:buSzPts val="1400"/>
              <a:buChar char="•"/>
              <a:defRPr b="0" i="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 name="Google Shape;22;p3"/>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b="0" i="0">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b="0" i="0">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424141"/>
              </a:buClr>
              <a:buSzPts val="1800"/>
              <a:buNone/>
              <a:defRPr sz="1800">
                <a:solidFill>
                  <a:srgbClr val="424141"/>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8" name="Google Shape;28;p4"/>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4"/>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4"/>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 name="Google Shape;33;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 name="Google Shape;35;p5"/>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5"/>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5"/>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 name="Google Shape;40;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3" name="Google Shape;43;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6"/>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6"/>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6"/>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9" name="Google Shape;49;p7"/>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7"/>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7"/>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8"/>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8"/>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9" name="Google Shape;59;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0" name="Google Shape;60;p9"/>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9"/>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9"/>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6" name="Google Shape;66;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7" name="Google Shape;67;p10"/>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0"/>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0"/>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767263"/>
            <a:ext cx="9144000" cy="3762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 name="Google Shape;7;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1"/>
          <p:cNvPicPr preferRelativeResize="0"/>
          <p:nvPr/>
        </p:nvPicPr>
        <p:blipFill rotWithShape="1">
          <a:blip r:embed="rId1">
            <a:alphaModFix/>
          </a:blip>
          <a:srcRect b="0" l="0" r="0" t="0"/>
          <a:stretch/>
        </p:blipFill>
        <p:spPr>
          <a:xfrm>
            <a:off x="623571" y="4864687"/>
            <a:ext cx="2294419" cy="2095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r-project.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tutorialspoint.com/r/r_packages.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r-project.org/" TargetMode="External"/><Relationship Id="rId4" Type="http://schemas.openxmlformats.org/officeDocument/2006/relationships/hyperlink" Target="https://rstudio.com/products/rstudio/" TargetMode="External"/><Relationship Id="rId5" Type="http://schemas.openxmlformats.org/officeDocument/2006/relationships/hyperlink" Target="https://www.rstudio.com/products/rstudio/?wvideo=520zbd3tij"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stat.ethz.ch/R-manual/R-devel/library/datasets/html/airquality.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Air Quality Project</a:t>
            </a:r>
            <a:endParaRPr/>
          </a:p>
        </p:txBody>
      </p:sp>
      <p:sp>
        <p:nvSpPr>
          <p:cNvPr id="96" name="Google Shape;96;p14"/>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Assignment 1: Welcome to 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Viewing Data</a:t>
            </a:r>
            <a:endParaRPr/>
          </a:p>
        </p:txBody>
      </p:sp>
      <p:sp>
        <p:nvSpPr>
          <p:cNvPr id="174" name="Google Shape;174;p2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There are several ways to view data. </a:t>
            </a:r>
            <a:r>
              <a:rPr lang="en">
                <a:solidFill>
                  <a:srgbClr val="0000FF"/>
                </a:solidFill>
              </a:rPr>
              <a:t>Run these one at a time and answer the corresponding questions on your answer sheet:</a:t>
            </a:r>
            <a:br>
              <a:rPr lang="en">
                <a:solidFill>
                  <a:srgbClr val="0000FF"/>
                </a:solidFill>
              </a:rPr>
            </a:br>
            <a:endParaRPr>
              <a:solidFill>
                <a:srgbClr val="0000FF"/>
              </a:solidFill>
            </a:endParaRPr>
          </a:p>
          <a:p>
            <a:pPr indent="-330200" lvl="0" marL="457200" rtl="0" algn="l">
              <a:lnSpc>
                <a:spcPct val="150000"/>
              </a:lnSpc>
              <a:spcBef>
                <a:spcPts val="0"/>
              </a:spcBef>
              <a:spcAft>
                <a:spcPts val="0"/>
              </a:spcAft>
              <a:buSzPts val="1600"/>
              <a:buChar char="•"/>
            </a:pPr>
            <a:r>
              <a:rPr lang="en" sz="1600">
                <a:solidFill>
                  <a:srgbClr val="444444"/>
                </a:solidFill>
                <a:latin typeface="Consolas"/>
                <a:ea typeface="Consolas"/>
                <a:cs typeface="Consolas"/>
                <a:sym typeface="Consolas"/>
              </a:rPr>
              <a:t>air_quality_data_full</a:t>
            </a:r>
            <a:r>
              <a:rPr lang="en" sz="1600"/>
              <a:t> </a:t>
            </a:r>
            <a:endParaRPr sz="1600"/>
          </a:p>
          <a:p>
            <a:pPr indent="-330200" lvl="0" marL="457200" rtl="0" algn="l">
              <a:lnSpc>
                <a:spcPct val="150000"/>
              </a:lnSpc>
              <a:spcBef>
                <a:spcPts val="0"/>
              </a:spcBef>
              <a:spcAft>
                <a:spcPts val="0"/>
              </a:spcAft>
              <a:buSzPts val="1600"/>
              <a:buChar char="•"/>
            </a:pPr>
            <a:r>
              <a:rPr lang="en" sz="1600">
                <a:solidFill>
                  <a:srgbClr val="444444"/>
                </a:solidFill>
                <a:latin typeface="Consolas"/>
                <a:ea typeface="Consolas"/>
                <a:cs typeface="Consolas"/>
                <a:sym typeface="Consolas"/>
              </a:rPr>
              <a:t>colnames(air_quality_data_full)</a:t>
            </a:r>
            <a:endParaRPr sz="1600"/>
          </a:p>
          <a:p>
            <a:pPr indent="-330200" lvl="0" marL="457200" rtl="0" algn="l">
              <a:lnSpc>
                <a:spcPct val="150000"/>
              </a:lnSpc>
              <a:spcBef>
                <a:spcPts val="0"/>
              </a:spcBef>
              <a:spcAft>
                <a:spcPts val="0"/>
              </a:spcAft>
              <a:buSzPts val="1600"/>
              <a:buChar char="•"/>
            </a:pPr>
            <a:r>
              <a:rPr lang="en" sz="1600">
                <a:solidFill>
                  <a:srgbClr val="444444"/>
                </a:solidFill>
                <a:latin typeface="Consolas"/>
                <a:ea typeface="Consolas"/>
                <a:cs typeface="Consolas"/>
                <a:sym typeface="Consolas"/>
              </a:rPr>
              <a:t>str(air_quality_data_full)</a:t>
            </a:r>
            <a:r>
              <a:rPr lang="en" sz="1600"/>
              <a:t> </a:t>
            </a:r>
            <a:endParaRPr sz="1600"/>
          </a:p>
          <a:p>
            <a:pPr indent="-330200" lvl="0" marL="457200" rtl="0" algn="l">
              <a:lnSpc>
                <a:spcPct val="150000"/>
              </a:lnSpc>
              <a:spcBef>
                <a:spcPts val="0"/>
              </a:spcBef>
              <a:spcAft>
                <a:spcPts val="0"/>
              </a:spcAft>
              <a:buSzPts val="1600"/>
              <a:buChar char="•"/>
            </a:pPr>
            <a:r>
              <a:rPr lang="en" sz="1600">
                <a:solidFill>
                  <a:srgbClr val="444444"/>
                </a:solidFill>
                <a:latin typeface="Consolas"/>
                <a:ea typeface="Consolas"/>
                <a:cs typeface="Consolas"/>
                <a:sym typeface="Consolas"/>
              </a:rPr>
              <a:t>head(air_quality_data_full)</a:t>
            </a:r>
            <a:r>
              <a:rPr lang="en" sz="1600"/>
              <a:t> </a:t>
            </a:r>
            <a:endParaRPr sz="1600"/>
          </a:p>
          <a:p>
            <a:pPr indent="-330200" lvl="0" marL="457200" rtl="0" algn="l">
              <a:lnSpc>
                <a:spcPct val="150000"/>
              </a:lnSpc>
              <a:spcBef>
                <a:spcPts val="0"/>
              </a:spcBef>
              <a:spcAft>
                <a:spcPts val="0"/>
              </a:spcAft>
              <a:buSzPts val="1600"/>
              <a:buChar char="•"/>
            </a:pPr>
            <a:r>
              <a:rPr lang="en" sz="1600">
                <a:solidFill>
                  <a:srgbClr val="444444"/>
                </a:solidFill>
                <a:latin typeface="Consolas"/>
                <a:ea typeface="Consolas"/>
                <a:cs typeface="Consolas"/>
                <a:sym typeface="Consolas"/>
              </a:rPr>
              <a:t>length(air_quality_data_full$Ozone)</a:t>
            </a:r>
            <a:endParaRPr sz="1600"/>
          </a:p>
        </p:txBody>
      </p:sp>
      <p:sp>
        <p:nvSpPr>
          <p:cNvPr id="175" name="Google Shape;175;p23"/>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Cleaning Data</a:t>
            </a:r>
            <a:endParaRPr/>
          </a:p>
        </p:txBody>
      </p:sp>
      <p:sp>
        <p:nvSpPr>
          <p:cNvPr id="181" name="Google Shape;181;p2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We only want to use </a:t>
            </a:r>
            <a:r>
              <a:rPr lang="en">
                <a:latin typeface="Consolas"/>
                <a:ea typeface="Consolas"/>
                <a:cs typeface="Consolas"/>
                <a:sym typeface="Consolas"/>
              </a:rPr>
              <a:t>Ozone</a:t>
            </a:r>
            <a:r>
              <a:rPr lang="en"/>
              <a:t> </a:t>
            </a:r>
            <a:r>
              <a:rPr lang="en"/>
              <a:t>and </a:t>
            </a:r>
            <a:r>
              <a:rPr lang="en">
                <a:latin typeface="Consolas"/>
                <a:ea typeface="Consolas"/>
                <a:cs typeface="Consolas"/>
                <a:sym typeface="Consolas"/>
              </a:rPr>
              <a:t>Month</a:t>
            </a:r>
            <a:r>
              <a:rPr lang="en"/>
              <a:t> for our work today</a:t>
            </a:r>
            <a:r>
              <a:rPr lang="en">
                <a:solidFill>
                  <a:srgbClr val="0000FF"/>
                </a:solidFill>
              </a:rPr>
              <a:t>. Execute this line:</a:t>
            </a:r>
            <a:endParaRPr>
              <a:solidFill>
                <a:srgbClr val="000000"/>
              </a:solidFill>
            </a:endParaRPr>
          </a:p>
          <a:p>
            <a:pPr indent="-330200" lvl="0" marL="457200" rtl="0" algn="l">
              <a:lnSpc>
                <a:spcPct val="115000"/>
              </a:lnSpc>
              <a:spcBef>
                <a:spcPts val="1000"/>
              </a:spcBef>
              <a:spcAft>
                <a:spcPts val="0"/>
              </a:spcAft>
              <a:buClr>
                <a:srgbClr val="000000"/>
              </a:buClr>
              <a:buSzPts val="1600"/>
              <a:buChar char="•"/>
            </a:pPr>
            <a:r>
              <a:rPr lang="en" sz="1600">
                <a:solidFill>
                  <a:srgbClr val="444444"/>
                </a:solidFill>
                <a:latin typeface="Consolas"/>
                <a:ea typeface="Consolas"/>
                <a:cs typeface="Consolas"/>
                <a:sym typeface="Consolas"/>
              </a:rPr>
              <a:t>air_quality_data &lt;- subset(air_quality_data_full, select=c(Ozone, Month)) </a:t>
            </a:r>
            <a:r>
              <a:rPr lang="en" sz="1600">
                <a:solidFill>
                  <a:srgbClr val="78A960"/>
                </a:solidFill>
                <a:latin typeface="Consolas"/>
                <a:ea typeface="Consolas"/>
                <a:cs typeface="Consolas"/>
                <a:sym typeface="Consolas"/>
              </a:rPr>
              <a:t># Selects only Ozone and Month</a:t>
            </a:r>
            <a:endParaRPr sz="1600">
              <a:solidFill>
                <a:srgbClr val="78A960"/>
              </a:solidFill>
              <a:latin typeface="Consolas"/>
              <a:ea typeface="Consolas"/>
              <a:cs typeface="Consolas"/>
              <a:sym typeface="Consolas"/>
            </a:endParaRPr>
          </a:p>
          <a:p>
            <a:pPr indent="-330200" lvl="0" marL="457200" rtl="0" algn="l">
              <a:lnSpc>
                <a:spcPct val="115000"/>
              </a:lnSpc>
              <a:spcBef>
                <a:spcPts val="1000"/>
              </a:spcBef>
              <a:spcAft>
                <a:spcPts val="0"/>
              </a:spcAft>
              <a:buClr>
                <a:srgbClr val="000000"/>
              </a:buClr>
              <a:buSzPts val="1600"/>
              <a:buChar char="•"/>
            </a:pPr>
            <a:r>
              <a:rPr lang="en" sz="1600"/>
              <a:t>Fun tip:</a:t>
            </a:r>
            <a:r>
              <a:rPr lang="en" sz="1600">
                <a:solidFill>
                  <a:srgbClr val="444444"/>
                </a:solidFill>
              </a:rPr>
              <a:t> </a:t>
            </a:r>
            <a:r>
              <a:rPr lang="en" sz="1600">
                <a:solidFill>
                  <a:srgbClr val="444444"/>
                </a:solidFill>
                <a:latin typeface="Consolas"/>
                <a:ea typeface="Consolas"/>
                <a:cs typeface="Consolas"/>
                <a:sym typeface="Consolas"/>
              </a:rPr>
              <a:t>air_quality_data &lt;- subset(air_quality_data_full, select=-c(Wind, Solar.R, Day, Temp)) </a:t>
            </a:r>
            <a:r>
              <a:rPr lang="en" sz="1600">
                <a:solidFill>
                  <a:srgbClr val="78A960"/>
                </a:solidFill>
                <a:latin typeface="Consolas"/>
                <a:ea typeface="Consolas"/>
                <a:cs typeface="Consolas"/>
                <a:sym typeface="Consolas"/>
              </a:rPr>
              <a:t># Can also select by telling R everything *not* to include</a:t>
            </a:r>
            <a:endParaRPr sz="2600">
              <a:solidFill>
                <a:srgbClr val="78A960"/>
              </a:solidFill>
              <a:latin typeface="Consolas"/>
              <a:ea typeface="Consolas"/>
              <a:cs typeface="Consolas"/>
              <a:sym typeface="Consolas"/>
            </a:endParaRPr>
          </a:p>
        </p:txBody>
      </p:sp>
      <p:sp>
        <p:nvSpPr>
          <p:cNvPr id="182" name="Google Shape;182;p24"/>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Verifying Data</a:t>
            </a:r>
            <a:endParaRPr/>
          </a:p>
        </p:txBody>
      </p:sp>
      <p:sp>
        <p:nvSpPr>
          <p:cNvPr id="188" name="Google Shape;188;p2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We finally need to check that our cleaning process worked.</a:t>
            </a:r>
            <a:endParaRPr/>
          </a:p>
          <a:p>
            <a:pPr indent="-361950" lvl="0" marL="457200" rtl="0" algn="l">
              <a:spcBef>
                <a:spcPts val="800"/>
              </a:spcBef>
              <a:spcAft>
                <a:spcPts val="0"/>
              </a:spcAft>
              <a:buSzPts val="2100"/>
              <a:buChar char="•"/>
            </a:pPr>
            <a:r>
              <a:rPr lang="en"/>
              <a:t>In the ‘Environment’ tab/window/panel, double-click on </a:t>
            </a:r>
            <a:r>
              <a:rPr lang="en">
                <a:solidFill>
                  <a:srgbClr val="444444"/>
                </a:solidFill>
                <a:latin typeface="Consolas"/>
                <a:ea typeface="Consolas"/>
                <a:cs typeface="Consolas"/>
                <a:sym typeface="Consolas"/>
              </a:rPr>
              <a:t>air_quality_data</a:t>
            </a:r>
            <a:r>
              <a:rPr lang="en"/>
              <a:t> (your new subset). This will open up the data sheet in the Viewer panel.</a:t>
            </a:r>
            <a:endParaRPr/>
          </a:p>
          <a:p>
            <a:pPr indent="0" lvl="0" marL="457200" rtl="0" algn="l">
              <a:spcBef>
                <a:spcPts val="800"/>
              </a:spcBef>
              <a:spcAft>
                <a:spcPts val="0"/>
              </a:spcAft>
              <a:buNone/>
            </a:pPr>
            <a:r>
              <a:t/>
            </a:r>
            <a:endParaRPr/>
          </a:p>
          <a:p>
            <a:pPr indent="-361950" lvl="0" marL="457200" rtl="0" algn="l">
              <a:spcBef>
                <a:spcPts val="800"/>
              </a:spcBef>
              <a:spcAft>
                <a:spcPts val="0"/>
              </a:spcAft>
              <a:buSzPts val="2100"/>
              <a:buChar char="•"/>
            </a:pPr>
            <a:r>
              <a:rPr lang="en"/>
              <a:t>In addition, what command(s) that you already learned can you use to show that you only have ozone and month now? </a:t>
            </a:r>
            <a:r>
              <a:rPr lang="en">
                <a:solidFill>
                  <a:srgbClr val="0000FF"/>
                </a:solidFill>
              </a:rPr>
              <a:t>Find one command that would also help you, run it, and record it on your answer sheet (hint: viewing data, Slide 9)</a:t>
            </a:r>
            <a:endParaRPr sz="3100">
              <a:solidFill>
                <a:srgbClr val="0000FF"/>
              </a:solidFill>
            </a:endParaRPr>
          </a:p>
        </p:txBody>
      </p:sp>
      <p:sp>
        <p:nvSpPr>
          <p:cNvPr id="189" name="Google Shape;189;p2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idx="4294967295" type="body"/>
          </p:nvPr>
        </p:nvSpPr>
        <p:spPr>
          <a:xfrm>
            <a:off x="628650" y="1268044"/>
            <a:ext cx="7886700" cy="3263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You have completed the majority of the main process of data analysis in R! Next is to visualize and analyze the data.</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You may repeat these steps several times to get the data you want now or do so again after your first or more analysis.</a:t>
            </a:r>
            <a:endParaRPr/>
          </a:p>
        </p:txBody>
      </p:sp>
      <p:sp>
        <p:nvSpPr>
          <p:cNvPr id="195" name="Google Shape;195;p2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 Analysis Process</a:t>
            </a:r>
            <a:endParaRPr/>
          </a:p>
        </p:txBody>
      </p:sp>
      <p:sp>
        <p:nvSpPr>
          <p:cNvPr id="196" name="Google Shape;196;p26"/>
          <p:cNvSpPr/>
          <p:nvPr/>
        </p:nvSpPr>
        <p:spPr>
          <a:xfrm>
            <a:off x="450675" y="2147200"/>
            <a:ext cx="2518200" cy="1461600"/>
          </a:xfrm>
          <a:prstGeom prst="chevron">
            <a:avLst>
              <a:gd fmla="val 50000" name="adj"/>
            </a:avLst>
          </a:prstGeom>
          <a:solidFill>
            <a:srgbClr val="00693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2346984" y="2147200"/>
            <a:ext cx="2518200" cy="1461600"/>
          </a:xfrm>
          <a:prstGeom prst="chevron">
            <a:avLst>
              <a:gd fmla="val 50000" name="adj"/>
            </a:avLst>
          </a:prstGeom>
          <a:solidFill>
            <a:srgbClr val="00693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4254016" y="2147200"/>
            <a:ext cx="2518200" cy="1461600"/>
          </a:xfrm>
          <a:prstGeom prst="chevron">
            <a:avLst>
              <a:gd fmla="val 50000" name="adj"/>
            </a:avLst>
          </a:prstGeom>
          <a:solidFill>
            <a:srgbClr val="00693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6175128" y="2147200"/>
            <a:ext cx="2518200" cy="1461600"/>
          </a:xfrm>
          <a:prstGeom prst="chevron">
            <a:avLst>
              <a:gd fmla="val 50000" name="adj"/>
            </a:avLst>
          </a:prstGeom>
          <a:solidFill>
            <a:srgbClr val="00693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txBox="1"/>
          <p:nvPr/>
        </p:nvSpPr>
        <p:spPr>
          <a:xfrm>
            <a:off x="1197950" y="2462350"/>
            <a:ext cx="130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rPr>
              <a:t>Load Data</a:t>
            </a:r>
            <a:endParaRPr b="1" sz="2100">
              <a:solidFill>
                <a:schemeClr val="lt1"/>
              </a:solidFill>
            </a:endParaRPr>
          </a:p>
        </p:txBody>
      </p:sp>
      <p:sp>
        <p:nvSpPr>
          <p:cNvPr id="201" name="Google Shape;201;p26"/>
          <p:cNvSpPr txBox="1"/>
          <p:nvPr/>
        </p:nvSpPr>
        <p:spPr>
          <a:xfrm>
            <a:off x="2952075" y="2462350"/>
            <a:ext cx="130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rPr>
              <a:t>Clean</a:t>
            </a:r>
            <a:r>
              <a:rPr b="1" lang="en" sz="2100">
                <a:solidFill>
                  <a:schemeClr val="lt1"/>
                </a:solidFill>
              </a:rPr>
              <a:t> Data</a:t>
            </a:r>
            <a:endParaRPr b="1" sz="2100">
              <a:solidFill>
                <a:schemeClr val="lt1"/>
              </a:solidFill>
            </a:endParaRPr>
          </a:p>
        </p:txBody>
      </p:sp>
      <p:sp>
        <p:nvSpPr>
          <p:cNvPr id="202" name="Google Shape;202;p26"/>
          <p:cNvSpPr txBox="1"/>
          <p:nvPr/>
        </p:nvSpPr>
        <p:spPr>
          <a:xfrm>
            <a:off x="4964725" y="2462350"/>
            <a:ext cx="130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rPr>
              <a:t>Verify Clean</a:t>
            </a:r>
            <a:endParaRPr b="1" sz="2100">
              <a:solidFill>
                <a:schemeClr val="lt1"/>
              </a:solidFill>
            </a:endParaRPr>
          </a:p>
        </p:txBody>
      </p:sp>
      <p:sp>
        <p:nvSpPr>
          <p:cNvPr id="203" name="Google Shape;203;p26"/>
          <p:cNvSpPr txBox="1"/>
          <p:nvPr/>
        </p:nvSpPr>
        <p:spPr>
          <a:xfrm>
            <a:off x="6820600" y="2462350"/>
            <a:ext cx="1466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rPr>
              <a:t>Visualize/ Analyze</a:t>
            </a:r>
            <a:endParaRPr b="1" sz="2100">
              <a:solidFill>
                <a:schemeClr val="lt1"/>
              </a:solidFill>
            </a:endParaRPr>
          </a:p>
        </p:txBody>
      </p:sp>
      <p:sp>
        <p:nvSpPr>
          <p:cNvPr id="204" name="Google Shape;204;p2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1: Histogram</a:t>
            </a:r>
            <a:endParaRPr/>
          </a:p>
        </p:txBody>
      </p:sp>
      <p:sp>
        <p:nvSpPr>
          <p:cNvPr id="210" name="Google Shape;210;p27"/>
          <p:cNvSpPr txBox="1"/>
          <p:nvPr>
            <p:ph idx="1" type="body"/>
          </p:nvPr>
        </p:nvSpPr>
        <p:spPr>
          <a:xfrm>
            <a:off x="897850" y="1268044"/>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L</a:t>
            </a:r>
            <a:r>
              <a:rPr lang="en"/>
              <a:t>et’s see what </a:t>
            </a:r>
            <a:r>
              <a:rPr lang="en">
                <a:solidFill>
                  <a:srgbClr val="444444"/>
                </a:solidFill>
                <a:latin typeface="Consolas"/>
                <a:ea typeface="Consolas"/>
                <a:cs typeface="Consolas"/>
                <a:sym typeface="Consolas"/>
              </a:rPr>
              <a:t>hist</a:t>
            </a:r>
            <a:r>
              <a:rPr lang="en"/>
              <a:t> function can do for us: </a:t>
            </a:r>
            <a:r>
              <a:rPr lang="en">
                <a:solidFill>
                  <a:srgbClr val="0000FF"/>
                </a:solidFill>
              </a:rPr>
              <a:t>Execute </a:t>
            </a:r>
            <a:r>
              <a:rPr lang="en">
                <a:solidFill>
                  <a:srgbClr val="0000FF"/>
                </a:solidFill>
                <a:latin typeface="Consolas"/>
                <a:ea typeface="Consolas"/>
                <a:cs typeface="Consolas"/>
                <a:sym typeface="Consolas"/>
              </a:rPr>
              <a:t>help(hist)</a:t>
            </a:r>
            <a:endParaRPr>
              <a:solidFill>
                <a:srgbClr val="444444"/>
              </a:solidFill>
              <a:latin typeface="Consolas"/>
              <a:ea typeface="Consolas"/>
              <a:cs typeface="Consolas"/>
              <a:sym typeface="Consolas"/>
            </a:endParaRPr>
          </a:p>
          <a:p>
            <a:pPr indent="-361950" lvl="0" marL="457200" rtl="0" algn="l">
              <a:lnSpc>
                <a:spcPct val="115000"/>
              </a:lnSpc>
              <a:spcBef>
                <a:spcPts val="1000"/>
              </a:spcBef>
              <a:spcAft>
                <a:spcPts val="0"/>
              </a:spcAft>
              <a:buClr>
                <a:srgbClr val="0000FF"/>
              </a:buClr>
              <a:buSzPts val="2100"/>
              <a:buChar char="•"/>
            </a:pPr>
            <a:r>
              <a:rPr lang="en">
                <a:solidFill>
                  <a:srgbClr val="0000FF"/>
                </a:solidFill>
              </a:rPr>
              <a:t>S</a:t>
            </a:r>
            <a:r>
              <a:rPr lang="en">
                <a:solidFill>
                  <a:srgbClr val="0000FF"/>
                </a:solidFill>
              </a:rPr>
              <a:t>ummarize what the arguments (breaks, main, xlab, ylab, xlim, and ylim) of the hist function are used for.</a:t>
            </a:r>
            <a:endParaRPr>
              <a:solidFill>
                <a:srgbClr val="0000FF"/>
              </a:solidFill>
            </a:endParaRPr>
          </a:p>
          <a:p>
            <a:pPr indent="0" lvl="0" marL="0" rtl="0" algn="l">
              <a:lnSpc>
                <a:spcPct val="115000"/>
              </a:lnSpc>
              <a:spcBef>
                <a:spcPts val="1000"/>
              </a:spcBef>
              <a:spcAft>
                <a:spcPts val="0"/>
              </a:spcAft>
              <a:buNone/>
            </a:pPr>
            <a:r>
              <a:rPr lang="en"/>
              <a:t>Create the default plot:</a:t>
            </a:r>
            <a:br>
              <a:rPr lang="en"/>
            </a:br>
            <a:r>
              <a:rPr lang="en"/>
              <a:t>	</a:t>
            </a:r>
            <a:r>
              <a:rPr lang="en">
                <a:solidFill>
                  <a:srgbClr val="444444"/>
                </a:solidFill>
                <a:latin typeface="Consolas"/>
                <a:ea typeface="Consolas"/>
                <a:cs typeface="Consolas"/>
                <a:sym typeface="Consolas"/>
              </a:rPr>
              <a:t>hist(air_quality_data$Ozone)</a:t>
            </a:r>
            <a:endParaRPr>
              <a:solidFill>
                <a:srgbClr val="444444"/>
              </a:solidFill>
              <a:latin typeface="Consolas"/>
              <a:ea typeface="Consolas"/>
              <a:cs typeface="Consolas"/>
              <a:sym typeface="Consolas"/>
            </a:endParaRPr>
          </a:p>
          <a:p>
            <a:pPr indent="-361950" lvl="0" marL="457200" rtl="0" algn="l">
              <a:lnSpc>
                <a:spcPct val="115000"/>
              </a:lnSpc>
              <a:spcBef>
                <a:spcPts val="1000"/>
              </a:spcBef>
              <a:spcAft>
                <a:spcPts val="0"/>
              </a:spcAft>
              <a:buClr>
                <a:srgbClr val="0000FF"/>
              </a:buClr>
              <a:buSzPts val="2100"/>
              <a:buChar char="•"/>
            </a:pPr>
            <a:r>
              <a:rPr lang="en">
                <a:solidFill>
                  <a:srgbClr val="0000FF"/>
                </a:solidFill>
              </a:rPr>
              <a:t>Run the above command. </a:t>
            </a:r>
            <a:r>
              <a:rPr lang="en"/>
              <a:t>Your plot will appear in the Plots </a:t>
            </a:r>
            <a:r>
              <a:rPr lang="en"/>
              <a:t>panel</a:t>
            </a:r>
            <a:r>
              <a:rPr lang="en"/>
              <a:t>.</a:t>
            </a:r>
            <a:r>
              <a:rPr lang="en">
                <a:solidFill>
                  <a:srgbClr val="0000FF"/>
                </a:solidFill>
              </a:rPr>
              <a:t> How many groups (bars) are there by default?</a:t>
            </a:r>
            <a:endParaRPr>
              <a:solidFill>
                <a:srgbClr val="0000FF"/>
              </a:solidFill>
            </a:endParaRPr>
          </a:p>
          <a:p>
            <a:pPr indent="-361950" lvl="0" marL="457200" rtl="0" algn="l">
              <a:lnSpc>
                <a:spcPct val="115000"/>
              </a:lnSpc>
              <a:spcBef>
                <a:spcPts val="0"/>
              </a:spcBef>
              <a:spcAft>
                <a:spcPts val="0"/>
              </a:spcAft>
              <a:buClr>
                <a:srgbClr val="0000FF"/>
              </a:buClr>
              <a:buSzPts val="2100"/>
              <a:buChar char="•"/>
            </a:pPr>
            <a:r>
              <a:rPr lang="en">
                <a:solidFill>
                  <a:srgbClr val="0000FF"/>
                </a:solidFill>
              </a:rPr>
              <a:t>We will show you how to save your plot next.</a:t>
            </a:r>
            <a:endParaRPr>
              <a:solidFill>
                <a:srgbClr val="0000FF"/>
              </a:solidFill>
            </a:endParaRPr>
          </a:p>
          <a:p>
            <a:pPr indent="0" lvl="0" marL="0" rtl="0" algn="l">
              <a:spcBef>
                <a:spcPts val="800"/>
              </a:spcBef>
              <a:spcAft>
                <a:spcPts val="0"/>
              </a:spcAft>
              <a:buNone/>
            </a:pPr>
            <a:r>
              <a:t/>
            </a:r>
            <a:endParaRPr/>
          </a:p>
        </p:txBody>
      </p:sp>
      <p:sp>
        <p:nvSpPr>
          <p:cNvPr id="211" name="Google Shape;211;p2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Saving Plots</a:t>
            </a:r>
            <a:endParaRPr/>
          </a:p>
        </p:txBody>
      </p:sp>
      <p:sp>
        <p:nvSpPr>
          <p:cNvPr id="217" name="Google Shape;217;p28"/>
          <p:cNvSpPr txBox="1"/>
          <p:nvPr>
            <p:ph idx="1" type="body"/>
          </p:nvPr>
        </p:nvSpPr>
        <p:spPr>
          <a:xfrm>
            <a:off x="628650" y="1369225"/>
            <a:ext cx="79959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solidFill>
                  <a:srgbClr val="000000"/>
                </a:solidFill>
              </a:rPr>
              <a:t>In the ‘Plots’ window, either</a:t>
            </a:r>
            <a:br>
              <a:rPr lang="en">
                <a:solidFill>
                  <a:srgbClr val="000000"/>
                </a:solidFill>
              </a:rPr>
            </a:br>
            <a:r>
              <a:rPr lang="en">
                <a:solidFill>
                  <a:srgbClr val="000000"/>
                </a:solidFill>
              </a:rPr>
              <a:t>choose:</a:t>
            </a:r>
            <a:endParaRPr>
              <a:solidFill>
                <a:srgbClr val="000000"/>
              </a:solidFill>
            </a:endParaRPr>
          </a:p>
          <a:p>
            <a:pPr indent="-361950" lvl="0" marL="457200" rtl="0" algn="l">
              <a:lnSpc>
                <a:spcPct val="115000"/>
              </a:lnSpc>
              <a:spcBef>
                <a:spcPts val="1000"/>
              </a:spcBef>
              <a:spcAft>
                <a:spcPts val="0"/>
              </a:spcAft>
              <a:buClr>
                <a:srgbClr val="000000"/>
              </a:buClr>
              <a:buSzPts val="2100"/>
              <a:buChar char="•"/>
            </a:pPr>
            <a:r>
              <a:rPr lang="en">
                <a:solidFill>
                  <a:srgbClr val="000000"/>
                </a:solidFill>
              </a:rPr>
              <a:t>"Export/Save as Image..."</a:t>
            </a:r>
            <a:endParaRPr>
              <a:solidFill>
                <a:srgbClr val="000000"/>
              </a:solidFill>
            </a:endParaRPr>
          </a:p>
          <a:p>
            <a:pPr indent="-361950" lvl="0" marL="457200" rtl="0" algn="l">
              <a:lnSpc>
                <a:spcPct val="115000"/>
              </a:lnSpc>
              <a:spcBef>
                <a:spcPts val="0"/>
              </a:spcBef>
              <a:spcAft>
                <a:spcPts val="0"/>
              </a:spcAft>
              <a:buClr>
                <a:srgbClr val="000000"/>
              </a:buClr>
              <a:buSzPts val="2100"/>
              <a:buChar char="•"/>
            </a:pPr>
            <a:r>
              <a:rPr lang="en">
                <a:solidFill>
                  <a:srgbClr val="000000"/>
                </a:solidFill>
              </a:rPr>
              <a:t>“Export/Save as PDF…”.</a:t>
            </a:r>
            <a:endParaRPr>
              <a:solidFill>
                <a:srgbClr val="000000"/>
              </a:solidFill>
            </a:endParaRPr>
          </a:p>
          <a:p>
            <a:pPr indent="-361950" lvl="0" marL="457200" rtl="0" algn="l">
              <a:lnSpc>
                <a:spcPct val="115000"/>
              </a:lnSpc>
              <a:spcBef>
                <a:spcPts val="0"/>
              </a:spcBef>
              <a:spcAft>
                <a:spcPts val="0"/>
              </a:spcAft>
              <a:buClr>
                <a:srgbClr val="000000"/>
              </a:buClr>
              <a:buSzPts val="2100"/>
              <a:buChar char="•"/>
            </a:pPr>
            <a:r>
              <a:rPr lang="en">
                <a:solidFill>
                  <a:srgbClr val="000000"/>
                </a:solidFill>
              </a:rPr>
              <a:t>“Copy to Clipboard…”</a:t>
            </a:r>
            <a:endParaRPr>
              <a:solidFill>
                <a:srgbClr val="000000"/>
              </a:solidFill>
            </a:endParaRPr>
          </a:p>
          <a:p>
            <a:pPr indent="0" lvl="0" marL="0" rtl="0" algn="l">
              <a:lnSpc>
                <a:spcPct val="115000"/>
              </a:lnSpc>
              <a:spcBef>
                <a:spcPts val="1000"/>
              </a:spcBef>
              <a:spcAft>
                <a:spcPts val="0"/>
              </a:spcAft>
              <a:buNone/>
            </a:pPr>
            <a:r>
              <a:rPr lang="en">
                <a:solidFill>
                  <a:srgbClr val="0000FF"/>
                </a:solidFill>
              </a:rPr>
              <a:t>Now you can save and paste your plot from </a:t>
            </a:r>
            <a:r>
              <a:rPr lang="en">
                <a:solidFill>
                  <a:srgbClr val="0000FF"/>
                </a:solidFill>
                <a:latin typeface="Consolas"/>
                <a:ea typeface="Consolas"/>
                <a:cs typeface="Consolas"/>
                <a:sym typeface="Consolas"/>
              </a:rPr>
              <a:t>hist(air_quality_data$Ozone)</a:t>
            </a:r>
            <a:r>
              <a:rPr lang="en">
                <a:solidFill>
                  <a:srgbClr val="0000FF"/>
                </a:solidFill>
              </a:rPr>
              <a:t> to your answer sheet.</a:t>
            </a:r>
            <a:endParaRPr>
              <a:solidFill>
                <a:srgbClr val="0000FF"/>
              </a:solidFill>
            </a:endParaRPr>
          </a:p>
          <a:p>
            <a:pPr indent="0" lvl="0" marL="0" rtl="0" algn="l">
              <a:spcBef>
                <a:spcPts val="800"/>
              </a:spcBef>
              <a:spcAft>
                <a:spcPts val="0"/>
              </a:spcAft>
              <a:buNone/>
            </a:pPr>
            <a:r>
              <a:t/>
            </a:r>
            <a:endParaRPr/>
          </a:p>
        </p:txBody>
      </p:sp>
      <p:pic>
        <p:nvPicPr>
          <p:cNvPr id="218" name="Google Shape;218;p28"/>
          <p:cNvPicPr preferRelativeResize="0"/>
          <p:nvPr/>
        </p:nvPicPr>
        <p:blipFill>
          <a:blip r:embed="rId3">
            <a:alphaModFix/>
          </a:blip>
          <a:stretch>
            <a:fillRect/>
          </a:stretch>
        </p:blipFill>
        <p:spPr>
          <a:xfrm>
            <a:off x="4572155" y="565850"/>
            <a:ext cx="4052525" cy="2844351"/>
          </a:xfrm>
          <a:prstGeom prst="rect">
            <a:avLst/>
          </a:prstGeom>
          <a:noFill/>
          <a:ln cap="flat" cmpd="sng" w="9525">
            <a:solidFill>
              <a:schemeClr val="dk2"/>
            </a:solidFill>
            <a:prstDash val="solid"/>
            <a:round/>
            <a:headEnd len="sm" w="sm" type="none"/>
            <a:tailEnd len="sm" w="sm" type="none"/>
          </a:ln>
        </p:spPr>
      </p:pic>
      <p:sp>
        <p:nvSpPr>
          <p:cNvPr id="219" name="Google Shape;219;p28"/>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1: Histogram (con’t)</a:t>
            </a:r>
            <a:endParaRPr/>
          </a:p>
        </p:txBody>
      </p:sp>
      <p:sp>
        <p:nvSpPr>
          <p:cNvPr id="225" name="Google Shape;225;p2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This code includes an x-axis label, but deletes the graph’s title:</a:t>
            </a:r>
            <a:br>
              <a:rPr lang="en" sz="1600"/>
            </a:br>
            <a:r>
              <a:rPr lang="en" sz="1600"/>
              <a:t>		</a:t>
            </a:r>
            <a:r>
              <a:rPr lang="en" sz="1600">
                <a:solidFill>
                  <a:srgbClr val="444444"/>
                </a:solidFill>
                <a:latin typeface="Consolas"/>
                <a:ea typeface="Consolas"/>
                <a:cs typeface="Consolas"/>
                <a:sym typeface="Consolas"/>
              </a:rPr>
              <a:t>hist(air_quality_data$Ozone,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hist(air_quality_data$Ozone, xlab=</a:t>
            </a:r>
            <a:r>
              <a:rPr lang="en" sz="1600">
                <a:solidFill>
                  <a:srgbClr val="880000"/>
                </a:solidFill>
                <a:latin typeface="Consolas"/>
                <a:ea typeface="Consolas"/>
                <a:cs typeface="Consolas"/>
                <a:sym typeface="Consolas"/>
              </a:rPr>
              <a:t>"ug/L"</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endParaRPr sz="600">
              <a:solidFill>
                <a:srgbClr val="444444"/>
              </a:solidFill>
              <a:latin typeface="Consolas"/>
              <a:ea typeface="Consolas"/>
              <a:cs typeface="Consolas"/>
              <a:sym typeface="Consolas"/>
            </a:endParaRPr>
          </a:p>
          <a:p>
            <a:pPr indent="-330200" lvl="0" marL="457200" rtl="0" algn="l">
              <a:lnSpc>
                <a:spcPct val="115000"/>
              </a:lnSpc>
              <a:spcBef>
                <a:spcPts val="0"/>
              </a:spcBef>
              <a:spcAft>
                <a:spcPts val="0"/>
              </a:spcAft>
              <a:buSzPts val="1600"/>
              <a:buChar char="•"/>
            </a:pPr>
            <a:r>
              <a:rPr lang="en" sz="1600">
                <a:solidFill>
                  <a:srgbClr val="0000FF"/>
                </a:solidFill>
              </a:rPr>
              <a:t>Run both commands and paste your plots. What argument deleted the title?</a:t>
            </a:r>
            <a:endParaRPr b="1" sz="1600">
              <a:solidFill>
                <a:srgbClr val="444444"/>
              </a:solidFill>
              <a:latin typeface="Consolas"/>
              <a:ea typeface="Consolas"/>
              <a:cs typeface="Consolas"/>
              <a:sym typeface="Consolas"/>
            </a:endParaRPr>
          </a:p>
          <a:p>
            <a:pPr indent="0" lvl="0" marL="0" rtl="0" algn="l">
              <a:lnSpc>
                <a:spcPct val="115000"/>
              </a:lnSpc>
              <a:spcBef>
                <a:spcPts val="0"/>
              </a:spcBef>
              <a:spcAft>
                <a:spcPts val="0"/>
              </a:spcAft>
              <a:buNone/>
            </a:pPr>
            <a:r>
              <a:t/>
            </a:r>
            <a:endParaRPr b="1" sz="1600">
              <a:solidFill>
                <a:srgbClr val="444444"/>
              </a:solidFill>
              <a:latin typeface="Consolas"/>
              <a:ea typeface="Consolas"/>
              <a:cs typeface="Consolas"/>
              <a:sym typeface="Consolas"/>
            </a:endParaRPr>
          </a:p>
          <a:p>
            <a:pPr indent="0" lvl="0" marL="0" rtl="0" algn="l">
              <a:lnSpc>
                <a:spcPct val="115000"/>
              </a:lnSpc>
              <a:spcBef>
                <a:spcPts val="0"/>
              </a:spcBef>
              <a:spcAft>
                <a:spcPts val="0"/>
              </a:spcAft>
              <a:buNone/>
            </a:pPr>
            <a:r>
              <a:rPr lang="en"/>
              <a:t>To make the notation prettier:</a:t>
            </a:r>
            <a:br>
              <a:rPr lang="en" sz="1600"/>
            </a:br>
            <a:r>
              <a:rPr lang="en" sz="1600"/>
              <a:t>		</a:t>
            </a:r>
            <a:r>
              <a:rPr lang="en" sz="1600">
                <a:solidFill>
                  <a:srgbClr val="444444"/>
                </a:solidFill>
                <a:latin typeface="Consolas"/>
                <a:ea typeface="Consolas"/>
                <a:cs typeface="Consolas"/>
                <a:sym typeface="Consolas"/>
              </a:rPr>
              <a:t>hist(air_quality_data$Ozone, xlab=expression(paste(mu, </a:t>
            </a:r>
            <a:r>
              <a:rPr lang="en" sz="1600">
                <a:solidFill>
                  <a:srgbClr val="880000"/>
                </a:solidFill>
                <a:latin typeface="Consolas"/>
                <a:ea typeface="Consolas"/>
                <a:cs typeface="Consolas"/>
                <a:sym typeface="Consolas"/>
              </a:rPr>
              <a:t>"g/"</a:t>
            </a:r>
            <a:r>
              <a:rPr lang="en" sz="1600">
                <a:solidFill>
                  <a:srgbClr val="444444"/>
                </a:solidFill>
                <a:latin typeface="Consolas"/>
                <a:ea typeface="Consolas"/>
                <a:cs typeface="Consolas"/>
                <a:sym typeface="Consolas"/>
              </a:rPr>
              <a:t>, L)),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Create the expression in the command</a:t>
            </a:r>
            <a:br>
              <a:rPr lang="en" sz="1600">
                <a:solidFill>
                  <a:srgbClr val="78A960"/>
                </a:solidFill>
                <a:latin typeface="Consolas"/>
                <a:ea typeface="Consolas"/>
                <a:cs typeface="Consolas"/>
                <a:sym typeface="Consolas"/>
              </a:rPr>
            </a:br>
            <a:endParaRPr sz="600">
              <a:solidFill>
                <a:srgbClr val="444444"/>
              </a:solidFill>
              <a:latin typeface="Consolas"/>
              <a:ea typeface="Consolas"/>
              <a:cs typeface="Consolas"/>
              <a:sym typeface="Consolas"/>
            </a:endParaRPr>
          </a:p>
          <a:p>
            <a:pPr indent="-330200" lvl="0" marL="457200" rtl="0" algn="l">
              <a:lnSpc>
                <a:spcPct val="115000"/>
              </a:lnSpc>
              <a:spcBef>
                <a:spcPts val="0"/>
              </a:spcBef>
              <a:spcAft>
                <a:spcPts val="0"/>
              </a:spcAft>
              <a:buSzPts val="1600"/>
              <a:buChar char="•"/>
            </a:pPr>
            <a:r>
              <a:rPr lang="en" sz="1600">
                <a:solidFill>
                  <a:srgbClr val="0000FF"/>
                </a:solidFill>
              </a:rPr>
              <a:t>Run the command and paste your plot. What does the </a:t>
            </a:r>
            <a:r>
              <a:rPr lang="en" sz="1600">
                <a:solidFill>
                  <a:srgbClr val="0000FF"/>
                </a:solidFill>
                <a:latin typeface="Consolas"/>
                <a:ea typeface="Consolas"/>
                <a:cs typeface="Consolas"/>
                <a:sym typeface="Consolas"/>
              </a:rPr>
              <a:t>paste</a:t>
            </a:r>
            <a:r>
              <a:rPr lang="en" sz="1600">
                <a:solidFill>
                  <a:srgbClr val="0000FF"/>
                </a:solidFill>
              </a:rPr>
              <a:t> function do?</a:t>
            </a:r>
            <a:endParaRPr sz="2600"/>
          </a:p>
        </p:txBody>
      </p:sp>
      <p:sp>
        <p:nvSpPr>
          <p:cNvPr id="226" name="Google Shape;226;p29"/>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1: Histogram (con’t)</a:t>
            </a:r>
            <a:endParaRPr/>
          </a:p>
        </p:txBody>
      </p:sp>
      <p:sp>
        <p:nvSpPr>
          <p:cNvPr id="232" name="Google Shape;232;p3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solidFill>
                  <a:srgbClr val="0000FF"/>
                </a:solidFill>
              </a:rPr>
              <a:t>C</a:t>
            </a:r>
            <a:r>
              <a:rPr lang="en">
                <a:solidFill>
                  <a:srgbClr val="0000FF"/>
                </a:solidFill>
              </a:rPr>
              <a:t>hange the number of bins in a histogram.</a:t>
            </a:r>
            <a:r>
              <a:rPr lang="en"/>
              <a:t> R determines the number of bins (or breaks) to put in a histogram that makes it look "prettiest" using something called the Sturges method. Alternatively, you can tell R how many bins you would like it to create:</a:t>
            </a:r>
            <a:br>
              <a:rPr lang="en" sz="1600"/>
            </a:br>
            <a:r>
              <a:rPr lang="en" sz="1600"/>
              <a:t>	</a:t>
            </a:r>
            <a:r>
              <a:rPr lang="en" sz="1600">
                <a:solidFill>
                  <a:srgbClr val="444444"/>
                </a:solidFill>
                <a:latin typeface="Consolas"/>
                <a:ea typeface="Consolas"/>
                <a:cs typeface="Consolas"/>
                <a:sym typeface="Consolas"/>
              </a:rPr>
              <a:t>hist(air_quality_data$Ozone,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 breaks=</a:t>
            </a:r>
            <a:r>
              <a:rPr lang="en" sz="1600">
                <a:solidFill>
                  <a:srgbClr val="880000"/>
                </a:solidFill>
                <a:latin typeface="Consolas"/>
                <a:ea typeface="Consolas"/>
                <a:cs typeface="Consolas"/>
                <a:sym typeface="Consolas"/>
              </a:rPr>
              <a:t>22</a:t>
            </a:r>
            <a:r>
              <a:rPr lang="en" sz="1600">
                <a:solidFill>
                  <a:srgbClr val="444444"/>
                </a:solidFill>
                <a:latin typeface="Consolas"/>
                <a:ea typeface="Consolas"/>
                <a:cs typeface="Consolas"/>
                <a:sym typeface="Consolas"/>
              </a:rPr>
              <a:t>)</a:t>
            </a:r>
            <a:br>
              <a:rPr lang="en" sz="1600"/>
            </a:br>
            <a:r>
              <a:rPr lang="en" sz="1600"/>
              <a:t>	</a:t>
            </a:r>
            <a:r>
              <a:rPr lang="en" sz="1600">
                <a:solidFill>
                  <a:srgbClr val="444444"/>
                </a:solidFill>
                <a:latin typeface="Consolas"/>
                <a:ea typeface="Consolas"/>
                <a:cs typeface="Consolas"/>
                <a:sym typeface="Consolas"/>
              </a:rPr>
              <a:t>hist(air_quality_data$Ozone,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 breaks=</a:t>
            </a:r>
            <a:r>
              <a:rPr lang="en" sz="1600">
                <a:solidFill>
                  <a:srgbClr val="880000"/>
                </a:solidFill>
                <a:latin typeface="Consolas"/>
                <a:ea typeface="Consolas"/>
                <a:cs typeface="Consolas"/>
                <a:sym typeface="Consolas"/>
              </a:rPr>
              <a:t>5</a:t>
            </a:r>
            <a:r>
              <a:rPr lang="en" sz="1600">
                <a:solidFill>
                  <a:srgbClr val="444444"/>
                </a:solidFill>
                <a:latin typeface="Consolas"/>
                <a:ea typeface="Consolas"/>
                <a:cs typeface="Consolas"/>
                <a:sym typeface="Consolas"/>
              </a:rPr>
              <a:t>)</a:t>
            </a:r>
            <a:endParaRPr sz="1600">
              <a:solidFill>
                <a:srgbClr val="444444"/>
              </a:solidFill>
              <a:latin typeface="Consolas"/>
              <a:ea typeface="Consolas"/>
              <a:cs typeface="Consolas"/>
              <a:sym typeface="Consolas"/>
            </a:endParaRPr>
          </a:p>
          <a:p>
            <a:pPr indent="0" lvl="0" marL="0" rtl="0" algn="l">
              <a:lnSpc>
                <a:spcPct val="115000"/>
              </a:lnSpc>
              <a:spcBef>
                <a:spcPts val="1000"/>
              </a:spcBef>
              <a:spcAft>
                <a:spcPts val="0"/>
              </a:spcAft>
              <a:buNone/>
            </a:pPr>
            <a:r>
              <a:rPr lang="en" sz="1600">
                <a:solidFill>
                  <a:srgbClr val="0000FF"/>
                </a:solidFill>
              </a:rPr>
              <a:t>Choose a number of bins/breaks you think is most appropriate, paste that plot, and explain why that number is most appropriate.</a:t>
            </a:r>
            <a:endParaRPr sz="1600">
              <a:solidFill>
                <a:srgbClr val="0000FF"/>
              </a:solidFill>
            </a:endParaRPr>
          </a:p>
          <a:p>
            <a:pPr indent="0" lvl="0" marL="0" rtl="0" algn="l">
              <a:spcBef>
                <a:spcPts val="800"/>
              </a:spcBef>
              <a:spcAft>
                <a:spcPts val="0"/>
              </a:spcAft>
              <a:buNone/>
            </a:pPr>
            <a:r>
              <a:t/>
            </a:r>
            <a:endParaRPr/>
          </a:p>
        </p:txBody>
      </p:sp>
      <p:sp>
        <p:nvSpPr>
          <p:cNvPr id="233" name="Google Shape;233;p30"/>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1: Histogram (con’t)</a:t>
            </a:r>
            <a:endParaRPr/>
          </a:p>
        </p:txBody>
      </p:sp>
      <p:sp>
        <p:nvSpPr>
          <p:cNvPr id="239" name="Google Shape;239;p3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Notice that you can change the look of the histogram by changing the range of values shown on the x-axis:</a:t>
            </a:r>
            <a:endParaRPr sz="1600"/>
          </a:p>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hist(air_quality_data$Ozone,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 breaks=</a:t>
            </a:r>
            <a:r>
              <a:rPr lang="en" sz="1600">
                <a:solidFill>
                  <a:srgbClr val="880000"/>
                </a:solidFill>
                <a:latin typeface="Consolas"/>
                <a:ea typeface="Consolas"/>
                <a:cs typeface="Consolas"/>
                <a:sym typeface="Consolas"/>
              </a:rPr>
              <a:t>22</a:t>
            </a:r>
            <a:r>
              <a:rPr lang="en" sz="1600">
                <a:solidFill>
                  <a:srgbClr val="444444"/>
                </a:solidFill>
                <a:latin typeface="Consolas"/>
                <a:ea typeface="Consolas"/>
                <a:cs typeface="Consolas"/>
                <a:sym typeface="Consolas"/>
              </a:rPr>
              <a:t>, xlim=c(</a:t>
            </a:r>
            <a:r>
              <a:rPr lang="en" sz="1600">
                <a:solidFill>
                  <a:srgbClr val="880000"/>
                </a:solidFill>
                <a:latin typeface="Consolas"/>
                <a:ea typeface="Consolas"/>
                <a:cs typeface="Consolas"/>
                <a:sym typeface="Consolas"/>
              </a:rPr>
              <a:t>0</a:t>
            </a:r>
            <a:r>
              <a:rPr lang="en" sz="1600">
                <a:solidFill>
                  <a:srgbClr val="444444"/>
                </a:solidFill>
                <a:latin typeface="Consolas"/>
                <a:ea typeface="Consolas"/>
                <a:cs typeface="Consolas"/>
                <a:sym typeface="Consolas"/>
              </a:rPr>
              <a:t>, </a:t>
            </a:r>
            <a:r>
              <a:rPr lang="en" sz="1600">
                <a:solidFill>
                  <a:srgbClr val="880000"/>
                </a:solidFill>
                <a:latin typeface="Consolas"/>
                <a:ea typeface="Consolas"/>
                <a:cs typeface="Consolas"/>
                <a:sym typeface="Consolas"/>
              </a:rPr>
              <a:t>200</a:t>
            </a:r>
            <a:r>
              <a:rPr lang="en" sz="1600">
                <a:solidFill>
                  <a:srgbClr val="444444"/>
                </a:solidFill>
                <a:latin typeface="Consolas"/>
                <a:ea typeface="Consolas"/>
                <a:cs typeface="Consolas"/>
                <a:sym typeface="Consolas"/>
              </a:rPr>
              <a:t>))</a:t>
            </a:r>
            <a:endParaRPr sz="1600">
              <a:solidFill>
                <a:srgbClr val="444444"/>
              </a:solidFill>
              <a:latin typeface="Consolas"/>
              <a:ea typeface="Consolas"/>
              <a:cs typeface="Consolas"/>
              <a:sym typeface="Consolas"/>
            </a:endParaRPr>
          </a:p>
          <a:p>
            <a:pPr indent="-330200" lvl="0" marL="457200" rtl="0" algn="l">
              <a:lnSpc>
                <a:spcPct val="115000"/>
              </a:lnSpc>
              <a:spcBef>
                <a:spcPts val="1000"/>
              </a:spcBef>
              <a:spcAft>
                <a:spcPts val="0"/>
              </a:spcAft>
              <a:buSzPts val="1600"/>
              <a:buChar char="•"/>
            </a:pPr>
            <a:r>
              <a:rPr lang="en" sz="1600">
                <a:solidFill>
                  <a:srgbClr val="0000FF"/>
                </a:solidFill>
              </a:rPr>
              <a:t>Choose an xlim that you think is best, explain why, and paste your plot.</a:t>
            </a:r>
            <a:br>
              <a:rPr lang="en" sz="1600">
                <a:solidFill>
                  <a:srgbClr val="0000FF"/>
                </a:solidFill>
              </a:rPr>
            </a:br>
            <a:endParaRPr sz="1600">
              <a:solidFill>
                <a:srgbClr val="0000FF"/>
              </a:solidFill>
            </a:endParaRPr>
          </a:p>
          <a:p>
            <a:pPr indent="-330200" lvl="0" marL="457200" rtl="0" algn="l">
              <a:lnSpc>
                <a:spcPct val="115000"/>
              </a:lnSpc>
              <a:spcBef>
                <a:spcPts val="0"/>
              </a:spcBef>
              <a:spcAft>
                <a:spcPts val="0"/>
              </a:spcAft>
              <a:buSzPts val="1600"/>
              <a:buChar char="•"/>
            </a:pPr>
            <a:r>
              <a:rPr lang="en" sz="1600">
                <a:solidFill>
                  <a:srgbClr val="0000FF"/>
                </a:solidFill>
              </a:rPr>
              <a:t>Finally, playing around with all these options (and more that you find in the help documentation for </a:t>
            </a:r>
            <a:r>
              <a:rPr lang="en" sz="1600">
                <a:solidFill>
                  <a:srgbClr val="0000FF"/>
                </a:solidFill>
                <a:latin typeface="Consolas"/>
                <a:ea typeface="Consolas"/>
                <a:cs typeface="Consolas"/>
                <a:sym typeface="Consolas"/>
              </a:rPr>
              <a:t>hist()</a:t>
            </a:r>
            <a:r>
              <a:rPr lang="en" sz="1600">
                <a:solidFill>
                  <a:srgbClr val="0000FF"/>
                </a:solidFill>
              </a:rPr>
              <a:t>): create a plot that you think is best</a:t>
            </a:r>
            <a:r>
              <a:rPr lang="en" sz="1600">
                <a:solidFill>
                  <a:srgbClr val="0000FF"/>
                </a:solidFill>
              </a:rPr>
              <a:t>, </a:t>
            </a:r>
            <a:r>
              <a:rPr lang="en" sz="1600">
                <a:solidFill>
                  <a:srgbClr val="0000FF"/>
                </a:solidFill>
              </a:rPr>
              <a:t>paste it in your document</a:t>
            </a:r>
            <a:r>
              <a:rPr lang="en" sz="1600">
                <a:solidFill>
                  <a:srgbClr val="0000FF"/>
                </a:solidFill>
              </a:rPr>
              <a:t>, and </a:t>
            </a:r>
            <a:r>
              <a:rPr lang="en" sz="1600">
                <a:solidFill>
                  <a:srgbClr val="0000FF"/>
                </a:solidFill>
              </a:rPr>
              <a:t>describe the distribution you see</a:t>
            </a:r>
            <a:r>
              <a:rPr lang="en" sz="1600">
                <a:solidFill>
                  <a:srgbClr val="0000FF"/>
                </a:solidFill>
              </a:rPr>
              <a:t>.</a:t>
            </a:r>
            <a:endParaRPr sz="1600">
              <a:solidFill>
                <a:srgbClr val="0000FF"/>
              </a:solidFill>
            </a:endParaRPr>
          </a:p>
          <a:p>
            <a:pPr indent="0" lvl="0" marL="0" rtl="0" algn="l">
              <a:lnSpc>
                <a:spcPct val="115000"/>
              </a:lnSpc>
              <a:spcBef>
                <a:spcPts val="1000"/>
              </a:spcBef>
              <a:spcAft>
                <a:spcPts val="0"/>
              </a:spcAft>
              <a:buNone/>
            </a:pPr>
            <a:r>
              <a:t/>
            </a:r>
            <a:endParaRPr sz="1600"/>
          </a:p>
          <a:p>
            <a:pPr indent="0" lvl="0" marL="0" rtl="0" algn="l">
              <a:spcBef>
                <a:spcPts val="800"/>
              </a:spcBef>
              <a:spcAft>
                <a:spcPts val="0"/>
              </a:spcAft>
              <a:buNone/>
            </a:pPr>
            <a:r>
              <a:t/>
            </a:r>
            <a:endParaRPr/>
          </a:p>
        </p:txBody>
      </p:sp>
      <p:sp>
        <p:nvSpPr>
          <p:cNvPr id="240" name="Google Shape;240;p31"/>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Refining and Segmenting Data</a:t>
            </a:r>
            <a:endParaRPr/>
          </a:p>
        </p:txBody>
      </p:sp>
      <p:sp>
        <p:nvSpPr>
          <p:cNvPr id="246" name="Google Shape;246;p32"/>
          <p:cNvSpPr txBox="1"/>
          <p:nvPr>
            <p:ph idx="1" type="body"/>
          </p:nvPr>
        </p:nvSpPr>
        <p:spPr>
          <a:xfrm>
            <a:off x="628650" y="1369225"/>
            <a:ext cx="82086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What if we want to see the distribution of each month separately?</a:t>
            </a:r>
            <a:endParaRPr sz="1600"/>
          </a:p>
          <a:p>
            <a:pPr indent="-361950" lvl="0" marL="457200" rtl="0" algn="l">
              <a:lnSpc>
                <a:spcPct val="100000"/>
              </a:lnSpc>
              <a:spcBef>
                <a:spcPts val="1000"/>
              </a:spcBef>
              <a:spcAft>
                <a:spcPts val="0"/>
              </a:spcAft>
              <a:buSzPts val="2100"/>
              <a:buChar char="•"/>
            </a:pPr>
            <a:r>
              <a:rPr lang="en" sz="1600"/>
              <a:t>To create a histogram of Ozone for each month via a brute-force fashion, create subsets of the data for each month at a time. (You do not need to do this.)</a:t>
            </a:r>
            <a:br>
              <a:rPr lang="en" sz="1600"/>
            </a:br>
            <a:endParaRPr sz="1100"/>
          </a:p>
          <a:p>
            <a:pPr indent="457200" lvl="0" marL="0" rtl="0" algn="l">
              <a:lnSpc>
                <a:spcPct val="115000"/>
              </a:lnSpc>
              <a:spcBef>
                <a:spcPts val="0"/>
              </a:spcBef>
              <a:spcAft>
                <a:spcPts val="0"/>
              </a:spcAft>
              <a:buNone/>
            </a:pPr>
            <a:r>
              <a:rPr lang="en" sz="1600">
                <a:solidFill>
                  <a:srgbClr val="444444"/>
                </a:solidFill>
                <a:latin typeface="Consolas"/>
                <a:ea typeface="Consolas"/>
                <a:cs typeface="Consolas"/>
                <a:sym typeface="Consolas"/>
              </a:rPr>
              <a:t>hist(air_quality_data$Ozone[</a:t>
            </a:r>
            <a:r>
              <a:rPr lang="en" sz="1600">
                <a:solidFill>
                  <a:srgbClr val="880000"/>
                </a:solidFill>
                <a:latin typeface="Consolas"/>
                <a:ea typeface="Consolas"/>
                <a:cs typeface="Consolas"/>
                <a:sym typeface="Consolas"/>
              </a:rPr>
              <a:t>1</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31</a:t>
            </a: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"May"</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hist(air_quality_data$Ozone[</a:t>
            </a:r>
            <a:r>
              <a:rPr lang="en" sz="1600">
                <a:solidFill>
                  <a:srgbClr val="880000"/>
                </a:solidFill>
                <a:latin typeface="Consolas"/>
                <a:ea typeface="Consolas"/>
                <a:cs typeface="Consolas"/>
                <a:sym typeface="Consolas"/>
              </a:rPr>
              <a:t>32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61</a:t>
            </a: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"June"</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hist(air_quality_data$Ozone[</a:t>
            </a:r>
            <a:r>
              <a:rPr lang="en" sz="1600">
                <a:solidFill>
                  <a:srgbClr val="880000"/>
                </a:solidFill>
                <a:latin typeface="Consolas"/>
                <a:ea typeface="Consolas"/>
                <a:cs typeface="Consolas"/>
                <a:sym typeface="Consolas"/>
              </a:rPr>
              <a:t>62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92</a:t>
            </a: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"July"</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hist(air_quality_data$Ozone[</a:t>
            </a:r>
            <a:r>
              <a:rPr lang="en" sz="1600">
                <a:solidFill>
                  <a:srgbClr val="880000"/>
                </a:solidFill>
                <a:latin typeface="Consolas"/>
                <a:ea typeface="Consolas"/>
                <a:cs typeface="Consolas"/>
                <a:sym typeface="Consolas"/>
              </a:rPr>
              <a:t>93</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123</a:t>
            </a: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"August"</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hist(air_quality_data$Ozone[</a:t>
            </a:r>
            <a:r>
              <a:rPr lang="en" sz="1600">
                <a:solidFill>
                  <a:srgbClr val="880000"/>
                </a:solidFill>
                <a:latin typeface="Consolas"/>
                <a:ea typeface="Consolas"/>
                <a:cs typeface="Consolas"/>
                <a:sym typeface="Consolas"/>
              </a:rPr>
              <a:t>124</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153</a:t>
            </a: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"September"</a:t>
            </a:r>
            <a:r>
              <a:rPr lang="en" sz="1600">
                <a:solidFill>
                  <a:srgbClr val="444444"/>
                </a:solidFill>
                <a:latin typeface="Consolas"/>
                <a:ea typeface="Consolas"/>
                <a:cs typeface="Consolas"/>
                <a:sym typeface="Consolas"/>
              </a:rPr>
              <a:t>)</a:t>
            </a:r>
            <a:endParaRPr/>
          </a:p>
        </p:txBody>
      </p:sp>
      <p:sp>
        <p:nvSpPr>
          <p:cNvPr id="247" name="Google Shape;247;p32"/>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is R?</a:t>
            </a:r>
            <a:endParaRPr/>
          </a:p>
        </p:txBody>
      </p:sp>
      <p:sp>
        <p:nvSpPr>
          <p:cNvPr id="102" name="Google Shape;102;p1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“R is a language environment for statistical computing and graphics”</a:t>
            </a:r>
            <a:endParaRPr/>
          </a:p>
          <a:p>
            <a:pPr indent="-361950" lvl="0" marL="457200" rtl="0" algn="l">
              <a:spcBef>
                <a:spcPts val="1000"/>
              </a:spcBef>
              <a:spcAft>
                <a:spcPts val="0"/>
              </a:spcAft>
              <a:buSzPts val="2100"/>
              <a:buChar char="•"/>
            </a:pPr>
            <a:r>
              <a:rPr lang="en"/>
              <a:t>Strength in the ease of production of publication-ready graphics and visuals</a:t>
            </a:r>
            <a:endParaRPr/>
          </a:p>
          <a:p>
            <a:pPr indent="-361950" lvl="0" marL="457200" rtl="0" algn="l">
              <a:spcBef>
                <a:spcPts val="1000"/>
              </a:spcBef>
              <a:spcAft>
                <a:spcPts val="1000"/>
              </a:spcAft>
              <a:buSzPts val="2100"/>
              <a:buChar char="•"/>
            </a:pPr>
            <a:r>
              <a:rPr lang="en"/>
              <a:t>Learn more at </a:t>
            </a:r>
            <a:r>
              <a:rPr lang="en" u="sng">
                <a:solidFill>
                  <a:schemeClr val="hlink"/>
                </a:solidFill>
                <a:hlinkClick r:id="rId3"/>
              </a:rPr>
              <a:t>r-project.org</a:t>
            </a:r>
            <a:endParaRPr/>
          </a:p>
        </p:txBody>
      </p:sp>
      <p:sp>
        <p:nvSpPr>
          <p:cNvPr id="103" name="Google Shape;103;p1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Refining and Segmenting Data</a:t>
            </a:r>
            <a:endParaRPr/>
          </a:p>
        </p:txBody>
      </p:sp>
      <p:sp>
        <p:nvSpPr>
          <p:cNvPr id="253" name="Google Shape;253;p33"/>
          <p:cNvSpPr txBox="1"/>
          <p:nvPr>
            <p:ph idx="1" type="body"/>
          </p:nvPr>
        </p:nvSpPr>
        <p:spPr>
          <a:xfrm>
            <a:off x="628650" y="1369225"/>
            <a:ext cx="82086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What if we want to see the distribution of each month separately?</a:t>
            </a:r>
            <a:endParaRPr sz="1600"/>
          </a:p>
          <a:p>
            <a:pPr indent="-330200" lvl="0" marL="457200" rtl="0" algn="l">
              <a:lnSpc>
                <a:spcPct val="115000"/>
              </a:lnSpc>
              <a:spcBef>
                <a:spcPts val="1000"/>
              </a:spcBef>
              <a:spcAft>
                <a:spcPts val="0"/>
              </a:spcAft>
              <a:buSzPts val="1600"/>
              <a:buChar char="•"/>
            </a:pPr>
            <a:r>
              <a:rPr lang="en" sz="1600"/>
              <a:t>But it would be faster to use logical selection, e.g.:</a:t>
            </a:r>
            <a:endParaRPr sz="1600"/>
          </a:p>
          <a:p>
            <a:pPr indent="0" lvl="0" marL="457200" rtl="0" algn="l">
              <a:lnSpc>
                <a:spcPct val="115000"/>
              </a:lnSpc>
              <a:spcBef>
                <a:spcPts val="1000"/>
              </a:spcBef>
              <a:spcAft>
                <a:spcPts val="0"/>
              </a:spcAft>
              <a:buNone/>
            </a:pPr>
            <a:r>
              <a:rPr lang="en" sz="1600">
                <a:solidFill>
                  <a:srgbClr val="444444"/>
                </a:solidFill>
                <a:latin typeface="Consolas"/>
                <a:ea typeface="Consolas"/>
                <a:cs typeface="Consolas"/>
                <a:sym typeface="Consolas"/>
              </a:rPr>
              <a:t>hist(air_quality_data$Ozone[air_quality_data$Month==</a:t>
            </a:r>
            <a:r>
              <a:rPr lang="en" sz="1600">
                <a:solidFill>
                  <a:srgbClr val="880000"/>
                </a:solidFill>
                <a:latin typeface="Consolas"/>
                <a:ea typeface="Consolas"/>
                <a:cs typeface="Consolas"/>
                <a:sym typeface="Consolas"/>
              </a:rPr>
              <a:t>5</a:t>
            </a: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"May"</a:t>
            </a:r>
            <a:r>
              <a:rPr lang="en" sz="1600">
                <a:solidFill>
                  <a:srgbClr val="444444"/>
                </a:solidFill>
                <a:latin typeface="Consolas"/>
                <a:ea typeface="Consolas"/>
                <a:cs typeface="Consolas"/>
                <a:sym typeface="Consolas"/>
              </a:rPr>
              <a:t>)</a:t>
            </a:r>
            <a:endParaRPr sz="1600"/>
          </a:p>
          <a:p>
            <a:pPr indent="-330200" lvl="0" marL="457200" rtl="0" algn="l">
              <a:lnSpc>
                <a:spcPct val="115000"/>
              </a:lnSpc>
              <a:spcBef>
                <a:spcPts val="1000"/>
              </a:spcBef>
              <a:spcAft>
                <a:spcPts val="0"/>
              </a:spcAft>
              <a:buClr>
                <a:srgbClr val="0000FF"/>
              </a:buClr>
              <a:buSzPts val="1600"/>
              <a:buChar char="•"/>
            </a:pPr>
            <a:r>
              <a:rPr lang="en" sz="1600">
                <a:solidFill>
                  <a:srgbClr val="0000FF"/>
                </a:solidFill>
              </a:rPr>
              <a:t>Paste one plot for each month using logical selection and describe the distribution (i.e., shape, spread, outliers) of each month’s plot.</a:t>
            </a:r>
            <a:br>
              <a:rPr lang="en" sz="1600">
                <a:solidFill>
                  <a:srgbClr val="0000FF"/>
                </a:solidFill>
              </a:rPr>
            </a:br>
            <a:endParaRPr sz="1600">
              <a:solidFill>
                <a:srgbClr val="0000FF"/>
              </a:solidFill>
            </a:endParaRPr>
          </a:p>
          <a:p>
            <a:pPr indent="-330200" lvl="0" marL="457200" rtl="0" algn="l">
              <a:lnSpc>
                <a:spcPct val="115000"/>
              </a:lnSpc>
              <a:spcBef>
                <a:spcPts val="0"/>
              </a:spcBef>
              <a:spcAft>
                <a:spcPts val="0"/>
              </a:spcAft>
              <a:buClr>
                <a:srgbClr val="0000FF"/>
              </a:buClr>
              <a:buSzPts val="1600"/>
              <a:buChar char="•"/>
            </a:pPr>
            <a:r>
              <a:rPr lang="en" sz="1600">
                <a:solidFill>
                  <a:srgbClr val="0000FF"/>
                </a:solidFill>
              </a:rPr>
              <a:t>Also answer the additional questions on your answer sheet.</a:t>
            </a:r>
            <a:endParaRPr sz="1600"/>
          </a:p>
        </p:txBody>
      </p:sp>
      <p:sp>
        <p:nvSpPr>
          <p:cNvPr id="254" name="Google Shape;254;p33"/>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 Libraries</a:t>
            </a:r>
            <a:endParaRPr>
              <a:latin typeface="Consolas"/>
              <a:ea typeface="Consolas"/>
              <a:cs typeface="Consolas"/>
              <a:sym typeface="Consolas"/>
            </a:endParaRPr>
          </a:p>
        </p:txBody>
      </p:sp>
      <p:sp>
        <p:nvSpPr>
          <p:cNvPr id="260" name="Google Shape;260;p3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Next, let's try using a package to accomplish the same thing using a new library, </a:t>
            </a:r>
            <a:r>
              <a:rPr i="1" lang="en"/>
              <a:t>lattice.</a:t>
            </a:r>
            <a:r>
              <a:rPr lang="en"/>
              <a:t> But what is a library?</a:t>
            </a:r>
            <a:endParaRPr/>
          </a:p>
          <a:p>
            <a:pPr indent="0" lvl="0" marL="0" rtl="0" algn="l">
              <a:lnSpc>
                <a:spcPct val="115000"/>
              </a:lnSpc>
              <a:spcBef>
                <a:spcPts val="1000"/>
              </a:spcBef>
              <a:spcAft>
                <a:spcPts val="0"/>
              </a:spcAft>
              <a:buNone/>
            </a:pPr>
            <a:r>
              <a:rPr i="1" lang="en" sz="1600"/>
              <a:t>“R packages are a collection of R functions, compiled code and sample data. They are stored under a directory called "library" in the R environment. By default, R installs a set of packages during installation. More packages are added later, when they are needed for some specific purpose. When we start the R console, only the default packages are available by default. Other packages which are already installed have to be loaded explicitly to be used by the R program that is going to use them.”</a:t>
            </a:r>
            <a:br>
              <a:rPr i="1" lang="en" sz="1600"/>
            </a:br>
            <a:br>
              <a:rPr i="1" lang="en" sz="1600"/>
            </a:br>
            <a:r>
              <a:rPr i="1" lang="en" sz="1600"/>
              <a:t>[source: </a:t>
            </a:r>
            <a:r>
              <a:rPr i="1" lang="en" sz="1600" u="sng">
                <a:solidFill>
                  <a:srgbClr val="1155CC"/>
                </a:solidFill>
                <a:hlinkClick r:id="rId3">
                  <a:extLst>
                    <a:ext uri="{A12FA001-AC4F-418D-AE19-62706E023703}">
                      <ahyp:hlinkClr val="tx"/>
                    </a:ext>
                  </a:extLst>
                </a:hlinkClick>
              </a:rPr>
              <a:t>https://www.tutorialspoint.com/r/r_packages.htm</a:t>
            </a:r>
            <a:r>
              <a:rPr i="1" lang="en" sz="1600"/>
              <a:t>]</a:t>
            </a:r>
            <a:endParaRPr sz="1600"/>
          </a:p>
        </p:txBody>
      </p:sp>
      <p:sp>
        <p:nvSpPr>
          <p:cNvPr id="261" name="Google Shape;261;p34"/>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Installing and Loading</a:t>
            </a:r>
            <a:r>
              <a:rPr lang="en"/>
              <a:t> </a:t>
            </a:r>
            <a:r>
              <a:rPr lang="en">
                <a:latin typeface="Consolas"/>
                <a:ea typeface="Consolas"/>
                <a:cs typeface="Consolas"/>
                <a:sym typeface="Consolas"/>
              </a:rPr>
              <a:t>lattice</a:t>
            </a:r>
            <a:endParaRPr>
              <a:latin typeface="Consolas"/>
              <a:ea typeface="Consolas"/>
              <a:cs typeface="Consolas"/>
              <a:sym typeface="Consolas"/>
            </a:endParaRPr>
          </a:p>
        </p:txBody>
      </p:sp>
      <p:sp>
        <p:nvSpPr>
          <p:cNvPr id="267" name="Google Shape;267;p3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a:solidFill>
                  <a:srgbClr val="0000FF"/>
                </a:solidFill>
              </a:rPr>
              <a:t>Execute the following lines:</a:t>
            </a:r>
            <a:br>
              <a:rPr lang="en">
                <a:solidFill>
                  <a:srgbClr val="0000FF"/>
                </a:solidFill>
              </a:rPr>
            </a:br>
            <a:br>
              <a:rPr lang="en" sz="1600"/>
            </a:br>
            <a:r>
              <a:rPr lang="en" sz="1600">
                <a:solidFill>
                  <a:srgbClr val="444444"/>
                </a:solidFill>
                <a:latin typeface="Consolas"/>
                <a:ea typeface="Consolas"/>
                <a:cs typeface="Consolas"/>
                <a:sym typeface="Consolas"/>
              </a:rPr>
              <a:t>install.packages(</a:t>
            </a:r>
            <a:r>
              <a:rPr lang="en" sz="1600">
                <a:solidFill>
                  <a:srgbClr val="880000"/>
                </a:solidFill>
                <a:latin typeface="Consolas"/>
                <a:ea typeface="Consolas"/>
                <a:cs typeface="Consolas"/>
                <a:sym typeface="Consolas"/>
              </a:rPr>
              <a:t>"lattice"</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install the library</a:t>
            </a:r>
            <a:br>
              <a:rPr b="1" lang="en" sz="1600">
                <a:solidFill>
                  <a:srgbClr val="444444"/>
                </a:solidFill>
                <a:latin typeface="Consolas"/>
                <a:ea typeface="Consolas"/>
                <a:cs typeface="Consolas"/>
                <a:sym typeface="Consolas"/>
              </a:rPr>
            </a:br>
            <a:r>
              <a:rPr b="1" lang="en" sz="1600">
                <a:solidFill>
                  <a:srgbClr val="444444"/>
                </a:solidFill>
                <a:latin typeface="Consolas"/>
                <a:ea typeface="Consolas"/>
                <a:cs typeface="Consolas"/>
                <a:sym typeface="Consolas"/>
              </a:rPr>
              <a:t>library</a:t>
            </a:r>
            <a:r>
              <a:rPr lang="en" sz="1600">
                <a:solidFill>
                  <a:srgbClr val="444444"/>
                </a:solidFill>
                <a:latin typeface="Consolas"/>
                <a:ea typeface="Consolas"/>
                <a:cs typeface="Consolas"/>
                <a:sym typeface="Consolas"/>
              </a:rPr>
              <a:t>(lattice) </a:t>
            </a:r>
            <a:r>
              <a:rPr lang="en" sz="1600">
                <a:solidFill>
                  <a:srgbClr val="78A960"/>
                </a:solidFill>
                <a:latin typeface="Consolas"/>
                <a:ea typeface="Consolas"/>
                <a:cs typeface="Consolas"/>
                <a:sym typeface="Consolas"/>
              </a:rPr>
              <a:t># Call/include the library</a:t>
            </a:r>
            <a:br>
              <a:rPr lang="en" sz="1600">
                <a:solidFill>
                  <a:srgbClr val="78A960"/>
                </a:solidFill>
                <a:latin typeface="Consolas"/>
                <a:ea typeface="Consolas"/>
                <a:cs typeface="Consolas"/>
                <a:sym typeface="Consolas"/>
              </a:rPr>
            </a:br>
            <a:br>
              <a:rPr lang="en" sz="1600">
                <a:solidFill>
                  <a:srgbClr val="78A960"/>
                </a:solidFill>
                <a:latin typeface="Consolas"/>
                <a:ea typeface="Consolas"/>
                <a:cs typeface="Consolas"/>
                <a:sym typeface="Consolas"/>
              </a:rPr>
            </a:br>
            <a:r>
              <a:rPr i="1" lang="en" sz="1600">
                <a:solidFill>
                  <a:srgbClr val="FF0000"/>
                </a:solidFill>
              </a:rPr>
              <a:t>IMPORTANT:</a:t>
            </a:r>
            <a:r>
              <a:rPr lang="en" sz="1600"/>
              <a:t> After installing lattice, you will not have to install it again – but you will need to call it in your script via the </a:t>
            </a:r>
            <a:r>
              <a:rPr b="1" lang="en" sz="1600">
                <a:solidFill>
                  <a:srgbClr val="444444"/>
                </a:solidFill>
                <a:latin typeface="Consolas"/>
                <a:ea typeface="Consolas"/>
                <a:cs typeface="Consolas"/>
                <a:sym typeface="Consolas"/>
              </a:rPr>
              <a:t>library</a:t>
            </a:r>
            <a:r>
              <a:rPr lang="en" sz="1600"/>
              <a:t> function to use its commands.</a:t>
            </a:r>
            <a:endParaRPr sz="2600">
              <a:solidFill>
                <a:srgbClr val="0000FF"/>
              </a:solidFill>
            </a:endParaRPr>
          </a:p>
        </p:txBody>
      </p:sp>
      <p:sp>
        <p:nvSpPr>
          <p:cNvPr id="268" name="Google Shape;268;p3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Segmenting with </a:t>
            </a:r>
            <a:r>
              <a:rPr lang="en">
                <a:latin typeface="Consolas"/>
                <a:ea typeface="Consolas"/>
                <a:cs typeface="Consolas"/>
                <a:sym typeface="Consolas"/>
              </a:rPr>
              <a:t>lattice</a:t>
            </a:r>
            <a:endParaRPr>
              <a:latin typeface="Consolas"/>
              <a:ea typeface="Consolas"/>
              <a:cs typeface="Consolas"/>
              <a:sym typeface="Consolas"/>
            </a:endParaRPr>
          </a:p>
        </p:txBody>
      </p:sp>
      <p:sp>
        <p:nvSpPr>
          <p:cNvPr id="274" name="Google Shape;274;p3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30200" lvl="0" marL="457200" rtl="0" algn="l">
              <a:lnSpc>
                <a:spcPct val="100000"/>
              </a:lnSpc>
              <a:spcBef>
                <a:spcPts val="1000"/>
              </a:spcBef>
              <a:spcAft>
                <a:spcPts val="0"/>
              </a:spcAft>
              <a:buSzPts val="1600"/>
              <a:buChar char="•"/>
            </a:pPr>
            <a:r>
              <a:rPr lang="en" sz="1600">
                <a:solidFill>
                  <a:srgbClr val="0000FF"/>
                </a:solidFill>
              </a:rPr>
              <a:t>Summarize at least one similarity and one difference between the new </a:t>
            </a:r>
            <a:r>
              <a:rPr lang="en" sz="1600">
                <a:solidFill>
                  <a:srgbClr val="0000FF"/>
                </a:solidFill>
                <a:latin typeface="Consolas"/>
                <a:ea typeface="Consolas"/>
                <a:cs typeface="Consolas"/>
                <a:sym typeface="Consolas"/>
              </a:rPr>
              <a:t>histogram</a:t>
            </a:r>
            <a:r>
              <a:rPr lang="en" sz="1600">
                <a:solidFill>
                  <a:srgbClr val="0000FF"/>
                </a:solidFill>
              </a:rPr>
              <a:t> function and the old </a:t>
            </a:r>
            <a:r>
              <a:rPr lang="en" sz="1600">
                <a:solidFill>
                  <a:srgbClr val="0000FF"/>
                </a:solidFill>
                <a:latin typeface="Consolas"/>
                <a:ea typeface="Consolas"/>
                <a:cs typeface="Consolas"/>
                <a:sym typeface="Consolas"/>
              </a:rPr>
              <a:t>hist</a:t>
            </a:r>
            <a:r>
              <a:rPr lang="en" sz="1600">
                <a:solidFill>
                  <a:srgbClr val="0000FF"/>
                </a:solidFill>
              </a:rPr>
              <a:t> function.</a:t>
            </a:r>
            <a:endParaRPr>
              <a:solidFill>
                <a:srgbClr val="444444"/>
              </a:solidFill>
              <a:latin typeface="Consolas"/>
              <a:ea typeface="Consolas"/>
              <a:cs typeface="Consolas"/>
              <a:sym typeface="Consolas"/>
            </a:endParaRPr>
          </a:p>
          <a:p>
            <a:pPr indent="0" lvl="0" marL="457200" rtl="0" algn="l">
              <a:lnSpc>
                <a:spcPct val="100000"/>
              </a:lnSpc>
              <a:spcBef>
                <a:spcPts val="1000"/>
              </a:spcBef>
              <a:spcAft>
                <a:spcPts val="0"/>
              </a:spcAft>
              <a:buNone/>
            </a:pPr>
            <a:r>
              <a:rPr lang="en" sz="1600">
                <a:solidFill>
                  <a:srgbClr val="444444"/>
                </a:solidFill>
                <a:latin typeface="Consolas"/>
                <a:ea typeface="Consolas"/>
                <a:cs typeface="Consolas"/>
                <a:sym typeface="Consolas"/>
              </a:rPr>
              <a:t>? histogram </a:t>
            </a:r>
            <a:r>
              <a:rPr lang="en" sz="1600">
                <a:solidFill>
                  <a:srgbClr val="78A960"/>
                </a:solidFill>
                <a:latin typeface="Consolas"/>
                <a:ea typeface="Consolas"/>
                <a:cs typeface="Consolas"/>
                <a:sym typeface="Consolas"/>
              </a:rPr>
              <a:t># look at our new function</a:t>
            </a:r>
            <a:endParaRPr sz="1600">
              <a:solidFill>
                <a:srgbClr val="78A960"/>
              </a:solidFill>
              <a:latin typeface="Consolas"/>
              <a:ea typeface="Consolas"/>
              <a:cs typeface="Consolas"/>
              <a:sym typeface="Consolas"/>
            </a:endParaRPr>
          </a:p>
          <a:p>
            <a:pPr indent="0" lvl="0" marL="457200" rtl="0" algn="l">
              <a:lnSpc>
                <a:spcPct val="100000"/>
              </a:lnSpc>
              <a:spcBef>
                <a:spcPts val="1000"/>
              </a:spcBef>
              <a:spcAft>
                <a:spcPts val="0"/>
              </a:spcAft>
              <a:buNone/>
            </a:pPr>
            <a:r>
              <a:rPr lang="en" sz="1600">
                <a:solidFill>
                  <a:srgbClr val="0000FF"/>
                </a:solidFill>
              </a:rPr>
              <a:t>What do the x, data, and type arguments mean?</a:t>
            </a:r>
            <a:endParaRPr sz="1600">
              <a:solidFill>
                <a:srgbClr val="444444"/>
              </a:solidFill>
              <a:latin typeface="Consolas"/>
              <a:ea typeface="Consolas"/>
              <a:cs typeface="Consolas"/>
              <a:sym typeface="Consolas"/>
            </a:endParaRPr>
          </a:p>
          <a:p>
            <a:pPr indent="-330200" lvl="0" marL="457200" rtl="0" algn="l">
              <a:lnSpc>
                <a:spcPct val="100000"/>
              </a:lnSpc>
              <a:spcBef>
                <a:spcPts val="1000"/>
              </a:spcBef>
              <a:spcAft>
                <a:spcPts val="0"/>
              </a:spcAft>
              <a:buSzPts val="1600"/>
              <a:buChar char="•"/>
            </a:pPr>
            <a:r>
              <a:rPr lang="en" sz="1600">
                <a:solidFill>
                  <a:srgbClr val="0000FF"/>
                </a:solidFill>
              </a:rPr>
              <a:t>Execute the following lines </a:t>
            </a:r>
            <a:r>
              <a:rPr i="1" lang="en" sz="1600">
                <a:solidFill>
                  <a:srgbClr val="0000FF"/>
                </a:solidFill>
              </a:rPr>
              <a:t>one at a time</a:t>
            </a:r>
            <a:r>
              <a:rPr lang="en" sz="1600">
                <a:solidFill>
                  <a:srgbClr val="0000FF"/>
                </a:solidFill>
              </a:rPr>
              <a:t>:</a:t>
            </a:r>
            <a:endParaRPr sz="1600">
              <a:solidFill>
                <a:srgbClr val="0000FF"/>
              </a:solidFill>
            </a:endParaRPr>
          </a:p>
          <a:p>
            <a:pPr indent="457200" lvl="0" marL="0" rtl="0" algn="l">
              <a:lnSpc>
                <a:spcPct val="100000"/>
              </a:lnSpc>
              <a:spcBef>
                <a:spcPts val="1000"/>
              </a:spcBef>
              <a:spcAft>
                <a:spcPts val="0"/>
              </a:spcAft>
              <a:buNone/>
            </a:pPr>
            <a:r>
              <a:rPr lang="en" sz="1600">
                <a:solidFill>
                  <a:srgbClr val="444444"/>
                </a:solidFill>
                <a:latin typeface="Consolas"/>
                <a:ea typeface="Consolas"/>
                <a:cs typeface="Consolas"/>
                <a:sym typeface="Consolas"/>
              </a:rPr>
              <a:t>histogram(~ Ozone | Month, data=air_quality_data)</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histogram(~ Ozone | Month, data=air_quality_data, type=</a:t>
            </a:r>
            <a:r>
              <a:rPr lang="en" sz="1600">
                <a:solidFill>
                  <a:srgbClr val="880000"/>
                </a:solidFill>
                <a:latin typeface="Consolas"/>
                <a:ea typeface="Consolas"/>
                <a:cs typeface="Consolas"/>
                <a:sym typeface="Consolas"/>
              </a:rPr>
              <a:t>"count"</a:t>
            </a:r>
            <a:r>
              <a:rPr lang="en" sz="1600">
                <a:solidFill>
                  <a:srgbClr val="444444"/>
                </a:solidFill>
                <a:latin typeface="Consolas"/>
                <a:ea typeface="Consolas"/>
                <a:cs typeface="Consolas"/>
                <a:sym typeface="Consolas"/>
              </a:rPr>
              <a:t>)</a:t>
            </a:r>
            <a:endParaRPr sz="1600"/>
          </a:p>
          <a:p>
            <a:pPr indent="0" lvl="0" marL="457200" rtl="0" algn="l">
              <a:lnSpc>
                <a:spcPct val="100000"/>
              </a:lnSpc>
              <a:spcBef>
                <a:spcPts val="1000"/>
              </a:spcBef>
              <a:spcAft>
                <a:spcPts val="0"/>
              </a:spcAft>
              <a:buNone/>
            </a:pPr>
            <a:r>
              <a:rPr lang="en" sz="1600"/>
              <a:t>Notice the difference between the two histograms? </a:t>
            </a:r>
            <a:r>
              <a:rPr lang="en" sz="1600">
                <a:solidFill>
                  <a:srgbClr val="0000FF"/>
                </a:solidFill>
              </a:rPr>
              <a:t>Paste your plots and describe the differences.</a:t>
            </a:r>
            <a:endParaRPr sz="2600">
              <a:solidFill>
                <a:srgbClr val="0000FF"/>
              </a:solidFill>
            </a:endParaRPr>
          </a:p>
        </p:txBody>
      </p:sp>
      <p:sp>
        <p:nvSpPr>
          <p:cNvPr id="275" name="Google Shape;275;p3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Custom Graphics</a:t>
            </a:r>
            <a:endParaRPr/>
          </a:p>
        </p:txBody>
      </p:sp>
      <p:sp>
        <p:nvSpPr>
          <p:cNvPr id="281" name="Google Shape;281;p3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What if you want to change the look of the graphic before putting it in your write-up? Let's build up a figure from scratch, and setting up graphical parameters ourselves.</a:t>
            </a:r>
            <a:br>
              <a:rPr lang="en" sz="1200"/>
            </a:br>
            <a:br>
              <a:rPr lang="en" sz="1200"/>
            </a:br>
            <a:r>
              <a:rPr lang="en" sz="1200"/>
              <a:t>	</a:t>
            </a:r>
            <a:r>
              <a:rPr lang="en" sz="1300">
                <a:solidFill>
                  <a:srgbClr val="444444"/>
                </a:solidFill>
                <a:latin typeface="Consolas"/>
                <a:ea typeface="Consolas"/>
                <a:cs typeface="Consolas"/>
                <a:sym typeface="Consolas"/>
              </a:rPr>
              <a:t>par(mfrow=c(</a:t>
            </a:r>
            <a:r>
              <a:rPr lang="en" sz="1300">
                <a:solidFill>
                  <a:srgbClr val="880000"/>
                </a:solidFill>
                <a:latin typeface="Consolas"/>
                <a:ea typeface="Consolas"/>
                <a:cs typeface="Consolas"/>
                <a:sym typeface="Consolas"/>
              </a:rPr>
              <a:t>5</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1</a:t>
            </a:r>
            <a:r>
              <a:rPr lang="en" sz="1300">
                <a:solidFill>
                  <a:srgbClr val="444444"/>
                </a:solidFill>
                <a:latin typeface="Consolas"/>
                <a:ea typeface="Consolas"/>
                <a:cs typeface="Consolas"/>
                <a:sym typeface="Consolas"/>
              </a:rPr>
              <a:t>), mar=c(</a:t>
            </a:r>
            <a:r>
              <a:rPr lang="en" sz="1300">
                <a:solidFill>
                  <a:srgbClr val="880000"/>
                </a:solidFill>
                <a:latin typeface="Consolas"/>
                <a:ea typeface="Consolas"/>
                <a:cs typeface="Consolas"/>
                <a:sym typeface="Consolas"/>
              </a:rPr>
              <a:t>4</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0.01</a:t>
            </a:r>
            <a:r>
              <a:rPr lang="en" sz="1300">
                <a:solidFill>
                  <a:srgbClr val="444444"/>
                </a:solidFill>
                <a:latin typeface="Consolas"/>
                <a:ea typeface="Consolas"/>
                <a:cs typeface="Consolas"/>
                <a:sym typeface="Consolas"/>
              </a:rPr>
              <a:t>, oma=c(</a:t>
            </a:r>
            <a:r>
              <a:rPr lang="en" sz="1300">
                <a:solidFill>
                  <a:srgbClr val="880000"/>
                </a:solidFill>
                <a:latin typeface="Consolas"/>
                <a:ea typeface="Consolas"/>
                <a:cs typeface="Consolas"/>
                <a:sym typeface="Consolas"/>
              </a:rPr>
              <a:t>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 </a:t>
            </a:r>
            <a:r>
              <a:rPr lang="en" sz="1300">
                <a:solidFill>
                  <a:srgbClr val="78A960"/>
                </a:solidFill>
                <a:latin typeface="Consolas"/>
                <a:ea typeface="Consolas"/>
                <a:cs typeface="Consolas"/>
                <a:sym typeface="Consolas"/>
              </a:rPr>
              <a:t>#call ?par for more info</a:t>
            </a:r>
            <a:br>
              <a:rPr lang="en" sz="1300">
                <a:solidFill>
                  <a:srgbClr val="78A960"/>
                </a:solidFill>
                <a:latin typeface="Consolas"/>
                <a:ea typeface="Consolas"/>
                <a:cs typeface="Consolas"/>
                <a:sym typeface="Consolas"/>
              </a:rPr>
            </a:br>
            <a:r>
              <a:rPr lang="en" sz="1300">
                <a:solidFill>
                  <a:srgbClr val="78A960"/>
                </a:solidFill>
                <a:latin typeface="Consolas"/>
                <a:ea typeface="Consolas"/>
                <a:cs typeface="Consolas"/>
                <a:sym typeface="Consolas"/>
              </a:rPr>
              <a:t>	</a:t>
            </a:r>
            <a:r>
              <a:rPr lang="en" sz="1300">
                <a:solidFill>
                  <a:srgbClr val="444444"/>
                </a:solidFill>
                <a:latin typeface="Consolas"/>
                <a:ea typeface="Consolas"/>
                <a:cs typeface="Consolas"/>
                <a:sym typeface="Consolas"/>
              </a:rPr>
              <a:t>hist(air_quality_data$Ozone[</a:t>
            </a:r>
            <a:r>
              <a:rPr lang="en" sz="1300">
                <a:solidFill>
                  <a:srgbClr val="880000"/>
                </a:solidFill>
                <a:latin typeface="Consolas"/>
                <a:ea typeface="Consolas"/>
                <a:cs typeface="Consolas"/>
                <a:sym typeface="Consolas"/>
              </a:rPr>
              <a:t>1</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31</a:t>
            </a:r>
            <a:r>
              <a:rPr lang="en" sz="1300">
                <a:solidFill>
                  <a:srgbClr val="444444"/>
                </a:solidFill>
                <a:latin typeface="Consolas"/>
                <a:ea typeface="Consolas"/>
                <a:cs typeface="Consolas"/>
                <a:sym typeface="Consolas"/>
              </a:rPr>
              <a:t>], xlab=</a:t>
            </a:r>
            <a:r>
              <a:rPr lang="en" sz="1300">
                <a:solidFill>
                  <a:srgbClr val="880000"/>
                </a:solidFill>
                <a:latin typeface="Consolas"/>
                <a:ea typeface="Consolas"/>
                <a:cs typeface="Consolas"/>
                <a:sym typeface="Consolas"/>
              </a:rPr>
              <a:t>""</a:t>
            </a:r>
            <a:r>
              <a:rPr lang="en" sz="1300">
                <a:solidFill>
                  <a:srgbClr val="444444"/>
                </a:solidFill>
                <a:latin typeface="Consolas"/>
                <a:ea typeface="Consolas"/>
                <a:cs typeface="Consolas"/>
                <a:sym typeface="Consolas"/>
              </a:rPr>
              <a:t>, main=</a:t>
            </a:r>
            <a:r>
              <a:rPr lang="en" sz="1300">
                <a:solidFill>
                  <a:srgbClr val="880000"/>
                </a:solidFill>
                <a:latin typeface="Consolas"/>
                <a:ea typeface="Consolas"/>
                <a:cs typeface="Consolas"/>
                <a:sym typeface="Consolas"/>
              </a:rPr>
              <a:t>"May"</a:t>
            </a:r>
            <a:r>
              <a:rPr lang="en" sz="1300">
                <a:solidFill>
                  <a:srgbClr val="444444"/>
                </a:solidFill>
                <a:latin typeface="Consolas"/>
                <a:ea typeface="Consolas"/>
                <a:cs typeface="Consolas"/>
                <a:sym typeface="Consolas"/>
              </a:rPr>
              <a:t>, xlim=c(</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200</a:t>
            </a:r>
            <a:r>
              <a:rPr lang="en" sz="1300">
                <a:solidFill>
                  <a:srgbClr val="444444"/>
                </a:solidFill>
                <a:latin typeface="Consolas"/>
                <a:ea typeface="Consolas"/>
                <a:cs typeface="Consolas"/>
                <a:sym typeface="Consolas"/>
              </a:rPr>
              <a:t>))</a:t>
            </a:r>
            <a:br>
              <a:rPr lang="en" sz="1300">
                <a:solidFill>
                  <a:srgbClr val="444444"/>
                </a:solidFill>
                <a:latin typeface="Consolas"/>
                <a:ea typeface="Consolas"/>
                <a:cs typeface="Consolas"/>
                <a:sym typeface="Consolas"/>
              </a:rPr>
            </a:br>
            <a:r>
              <a:rPr lang="en" sz="1300">
                <a:solidFill>
                  <a:srgbClr val="444444"/>
                </a:solidFill>
                <a:latin typeface="Consolas"/>
                <a:ea typeface="Consolas"/>
                <a:cs typeface="Consolas"/>
                <a:sym typeface="Consolas"/>
              </a:rPr>
              <a:t>	hist(air_quality_data$Ozone[</a:t>
            </a:r>
            <a:r>
              <a:rPr lang="en" sz="1300">
                <a:solidFill>
                  <a:srgbClr val="880000"/>
                </a:solidFill>
                <a:latin typeface="Consolas"/>
                <a:ea typeface="Consolas"/>
                <a:cs typeface="Consolas"/>
                <a:sym typeface="Consolas"/>
              </a:rPr>
              <a:t>32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61</a:t>
            </a:r>
            <a:r>
              <a:rPr lang="en" sz="1300">
                <a:solidFill>
                  <a:srgbClr val="444444"/>
                </a:solidFill>
                <a:latin typeface="Consolas"/>
                <a:ea typeface="Consolas"/>
                <a:cs typeface="Consolas"/>
                <a:sym typeface="Consolas"/>
              </a:rPr>
              <a:t>], xlab=</a:t>
            </a:r>
            <a:r>
              <a:rPr lang="en" sz="1300">
                <a:solidFill>
                  <a:srgbClr val="880000"/>
                </a:solidFill>
                <a:latin typeface="Consolas"/>
                <a:ea typeface="Consolas"/>
                <a:cs typeface="Consolas"/>
                <a:sym typeface="Consolas"/>
              </a:rPr>
              <a:t>""</a:t>
            </a:r>
            <a:r>
              <a:rPr lang="en" sz="1300">
                <a:solidFill>
                  <a:srgbClr val="444444"/>
                </a:solidFill>
                <a:latin typeface="Consolas"/>
                <a:ea typeface="Consolas"/>
                <a:cs typeface="Consolas"/>
                <a:sym typeface="Consolas"/>
              </a:rPr>
              <a:t>, main=</a:t>
            </a:r>
            <a:r>
              <a:rPr lang="en" sz="1300">
                <a:solidFill>
                  <a:srgbClr val="880000"/>
                </a:solidFill>
                <a:latin typeface="Consolas"/>
                <a:ea typeface="Consolas"/>
                <a:cs typeface="Consolas"/>
                <a:sym typeface="Consolas"/>
              </a:rPr>
              <a:t>"June"</a:t>
            </a:r>
            <a:r>
              <a:rPr lang="en" sz="1300">
                <a:solidFill>
                  <a:srgbClr val="444444"/>
                </a:solidFill>
                <a:latin typeface="Consolas"/>
                <a:ea typeface="Consolas"/>
                <a:cs typeface="Consolas"/>
                <a:sym typeface="Consolas"/>
              </a:rPr>
              <a:t>, xlim=c(</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200</a:t>
            </a:r>
            <a:r>
              <a:rPr lang="en" sz="1300">
                <a:solidFill>
                  <a:srgbClr val="444444"/>
                </a:solidFill>
                <a:latin typeface="Consolas"/>
                <a:ea typeface="Consolas"/>
                <a:cs typeface="Consolas"/>
                <a:sym typeface="Consolas"/>
              </a:rPr>
              <a:t>))</a:t>
            </a:r>
            <a:br>
              <a:rPr lang="en" sz="1300">
                <a:solidFill>
                  <a:srgbClr val="444444"/>
                </a:solidFill>
                <a:latin typeface="Consolas"/>
                <a:ea typeface="Consolas"/>
                <a:cs typeface="Consolas"/>
                <a:sym typeface="Consolas"/>
              </a:rPr>
            </a:br>
            <a:r>
              <a:rPr lang="en" sz="1300">
                <a:solidFill>
                  <a:srgbClr val="444444"/>
                </a:solidFill>
                <a:latin typeface="Consolas"/>
                <a:ea typeface="Consolas"/>
                <a:cs typeface="Consolas"/>
                <a:sym typeface="Consolas"/>
              </a:rPr>
              <a:t>	hist(air_quality_data$Ozone[</a:t>
            </a:r>
            <a:r>
              <a:rPr lang="en" sz="1300">
                <a:solidFill>
                  <a:srgbClr val="880000"/>
                </a:solidFill>
                <a:latin typeface="Consolas"/>
                <a:ea typeface="Consolas"/>
                <a:cs typeface="Consolas"/>
                <a:sym typeface="Consolas"/>
              </a:rPr>
              <a:t>62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92</a:t>
            </a:r>
            <a:r>
              <a:rPr lang="en" sz="1300">
                <a:solidFill>
                  <a:srgbClr val="444444"/>
                </a:solidFill>
                <a:latin typeface="Consolas"/>
                <a:ea typeface="Consolas"/>
                <a:cs typeface="Consolas"/>
                <a:sym typeface="Consolas"/>
              </a:rPr>
              <a:t>], xlab=</a:t>
            </a:r>
            <a:r>
              <a:rPr lang="en" sz="1300">
                <a:solidFill>
                  <a:srgbClr val="880000"/>
                </a:solidFill>
                <a:latin typeface="Consolas"/>
                <a:ea typeface="Consolas"/>
                <a:cs typeface="Consolas"/>
                <a:sym typeface="Consolas"/>
              </a:rPr>
              <a:t>""</a:t>
            </a:r>
            <a:r>
              <a:rPr lang="en" sz="1300">
                <a:solidFill>
                  <a:srgbClr val="444444"/>
                </a:solidFill>
                <a:latin typeface="Consolas"/>
                <a:ea typeface="Consolas"/>
                <a:cs typeface="Consolas"/>
                <a:sym typeface="Consolas"/>
              </a:rPr>
              <a:t>, main=</a:t>
            </a:r>
            <a:r>
              <a:rPr lang="en" sz="1300">
                <a:solidFill>
                  <a:srgbClr val="880000"/>
                </a:solidFill>
                <a:latin typeface="Consolas"/>
                <a:ea typeface="Consolas"/>
                <a:cs typeface="Consolas"/>
                <a:sym typeface="Consolas"/>
              </a:rPr>
              <a:t>"July"</a:t>
            </a:r>
            <a:r>
              <a:rPr lang="en" sz="1300">
                <a:solidFill>
                  <a:srgbClr val="444444"/>
                </a:solidFill>
                <a:latin typeface="Consolas"/>
                <a:ea typeface="Consolas"/>
                <a:cs typeface="Consolas"/>
                <a:sym typeface="Consolas"/>
              </a:rPr>
              <a:t>, xlim=c(</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200</a:t>
            </a:r>
            <a:r>
              <a:rPr lang="en" sz="1300">
                <a:solidFill>
                  <a:srgbClr val="444444"/>
                </a:solidFill>
                <a:latin typeface="Consolas"/>
                <a:ea typeface="Consolas"/>
                <a:cs typeface="Consolas"/>
                <a:sym typeface="Consolas"/>
              </a:rPr>
              <a:t>))</a:t>
            </a:r>
            <a:br>
              <a:rPr lang="en" sz="1300">
                <a:solidFill>
                  <a:srgbClr val="444444"/>
                </a:solidFill>
                <a:latin typeface="Consolas"/>
                <a:ea typeface="Consolas"/>
                <a:cs typeface="Consolas"/>
                <a:sym typeface="Consolas"/>
              </a:rPr>
            </a:br>
            <a:r>
              <a:rPr lang="en" sz="1300">
                <a:solidFill>
                  <a:srgbClr val="444444"/>
                </a:solidFill>
                <a:latin typeface="Consolas"/>
                <a:ea typeface="Consolas"/>
                <a:cs typeface="Consolas"/>
                <a:sym typeface="Consolas"/>
              </a:rPr>
              <a:t>	hist(air_quality_data$Ozone[</a:t>
            </a:r>
            <a:r>
              <a:rPr lang="en" sz="1300">
                <a:solidFill>
                  <a:srgbClr val="880000"/>
                </a:solidFill>
                <a:latin typeface="Consolas"/>
                <a:ea typeface="Consolas"/>
                <a:cs typeface="Consolas"/>
                <a:sym typeface="Consolas"/>
              </a:rPr>
              <a:t>93</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123</a:t>
            </a:r>
            <a:r>
              <a:rPr lang="en" sz="1300">
                <a:solidFill>
                  <a:srgbClr val="444444"/>
                </a:solidFill>
                <a:latin typeface="Consolas"/>
                <a:ea typeface="Consolas"/>
                <a:cs typeface="Consolas"/>
                <a:sym typeface="Consolas"/>
              </a:rPr>
              <a:t>], xlab=</a:t>
            </a:r>
            <a:r>
              <a:rPr lang="en" sz="1300">
                <a:solidFill>
                  <a:srgbClr val="880000"/>
                </a:solidFill>
                <a:latin typeface="Consolas"/>
                <a:ea typeface="Consolas"/>
                <a:cs typeface="Consolas"/>
                <a:sym typeface="Consolas"/>
              </a:rPr>
              <a:t>""</a:t>
            </a:r>
            <a:r>
              <a:rPr lang="en" sz="1300">
                <a:solidFill>
                  <a:srgbClr val="444444"/>
                </a:solidFill>
                <a:latin typeface="Consolas"/>
                <a:ea typeface="Consolas"/>
                <a:cs typeface="Consolas"/>
                <a:sym typeface="Consolas"/>
              </a:rPr>
              <a:t>, main=</a:t>
            </a:r>
            <a:r>
              <a:rPr lang="en" sz="1300">
                <a:solidFill>
                  <a:srgbClr val="880000"/>
                </a:solidFill>
                <a:latin typeface="Consolas"/>
                <a:ea typeface="Consolas"/>
                <a:cs typeface="Consolas"/>
                <a:sym typeface="Consolas"/>
              </a:rPr>
              <a:t>"August"</a:t>
            </a:r>
            <a:r>
              <a:rPr lang="en" sz="1300">
                <a:solidFill>
                  <a:srgbClr val="444444"/>
                </a:solidFill>
                <a:latin typeface="Consolas"/>
                <a:ea typeface="Consolas"/>
                <a:cs typeface="Consolas"/>
                <a:sym typeface="Consolas"/>
              </a:rPr>
              <a:t>, xlim=c(</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200</a:t>
            </a:r>
            <a:r>
              <a:rPr lang="en" sz="1300">
                <a:solidFill>
                  <a:srgbClr val="444444"/>
                </a:solidFill>
                <a:latin typeface="Consolas"/>
                <a:ea typeface="Consolas"/>
                <a:cs typeface="Consolas"/>
                <a:sym typeface="Consolas"/>
              </a:rPr>
              <a:t>))</a:t>
            </a:r>
            <a:br>
              <a:rPr lang="en" sz="1300">
                <a:solidFill>
                  <a:srgbClr val="444444"/>
                </a:solidFill>
                <a:latin typeface="Consolas"/>
                <a:ea typeface="Consolas"/>
                <a:cs typeface="Consolas"/>
                <a:sym typeface="Consolas"/>
              </a:rPr>
            </a:br>
            <a:r>
              <a:rPr lang="en" sz="1300">
                <a:solidFill>
                  <a:srgbClr val="444444"/>
                </a:solidFill>
                <a:latin typeface="Consolas"/>
                <a:ea typeface="Consolas"/>
                <a:cs typeface="Consolas"/>
                <a:sym typeface="Consolas"/>
              </a:rPr>
              <a:t>	hist(air_quality_data$Ozone[</a:t>
            </a:r>
            <a:r>
              <a:rPr lang="en" sz="1300">
                <a:solidFill>
                  <a:srgbClr val="880000"/>
                </a:solidFill>
                <a:latin typeface="Consolas"/>
                <a:ea typeface="Consolas"/>
                <a:cs typeface="Consolas"/>
                <a:sym typeface="Consolas"/>
              </a:rPr>
              <a:t>124</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153</a:t>
            </a:r>
            <a:r>
              <a:rPr lang="en" sz="1300">
                <a:solidFill>
                  <a:srgbClr val="444444"/>
                </a:solidFill>
                <a:latin typeface="Consolas"/>
                <a:ea typeface="Consolas"/>
                <a:cs typeface="Consolas"/>
                <a:sym typeface="Consolas"/>
              </a:rPr>
              <a:t>], xlab=</a:t>
            </a:r>
            <a:r>
              <a:rPr lang="en" sz="1300">
                <a:solidFill>
                  <a:srgbClr val="880000"/>
                </a:solidFill>
                <a:latin typeface="Consolas"/>
                <a:ea typeface="Consolas"/>
                <a:cs typeface="Consolas"/>
                <a:sym typeface="Consolas"/>
              </a:rPr>
              <a:t>""</a:t>
            </a:r>
            <a:r>
              <a:rPr lang="en" sz="1300">
                <a:solidFill>
                  <a:srgbClr val="444444"/>
                </a:solidFill>
                <a:latin typeface="Consolas"/>
                <a:ea typeface="Consolas"/>
                <a:cs typeface="Consolas"/>
                <a:sym typeface="Consolas"/>
              </a:rPr>
              <a:t>, main=</a:t>
            </a:r>
            <a:r>
              <a:rPr lang="en" sz="1300">
                <a:solidFill>
                  <a:srgbClr val="880000"/>
                </a:solidFill>
                <a:latin typeface="Consolas"/>
                <a:ea typeface="Consolas"/>
                <a:cs typeface="Consolas"/>
                <a:sym typeface="Consolas"/>
              </a:rPr>
              <a:t>"September"</a:t>
            </a:r>
            <a:r>
              <a:rPr lang="en" sz="1300">
                <a:solidFill>
                  <a:srgbClr val="444444"/>
                </a:solidFill>
                <a:latin typeface="Consolas"/>
                <a:ea typeface="Consolas"/>
                <a:cs typeface="Consolas"/>
                <a:sym typeface="Consolas"/>
              </a:rPr>
              <a:t>, xlim=c(</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200</a:t>
            </a:r>
            <a:r>
              <a:rPr lang="en" sz="1300">
                <a:solidFill>
                  <a:srgbClr val="444444"/>
                </a:solidFill>
                <a:latin typeface="Consolas"/>
                <a:ea typeface="Consolas"/>
                <a:cs typeface="Consolas"/>
                <a:sym typeface="Consolas"/>
              </a:rPr>
              <a:t>))</a:t>
            </a:r>
            <a:br>
              <a:rPr lang="en" sz="1300">
                <a:solidFill>
                  <a:srgbClr val="444444"/>
                </a:solidFill>
                <a:latin typeface="Consolas"/>
                <a:ea typeface="Consolas"/>
                <a:cs typeface="Consolas"/>
                <a:sym typeface="Consolas"/>
              </a:rPr>
            </a:br>
            <a:r>
              <a:rPr lang="en" sz="1300">
                <a:solidFill>
                  <a:srgbClr val="444444"/>
                </a:solidFill>
                <a:latin typeface="Consolas"/>
                <a:ea typeface="Consolas"/>
                <a:cs typeface="Consolas"/>
                <a:sym typeface="Consolas"/>
              </a:rPr>
              <a:t>	mtext(</a:t>
            </a:r>
            <a:r>
              <a:rPr lang="en" sz="1300">
                <a:solidFill>
                  <a:srgbClr val="880000"/>
                </a:solidFill>
                <a:latin typeface="Consolas"/>
                <a:ea typeface="Consolas"/>
                <a:cs typeface="Consolas"/>
                <a:sym typeface="Consolas"/>
              </a:rPr>
              <a:t>"ppb"</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1</a:t>
            </a:r>
            <a:r>
              <a:rPr lang="en" sz="1300">
                <a:solidFill>
                  <a:srgbClr val="444444"/>
                </a:solidFill>
                <a:latin typeface="Consolas"/>
                <a:ea typeface="Consolas"/>
                <a:cs typeface="Consolas"/>
                <a:sym typeface="Consolas"/>
              </a:rPr>
              <a:t>, outer=</a:t>
            </a:r>
            <a:r>
              <a:rPr lang="en" sz="1300">
                <a:solidFill>
                  <a:srgbClr val="78A960"/>
                </a:solidFill>
                <a:latin typeface="Consolas"/>
                <a:ea typeface="Consolas"/>
                <a:cs typeface="Consolas"/>
                <a:sym typeface="Consolas"/>
              </a:rPr>
              <a:t>TRUE</a:t>
            </a:r>
            <a:r>
              <a:rPr lang="en" sz="1300">
                <a:solidFill>
                  <a:srgbClr val="444444"/>
                </a:solidFill>
                <a:latin typeface="Consolas"/>
                <a:ea typeface="Consolas"/>
                <a:cs typeface="Consolas"/>
                <a:sym typeface="Consolas"/>
              </a:rPr>
              <a:t>, cex=</a:t>
            </a:r>
            <a:r>
              <a:rPr lang="en" sz="1300">
                <a:solidFill>
                  <a:srgbClr val="880000"/>
                </a:solidFill>
                <a:latin typeface="Consolas"/>
                <a:ea typeface="Consolas"/>
                <a:cs typeface="Consolas"/>
                <a:sym typeface="Consolas"/>
              </a:rPr>
              <a:t>1.5</a:t>
            </a:r>
            <a:r>
              <a:rPr lang="en" sz="1300">
                <a:solidFill>
                  <a:srgbClr val="444444"/>
                </a:solidFill>
                <a:latin typeface="Consolas"/>
                <a:ea typeface="Consolas"/>
                <a:cs typeface="Consolas"/>
                <a:sym typeface="Consolas"/>
              </a:rPr>
              <a:t>)</a:t>
            </a:r>
            <a:br>
              <a:rPr lang="en" sz="1300">
                <a:solidFill>
                  <a:srgbClr val="444444"/>
                </a:solidFill>
                <a:latin typeface="Consolas"/>
                <a:ea typeface="Consolas"/>
                <a:cs typeface="Consolas"/>
                <a:sym typeface="Consolas"/>
              </a:rPr>
            </a:br>
            <a:r>
              <a:rPr lang="en" sz="1300">
                <a:solidFill>
                  <a:srgbClr val="444444"/>
                </a:solidFill>
                <a:latin typeface="Consolas"/>
                <a:ea typeface="Consolas"/>
                <a:cs typeface="Consolas"/>
                <a:sym typeface="Consolas"/>
              </a:rPr>
              <a:t>	mtext(</a:t>
            </a:r>
            <a:r>
              <a:rPr lang="en" sz="1300">
                <a:solidFill>
                  <a:srgbClr val="880000"/>
                </a:solidFill>
                <a:latin typeface="Consolas"/>
                <a:ea typeface="Consolas"/>
                <a:cs typeface="Consolas"/>
                <a:sym typeface="Consolas"/>
              </a:rPr>
              <a:t>"Frequency"</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2</a:t>
            </a:r>
            <a:r>
              <a:rPr lang="en" sz="1300">
                <a:solidFill>
                  <a:srgbClr val="444444"/>
                </a:solidFill>
                <a:latin typeface="Consolas"/>
                <a:ea typeface="Consolas"/>
                <a:cs typeface="Consolas"/>
                <a:sym typeface="Consolas"/>
              </a:rPr>
              <a:t>, outer=</a:t>
            </a:r>
            <a:r>
              <a:rPr lang="en" sz="1300">
                <a:solidFill>
                  <a:srgbClr val="78A960"/>
                </a:solidFill>
                <a:latin typeface="Consolas"/>
                <a:ea typeface="Consolas"/>
                <a:cs typeface="Consolas"/>
                <a:sym typeface="Consolas"/>
              </a:rPr>
              <a:t>TRUE</a:t>
            </a:r>
            <a:r>
              <a:rPr lang="en" sz="1300">
                <a:solidFill>
                  <a:srgbClr val="444444"/>
                </a:solidFill>
                <a:latin typeface="Consolas"/>
                <a:ea typeface="Consolas"/>
                <a:cs typeface="Consolas"/>
                <a:sym typeface="Consolas"/>
              </a:rPr>
              <a:t>, cex=</a:t>
            </a:r>
            <a:r>
              <a:rPr lang="en" sz="1300">
                <a:solidFill>
                  <a:srgbClr val="880000"/>
                </a:solidFill>
                <a:latin typeface="Consolas"/>
                <a:ea typeface="Consolas"/>
                <a:cs typeface="Consolas"/>
                <a:sym typeface="Consolas"/>
              </a:rPr>
              <a:t>1.5</a:t>
            </a:r>
            <a:r>
              <a:rPr lang="en" sz="1300">
                <a:solidFill>
                  <a:srgbClr val="444444"/>
                </a:solidFill>
                <a:latin typeface="Consolas"/>
                <a:ea typeface="Consolas"/>
                <a:cs typeface="Consolas"/>
                <a:sym typeface="Consolas"/>
              </a:rPr>
              <a:t>)</a:t>
            </a:r>
            <a:br>
              <a:rPr lang="en" sz="1200">
                <a:solidFill>
                  <a:srgbClr val="444444"/>
                </a:solidFill>
                <a:latin typeface="Consolas"/>
                <a:ea typeface="Consolas"/>
                <a:cs typeface="Consolas"/>
                <a:sym typeface="Consolas"/>
              </a:rPr>
            </a:br>
            <a:br>
              <a:rPr lang="en" sz="1200">
                <a:solidFill>
                  <a:srgbClr val="444444"/>
                </a:solidFill>
                <a:latin typeface="Consolas"/>
                <a:ea typeface="Consolas"/>
                <a:cs typeface="Consolas"/>
                <a:sym typeface="Consolas"/>
              </a:rPr>
            </a:br>
            <a:r>
              <a:rPr lang="en" sz="1600">
                <a:solidFill>
                  <a:srgbClr val="0000FF"/>
                </a:solidFill>
              </a:rPr>
              <a:t>Paste the final plot and explain at least </a:t>
            </a:r>
            <a:r>
              <a:rPr lang="en" sz="1600">
                <a:solidFill>
                  <a:srgbClr val="0000FF"/>
                </a:solidFill>
              </a:rPr>
              <a:t>two</a:t>
            </a:r>
            <a:r>
              <a:rPr lang="en" sz="1600">
                <a:solidFill>
                  <a:srgbClr val="0000FF"/>
                </a:solidFill>
              </a:rPr>
              <a:t> pros and </a:t>
            </a:r>
            <a:r>
              <a:rPr lang="en" sz="1600">
                <a:solidFill>
                  <a:srgbClr val="0000FF"/>
                </a:solidFill>
              </a:rPr>
              <a:t>two</a:t>
            </a:r>
            <a:r>
              <a:rPr lang="en" sz="1600">
                <a:solidFill>
                  <a:srgbClr val="0000FF"/>
                </a:solidFill>
              </a:rPr>
              <a:t> cons of this plot compared to the earlier ones.</a:t>
            </a:r>
            <a:endParaRPr sz="1600">
              <a:solidFill>
                <a:srgbClr val="0000FF"/>
              </a:solidFill>
            </a:endParaRPr>
          </a:p>
          <a:p>
            <a:pPr indent="0" lvl="0" marL="0" rtl="0" algn="l">
              <a:spcBef>
                <a:spcPts val="800"/>
              </a:spcBef>
              <a:spcAft>
                <a:spcPts val="0"/>
              </a:spcAft>
              <a:buNone/>
            </a:pPr>
            <a:r>
              <a:t/>
            </a:r>
            <a:endParaRPr/>
          </a:p>
        </p:txBody>
      </p:sp>
      <p:sp>
        <p:nvSpPr>
          <p:cNvPr id="282" name="Google Shape;282;p3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2: </a:t>
            </a:r>
            <a:r>
              <a:rPr lang="en"/>
              <a:t>Box Plots</a:t>
            </a:r>
            <a:endParaRPr/>
          </a:p>
        </p:txBody>
      </p:sp>
      <p:sp>
        <p:nvSpPr>
          <p:cNvPr id="288" name="Google Shape;288;p3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600">
                <a:solidFill>
                  <a:srgbClr val="0000FF"/>
                </a:solidFill>
              </a:rPr>
              <a:t>Create box plots for the whole dataset and for each month.</a:t>
            </a:r>
            <a:br>
              <a:rPr lang="en" sz="1600"/>
            </a:br>
            <a:br>
              <a:rPr lang="en" sz="1600"/>
            </a:br>
            <a:r>
              <a:rPr lang="en" sz="1600"/>
              <a:t>	</a:t>
            </a:r>
            <a:r>
              <a:rPr lang="en" sz="1600">
                <a:solidFill>
                  <a:srgbClr val="444444"/>
                </a:solidFill>
                <a:latin typeface="Consolas"/>
                <a:ea typeface="Consolas"/>
                <a:cs typeface="Consolas"/>
                <a:sym typeface="Consolas"/>
              </a:rPr>
              <a:t>boxplot(air_quality_data$Ozone,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a:t>
            </a:r>
            <a:br>
              <a:rPr lang="en" sz="1600"/>
            </a:br>
            <a:r>
              <a:rPr lang="en" sz="1600"/>
              <a:t>	</a:t>
            </a:r>
            <a:r>
              <a:rPr lang="en" sz="1600">
                <a:solidFill>
                  <a:srgbClr val="444444"/>
                </a:solidFill>
                <a:latin typeface="Consolas"/>
                <a:ea typeface="Consolas"/>
                <a:cs typeface="Consolas"/>
                <a:sym typeface="Consolas"/>
              </a:rPr>
              <a:t>boxplot(air_quality_data$Ozone ~ air_quality_data$Month,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ylab=</a:t>
            </a:r>
            <a:r>
              <a:rPr lang="en" sz="1600">
                <a:solidFill>
                  <a:srgbClr val="880000"/>
                </a:solidFill>
                <a:latin typeface="Consolas"/>
                <a:ea typeface="Consolas"/>
                <a:cs typeface="Consolas"/>
                <a:sym typeface="Consolas"/>
              </a:rPr>
              <a:t>"Month"</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a:t>
            </a:r>
            <a:br>
              <a:rPr lang="en" sz="1600"/>
            </a:br>
            <a:br>
              <a:rPr lang="en" sz="1600"/>
            </a:br>
            <a:r>
              <a:rPr lang="en" sz="1600"/>
              <a:t>If you are having trouble plotting the boxplot due to the previous </a:t>
            </a:r>
            <a:r>
              <a:rPr lang="en" sz="1600">
                <a:solidFill>
                  <a:srgbClr val="444444"/>
                </a:solidFill>
                <a:latin typeface="Consolas"/>
                <a:ea typeface="Consolas"/>
                <a:cs typeface="Consolas"/>
                <a:sym typeface="Consolas"/>
              </a:rPr>
              <a:t>par</a:t>
            </a:r>
            <a:r>
              <a:rPr lang="en" sz="1600"/>
              <a:t> window formatting, run this before the boxplots:</a:t>
            </a:r>
            <a:br>
              <a:rPr lang="en" sz="1600"/>
            </a:br>
            <a:br>
              <a:rPr lang="en" sz="1600"/>
            </a:br>
            <a:r>
              <a:rPr lang="en" sz="1600"/>
              <a:t>	</a:t>
            </a:r>
            <a:r>
              <a:rPr lang="en" sz="1600">
                <a:solidFill>
                  <a:srgbClr val="444444"/>
                </a:solidFill>
                <a:latin typeface="Consolas"/>
                <a:ea typeface="Consolas"/>
                <a:cs typeface="Consolas"/>
                <a:sym typeface="Consolas"/>
              </a:rPr>
              <a:t>par(mfrow=c(</a:t>
            </a:r>
            <a:r>
              <a:rPr lang="en" sz="1600">
                <a:solidFill>
                  <a:srgbClr val="880000"/>
                </a:solidFill>
                <a:latin typeface="Consolas"/>
                <a:ea typeface="Consolas"/>
                <a:cs typeface="Consolas"/>
                <a:sym typeface="Consolas"/>
              </a:rPr>
              <a:t>1</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1</a:t>
            </a:r>
            <a:r>
              <a:rPr lang="en" sz="1600">
                <a:solidFill>
                  <a:srgbClr val="444444"/>
                </a:solidFill>
                <a:latin typeface="Consolas"/>
                <a:ea typeface="Consolas"/>
                <a:cs typeface="Consolas"/>
                <a:sym typeface="Consolas"/>
              </a:rPr>
              <a:t>), mar=c(</a:t>
            </a:r>
            <a:r>
              <a:rPr lang="en" sz="1600">
                <a:solidFill>
                  <a:srgbClr val="880000"/>
                </a:solidFill>
                <a:latin typeface="Consolas"/>
                <a:ea typeface="Consolas"/>
                <a:cs typeface="Consolas"/>
                <a:sym typeface="Consolas"/>
              </a:rPr>
              <a:t>4</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0.01</a:t>
            </a:r>
            <a:r>
              <a:rPr lang="en" sz="1600">
                <a:solidFill>
                  <a:srgbClr val="444444"/>
                </a:solidFill>
                <a:latin typeface="Consolas"/>
                <a:ea typeface="Consolas"/>
                <a:cs typeface="Consolas"/>
                <a:sym typeface="Consolas"/>
              </a:rPr>
              <a:t>, oma=c(</a:t>
            </a:r>
            <a:r>
              <a:rPr lang="en" sz="1600">
                <a:solidFill>
                  <a:srgbClr val="880000"/>
                </a:solidFill>
                <a:latin typeface="Consolas"/>
                <a:ea typeface="Consolas"/>
                <a:cs typeface="Consolas"/>
                <a:sym typeface="Consolas"/>
              </a:rPr>
              <a:t>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0</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0</a:t>
            </a:r>
            <a:r>
              <a:rPr lang="en" sz="1600">
                <a:solidFill>
                  <a:srgbClr val="444444"/>
                </a:solidFill>
                <a:latin typeface="Consolas"/>
                <a:ea typeface="Consolas"/>
                <a:cs typeface="Consolas"/>
                <a:sym typeface="Consolas"/>
              </a:rPr>
              <a:t>))</a:t>
            </a:r>
            <a:endParaRPr sz="2600"/>
          </a:p>
        </p:txBody>
      </p:sp>
      <p:sp>
        <p:nvSpPr>
          <p:cNvPr id="289" name="Google Shape;289;p38"/>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2: Box Plots (con’t)</a:t>
            </a:r>
            <a:endParaRPr/>
          </a:p>
        </p:txBody>
      </p:sp>
      <p:sp>
        <p:nvSpPr>
          <p:cNvPr id="295" name="Google Shape;295;p3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Clr>
                <a:schemeClr val="dk1"/>
              </a:buClr>
              <a:buSzPts val="1100"/>
              <a:buFont typeface="Arial"/>
              <a:buNone/>
            </a:pPr>
            <a:r>
              <a:rPr lang="en" sz="1600">
                <a:solidFill>
                  <a:srgbClr val="0000FF"/>
                </a:solidFill>
              </a:rPr>
              <a:t>Paste your plots. Describe what you see in the box plots, and how this is similar/different from the histograms.</a:t>
            </a:r>
            <a:endParaRPr sz="1600">
              <a:solidFill>
                <a:srgbClr val="0000FF"/>
              </a:solidFill>
            </a:endParaRPr>
          </a:p>
          <a:p>
            <a:pPr indent="0" lvl="0" marL="0" rtl="0" algn="l">
              <a:lnSpc>
                <a:spcPct val="115000"/>
              </a:lnSpc>
              <a:spcBef>
                <a:spcPts val="1000"/>
              </a:spcBef>
              <a:spcAft>
                <a:spcPts val="0"/>
              </a:spcAft>
              <a:buNone/>
            </a:pPr>
            <a:r>
              <a:rPr lang="en" sz="1600">
                <a:solidFill>
                  <a:srgbClr val="0000FF"/>
                </a:solidFill>
              </a:rPr>
              <a:t>Which months are captured well by the histogram? By the boxplot? Which are captured poorly by either or both of these months? Is there a third option worth pursuing?</a:t>
            </a:r>
            <a:br>
              <a:rPr lang="en" sz="1600">
                <a:solidFill>
                  <a:srgbClr val="0000FF"/>
                </a:solidFill>
              </a:rPr>
            </a:br>
            <a:br>
              <a:rPr lang="en" sz="1600">
                <a:solidFill>
                  <a:srgbClr val="0000FF"/>
                </a:solidFill>
              </a:rPr>
            </a:br>
            <a:br>
              <a:rPr lang="en" sz="1600"/>
            </a:br>
            <a:r>
              <a:rPr lang="en" sz="1600"/>
              <a:t>A neat trick for boxplots:</a:t>
            </a:r>
            <a:br>
              <a:rPr lang="en" sz="1600"/>
            </a:br>
            <a:r>
              <a:rPr lang="en" sz="1600"/>
              <a:t>	</a:t>
            </a:r>
            <a:r>
              <a:rPr lang="en" sz="1600">
                <a:solidFill>
                  <a:srgbClr val="444444"/>
                </a:solidFill>
                <a:latin typeface="Consolas"/>
                <a:ea typeface="Consolas"/>
                <a:cs typeface="Consolas"/>
                <a:sym typeface="Consolas"/>
              </a:rPr>
              <a:t>points(air_quality_data$Month, air_quality_data$Ozone, col=</a:t>
            </a:r>
            <a:r>
              <a:rPr lang="en" sz="1600">
                <a:solidFill>
                  <a:srgbClr val="880000"/>
                </a:solidFill>
                <a:latin typeface="Consolas"/>
                <a:ea typeface="Consolas"/>
                <a:cs typeface="Consolas"/>
                <a:sym typeface="Consolas"/>
              </a:rPr>
              <a:t>"red"</a:t>
            </a:r>
            <a:r>
              <a:rPr lang="en" sz="1600">
                <a:solidFill>
                  <a:srgbClr val="444444"/>
                </a:solidFill>
                <a:latin typeface="Consolas"/>
                <a:ea typeface="Consolas"/>
                <a:cs typeface="Consolas"/>
                <a:sym typeface="Consolas"/>
              </a:rPr>
              <a:t>, cex=</a:t>
            </a:r>
            <a:r>
              <a:rPr lang="en" sz="1600">
                <a:solidFill>
                  <a:srgbClr val="880000"/>
                </a:solidFill>
                <a:latin typeface="Consolas"/>
                <a:ea typeface="Consolas"/>
                <a:cs typeface="Consolas"/>
                <a:sym typeface="Consolas"/>
              </a:rPr>
              <a:t>0.5</a:t>
            </a:r>
            <a:r>
              <a:rPr lang="en" sz="1600">
                <a:solidFill>
                  <a:srgbClr val="444444"/>
                </a:solidFill>
                <a:latin typeface="Consolas"/>
                <a:ea typeface="Consolas"/>
                <a:cs typeface="Consolas"/>
                <a:sym typeface="Consolas"/>
              </a:rPr>
              <a:t>)</a:t>
            </a:r>
            <a:endParaRPr sz="1600"/>
          </a:p>
          <a:p>
            <a:pPr indent="0" lvl="0" marL="0" rtl="0" algn="l">
              <a:lnSpc>
                <a:spcPct val="115000"/>
              </a:lnSpc>
              <a:spcBef>
                <a:spcPts val="1000"/>
              </a:spcBef>
              <a:spcAft>
                <a:spcPts val="0"/>
              </a:spcAft>
              <a:buNone/>
            </a:pPr>
            <a:r>
              <a:t/>
            </a:r>
            <a:endParaRPr sz="1600">
              <a:solidFill>
                <a:srgbClr val="0000FF"/>
              </a:solidFill>
            </a:endParaRPr>
          </a:p>
          <a:p>
            <a:pPr indent="0" lvl="0" marL="0" rtl="0" algn="l">
              <a:spcBef>
                <a:spcPts val="800"/>
              </a:spcBef>
              <a:spcAft>
                <a:spcPts val="0"/>
              </a:spcAft>
              <a:buNone/>
            </a:pPr>
            <a:r>
              <a:t/>
            </a:r>
            <a:endParaRPr>
              <a:solidFill>
                <a:srgbClr val="0000FF"/>
              </a:solidFill>
            </a:endParaRPr>
          </a:p>
        </p:txBody>
      </p:sp>
      <p:sp>
        <p:nvSpPr>
          <p:cNvPr id="296" name="Google Shape;296;p39"/>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Numeric Summaries</a:t>
            </a:r>
            <a:endParaRPr/>
          </a:p>
        </p:txBody>
      </p:sp>
      <p:sp>
        <p:nvSpPr>
          <p:cNvPr id="302" name="Google Shape;302;p4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Numeric summaries – mean &amp; SD vs. 5-number summary – can be important for discussing the distribution of each variable, if appropriate.</a:t>
            </a:r>
            <a:br>
              <a:rPr lang="en" sz="1600"/>
            </a:br>
            <a:br>
              <a:rPr lang="en" sz="1600"/>
            </a:br>
            <a:r>
              <a:rPr lang="en" sz="1600"/>
              <a:t>To calculate all of the </a:t>
            </a:r>
            <a:r>
              <a:rPr lang="en" sz="1600"/>
              <a:t>numeric</a:t>
            </a:r>
            <a:r>
              <a:rPr lang="en" sz="1600"/>
              <a:t> summaries by month:</a:t>
            </a:r>
            <a:br>
              <a:rPr lang="en" sz="1600"/>
            </a:br>
            <a:br>
              <a:rPr lang="en" sz="1600"/>
            </a:br>
            <a:r>
              <a:rPr lang="en" sz="1600"/>
              <a:t>	</a:t>
            </a:r>
            <a:r>
              <a:rPr lang="en" sz="1600">
                <a:solidFill>
                  <a:srgbClr val="444444"/>
                </a:solidFill>
                <a:latin typeface="Consolas"/>
                <a:ea typeface="Consolas"/>
                <a:cs typeface="Consolas"/>
                <a:sym typeface="Consolas"/>
              </a:rPr>
              <a:t>by(air_quality_data$Ozone, air_quality_data$Month, summary)</a:t>
            </a:r>
            <a:br>
              <a:rPr lang="en" sz="1600"/>
            </a:br>
            <a:br>
              <a:rPr lang="en" sz="1600"/>
            </a:br>
            <a:r>
              <a:rPr lang="en" sz="1600">
                <a:solidFill>
                  <a:srgbClr val="0000FF"/>
                </a:solidFill>
              </a:rPr>
              <a:t>Write the output in a table (see answer sheet), and highlight the row with the most potential for error. (Hint: What do the NAs in the data mean? Look at your data in a way that shows you the NAs to learn more.)</a:t>
            </a:r>
            <a:endParaRPr sz="2600">
              <a:solidFill>
                <a:srgbClr val="0000FF"/>
              </a:solidFill>
            </a:endParaRPr>
          </a:p>
        </p:txBody>
      </p:sp>
      <p:sp>
        <p:nvSpPr>
          <p:cNvPr id="303" name="Google Shape;303;p40"/>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Cleaning 2: Removing </a:t>
            </a:r>
            <a:r>
              <a:rPr lang="en">
                <a:latin typeface="Consolas"/>
                <a:ea typeface="Consolas"/>
                <a:cs typeface="Consolas"/>
                <a:sym typeface="Consolas"/>
              </a:rPr>
              <a:t>NAs</a:t>
            </a:r>
            <a:endParaRPr>
              <a:latin typeface="Consolas"/>
              <a:ea typeface="Consolas"/>
              <a:cs typeface="Consolas"/>
              <a:sym typeface="Consolas"/>
            </a:endParaRPr>
          </a:p>
        </p:txBody>
      </p:sp>
      <p:sp>
        <p:nvSpPr>
          <p:cNvPr id="309" name="Google Shape;309;p4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600"/>
              <a:t>At times, calls/functions might not work properly with your dataset as it includes NA’s. To clean or remove NA’s from datasets:</a:t>
            </a:r>
            <a:endParaRPr sz="1600"/>
          </a:p>
          <a:p>
            <a:pPr indent="457200" lvl="0" marL="0" rtl="0" algn="l">
              <a:lnSpc>
                <a:spcPct val="115000"/>
              </a:lnSpc>
              <a:spcBef>
                <a:spcPts val="1000"/>
              </a:spcBef>
              <a:spcAft>
                <a:spcPts val="0"/>
              </a:spcAft>
              <a:buNone/>
            </a:pPr>
            <a:r>
              <a:rPr lang="en" sz="1600">
                <a:latin typeface="Consolas"/>
                <a:ea typeface="Consolas"/>
                <a:cs typeface="Consolas"/>
                <a:sym typeface="Consolas"/>
              </a:rPr>
              <a:t>nas &lt;- is.na(air_quality_data) </a:t>
            </a:r>
            <a:r>
              <a:rPr lang="en" sz="1600">
                <a:solidFill>
                  <a:srgbClr val="78A960"/>
                </a:solidFill>
                <a:latin typeface="Consolas"/>
                <a:ea typeface="Consolas"/>
                <a:cs typeface="Consolas"/>
                <a:sym typeface="Consolas"/>
              </a:rPr>
              <a:t># Returns a logical array of TRUEs where NAs are in the original set. New array is same size as data</a:t>
            </a:r>
            <a:br>
              <a:rPr lang="en" sz="1600"/>
            </a:br>
            <a:r>
              <a:rPr lang="en" sz="1600"/>
              <a:t>	</a:t>
            </a:r>
            <a:r>
              <a:rPr lang="en" sz="1600">
                <a:solidFill>
                  <a:srgbClr val="444444"/>
                </a:solidFill>
                <a:latin typeface="Consolas"/>
                <a:ea typeface="Consolas"/>
                <a:cs typeface="Consolas"/>
                <a:sym typeface="Consolas"/>
              </a:rPr>
              <a:t>air_quality_data_cleaned &lt;- air_quality_data[complete.cases(air_quality_data), ] </a:t>
            </a:r>
            <a:r>
              <a:rPr lang="en" sz="1600">
                <a:solidFill>
                  <a:srgbClr val="78A960"/>
                </a:solidFill>
                <a:latin typeface="Consolas"/>
                <a:ea typeface="Consolas"/>
                <a:cs typeface="Consolas"/>
                <a:sym typeface="Consolas"/>
              </a:rPr>
              <a:t># Note: we need the comma and space in the brackets to select all rows and columns to check</a:t>
            </a:r>
            <a:endParaRPr sz="1600">
              <a:solidFill>
                <a:srgbClr val="B7B7B7"/>
              </a:solidFill>
              <a:latin typeface="Consolas"/>
              <a:ea typeface="Consolas"/>
              <a:cs typeface="Consolas"/>
              <a:sym typeface="Consolas"/>
            </a:endParaRPr>
          </a:p>
          <a:p>
            <a:pPr indent="0" lvl="0" marL="0" rtl="0" algn="l">
              <a:lnSpc>
                <a:spcPct val="115000"/>
              </a:lnSpc>
              <a:spcBef>
                <a:spcPts val="1000"/>
              </a:spcBef>
              <a:spcAft>
                <a:spcPts val="0"/>
              </a:spcAft>
              <a:buNone/>
            </a:pPr>
            <a:r>
              <a:rPr lang="en" sz="1600">
                <a:solidFill>
                  <a:srgbClr val="0000FF"/>
                </a:solidFill>
              </a:rPr>
              <a:t>Check this cleaned up dataset – What is the number of the last row? Are there actually this many rows?</a:t>
            </a:r>
            <a:endParaRPr sz="2600">
              <a:solidFill>
                <a:srgbClr val="0000FF"/>
              </a:solidFill>
            </a:endParaRPr>
          </a:p>
        </p:txBody>
      </p:sp>
      <p:sp>
        <p:nvSpPr>
          <p:cNvPr id="310" name="Google Shape;310;p41"/>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More Plots: </a:t>
            </a:r>
            <a:r>
              <a:rPr lang="en">
                <a:latin typeface="Consolas"/>
                <a:ea typeface="Consolas"/>
                <a:cs typeface="Consolas"/>
                <a:sym typeface="Consolas"/>
              </a:rPr>
              <a:t>ggplot </a:t>
            </a:r>
            <a:r>
              <a:rPr lang="en"/>
              <a:t>and</a:t>
            </a:r>
            <a:r>
              <a:rPr lang="en">
                <a:latin typeface="Consolas"/>
                <a:ea typeface="Consolas"/>
                <a:cs typeface="Consolas"/>
                <a:sym typeface="Consolas"/>
              </a:rPr>
              <a:t> tidyverse</a:t>
            </a:r>
            <a:endParaRPr>
              <a:latin typeface="Consolas"/>
              <a:ea typeface="Consolas"/>
              <a:cs typeface="Consolas"/>
              <a:sym typeface="Consolas"/>
            </a:endParaRPr>
          </a:p>
        </p:txBody>
      </p:sp>
      <p:sp>
        <p:nvSpPr>
          <p:cNvPr id="316" name="Google Shape;316;p4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To install and load these libraries:</a:t>
            </a:r>
            <a:endParaRPr sz="1600"/>
          </a:p>
          <a:p>
            <a:pPr indent="45720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install.packages(</a:t>
            </a:r>
            <a:r>
              <a:rPr lang="en" sz="1600">
                <a:solidFill>
                  <a:srgbClr val="880000"/>
                </a:solidFill>
                <a:latin typeface="Consolas"/>
                <a:ea typeface="Consolas"/>
                <a:cs typeface="Consolas"/>
                <a:sym typeface="Consolas"/>
              </a:rPr>
              <a:t>"tidyverse"</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install.packages(</a:t>
            </a:r>
            <a:r>
              <a:rPr lang="en" sz="1600">
                <a:solidFill>
                  <a:srgbClr val="880000"/>
                </a:solidFill>
                <a:latin typeface="Consolas"/>
                <a:ea typeface="Consolas"/>
                <a:cs typeface="Consolas"/>
                <a:sym typeface="Consolas"/>
              </a:rPr>
              <a:t>"ggplot2"</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a:t>
            </a:r>
            <a:r>
              <a:rPr b="1" lang="en" sz="1600">
                <a:solidFill>
                  <a:srgbClr val="444444"/>
                </a:solidFill>
                <a:latin typeface="Consolas"/>
                <a:ea typeface="Consolas"/>
                <a:cs typeface="Consolas"/>
                <a:sym typeface="Consolas"/>
              </a:rPr>
              <a:t>library</a:t>
            </a:r>
            <a:r>
              <a:rPr lang="en" sz="1600">
                <a:solidFill>
                  <a:srgbClr val="444444"/>
                </a:solidFill>
                <a:latin typeface="Consolas"/>
                <a:ea typeface="Consolas"/>
                <a:cs typeface="Consolas"/>
                <a:sym typeface="Consolas"/>
              </a:rPr>
              <a:t>(tidyverse)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a:t>
            </a:r>
            <a:r>
              <a:rPr b="1" lang="en" sz="1600">
                <a:solidFill>
                  <a:srgbClr val="444444"/>
                </a:solidFill>
                <a:latin typeface="Consolas"/>
                <a:ea typeface="Consolas"/>
                <a:cs typeface="Consolas"/>
                <a:sym typeface="Consolas"/>
              </a:rPr>
              <a:t>library</a:t>
            </a:r>
            <a:r>
              <a:rPr lang="en" sz="1600">
                <a:solidFill>
                  <a:srgbClr val="444444"/>
                </a:solidFill>
                <a:latin typeface="Consolas"/>
                <a:ea typeface="Consolas"/>
                <a:cs typeface="Consolas"/>
                <a:sym typeface="Consolas"/>
              </a:rPr>
              <a:t>(ggplot2)</a:t>
            </a:r>
            <a:br>
              <a:rPr lang="en" sz="1600">
                <a:solidFill>
                  <a:srgbClr val="444444"/>
                </a:solidFill>
                <a:latin typeface="Consolas"/>
                <a:ea typeface="Consolas"/>
                <a:cs typeface="Consolas"/>
                <a:sym typeface="Consolas"/>
              </a:rPr>
            </a:br>
            <a:br>
              <a:rPr lang="en" sz="1600">
                <a:solidFill>
                  <a:srgbClr val="444444"/>
                </a:solidFill>
                <a:latin typeface="Consolas"/>
                <a:ea typeface="Consolas"/>
                <a:cs typeface="Consolas"/>
                <a:sym typeface="Consolas"/>
              </a:rPr>
            </a:br>
            <a:r>
              <a:rPr lang="en" sz="1600">
                <a:solidFill>
                  <a:srgbClr val="0000FF"/>
                </a:solidFill>
              </a:rPr>
              <a:t>Go through each example on the next seven slides, paste your plot, and in one sentence describe the possible purpose of designing such a plot. </a:t>
            </a:r>
            <a:endParaRPr sz="1600">
              <a:solidFill>
                <a:srgbClr val="0000FF"/>
              </a:solidFill>
            </a:endParaRPr>
          </a:p>
          <a:p>
            <a:pPr indent="0" lvl="0" marL="0" rtl="0" algn="l">
              <a:spcBef>
                <a:spcPts val="800"/>
              </a:spcBef>
              <a:spcAft>
                <a:spcPts val="0"/>
              </a:spcAft>
              <a:buNone/>
            </a:pPr>
            <a:r>
              <a:t/>
            </a:r>
            <a:endParaRPr/>
          </a:p>
        </p:txBody>
      </p:sp>
      <p:sp>
        <p:nvSpPr>
          <p:cNvPr id="317" name="Google Shape;317;p42"/>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Setup RStudio - </a:t>
            </a:r>
            <a:r>
              <a:rPr lang="en">
                <a:solidFill>
                  <a:srgbClr val="FF0000"/>
                </a:solidFill>
              </a:rPr>
              <a:t>BEFORE CLASS</a:t>
            </a:r>
            <a:endParaRPr>
              <a:solidFill>
                <a:srgbClr val="FF0000"/>
              </a:solidFill>
            </a:endParaRPr>
          </a:p>
        </p:txBody>
      </p:sp>
      <p:sp>
        <p:nvSpPr>
          <p:cNvPr id="109" name="Google Shape;109;p16"/>
          <p:cNvSpPr txBox="1"/>
          <p:nvPr>
            <p:ph idx="1" type="body"/>
          </p:nvPr>
        </p:nvSpPr>
        <p:spPr>
          <a:xfrm>
            <a:off x="628650" y="1369225"/>
            <a:ext cx="81579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solidFill>
                  <a:srgbClr val="0000FF"/>
                </a:solidFill>
              </a:rPr>
              <a:t>Install R software</a:t>
            </a:r>
            <a:r>
              <a:rPr lang="en">
                <a:solidFill>
                  <a:srgbClr val="0000FF"/>
                </a:solidFill>
              </a:rPr>
              <a:t>.</a:t>
            </a:r>
            <a:endParaRPr/>
          </a:p>
          <a:p>
            <a:pPr indent="-330200" lvl="0" marL="457200" rtl="0" algn="l">
              <a:lnSpc>
                <a:spcPct val="115000"/>
              </a:lnSpc>
              <a:spcBef>
                <a:spcPts val="1000"/>
              </a:spcBef>
              <a:spcAft>
                <a:spcPts val="0"/>
              </a:spcAft>
              <a:buSzPts val="1600"/>
              <a:buChar char="•"/>
            </a:pPr>
            <a:r>
              <a:rPr lang="en" sz="1600"/>
              <a:t>F</a:t>
            </a:r>
            <a:r>
              <a:rPr lang="en" sz="1600"/>
              <a:t>ollow the instructions for download on: </a:t>
            </a:r>
            <a:r>
              <a:rPr lang="en" sz="1600" u="sng">
                <a:solidFill>
                  <a:srgbClr val="1155CC"/>
                </a:solidFill>
                <a:hlinkClick r:id="rId3">
                  <a:extLst>
                    <a:ext uri="{A12FA001-AC4F-418D-AE19-62706E023703}">
                      <ahyp:hlinkClr val="tx"/>
                    </a:ext>
                  </a:extLst>
                </a:hlinkClick>
              </a:rPr>
              <a:t>https://www.r-project.org/</a:t>
            </a:r>
            <a:br>
              <a:rPr lang="en" sz="1600"/>
            </a:br>
            <a:r>
              <a:rPr lang="en" sz="1600"/>
              <a:t>I</a:t>
            </a:r>
            <a:r>
              <a:rPr lang="en" sz="1600"/>
              <a:t>nstall R from a CRAN repository </a:t>
            </a:r>
            <a:r>
              <a:rPr i="1" lang="en" sz="1600"/>
              <a:t>near your current location</a:t>
            </a:r>
            <a:r>
              <a:rPr lang="en" sz="1600"/>
              <a:t>. After installation, an R Console might open – you may close this.</a:t>
            </a:r>
            <a:endParaRPr sz="1600"/>
          </a:p>
          <a:p>
            <a:pPr indent="0" lvl="0" marL="0" rtl="0" algn="l">
              <a:lnSpc>
                <a:spcPct val="115000"/>
              </a:lnSpc>
              <a:spcBef>
                <a:spcPts val="1000"/>
              </a:spcBef>
              <a:spcAft>
                <a:spcPts val="0"/>
              </a:spcAft>
              <a:buNone/>
            </a:pPr>
            <a:r>
              <a:rPr lang="en">
                <a:solidFill>
                  <a:srgbClr val="0000FF"/>
                </a:solidFill>
              </a:rPr>
              <a:t>Install RStudio IDE </a:t>
            </a:r>
            <a:r>
              <a:rPr lang="en"/>
              <a:t>– an environment for you to run, track, and output your R scripts.</a:t>
            </a:r>
            <a:endParaRPr/>
          </a:p>
          <a:p>
            <a:pPr indent="-330200" lvl="0" marL="457200" rtl="0" algn="l">
              <a:lnSpc>
                <a:spcPct val="115000"/>
              </a:lnSpc>
              <a:spcBef>
                <a:spcPts val="1000"/>
              </a:spcBef>
              <a:spcAft>
                <a:spcPts val="0"/>
              </a:spcAft>
              <a:buSzPts val="1600"/>
              <a:buChar char="•"/>
            </a:pPr>
            <a:r>
              <a:rPr lang="en" sz="1600"/>
              <a:t>Download the RStudio IDE Desktop here: </a:t>
            </a:r>
            <a:r>
              <a:rPr lang="en" sz="1600" u="sng">
                <a:solidFill>
                  <a:srgbClr val="1155CC"/>
                </a:solidFill>
                <a:hlinkClick r:id="rId4">
                  <a:extLst>
                    <a:ext uri="{A12FA001-AC4F-418D-AE19-62706E023703}">
                      <ahyp:hlinkClr val="tx"/>
                    </a:ext>
                  </a:extLst>
                </a:hlinkClick>
              </a:rPr>
              <a:t>https://rstudio.com/products/rstudio/</a:t>
            </a:r>
            <a:r>
              <a:rPr lang="en" sz="1600"/>
              <a:t>.</a:t>
            </a:r>
            <a:endParaRPr sz="1600"/>
          </a:p>
          <a:p>
            <a:pPr indent="-330200" lvl="0" marL="457200" rtl="0" algn="l">
              <a:lnSpc>
                <a:spcPct val="115000"/>
              </a:lnSpc>
              <a:spcBef>
                <a:spcPts val="0"/>
              </a:spcBef>
              <a:spcAft>
                <a:spcPts val="0"/>
              </a:spcAft>
              <a:buSzPts val="1600"/>
              <a:buChar char="•"/>
            </a:pPr>
            <a:r>
              <a:rPr lang="en" sz="1600"/>
              <a:t>Explanatory video at RStudio IDE Overview: </a:t>
            </a:r>
            <a:r>
              <a:rPr lang="en" sz="1600" u="sng">
                <a:solidFill>
                  <a:srgbClr val="1155CC"/>
                </a:solidFill>
                <a:hlinkClick r:id="rId5">
                  <a:extLst>
                    <a:ext uri="{A12FA001-AC4F-418D-AE19-62706E023703}">
                      <ahyp:hlinkClr val="tx"/>
                    </a:ext>
                  </a:extLst>
                </a:hlinkClick>
              </a:rPr>
              <a:t>https://www.rstudio.com/products/rstudio/?wvideo=520zbd3tij</a:t>
            </a:r>
            <a:r>
              <a:rPr lang="en" sz="1600"/>
              <a:t>.</a:t>
            </a:r>
            <a:endParaRPr/>
          </a:p>
        </p:txBody>
      </p:sp>
      <p:sp>
        <p:nvSpPr>
          <p:cNvPr id="110" name="Google Shape;110;p1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a:t>
            </a:r>
            <a:r>
              <a:rPr lang="en">
                <a:latin typeface="Consolas"/>
                <a:ea typeface="Consolas"/>
                <a:cs typeface="Consolas"/>
                <a:sym typeface="Consolas"/>
              </a:rPr>
              <a:t>gplot</a:t>
            </a:r>
            <a:r>
              <a:rPr lang="en"/>
              <a:t> and</a:t>
            </a:r>
            <a:r>
              <a:rPr lang="en">
                <a:latin typeface="Consolas"/>
                <a:ea typeface="Consolas"/>
                <a:cs typeface="Consolas"/>
                <a:sym typeface="Consolas"/>
              </a:rPr>
              <a:t> tidyverse</a:t>
            </a:r>
            <a:r>
              <a:rPr lang="en"/>
              <a:t>: Plot 1</a:t>
            </a:r>
            <a:endParaRPr/>
          </a:p>
        </p:txBody>
      </p:sp>
      <p:sp>
        <p:nvSpPr>
          <p:cNvPr id="323" name="Google Shape;323;p43"/>
          <p:cNvSpPr txBox="1"/>
          <p:nvPr>
            <p:ph idx="1" type="body"/>
          </p:nvPr>
        </p:nvSpPr>
        <p:spPr>
          <a:xfrm>
            <a:off x="628650" y="120436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qplot(air_quality_data$Ozone,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geom = </a:t>
            </a:r>
            <a:r>
              <a:rPr lang="en" sz="1600">
                <a:solidFill>
                  <a:srgbClr val="880000"/>
                </a:solidFill>
                <a:latin typeface="Consolas"/>
                <a:ea typeface="Consolas"/>
                <a:cs typeface="Consolas"/>
                <a:sym typeface="Consolas"/>
              </a:rPr>
              <a:t>"histogram"</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graph type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binwidth = </a:t>
            </a:r>
            <a:r>
              <a:rPr lang="en" sz="1600">
                <a:solidFill>
                  <a:srgbClr val="880000"/>
                </a:solidFill>
                <a:latin typeface="Consolas"/>
                <a:ea typeface="Consolas"/>
                <a:cs typeface="Consolas"/>
                <a:sym typeface="Consolas"/>
              </a:rPr>
              <a:t>3</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bin size</a:t>
            </a:r>
            <a:br>
              <a:rPr lang="en" sz="1600">
                <a:solidFill>
                  <a:srgbClr val="78A960"/>
                </a:solidFill>
                <a:latin typeface="Consolas"/>
                <a:ea typeface="Consolas"/>
                <a:cs typeface="Consolas"/>
                <a:sym typeface="Consolas"/>
              </a:rPr>
            </a:br>
            <a:r>
              <a:rPr lang="en" sz="1600">
                <a:solidFill>
                  <a:srgbClr val="444444"/>
                </a:solidFill>
                <a:latin typeface="Consolas"/>
                <a:ea typeface="Consolas"/>
                <a:cs typeface="Consolas"/>
                <a:sym typeface="Consolas"/>
              </a:rPr>
              <a:t>	main = </a:t>
            </a:r>
            <a:r>
              <a:rPr lang="en" sz="1600">
                <a:solidFill>
                  <a:srgbClr val="880000"/>
                </a:solidFill>
                <a:latin typeface="Consolas"/>
                <a:ea typeface="Consolas"/>
                <a:cs typeface="Consolas"/>
                <a:sym typeface="Consolas"/>
              </a:rPr>
              <a:t>"Histogram of Ozone"</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figure title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xlab = </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label for x axis</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fill = I(</a:t>
            </a:r>
            <a:r>
              <a:rPr lang="en" sz="1600">
                <a:solidFill>
                  <a:srgbClr val="880000"/>
                </a:solidFill>
                <a:latin typeface="Consolas"/>
                <a:ea typeface="Consolas"/>
                <a:cs typeface="Consolas"/>
                <a:sym typeface="Consolas"/>
              </a:rPr>
              <a:t>"green"</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fill color</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col = I(</a:t>
            </a:r>
            <a:r>
              <a:rPr lang="en" sz="1600">
                <a:solidFill>
                  <a:srgbClr val="880000"/>
                </a:solidFill>
                <a:latin typeface="Consolas"/>
                <a:ea typeface="Consolas"/>
                <a:cs typeface="Consolas"/>
                <a:sym typeface="Consolas"/>
              </a:rPr>
              <a:t>"black"</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outline color</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alpha = I(</a:t>
            </a:r>
            <a:r>
              <a:rPr lang="en" sz="1600">
                <a:solidFill>
                  <a:srgbClr val="880000"/>
                </a:solidFill>
                <a:latin typeface="Consolas"/>
                <a:ea typeface="Consolas"/>
                <a:cs typeface="Consolas"/>
                <a:sym typeface="Consolas"/>
              </a:rPr>
              <a:t>.5</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fill transparency (between 0-see through and</a:t>
            </a:r>
            <a:r>
              <a:rPr lang="en" sz="1600">
                <a:solidFill>
                  <a:srgbClr val="78A960"/>
                </a:solidFill>
                <a:latin typeface="Consolas"/>
                <a:ea typeface="Consolas"/>
                <a:cs typeface="Consolas"/>
                <a:sym typeface="Consolas"/>
              </a:rPr>
              <a:t> </a:t>
            </a:r>
            <a:r>
              <a:rPr lang="en" sz="1600">
                <a:solidFill>
                  <a:srgbClr val="78A960"/>
                </a:solidFill>
                <a:latin typeface="Consolas"/>
                <a:ea typeface="Consolas"/>
                <a:cs typeface="Consolas"/>
                <a:sym typeface="Consolas"/>
              </a:rPr>
              <a:t>1-opaque)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xlim = c(</a:t>
            </a:r>
            <a:r>
              <a:rPr lang="en" sz="1600">
                <a:solidFill>
                  <a:srgbClr val="880000"/>
                </a:solidFill>
                <a:latin typeface="Consolas"/>
                <a:ea typeface="Consolas"/>
                <a:cs typeface="Consolas"/>
                <a:sym typeface="Consolas"/>
              </a:rPr>
              <a:t>0</a:t>
            </a:r>
            <a:r>
              <a:rPr lang="en" sz="1600">
                <a:solidFill>
                  <a:srgbClr val="444444"/>
                </a:solidFill>
                <a:latin typeface="Consolas"/>
                <a:ea typeface="Consolas"/>
                <a:cs typeface="Consolas"/>
                <a:sym typeface="Consolas"/>
              </a:rPr>
              <a:t>, </a:t>
            </a:r>
            <a:r>
              <a:rPr lang="en" sz="1600">
                <a:solidFill>
                  <a:srgbClr val="880000"/>
                </a:solidFill>
                <a:latin typeface="Consolas"/>
                <a:ea typeface="Consolas"/>
                <a:cs typeface="Consolas"/>
                <a:sym typeface="Consolas"/>
              </a:rPr>
              <a:t>200</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x axis range</a:t>
            </a:r>
            <a:endParaRPr sz="1600">
              <a:solidFill>
                <a:srgbClr val="78A960"/>
              </a:solidFill>
            </a:endParaRPr>
          </a:p>
        </p:txBody>
      </p:sp>
      <p:sp>
        <p:nvSpPr>
          <p:cNvPr id="324" name="Google Shape;324;p43"/>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ggplot</a:t>
            </a:r>
            <a:r>
              <a:rPr lang="en"/>
              <a:t> and</a:t>
            </a:r>
            <a:r>
              <a:rPr lang="en">
                <a:latin typeface="Consolas"/>
                <a:ea typeface="Consolas"/>
                <a:cs typeface="Consolas"/>
                <a:sym typeface="Consolas"/>
              </a:rPr>
              <a:t> tidyverse</a:t>
            </a:r>
            <a:r>
              <a:rPr lang="en"/>
              <a:t>: Plot 2</a:t>
            </a:r>
            <a:endParaRPr/>
          </a:p>
        </p:txBody>
      </p:sp>
      <p:sp>
        <p:nvSpPr>
          <p:cNvPr id="330" name="Google Shape;330;p4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Clr>
                <a:schemeClr val="dk1"/>
              </a:buClr>
              <a:buSzPts val="1100"/>
              <a:buFont typeface="Arial"/>
              <a:buNone/>
            </a:pPr>
            <a:r>
              <a:rPr lang="en" sz="1600">
                <a:solidFill>
                  <a:srgbClr val="444444"/>
                </a:solidFill>
                <a:latin typeface="Consolas"/>
                <a:ea typeface="Consolas"/>
                <a:cs typeface="Consolas"/>
                <a:sym typeface="Consolas"/>
              </a:rPr>
              <a:t>ggplot(data = air_quality_data, aes(air_quality_data$Ozone))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geom_histogram(breaks = seq(</a:t>
            </a:r>
            <a:r>
              <a:rPr lang="en" sz="1600">
                <a:solidFill>
                  <a:srgbClr val="880000"/>
                </a:solidFill>
                <a:latin typeface="Consolas"/>
                <a:ea typeface="Consolas"/>
                <a:cs typeface="Consolas"/>
                <a:sym typeface="Consolas"/>
              </a:rPr>
              <a:t>0</a:t>
            </a:r>
            <a:r>
              <a:rPr lang="en" sz="1600">
                <a:solidFill>
                  <a:srgbClr val="444444"/>
                </a:solidFill>
                <a:latin typeface="Consolas"/>
                <a:ea typeface="Consolas"/>
                <a:cs typeface="Consolas"/>
                <a:sym typeface="Consolas"/>
              </a:rPr>
              <a:t>, </a:t>
            </a:r>
            <a:r>
              <a:rPr lang="en" sz="1600">
                <a:solidFill>
                  <a:srgbClr val="880000"/>
                </a:solidFill>
                <a:latin typeface="Consolas"/>
                <a:ea typeface="Consolas"/>
                <a:cs typeface="Consolas"/>
                <a:sym typeface="Consolas"/>
              </a:rPr>
              <a:t>200</a:t>
            </a:r>
            <a:r>
              <a:rPr lang="en" sz="1600">
                <a:solidFill>
                  <a:srgbClr val="444444"/>
                </a:solidFill>
                <a:latin typeface="Consolas"/>
                <a:ea typeface="Consolas"/>
                <a:cs typeface="Consolas"/>
                <a:sym typeface="Consolas"/>
              </a:rPr>
              <a:t>, by = </a:t>
            </a:r>
            <a:r>
              <a:rPr lang="en" sz="1600">
                <a:solidFill>
                  <a:srgbClr val="880000"/>
                </a:solidFill>
                <a:latin typeface="Consolas"/>
                <a:ea typeface="Consolas"/>
                <a:cs typeface="Consolas"/>
                <a:sym typeface="Consolas"/>
              </a:rPr>
              <a:t>3</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col = </a:t>
            </a:r>
            <a:r>
              <a:rPr lang="en" sz="1600">
                <a:solidFill>
                  <a:srgbClr val="880000"/>
                </a:solidFill>
                <a:latin typeface="Consolas"/>
                <a:ea typeface="Consolas"/>
                <a:cs typeface="Consolas"/>
                <a:sym typeface="Consolas"/>
              </a:rPr>
              <a:t>"black"</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aes(fill = ..count..))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scale_fill_gradient(</a:t>
            </a:r>
            <a:r>
              <a:rPr lang="en" sz="1600">
                <a:solidFill>
                  <a:srgbClr val="880000"/>
                </a:solidFill>
                <a:latin typeface="Consolas"/>
                <a:ea typeface="Consolas"/>
                <a:cs typeface="Consolas"/>
                <a:sym typeface="Consolas"/>
              </a:rPr>
              <a:t>"Count"</a:t>
            </a:r>
            <a:r>
              <a:rPr lang="en" sz="1600">
                <a:solidFill>
                  <a:srgbClr val="444444"/>
                </a:solidFill>
                <a:latin typeface="Consolas"/>
                <a:ea typeface="Consolas"/>
                <a:cs typeface="Consolas"/>
                <a:sym typeface="Consolas"/>
              </a:rPr>
              <a:t>, low = </a:t>
            </a:r>
            <a:r>
              <a:rPr lang="en" sz="1600">
                <a:solidFill>
                  <a:srgbClr val="880000"/>
                </a:solidFill>
                <a:latin typeface="Consolas"/>
                <a:ea typeface="Consolas"/>
                <a:cs typeface="Consolas"/>
                <a:sym typeface="Consolas"/>
              </a:rPr>
              <a:t>"green"</a:t>
            </a:r>
            <a:r>
              <a:rPr lang="en" sz="1600">
                <a:solidFill>
                  <a:srgbClr val="444444"/>
                </a:solidFill>
                <a:latin typeface="Consolas"/>
                <a:ea typeface="Consolas"/>
                <a:cs typeface="Consolas"/>
                <a:sym typeface="Consolas"/>
              </a:rPr>
              <a:t>, high = </a:t>
            </a:r>
            <a:r>
              <a:rPr lang="en" sz="1600">
                <a:solidFill>
                  <a:srgbClr val="880000"/>
                </a:solidFill>
                <a:latin typeface="Consolas"/>
                <a:ea typeface="Consolas"/>
                <a:cs typeface="Consolas"/>
                <a:sym typeface="Consolas"/>
              </a:rPr>
              <a:t>"red"</a:t>
            </a:r>
            <a:r>
              <a:rPr lang="en" sz="1600">
                <a:solidFill>
                  <a:srgbClr val="444444"/>
                </a:solidFill>
                <a:latin typeface="Consolas"/>
                <a:ea typeface="Consolas"/>
                <a:cs typeface="Consolas"/>
                <a:sym typeface="Consolas"/>
              </a:rPr>
              <a: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labs(title = </a:t>
            </a:r>
            <a:r>
              <a:rPr lang="en" sz="1600">
                <a:solidFill>
                  <a:srgbClr val="880000"/>
                </a:solidFill>
                <a:latin typeface="Consolas"/>
                <a:ea typeface="Consolas"/>
                <a:cs typeface="Consolas"/>
                <a:sym typeface="Consolas"/>
              </a:rPr>
              <a:t>"Histogram of Ozone"</a:t>
            </a:r>
            <a:r>
              <a:rPr lang="en" sz="1600">
                <a:solidFill>
                  <a:srgbClr val="444444"/>
                </a:solidFill>
                <a:latin typeface="Consolas"/>
                <a:ea typeface="Consolas"/>
                <a:cs typeface="Consolas"/>
                <a:sym typeface="Consolas"/>
              </a:rPr>
              <a:t>, x = </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y = </a:t>
            </a:r>
            <a:r>
              <a:rPr lang="en" sz="1600">
                <a:solidFill>
                  <a:srgbClr val="880000"/>
                </a:solidFill>
                <a:latin typeface="Consolas"/>
                <a:ea typeface="Consolas"/>
                <a:cs typeface="Consolas"/>
                <a:sym typeface="Consolas"/>
              </a:rPr>
              <a:t>"Count"</a:t>
            </a:r>
            <a:r>
              <a:rPr lang="en" sz="1600">
                <a:solidFill>
                  <a:srgbClr val="444444"/>
                </a:solidFill>
                <a:latin typeface="Consolas"/>
                <a:ea typeface="Consolas"/>
                <a:cs typeface="Consolas"/>
                <a:sym typeface="Consolas"/>
              </a:rPr>
              <a:t>)</a:t>
            </a:r>
            <a:endParaRPr sz="2600"/>
          </a:p>
          <a:p>
            <a:pPr indent="0" lvl="0" marL="0" rtl="0" algn="l">
              <a:spcBef>
                <a:spcPts val="800"/>
              </a:spcBef>
              <a:spcAft>
                <a:spcPts val="0"/>
              </a:spcAft>
              <a:buNone/>
            </a:pPr>
            <a:r>
              <a:t/>
            </a:r>
            <a:endParaRPr/>
          </a:p>
        </p:txBody>
      </p:sp>
      <p:sp>
        <p:nvSpPr>
          <p:cNvPr id="331" name="Google Shape;331;p44"/>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ggplot</a:t>
            </a:r>
            <a:r>
              <a:rPr lang="en"/>
              <a:t> and</a:t>
            </a:r>
            <a:r>
              <a:rPr lang="en">
                <a:latin typeface="Consolas"/>
                <a:ea typeface="Consolas"/>
                <a:cs typeface="Consolas"/>
                <a:sym typeface="Consolas"/>
              </a:rPr>
              <a:t> tidyverse</a:t>
            </a:r>
            <a:r>
              <a:rPr lang="en"/>
              <a:t>: Plot 3</a:t>
            </a:r>
            <a:endParaRPr/>
          </a:p>
        </p:txBody>
      </p:sp>
      <p:sp>
        <p:nvSpPr>
          <p:cNvPr id="337" name="Google Shape;337;p4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multi &lt;- air_quality_data %&gt;% </a:t>
            </a:r>
            <a:r>
              <a:rPr lang="en" sz="1600">
                <a:solidFill>
                  <a:srgbClr val="78A960"/>
                </a:solidFill>
                <a:latin typeface="Consolas"/>
                <a:ea typeface="Consolas"/>
                <a:cs typeface="Consolas"/>
                <a:sym typeface="Consolas"/>
              </a:rPr>
              <a:t>#tidyverse's "piping" functionality with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ggplot(aes(x = Ozone, color = Month, fill = Month))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geom_histogram(alpha = </a:t>
            </a:r>
            <a:r>
              <a:rPr lang="en" sz="1600">
                <a:solidFill>
                  <a:srgbClr val="880000"/>
                </a:solidFill>
                <a:latin typeface="Consolas"/>
                <a:ea typeface="Consolas"/>
                <a:cs typeface="Consolas"/>
                <a:sym typeface="Consolas"/>
              </a:rPr>
              <a:t>0.5</a:t>
            </a:r>
            <a:r>
              <a:rPr lang="en" sz="1600">
                <a:solidFill>
                  <a:srgbClr val="444444"/>
                </a:solidFill>
                <a:latin typeface="Consolas"/>
                <a:ea typeface="Consolas"/>
                <a:cs typeface="Consolas"/>
                <a:sym typeface="Consolas"/>
              </a:rPr>
              <a:t>, binwidth = </a:t>
            </a:r>
            <a:r>
              <a:rPr lang="en" sz="1600">
                <a:solidFill>
                  <a:srgbClr val="880000"/>
                </a:solidFill>
                <a:latin typeface="Consolas"/>
                <a:ea typeface="Consolas"/>
                <a:cs typeface="Consolas"/>
                <a:sym typeface="Consolas"/>
              </a:rPr>
              <a:t>3</a:t>
            </a:r>
            <a:r>
              <a:rPr lang="en" sz="1600">
                <a:solidFill>
                  <a:srgbClr val="444444"/>
                </a:solidFill>
                <a:latin typeface="Consolas"/>
                <a:ea typeface="Consolas"/>
                <a:cs typeface="Consolas"/>
                <a:sym typeface="Consolas"/>
              </a:rPr>
              <a: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theme(legend.position = </a:t>
            </a:r>
            <a:r>
              <a:rPr lang="en" sz="1600">
                <a:solidFill>
                  <a:srgbClr val="880000"/>
                </a:solidFill>
                <a:latin typeface="Consolas"/>
                <a:ea typeface="Consolas"/>
                <a:cs typeface="Consolas"/>
                <a:sym typeface="Consolas"/>
              </a:rPr>
              <a:t>"none"</a:t>
            </a:r>
            <a:r>
              <a:rPr lang="en" sz="1600">
                <a:solidFill>
                  <a:srgbClr val="444444"/>
                </a:solidFill>
                <a:latin typeface="Consolas"/>
                <a:ea typeface="Consolas"/>
                <a:cs typeface="Consolas"/>
                <a:sym typeface="Consolas"/>
              </a:rPr>
              <a: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ylab(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facet_wrap(~Month)</a:t>
            </a:r>
            <a:endParaRPr sz="1600">
              <a:solidFill>
                <a:srgbClr val="444444"/>
              </a:solidFill>
              <a:latin typeface="Consolas"/>
              <a:ea typeface="Consolas"/>
              <a:cs typeface="Consolas"/>
              <a:sym typeface="Consolas"/>
            </a:endParaRPr>
          </a:p>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multi</a:t>
            </a:r>
            <a:endParaRPr sz="1600">
              <a:solidFill>
                <a:srgbClr val="444444"/>
              </a:solidFill>
              <a:latin typeface="Consolas"/>
              <a:ea typeface="Consolas"/>
              <a:cs typeface="Consolas"/>
              <a:sym typeface="Consolas"/>
            </a:endParaRPr>
          </a:p>
          <a:p>
            <a:pPr indent="0" lvl="0" marL="0" rtl="0" algn="l">
              <a:spcBef>
                <a:spcPts val="800"/>
              </a:spcBef>
              <a:spcAft>
                <a:spcPts val="0"/>
              </a:spcAft>
              <a:buNone/>
            </a:pPr>
            <a:r>
              <a:t/>
            </a:r>
            <a:endParaRPr/>
          </a:p>
        </p:txBody>
      </p:sp>
      <p:sp>
        <p:nvSpPr>
          <p:cNvPr id="338" name="Google Shape;338;p4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ggplot</a:t>
            </a:r>
            <a:r>
              <a:rPr lang="en"/>
              <a:t> and</a:t>
            </a:r>
            <a:r>
              <a:rPr lang="en">
                <a:latin typeface="Consolas"/>
                <a:ea typeface="Consolas"/>
                <a:cs typeface="Consolas"/>
                <a:sym typeface="Consolas"/>
              </a:rPr>
              <a:t> tidyverse</a:t>
            </a:r>
            <a:r>
              <a:rPr lang="en"/>
              <a:t>: Plot 4</a:t>
            </a:r>
            <a:endParaRPr/>
          </a:p>
        </p:txBody>
      </p:sp>
      <p:sp>
        <p:nvSpPr>
          <p:cNvPr id="344" name="Google Shape;344;p4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outliboxplot &lt;- air_quality_data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ggplot(aes(x = Month, y = Ozone, fill = Month))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geom_boxplot(outlier.color = </a:t>
            </a:r>
            <a:r>
              <a:rPr lang="en" sz="1600">
                <a:solidFill>
                  <a:srgbClr val="880000"/>
                </a:solidFill>
                <a:latin typeface="Consolas"/>
                <a:ea typeface="Consolas"/>
                <a:cs typeface="Consolas"/>
                <a:sym typeface="Consolas"/>
              </a:rPr>
              <a:t>"black"</a:t>
            </a:r>
            <a:r>
              <a:rPr lang="en" sz="1600">
                <a:solidFill>
                  <a:srgbClr val="444444"/>
                </a:solidFill>
                <a:latin typeface="Consolas"/>
                <a:ea typeface="Consolas"/>
                <a:cs typeface="Consolas"/>
                <a:sym typeface="Consolas"/>
              </a:rPr>
              <a:t>, outlier.shape = </a:t>
            </a:r>
            <a:r>
              <a:rPr lang="en" sz="1600">
                <a:solidFill>
                  <a:srgbClr val="880000"/>
                </a:solidFill>
                <a:latin typeface="Consolas"/>
                <a:ea typeface="Consolas"/>
                <a:cs typeface="Consolas"/>
                <a:sym typeface="Consolas"/>
              </a:rPr>
              <a:t>8</a:t>
            </a:r>
            <a:r>
              <a:rPr lang="en" sz="1600">
                <a:solidFill>
                  <a:srgbClr val="444444"/>
                </a:solidFill>
                <a:latin typeface="Consolas"/>
                <a:ea typeface="Consolas"/>
                <a:cs typeface="Consolas"/>
                <a:sym typeface="Consolas"/>
              </a:rPr>
              <a:t>, outlier.size = </a:t>
            </a:r>
            <a:r>
              <a:rPr lang="en" sz="1600">
                <a:solidFill>
                  <a:srgbClr val="880000"/>
                </a:solidFill>
                <a:latin typeface="Consolas"/>
                <a:ea typeface="Consolas"/>
                <a:cs typeface="Consolas"/>
                <a:sym typeface="Consolas"/>
              </a:rPr>
              <a:t>2</a:t>
            </a:r>
            <a:r>
              <a:rPr lang="en" sz="1600">
                <a:solidFill>
                  <a:srgbClr val="444444"/>
                </a:solidFill>
                <a:latin typeface="Consolas"/>
                <a:ea typeface="Consolas"/>
                <a:cs typeface="Consolas"/>
                <a:sym typeface="Consolas"/>
              </a:rPr>
              <a:t>) + </a:t>
            </a:r>
            <a:r>
              <a:rPr lang="en" sz="1600">
                <a:solidFill>
                  <a:srgbClr val="78A960"/>
                </a:solidFill>
                <a:latin typeface="Consolas"/>
                <a:ea typeface="Consolas"/>
                <a:cs typeface="Consolas"/>
                <a:sym typeface="Consolas"/>
              </a:rPr>
              <a:t># outlier boxplot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stat_summary(fun = mean, geom = </a:t>
            </a:r>
            <a:r>
              <a:rPr lang="en" sz="1600">
                <a:solidFill>
                  <a:srgbClr val="880000"/>
                </a:solidFill>
                <a:latin typeface="Consolas"/>
                <a:ea typeface="Consolas"/>
                <a:cs typeface="Consolas"/>
                <a:sym typeface="Consolas"/>
              </a:rPr>
              <a:t>"point"</a:t>
            </a:r>
            <a:r>
              <a:rPr lang="en" sz="1600">
                <a:solidFill>
                  <a:srgbClr val="444444"/>
                </a:solidFill>
                <a:latin typeface="Consolas"/>
                <a:ea typeface="Consolas"/>
                <a:cs typeface="Consolas"/>
                <a:sym typeface="Consolas"/>
              </a:rPr>
              <a:t>, shape = </a:t>
            </a:r>
            <a:r>
              <a:rPr lang="en" sz="1600">
                <a:solidFill>
                  <a:srgbClr val="880000"/>
                </a:solidFill>
                <a:latin typeface="Consolas"/>
                <a:ea typeface="Consolas"/>
                <a:cs typeface="Consolas"/>
                <a:sym typeface="Consolas"/>
              </a:rPr>
              <a:t>23</a:t>
            </a:r>
            <a:r>
              <a:rPr lang="en" sz="1600">
                <a:solidFill>
                  <a:srgbClr val="444444"/>
                </a:solidFill>
                <a:latin typeface="Consolas"/>
                <a:ea typeface="Consolas"/>
                <a:cs typeface="Consolas"/>
                <a:sym typeface="Consolas"/>
              </a:rPr>
              <a:t>, size = </a:t>
            </a:r>
            <a:r>
              <a:rPr lang="en" sz="1600">
                <a:solidFill>
                  <a:srgbClr val="880000"/>
                </a:solidFill>
                <a:latin typeface="Consolas"/>
                <a:ea typeface="Consolas"/>
                <a:cs typeface="Consolas"/>
                <a:sym typeface="Consolas"/>
              </a:rPr>
              <a:t>4</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add mean diamond</a:t>
            </a:r>
            <a:br>
              <a:rPr lang="en" sz="1600">
                <a:solidFill>
                  <a:srgbClr val="78A960"/>
                </a:solidFill>
                <a:latin typeface="Consolas"/>
                <a:ea typeface="Consolas"/>
                <a:cs typeface="Consolas"/>
                <a:sym typeface="Consolas"/>
              </a:rPr>
            </a:br>
            <a:r>
              <a:rPr lang="en" sz="1600">
                <a:solidFill>
                  <a:srgbClr val="444444"/>
                </a:solidFill>
                <a:latin typeface="Consolas"/>
                <a:ea typeface="Consolas"/>
                <a:cs typeface="Consolas"/>
                <a:sym typeface="Consolas"/>
              </a:rPr>
              <a:t>outliboxplot</a:t>
            </a:r>
            <a:endParaRPr sz="2600"/>
          </a:p>
        </p:txBody>
      </p:sp>
      <p:sp>
        <p:nvSpPr>
          <p:cNvPr id="345" name="Google Shape;345;p4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ggplot</a:t>
            </a:r>
            <a:r>
              <a:rPr lang="en"/>
              <a:t> and</a:t>
            </a:r>
            <a:r>
              <a:rPr lang="en">
                <a:latin typeface="Consolas"/>
                <a:ea typeface="Consolas"/>
                <a:cs typeface="Consolas"/>
                <a:sym typeface="Consolas"/>
              </a:rPr>
              <a:t> tidyverse</a:t>
            </a:r>
            <a:r>
              <a:rPr lang="en"/>
              <a:t>: Plot 5</a:t>
            </a:r>
            <a:endParaRPr/>
          </a:p>
        </p:txBody>
      </p:sp>
      <p:sp>
        <p:nvSpPr>
          <p:cNvPr id="351" name="Google Shape;351;p4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dotnboxplot &lt;- air_quality_data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ggplot(aes(x = Month, y = Ozone)) +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geom_boxplot() +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geom_jitter(color = </a:t>
            </a:r>
            <a:r>
              <a:rPr lang="en" sz="1600">
                <a:solidFill>
                  <a:srgbClr val="880000"/>
                </a:solidFill>
                <a:latin typeface="Consolas"/>
                <a:ea typeface="Consolas"/>
                <a:cs typeface="Consolas"/>
                <a:sym typeface="Consolas"/>
              </a:rPr>
              <a:t>"black"</a:t>
            </a:r>
            <a:r>
              <a:rPr lang="en" sz="1600">
                <a:solidFill>
                  <a:srgbClr val="444444"/>
                </a:solidFill>
                <a:latin typeface="Consolas"/>
                <a:ea typeface="Consolas"/>
                <a:cs typeface="Consolas"/>
                <a:sym typeface="Consolas"/>
              </a:rPr>
              <a:t>, size = </a:t>
            </a:r>
            <a:r>
              <a:rPr lang="en" sz="1600">
                <a:solidFill>
                  <a:srgbClr val="880000"/>
                </a:solidFill>
                <a:latin typeface="Consolas"/>
                <a:ea typeface="Consolas"/>
                <a:cs typeface="Consolas"/>
                <a:sym typeface="Consolas"/>
              </a:rPr>
              <a:t>0.9</a:t>
            </a:r>
            <a:r>
              <a:rPr lang="en" sz="1600">
                <a:solidFill>
                  <a:srgbClr val="444444"/>
                </a:solidFill>
                <a:latin typeface="Consolas"/>
                <a:ea typeface="Consolas"/>
                <a:cs typeface="Consolas"/>
                <a:sym typeface="Consolas"/>
              </a:rPr>
              <a:t>, alpha = </a:t>
            </a:r>
            <a:r>
              <a:rPr lang="en" sz="1600">
                <a:solidFill>
                  <a:srgbClr val="880000"/>
                </a:solidFill>
                <a:latin typeface="Consolas"/>
                <a:ea typeface="Consolas"/>
                <a:cs typeface="Consolas"/>
                <a:sym typeface="Consolas"/>
              </a:rPr>
              <a:t>0.8</a:t>
            </a:r>
            <a:r>
              <a:rPr lang="en" sz="1600">
                <a:solidFill>
                  <a:srgbClr val="444444"/>
                </a:solidFill>
                <a:latin typeface="Consolas"/>
                <a:ea typeface="Consolas"/>
                <a:cs typeface="Consolas"/>
                <a:sym typeface="Consolas"/>
              </a:rPr>
              <a: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theme(panel.border = element_blank(),</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panel.background = element_blank(),</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panel.grid.major = element_blank(),</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panel.grid.minor = element_blank(),</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axis.line = element_line(color = </a:t>
            </a:r>
            <a:r>
              <a:rPr lang="en" sz="1600">
                <a:solidFill>
                  <a:srgbClr val="880000"/>
                </a:solidFill>
                <a:latin typeface="Consolas"/>
                <a:ea typeface="Consolas"/>
                <a:cs typeface="Consolas"/>
                <a:sym typeface="Consolas"/>
              </a:rPr>
              <a:t>"black"</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dotnboxplot</a:t>
            </a:r>
            <a:endParaRPr sz="2600"/>
          </a:p>
        </p:txBody>
      </p:sp>
      <p:sp>
        <p:nvSpPr>
          <p:cNvPr id="352" name="Google Shape;352;p4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ggplot</a:t>
            </a:r>
            <a:r>
              <a:rPr lang="en"/>
              <a:t> and</a:t>
            </a:r>
            <a:r>
              <a:rPr lang="en">
                <a:latin typeface="Consolas"/>
                <a:ea typeface="Consolas"/>
                <a:cs typeface="Consolas"/>
                <a:sym typeface="Consolas"/>
              </a:rPr>
              <a:t> tidyverse</a:t>
            </a:r>
            <a:r>
              <a:rPr lang="en"/>
              <a:t>: Plot 6</a:t>
            </a:r>
            <a:endParaRPr/>
          </a:p>
        </p:txBody>
      </p:sp>
      <p:sp>
        <p:nvSpPr>
          <p:cNvPr id="358" name="Google Shape;358;p4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Make sure your NAs are removed before running this:</a:t>
            </a:r>
            <a:endParaRPr/>
          </a:p>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air_quality_data_cleaned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group_by(Month)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summarise(count = n(),</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df = count-</a:t>
            </a:r>
            <a:r>
              <a:rPr lang="en" sz="1600">
                <a:solidFill>
                  <a:srgbClr val="880000"/>
                </a:solidFill>
                <a:latin typeface="Consolas"/>
                <a:ea typeface="Consolas"/>
                <a:cs typeface="Consolas"/>
                <a:sym typeface="Consolas"/>
              </a:rPr>
              <a:t>1</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mean = mean(Ozone),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sd = sd(Ozone))</a:t>
            </a:r>
            <a:endParaRPr sz="1600"/>
          </a:p>
          <a:p>
            <a:pPr indent="0" lvl="0" marL="0" rtl="0" algn="l">
              <a:lnSpc>
                <a:spcPct val="115000"/>
              </a:lnSpc>
              <a:spcBef>
                <a:spcPts val="1000"/>
              </a:spcBef>
              <a:spcAft>
                <a:spcPts val="0"/>
              </a:spcAft>
              <a:buNone/>
            </a:pPr>
            <a:r>
              <a:t/>
            </a:r>
            <a:endParaRPr sz="1600">
              <a:solidFill>
                <a:srgbClr val="444444"/>
              </a:solidFill>
            </a:endParaRPr>
          </a:p>
        </p:txBody>
      </p:sp>
      <p:sp>
        <p:nvSpPr>
          <p:cNvPr id="359" name="Google Shape;359;p48"/>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ggplot</a:t>
            </a:r>
            <a:r>
              <a:rPr lang="en"/>
              <a:t> and</a:t>
            </a:r>
            <a:r>
              <a:rPr lang="en">
                <a:latin typeface="Consolas"/>
                <a:ea typeface="Consolas"/>
                <a:cs typeface="Consolas"/>
                <a:sym typeface="Consolas"/>
              </a:rPr>
              <a:t> tidyverse</a:t>
            </a:r>
            <a:r>
              <a:rPr lang="en"/>
              <a:t>: Plot 7</a:t>
            </a:r>
            <a:endParaRPr/>
          </a:p>
        </p:txBody>
      </p:sp>
      <p:sp>
        <p:nvSpPr>
          <p:cNvPr id="365" name="Google Shape;365;p4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2000"/>
              <a:t>Make sure your NAs are removed before running this:</a:t>
            </a:r>
            <a:endParaRPr sz="2000"/>
          </a:p>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air_quality_data_cleaned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group_by(Month)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summarise(count = n(),</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df = count-</a:t>
            </a:r>
            <a:r>
              <a:rPr lang="en" sz="1600">
                <a:solidFill>
                  <a:srgbClr val="880000"/>
                </a:solidFill>
                <a:latin typeface="Consolas"/>
                <a:ea typeface="Consolas"/>
                <a:cs typeface="Consolas"/>
                <a:sym typeface="Consolas"/>
              </a:rPr>
              <a:t>1</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min = min(Ozone),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Q1 = quantile(Ozone, </a:t>
            </a:r>
            <a:r>
              <a:rPr lang="en" sz="1600">
                <a:solidFill>
                  <a:srgbClr val="880000"/>
                </a:solidFill>
                <a:latin typeface="Consolas"/>
                <a:ea typeface="Consolas"/>
                <a:cs typeface="Consolas"/>
                <a:sym typeface="Consolas"/>
              </a:rPr>
              <a:t>0.25</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M = median(Ozone),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Q3 = quantile(Ozone, </a:t>
            </a:r>
            <a:r>
              <a:rPr lang="en" sz="1600">
                <a:solidFill>
                  <a:srgbClr val="880000"/>
                </a:solidFill>
                <a:latin typeface="Consolas"/>
                <a:ea typeface="Consolas"/>
                <a:cs typeface="Consolas"/>
                <a:sym typeface="Consolas"/>
              </a:rPr>
              <a:t>0.75</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max = max(Ozone))</a:t>
            </a:r>
            <a:endParaRPr sz="2500"/>
          </a:p>
        </p:txBody>
      </p:sp>
      <p:sp>
        <p:nvSpPr>
          <p:cNvPr id="366" name="Google Shape;366;p49"/>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Final Plot: Your Choice!</a:t>
            </a:r>
            <a:endParaRPr/>
          </a:p>
        </p:txBody>
      </p:sp>
      <p:sp>
        <p:nvSpPr>
          <p:cNvPr id="372" name="Google Shape;372;p5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a:solidFill>
                  <a:srgbClr val="0000FF"/>
                </a:solidFill>
              </a:rPr>
              <a:t>Finally, create a figure (possibly with multiple panels) comparing the distributions, this time, of </a:t>
            </a:r>
            <a:r>
              <a:rPr b="1" lang="en">
                <a:solidFill>
                  <a:srgbClr val="0000FF"/>
                </a:solidFill>
              </a:rPr>
              <a:t>Wind or Temperature</a:t>
            </a:r>
            <a:r>
              <a:rPr lang="en">
                <a:solidFill>
                  <a:srgbClr val="0000FF"/>
                </a:solidFill>
              </a:rPr>
              <a:t>. The exact nature of the figure is up to you; if you have multiple panels, just be sure to label the separate panels. You should also be sure to include descriptions of the distribution (i.e., shape, spread, outliers) of each month or note any observations of the data that you had.</a:t>
            </a:r>
            <a:endParaRPr>
              <a:solidFill>
                <a:srgbClr val="0000FF"/>
              </a:solidFill>
            </a:endParaRPr>
          </a:p>
          <a:p>
            <a:pPr indent="0" lvl="0" marL="0" rtl="0" algn="l">
              <a:lnSpc>
                <a:spcPct val="115000"/>
              </a:lnSpc>
              <a:spcBef>
                <a:spcPts val="1000"/>
              </a:spcBef>
              <a:spcAft>
                <a:spcPts val="0"/>
              </a:spcAft>
              <a:buNone/>
            </a:pPr>
            <a:r>
              <a:rPr lang="en"/>
              <a:t>Ask your peers/TAs/Prof Taylor for help if needed.</a:t>
            </a:r>
            <a:endParaRPr sz="3100"/>
          </a:p>
        </p:txBody>
      </p:sp>
      <p:sp>
        <p:nvSpPr>
          <p:cNvPr id="373" name="Google Shape;373;p50"/>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RStudio Startup</a:t>
            </a:r>
            <a:endParaRPr/>
          </a:p>
        </p:txBody>
      </p:sp>
      <p:sp>
        <p:nvSpPr>
          <p:cNvPr id="116" name="Google Shape;116;p1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solidFill>
                  <a:srgbClr val="0000FF"/>
                </a:solidFill>
              </a:rPr>
              <a:t>Open RStudio</a:t>
            </a:r>
            <a:r>
              <a:rPr lang="en"/>
              <a:t>, you’ll see a few windows come up:</a:t>
            </a:r>
            <a:endParaRPr/>
          </a:p>
        </p:txBody>
      </p:sp>
      <p:pic>
        <p:nvPicPr>
          <p:cNvPr id="117" name="Google Shape;117;p17"/>
          <p:cNvPicPr preferRelativeResize="0"/>
          <p:nvPr/>
        </p:nvPicPr>
        <p:blipFill>
          <a:blip r:embed="rId3">
            <a:alphaModFix/>
          </a:blip>
          <a:stretch>
            <a:fillRect/>
          </a:stretch>
        </p:blipFill>
        <p:spPr>
          <a:xfrm>
            <a:off x="2139733" y="1946200"/>
            <a:ext cx="4864527" cy="2686425"/>
          </a:xfrm>
          <a:prstGeom prst="rect">
            <a:avLst/>
          </a:prstGeom>
          <a:noFill/>
          <a:ln>
            <a:noFill/>
          </a:ln>
        </p:spPr>
      </p:pic>
      <p:sp>
        <p:nvSpPr>
          <p:cNvPr id="118" name="Google Shape;118;p17"/>
          <p:cNvSpPr txBox="1"/>
          <p:nvPr>
            <p:ph idx="1" type="body"/>
          </p:nvPr>
        </p:nvSpPr>
        <p:spPr>
          <a:xfrm>
            <a:off x="191325" y="2036825"/>
            <a:ext cx="1448400" cy="11478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1600"/>
              <a:t>Console - run commands directly here</a:t>
            </a:r>
            <a:endParaRPr sz="1600"/>
          </a:p>
        </p:txBody>
      </p:sp>
      <p:sp>
        <p:nvSpPr>
          <p:cNvPr id="119" name="Google Shape;119;p17"/>
          <p:cNvSpPr txBox="1"/>
          <p:nvPr>
            <p:ph idx="1" type="body"/>
          </p:nvPr>
        </p:nvSpPr>
        <p:spPr>
          <a:xfrm>
            <a:off x="191325" y="2998550"/>
            <a:ext cx="1448400" cy="11478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1600"/>
              <a:t>Environment - lists current objects (starts empty)</a:t>
            </a:r>
            <a:endParaRPr sz="1600"/>
          </a:p>
        </p:txBody>
      </p:sp>
      <p:sp>
        <p:nvSpPr>
          <p:cNvPr id="120" name="Google Shape;120;p17"/>
          <p:cNvSpPr txBox="1"/>
          <p:nvPr>
            <p:ph idx="1" type="body"/>
          </p:nvPr>
        </p:nvSpPr>
        <p:spPr>
          <a:xfrm>
            <a:off x="7504250" y="1946200"/>
            <a:ext cx="1448400" cy="11478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1600"/>
              <a:t>File Window - if you make a script, it will live in this corner</a:t>
            </a:r>
            <a:endParaRPr sz="1600"/>
          </a:p>
        </p:txBody>
      </p:sp>
      <p:sp>
        <p:nvSpPr>
          <p:cNvPr id="121" name="Google Shape;121;p17"/>
          <p:cNvSpPr txBox="1"/>
          <p:nvPr>
            <p:ph idx="1" type="body"/>
          </p:nvPr>
        </p:nvSpPr>
        <p:spPr>
          <a:xfrm>
            <a:off x="7504250" y="3275250"/>
            <a:ext cx="1448400" cy="11478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1600"/>
              <a:t>Viewer - view plots, files, packages, and help menus</a:t>
            </a:r>
            <a:endParaRPr sz="1600"/>
          </a:p>
        </p:txBody>
      </p:sp>
      <p:cxnSp>
        <p:nvCxnSpPr>
          <p:cNvPr id="122" name="Google Shape;122;p17"/>
          <p:cNvCxnSpPr>
            <a:stCxn id="118" idx="3"/>
          </p:cNvCxnSpPr>
          <p:nvPr/>
        </p:nvCxnSpPr>
        <p:spPr>
          <a:xfrm>
            <a:off x="1639725" y="2610725"/>
            <a:ext cx="954000" cy="70800"/>
          </a:xfrm>
          <a:prstGeom prst="straightConnector1">
            <a:avLst/>
          </a:prstGeom>
          <a:noFill/>
          <a:ln cap="flat" cmpd="sng" w="28575">
            <a:solidFill>
              <a:srgbClr val="444444"/>
            </a:solidFill>
            <a:prstDash val="solid"/>
            <a:round/>
            <a:headEnd len="med" w="med" type="none"/>
            <a:tailEnd len="med" w="med" type="triangle"/>
          </a:ln>
        </p:spPr>
      </p:cxnSp>
      <p:cxnSp>
        <p:nvCxnSpPr>
          <p:cNvPr id="123" name="Google Shape;123;p17"/>
          <p:cNvCxnSpPr>
            <a:stCxn id="119" idx="3"/>
          </p:cNvCxnSpPr>
          <p:nvPr/>
        </p:nvCxnSpPr>
        <p:spPr>
          <a:xfrm>
            <a:off x="1639725" y="3572450"/>
            <a:ext cx="690300" cy="318300"/>
          </a:xfrm>
          <a:prstGeom prst="straightConnector1">
            <a:avLst/>
          </a:prstGeom>
          <a:noFill/>
          <a:ln cap="flat" cmpd="sng" w="28575">
            <a:solidFill>
              <a:srgbClr val="444444"/>
            </a:solidFill>
            <a:prstDash val="solid"/>
            <a:round/>
            <a:headEnd len="med" w="med" type="none"/>
            <a:tailEnd len="med" w="med" type="triangle"/>
          </a:ln>
        </p:spPr>
      </p:cxnSp>
      <p:cxnSp>
        <p:nvCxnSpPr>
          <p:cNvPr id="124" name="Google Shape;124;p17"/>
          <p:cNvCxnSpPr>
            <a:stCxn id="120" idx="1"/>
          </p:cNvCxnSpPr>
          <p:nvPr/>
        </p:nvCxnSpPr>
        <p:spPr>
          <a:xfrm rot="10800000">
            <a:off x="4945550" y="2428900"/>
            <a:ext cx="2558700" cy="91200"/>
          </a:xfrm>
          <a:prstGeom prst="straightConnector1">
            <a:avLst/>
          </a:prstGeom>
          <a:noFill/>
          <a:ln cap="flat" cmpd="sng" w="28575">
            <a:solidFill>
              <a:srgbClr val="444444"/>
            </a:solidFill>
            <a:prstDash val="solid"/>
            <a:round/>
            <a:headEnd len="med" w="med" type="none"/>
            <a:tailEnd len="med" w="med" type="triangle"/>
          </a:ln>
        </p:spPr>
      </p:cxnSp>
      <p:cxnSp>
        <p:nvCxnSpPr>
          <p:cNvPr id="125" name="Google Shape;125;p17"/>
          <p:cNvCxnSpPr>
            <a:stCxn id="121" idx="1"/>
          </p:cNvCxnSpPr>
          <p:nvPr/>
        </p:nvCxnSpPr>
        <p:spPr>
          <a:xfrm rot="10800000">
            <a:off x="6561350" y="3769650"/>
            <a:ext cx="942900" cy="79500"/>
          </a:xfrm>
          <a:prstGeom prst="straightConnector1">
            <a:avLst/>
          </a:prstGeom>
          <a:noFill/>
          <a:ln cap="flat" cmpd="sng" w="28575">
            <a:solidFill>
              <a:srgbClr val="444444"/>
            </a:solidFill>
            <a:prstDash val="solid"/>
            <a:round/>
            <a:headEnd len="med" w="med" type="none"/>
            <a:tailEnd len="med" w="med" type="triangle"/>
          </a:ln>
        </p:spPr>
      </p:cxnSp>
      <p:sp>
        <p:nvSpPr>
          <p:cNvPr id="126" name="Google Shape;126;p17"/>
          <p:cNvSpPr txBox="1"/>
          <p:nvPr>
            <p:ph idx="1" type="body"/>
          </p:nvPr>
        </p:nvSpPr>
        <p:spPr>
          <a:xfrm>
            <a:off x="-79125" y="4096125"/>
            <a:ext cx="1989300" cy="11478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1600"/>
              <a:t>Broomstick Icons clear that space</a:t>
            </a:r>
            <a:endParaRPr sz="1600"/>
          </a:p>
        </p:txBody>
      </p:sp>
      <p:cxnSp>
        <p:nvCxnSpPr>
          <p:cNvPr id="127" name="Google Shape;127;p17"/>
          <p:cNvCxnSpPr/>
          <p:nvPr/>
        </p:nvCxnSpPr>
        <p:spPr>
          <a:xfrm flipH="1" rot="10800000">
            <a:off x="1747475" y="3692700"/>
            <a:ext cx="1033200" cy="758400"/>
          </a:xfrm>
          <a:prstGeom prst="straightConnector1">
            <a:avLst/>
          </a:prstGeom>
          <a:noFill/>
          <a:ln cap="flat" cmpd="sng" w="28575">
            <a:solidFill>
              <a:srgbClr val="444444"/>
            </a:solidFill>
            <a:prstDash val="solid"/>
            <a:round/>
            <a:headEnd len="med" w="med" type="none"/>
            <a:tailEnd len="med" w="med" type="triangle"/>
          </a:ln>
        </p:spPr>
      </p:cxnSp>
      <p:sp>
        <p:nvSpPr>
          <p:cNvPr id="128" name="Google Shape;128;p17"/>
          <p:cNvSpPr/>
          <p:nvPr/>
        </p:nvSpPr>
        <p:spPr>
          <a:xfrm>
            <a:off x="2769575" y="3538900"/>
            <a:ext cx="165000" cy="153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Helpful Commands #1</a:t>
            </a:r>
            <a:endParaRPr/>
          </a:p>
        </p:txBody>
      </p:sp>
      <p:sp>
        <p:nvSpPr>
          <p:cNvPr id="135" name="Google Shape;135;p1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1000"/>
              </a:spcBef>
              <a:spcAft>
                <a:spcPts val="0"/>
              </a:spcAft>
              <a:buSzPts val="1600"/>
              <a:buChar char="-"/>
            </a:pPr>
            <a:r>
              <a:rPr lang="en" sz="1600">
                <a:solidFill>
                  <a:srgbClr val="444444"/>
                </a:solidFill>
                <a:latin typeface="Consolas"/>
                <a:ea typeface="Consolas"/>
                <a:cs typeface="Consolas"/>
                <a:sym typeface="Consolas"/>
              </a:rPr>
              <a:t>help.search(</a:t>
            </a:r>
            <a:r>
              <a:rPr lang="en" sz="1600">
                <a:solidFill>
                  <a:srgbClr val="880000"/>
                </a:solidFill>
                <a:latin typeface="Consolas"/>
                <a:ea typeface="Consolas"/>
                <a:cs typeface="Consolas"/>
                <a:sym typeface="Consolas"/>
              </a:rPr>
              <a:t>"term"</a:t>
            </a:r>
            <a:r>
              <a:rPr lang="en" sz="1600">
                <a:solidFill>
                  <a:srgbClr val="444444"/>
                </a:solidFill>
                <a:latin typeface="Consolas"/>
                <a:ea typeface="Consolas"/>
                <a:cs typeface="Consolas"/>
                <a:sym typeface="Consolas"/>
              </a:rPr>
              <a:t>)</a:t>
            </a:r>
            <a:r>
              <a:rPr lang="en" sz="1600"/>
              <a:t> – where “term” is a word that might appear in the help files</a:t>
            </a:r>
            <a:endParaRPr sz="1600"/>
          </a:p>
          <a:p>
            <a:pPr indent="-330200" lvl="0" marL="457200" rtl="0" algn="l">
              <a:lnSpc>
                <a:spcPct val="115000"/>
              </a:lnSpc>
              <a:spcBef>
                <a:spcPts val="0"/>
              </a:spcBef>
              <a:spcAft>
                <a:spcPts val="0"/>
              </a:spcAft>
              <a:buSzPts val="1600"/>
              <a:buChar char="-"/>
            </a:pPr>
            <a:r>
              <a:rPr lang="en" sz="1600">
                <a:solidFill>
                  <a:srgbClr val="444444"/>
                </a:solidFill>
                <a:latin typeface="Consolas"/>
                <a:ea typeface="Consolas"/>
                <a:cs typeface="Consolas"/>
                <a:sym typeface="Consolas"/>
              </a:rPr>
              <a:t>? term</a:t>
            </a:r>
            <a:r>
              <a:rPr b="1" lang="en" sz="1600">
                <a:solidFill>
                  <a:srgbClr val="444444"/>
                </a:solidFill>
                <a:latin typeface="Consolas"/>
                <a:ea typeface="Consolas"/>
                <a:cs typeface="Consolas"/>
                <a:sym typeface="Consolas"/>
              </a:rPr>
              <a:t> </a:t>
            </a:r>
            <a:r>
              <a:rPr lang="en" sz="1600"/>
              <a:t>– similar to above; for example: </a:t>
            </a:r>
            <a:r>
              <a:rPr lang="en" sz="1600">
                <a:solidFill>
                  <a:srgbClr val="444444"/>
                </a:solidFill>
                <a:latin typeface="Consolas"/>
                <a:ea typeface="Consolas"/>
                <a:cs typeface="Consolas"/>
                <a:sym typeface="Consolas"/>
              </a:rPr>
              <a:t>? hist</a:t>
            </a:r>
            <a:endParaRPr sz="1600">
              <a:solidFill>
                <a:srgbClr val="444444"/>
              </a:solidFill>
              <a:latin typeface="Consolas"/>
              <a:ea typeface="Consolas"/>
              <a:cs typeface="Consolas"/>
              <a:sym typeface="Consolas"/>
            </a:endParaRPr>
          </a:p>
          <a:p>
            <a:pPr indent="-330200" lvl="0" marL="457200" rtl="0" algn="l">
              <a:lnSpc>
                <a:spcPct val="115000"/>
              </a:lnSpc>
              <a:spcBef>
                <a:spcPts val="0"/>
              </a:spcBef>
              <a:spcAft>
                <a:spcPts val="0"/>
              </a:spcAft>
              <a:buSzPts val="1600"/>
              <a:buChar char="-"/>
            </a:pPr>
            <a:r>
              <a:rPr lang="en" sz="1600">
                <a:solidFill>
                  <a:srgbClr val="444444"/>
                </a:solidFill>
                <a:latin typeface="Consolas"/>
                <a:ea typeface="Consolas"/>
                <a:cs typeface="Consolas"/>
                <a:sym typeface="Consolas"/>
              </a:rPr>
              <a:t>help()</a:t>
            </a:r>
            <a:r>
              <a:rPr lang="en" sz="1600"/>
              <a:t> – where you insert an R command in the (), like help(t.test)</a:t>
            </a:r>
            <a:endParaRPr sz="1600"/>
          </a:p>
          <a:p>
            <a:pPr indent="-330200" lvl="0" marL="457200" rtl="0" algn="l">
              <a:lnSpc>
                <a:spcPct val="115000"/>
              </a:lnSpc>
              <a:spcBef>
                <a:spcPts val="0"/>
              </a:spcBef>
              <a:spcAft>
                <a:spcPts val="0"/>
              </a:spcAft>
              <a:buSzPts val="1600"/>
              <a:buChar char="-"/>
            </a:pPr>
            <a:r>
              <a:rPr lang="en" sz="1600">
                <a:solidFill>
                  <a:srgbClr val="444444"/>
                </a:solidFill>
                <a:latin typeface="Consolas"/>
                <a:ea typeface="Consolas"/>
                <a:cs typeface="Consolas"/>
                <a:sym typeface="Consolas"/>
              </a:rPr>
              <a:t>summary(variable)</a:t>
            </a:r>
            <a:r>
              <a:rPr lang="en" sz="1600"/>
              <a:t> – provides a summary of a particular variable</a:t>
            </a:r>
            <a:endParaRPr sz="1600"/>
          </a:p>
          <a:p>
            <a:pPr indent="-330200" lvl="0" marL="457200" rtl="0" algn="l">
              <a:lnSpc>
                <a:spcPct val="115000"/>
              </a:lnSpc>
              <a:spcBef>
                <a:spcPts val="0"/>
              </a:spcBef>
              <a:spcAft>
                <a:spcPts val="0"/>
              </a:spcAft>
              <a:buSzPts val="1600"/>
              <a:buChar char="-"/>
            </a:pPr>
            <a:r>
              <a:rPr lang="en" sz="1600">
                <a:latin typeface="Consolas"/>
                <a:ea typeface="Consolas"/>
                <a:cs typeface="Consolas"/>
                <a:sym typeface="Consolas"/>
              </a:rPr>
              <a:t>#</a:t>
            </a:r>
            <a:r>
              <a:rPr lang="en" sz="1600"/>
              <a:t> – creates a comment line (</a:t>
            </a:r>
            <a:r>
              <a:rPr lang="en" sz="1600">
                <a:latin typeface="Consolas"/>
                <a:ea typeface="Consolas"/>
                <a:cs typeface="Consolas"/>
                <a:sym typeface="Consolas"/>
              </a:rPr>
              <a:t>####</a:t>
            </a:r>
            <a:r>
              <a:rPr lang="en" sz="1600"/>
              <a:t> after a comment makes that comment a “header”)</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solidFill>
                  <a:srgbClr val="0000FF"/>
                </a:solidFill>
              </a:rPr>
              <a:t>Let’s make sure our console works! Type the command: </a:t>
            </a:r>
            <a:r>
              <a:rPr lang="en" sz="1600">
                <a:solidFill>
                  <a:srgbClr val="0000FF"/>
                </a:solidFill>
                <a:latin typeface="Consolas"/>
                <a:ea typeface="Consolas"/>
                <a:cs typeface="Consolas"/>
                <a:sym typeface="Consolas"/>
              </a:rPr>
              <a:t>print(“Hello World!”) </a:t>
            </a:r>
            <a:r>
              <a:rPr lang="en" sz="1600">
                <a:solidFill>
                  <a:srgbClr val="0000FF"/>
                </a:solidFill>
              </a:rPr>
              <a:t>into the console and press enter. </a:t>
            </a:r>
            <a:endParaRPr sz="1600">
              <a:solidFill>
                <a:srgbClr val="0000FF"/>
              </a:solidFill>
            </a:endParaRPr>
          </a:p>
        </p:txBody>
      </p:sp>
      <p:sp>
        <p:nvSpPr>
          <p:cNvPr id="136" name="Google Shape;136;p18"/>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Writing and Executing Code</a:t>
            </a:r>
            <a:endParaRPr/>
          </a:p>
        </p:txBody>
      </p:sp>
      <p:sp>
        <p:nvSpPr>
          <p:cNvPr id="142" name="Google Shape;142;p1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solidFill>
                  <a:srgbClr val="0000FF"/>
                </a:solidFill>
              </a:rPr>
              <a:t>Create an R Script file</a:t>
            </a:r>
            <a:r>
              <a:rPr lang="en"/>
              <a:t> from File → New File → R Script, which will open a blank sheet/script, or </a:t>
            </a:r>
            <a:r>
              <a:rPr lang="en"/>
              <a:t>click on ‘new file’ icon</a:t>
            </a:r>
            <a:endParaRPr/>
          </a:p>
          <a:p>
            <a:pPr indent="-330200" lvl="0" marL="457200" rtl="0" algn="l">
              <a:lnSpc>
                <a:spcPct val="115000"/>
              </a:lnSpc>
              <a:spcBef>
                <a:spcPts val="1000"/>
              </a:spcBef>
              <a:spcAft>
                <a:spcPts val="0"/>
              </a:spcAft>
              <a:buSzPts val="1600"/>
              <a:buAutoNum type="arabicPeriod"/>
            </a:pPr>
            <a:r>
              <a:rPr lang="en" sz="1600"/>
              <a:t>Type in the script and pess 		or Cmd + Enter to execute code (Shift + Cmd + Enter will run the whole script)</a:t>
            </a:r>
            <a:br>
              <a:rPr lang="en" sz="1600"/>
            </a:br>
            <a:endParaRPr sz="1600"/>
          </a:p>
          <a:p>
            <a:pPr indent="-330200" lvl="0" marL="457200" rtl="0" algn="l">
              <a:lnSpc>
                <a:spcPct val="115000"/>
              </a:lnSpc>
              <a:spcBef>
                <a:spcPts val="0"/>
              </a:spcBef>
              <a:spcAft>
                <a:spcPts val="0"/>
              </a:spcAft>
              <a:buSzPts val="1600"/>
              <a:buAutoNum type="arabicPeriod"/>
            </a:pPr>
            <a:r>
              <a:rPr lang="en" sz="1600"/>
              <a:t>Save your file as “R_intro_&lt;first name&gt;_&lt;last name&gt;.R” in a spot on your computer that you will remember.</a:t>
            </a:r>
            <a:br>
              <a:rPr lang="en" sz="1600"/>
            </a:br>
            <a:r>
              <a:rPr lang="en" sz="1600"/>
              <a:t>For example, if my name is Andrew Roznere, then I will save the file as R_intro_Andrew_Roznere.R</a:t>
            </a:r>
            <a:endParaRPr sz="1600"/>
          </a:p>
        </p:txBody>
      </p:sp>
      <p:pic>
        <p:nvPicPr>
          <p:cNvPr id="143" name="Google Shape;143;p19"/>
          <p:cNvPicPr preferRelativeResize="0"/>
          <p:nvPr/>
        </p:nvPicPr>
        <p:blipFill>
          <a:blip r:embed="rId3">
            <a:alphaModFix/>
          </a:blip>
          <a:stretch>
            <a:fillRect/>
          </a:stretch>
        </p:blipFill>
        <p:spPr>
          <a:xfrm>
            <a:off x="7246200" y="1758914"/>
            <a:ext cx="386427" cy="358825"/>
          </a:xfrm>
          <a:prstGeom prst="rect">
            <a:avLst/>
          </a:prstGeom>
          <a:noFill/>
          <a:ln>
            <a:noFill/>
          </a:ln>
        </p:spPr>
      </p:pic>
      <p:pic>
        <p:nvPicPr>
          <p:cNvPr id="144" name="Google Shape;144;p19"/>
          <p:cNvPicPr preferRelativeResize="0"/>
          <p:nvPr/>
        </p:nvPicPr>
        <p:blipFill>
          <a:blip r:embed="rId4">
            <a:alphaModFix/>
          </a:blip>
          <a:stretch>
            <a:fillRect/>
          </a:stretch>
        </p:blipFill>
        <p:spPr>
          <a:xfrm>
            <a:off x="3611500" y="2272749"/>
            <a:ext cx="678375" cy="239425"/>
          </a:xfrm>
          <a:prstGeom prst="rect">
            <a:avLst/>
          </a:prstGeom>
          <a:noFill/>
          <a:ln>
            <a:noFill/>
          </a:ln>
        </p:spPr>
      </p:pic>
      <p:sp>
        <p:nvSpPr>
          <p:cNvPr id="145" name="Google Shape;145;p19"/>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Load Data</a:t>
            </a:r>
            <a:endParaRPr/>
          </a:p>
        </p:txBody>
      </p:sp>
      <p:sp>
        <p:nvSpPr>
          <p:cNvPr id="151" name="Google Shape;151;p2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R has some pre-saved data; we’ll use the data </a:t>
            </a:r>
            <a:r>
              <a:rPr lang="en">
                <a:latin typeface="Consolas"/>
                <a:ea typeface="Consolas"/>
                <a:cs typeface="Consolas"/>
                <a:sym typeface="Consolas"/>
              </a:rPr>
              <a:t>airquality</a:t>
            </a:r>
            <a:r>
              <a:rPr lang="en"/>
              <a:t>.</a:t>
            </a:r>
            <a:endParaRPr>
              <a:solidFill>
                <a:srgbClr val="0000FF"/>
              </a:solidFill>
            </a:endParaRPr>
          </a:p>
          <a:p>
            <a:pPr indent="0" lvl="0" marL="0" rtl="0" algn="l">
              <a:spcBef>
                <a:spcPts val="800"/>
              </a:spcBef>
              <a:spcAft>
                <a:spcPts val="0"/>
              </a:spcAft>
              <a:buNone/>
            </a:pPr>
            <a:br>
              <a:rPr lang="en">
                <a:solidFill>
                  <a:srgbClr val="0000FF"/>
                </a:solidFill>
              </a:rPr>
            </a:br>
            <a:r>
              <a:rPr lang="en">
                <a:solidFill>
                  <a:srgbClr val="0000FF"/>
                </a:solidFill>
              </a:rPr>
              <a:t>Run this now from your new script to load the data directly:</a:t>
            </a:r>
            <a:r>
              <a:rPr lang="en">
                <a:solidFill>
                  <a:srgbClr val="0000FF"/>
                </a:solidFill>
                <a:latin typeface="Consolas"/>
                <a:ea typeface="Consolas"/>
                <a:cs typeface="Consolas"/>
                <a:sym typeface="Consolas"/>
              </a:rPr>
              <a:t> </a:t>
            </a:r>
            <a:r>
              <a:rPr lang="en">
                <a:solidFill>
                  <a:srgbClr val="444444"/>
                </a:solidFill>
                <a:latin typeface="Consolas"/>
                <a:ea typeface="Consolas"/>
                <a:cs typeface="Consolas"/>
                <a:sym typeface="Consolas"/>
              </a:rPr>
              <a:t>air_quality_data_full &lt;- airquality</a:t>
            </a:r>
            <a:br>
              <a:rPr lang="en">
                <a:solidFill>
                  <a:srgbClr val="444444"/>
                </a:solidFill>
                <a:latin typeface="Consolas"/>
                <a:ea typeface="Consolas"/>
                <a:cs typeface="Consolas"/>
                <a:sym typeface="Consolas"/>
              </a:rPr>
            </a:br>
            <a:endParaRPr/>
          </a:p>
          <a:p>
            <a:pPr indent="-330200" lvl="0" marL="457200" rtl="0" algn="l">
              <a:lnSpc>
                <a:spcPct val="115000"/>
              </a:lnSpc>
              <a:spcBef>
                <a:spcPts val="1000"/>
              </a:spcBef>
              <a:spcAft>
                <a:spcPts val="0"/>
              </a:spcAft>
              <a:buSzPts val="1600"/>
              <a:buChar char="•"/>
            </a:pPr>
            <a:r>
              <a:rPr lang="en" sz="1600"/>
              <a:t>Note how the operation </a:t>
            </a:r>
            <a:r>
              <a:rPr lang="en" sz="1600">
                <a:solidFill>
                  <a:srgbClr val="444444"/>
                </a:solidFill>
                <a:latin typeface="Consolas"/>
                <a:ea typeface="Consolas"/>
                <a:cs typeface="Consolas"/>
                <a:sym typeface="Consolas"/>
              </a:rPr>
              <a:t>&lt;- </a:t>
            </a:r>
            <a:r>
              <a:rPr lang="en" sz="1600"/>
              <a:t>assigns the result of an operation (right side) to an object (left side). This is different from other coding languages that use “</a:t>
            </a:r>
            <a:r>
              <a:rPr lang="en" sz="1600">
                <a:latin typeface="Consolas"/>
                <a:ea typeface="Consolas"/>
                <a:cs typeface="Consolas"/>
                <a:sym typeface="Consolas"/>
              </a:rPr>
              <a:t>=</a:t>
            </a:r>
            <a:r>
              <a:rPr lang="en" sz="1600"/>
              <a:t>”</a:t>
            </a:r>
            <a:endParaRPr sz="1600"/>
          </a:p>
          <a:p>
            <a:pPr indent="-330200" lvl="0" marL="457200" rtl="0" algn="l">
              <a:lnSpc>
                <a:spcPct val="115000"/>
              </a:lnSpc>
              <a:spcBef>
                <a:spcPts val="1000"/>
              </a:spcBef>
              <a:spcAft>
                <a:spcPts val="0"/>
              </a:spcAft>
              <a:buSzPts val="1600"/>
              <a:buChar char="•"/>
            </a:pPr>
            <a:r>
              <a:rPr lang="en" sz="1600"/>
              <a:t>If having trouble, download “R_intro_dataset.csv” from Canvas, then run </a:t>
            </a:r>
            <a:r>
              <a:rPr lang="en" sz="1600">
                <a:solidFill>
                  <a:srgbClr val="444444"/>
                </a:solidFill>
                <a:latin typeface="Consolas"/>
                <a:ea typeface="Consolas"/>
                <a:cs typeface="Consolas"/>
                <a:sym typeface="Consolas"/>
              </a:rPr>
              <a:t>air_quality_data_full &lt;- read.csv(file.choose())</a:t>
            </a:r>
            <a:r>
              <a:rPr lang="en" sz="1600">
                <a:solidFill>
                  <a:srgbClr val="444444"/>
                </a:solidFill>
              </a:rPr>
              <a:t>. </a:t>
            </a:r>
            <a:r>
              <a:rPr lang="en" sz="1600"/>
              <a:t>A window should pop up – navigate to the file “R_intro_dataset.csv” and select it.</a:t>
            </a:r>
            <a:endParaRPr sz="2300">
              <a:latin typeface="Consolas"/>
              <a:ea typeface="Consolas"/>
              <a:cs typeface="Consolas"/>
              <a:sym typeface="Consolas"/>
            </a:endParaRPr>
          </a:p>
        </p:txBody>
      </p:sp>
      <p:sp>
        <p:nvSpPr>
          <p:cNvPr id="152" name="Google Shape;152;p20"/>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Set Working Directory</a:t>
            </a:r>
            <a:endParaRPr/>
          </a:p>
        </p:txBody>
      </p:sp>
      <p:sp>
        <p:nvSpPr>
          <p:cNvPr id="158" name="Google Shape;158;p2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We need to set our “working directory” for R to know where to look and save files.</a:t>
            </a:r>
            <a:endParaRPr sz="1600"/>
          </a:p>
          <a:p>
            <a:pPr indent="0" lvl="0" marL="0" rtl="0" algn="l">
              <a:lnSpc>
                <a:spcPct val="115000"/>
              </a:lnSpc>
              <a:spcBef>
                <a:spcPts val="1000"/>
              </a:spcBef>
              <a:spcAft>
                <a:spcPts val="0"/>
              </a:spcAft>
              <a:buNone/>
            </a:pPr>
            <a:r>
              <a:rPr lang="en" sz="1600">
                <a:solidFill>
                  <a:srgbClr val="0000FF"/>
                </a:solidFill>
              </a:rPr>
              <a:t>Run the command </a:t>
            </a:r>
            <a:r>
              <a:rPr lang="en" sz="1600">
                <a:solidFill>
                  <a:srgbClr val="0000FF"/>
                </a:solidFill>
                <a:latin typeface="Consolas"/>
                <a:ea typeface="Consolas"/>
                <a:cs typeface="Consolas"/>
                <a:sym typeface="Consolas"/>
              </a:rPr>
              <a:t>getwd()</a:t>
            </a:r>
            <a:r>
              <a:rPr lang="en" sz="1600">
                <a:solidFill>
                  <a:srgbClr val="0000FF"/>
                </a:solidFill>
              </a:rPr>
              <a:t> in your Console to see what your current working directory is. What folder is R currently looking at (the last folder in the filepath)?</a:t>
            </a:r>
            <a:endParaRPr sz="1600">
              <a:solidFill>
                <a:srgbClr val="0000FF"/>
              </a:solidFill>
            </a:endParaRPr>
          </a:p>
          <a:p>
            <a:pPr indent="0" lvl="0" marL="0" rtl="0" algn="l">
              <a:lnSpc>
                <a:spcPct val="115000"/>
              </a:lnSpc>
              <a:spcBef>
                <a:spcPts val="1000"/>
              </a:spcBef>
              <a:spcAft>
                <a:spcPts val="0"/>
              </a:spcAft>
              <a:buNone/>
            </a:pPr>
            <a:r>
              <a:rPr lang="en" sz="1600">
                <a:solidFill>
                  <a:srgbClr val="0000FF"/>
                </a:solidFill>
              </a:rPr>
              <a:t>In your Documents directory (using Finder or Files Viewer, not RStudio), create a folder called “RStudio”. Within the “RStudio” folder, create another folder called “ENGS 37 Air Quality”.</a:t>
            </a:r>
            <a:endParaRPr sz="1600">
              <a:solidFill>
                <a:srgbClr val="0000FF"/>
              </a:solidFill>
            </a:endParaRPr>
          </a:p>
          <a:p>
            <a:pPr indent="0" lvl="0" marL="0" rtl="0" algn="l">
              <a:lnSpc>
                <a:spcPct val="115000"/>
              </a:lnSpc>
              <a:spcBef>
                <a:spcPts val="1000"/>
              </a:spcBef>
              <a:spcAft>
                <a:spcPts val="0"/>
              </a:spcAft>
              <a:buNone/>
            </a:pPr>
            <a:r>
              <a:rPr lang="en" sz="1600">
                <a:solidFill>
                  <a:srgbClr val="0000FF"/>
                </a:solidFill>
              </a:rPr>
              <a:t>In RStudio Console, run the command </a:t>
            </a:r>
            <a:r>
              <a:rPr lang="en" sz="1600">
                <a:solidFill>
                  <a:srgbClr val="0000FF"/>
                </a:solidFill>
                <a:latin typeface="Consolas"/>
                <a:ea typeface="Consolas"/>
                <a:cs typeface="Consolas"/>
                <a:sym typeface="Consolas"/>
              </a:rPr>
              <a:t>setwd()</a:t>
            </a:r>
            <a:r>
              <a:rPr lang="en" sz="1600">
                <a:solidFill>
                  <a:srgbClr val="0000FF"/>
                </a:solidFill>
              </a:rPr>
              <a:t> to set your working directory to end at the “ENGS 37 Air Quality” folder. Example on a macOS:</a:t>
            </a:r>
            <a:br>
              <a:rPr lang="en" sz="1600">
                <a:solidFill>
                  <a:srgbClr val="0000FF"/>
                </a:solidFill>
              </a:rPr>
            </a:br>
            <a:r>
              <a:rPr lang="en" sz="1600">
                <a:solidFill>
                  <a:srgbClr val="0000FF"/>
                </a:solidFill>
              </a:rPr>
              <a:t>	</a:t>
            </a:r>
            <a:r>
              <a:rPr lang="en" sz="1600">
                <a:latin typeface="Consolas"/>
                <a:ea typeface="Consolas"/>
                <a:cs typeface="Consolas"/>
                <a:sym typeface="Consolas"/>
              </a:rPr>
              <a:t>setwd("Users/Andrew/Documents/RStudio/ENGS 37 Air Quality")</a:t>
            </a:r>
            <a:endParaRPr sz="1600">
              <a:solidFill>
                <a:srgbClr val="0000FF"/>
              </a:solidFill>
            </a:endParaRPr>
          </a:p>
          <a:p>
            <a:pPr indent="0" lvl="0" marL="0" rtl="0" algn="l">
              <a:lnSpc>
                <a:spcPct val="115000"/>
              </a:lnSpc>
              <a:spcBef>
                <a:spcPts val="1000"/>
              </a:spcBef>
              <a:spcAft>
                <a:spcPts val="0"/>
              </a:spcAft>
              <a:buNone/>
            </a:pPr>
            <a:r>
              <a:rPr lang="en" sz="1600"/>
              <a:t>Folders are separated by forward slashes, and the order starts at a top level folder.</a:t>
            </a:r>
            <a:endParaRPr sz="1600"/>
          </a:p>
        </p:txBody>
      </p:sp>
      <p:sp>
        <p:nvSpPr>
          <p:cNvPr id="159" name="Google Shape;159;p21"/>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More About </a:t>
            </a:r>
            <a:r>
              <a:rPr lang="en">
                <a:latin typeface="Consolas"/>
                <a:ea typeface="Consolas"/>
                <a:cs typeface="Consolas"/>
                <a:sym typeface="Consolas"/>
              </a:rPr>
              <a:t>airquality</a:t>
            </a:r>
            <a:endParaRPr>
              <a:latin typeface="Consolas"/>
              <a:ea typeface="Consolas"/>
              <a:cs typeface="Consolas"/>
              <a:sym typeface="Consolas"/>
            </a:endParaRPr>
          </a:p>
        </p:txBody>
      </p:sp>
      <p:sp>
        <p:nvSpPr>
          <p:cNvPr id="165" name="Google Shape;165;p2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Today’s dataset was collected by </a:t>
            </a:r>
            <a:r>
              <a:rPr lang="en" sz="1600">
                <a:highlight>
                  <a:srgbClr val="FFFFFF"/>
                </a:highlight>
              </a:rPr>
              <a:t>the New York State Department of Conservation and the National Weather Service – </a:t>
            </a:r>
            <a:r>
              <a:rPr lang="en" sz="1600"/>
              <a:t>contains daily readings (05/01/1973 – 09/30/1973)</a:t>
            </a:r>
            <a:endParaRPr sz="1600"/>
          </a:p>
        </p:txBody>
      </p:sp>
      <p:graphicFrame>
        <p:nvGraphicFramePr>
          <p:cNvPr id="166" name="Google Shape;166;p22"/>
          <p:cNvGraphicFramePr/>
          <p:nvPr/>
        </p:nvGraphicFramePr>
        <p:xfrm>
          <a:off x="2409263" y="2186300"/>
          <a:ext cx="3000000" cy="3000000"/>
        </p:xfrm>
        <a:graphic>
          <a:graphicData uri="http://schemas.openxmlformats.org/drawingml/2006/table">
            <a:tbl>
              <a:tblPr>
                <a:noFill/>
                <a:tableStyleId>{1D8517A9-7BCC-4DF4-8E37-E023D562F997}</a:tableStyleId>
              </a:tblPr>
              <a:tblGrid>
                <a:gridCol w="860900"/>
                <a:gridCol w="776900"/>
                <a:gridCol w="755900"/>
                <a:gridCol w="1081375"/>
                <a:gridCol w="850400"/>
              </a:tblGrid>
              <a:tr h="349475">
                <a:tc>
                  <a:txBody>
                    <a:bodyPr/>
                    <a:lstStyle/>
                    <a:p>
                      <a:pPr indent="0" lvl="0" marL="0" rtl="0" algn="l">
                        <a:spcBef>
                          <a:spcPts val="0"/>
                        </a:spcBef>
                        <a:spcAft>
                          <a:spcPts val="0"/>
                        </a:spcAft>
                        <a:buNone/>
                      </a:pPr>
                      <a:r>
                        <a:rPr b="1" lang="en" sz="1100"/>
                        <a:t>Column #</a:t>
                      </a:r>
                      <a:endParaRPr b="1" sz="1100"/>
                    </a:p>
                  </a:txBody>
                  <a:tcPr marT="63500" marB="63500" marR="63500" marL="63500">
                    <a:solidFill>
                      <a:schemeClr val="lt2"/>
                    </a:solidFill>
                  </a:tcPr>
                </a:tc>
                <a:tc>
                  <a:txBody>
                    <a:bodyPr/>
                    <a:lstStyle/>
                    <a:p>
                      <a:pPr indent="0" lvl="0" marL="0" rtl="0" algn="l">
                        <a:spcBef>
                          <a:spcPts val="0"/>
                        </a:spcBef>
                        <a:spcAft>
                          <a:spcPts val="0"/>
                        </a:spcAft>
                        <a:buNone/>
                      </a:pPr>
                      <a:r>
                        <a:rPr b="1" lang="en" sz="1100"/>
                        <a:t>Variable</a:t>
                      </a:r>
                      <a:endParaRPr b="1" sz="1100"/>
                    </a:p>
                  </a:txBody>
                  <a:tcPr marT="63500" marB="63500" marR="63500" marL="63500">
                    <a:solidFill>
                      <a:schemeClr val="lt2"/>
                    </a:solidFill>
                  </a:tcPr>
                </a:tc>
                <a:tc>
                  <a:txBody>
                    <a:bodyPr/>
                    <a:lstStyle/>
                    <a:p>
                      <a:pPr indent="0" lvl="0" marL="0" rtl="0" algn="l">
                        <a:spcBef>
                          <a:spcPts val="0"/>
                        </a:spcBef>
                        <a:spcAft>
                          <a:spcPts val="0"/>
                        </a:spcAft>
                        <a:buNone/>
                      </a:pPr>
                      <a:r>
                        <a:rPr b="1" lang="en" sz="1100"/>
                        <a:t>Type</a:t>
                      </a:r>
                      <a:endParaRPr b="1" sz="1100"/>
                    </a:p>
                  </a:txBody>
                  <a:tcPr marT="63500" marB="63500" marR="63500" marL="63500">
                    <a:solidFill>
                      <a:schemeClr val="lt2"/>
                    </a:solidFill>
                  </a:tcPr>
                </a:tc>
                <a:tc>
                  <a:txBody>
                    <a:bodyPr/>
                    <a:lstStyle/>
                    <a:p>
                      <a:pPr indent="0" lvl="0" marL="0" rtl="0" algn="l">
                        <a:spcBef>
                          <a:spcPts val="0"/>
                        </a:spcBef>
                        <a:spcAft>
                          <a:spcPts val="0"/>
                        </a:spcAft>
                        <a:buNone/>
                      </a:pPr>
                      <a:r>
                        <a:rPr b="1" lang="en" sz="1100"/>
                        <a:t>Name</a:t>
                      </a:r>
                      <a:endParaRPr b="1" sz="1100"/>
                    </a:p>
                  </a:txBody>
                  <a:tcPr marT="63500" marB="63500" marR="63500" marL="63500">
                    <a:solidFill>
                      <a:schemeClr val="lt2"/>
                    </a:solidFill>
                  </a:tcPr>
                </a:tc>
                <a:tc>
                  <a:txBody>
                    <a:bodyPr/>
                    <a:lstStyle/>
                    <a:p>
                      <a:pPr indent="0" lvl="0" marL="0" rtl="0" algn="l">
                        <a:spcBef>
                          <a:spcPts val="0"/>
                        </a:spcBef>
                        <a:spcAft>
                          <a:spcPts val="0"/>
                        </a:spcAft>
                        <a:buNone/>
                      </a:pPr>
                      <a:r>
                        <a:rPr b="1" lang="en" sz="1100"/>
                        <a:t>Unit</a:t>
                      </a:r>
                      <a:endParaRPr b="1" sz="1100"/>
                    </a:p>
                  </a:txBody>
                  <a:tcPr marT="63500" marB="63500" marR="63500" marL="63500">
                    <a:solidFill>
                      <a:schemeClr val="lt2"/>
                    </a:solidFill>
                  </a:tcPr>
                </a:tc>
              </a:tr>
              <a:tr h="349475">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Ozone</a:t>
                      </a:r>
                      <a:endParaRPr sz="1100"/>
                    </a:p>
                  </a:txBody>
                  <a:tcPr marT="63500" marB="63500" marR="63500" marL="63500"/>
                </a:tc>
                <a:tc>
                  <a:txBody>
                    <a:bodyPr/>
                    <a:lstStyle/>
                    <a:p>
                      <a:pPr indent="0" lvl="0" marL="0" rtl="0" algn="l">
                        <a:spcBef>
                          <a:spcPts val="0"/>
                        </a:spcBef>
                        <a:spcAft>
                          <a:spcPts val="0"/>
                        </a:spcAft>
                        <a:buNone/>
                      </a:pPr>
                      <a:r>
                        <a:rPr lang="en" sz="1100"/>
                        <a:t>integer</a:t>
                      </a:r>
                      <a:endParaRPr sz="1100"/>
                    </a:p>
                  </a:txBody>
                  <a:tcPr marT="63500" marB="63500" marR="63500" marL="63500"/>
                </a:tc>
                <a:tc>
                  <a:txBody>
                    <a:bodyPr/>
                    <a:lstStyle/>
                    <a:p>
                      <a:pPr indent="0" lvl="0" marL="0" rtl="0" algn="l">
                        <a:spcBef>
                          <a:spcPts val="0"/>
                        </a:spcBef>
                        <a:spcAft>
                          <a:spcPts val="0"/>
                        </a:spcAft>
                        <a:buNone/>
                      </a:pPr>
                      <a:r>
                        <a:rPr lang="en" sz="1100"/>
                        <a:t>Ozone</a:t>
                      </a:r>
                      <a:endParaRPr sz="1100"/>
                    </a:p>
                  </a:txBody>
                  <a:tcPr marT="63500" marB="63500" marR="63500" marL="63500"/>
                </a:tc>
                <a:tc>
                  <a:txBody>
                    <a:bodyPr/>
                    <a:lstStyle/>
                    <a:p>
                      <a:pPr indent="0" lvl="0" marL="0" rtl="0" algn="l">
                        <a:spcBef>
                          <a:spcPts val="0"/>
                        </a:spcBef>
                        <a:spcAft>
                          <a:spcPts val="0"/>
                        </a:spcAft>
                        <a:buNone/>
                      </a:pPr>
                      <a:r>
                        <a:rPr lang="en" sz="1100"/>
                        <a:t>ppb</a:t>
                      </a:r>
                      <a:endParaRPr sz="1100"/>
                    </a:p>
                  </a:txBody>
                  <a:tcPr marT="63500" marB="63500" marR="63500" marL="63500"/>
                </a:tc>
              </a:tr>
              <a:tr h="349475">
                <a:tc>
                  <a:txBody>
                    <a:bodyPr/>
                    <a:lstStyle/>
                    <a:p>
                      <a:pPr indent="0" lvl="0" marL="0" rtl="0" algn="l">
                        <a:spcBef>
                          <a:spcPts val="0"/>
                        </a:spcBef>
                        <a:spcAft>
                          <a:spcPts val="0"/>
                        </a:spcAft>
                        <a:buNone/>
                      </a:pPr>
                      <a:r>
                        <a:rPr lang="en" sz="1100"/>
                        <a:t>2</a:t>
                      </a:r>
                      <a:endParaRPr sz="1100"/>
                    </a:p>
                  </a:txBody>
                  <a:tcPr marT="63500" marB="63500" marR="63500" marL="63500"/>
                </a:tc>
                <a:tc>
                  <a:txBody>
                    <a:bodyPr/>
                    <a:lstStyle/>
                    <a:p>
                      <a:pPr indent="0" lvl="0" marL="0" rtl="0" algn="l">
                        <a:spcBef>
                          <a:spcPts val="0"/>
                        </a:spcBef>
                        <a:spcAft>
                          <a:spcPts val="0"/>
                        </a:spcAft>
                        <a:buNone/>
                      </a:pPr>
                      <a:r>
                        <a:rPr lang="en" sz="1100"/>
                        <a:t>Solar.R</a:t>
                      </a:r>
                      <a:endParaRPr sz="1100"/>
                    </a:p>
                  </a:txBody>
                  <a:tcPr marT="63500" marB="63500" marR="63500" marL="63500"/>
                </a:tc>
                <a:tc>
                  <a:txBody>
                    <a:bodyPr/>
                    <a:lstStyle/>
                    <a:p>
                      <a:pPr indent="0" lvl="0" marL="0" rtl="0" algn="l">
                        <a:spcBef>
                          <a:spcPts val="0"/>
                        </a:spcBef>
                        <a:spcAft>
                          <a:spcPts val="0"/>
                        </a:spcAft>
                        <a:buNone/>
                      </a:pPr>
                      <a:r>
                        <a:rPr lang="en" sz="1100"/>
                        <a:t>integer</a:t>
                      </a:r>
                      <a:endParaRPr sz="1100"/>
                    </a:p>
                  </a:txBody>
                  <a:tcPr marT="63500" marB="63500" marR="63500" marL="63500"/>
                </a:tc>
                <a:tc>
                  <a:txBody>
                    <a:bodyPr/>
                    <a:lstStyle/>
                    <a:p>
                      <a:pPr indent="0" lvl="0" marL="0" rtl="0" algn="l">
                        <a:spcBef>
                          <a:spcPts val="0"/>
                        </a:spcBef>
                        <a:spcAft>
                          <a:spcPts val="0"/>
                        </a:spcAft>
                        <a:buNone/>
                      </a:pPr>
                      <a:r>
                        <a:rPr lang="en" sz="1100"/>
                        <a:t>Solar R</a:t>
                      </a:r>
                      <a:endParaRPr sz="1100"/>
                    </a:p>
                  </a:txBody>
                  <a:tcPr marT="63500" marB="63500" marR="63500" marL="63500"/>
                </a:tc>
                <a:tc>
                  <a:txBody>
                    <a:bodyPr/>
                    <a:lstStyle/>
                    <a:p>
                      <a:pPr indent="0" lvl="0" marL="0" rtl="0" algn="l">
                        <a:spcBef>
                          <a:spcPts val="0"/>
                        </a:spcBef>
                        <a:spcAft>
                          <a:spcPts val="0"/>
                        </a:spcAft>
                        <a:buNone/>
                      </a:pPr>
                      <a:r>
                        <a:rPr lang="en" sz="1100"/>
                        <a:t>lang</a:t>
                      </a:r>
                      <a:endParaRPr sz="1100"/>
                    </a:p>
                  </a:txBody>
                  <a:tcPr marT="63500" marB="63500" marR="63500" marL="63500"/>
                </a:tc>
              </a:tr>
              <a:tr h="349475">
                <a:tc>
                  <a:txBody>
                    <a:bodyPr/>
                    <a:lstStyle/>
                    <a:p>
                      <a:pPr indent="0" lvl="0" marL="0" rtl="0" algn="l">
                        <a:spcBef>
                          <a:spcPts val="0"/>
                        </a:spcBef>
                        <a:spcAft>
                          <a:spcPts val="0"/>
                        </a:spcAft>
                        <a:buNone/>
                      </a:pPr>
                      <a:r>
                        <a:rPr lang="en" sz="1100"/>
                        <a:t>3</a:t>
                      </a:r>
                      <a:endParaRPr sz="1100"/>
                    </a:p>
                  </a:txBody>
                  <a:tcPr marT="63500" marB="63500" marR="63500" marL="63500"/>
                </a:tc>
                <a:tc>
                  <a:txBody>
                    <a:bodyPr/>
                    <a:lstStyle/>
                    <a:p>
                      <a:pPr indent="0" lvl="0" marL="0" rtl="0" algn="l">
                        <a:spcBef>
                          <a:spcPts val="0"/>
                        </a:spcBef>
                        <a:spcAft>
                          <a:spcPts val="0"/>
                        </a:spcAft>
                        <a:buNone/>
                      </a:pPr>
                      <a:r>
                        <a:rPr lang="en" sz="1100"/>
                        <a:t>Wind</a:t>
                      </a:r>
                      <a:endParaRPr sz="1100"/>
                    </a:p>
                  </a:txBody>
                  <a:tcPr marT="63500" marB="63500" marR="63500" marL="63500"/>
                </a:tc>
                <a:tc>
                  <a:txBody>
                    <a:bodyPr/>
                    <a:lstStyle/>
                    <a:p>
                      <a:pPr indent="0" lvl="0" marL="0" rtl="0" algn="l">
                        <a:spcBef>
                          <a:spcPts val="0"/>
                        </a:spcBef>
                        <a:spcAft>
                          <a:spcPts val="0"/>
                        </a:spcAft>
                        <a:buNone/>
                      </a:pPr>
                      <a:r>
                        <a:rPr lang="en" sz="1100"/>
                        <a:t>numeric</a:t>
                      </a:r>
                      <a:endParaRPr sz="1100"/>
                    </a:p>
                  </a:txBody>
                  <a:tcPr marT="63500" marB="63500" marR="63500" marL="63500"/>
                </a:tc>
                <a:tc>
                  <a:txBody>
                    <a:bodyPr/>
                    <a:lstStyle/>
                    <a:p>
                      <a:pPr indent="0" lvl="0" marL="0" rtl="0" algn="l">
                        <a:spcBef>
                          <a:spcPts val="0"/>
                        </a:spcBef>
                        <a:spcAft>
                          <a:spcPts val="0"/>
                        </a:spcAft>
                        <a:buNone/>
                      </a:pPr>
                      <a:r>
                        <a:rPr lang="en" sz="1100"/>
                        <a:t>Wind</a:t>
                      </a:r>
                      <a:endParaRPr sz="1100"/>
                    </a:p>
                  </a:txBody>
                  <a:tcPr marT="63500" marB="63500" marR="63500" marL="63500"/>
                </a:tc>
                <a:tc>
                  <a:txBody>
                    <a:bodyPr/>
                    <a:lstStyle/>
                    <a:p>
                      <a:pPr indent="0" lvl="0" marL="0" rtl="0" algn="l">
                        <a:spcBef>
                          <a:spcPts val="0"/>
                        </a:spcBef>
                        <a:spcAft>
                          <a:spcPts val="0"/>
                        </a:spcAft>
                        <a:buNone/>
                      </a:pPr>
                      <a:r>
                        <a:rPr lang="en" sz="1100"/>
                        <a:t>mph</a:t>
                      </a:r>
                      <a:endParaRPr sz="1100"/>
                    </a:p>
                  </a:txBody>
                  <a:tcPr marT="63500" marB="63500" marR="63500" marL="63500"/>
                </a:tc>
              </a:tr>
              <a:tr h="349475">
                <a:tc>
                  <a:txBody>
                    <a:bodyPr/>
                    <a:lstStyle/>
                    <a:p>
                      <a:pPr indent="0" lvl="0" marL="0" rtl="0" algn="l">
                        <a:spcBef>
                          <a:spcPts val="0"/>
                        </a:spcBef>
                        <a:spcAft>
                          <a:spcPts val="0"/>
                        </a:spcAft>
                        <a:buNone/>
                      </a:pPr>
                      <a:r>
                        <a:rPr lang="en" sz="1100"/>
                        <a:t>4</a:t>
                      </a:r>
                      <a:endParaRPr sz="1100"/>
                    </a:p>
                  </a:txBody>
                  <a:tcPr marT="63500" marB="63500" marR="63500" marL="63500"/>
                </a:tc>
                <a:tc>
                  <a:txBody>
                    <a:bodyPr/>
                    <a:lstStyle/>
                    <a:p>
                      <a:pPr indent="0" lvl="0" marL="0" rtl="0" algn="l">
                        <a:spcBef>
                          <a:spcPts val="0"/>
                        </a:spcBef>
                        <a:spcAft>
                          <a:spcPts val="0"/>
                        </a:spcAft>
                        <a:buNone/>
                      </a:pPr>
                      <a:r>
                        <a:rPr lang="en" sz="1100"/>
                        <a:t>Temp</a:t>
                      </a:r>
                      <a:endParaRPr sz="1100"/>
                    </a:p>
                  </a:txBody>
                  <a:tcPr marT="63500" marB="63500" marR="63500" marL="63500"/>
                </a:tc>
                <a:tc>
                  <a:txBody>
                    <a:bodyPr/>
                    <a:lstStyle/>
                    <a:p>
                      <a:pPr indent="0" lvl="0" marL="0" rtl="0" algn="l">
                        <a:spcBef>
                          <a:spcPts val="0"/>
                        </a:spcBef>
                        <a:spcAft>
                          <a:spcPts val="0"/>
                        </a:spcAft>
                        <a:buNone/>
                      </a:pPr>
                      <a:r>
                        <a:rPr lang="en" sz="1100"/>
                        <a:t>integer</a:t>
                      </a:r>
                      <a:endParaRPr sz="1100"/>
                    </a:p>
                  </a:txBody>
                  <a:tcPr marT="63500" marB="63500" marR="63500" marL="63500"/>
                </a:tc>
                <a:tc>
                  <a:txBody>
                    <a:bodyPr/>
                    <a:lstStyle/>
                    <a:p>
                      <a:pPr indent="0" lvl="0" marL="0" rtl="0" algn="l">
                        <a:spcBef>
                          <a:spcPts val="0"/>
                        </a:spcBef>
                        <a:spcAft>
                          <a:spcPts val="0"/>
                        </a:spcAft>
                        <a:buNone/>
                      </a:pPr>
                      <a:r>
                        <a:rPr lang="en" sz="1100"/>
                        <a:t>Temperature</a:t>
                      </a:r>
                      <a:endParaRPr sz="1100"/>
                    </a:p>
                  </a:txBody>
                  <a:tcPr marT="63500" marB="63500" marR="63500" marL="63500"/>
                </a:tc>
                <a:tc>
                  <a:txBody>
                    <a:bodyPr/>
                    <a:lstStyle/>
                    <a:p>
                      <a:pPr indent="0" lvl="0" marL="0" rtl="0" algn="l">
                        <a:spcBef>
                          <a:spcPts val="0"/>
                        </a:spcBef>
                        <a:spcAft>
                          <a:spcPts val="0"/>
                        </a:spcAft>
                        <a:buNone/>
                      </a:pPr>
                      <a:r>
                        <a:rPr lang="en" sz="1100"/>
                        <a:t>degrees F</a:t>
                      </a:r>
                      <a:endParaRPr sz="1100"/>
                    </a:p>
                  </a:txBody>
                  <a:tcPr marT="63500" marB="63500" marR="63500" marL="63500"/>
                </a:tc>
              </a:tr>
              <a:tr h="349475">
                <a:tc>
                  <a:txBody>
                    <a:bodyPr/>
                    <a:lstStyle/>
                    <a:p>
                      <a:pPr indent="0" lvl="0" marL="0" rtl="0" algn="l">
                        <a:spcBef>
                          <a:spcPts val="0"/>
                        </a:spcBef>
                        <a:spcAft>
                          <a:spcPts val="0"/>
                        </a:spcAft>
                        <a:buNone/>
                      </a:pPr>
                      <a:r>
                        <a:rPr lang="en" sz="1100"/>
                        <a:t>5</a:t>
                      </a:r>
                      <a:endParaRPr sz="1100"/>
                    </a:p>
                  </a:txBody>
                  <a:tcPr marT="63500" marB="63500" marR="63500" marL="63500"/>
                </a:tc>
                <a:tc>
                  <a:txBody>
                    <a:bodyPr/>
                    <a:lstStyle/>
                    <a:p>
                      <a:pPr indent="0" lvl="0" marL="0" rtl="0" algn="l">
                        <a:spcBef>
                          <a:spcPts val="0"/>
                        </a:spcBef>
                        <a:spcAft>
                          <a:spcPts val="0"/>
                        </a:spcAft>
                        <a:buNone/>
                      </a:pPr>
                      <a:r>
                        <a:rPr lang="en" sz="1100"/>
                        <a:t>Month</a:t>
                      </a:r>
                      <a:endParaRPr sz="1100"/>
                    </a:p>
                  </a:txBody>
                  <a:tcPr marT="63500" marB="63500" marR="63500" marL="63500"/>
                </a:tc>
                <a:tc>
                  <a:txBody>
                    <a:bodyPr/>
                    <a:lstStyle/>
                    <a:p>
                      <a:pPr indent="0" lvl="0" marL="0" rtl="0" algn="l">
                        <a:spcBef>
                          <a:spcPts val="0"/>
                        </a:spcBef>
                        <a:spcAft>
                          <a:spcPts val="0"/>
                        </a:spcAft>
                        <a:buNone/>
                      </a:pPr>
                      <a:r>
                        <a:rPr lang="en" sz="1100"/>
                        <a:t>integer</a:t>
                      </a:r>
                      <a:endParaRPr sz="1100"/>
                    </a:p>
                  </a:txBody>
                  <a:tcPr marT="63500" marB="63500" marR="63500" marL="63500"/>
                </a:tc>
                <a:tc>
                  <a:txBody>
                    <a:bodyPr/>
                    <a:lstStyle/>
                    <a:p>
                      <a:pPr indent="0" lvl="0" marL="0" rtl="0" algn="l">
                        <a:spcBef>
                          <a:spcPts val="0"/>
                        </a:spcBef>
                        <a:spcAft>
                          <a:spcPts val="0"/>
                        </a:spcAft>
                        <a:buNone/>
                      </a:pPr>
                      <a:r>
                        <a:rPr lang="en" sz="1100"/>
                        <a:t>Month</a:t>
                      </a:r>
                      <a:endParaRPr sz="1100"/>
                    </a:p>
                  </a:txBody>
                  <a:tcPr marT="63500" marB="63500" marR="63500" marL="63500"/>
                </a:tc>
                <a:tc>
                  <a:txBody>
                    <a:bodyPr/>
                    <a:lstStyle/>
                    <a:p>
                      <a:pPr indent="0" lvl="0" marL="0" rtl="0" algn="l">
                        <a:spcBef>
                          <a:spcPts val="0"/>
                        </a:spcBef>
                        <a:spcAft>
                          <a:spcPts val="0"/>
                        </a:spcAft>
                        <a:buNone/>
                      </a:pPr>
                      <a:r>
                        <a:rPr lang="en" sz="1100"/>
                        <a:t>1–12</a:t>
                      </a:r>
                      <a:endParaRPr sz="1100"/>
                    </a:p>
                  </a:txBody>
                  <a:tcPr marT="63500" marB="63500" marR="63500" marL="63500"/>
                </a:tc>
              </a:tr>
              <a:tr h="349475">
                <a:tc>
                  <a:txBody>
                    <a:bodyPr/>
                    <a:lstStyle/>
                    <a:p>
                      <a:pPr indent="0" lvl="0" marL="0" rtl="0" algn="l">
                        <a:spcBef>
                          <a:spcPts val="0"/>
                        </a:spcBef>
                        <a:spcAft>
                          <a:spcPts val="0"/>
                        </a:spcAft>
                        <a:buNone/>
                      </a:pPr>
                      <a:r>
                        <a:rPr lang="en" sz="1100"/>
                        <a:t>6</a:t>
                      </a:r>
                      <a:endParaRPr sz="1100"/>
                    </a:p>
                  </a:txBody>
                  <a:tcPr marT="63500" marB="63500" marR="63500" marL="63500"/>
                </a:tc>
                <a:tc>
                  <a:txBody>
                    <a:bodyPr/>
                    <a:lstStyle/>
                    <a:p>
                      <a:pPr indent="0" lvl="0" marL="0" rtl="0" algn="l">
                        <a:spcBef>
                          <a:spcPts val="0"/>
                        </a:spcBef>
                        <a:spcAft>
                          <a:spcPts val="0"/>
                        </a:spcAft>
                        <a:buNone/>
                      </a:pPr>
                      <a:r>
                        <a:rPr lang="en" sz="1100"/>
                        <a:t>Day</a:t>
                      </a:r>
                      <a:endParaRPr sz="1100"/>
                    </a:p>
                  </a:txBody>
                  <a:tcPr marT="63500" marB="63500" marR="63500" marL="63500"/>
                </a:tc>
                <a:tc>
                  <a:txBody>
                    <a:bodyPr/>
                    <a:lstStyle/>
                    <a:p>
                      <a:pPr indent="0" lvl="0" marL="0" rtl="0" algn="l">
                        <a:spcBef>
                          <a:spcPts val="0"/>
                        </a:spcBef>
                        <a:spcAft>
                          <a:spcPts val="0"/>
                        </a:spcAft>
                        <a:buNone/>
                      </a:pPr>
                      <a:r>
                        <a:rPr lang="en" sz="1100"/>
                        <a:t>integer</a:t>
                      </a:r>
                      <a:endParaRPr sz="1100"/>
                    </a:p>
                  </a:txBody>
                  <a:tcPr marT="63500" marB="63500" marR="63500" marL="63500"/>
                </a:tc>
                <a:tc>
                  <a:txBody>
                    <a:bodyPr/>
                    <a:lstStyle/>
                    <a:p>
                      <a:pPr indent="0" lvl="0" marL="0" rtl="0" algn="l">
                        <a:spcBef>
                          <a:spcPts val="0"/>
                        </a:spcBef>
                        <a:spcAft>
                          <a:spcPts val="0"/>
                        </a:spcAft>
                        <a:buNone/>
                      </a:pPr>
                      <a:r>
                        <a:rPr lang="en" sz="1100"/>
                        <a:t>Day of Month</a:t>
                      </a:r>
                      <a:endParaRPr sz="1100"/>
                    </a:p>
                  </a:txBody>
                  <a:tcPr marT="63500" marB="63500" marR="63500" marL="63500"/>
                </a:tc>
                <a:tc>
                  <a:txBody>
                    <a:bodyPr/>
                    <a:lstStyle/>
                    <a:p>
                      <a:pPr indent="0" lvl="0" marL="0" rtl="0" algn="l">
                        <a:spcBef>
                          <a:spcPts val="0"/>
                        </a:spcBef>
                        <a:spcAft>
                          <a:spcPts val="0"/>
                        </a:spcAft>
                        <a:buNone/>
                      </a:pPr>
                      <a:r>
                        <a:rPr lang="en" sz="1100"/>
                        <a:t>1–31</a:t>
                      </a:r>
                      <a:endParaRPr sz="1100"/>
                    </a:p>
                  </a:txBody>
                  <a:tcPr marT="63500" marB="63500" marR="63500" marL="63500"/>
                </a:tc>
              </a:tr>
            </a:tbl>
          </a:graphicData>
        </a:graphic>
      </p:graphicFrame>
      <p:sp>
        <p:nvSpPr>
          <p:cNvPr id="167" name="Google Shape;167;p22"/>
          <p:cNvSpPr txBox="1"/>
          <p:nvPr/>
        </p:nvSpPr>
        <p:spPr>
          <a:xfrm>
            <a:off x="6867525" y="3411350"/>
            <a:ext cx="2089800" cy="126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100">
                <a:solidFill>
                  <a:schemeClr val="dk1"/>
                </a:solidFill>
              </a:rPr>
              <a:t>*Numeric value corresponds to a floating point value.</a:t>
            </a:r>
            <a:endParaRPr sz="1100">
              <a:solidFill>
                <a:schemeClr val="dk1"/>
              </a:solidFill>
            </a:endParaRPr>
          </a:p>
          <a:p>
            <a:pPr indent="0" lvl="0" marL="0" rtl="0" algn="l">
              <a:lnSpc>
                <a:spcPct val="115000"/>
              </a:lnSpc>
              <a:spcBef>
                <a:spcPts val="1000"/>
              </a:spcBef>
              <a:spcAft>
                <a:spcPts val="0"/>
              </a:spcAft>
              <a:buNone/>
            </a:pPr>
            <a:r>
              <a:rPr lang="en" sz="1100">
                <a:solidFill>
                  <a:schemeClr val="dk1"/>
                </a:solidFill>
              </a:rPr>
              <a:t>**For more detailed information on dataset, refer to: </a:t>
            </a:r>
            <a:r>
              <a:rPr lang="en" sz="1100" u="sng">
                <a:solidFill>
                  <a:srgbClr val="1155CC"/>
                </a:solidFill>
                <a:hlinkClick r:id="rId3">
                  <a:extLst>
                    <a:ext uri="{A12FA001-AC4F-418D-AE19-62706E023703}">
                      <ahyp:hlinkClr val="tx"/>
                    </a:ext>
                  </a:extLst>
                </a:hlinkClick>
              </a:rPr>
              <a:t>air quality dataset</a:t>
            </a:r>
            <a:r>
              <a:rPr lang="en" sz="1100">
                <a:solidFill>
                  <a:schemeClr val="dk1"/>
                </a:solidFill>
              </a:rPr>
              <a:t>.</a:t>
            </a:r>
            <a:endParaRPr sz="1100">
              <a:solidFill>
                <a:schemeClr val="dk1"/>
              </a:solidFill>
            </a:endParaRPr>
          </a:p>
        </p:txBody>
      </p:sp>
      <p:sp>
        <p:nvSpPr>
          <p:cNvPr id="168" name="Google Shape;168;p22"/>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