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6ADFA2-A1A0-46A4-9A86-3A787479BE38}">
  <a:tblStyle styleId="{DF6ADFA2-A1A0-46A4-9A86-3A787479BE3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807ecd27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807ecd27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807ecd27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807ecd27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807ecd27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807ecd27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807ecd27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807ecd27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807ecd27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807ecd27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807ecd27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807ecd27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807ecd27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807ecd27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807ecd27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807ecd27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 can be done independently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807ecd27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807ecd27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 can be done independently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807ecd27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807ecd27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 can be done independently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807ecd27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807ecd27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807ecd27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807ecd27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807ecd27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807ecd27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807ecd27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807ecd27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807ecd27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807ecd27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 can be done independently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80c5a03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80c5a03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 can be done independently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807ecd27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807ecd27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807ecd27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807ecd27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807ecd27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807ecd27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807ecd27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807ecd27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807ecd27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807ecd27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807ecd27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807ecd27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807ecd27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807ecd27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6" name="Google Shape;16;p2"/>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 name="Google Shape;18;p2"/>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yer Logo">
  <p:cSld name="Thayer Logo">
    <p:bg>
      <p:bgPr>
        <a:solidFill>
          <a:schemeClr val="lt1"/>
        </a:solidFill>
      </p:bgPr>
    </p:bg>
    <p:spTree>
      <p:nvGrpSpPr>
        <p:cNvPr id="70" name="Shape 70"/>
        <p:cNvGrpSpPr/>
        <p:nvPr/>
      </p:nvGrpSpPr>
      <p:grpSpPr>
        <a:xfrm>
          <a:off x="0" y="0"/>
          <a:ext cx="0" cy="0"/>
          <a:chOff x="0" y="0"/>
          <a:chExt cx="0" cy="0"/>
        </a:xfrm>
      </p:grpSpPr>
      <p:sp>
        <p:nvSpPr>
          <p:cNvPr id="71" name="Google Shape;71;p11"/>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1"/>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1"/>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1"/>
          <p:cNvSpPr txBox="1"/>
          <p:nvPr/>
        </p:nvSpPr>
        <p:spPr>
          <a:xfrm>
            <a:off x="1" y="3220980"/>
            <a:ext cx="91440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000" u="none" cap="none" strike="noStrike">
                <a:solidFill>
                  <a:schemeClr val="dk1"/>
                </a:solidFill>
                <a:latin typeface="Arial"/>
                <a:ea typeface="Arial"/>
                <a:cs typeface="Arial"/>
                <a:sym typeface="Arial"/>
              </a:rPr>
              <a:t>engineering.dartmouth.edu</a:t>
            </a:r>
            <a:endParaRPr sz="1100"/>
          </a:p>
        </p:txBody>
      </p:sp>
      <p:pic>
        <p:nvPicPr>
          <p:cNvPr descr="A close up of a sign&#10;&#10;Description automatically generated" id="75" name="Google Shape;75;p11"/>
          <p:cNvPicPr preferRelativeResize="0"/>
          <p:nvPr/>
        </p:nvPicPr>
        <p:blipFill rotWithShape="1">
          <a:blip r:embed="rId2">
            <a:alphaModFix/>
          </a:blip>
          <a:srcRect b="0" l="0" r="0" t="0"/>
          <a:stretch/>
        </p:blipFill>
        <p:spPr>
          <a:xfrm>
            <a:off x="1828800" y="1122420"/>
            <a:ext cx="5486401" cy="16002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Dark Option">
  <p:cSld name="Title Slide - Dark Option">
    <p:bg>
      <p:bgPr>
        <a:solidFill>
          <a:srgbClr val="00693E"/>
        </a:solidFill>
      </p:bgPr>
    </p:bg>
    <p:spTree>
      <p:nvGrpSpPr>
        <p:cNvPr id="76" name="Shape 76"/>
        <p:cNvGrpSpPr/>
        <p:nvPr/>
      </p:nvGrpSpPr>
      <p:grpSpPr>
        <a:xfrm>
          <a:off x="0" y="0"/>
          <a:ext cx="0" cy="0"/>
          <a:chOff x="0" y="0"/>
          <a:chExt cx="0" cy="0"/>
        </a:xfrm>
      </p:grpSpPr>
      <p:sp>
        <p:nvSpPr>
          <p:cNvPr id="77" name="Google Shape;77;p1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9" name="Google Shape;79;p12"/>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2"/>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2"/>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2"/>
          <p:cNvSpPr/>
          <p:nvPr/>
        </p:nvSpPr>
        <p:spPr>
          <a:xfrm>
            <a:off x="0" y="4767263"/>
            <a:ext cx="9144000" cy="3762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3" name="Google Shape;83;p12"/>
          <p:cNvPicPr preferRelativeResize="0"/>
          <p:nvPr/>
        </p:nvPicPr>
        <p:blipFill rotWithShape="1">
          <a:blip r:embed="rId2">
            <a:alphaModFix/>
          </a:blip>
          <a:srcRect b="0" l="0" r="0" t="0"/>
          <a:stretch/>
        </p:blipFill>
        <p:spPr>
          <a:xfrm>
            <a:off x="623571" y="4864687"/>
            <a:ext cx="2294419" cy="20956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yer Logo - Dark Option">
  <p:cSld name="Thayer Logo - Dark Option">
    <p:bg>
      <p:bgPr>
        <a:solidFill>
          <a:srgbClr val="00693E"/>
        </a:solidFill>
      </p:bgPr>
    </p:bg>
    <p:spTree>
      <p:nvGrpSpPr>
        <p:cNvPr id="84" name="Shape 84"/>
        <p:cNvGrpSpPr/>
        <p:nvPr/>
      </p:nvGrpSpPr>
      <p:grpSpPr>
        <a:xfrm>
          <a:off x="0" y="0"/>
          <a:ext cx="0" cy="0"/>
          <a:chOff x="0" y="0"/>
          <a:chExt cx="0" cy="0"/>
        </a:xfrm>
      </p:grpSpPr>
      <p:sp>
        <p:nvSpPr>
          <p:cNvPr id="85" name="Google Shape;85;p13"/>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3"/>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3"/>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13"/>
          <p:cNvSpPr txBox="1"/>
          <p:nvPr/>
        </p:nvSpPr>
        <p:spPr>
          <a:xfrm>
            <a:off x="1" y="3553232"/>
            <a:ext cx="91440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000" u="none" cap="none" strike="noStrike">
                <a:solidFill>
                  <a:schemeClr val="lt1"/>
                </a:solidFill>
                <a:latin typeface="Arial"/>
                <a:ea typeface="Arial"/>
                <a:cs typeface="Arial"/>
                <a:sym typeface="Arial"/>
              </a:rPr>
              <a:t>engineering.dartmouth.edu</a:t>
            </a:r>
            <a:endParaRPr sz="1100"/>
          </a:p>
        </p:txBody>
      </p:sp>
      <p:sp>
        <p:nvSpPr>
          <p:cNvPr id="89" name="Google Shape;89;p13"/>
          <p:cNvSpPr/>
          <p:nvPr/>
        </p:nvSpPr>
        <p:spPr>
          <a:xfrm>
            <a:off x="0" y="4717752"/>
            <a:ext cx="9144000" cy="4257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picture containing drawing&#10;&#10;Description automatically generated" id="90" name="Google Shape;90;p13"/>
          <p:cNvPicPr preferRelativeResize="0"/>
          <p:nvPr/>
        </p:nvPicPr>
        <p:blipFill rotWithShape="1">
          <a:blip r:embed="rId2">
            <a:alphaModFix/>
          </a:blip>
          <a:srcRect b="0" l="0" r="0" t="0"/>
          <a:stretch/>
        </p:blipFill>
        <p:spPr>
          <a:xfrm>
            <a:off x="1828800" y="1244652"/>
            <a:ext cx="5486399" cy="16749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3300"/>
              <a:buFont typeface="Arial"/>
              <a:buNone/>
              <a:defRPr b="1" i="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 name="Google Shape;21;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chemeClr val="dk1"/>
              </a:buClr>
              <a:buSzPts val="2100"/>
              <a:buChar char="•"/>
              <a:defRPr b="0" i="0">
                <a:latin typeface="Arial"/>
                <a:ea typeface="Arial"/>
                <a:cs typeface="Arial"/>
                <a:sym typeface="Arial"/>
              </a:defRPr>
            </a:lvl1pPr>
            <a:lvl2pPr indent="-342900" lvl="1" marL="914400" algn="l">
              <a:lnSpc>
                <a:spcPct val="90000"/>
              </a:lnSpc>
              <a:spcBef>
                <a:spcPts val="400"/>
              </a:spcBef>
              <a:spcAft>
                <a:spcPts val="0"/>
              </a:spcAft>
              <a:buClr>
                <a:schemeClr val="dk1"/>
              </a:buClr>
              <a:buSzPts val="1800"/>
              <a:buChar char="•"/>
              <a:defRPr b="0" i="0">
                <a:latin typeface="Arial"/>
                <a:ea typeface="Arial"/>
                <a:cs typeface="Arial"/>
                <a:sym typeface="Arial"/>
              </a:defRPr>
            </a:lvl2pPr>
            <a:lvl3pPr indent="-323850" lvl="2" marL="1371600" algn="l">
              <a:lnSpc>
                <a:spcPct val="90000"/>
              </a:lnSpc>
              <a:spcBef>
                <a:spcPts val="400"/>
              </a:spcBef>
              <a:spcAft>
                <a:spcPts val="0"/>
              </a:spcAft>
              <a:buClr>
                <a:schemeClr val="dk1"/>
              </a:buClr>
              <a:buSzPts val="1500"/>
              <a:buChar char="•"/>
              <a:defRPr b="0" i="0">
                <a:latin typeface="Arial"/>
                <a:ea typeface="Arial"/>
                <a:cs typeface="Arial"/>
                <a:sym typeface="Arial"/>
              </a:defRPr>
            </a:lvl3pPr>
            <a:lvl4pPr indent="-317500" lvl="3" marL="1828800" algn="l">
              <a:lnSpc>
                <a:spcPct val="90000"/>
              </a:lnSpc>
              <a:spcBef>
                <a:spcPts val="400"/>
              </a:spcBef>
              <a:spcAft>
                <a:spcPts val="0"/>
              </a:spcAft>
              <a:buClr>
                <a:schemeClr val="dk1"/>
              </a:buClr>
              <a:buSzPts val="1400"/>
              <a:buChar char="•"/>
              <a:defRPr b="0" i="0">
                <a:latin typeface="Arial"/>
                <a:ea typeface="Arial"/>
                <a:cs typeface="Arial"/>
                <a:sym typeface="Arial"/>
              </a:defRPr>
            </a:lvl4pPr>
            <a:lvl5pPr indent="-317500" lvl="4" marL="2286000" algn="l">
              <a:lnSpc>
                <a:spcPct val="90000"/>
              </a:lnSpc>
              <a:spcBef>
                <a:spcPts val="400"/>
              </a:spcBef>
              <a:spcAft>
                <a:spcPts val="0"/>
              </a:spcAft>
              <a:buClr>
                <a:schemeClr val="dk1"/>
              </a:buClr>
              <a:buSzPts val="1400"/>
              <a:buChar char="•"/>
              <a:defRPr b="0" i="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 name="Google Shape;22;p3"/>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b="0" i="0">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b="0" i="0">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3"/>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 name="Google Shape;27;p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424141"/>
              </a:buClr>
              <a:buSzPts val="1800"/>
              <a:buNone/>
              <a:defRPr sz="1800">
                <a:solidFill>
                  <a:srgbClr val="424141"/>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8" name="Google Shape;28;p4"/>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4"/>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4"/>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 name="Google Shape;33;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 name="Google Shape;35;p5"/>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5"/>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5"/>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 name="Google Shape;40;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3" name="Google Shape;43;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6"/>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6"/>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 name="Google Shape;46;p6"/>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9" name="Google Shape;49;p7"/>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7"/>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7"/>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8"/>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8"/>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9"/>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9" name="Google Shape;59;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0" name="Google Shape;60;p9"/>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9"/>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9"/>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0"/>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6" name="Google Shape;66;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7" name="Google Shape;67;p10"/>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0"/>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0"/>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767263"/>
            <a:ext cx="9144000" cy="3762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 name="Google Shape;7;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 name="Google Shape;8;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1"/>
          <p:cNvPicPr preferRelativeResize="0"/>
          <p:nvPr/>
        </p:nvPicPr>
        <p:blipFill rotWithShape="1">
          <a:blip r:embed="rId1">
            <a:alphaModFix/>
          </a:blip>
          <a:srcRect b="0" l="0" r="0" t="0"/>
          <a:stretch/>
        </p:blipFill>
        <p:spPr>
          <a:xfrm>
            <a:off x="623571" y="4864687"/>
            <a:ext cx="2294419" cy="2095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bookdown.org/david_carslaw/openai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bookdown.org/david_carslaw/openair/" TargetMode="External"/><Relationship Id="rId4" Type="http://schemas.openxmlformats.org/officeDocument/2006/relationships/hyperlink" Target="https://github.com/davidcarslaw/openai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uk-air.defra.gov.uk/networks/network-info?view=aur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Air Quality Project</a:t>
            </a:r>
            <a:endParaRPr/>
          </a:p>
        </p:txBody>
      </p:sp>
      <p:sp>
        <p:nvSpPr>
          <p:cNvPr id="96" name="Google Shape;96;p14"/>
          <p:cNvSpPr txBox="1"/>
          <p:nvPr>
            <p:ph idx="1" type="subTitle"/>
          </p:nvPr>
        </p:nvSpPr>
        <p:spPr>
          <a:xfrm>
            <a:off x="1143000" y="2701528"/>
            <a:ext cx="6858000" cy="124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Assignment 3: Openair Primer</a:t>
            </a:r>
            <a:endParaRPr/>
          </a:p>
          <a:p>
            <a:pPr indent="0" lvl="0" marL="0" rtl="0" algn="ctr">
              <a:spcBef>
                <a:spcPts val="800"/>
              </a:spcBef>
              <a:spcAft>
                <a:spcPts val="0"/>
              </a:spcAft>
              <a:buNone/>
            </a:pPr>
            <a:r>
              <a:rPr lang="en"/>
              <a:t>And Intro to Assignment 4: Preliminary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2: windRose</a:t>
            </a:r>
            <a:endParaRPr/>
          </a:p>
        </p:txBody>
      </p:sp>
      <p:sp>
        <p:nvSpPr>
          <p:cNvPr id="159" name="Google Shape;159;p23"/>
          <p:cNvSpPr txBox="1"/>
          <p:nvPr>
            <p:ph idx="1" type="body"/>
          </p:nvPr>
        </p:nvSpPr>
        <p:spPr>
          <a:xfrm>
            <a:off x="628650" y="1369225"/>
            <a:ext cx="39435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800"/>
              <a:t>Next, we’ll create one of the most important plots: a windrose. </a:t>
            </a:r>
            <a:r>
              <a:rPr lang="en" sz="1800">
                <a:solidFill>
                  <a:srgbClr val="0000FF"/>
                </a:solidFill>
              </a:rPr>
              <a:t>Run the command </a:t>
            </a:r>
            <a:r>
              <a:rPr lang="en" sz="1800">
                <a:solidFill>
                  <a:srgbClr val="0000FF"/>
                </a:solidFill>
                <a:latin typeface="Consolas"/>
                <a:ea typeface="Consolas"/>
                <a:cs typeface="Consolas"/>
                <a:sym typeface="Consolas"/>
              </a:rPr>
              <a:t>windRose()</a:t>
            </a:r>
            <a:r>
              <a:rPr lang="en" sz="1800">
                <a:solidFill>
                  <a:srgbClr val="0000FF"/>
                </a:solidFill>
              </a:rPr>
              <a:t>.</a:t>
            </a:r>
            <a:br>
              <a:rPr lang="en" sz="1800"/>
            </a:br>
            <a:br>
              <a:rPr lang="en" sz="1800"/>
            </a:br>
            <a:r>
              <a:rPr lang="en" sz="1800">
                <a:solidFill>
                  <a:srgbClr val="444444"/>
                </a:solidFill>
                <a:latin typeface="Consolas"/>
                <a:ea typeface="Consolas"/>
                <a:cs typeface="Consolas"/>
                <a:sym typeface="Consolas"/>
              </a:rPr>
              <a:t>windRose(data)</a:t>
            </a:r>
            <a:br>
              <a:rPr lang="en" sz="1800">
                <a:solidFill>
                  <a:srgbClr val="444444"/>
                </a:solidFill>
                <a:latin typeface="Consolas"/>
                <a:ea typeface="Consolas"/>
                <a:cs typeface="Consolas"/>
                <a:sym typeface="Consolas"/>
              </a:rPr>
            </a:br>
            <a:br>
              <a:rPr lang="en" sz="1800">
                <a:solidFill>
                  <a:srgbClr val="444444"/>
                </a:solidFill>
                <a:latin typeface="Consolas"/>
                <a:ea typeface="Consolas"/>
                <a:cs typeface="Consolas"/>
                <a:sym typeface="Consolas"/>
              </a:rPr>
            </a:br>
            <a:r>
              <a:rPr lang="en" sz="1800">
                <a:solidFill>
                  <a:srgbClr val="0000FF"/>
                </a:solidFill>
              </a:rPr>
              <a:t>Let’s walk through the questions about this plot together on the next slides.</a:t>
            </a:r>
            <a:endParaRPr sz="1800">
              <a:solidFill>
                <a:srgbClr val="0000FF"/>
              </a:solidFill>
            </a:endParaRPr>
          </a:p>
          <a:p>
            <a:pPr indent="0" lvl="0" marL="0" rtl="0" algn="l">
              <a:spcBef>
                <a:spcPts val="800"/>
              </a:spcBef>
              <a:spcAft>
                <a:spcPts val="0"/>
              </a:spcAft>
              <a:buNone/>
            </a:pPr>
            <a:r>
              <a:t/>
            </a:r>
            <a:endParaRPr/>
          </a:p>
        </p:txBody>
      </p:sp>
      <p:sp>
        <p:nvSpPr>
          <p:cNvPr id="160" name="Google Shape;160;p23"/>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61" name="Google Shape;161;p23"/>
          <p:cNvPicPr preferRelativeResize="0"/>
          <p:nvPr/>
        </p:nvPicPr>
        <p:blipFill rotWithShape="1">
          <a:blip r:embed="rId3">
            <a:alphaModFix/>
          </a:blip>
          <a:srcRect b="0" l="24587" r="24820" t="0"/>
          <a:stretch/>
        </p:blipFill>
        <p:spPr>
          <a:xfrm>
            <a:off x="5153175" y="464306"/>
            <a:ext cx="3133575" cy="38886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windRose Questions</a:t>
            </a:r>
            <a:endParaRPr/>
          </a:p>
        </p:txBody>
      </p:sp>
      <p:sp>
        <p:nvSpPr>
          <p:cNvPr id="167" name="Google Shape;167;p2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800">
                <a:solidFill>
                  <a:srgbClr val="0000FF"/>
                </a:solidFill>
              </a:rPr>
              <a:t>This plot produces 12 bars jutting out on a polar plot. What do the directions of these bars correspond to?</a:t>
            </a:r>
            <a:endParaRPr sz="1800">
              <a:solidFill>
                <a:srgbClr val="0000FF"/>
              </a:solidFill>
            </a:endParaRPr>
          </a:p>
          <a:p>
            <a:pPr indent="0" lvl="0" marL="914400" rtl="0" algn="l">
              <a:lnSpc>
                <a:spcPct val="115000"/>
              </a:lnSpc>
              <a:spcBef>
                <a:spcPts val="1000"/>
              </a:spcBef>
              <a:spcAft>
                <a:spcPts val="0"/>
              </a:spcAft>
              <a:buClr>
                <a:schemeClr val="dk1"/>
              </a:buClr>
              <a:buSzPts val="1100"/>
              <a:buFont typeface="Arial"/>
              <a:buNone/>
            </a:pPr>
            <a:r>
              <a:t/>
            </a:r>
            <a:endParaRPr sz="1800">
              <a:solidFill>
                <a:srgbClr val="0000FF"/>
              </a:solidFill>
            </a:endParaRPr>
          </a:p>
          <a:p>
            <a:pPr indent="0" lvl="0" marL="0" rtl="0" algn="l">
              <a:lnSpc>
                <a:spcPct val="115000"/>
              </a:lnSpc>
              <a:spcBef>
                <a:spcPts val="1000"/>
              </a:spcBef>
              <a:spcAft>
                <a:spcPts val="0"/>
              </a:spcAft>
              <a:buNone/>
            </a:pPr>
            <a:r>
              <a:rPr lang="en" sz="1800">
                <a:solidFill>
                  <a:srgbClr val="0000FF"/>
                </a:solidFill>
              </a:rPr>
              <a:t>The legend below the plot lists a range of values for each color with units of (m s</a:t>
            </a:r>
            <a:r>
              <a:rPr baseline="30000" lang="en" sz="1800">
                <a:solidFill>
                  <a:srgbClr val="0000FF"/>
                </a:solidFill>
              </a:rPr>
              <a:t>-1</a:t>
            </a:r>
            <a:r>
              <a:rPr lang="en" sz="1800">
                <a:solidFill>
                  <a:srgbClr val="0000FF"/>
                </a:solidFill>
              </a:rPr>
              <a:t>), what do the values correspond to (think about what variable has those units)?</a:t>
            </a:r>
            <a:endParaRPr sz="1800"/>
          </a:p>
        </p:txBody>
      </p:sp>
      <p:sp>
        <p:nvSpPr>
          <p:cNvPr id="168" name="Google Shape;168;p24"/>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windRose Questions</a:t>
            </a:r>
            <a:endParaRPr/>
          </a:p>
        </p:txBody>
      </p:sp>
      <p:sp>
        <p:nvSpPr>
          <p:cNvPr id="174" name="Google Shape;174;p2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800">
                <a:solidFill>
                  <a:srgbClr val="0000FF"/>
                </a:solidFill>
              </a:rPr>
              <a:t>The plot is titled “Frequency of counts by wind direction (%).” If this is the case, what do the lengths of the bars represent (look at the units on the concentric rings)?</a:t>
            </a:r>
            <a:endParaRPr sz="1800">
              <a:solidFill>
                <a:srgbClr val="0000FF"/>
              </a:solidFill>
            </a:endParaRPr>
          </a:p>
          <a:p>
            <a:pPr indent="0" lvl="0" marL="914400" rtl="0" algn="l">
              <a:lnSpc>
                <a:spcPct val="115000"/>
              </a:lnSpc>
              <a:spcBef>
                <a:spcPts val="1000"/>
              </a:spcBef>
              <a:spcAft>
                <a:spcPts val="0"/>
              </a:spcAft>
              <a:buClr>
                <a:schemeClr val="dk1"/>
              </a:buClr>
              <a:buSzPts val="1100"/>
              <a:buFont typeface="Arial"/>
              <a:buNone/>
            </a:pPr>
            <a:r>
              <a:t/>
            </a:r>
            <a:endParaRPr sz="1800">
              <a:solidFill>
                <a:srgbClr val="0000FF"/>
              </a:solidFill>
            </a:endParaRPr>
          </a:p>
          <a:p>
            <a:pPr indent="0" lvl="0" marL="0" rtl="0" algn="l">
              <a:lnSpc>
                <a:spcPct val="115000"/>
              </a:lnSpc>
              <a:spcBef>
                <a:spcPts val="1000"/>
              </a:spcBef>
              <a:spcAft>
                <a:spcPts val="0"/>
              </a:spcAft>
              <a:buNone/>
            </a:pPr>
            <a:r>
              <a:rPr lang="en" sz="1800">
                <a:solidFill>
                  <a:srgbClr val="0000FF"/>
                </a:solidFill>
              </a:rPr>
              <a:t>In the lower right corner of the plot are values for the “mean” and “calm”, what do these mean (hint: mean is in m s</a:t>
            </a:r>
            <a:r>
              <a:rPr baseline="30000" lang="en" sz="1800">
                <a:solidFill>
                  <a:srgbClr val="0000FF"/>
                </a:solidFill>
              </a:rPr>
              <a:t>-1</a:t>
            </a:r>
            <a:r>
              <a:rPr lang="en" sz="1800">
                <a:solidFill>
                  <a:srgbClr val="0000FF"/>
                </a:solidFill>
              </a:rPr>
              <a:t> and you can check if the wind speed ever hits zero by making a plot of wind speed)?</a:t>
            </a:r>
            <a:endParaRPr sz="1800"/>
          </a:p>
        </p:txBody>
      </p:sp>
      <p:sp>
        <p:nvSpPr>
          <p:cNvPr id="175" name="Google Shape;175;p25"/>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windRose Questions</a:t>
            </a:r>
            <a:endParaRPr/>
          </a:p>
        </p:txBody>
      </p:sp>
      <p:sp>
        <p:nvSpPr>
          <p:cNvPr id="181" name="Google Shape;181;p26"/>
          <p:cNvSpPr txBox="1"/>
          <p:nvPr>
            <p:ph idx="1" type="body"/>
          </p:nvPr>
        </p:nvSpPr>
        <p:spPr>
          <a:xfrm>
            <a:off x="628650" y="1369225"/>
            <a:ext cx="39432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800">
                <a:solidFill>
                  <a:srgbClr val="0000FF"/>
                </a:solidFill>
              </a:rPr>
              <a:t>Finally, using the previous questions as necessary, explain what a windRose shows (1-2 sentences).</a:t>
            </a:r>
            <a:endParaRPr sz="1800"/>
          </a:p>
        </p:txBody>
      </p:sp>
      <p:sp>
        <p:nvSpPr>
          <p:cNvPr id="182" name="Google Shape;182;p26"/>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83" name="Google Shape;183;p26"/>
          <p:cNvPicPr preferRelativeResize="0"/>
          <p:nvPr/>
        </p:nvPicPr>
        <p:blipFill rotWithShape="1">
          <a:blip r:embed="rId3">
            <a:alphaModFix/>
          </a:blip>
          <a:srcRect b="0" l="24587" r="24820" t="0"/>
          <a:stretch/>
        </p:blipFill>
        <p:spPr>
          <a:xfrm>
            <a:off x="5153175" y="464306"/>
            <a:ext cx="3133575" cy="38886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windRose Arguments</a:t>
            </a:r>
            <a:endParaRPr/>
          </a:p>
        </p:txBody>
      </p:sp>
      <p:sp>
        <p:nvSpPr>
          <p:cNvPr id="189" name="Google Shape;189;p2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800"/>
              <a:t>As before, we can use internal arguments to specify further.</a:t>
            </a:r>
            <a:endParaRPr sz="1800"/>
          </a:p>
          <a:p>
            <a:pPr indent="457200" lvl="0" marL="0" rtl="0" algn="l">
              <a:lnSpc>
                <a:spcPct val="115000"/>
              </a:lnSpc>
              <a:spcBef>
                <a:spcPts val="0"/>
              </a:spcBef>
              <a:spcAft>
                <a:spcPts val="0"/>
              </a:spcAft>
              <a:buNone/>
            </a:pPr>
            <a:r>
              <a:rPr lang="en" sz="1800">
                <a:solidFill>
                  <a:srgbClr val="444444"/>
                </a:solidFill>
                <a:latin typeface="Consolas"/>
                <a:ea typeface="Consolas"/>
                <a:cs typeface="Consolas"/>
                <a:sym typeface="Consolas"/>
              </a:rPr>
              <a:t>windRose(data, type=</a:t>
            </a:r>
            <a:r>
              <a:rPr lang="en" sz="1800">
                <a:solidFill>
                  <a:srgbClr val="880000"/>
                </a:solidFill>
                <a:latin typeface="Consolas"/>
                <a:ea typeface="Consolas"/>
                <a:cs typeface="Consolas"/>
                <a:sym typeface="Consolas"/>
              </a:rPr>
              <a:t>"year"</a:t>
            </a:r>
            <a:r>
              <a:rPr lang="en" sz="1800">
                <a:solidFill>
                  <a:srgbClr val="444444"/>
                </a:solidFill>
                <a:latin typeface="Consolas"/>
                <a:ea typeface="Consolas"/>
                <a:cs typeface="Consolas"/>
                <a:sym typeface="Consolas"/>
              </a:rPr>
              <a:t>, layout=c(</a:t>
            </a:r>
            <a:r>
              <a:rPr lang="en" sz="1800">
                <a:solidFill>
                  <a:srgbClr val="880000"/>
                </a:solidFill>
                <a:latin typeface="Consolas"/>
                <a:ea typeface="Consolas"/>
                <a:cs typeface="Consolas"/>
                <a:sym typeface="Consolas"/>
              </a:rPr>
              <a:t>3</a:t>
            </a:r>
            <a:r>
              <a:rPr lang="en" sz="1800">
                <a:solidFill>
                  <a:srgbClr val="444444"/>
                </a:solidFill>
                <a:latin typeface="Consolas"/>
                <a:ea typeface="Consolas"/>
                <a:cs typeface="Consolas"/>
                <a:sym typeface="Consolas"/>
              </a:rPr>
              <a:t>, </a:t>
            </a:r>
            <a:r>
              <a:rPr lang="en" sz="1800">
                <a:solidFill>
                  <a:srgbClr val="880000"/>
                </a:solidFill>
                <a:latin typeface="Consolas"/>
                <a:ea typeface="Consolas"/>
                <a:cs typeface="Consolas"/>
                <a:sym typeface="Consolas"/>
              </a:rPr>
              <a:t>2</a:t>
            </a:r>
            <a:r>
              <a:rPr lang="en" sz="1800">
                <a:solidFill>
                  <a:srgbClr val="444444"/>
                </a:solidFill>
                <a:latin typeface="Consolas"/>
                <a:ea typeface="Consolas"/>
                <a:cs typeface="Consolas"/>
                <a:sym typeface="Consolas"/>
              </a:rPr>
              <a:t>))</a:t>
            </a:r>
            <a:endParaRPr sz="1800"/>
          </a:p>
          <a:p>
            <a:pPr indent="0" lvl="0" marL="0" rtl="0" algn="l">
              <a:lnSpc>
                <a:spcPct val="115000"/>
              </a:lnSpc>
              <a:spcBef>
                <a:spcPts val="0"/>
              </a:spcBef>
              <a:spcAft>
                <a:spcPts val="0"/>
              </a:spcAft>
              <a:buNone/>
            </a:pPr>
            <a:r>
              <a:rPr lang="en" sz="1800">
                <a:solidFill>
                  <a:srgbClr val="0000FF"/>
                </a:solidFill>
              </a:rPr>
              <a:t>How does type = “year” separate the data?</a:t>
            </a:r>
            <a:br>
              <a:rPr lang="en" sz="1800"/>
            </a:br>
            <a:r>
              <a:rPr lang="en" sz="600"/>
              <a:t> </a:t>
            </a:r>
            <a:br>
              <a:rPr lang="en" sz="1800"/>
            </a:br>
            <a:r>
              <a:rPr lang="en" sz="1800"/>
              <a:t>How about type = “pm10”?</a:t>
            </a:r>
            <a:endParaRPr sz="1800"/>
          </a:p>
          <a:p>
            <a:pPr indent="457200" lvl="0" marL="0" rtl="0" algn="l">
              <a:lnSpc>
                <a:spcPct val="115000"/>
              </a:lnSpc>
              <a:spcBef>
                <a:spcPts val="0"/>
              </a:spcBef>
              <a:spcAft>
                <a:spcPts val="0"/>
              </a:spcAft>
              <a:buNone/>
            </a:pPr>
            <a:r>
              <a:rPr lang="en" sz="1800">
                <a:solidFill>
                  <a:srgbClr val="444444"/>
                </a:solidFill>
                <a:latin typeface="Consolas"/>
                <a:ea typeface="Consolas"/>
                <a:cs typeface="Consolas"/>
                <a:sym typeface="Consolas"/>
              </a:rPr>
              <a:t>windRose(data, type=</a:t>
            </a:r>
            <a:r>
              <a:rPr lang="en" sz="1800">
                <a:solidFill>
                  <a:srgbClr val="880000"/>
                </a:solidFill>
                <a:latin typeface="Consolas"/>
                <a:ea typeface="Consolas"/>
                <a:cs typeface="Consolas"/>
                <a:sym typeface="Consolas"/>
              </a:rPr>
              <a:t>"pm10"</a:t>
            </a:r>
            <a:r>
              <a:rPr lang="en" sz="1800">
                <a:solidFill>
                  <a:srgbClr val="444444"/>
                </a:solidFill>
                <a:latin typeface="Consolas"/>
                <a:ea typeface="Consolas"/>
                <a:cs typeface="Consolas"/>
                <a:sym typeface="Consolas"/>
              </a:rPr>
              <a:t>, layout=c(</a:t>
            </a:r>
            <a:r>
              <a:rPr lang="en" sz="1800">
                <a:solidFill>
                  <a:srgbClr val="880000"/>
                </a:solidFill>
                <a:latin typeface="Consolas"/>
                <a:ea typeface="Consolas"/>
                <a:cs typeface="Consolas"/>
                <a:sym typeface="Consolas"/>
              </a:rPr>
              <a:t>3</a:t>
            </a:r>
            <a:r>
              <a:rPr lang="en" sz="1800">
                <a:solidFill>
                  <a:srgbClr val="444444"/>
                </a:solidFill>
                <a:latin typeface="Consolas"/>
                <a:ea typeface="Consolas"/>
                <a:cs typeface="Consolas"/>
                <a:sym typeface="Consolas"/>
              </a:rPr>
              <a:t>, </a:t>
            </a:r>
            <a:r>
              <a:rPr lang="en" sz="1800">
                <a:solidFill>
                  <a:srgbClr val="880000"/>
                </a:solidFill>
                <a:latin typeface="Consolas"/>
                <a:ea typeface="Consolas"/>
                <a:cs typeface="Consolas"/>
                <a:sym typeface="Consolas"/>
              </a:rPr>
              <a:t>2</a:t>
            </a:r>
            <a:r>
              <a:rPr lang="en" sz="1800">
                <a:solidFill>
                  <a:srgbClr val="444444"/>
                </a:solidFill>
                <a:latin typeface="Consolas"/>
                <a:ea typeface="Consolas"/>
                <a:cs typeface="Consolas"/>
                <a:sym typeface="Consolas"/>
              </a:rPr>
              <a:t>))</a:t>
            </a:r>
            <a:endParaRPr sz="1800"/>
          </a:p>
          <a:p>
            <a:pPr indent="0" lvl="0" marL="0" rtl="0" algn="l">
              <a:lnSpc>
                <a:spcPct val="115000"/>
              </a:lnSpc>
              <a:spcBef>
                <a:spcPts val="0"/>
              </a:spcBef>
              <a:spcAft>
                <a:spcPts val="0"/>
              </a:spcAft>
              <a:buNone/>
            </a:pPr>
            <a:r>
              <a:rPr lang="en" sz="1800">
                <a:solidFill>
                  <a:srgbClr val="0000FF"/>
                </a:solidFill>
              </a:rPr>
              <a:t>What is the data binned by now?</a:t>
            </a:r>
            <a:br>
              <a:rPr lang="en" sz="1800"/>
            </a:br>
            <a:r>
              <a:rPr lang="en" sz="600"/>
              <a:t> </a:t>
            </a:r>
            <a:br>
              <a:rPr lang="en" sz="1800"/>
            </a:br>
            <a:r>
              <a:rPr lang="en" sz="1800"/>
              <a:t>Explore the different variations of windroses given type and variable. Export one that you produced of your choice, something that piques your interest. </a:t>
            </a:r>
            <a:r>
              <a:rPr lang="en" sz="1800">
                <a:solidFill>
                  <a:srgbClr val="0000FF"/>
                </a:solidFill>
              </a:rPr>
              <a:t>Explain what your windRose shows. Are there any conclusions you can draw?</a:t>
            </a:r>
            <a:endParaRPr sz="1800"/>
          </a:p>
        </p:txBody>
      </p:sp>
      <p:sp>
        <p:nvSpPr>
          <p:cNvPr id="190" name="Google Shape;190;p27"/>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3: pollutionRose</a:t>
            </a:r>
            <a:endParaRPr/>
          </a:p>
        </p:txBody>
      </p:sp>
      <p:sp>
        <p:nvSpPr>
          <p:cNvPr id="196" name="Google Shape;196;p28"/>
          <p:cNvSpPr txBox="1"/>
          <p:nvPr>
            <p:ph idx="1" type="body"/>
          </p:nvPr>
        </p:nvSpPr>
        <p:spPr>
          <a:xfrm>
            <a:off x="628650" y="1369225"/>
            <a:ext cx="83076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800"/>
              <a:t>We can make a variation of a windRose called pollutionRose (nox by default).</a:t>
            </a:r>
            <a:br>
              <a:rPr lang="en" sz="1800"/>
            </a:br>
            <a:r>
              <a:rPr lang="en" sz="1800"/>
              <a:t>  </a:t>
            </a:r>
            <a:r>
              <a:rPr lang="en" sz="1800">
                <a:solidFill>
                  <a:srgbClr val="444444"/>
                </a:solidFill>
                <a:latin typeface="Consolas"/>
                <a:ea typeface="Consolas"/>
                <a:cs typeface="Consolas"/>
                <a:sym typeface="Consolas"/>
              </a:rPr>
              <a:t>pollutionRose(data)</a:t>
            </a:r>
            <a:br>
              <a:rPr lang="en" sz="1800"/>
            </a:br>
            <a:r>
              <a:rPr lang="en" sz="600"/>
              <a:t> </a:t>
            </a:r>
            <a:br>
              <a:rPr lang="en" sz="1800"/>
            </a:br>
            <a:r>
              <a:rPr lang="en" sz="1800"/>
              <a:t>To focus on a specific pollutant, use the pollutant argument:</a:t>
            </a:r>
            <a:br>
              <a:rPr lang="en" sz="1800"/>
            </a:br>
            <a:r>
              <a:rPr lang="en" sz="1800"/>
              <a:t>  </a:t>
            </a:r>
            <a:r>
              <a:rPr lang="en" sz="1800">
                <a:solidFill>
                  <a:srgbClr val="444444"/>
                </a:solidFill>
                <a:latin typeface="Consolas"/>
                <a:ea typeface="Consolas"/>
                <a:cs typeface="Consolas"/>
                <a:sym typeface="Consolas"/>
              </a:rPr>
              <a:t>pollutionRose(data, pollutant=</a:t>
            </a:r>
            <a:r>
              <a:rPr lang="en" sz="1800">
                <a:solidFill>
                  <a:srgbClr val="880000"/>
                </a:solidFill>
                <a:latin typeface="Consolas"/>
                <a:ea typeface="Consolas"/>
                <a:cs typeface="Consolas"/>
                <a:sym typeface="Consolas"/>
              </a:rPr>
              <a:t>"no"</a:t>
            </a:r>
            <a:r>
              <a:rPr lang="en" sz="1800">
                <a:solidFill>
                  <a:srgbClr val="444444"/>
                </a:solidFill>
                <a:latin typeface="Consolas"/>
                <a:ea typeface="Consolas"/>
                <a:cs typeface="Consolas"/>
                <a:sym typeface="Consolas"/>
              </a:rPr>
              <a:t>)</a:t>
            </a:r>
            <a:br>
              <a:rPr lang="en" sz="1800"/>
            </a:br>
            <a:r>
              <a:rPr lang="en" sz="600"/>
              <a:t> </a:t>
            </a:r>
            <a:br>
              <a:rPr lang="en" sz="1800"/>
            </a:br>
            <a:r>
              <a:rPr lang="en" sz="1800"/>
              <a:t>To link with another pollutant, use the type argument:</a:t>
            </a:r>
            <a:br>
              <a:rPr lang="en" sz="1800"/>
            </a:br>
            <a:r>
              <a:rPr lang="en" sz="1800"/>
              <a:t>  </a:t>
            </a:r>
            <a:r>
              <a:rPr lang="en" sz="1800">
                <a:solidFill>
                  <a:srgbClr val="444444"/>
                </a:solidFill>
                <a:latin typeface="Consolas"/>
                <a:ea typeface="Consolas"/>
                <a:cs typeface="Consolas"/>
                <a:sym typeface="Consolas"/>
              </a:rPr>
              <a:t>pollutionRose(data, pollutant=</a:t>
            </a:r>
            <a:r>
              <a:rPr lang="en" sz="1800">
                <a:solidFill>
                  <a:srgbClr val="880000"/>
                </a:solidFill>
                <a:latin typeface="Consolas"/>
                <a:ea typeface="Consolas"/>
                <a:cs typeface="Consolas"/>
                <a:sym typeface="Consolas"/>
              </a:rPr>
              <a:t>"no"</a:t>
            </a:r>
            <a:r>
              <a:rPr lang="en" sz="1800">
                <a:solidFill>
                  <a:srgbClr val="444444"/>
                </a:solidFill>
                <a:latin typeface="Consolas"/>
                <a:ea typeface="Consolas"/>
                <a:cs typeface="Consolas"/>
                <a:sym typeface="Consolas"/>
              </a:rPr>
              <a:t>, type=</a:t>
            </a:r>
            <a:r>
              <a:rPr lang="en" sz="1800">
                <a:solidFill>
                  <a:srgbClr val="880000"/>
                </a:solidFill>
                <a:latin typeface="Consolas"/>
                <a:ea typeface="Consolas"/>
                <a:cs typeface="Consolas"/>
                <a:sym typeface="Consolas"/>
              </a:rPr>
              <a:t>"no2"</a:t>
            </a:r>
            <a:r>
              <a:rPr lang="en" sz="1800">
                <a:solidFill>
                  <a:srgbClr val="444444"/>
                </a:solidFill>
                <a:latin typeface="Consolas"/>
                <a:ea typeface="Consolas"/>
                <a:cs typeface="Consolas"/>
                <a:sym typeface="Consolas"/>
              </a:rPr>
              <a:t>, layout=c(</a:t>
            </a:r>
            <a:r>
              <a:rPr lang="en" sz="1800">
                <a:solidFill>
                  <a:srgbClr val="880000"/>
                </a:solidFill>
                <a:latin typeface="Consolas"/>
                <a:ea typeface="Consolas"/>
                <a:cs typeface="Consolas"/>
                <a:sym typeface="Consolas"/>
              </a:rPr>
              <a:t>4</a:t>
            </a:r>
            <a:r>
              <a:rPr lang="en" sz="1800">
                <a:solidFill>
                  <a:srgbClr val="444444"/>
                </a:solidFill>
                <a:latin typeface="Consolas"/>
                <a:ea typeface="Consolas"/>
                <a:cs typeface="Consolas"/>
                <a:sym typeface="Consolas"/>
              </a:rPr>
              <a:t>, </a:t>
            </a:r>
            <a:r>
              <a:rPr lang="en" sz="1800">
                <a:solidFill>
                  <a:srgbClr val="880000"/>
                </a:solidFill>
                <a:latin typeface="Consolas"/>
                <a:ea typeface="Consolas"/>
                <a:cs typeface="Consolas"/>
                <a:sym typeface="Consolas"/>
              </a:rPr>
              <a:t>1</a:t>
            </a:r>
            <a:r>
              <a:rPr lang="en" sz="1800">
                <a:solidFill>
                  <a:srgbClr val="444444"/>
                </a:solidFill>
                <a:latin typeface="Consolas"/>
                <a:ea typeface="Consolas"/>
                <a:cs typeface="Consolas"/>
                <a:sym typeface="Consolas"/>
              </a:rPr>
              <a:t>))</a:t>
            </a:r>
            <a:br>
              <a:rPr lang="en" sz="1800"/>
            </a:br>
            <a:r>
              <a:rPr lang="en" sz="600"/>
              <a:t> </a:t>
            </a:r>
            <a:br>
              <a:rPr lang="en" sz="1800"/>
            </a:br>
            <a:r>
              <a:rPr lang="en" sz="1800"/>
              <a:t>To segment (remove the spaces between the bars) and normalize:</a:t>
            </a:r>
            <a:br>
              <a:rPr lang="en" sz="1800"/>
            </a:br>
            <a:r>
              <a:rPr lang="en" sz="1800"/>
              <a:t>  </a:t>
            </a:r>
            <a:r>
              <a:rPr lang="en" sz="1800">
                <a:solidFill>
                  <a:srgbClr val="444444"/>
                </a:solidFill>
                <a:latin typeface="Consolas"/>
                <a:ea typeface="Consolas"/>
                <a:cs typeface="Consolas"/>
                <a:sym typeface="Consolas"/>
              </a:rPr>
              <a:t>pollutionRose(data, pollutant=</a:t>
            </a:r>
            <a:r>
              <a:rPr lang="en" sz="1800">
                <a:solidFill>
                  <a:srgbClr val="880000"/>
                </a:solidFill>
                <a:latin typeface="Consolas"/>
                <a:ea typeface="Consolas"/>
                <a:cs typeface="Consolas"/>
                <a:sym typeface="Consolas"/>
              </a:rPr>
              <a:t>"nox"</a:t>
            </a:r>
            <a:r>
              <a:rPr lang="en" sz="1800">
                <a:solidFill>
                  <a:srgbClr val="444444"/>
                </a:solidFill>
                <a:latin typeface="Consolas"/>
                <a:ea typeface="Consolas"/>
                <a:cs typeface="Consolas"/>
                <a:sym typeface="Consolas"/>
              </a:rPr>
              <a:t>, seg=</a:t>
            </a:r>
            <a:r>
              <a:rPr lang="en" sz="1800">
                <a:solidFill>
                  <a:srgbClr val="880000"/>
                </a:solidFill>
                <a:latin typeface="Consolas"/>
                <a:ea typeface="Consolas"/>
                <a:cs typeface="Consolas"/>
                <a:sym typeface="Consolas"/>
              </a:rPr>
              <a:t>1</a:t>
            </a:r>
            <a:r>
              <a:rPr lang="en" sz="1800">
                <a:solidFill>
                  <a:srgbClr val="444444"/>
                </a:solidFill>
                <a:latin typeface="Consolas"/>
                <a:ea typeface="Consolas"/>
                <a:cs typeface="Consolas"/>
                <a:sym typeface="Consolas"/>
              </a:rPr>
              <a:t>, normalise=</a:t>
            </a:r>
            <a:r>
              <a:rPr lang="en" sz="1800">
                <a:solidFill>
                  <a:srgbClr val="78A960"/>
                </a:solidFill>
                <a:latin typeface="Consolas"/>
                <a:ea typeface="Consolas"/>
                <a:cs typeface="Consolas"/>
                <a:sym typeface="Consolas"/>
              </a:rPr>
              <a:t>TRUE</a:t>
            </a:r>
            <a:r>
              <a:rPr lang="en" sz="1800">
                <a:solidFill>
                  <a:srgbClr val="444444"/>
                </a:solidFill>
                <a:latin typeface="Consolas"/>
                <a:ea typeface="Consolas"/>
                <a:cs typeface="Consolas"/>
                <a:sym typeface="Consolas"/>
              </a:rPr>
              <a:t>)</a:t>
            </a:r>
            <a:endParaRPr sz="1800">
              <a:solidFill>
                <a:srgbClr val="444444"/>
              </a:solidFill>
              <a:latin typeface="Consolas"/>
              <a:ea typeface="Consolas"/>
              <a:cs typeface="Consolas"/>
              <a:sym typeface="Consolas"/>
            </a:endParaRPr>
          </a:p>
          <a:p>
            <a:pPr indent="0" lvl="0" marL="0" rtl="0" algn="l">
              <a:lnSpc>
                <a:spcPct val="115000"/>
              </a:lnSpc>
              <a:spcBef>
                <a:spcPts val="1000"/>
              </a:spcBef>
              <a:spcAft>
                <a:spcPts val="1000"/>
              </a:spcAft>
              <a:buNone/>
            </a:pPr>
            <a:r>
              <a:rPr lang="en" sz="1800">
                <a:solidFill>
                  <a:srgbClr val="0000FF"/>
                </a:solidFill>
              </a:rPr>
              <a:t>Finally, answer the questions about pollutionRoses on your answer sheet</a:t>
            </a:r>
            <a:endParaRPr sz="1800">
              <a:solidFill>
                <a:srgbClr val="0000FF"/>
              </a:solidFill>
            </a:endParaRPr>
          </a:p>
        </p:txBody>
      </p:sp>
      <p:sp>
        <p:nvSpPr>
          <p:cNvPr id="197" name="Google Shape;197;p28"/>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pollutionRose challenge</a:t>
            </a:r>
            <a:endParaRPr/>
          </a:p>
        </p:txBody>
      </p:sp>
      <p:sp>
        <p:nvSpPr>
          <p:cNvPr id="203" name="Google Shape;203;p29"/>
          <p:cNvSpPr txBox="1"/>
          <p:nvPr>
            <p:ph idx="1" type="body"/>
          </p:nvPr>
        </p:nvSpPr>
        <p:spPr>
          <a:xfrm>
            <a:off x="628650" y="1369225"/>
            <a:ext cx="41352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800"/>
              <a:t>Using the command </a:t>
            </a:r>
            <a:r>
              <a:rPr lang="en" sz="1800">
                <a:solidFill>
                  <a:srgbClr val="444444"/>
                </a:solidFill>
                <a:latin typeface="Consolas"/>
                <a:ea typeface="Consolas"/>
                <a:cs typeface="Consolas"/>
                <a:sym typeface="Consolas"/>
              </a:rPr>
              <a:t>pollutionRose()</a:t>
            </a:r>
            <a:r>
              <a:rPr lang="en" sz="1800"/>
              <a:t> and knowledge of R and </a:t>
            </a:r>
            <a:r>
              <a:rPr i="1" lang="en" sz="1800"/>
              <a:t>openair</a:t>
            </a:r>
            <a:r>
              <a:rPr lang="en" sz="1800"/>
              <a:t> syntax, </a:t>
            </a:r>
            <a:r>
              <a:rPr lang="en" sz="1800">
                <a:solidFill>
                  <a:srgbClr val="0000FF"/>
                </a:solidFill>
              </a:rPr>
              <a:t>make a pollution rose</a:t>
            </a:r>
            <a:r>
              <a:rPr lang="en" sz="1800"/>
              <a:t> for </a:t>
            </a:r>
            <a:r>
              <a:rPr lang="en" sz="1800" u="sng"/>
              <a:t>only the year 2002</a:t>
            </a:r>
            <a:r>
              <a:rPr lang="en" sz="1800"/>
              <a:t> that is tracking the level of </a:t>
            </a:r>
            <a:r>
              <a:rPr lang="en" sz="1800" u="sng"/>
              <a:t>pm10</a:t>
            </a:r>
            <a:r>
              <a:rPr lang="en" sz="1800"/>
              <a:t>.</a:t>
            </a:r>
            <a:endParaRPr sz="1800"/>
          </a:p>
          <a:p>
            <a:pPr indent="0" lvl="0" marL="0" rtl="0" algn="l">
              <a:lnSpc>
                <a:spcPct val="115000"/>
              </a:lnSpc>
              <a:spcBef>
                <a:spcPts val="1000"/>
              </a:spcBef>
              <a:spcAft>
                <a:spcPts val="1000"/>
              </a:spcAft>
              <a:buNone/>
            </a:pPr>
            <a:br>
              <a:rPr lang="en" sz="1800"/>
            </a:br>
            <a:r>
              <a:rPr lang="en" sz="1800">
                <a:solidFill>
                  <a:srgbClr val="0000FF"/>
                </a:solidFill>
              </a:rPr>
              <a:t>Submit your code you used to create this plot, </a:t>
            </a:r>
            <a:r>
              <a:rPr b="1" lang="en" sz="1800">
                <a:solidFill>
                  <a:srgbClr val="0000FF"/>
                </a:solidFill>
              </a:rPr>
              <a:t>including</a:t>
            </a:r>
            <a:r>
              <a:rPr lang="en" sz="1800">
                <a:solidFill>
                  <a:srgbClr val="0000FF"/>
                </a:solidFill>
              </a:rPr>
              <a:t> the commands to set up the file and import the data</a:t>
            </a:r>
            <a:br>
              <a:rPr lang="en" sz="1100">
                <a:highlight>
                  <a:srgbClr val="FFFF00"/>
                </a:highlight>
              </a:rPr>
            </a:br>
            <a:endParaRPr/>
          </a:p>
        </p:txBody>
      </p:sp>
      <p:sp>
        <p:nvSpPr>
          <p:cNvPr id="204" name="Google Shape;204;p29"/>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05" name="Google Shape;205;p29"/>
          <p:cNvPicPr preferRelativeResize="0"/>
          <p:nvPr/>
        </p:nvPicPr>
        <p:blipFill rotWithShape="1">
          <a:blip r:embed="rId3">
            <a:alphaModFix/>
          </a:blip>
          <a:srcRect b="0" l="15060" r="14758" t="0"/>
          <a:stretch/>
        </p:blipFill>
        <p:spPr>
          <a:xfrm>
            <a:off x="4887650" y="1167680"/>
            <a:ext cx="3846960" cy="34011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4: calendarPlot</a:t>
            </a:r>
            <a:endParaRPr/>
          </a:p>
        </p:txBody>
      </p:sp>
      <p:sp>
        <p:nvSpPr>
          <p:cNvPr id="211" name="Google Shape;211;p30"/>
          <p:cNvSpPr txBox="1"/>
          <p:nvPr>
            <p:ph idx="1" type="body"/>
          </p:nvPr>
        </p:nvSpPr>
        <p:spPr>
          <a:xfrm>
            <a:off x="4444100" y="1358225"/>
            <a:ext cx="44442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800"/>
              <a:t>Begin with the calendar plot using the command:</a:t>
            </a:r>
            <a:br>
              <a:rPr lang="en" sz="1800"/>
            </a:br>
            <a:r>
              <a:rPr lang="en" sz="1800"/>
              <a:t>  </a:t>
            </a:r>
            <a:r>
              <a:rPr lang="en" sz="1800">
                <a:latin typeface="Consolas"/>
                <a:ea typeface="Consolas"/>
                <a:cs typeface="Consolas"/>
                <a:sym typeface="Consolas"/>
              </a:rPr>
              <a:t>calendarPlot(data)</a:t>
            </a:r>
            <a:endParaRPr sz="1800">
              <a:latin typeface="Consolas"/>
              <a:ea typeface="Consolas"/>
              <a:cs typeface="Consolas"/>
              <a:sym typeface="Consolas"/>
            </a:endParaRPr>
          </a:p>
          <a:p>
            <a:pPr indent="0" lvl="0" marL="0" rtl="0" algn="l">
              <a:lnSpc>
                <a:spcPct val="115000"/>
              </a:lnSpc>
              <a:spcBef>
                <a:spcPts val="1000"/>
              </a:spcBef>
              <a:spcAft>
                <a:spcPts val="0"/>
              </a:spcAft>
              <a:buNone/>
            </a:pPr>
            <a:r>
              <a:rPr lang="en" sz="1800"/>
              <a:t>If you wish, you can also add the wind as a vector to each day on the calendar:</a:t>
            </a:r>
            <a:br>
              <a:rPr lang="en" sz="1800"/>
            </a:br>
            <a:r>
              <a:rPr lang="en" sz="1800"/>
              <a:t>  </a:t>
            </a:r>
            <a:r>
              <a:rPr lang="en" sz="1800">
                <a:latin typeface="Consolas"/>
                <a:ea typeface="Consolas"/>
                <a:cs typeface="Consolas"/>
                <a:sym typeface="Consolas"/>
              </a:rPr>
              <a:t>calendarPlot(data, annotate="ws")</a:t>
            </a:r>
            <a:endParaRPr sz="1800">
              <a:latin typeface="Consolas"/>
              <a:ea typeface="Consolas"/>
              <a:cs typeface="Consolas"/>
              <a:sym typeface="Consolas"/>
            </a:endParaRPr>
          </a:p>
          <a:p>
            <a:pPr indent="0" lvl="0" marL="0" rtl="0" algn="l">
              <a:lnSpc>
                <a:spcPct val="115000"/>
              </a:lnSpc>
              <a:spcBef>
                <a:spcPts val="1000"/>
              </a:spcBef>
              <a:spcAft>
                <a:spcPts val="1000"/>
              </a:spcAft>
              <a:buClr>
                <a:schemeClr val="dk1"/>
              </a:buClr>
              <a:buSzPts val="1100"/>
              <a:buFont typeface="Arial"/>
              <a:buNone/>
            </a:pPr>
            <a:r>
              <a:rPr lang="en" sz="1800">
                <a:solidFill>
                  <a:srgbClr val="0000FF"/>
                </a:solidFill>
              </a:rPr>
              <a:t>Answer the questions about calendarPlot on your answer sheet.</a:t>
            </a:r>
            <a:endParaRPr sz="1800">
              <a:solidFill>
                <a:srgbClr val="0000FF"/>
              </a:solidFill>
            </a:endParaRPr>
          </a:p>
        </p:txBody>
      </p:sp>
      <p:sp>
        <p:nvSpPr>
          <p:cNvPr id="212" name="Google Shape;212;p30"/>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13" name="Google Shape;213;p30"/>
          <p:cNvPicPr preferRelativeResize="0"/>
          <p:nvPr/>
        </p:nvPicPr>
        <p:blipFill>
          <a:blip r:embed="rId3">
            <a:alphaModFix/>
          </a:blip>
          <a:stretch>
            <a:fillRect/>
          </a:stretch>
        </p:blipFill>
        <p:spPr>
          <a:xfrm>
            <a:off x="76200" y="1358228"/>
            <a:ext cx="4263750" cy="28987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5: polarAnnulus</a:t>
            </a:r>
            <a:endParaRPr/>
          </a:p>
        </p:txBody>
      </p:sp>
      <p:sp>
        <p:nvSpPr>
          <p:cNvPr id="219" name="Google Shape;219;p31"/>
          <p:cNvSpPr txBox="1"/>
          <p:nvPr>
            <p:ph idx="1" type="body"/>
          </p:nvPr>
        </p:nvSpPr>
        <p:spPr>
          <a:xfrm>
            <a:off x="628650" y="1369225"/>
            <a:ext cx="79719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800"/>
              <a:t>As a broader view of pollutants over time, we can create a polar annulus to view pollution on various time scales. </a:t>
            </a:r>
            <a:r>
              <a:rPr lang="en" sz="1800">
                <a:solidFill>
                  <a:srgbClr val="0000FF"/>
                </a:solidFill>
              </a:rPr>
              <a:t>Begin with these 3 kinds:</a:t>
            </a:r>
            <a:r>
              <a:rPr lang="en" sz="1800"/>
              <a:t> </a:t>
            </a:r>
            <a:endParaRPr sz="1800"/>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polarAnnulus(data, poll="nox", period="season", main="Season")</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polarAnnulus(data, poll="nox", period="weekday", main="Weekday")</a:t>
            </a:r>
            <a:endParaRPr sz="1800">
              <a:latin typeface="Consolas"/>
              <a:ea typeface="Consolas"/>
              <a:cs typeface="Consolas"/>
              <a:sym typeface="Consolas"/>
            </a:endParaRPr>
          </a:p>
          <a:p>
            <a:pPr indent="0" lvl="0" marL="0" rtl="0" algn="l">
              <a:lnSpc>
                <a:spcPct val="115000"/>
              </a:lnSpc>
              <a:spcBef>
                <a:spcPts val="1000"/>
              </a:spcBef>
              <a:spcAft>
                <a:spcPts val="0"/>
              </a:spcAft>
              <a:buNone/>
            </a:pPr>
            <a:r>
              <a:rPr lang="en" sz="1800">
                <a:latin typeface="Consolas"/>
                <a:ea typeface="Consolas"/>
                <a:cs typeface="Consolas"/>
                <a:sym typeface="Consolas"/>
              </a:rPr>
              <a:t>polarAnnulus(data, poll="nox", period="hour", main="Hour")</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br>
              <a:rPr lang="en" sz="1800">
                <a:solidFill>
                  <a:srgbClr val="0000FF"/>
                </a:solidFill>
              </a:rPr>
            </a:br>
            <a:r>
              <a:rPr lang="en" sz="1800">
                <a:solidFill>
                  <a:srgbClr val="0000FF"/>
                </a:solidFill>
              </a:rPr>
              <a:t>Answer the questions about polarAnnulus on your answer sheet.</a:t>
            </a:r>
            <a:endParaRPr sz="1800">
              <a:solidFill>
                <a:srgbClr val="0000FF"/>
              </a:solidFill>
            </a:endParaRPr>
          </a:p>
        </p:txBody>
      </p:sp>
      <p:sp>
        <p:nvSpPr>
          <p:cNvPr id="220" name="Google Shape;220;p31"/>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5: polarAnnulus Example</a:t>
            </a:r>
            <a:endParaRPr/>
          </a:p>
        </p:txBody>
      </p:sp>
      <p:sp>
        <p:nvSpPr>
          <p:cNvPr id="226" name="Google Shape;226;p32"/>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27" name="Google Shape;227;p32"/>
          <p:cNvPicPr preferRelativeResize="0"/>
          <p:nvPr/>
        </p:nvPicPr>
        <p:blipFill rotWithShape="1">
          <a:blip r:embed="rId3">
            <a:alphaModFix/>
          </a:blip>
          <a:srcRect b="21628" l="0" r="0" t="17838"/>
          <a:stretch/>
        </p:blipFill>
        <p:spPr>
          <a:xfrm>
            <a:off x="2603987" y="1268054"/>
            <a:ext cx="3936025" cy="32694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Agenda</a:t>
            </a:r>
            <a:endParaRPr/>
          </a:p>
        </p:txBody>
      </p:sp>
      <p:sp>
        <p:nvSpPr>
          <p:cNvPr id="102" name="Google Shape;102;p1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Download the R openair package and practice data</a:t>
            </a:r>
            <a:endParaRPr/>
          </a:p>
          <a:p>
            <a:pPr indent="-361950" lvl="0" marL="457200" rtl="0" algn="l">
              <a:spcBef>
                <a:spcPts val="1000"/>
              </a:spcBef>
              <a:spcAft>
                <a:spcPts val="0"/>
              </a:spcAft>
              <a:buSzPts val="2100"/>
              <a:buChar char="•"/>
            </a:pPr>
            <a:r>
              <a:rPr lang="en"/>
              <a:t>Learn openair functions</a:t>
            </a:r>
            <a:endParaRPr/>
          </a:p>
          <a:p>
            <a:pPr indent="-361950" lvl="0" marL="457200" rtl="0" algn="l">
              <a:spcBef>
                <a:spcPts val="1000"/>
              </a:spcBef>
              <a:spcAft>
                <a:spcPts val="1000"/>
              </a:spcAft>
              <a:buSzPts val="2100"/>
              <a:buChar char="•"/>
            </a:pPr>
            <a:r>
              <a:rPr lang="en"/>
              <a:t>Understand common air quality data plots</a:t>
            </a:r>
            <a:endParaRPr/>
          </a:p>
        </p:txBody>
      </p:sp>
      <p:sp>
        <p:nvSpPr>
          <p:cNvPr id="103" name="Google Shape;103;p15"/>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6: scatterPlot</a:t>
            </a:r>
            <a:endParaRPr/>
          </a:p>
        </p:txBody>
      </p:sp>
      <p:sp>
        <p:nvSpPr>
          <p:cNvPr id="233" name="Google Shape;233;p33"/>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800"/>
              <a:t>Finally, we’ll create a common plot for any science, the scatter plot. This command exists in base R, but openair has embellished it for our use.</a:t>
            </a:r>
            <a:endParaRPr sz="1800"/>
          </a:p>
          <a:p>
            <a:pPr indent="0" lvl="0" marL="0" rtl="0" algn="l">
              <a:lnSpc>
                <a:spcPct val="115000"/>
              </a:lnSpc>
              <a:spcBef>
                <a:spcPts val="1000"/>
              </a:spcBef>
              <a:spcAft>
                <a:spcPts val="0"/>
              </a:spcAft>
              <a:buClr>
                <a:schemeClr val="dk1"/>
              </a:buClr>
              <a:buSzPts val="1100"/>
              <a:buFont typeface="Arial"/>
              <a:buNone/>
            </a:pPr>
            <a:r>
              <a:rPr lang="en" sz="1800">
                <a:solidFill>
                  <a:srgbClr val="0000FF"/>
                </a:solidFill>
              </a:rPr>
              <a:t>Use the command scatterPlot to compare “no” on the x-axis and “nox” on the y-axis:</a:t>
            </a:r>
            <a:br>
              <a:rPr lang="en" sz="1800"/>
            </a:br>
            <a:r>
              <a:rPr lang="en" sz="1800"/>
              <a:t>	</a:t>
            </a:r>
            <a:r>
              <a:rPr lang="en" sz="1800">
                <a:latin typeface="Consolas"/>
                <a:ea typeface="Consolas"/>
                <a:cs typeface="Consolas"/>
                <a:sym typeface="Consolas"/>
              </a:rPr>
              <a:t>scatterPlot(data, x = "...", y = "...")</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t>It may be valuable to subset your data from a specific year first. You can do this by using openair’s handy “selectByDate” function. We can’t quite use logical selection like last time because of the way that the date is formatted:</a:t>
            </a:r>
            <a:br>
              <a:rPr lang="en" sz="1800"/>
            </a:br>
            <a:r>
              <a:rPr lang="en" sz="1800"/>
              <a:t>	</a:t>
            </a:r>
            <a:r>
              <a:rPr lang="en" sz="1800">
                <a:latin typeface="Consolas"/>
                <a:ea typeface="Consolas"/>
                <a:cs typeface="Consolas"/>
                <a:sym typeface="Consolas"/>
              </a:rPr>
              <a:t>data2000 &lt;- selectByDate(data, year = 2000)</a:t>
            </a:r>
            <a:endParaRPr sz="1800"/>
          </a:p>
        </p:txBody>
      </p:sp>
      <p:sp>
        <p:nvSpPr>
          <p:cNvPr id="234" name="Google Shape;234;p33"/>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6: scatterPlot (cont)</a:t>
            </a:r>
            <a:endParaRPr/>
          </a:p>
        </p:txBody>
      </p:sp>
      <p:sp>
        <p:nvSpPr>
          <p:cNvPr id="240" name="Google Shape;240;p3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Clr>
                <a:schemeClr val="dk1"/>
              </a:buClr>
              <a:buSzPts val="1100"/>
              <a:buFont typeface="Arial"/>
              <a:buNone/>
            </a:pPr>
            <a:r>
              <a:rPr lang="en" sz="1800"/>
              <a:t>Even with this reduction, our scatterPlot may be messy because of overlapping points. We can make our scatterplot a hexbin type to log these overlapping points differently.</a:t>
            </a:r>
            <a:endParaRPr sz="1800"/>
          </a:p>
          <a:p>
            <a:pPr indent="0" lvl="0" marL="0" rtl="0" algn="l">
              <a:lnSpc>
                <a:spcPct val="115000"/>
              </a:lnSpc>
              <a:spcBef>
                <a:spcPts val="1000"/>
              </a:spcBef>
              <a:spcAft>
                <a:spcPts val="0"/>
              </a:spcAft>
              <a:buNone/>
            </a:pPr>
            <a:r>
              <a:rPr lang="en" sz="1800">
                <a:solidFill>
                  <a:srgbClr val="0000FF"/>
                </a:solidFill>
              </a:rPr>
              <a:t>Add to your </a:t>
            </a:r>
            <a:r>
              <a:rPr lang="en" sz="1800">
                <a:solidFill>
                  <a:srgbClr val="0000FF"/>
                </a:solidFill>
                <a:latin typeface="Consolas"/>
                <a:ea typeface="Consolas"/>
                <a:cs typeface="Consolas"/>
                <a:sym typeface="Consolas"/>
              </a:rPr>
              <a:t>scatterPlot</a:t>
            </a:r>
            <a:r>
              <a:rPr lang="en" sz="1800">
                <a:solidFill>
                  <a:srgbClr val="0000FF"/>
                </a:solidFill>
              </a:rPr>
              <a:t> command the arguments </a:t>
            </a:r>
            <a:r>
              <a:rPr lang="en" sz="1800">
                <a:solidFill>
                  <a:srgbClr val="0000FF"/>
                </a:solidFill>
                <a:latin typeface="Consolas"/>
                <a:ea typeface="Consolas"/>
                <a:cs typeface="Consolas"/>
                <a:sym typeface="Consolas"/>
              </a:rPr>
              <a:t>method="hexbin"</a:t>
            </a:r>
            <a:r>
              <a:rPr lang="en" sz="1800">
                <a:solidFill>
                  <a:srgbClr val="0000FF"/>
                </a:solidFill>
              </a:rPr>
              <a:t> and </a:t>
            </a:r>
            <a:r>
              <a:rPr lang="en" sz="1800">
                <a:solidFill>
                  <a:srgbClr val="0000FF"/>
                </a:solidFill>
                <a:latin typeface="Consolas"/>
                <a:ea typeface="Consolas"/>
                <a:cs typeface="Consolas"/>
                <a:sym typeface="Consolas"/>
              </a:rPr>
              <a:t>col="jet"</a:t>
            </a:r>
            <a:r>
              <a:rPr lang="en" sz="1800">
                <a:solidFill>
                  <a:srgbClr val="0000FF"/>
                </a:solidFill>
              </a:rPr>
              <a:t> to do this.</a:t>
            </a:r>
            <a:br>
              <a:rPr lang="en" sz="1800">
                <a:solidFill>
                  <a:srgbClr val="0000FF"/>
                </a:solidFill>
              </a:rPr>
            </a:br>
            <a:endParaRPr sz="1800">
              <a:solidFill>
                <a:srgbClr val="0000FF"/>
              </a:solidFill>
            </a:endParaRPr>
          </a:p>
          <a:p>
            <a:pPr indent="0" lvl="0" marL="0" rtl="0" algn="l">
              <a:lnSpc>
                <a:spcPct val="115000"/>
              </a:lnSpc>
              <a:spcBef>
                <a:spcPts val="1000"/>
              </a:spcBef>
              <a:spcAft>
                <a:spcPts val="0"/>
              </a:spcAft>
              <a:buClr>
                <a:schemeClr val="dk1"/>
              </a:buClr>
              <a:buSzPts val="1100"/>
              <a:buFont typeface="Arial"/>
              <a:buNone/>
            </a:pPr>
            <a:r>
              <a:rPr lang="en" sz="1800">
                <a:solidFill>
                  <a:srgbClr val="0000FF"/>
                </a:solidFill>
              </a:rPr>
              <a:t>Finally, answer the questions about scatterPlot on your answer sheet.</a:t>
            </a:r>
            <a:endParaRPr sz="1800">
              <a:solidFill>
                <a:srgbClr val="0000FF"/>
              </a:solidFill>
            </a:endParaRPr>
          </a:p>
        </p:txBody>
      </p:sp>
      <p:sp>
        <p:nvSpPr>
          <p:cNvPr id="241" name="Google Shape;241;p34"/>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6: scatterPlot Examples:</a:t>
            </a:r>
            <a:endParaRPr/>
          </a:p>
        </p:txBody>
      </p:sp>
      <p:sp>
        <p:nvSpPr>
          <p:cNvPr id="247" name="Google Shape;247;p35"/>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48" name="Google Shape;248;p35"/>
          <p:cNvPicPr preferRelativeResize="0"/>
          <p:nvPr/>
        </p:nvPicPr>
        <p:blipFill>
          <a:blip r:embed="rId3">
            <a:alphaModFix/>
          </a:blip>
          <a:stretch>
            <a:fillRect/>
          </a:stretch>
        </p:blipFill>
        <p:spPr>
          <a:xfrm>
            <a:off x="390525" y="1431016"/>
            <a:ext cx="4073913" cy="3227637"/>
          </a:xfrm>
          <a:prstGeom prst="rect">
            <a:avLst/>
          </a:prstGeom>
          <a:noFill/>
          <a:ln cap="flat" cmpd="sng" w="9525">
            <a:solidFill>
              <a:srgbClr val="000000"/>
            </a:solidFill>
            <a:prstDash val="solid"/>
            <a:round/>
            <a:headEnd len="sm" w="sm" type="none"/>
            <a:tailEnd len="sm" w="sm" type="none"/>
          </a:ln>
        </p:spPr>
      </p:pic>
      <p:pic>
        <p:nvPicPr>
          <p:cNvPr id="249" name="Google Shape;249;p35"/>
          <p:cNvPicPr preferRelativeResize="0"/>
          <p:nvPr/>
        </p:nvPicPr>
        <p:blipFill>
          <a:blip r:embed="rId4">
            <a:alphaModFix/>
          </a:blip>
          <a:stretch>
            <a:fillRect/>
          </a:stretch>
        </p:blipFill>
        <p:spPr>
          <a:xfrm>
            <a:off x="4679562" y="1431016"/>
            <a:ext cx="4073913" cy="3227637"/>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Closing Exercise: Your Choice!</a:t>
            </a:r>
            <a:endParaRPr/>
          </a:p>
        </p:txBody>
      </p:sp>
      <p:sp>
        <p:nvSpPr>
          <p:cNvPr id="255" name="Google Shape;255;p3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Clr>
                <a:schemeClr val="dk1"/>
              </a:buClr>
              <a:buSzPts val="1100"/>
              <a:buFont typeface="Arial"/>
              <a:buNone/>
            </a:pPr>
            <a:r>
              <a:rPr lang="en" sz="1800"/>
              <a:t>Go to the openair manual (</a:t>
            </a:r>
            <a:r>
              <a:rPr lang="en" sz="1800" u="sng">
                <a:solidFill>
                  <a:schemeClr val="hlink"/>
                </a:solidFill>
                <a:hlinkClick r:id="rId3"/>
              </a:rPr>
              <a:t>https://bookdown.org/david_carslaw/openair/</a:t>
            </a:r>
            <a:r>
              <a:rPr lang="en" sz="1800"/>
              <a:t>) and </a:t>
            </a:r>
            <a:r>
              <a:rPr lang="en" sz="1800">
                <a:solidFill>
                  <a:srgbClr val="0000FF"/>
                </a:solidFill>
              </a:rPr>
              <a:t>find one plot that we </a:t>
            </a:r>
            <a:r>
              <a:rPr b="1" lang="en" sz="1800">
                <a:solidFill>
                  <a:srgbClr val="0000FF"/>
                </a:solidFill>
              </a:rPr>
              <a:t>have not</a:t>
            </a:r>
            <a:r>
              <a:rPr lang="en" sz="1800">
                <a:solidFill>
                  <a:srgbClr val="0000FF"/>
                </a:solidFill>
              </a:rPr>
              <a:t> seen or used today. Run the command to produce that plot for your data, paste it, and describe what the plot shows.</a:t>
            </a:r>
            <a:r>
              <a:rPr lang="en" sz="1800"/>
              <a:t> Remember that all openair functions use similar internal arguments.</a:t>
            </a:r>
            <a:endParaRPr sz="1800"/>
          </a:p>
        </p:txBody>
      </p:sp>
      <p:sp>
        <p:nvSpPr>
          <p:cNvPr id="256" name="Google Shape;256;p36"/>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Looking Ahead: Prelim Presentations</a:t>
            </a:r>
            <a:endParaRPr/>
          </a:p>
        </p:txBody>
      </p:sp>
      <p:sp>
        <p:nvSpPr>
          <p:cNvPr id="262" name="Google Shape;262;p3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Read through the Preliminary Presentations description on Canvas or in the Class Drive</a:t>
            </a:r>
            <a:endParaRPr/>
          </a:p>
          <a:p>
            <a:pPr indent="0" lvl="0" marL="0" rtl="0" algn="l">
              <a:spcBef>
                <a:spcPts val="800"/>
              </a:spcBef>
              <a:spcAft>
                <a:spcPts val="0"/>
              </a:spcAft>
              <a:buNone/>
            </a:pPr>
            <a:r>
              <a:rPr lang="en"/>
              <a:t>Note the major components:</a:t>
            </a:r>
            <a:endParaRPr/>
          </a:p>
          <a:p>
            <a:pPr indent="-361950" lvl="0" marL="457200" rtl="0" algn="l">
              <a:spcBef>
                <a:spcPts val="800"/>
              </a:spcBef>
              <a:spcAft>
                <a:spcPts val="0"/>
              </a:spcAft>
              <a:buSzPts val="2100"/>
              <a:buChar char="•"/>
            </a:pPr>
            <a:r>
              <a:rPr lang="en"/>
              <a:t>Research Question</a:t>
            </a:r>
            <a:endParaRPr/>
          </a:p>
          <a:p>
            <a:pPr indent="-361950" lvl="0" marL="457200" rtl="0" algn="l">
              <a:spcBef>
                <a:spcPts val="0"/>
              </a:spcBef>
              <a:spcAft>
                <a:spcPts val="0"/>
              </a:spcAft>
              <a:buSzPts val="2100"/>
              <a:buChar char="•"/>
            </a:pPr>
            <a:r>
              <a:rPr lang="en"/>
              <a:t>Figures (like some you made today)</a:t>
            </a:r>
            <a:endParaRPr/>
          </a:p>
          <a:p>
            <a:pPr indent="-361950" lvl="0" marL="457200" rtl="0" algn="l">
              <a:spcBef>
                <a:spcPts val="0"/>
              </a:spcBef>
              <a:spcAft>
                <a:spcPts val="0"/>
              </a:spcAft>
              <a:buSzPts val="2100"/>
              <a:buChar char="•"/>
            </a:pPr>
            <a:r>
              <a:rPr lang="en"/>
              <a:t>Progress &amp; Questions</a:t>
            </a:r>
            <a:endParaRPr/>
          </a:p>
          <a:p>
            <a:pPr indent="0" lvl="0" marL="0" rtl="0" algn="l">
              <a:spcBef>
                <a:spcPts val="800"/>
              </a:spcBef>
              <a:spcAft>
                <a:spcPts val="0"/>
              </a:spcAft>
              <a:buNone/>
            </a:pPr>
            <a:r>
              <a:rPr lang="en"/>
              <a:t>This is your chance to give and receive peer feedback!</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Questions?</a:t>
            </a:r>
            <a:endParaRPr/>
          </a:p>
        </p:txBody>
      </p:sp>
      <p:sp>
        <p:nvSpPr>
          <p:cNvPr id="263" name="Google Shape;263;p37"/>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Install Openair</a:t>
            </a:r>
            <a:endParaRPr/>
          </a:p>
        </p:txBody>
      </p:sp>
      <p:sp>
        <p:nvSpPr>
          <p:cNvPr id="109" name="Google Shape;109;p1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800">
                <a:solidFill>
                  <a:srgbClr val="0000FF"/>
                </a:solidFill>
              </a:rPr>
              <a:t>Open RStudio and execute:</a:t>
            </a:r>
            <a:br>
              <a:rPr lang="en" sz="1800"/>
            </a:br>
            <a:r>
              <a:rPr lang="en" sz="1800">
                <a:solidFill>
                  <a:srgbClr val="444444"/>
                </a:solidFill>
                <a:latin typeface="Consolas"/>
                <a:ea typeface="Consolas"/>
                <a:cs typeface="Consolas"/>
                <a:sym typeface="Consolas"/>
              </a:rPr>
              <a:t>install.packages(</a:t>
            </a:r>
            <a:r>
              <a:rPr lang="en" sz="1800">
                <a:solidFill>
                  <a:srgbClr val="880000"/>
                </a:solidFill>
                <a:latin typeface="Consolas"/>
                <a:ea typeface="Consolas"/>
                <a:cs typeface="Consolas"/>
                <a:sym typeface="Consolas"/>
              </a:rPr>
              <a:t>"openair"</a:t>
            </a:r>
            <a:r>
              <a:rPr lang="en" sz="1800">
                <a:solidFill>
                  <a:srgbClr val="444444"/>
                </a:solidFill>
                <a:latin typeface="Consolas"/>
                <a:ea typeface="Consolas"/>
                <a:cs typeface="Consolas"/>
                <a:sym typeface="Consolas"/>
              </a:rPr>
              <a:t>)</a:t>
            </a:r>
            <a:endParaRPr sz="1800"/>
          </a:p>
          <a:p>
            <a:pPr indent="0" lvl="0" marL="0" rtl="0" algn="l">
              <a:lnSpc>
                <a:spcPct val="115000"/>
              </a:lnSpc>
              <a:spcBef>
                <a:spcPts val="1000"/>
              </a:spcBef>
              <a:spcAft>
                <a:spcPts val="0"/>
              </a:spcAft>
              <a:buNone/>
            </a:pPr>
            <a:r>
              <a:rPr i="1" lang="en" sz="1800"/>
              <a:t>openair</a:t>
            </a:r>
            <a:r>
              <a:rPr lang="en" sz="1800"/>
              <a:t> along with other necessary sub-packages will begin downloading immediately.</a:t>
            </a:r>
            <a:endParaRPr sz="1800"/>
          </a:p>
          <a:p>
            <a:pPr indent="0" lvl="0" marL="0" rtl="0" algn="l">
              <a:lnSpc>
                <a:spcPct val="115000"/>
              </a:lnSpc>
              <a:spcBef>
                <a:spcPts val="1000"/>
              </a:spcBef>
              <a:spcAft>
                <a:spcPts val="0"/>
              </a:spcAft>
              <a:buNone/>
            </a:pPr>
            <a:br>
              <a:rPr lang="en" sz="1800"/>
            </a:br>
            <a:r>
              <a:rPr lang="en" sz="1800"/>
              <a:t>Next, open a browser tab with the super friendly openair manual for reference: </a:t>
            </a:r>
            <a:r>
              <a:rPr lang="en" sz="1800" u="sng">
                <a:solidFill>
                  <a:srgbClr val="1155CC"/>
                </a:solidFill>
                <a:hlinkClick r:id="rId3">
                  <a:extLst>
                    <a:ext uri="{A12FA001-AC4F-418D-AE19-62706E023703}">
                      <ahyp:hlinkClr val="tx"/>
                    </a:ext>
                  </a:extLst>
                </a:hlinkClick>
              </a:rPr>
              <a:t>https://bookdown.org/david_carslaw/openair/</a:t>
            </a:r>
            <a:br>
              <a:rPr lang="en" sz="1800"/>
            </a:br>
            <a:r>
              <a:rPr lang="en" sz="1800"/>
              <a:t>If you really want to dig in, you can also go to the github repository for the entire library: </a:t>
            </a:r>
            <a:r>
              <a:rPr lang="en" sz="1800" u="sng">
                <a:solidFill>
                  <a:srgbClr val="1155CC"/>
                </a:solidFill>
                <a:hlinkClick r:id="rId4">
                  <a:extLst>
                    <a:ext uri="{A12FA001-AC4F-418D-AE19-62706E023703}">
                      <ahyp:hlinkClr val="tx"/>
                    </a:ext>
                  </a:extLst>
                </a:hlinkClick>
              </a:rPr>
              <a:t>https://github.com/davidcarslaw/openair</a:t>
            </a:r>
            <a:r>
              <a:rPr lang="en" sz="1800"/>
              <a:t> </a:t>
            </a:r>
            <a:endParaRPr sz="1800"/>
          </a:p>
          <a:p>
            <a:pPr indent="0" lvl="0" marL="0" rtl="0" algn="l">
              <a:spcBef>
                <a:spcPts val="1000"/>
              </a:spcBef>
              <a:spcAft>
                <a:spcPts val="0"/>
              </a:spcAft>
              <a:buNone/>
            </a:pPr>
            <a:r>
              <a:t/>
            </a:r>
            <a:endParaRPr/>
          </a:p>
        </p:txBody>
      </p:sp>
      <p:sp>
        <p:nvSpPr>
          <p:cNvPr id="110" name="Google Shape;110;p16"/>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Call Libraries</a:t>
            </a:r>
            <a:endParaRPr/>
          </a:p>
        </p:txBody>
      </p:sp>
      <p:sp>
        <p:nvSpPr>
          <p:cNvPr id="116" name="Google Shape;116;p1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2000"/>
              <a:t>Open a new script file and name it </a:t>
            </a:r>
            <a:r>
              <a:rPr lang="en" sz="2000">
                <a:solidFill>
                  <a:srgbClr val="0000FF"/>
                </a:solidFill>
              </a:rPr>
              <a:t>openair_primer_firstname_lastname.R </a:t>
            </a:r>
            <a:r>
              <a:rPr lang="en" sz="2000"/>
              <a:t>to keep track of these function calls for your reference. </a:t>
            </a:r>
            <a:r>
              <a:rPr lang="en" sz="2000">
                <a:solidFill>
                  <a:srgbClr val="0000FF"/>
                </a:solidFill>
              </a:rPr>
              <a:t>Import the necessary libraries:</a:t>
            </a:r>
            <a:br>
              <a:rPr lang="en" sz="2000">
                <a:solidFill>
                  <a:srgbClr val="0000FF"/>
                </a:solidFill>
              </a:rPr>
            </a:br>
            <a:br>
              <a:rPr lang="en" sz="2000">
                <a:solidFill>
                  <a:srgbClr val="0000FF"/>
                </a:solidFill>
              </a:rPr>
            </a:br>
            <a:r>
              <a:rPr b="1" lang="en" sz="2000">
                <a:solidFill>
                  <a:srgbClr val="444444"/>
                </a:solidFill>
                <a:latin typeface="Consolas"/>
                <a:ea typeface="Consolas"/>
                <a:cs typeface="Consolas"/>
                <a:sym typeface="Consolas"/>
              </a:rPr>
              <a:t>library</a:t>
            </a:r>
            <a:r>
              <a:rPr lang="en" sz="2000">
                <a:solidFill>
                  <a:srgbClr val="444444"/>
                </a:solidFill>
                <a:latin typeface="Consolas"/>
                <a:ea typeface="Consolas"/>
                <a:cs typeface="Consolas"/>
                <a:sym typeface="Consolas"/>
              </a:rPr>
              <a:t>(openair) </a:t>
            </a:r>
            <a:r>
              <a:rPr lang="en" sz="2000">
                <a:solidFill>
                  <a:srgbClr val="888888"/>
                </a:solidFill>
                <a:latin typeface="Consolas"/>
                <a:ea typeface="Consolas"/>
                <a:cs typeface="Consolas"/>
                <a:sym typeface="Consolas"/>
              </a:rPr>
              <a:t># vis pkg</a:t>
            </a:r>
            <a:br>
              <a:rPr lang="en" sz="2000">
                <a:solidFill>
                  <a:srgbClr val="444444"/>
                </a:solidFill>
                <a:latin typeface="Consolas"/>
                <a:ea typeface="Consolas"/>
                <a:cs typeface="Consolas"/>
                <a:sym typeface="Consolas"/>
              </a:rPr>
            </a:br>
            <a:r>
              <a:rPr b="1" lang="en" sz="2000">
                <a:solidFill>
                  <a:srgbClr val="444444"/>
                </a:solidFill>
                <a:latin typeface="Consolas"/>
                <a:ea typeface="Consolas"/>
                <a:cs typeface="Consolas"/>
                <a:sym typeface="Consolas"/>
              </a:rPr>
              <a:t>library</a:t>
            </a:r>
            <a:r>
              <a:rPr lang="en" sz="2000">
                <a:solidFill>
                  <a:srgbClr val="444444"/>
                </a:solidFill>
                <a:latin typeface="Consolas"/>
                <a:ea typeface="Consolas"/>
                <a:cs typeface="Consolas"/>
                <a:sym typeface="Consolas"/>
              </a:rPr>
              <a:t>(tidyverse) </a:t>
            </a:r>
            <a:r>
              <a:rPr lang="en" sz="2000">
                <a:solidFill>
                  <a:srgbClr val="888888"/>
                </a:solidFill>
                <a:latin typeface="Consolas"/>
                <a:ea typeface="Consolas"/>
                <a:cs typeface="Consolas"/>
                <a:sym typeface="Consolas"/>
              </a:rPr>
              <a:t># helps vis pkg</a:t>
            </a:r>
            <a:endParaRPr sz="2000"/>
          </a:p>
          <a:p>
            <a:pPr indent="0" lvl="0" marL="0" rtl="0" algn="l">
              <a:lnSpc>
                <a:spcPct val="115000"/>
              </a:lnSpc>
              <a:spcBef>
                <a:spcPts val="1000"/>
              </a:spcBef>
              <a:spcAft>
                <a:spcPts val="0"/>
              </a:spcAft>
              <a:buNone/>
            </a:pPr>
            <a:r>
              <a:rPr lang="en" sz="2000"/>
              <a:t>(Remember, you need to call the libraries every time you restart R)</a:t>
            </a:r>
            <a:endParaRPr sz="2000"/>
          </a:p>
        </p:txBody>
      </p:sp>
      <p:sp>
        <p:nvSpPr>
          <p:cNvPr id="117" name="Google Shape;117;p17"/>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Get Data</a:t>
            </a:r>
            <a:endParaRPr/>
          </a:p>
        </p:txBody>
      </p:sp>
      <p:sp>
        <p:nvSpPr>
          <p:cNvPr id="123" name="Google Shape;123;p1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t>We’re going to download our data from </a:t>
            </a:r>
            <a:r>
              <a:rPr i="1" lang="en" sz="1600"/>
              <a:t>openair</a:t>
            </a:r>
            <a:r>
              <a:rPr lang="en" sz="1600"/>
              <a:t> via an API, which is a repository of data that can be accessed directly from code commands. Specifically, the data that we will be using is from the UK's </a:t>
            </a:r>
            <a:r>
              <a:rPr lang="en" sz="1600" u="sng">
                <a:solidFill>
                  <a:srgbClr val="1155CC"/>
                </a:solidFill>
                <a:hlinkClick r:id="rId3">
                  <a:extLst>
                    <a:ext uri="{A12FA001-AC4F-418D-AE19-62706E023703}">
                      <ahyp:hlinkClr val="tx"/>
                    </a:ext>
                  </a:extLst>
                </a:hlinkClick>
              </a:rPr>
              <a:t>Automatic Urban and Rural Network (AURN)</a:t>
            </a:r>
            <a:r>
              <a:rPr lang="en" sz="1600"/>
              <a:t>.</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 sz="1600">
                <a:solidFill>
                  <a:srgbClr val="0000FF"/>
                </a:solidFill>
              </a:rPr>
              <a:t>Run the following to import your data</a:t>
            </a:r>
            <a:r>
              <a:rPr lang="en" sz="1600"/>
              <a:t>:</a:t>
            </a:r>
            <a:endParaRPr sz="1600"/>
          </a:p>
          <a:p>
            <a:pPr indent="457200" lvl="0" marL="0" rtl="0" algn="l">
              <a:lnSpc>
                <a:spcPct val="115000"/>
              </a:lnSpc>
              <a:spcBef>
                <a:spcPts val="0"/>
              </a:spcBef>
              <a:spcAft>
                <a:spcPts val="0"/>
              </a:spcAft>
              <a:buNone/>
            </a:pPr>
            <a:r>
              <a:rPr lang="en" sz="1600">
                <a:solidFill>
                  <a:srgbClr val="444444"/>
                </a:solidFill>
                <a:latin typeface="Consolas"/>
                <a:ea typeface="Consolas"/>
                <a:cs typeface="Consolas"/>
                <a:sym typeface="Consolas"/>
              </a:rPr>
              <a:t>data &lt;- importAURN(site = </a:t>
            </a:r>
            <a:r>
              <a:rPr lang="en" sz="1600">
                <a:solidFill>
                  <a:srgbClr val="880000"/>
                </a:solidFill>
                <a:latin typeface="Consolas"/>
                <a:ea typeface="Consolas"/>
                <a:cs typeface="Consolas"/>
                <a:sym typeface="Consolas"/>
              </a:rPr>
              <a:t>"my1"</a:t>
            </a:r>
            <a:r>
              <a:rPr lang="en" sz="1600">
                <a:solidFill>
                  <a:srgbClr val="444444"/>
                </a:solidFill>
                <a:latin typeface="Consolas"/>
                <a:ea typeface="Consolas"/>
                <a:cs typeface="Consolas"/>
                <a:sym typeface="Consolas"/>
              </a:rPr>
              <a:t>, year = </a:t>
            </a:r>
            <a:r>
              <a:rPr lang="en" sz="1600">
                <a:solidFill>
                  <a:srgbClr val="880000"/>
                </a:solidFill>
                <a:latin typeface="Consolas"/>
                <a:ea typeface="Consolas"/>
                <a:cs typeface="Consolas"/>
                <a:sym typeface="Consolas"/>
              </a:rPr>
              <a:t>2000</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2005</a:t>
            </a:r>
            <a:r>
              <a:rPr lang="en" sz="1600">
                <a:solidFill>
                  <a:srgbClr val="444444"/>
                </a:solidFill>
                <a:latin typeface="Consolas"/>
                <a:ea typeface="Consolas"/>
                <a:cs typeface="Consolas"/>
                <a:sym typeface="Consolas"/>
              </a:rPr>
              <a:t>)</a:t>
            </a:r>
            <a:br>
              <a:rPr lang="en" sz="1500"/>
            </a:br>
            <a:br>
              <a:rPr lang="en" sz="1500"/>
            </a:br>
            <a:endParaRPr sz="1500"/>
          </a:p>
          <a:p>
            <a:pPr indent="0" lvl="0" marL="0" rtl="0" algn="l">
              <a:lnSpc>
                <a:spcPct val="115000"/>
              </a:lnSpc>
              <a:spcBef>
                <a:spcPts val="0"/>
              </a:spcBef>
              <a:spcAft>
                <a:spcPts val="0"/>
              </a:spcAft>
              <a:buNone/>
            </a:pPr>
            <a:r>
              <a:rPr lang="en" sz="1400"/>
              <a:t>If this doesn’t work, you can download a </a:t>
            </a:r>
            <a:r>
              <a:rPr i="1" lang="en" sz="1400"/>
              <a:t>openair_primer_dataset.csv </a:t>
            </a:r>
            <a:r>
              <a:rPr lang="en" sz="1400"/>
              <a:t>from Canvas and use readcsv. 	</a:t>
            </a:r>
            <a:r>
              <a:rPr lang="en" sz="1400">
                <a:solidFill>
                  <a:srgbClr val="444444"/>
                </a:solidFill>
                <a:latin typeface="Consolas"/>
                <a:ea typeface="Consolas"/>
                <a:cs typeface="Consolas"/>
                <a:sym typeface="Consolas"/>
              </a:rPr>
              <a:t>data &lt;- read.csv(file.choose())</a:t>
            </a:r>
            <a:endParaRPr sz="1400"/>
          </a:p>
          <a:p>
            <a:pPr indent="0" lvl="0" marL="0" rtl="0" algn="l">
              <a:lnSpc>
                <a:spcPct val="115000"/>
              </a:lnSpc>
              <a:spcBef>
                <a:spcPts val="1000"/>
              </a:spcBef>
              <a:spcAft>
                <a:spcPts val="0"/>
              </a:spcAft>
              <a:buNone/>
            </a:pPr>
            <a:r>
              <a:rPr lang="en" sz="1400"/>
              <a:t>For the project, you will have pre-cleaned data, but it is important to know about openair’s capabilities (and the capabilities of APIs) for future use! </a:t>
            </a:r>
            <a:endParaRPr sz="2400"/>
          </a:p>
          <a:p>
            <a:pPr indent="0" lvl="0" marL="0" rtl="0" algn="l">
              <a:spcBef>
                <a:spcPts val="800"/>
              </a:spcBef>
              <a:spcAft>
                <a:spcPts val="0"/>
              </a:spcAft>
              <a:buNone/>
            </a:pPr>
            <a:r>
              <a:t/>
            </a:r>
            <a:endParaRPr/>
          </a:p>
        </p:txBody>
      </p:sp>
      <p:sp>
        <p:nvSpPr>
          <p:cNvPr id="124" name="Google Shape;124;p18"/>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View Data</a:t>
            </a:r>
            <a:endParaRPr/>
          </a:p>
        </p:txBody>
      </p:sp>
      <p:sp>
        <p:nvSpPr>
          <p:cNvPr id="130" name="Google Shape;130;p1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2000"/>
              <a:t>Once the data is imported, </a:t>
            </a:r>
            <a:r>
              <a:rPr lang="en" sz="2000">
                <a:solidFill>
                  <a:srgbClr val="0000FF"/>
                </a:solidFill>
              </a:rPr>
              <a:t>you can click on the object in your workspace to view it, or run the command </a:t>
            </a:r>
            <a:r>
              <a:rPr lang="en" sz="2000">
                <a:solidFill>
                  <a:srgbClr val="0000FF"/>
                </a:solidFill>
                <a:latin typeface="Consolas"/>
                <a:ea typeface="Consolas"/>
                <a:cs typeface="Consolas"/>
                <a:sym typeface="Consolas"/>
              </a:rPr>
              <a:t>head(data)</a:t>
            </a:r>
            <a:r>
              <a:rPr lang="en" sz="2000">
                <a:solidFill>
                  <a:srgbClr val="0000FF"/>
                </a:solidFill>
              </a:rPr>
              <a:t> to see some of the data.</a:t>
            </a:r>
            <a:endParaRPr sz="2000">
              <a:solidFill>
                <a:srgbClr val="0000FF"/>
              </a:solidFill>
            </a:endParaRPr>
          </a:p>
          <a:p>
            <a:pPr indent="0" lvl="0" marL="0" rtl="0" algn="l">
              <a:lnSpc>
                <a:spcPct val="115000"/>
              </a:lnSpc>
              <a:spcBef>
                <a:spcPts val="1000"/>
              </a:spcBef>
              <a:spcAft>
                <a:spcPts val="0"/>
              </a:spcAft>
              <a:buNone/>
            </a:pPr>
            <a:r>
              <a:t/>
            </a:r>
            <a:endParaRPr sz="2000">
              <a:solidFill>
                <a:srgbClr val="0000FF"/>
              </a:solidFill>
            </a:endParaRPr>
          </a:p>
          <a:p>
            <a:pPr indent="0" lvl="0" marL="0" rtl="0" algn="l">
              <a:lnSpc>
                <a:spcPct val="115000"/>
              </a:lnSpc>
              <a:spcBef>
                <a:spcPts val="1000"/>
              </a:spcBef>
              <a:spcAft>
                <a:spcPts val="0"/>
              </a:spcAft>
              <a:buNone/>
            </a:pPr>
            <a:r>
              <a:rPr lang="en" sz="2000"/>
              <a:t>First, on your answer sheet:</a:t>
            </a:r>
            <a:r>
              <a:rPr lang="en" sz="2000">
                <a:solidFill>
                  <a:srgbClr val="0000FF"/>
                </a:solidFill>
              </a:rPr>
              <a:t> What do you notice? (Any interesting formatting of entries? Any columns you can recognize before going further?)</a:t>
            </a:r>
            <a:endParaRPr sz="2000">
              <a:solidFill>
                <a:srgbClr val="0000FF"/>
              </a:solidFill>
            </a:endParaRPr>
          </a:p>
        </p:txBody>
      </p:sp>
      <p:sp>
        <p:nvSpPr>
          <p:cNvPr id="131" name="Google Shape;131;p19"/>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Columns</a:t>
            </a:r>
            <a:endParaRPr/>
          </a:p>
        </p:txBody>
      </p:sp>
      <p:sp>
        <p:nvSpPr>
          <p:cNvPr id="137" name="Google Shape;137;p20"/>
          <p:cNvSpPr txBox="1"/>
          <p:nvPr>
            <p:ph idx="1" type="body"/>
          </p:nvPr>
        </p:nvSpPr>
        <p:spPr>
          <a:xfrm>
            <a:off x="628650" y="1369225"/>
            <a:ext cx="19650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solidFill>
                  <a:srgbClr val="0000FF"/>
                </a:solidFill>
              </a:rPr>
              <a:t>As a class, complete the table to match the column names to their meaning:</a:t>
            </a:r>
            <a:endParaRPr>
              <a:solidFill>
                <a:srgbClr val="0000FF"/>
              </a:solidFill>
            </a:endParaRPr>
          </a:p>
        </p:txBody>
      </p:sp>
      <p:sp>
        <p:nvSpPr>
          <p:cNvPr id="138" name="Google Shape;138;p20"/>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aphicFrame>
        <p:nvGraphicFramePr>
          <p:cNvPr id="139" name="Google Shape;139;p20"/>
          <p:cNvGraphicFramePr/>
          <p:nvPr/>
        </p:nvGraphicFramePr>
        <p:xfrm>
          <a:off x="2943950" y="273850"/>
          <a:ext cx="3000000" cy="3000000"/>
        </p:xfrm>
        <a:graphic>
          <a:graphicData uri="http://schemas.openxmlformats.org/drawingml/2006/table">
            <a:tbl>
              <a:tblPr>
                <a:noFill/>
                <a:tableStyleId>{DF6ADFA2-A1A0-46A4-9A86-3A787479BE38}</a:tableStyleId>
              </a:tblPr>
              <a:tblGrid>
                <a:gridCol w="1914525"/>
                <a:gridCol w="3933825"/>
              </a:tblGrid>
              <a:tr h="12700">
                <a:tc>
                  <a:txBody>
                    <a:bodyPr/>
                    <a:lstStyle/>
                    <a:p>
                      <a:pPr indent="0" lvl="0" marL="0" rtl="0" algn="l">
                        <a:spcBef>
                          <a:spcPts val="0"/>
                        </a:spcBef>
                        <a:spcAft>
                          <a:spcPts val="0"/>
                        </a:spcAft>
                        <a:buNone/>
                      </a:pPr>
                      <a:r>
                        <a:rPr b="1" lang="en" sz="1100"/>
                        <a:t>Variable Name</a:t>
                      </a:r>
                      <a:endParaRPr b="1" sz="1100"/>
                    </a:p>
                  </a:txBody>
                  <a:tcPr marT="63500" marB="63500" marR="63500" marL="63500"/>
                </a:tc>
                <a:tc>
                  <a:txBody>
                    <a:bodyPr/>
                    <a:lstStyle/>
                    <a:p>
                      <a:pPr indent="0" lvl="0" marL="0" rtl="0" algn="l">
                        <a:spcBef>
                          <a:spcPts val="0"/>
                        </a:spcBef>
                        <a:spcAft>
                          <a:spcPts val="0"/>
                        </a:spcAft>
                        <a:buNone/>
                      </a:pPr>
                      <a:r>
                        <a:rPr b="1" lang="en" sz="1100"/>
                        <a:t>Meaning</a:t>
                      </a:r>
                      <a:endParaRPr b="1"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name of the collection location</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code for importing this site through the API</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Date and time listed as yyyy-mm-dd hh:mm:ss</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level of carbon monoxide in μg/m^3</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level of other nitrous oxides (not no2 or no) in μg/m^3</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level of nitrogen dioxide in μg/m^3</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level of nitrogen monoxide in μg/m^3</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level of ozone in μg/m^3</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level of sulfur dioxide in μg/m^3</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level of particulate matter of 10 micron size in μg/m^3</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level of particulate matter of 2.5 micron size in μg/m^3</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speed of the wind in m/s</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The direction of the wind in compass degrees (0º north, clockwise around)</a:t>
                      </a:r>
                      <a:endParaRPr sz="1100"/>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628650" y="273850"/>
            <a:ext cx="22509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Columns (Answers)</a:t>
            </a:r>
            <a:endParaRPr/>
          </a:p>
        </p:txBody>
      </p:sp>
      <p:sp>
        <p:nvSpPr>
          <p:cNvPr id="145" name="Google Shape;145;p21"/>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aphicFrame>
        <p:nvGraphicFramePr>
          <p:cNvPr id="146" name="Google Shape;146;p21"/>
          <p:cNvGraphicFramePr/>
          <p:nvPr/>
        </p:nvGraphicFramePr>
        <p:xfrm>
          <a:off x="2943950" y="273850"/>
          <a:ext cx="3000000" cy="3000000"/>
        </p:xfrm>
        <a:graphic>
          <a:graphicData uri="http://schemas.openxmlformats.org/drawingml/2006/table">
            <a:tbl>
              <a:tblPr>
                <a:noFill/>
                <a:tableStyleId>{DF6ADFA2-A1A0-46A4-9A86-3A787479BE38}</a:tableStyleId>
              </a:tblPr>
              <a:tblGrid>
                <a:gridCol w="1914525"/>
                <a:gridCol w="3933825"/>
              </a:tblGrid>
              <a:tr h="12700">
                <a:tc>
                  <a:txBody>
                    <a:bodyPr/>
                    <a:lstStyle/>
                    <a:p>
                      <a:pPr indent="0" lvl="0" marL="0" rtl="0" algn="l">
                        <a:spcBef>
                          <a:spcPts val="0"/>
                        </a:spcBef>
                        <a:spcAft>
                          <a:spcPts val="0"/>
                        </a:spcAft>
                        <a:buNone/>
                      </a:pPr>
                      <a:r>
                        <a:rPr b="1" lang="en" sz="1100"/>
                        <a:t>Variable Name</a:t>
                      </a:r>
                      <a:endParaRPr b="1" sz="1100"/>
                    </a:p>
                  </a:txBody>
                  <a:tcPr marT="63500" marB="63500" marR="63500" marL="63500"/>
                </a:tc>
                <a:tc>
                  <a:txBody>
                    <a:bodyPr/>
                    <a:lstStyle/>
                    <a:p>
                      <a:pPr indent="0" lvl="0" marL="0" rtl="0" algn="l">
                        <a:spcBef>
                          <a:spcPts val="0"/>
                        </a:spcBef>
                        <a:spcAft>
                          <a:spcPts val="0"/>
                        </a:spcAft>
                        <a:buNone/>
                      </a:pPr>
                      <a:r>
                        <a:rPr b="1" lang="en" sz="1100"/>
                        <a:t>Meaning</a:t>
                      </a:r>
                      <a:endParaRPr b="1"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site</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name of the collection location</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code</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code for importing this site through the API</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date</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Date and time listed as yyyy-mm-dd hh:mm:ss</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co</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level of carbon monoxide in μg/m^3</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nox</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level of other nitrous oxides (not no2 or no) in μg/m^3</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no2</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level of nitrogen dioxide in μg/m^3</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no</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level of nitrogen monoxide in μg/m^3</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o3</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level of ozone in μg/m^3</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so2</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level of sulfur dioxide in μg/m^3</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pm10</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level of particulate matter of 10 micron size in μg/m^3</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pm2.5</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level of particulate matter of 2.5 micron size in μg/m^3</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ws</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speed of the wind in m/s</a:t>
                      </a:r>
                      <a:endParaRPr sz="1100"/>
                    </a:p>
                  </a:txBody>
                  <a:tcPr marT="63500" marB="63500" marR="63500" marL="63500"/>
                </a:tc>
              </a:tr>
              <a:tr h="12700">
                <a:tc>
                  <a:txBody>
                    <a:bodyPr/>
                    <a:lstStyle/>
                    <a:p>
                      <a:pPr indent="0" lvl="0" marL="0" rtl="0" algn="l">
                        <a:spcBef>
                          <a:spcPts val="0"/>
                        </a:spcBef>
                        <a:spcAft>
                          <a:spcPts val="0"/>
                        </a:spcAft>
                        <a:buNone/>
                      </a:pPr>
                      <a:r>
                        <a:rPr b="1" lang="en" sz="1100">
                          <a:solidFill>
                            <a:srgbClr val="0000FF"/>
                          </a:solidFill>
                        </a:rPr>
                        <a:t>wd</a:t>
                      </a:r>
                      <a:endParaRPr b="1" sz="1100">
                        <a:solidFill>
                          <a:srgbClr val="0000FF"/>
                        </a:solidFill>
                      </a:endParaRPr>
                    </a:p>
                  </a:txBody>
                  <a:tcPr marT="63500" marB="63500" marR="63500" marL="63500"/>
                </a:tc>
                <a:tc>
                  <a:txBody>
                    <a:bodyPr/>
                    <a:lstStyle/>
                    <a:p>
                      <a:pPr indent="0" lvl="0" marL="0" rtl="0" algn="l">
                        <a:spcBef>
                          <a:spcPts val="0"/>
                        </a:spcBef>
                        <a:spcAft>
                          <a:spcPts val="0"/>
                        </a:spcAft>
                        <a:buNone/>
                      </a:pPr>
                      <a:r>
                        <a:rPr lang="en" sz="1100"/>
                        <a:t>The direction of the wind in compass degrees (0º north, clockwise around)</a:t>
                      </a:r>
                      <a:endParaRPr sz="1100"/>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1: timePlot</a:t>
            </a:r>
            <a:endParaRPr/>
          </a:p>
        </p:txBody>
      </p:sp>
      <p:sp>
        <p:nvSpPr>
          <p:cNvPr id="152" name="Google Shape;152;p2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t>Now let’s first check our data by creating a simple plot: the value of our variables over time. </a:t>
            </a:r>
            <a:r>
              <a:rPr lang="en" sz="1600">
                <a:solidFill>
                  <a:srgbClr val="0000FF"/>
                </a:solidFill>
              </a:rPr>
              <a:t>The best way to do this clearly and concisely is to use the openair function </a:t>
            </a:r>
            <a:r>
              <a:rPr lang="en" sz="1600">
                <a:solidFill>
                  <a:srgbClr val="0000FF"/>
                </a:solidFill>
                <a:latin typeface="Consolas"/>
                <a:ea typeface="Consolas"/>
                <a:cs typeface="Consolas"/>
                <a:sym typeface="Consolas"/>
              </a:rPr>
              <a:t>timePlot()</a:t>
            </a:r>
            <a:r>
              <a:rPr lang="en" sz="1600"/>
              <a:t> (plots the pollutant nox by default)</a:t>
            </a:r>
            <a:br>
              <a:rPr lang="en" sz="1500"/>
            </a:br>
            <a:r>
              <a:rPr lang="en" sz="600"/>
              <a:t> </a:t>
            </a:r>
            <a:br>
              <a:rPr lang="en" sz="1500"/>
            </a:br>
            <a:r>
              <a:rPr lang="en" sz="1500"/>
              <a:t>	</a:t>
            </a:r>
            <a:r>
              <a:rPr lang="en" sz="1600">
                <a:solidFill>
                  <a:srgbClr val="444444"/>
                </a:solidFill>
                <a:latin typeface="Consolas"/>
                <a:ea typeface="Consolas"/>
                <a:cs typeface="Consolas"/>
                <a:sym typeface="Consolas"/>
              </a:rPr>
              <a:t>timePlot(data)</a:t>
            </a:r>
            <a:br>
              <a:rPr lang="en" sz="1500"/>
            </a:br>
            <a:r>
              <a:rPr lang="en" sz="600"/>
              <a:t> </a:t>
            </a:r>
            <a:br>
              <a:rPr lang="en" sz="1500"/>
            </a:br>
            <a:r>
              <a:rPr lang="en" sz="1600"/>
              <a:t>To specify one or more variables to plot, as well as the option to average over time:</a:t>
            </a:r>
            <a:endParaRPr sz="1600"/>
          </a:p>
          <a:p>
            <a:pPr indent="0" lvl="0" marL="0" rtl="0" algn="l">
              <a:lnSpc>
                <a:spcPct val="115000"/>
              </a:lnSpc>
              <a:spcBef>
                <a:spcPts val="0"/>
              </a:spcBef>
              <a:spcAft>
                <a:spcPts val="0"/>
              </a:spcAft>
              <a:buNone/>
            </a:pPr>
            <a:r>
              <a:rPr lang="en" sz="600"/>
              <a:t> </a:t>
            </a:r>
            <a:br>
              <a:rPr lang="en" sz="1500"/>
            </a:br>
            <a:r>
              <a:rPr lang="en" sz="1500">
                <a:solidFill>
                  <a:srgbClr val="444444"/>
                </a:solidFill>
                <a:latin typeface="Consolas"/>
                <a:ea typeface="Consolas"/>
                <a:cs typeface="Consolas"/>
                <a:sym typeface="Consolas"/>
              </a:rPr>
              <a:t>timePlot(data, pollutant = c(</a:t>
            </a:r>
            <a:r>
              <a:rPr lang="en" sz="1500">
                <a:solidFill>
                  <a:srgbClr val="880000"/>
                </a:solidFill>
                <a:latin typeface="Consolas"/>
                <a:ea typeface="Consolas"/>
                <a:cs typeface="Consolas"/>
                <a:sym typeface="Consolas"/>
              </a:rPr>
              <a:t>"no"</a:t>
            </a:r>
            <a:r>
              <a:rPr lang="en" sz="1500">
                <a:solidFill>
                  <a:srgbClr val="444444"/>
                </a:solidFill>
                <a:latin typeface="Consolas"/>
                <a:ea typeface="Consolas"/>
                <a:cs typeface="Consolas"/>
                <a:sym typeface="Consolas"/>
              </a:rPr>
              <a:t>, </a:t>
            </a:r>
            <a:r>
              <a:rPr lang="en" sz="1500">
                <a:solidFill>
                  <a:srgbClr val="880000"/>
                </a:solidFill>
                <a:latin typeface="Consolas"/>
                <a:ea typeface="Consolas"/>
                <a:cs typeface="Consolas"/>
                <a:sym typeface="Consolas"/>
              </a:rPr>
              <a:t>"no2"</a:t>
            </a:r>
            <a:r>
              <a:rPr lang="en" sz="1500">
                <a:solidFill>
                  <a:srgbClr val="444444"/>
                </a:solidFill>
                <a:latin typeface="Consolas"/>
                <a:ea typeface="Consolas"/>
                <a:cs typeface="Consolas"/>
                <a:sym typeface="Consolas"/>
              </a:rPr>
              <a:t>, </a:t>
            </a:r>
            <a:r>
              <a:rPr lang="en" sz="1500">
                <a:solidFill>
                  <a:srgbClr val="880000"/>
                </a:solidFill>
                <a:latin typeface="Consolas"/>
                <a:ea typeface="Consolas"/>
                <a:cs typeface="Consolas"/>
                <a:sym typeface="Consolas"/>
              </a:rPr>
              <a:t>"nox"</a:t>
            </a:r>
            <a:r>
              <a:rPr lang="en" sz="1500">
                <a:solidFill>
                  <a:srgbClr val="444444"/>
                </a:solidFill>
                <a:latin typeface="Consolas"/>
                <a:ea typeface="Consolas"/>
                <a:cs typeface="Consolas"/>
                <a:sym typeface="Consolas"/>
              </a:rPr>
              <a:t>, </a:t>
            </a:r>
            <a:r>
              <a:rPr lang="en" sz="1500">
                <a:solidFill>
                  <a:srgbClr val="880000"/>
                </a:solidFill>
                <a:latin typeface="Consolas"/>
                <a:ea typeface="Consolas"/>
                <a:cs typeface="Consolas"/>
                <a:sym typeface="Consolas"/>
              </a:rPr>
              <a:t>"o3"</a:t>
            </a:r>
            <a:r>
              <a:rPr lang="en" sz="1500">
                <a:solidFill>
                  <a:srgbClr val="444444"/>
                </a:solidFill>
                <a:latin typeface="Consolas"/>
                <a:ea typeface="Consolas"/>
                <a:cs typeface="Consolas"/>
                <a:sym typeface="Consolas"/>
              </a:rPr>
              <a:t>),avg.time=</a:t>
            </a:r>
            <a:r>
              <a:rPr lang="en" sz="1500">
                <a:solidFill>
                  <a:srgbClr val="880000"/>
                </a:solidFill>
                <a:latin typeface="Consolas"/>
                <a:ea typeface="Consolas"/>
                <a:cs typeface="Consolas"/>
                <a:sym typeface="Consolas"/>
              </a:rPr>
              <a:t>"month"</a:t>
            </a:r>
            <a:r>
              <a:rPr lang="en" sz="1500">
                <a:solidFill>
                  <a:srgbClr val="444444"/>
                </a:solidFill>
                <a:latin typeface="Consolas"/>
                <a:ea typeface="Consolas"/>
                <a:cs typeface="Consolas"/>
                <a:sym typeface="Consolas"/>
              </a:rPr>
              <a:t>)</a:t>
            </a:r>
            <a:endParaRPr sz="1500">
              <a:solidFill>
                <a:srgbClr val="444444"/>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500">
                <a:solidFill>
                  <a:srgbClr val="000000"/>
                </a:solidFill>
              </a:rPr>
              <a:t>Once plotted, you may need to adjust your plots window to fully see the data. You can do this by clicking and dragging the bar dividing the files window and plots window.</a:t>
            </a:r>
            <a:br>
              <a:rPr lang="en" sz="1500">
                <a:solidFill>
                  <a:srgbClr val="444444"/>
                </a:solidFill>
              </a:rPr>
            </a:br>
            <a:r>
              <a:rPr lang="en" sz="600">
                <a:solidFill>
                  <a:srgbClr val="444444"/>
                </a:solidFill>
              </a:rPr>
              <a:t> </a:t>
            </a:r>
            <a:endParaRPr sz="600">
              <a:solidFill>
                <a:srgbClr val="444444"/>
              </a:solidFill>
            </a:endParaRPr>
          </a:p>
          <a:p>
            <a:pPr indent="0" lvl="0" marL="0" rtl="0" algn="l">
              <a:lnSpc>
                <a:spcPct val="115000"/>
              </a:lnSpc>
              <a:spcBef>
                <a:spcPts val="0"/>
              </a:spcBef>
              <a:spcAft>
                <a:spcPts val="0"/>
              </a:spcAft>
              <a:buClr>
                <a:schemeClr val="dk1"/>
              </a:buClr>
              <a:buSzPts val="1100"/>
              <a:buFont typeface="Arial"/>
              <a:buNone/>
            </a:pPr>
            <a:r>
              <a:rPr lang="en" sz="1500">
                <a:solidFill>
                  <a:srgbClr val="0000FF"/>
                </a:solidFill>
              </a:rPr>
              <a:t>Finally, answer the 3 questions about time plots on your answer sheet.</a:t>
            </a:r>
            <a:endParaRPr sz="2500">
              <a:solidFill>
                <a:srgbClr val="0000FF"/>
              </a:solidFill>
            </a:endParaRPr>
          </a:p>
        </p:txBody>
      </p:sp>
      <p:sp>
        <p:nvSpPr>
          <p:cNvPr id="153" name="Google Shape;153;p22"/>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