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83991af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83991af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83991af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83991af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83991af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83991af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83991af1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83991af1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83991af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83991af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83991af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83991af1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75d9121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75d9121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75d9121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75d9121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75d9121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75d9121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75d9121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75d9121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75d912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75d912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8a774b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8a774b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75d9121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75d9121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83991af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83991af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83991af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83991af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75d9121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75d9121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83991af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83991af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6b04542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6b04542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ookdown.org/david_carslaw/openair/" TargetMode="External"/><Relationship Id="rId4" Type="http://schemas.openxmlformats.org/officeDocument/2006/relationships/hyperlink" Target="https://github.com/davidcarslaw/openair" TargetMode="External"/><Relationship Id="rId5" Type="http://schemas.openxmlformats.org/officeDocument/2006/relationships/hyperlink" Target="https://github.com/skgrange/saqget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uk-air.defra.gov.uk/networks/network-info?view=aur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1544450"/>
            <a:ext cx="7648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ENGS 37 Introduction to Environmental Engineering</a:t>
            </a:r>
            <a:endParaRPr/>
          </a:p>
        </p:txBody>
      </p:sp>
      <p:sp>
        <p:nvSpPr>
          <p:cNvPr id="278" name="Google Shape;278;p13"/>
          <p:cNvSpPr txBox="1"/>
          <p:nvPr>
            <p:ph idx="1" type="subTitle"/>
          </p:nvPr>
        </p:nvSpPr>
        <p:spPr>
          <a:xfrm>
            <a:off x="311700" y="3062725"/>
            <a:ext cx="8520600" cy="1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Petra Bonfert-Taylor</a:t>
            </a:r>
            <a:endParaRPr/>
          </a:p>
          <a:p>
            <a:pPr indent="0" lvl="0" marL="0" rtl="0" algn="l">
              <a:spcBef>
                <a:spcPts val="0"/>
              </a:spcBef>
              <a:spcAft>
                <a:spcPts val="0"/>
              </a:spcAft>
              <a:buNone/>
            </a:pPr>
            <a:r>
              <a:rPr lang="en"/>
              <a:t>Contributors: Andy J. Bean, Monika Roznere, </a:t>
            </a:r>
            <a:r>
              <a:rPr lang="en"/>
              <a:t>and </a:t>
            </a:r>
            <a:r>
              <a:rPr lang="en"/>
              <a:t>Scott D. Pauls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1: R Installation and Tutorial</a:t>
            </a:r>
            <a:endParaRPr/>
          </a:p>
        </p:txBody>
      </p:sp>
      <p:sp>
        <p:nvSpPr>
          <p:cNvPr id="335" name="Google Shape;335;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Before class:</a:t>
            </a:r>
            <a:endParaRPr/>
          </a:p>
          <a:p>
            <a:pPr indent="-298450" lvl="1" marL="914400" rtl="0" algn="l">
              <a:spcBef>
                <a:spcPts val="0"/>
              </a:spcBef>
              <a:spcAft>
                <a:spcPts val="0"/>
              </a:spcAft>
              <a:buSzPts val="1100"/>
              <a:buChar char="○"/>
            </a:pPr>
            <a:r>
              <a:rPr lang="en"/>
              <a:t>R and RStudio installation</a:t>
            </a:r>
            <a:endParaRPr/>
          </a:p>
          <a:p>
            <a:pPr indent="-311150" lvl="0" marL="457200" rtl="0" algn="l">
              <a:spcBef>
                <a:spcPts val="0"/>
              </a:spcBef>
              <a:spcAft>
                <a:spcPts val="0"/>
              </a:spcAft>
              <a:buSzPts val="1300"/>
              <a:buChar char="●"/>
            </a:pPr>
            <a:r>
              <a:rPr lang="en"/>
              <a:t>Slides (</a:t>
            </a:r>
            <a:r>
              <a:rPr i="1" lang="en"/>
              <a:t>Slides for Asgmt 1</a:t>
            </a:r>
            <a:r>
              <a:rPr lang="en"/>
              <a:t>) walking through assignment presented during class</a:t>
            </a:r>
            <a:endParaRPr/>
          </a:p>
          <a:p>
            <a:pPr indent="-311150" lvl="0" marL="457200" rtl="0" algn="l">
              <a:spcBef>
                <a:spcPts val="0"/>
              </a:spcBef>
              <a:spcAft>
                <a:spcPts val="0"/>
              </a:spcAft>
              <a:buSzPts val="1300"/>
              <a:buChar char="●"/>
            </a:pPr>
            <a:r>
              <a:rPr lang="en"/>
              <a:t>Worksheet (</a:t>
            </a:r>
            <a:r>
              <a:rPr i="1" lang="en"/>
              <a:t>Asgmt 1: R Installation and Tutorial</a:t>
            </a:r>
            <a:r>
              <a:rPr lang="en"/>
              <a:t>) done independently (in class and potentially completed outside of class)</a:t>
            </a:r>
            <a:endParaRPr/>
          </a:p>
          <a:p>
            <a:pPr indent="-298450" lvl="1" marL="914400" rtl="0" algn="l">
              <a:spcBef>
                <a:spcPts val="0"/>
              </a:spcBef>
              <a:spcAft>
                <a:spcPts val="0"/>
              </a:spcAft>
              <a:buSzPts val="1100"/>
              <a:buChar char="○"/>
            </a:pPr>
            <a:r>
              <a:rPr lang="en"/>
              <a:t>Downloadable dataset in case of R issues (</a:t>
            </a:r>
            <a:r>
              <a:rPr i="1" lang="en"/>
              <a:t>R_intro_dataset.csv</a:t>
            </a:r>
            <a:r>
              <a:rPr lang="en"/>
              <a:t>)</a:t>
            </a:r>
            <a:endParaRPr/>
          </a:p>
          <a:p>
            <a:pPr indent="-298450" lvl="1" marL="914400" rtl="0" algn="l">
              <a:spcBef>
                <a:spcPts val="0"/>
              </a:spcBef>
              <a:spcAft>
                <a:spcPts val="0"/>
              </a:spcAft>
              <a:buSzPts val="1100"/>
              <a:buChar char="○"/>
            </a:pPr>
            <a:r>
              <a:rPr lang="en"/>
              <a:t>Answer sheet (</a:t>
            </a:r>
            <a:r>
              <a:rPr i="1" lang="en"/>
              <a:t>Asgmt 1: Answer Sheet</a:t>
            </a:r>
            <a:r>
              <a:rPr lang="en"/>
              <a:t>) – cut down version of main worksheet</a:t>
            </a:r>
            <a:endParaRPr/>
          </a:p>
          <a:p>
            <a:pPr indent="-311150" lvl="0" marL="457200" rtl="0" algn="l">
              <a:spcBef>
                <a:spcPts val="0"/>
              </a:spcBef>
              <a:spcAft>
                <a:spcPts val="0"/>
              </a:spcAft>
              <a:buSzPts val="1300"/>
              <a:buChar char="●"/>
            </a:pPr>
            <a:r>
              <a:rPr lang="en"/>
              <a:t>For instructors and TAs</a:t>
            </a:r>
            <a:endParaRPr/>
          </a:p>
          <a:p>
            <a:pPr indent="-298450" lvl="1" marL="914400" rtl="0" algn="l">
              <a:spcBef>
                <a:spcPts val="0"/>
              </a:spcBef>
              <a:spcAft>
                <a:spcPts val="0"/>
              </a:spcAft>
              <a:buSzPts val="1100"/>
              <a:buChar char="○"/>
            </a:pPr>
            <a:r>
              <a:rPr lang="en"/>
              <a:t>Answer key (</a:t>
            </a:r>
            <a:r>
              <a:rPr i="1" lang="en"/>
              <a:t>Asgmt 1: Answer Key)</a:t>
            </a:r>
            <a:endParaRPr i="1"/>
          </a:p>
          <a:p>
            <a:pPr indent="-298450" lvl="1" marL="914400" rtl="0" algn="l">
              <a:spcBef>
                <a:spcPts val="0"/>
              </a:spcBef>
              <a:spcAft>
                <a:spcPts val="0"/>
              </a:spcAft>
              <a:buSzPts val="1100"/>
              <a:buChar char="○"/>
            </a:pPr>
            <a:r>
              <a:rPr i="1" lang="en"/>
              <a:t>Code (R_intro.R</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2: Selecting Your Site</a:t>
            </a:r>
            <a:endParaRPr/>
          </a:p>
        </p:txBody>
      </p:sp>
      <p:sp>
        <p:nvSpPr>
          <p:cNvPr id="341" name="Google Shape;341;p2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2 + 6</a:t>
            </a:r>
            <a:r>
              <a:rPr lang="en"/>
              <a:t>) walking through assignment and introduction to final project</a:t>
            </a:r>
            <a:endParaRPr/>
          </a:p>
          <a:p>
            <a:pPr indent="-311150" lvl="0" marL="457200" rtl="0" algn="l">
              <a:spcBef>
                <a:spcPts val="0"/>
              </a:spcBef>
              <a:spcAft>
                <a:spcPts val="0"/>
              </a:spcAft>
              <a:buSzPts val="1300"/>
              <a:buChar char="●"/>
            </a:pPr>
            <a:r>
              <a:rPr lang="en"/>
              <a:t>Worksheet completed in groups (</a:t>
            </a:r>
            <a:r>
              <a:rPr i="1" lang="en"/>
              <a:t>Asgmt 2: Selecting Your Site</a:t>
            </a:r>
            <a:r>
              <a:rPr lang="en"/>
              <a:t>)</a:t>
            </a:r>
            <a:endParaRPr/>
          </a:p>
          <a:p>
            <a:pPr indent="-298450" lvl="1" marL="914400" rtl="0" algn="l">
              <a:spcBef>
                <a:spcPts val="0"/>
              </a:spcBef>
              <a:spcAft>
                <a:spcPts val="0"/>
              </a:spcAft>
              <a:buSzPts val="1100"/>
              <a:buChar char="○"/>
            </a:pPr>
            <a:r>
              <a:rPr lang="en"/>
              <a:t>Group sign-up sheet for group member names and Germany site(s)</a:t>
            </a:r>
            <a:endParaRPr/>
          </a:p>
          <a:p>
            <a:pPr indent="-298450" lvl="1" marL="914400" rtl="0" algn="l">
              <a:spcBef>
                <a:spcPts val="0"/>
              </a:spcBef>
              <a:spcAft>
                <a:spcPts val="0"/>
              </a:spcAft>
              <a:buSzPts val="1100"/>
              <a:buChar char="○"/>
            </a:pPr>
            <a:r>
              <a:rPr lang="en"/>
              <a:t>Readings and questions on EPA and EU (Germany) air quality guidelines</a:t>
            </a:r>
            <a:endParaRPr/>
          </a:p>
          <a:p>
            <a:pPr indent="-298450" lvl="1" marL="914400" rtl="0" algn="l">
              <a:spcBef>
                <a:spcPts val="0"/>
              </a:spcBef>
              <a:spcAft>
                <a:spcPts val="0"/>
              </a:spcAft>
              <a:buSzPts val="1100"/>
              <a:buChar char="○"/>
            </a:pPr>
            <a:r>
              <a:rPr lang="en"/>
              <a:t>Case study reading and questions</a:t>
            </a:r>
            <a:endParaRPr/>
          </a:p>
          <a:p>
            <a:pPr indent="-298450" lvl="1" marL="914400" rtl="0" algn="l">
              <a:spcBef>
                <a:spcPts val="0"/>
              </a:spcBef>
              <a:spcAft>
                <a:spcPts val="0"/>
              </a:spcAft>
              <a:buSzPts val="1100"/>
              <a:buChar char="○"/>
            </a:pPr>
            <a:r>
              <a:rPr lang="en"/>
              <a:t>Research on your site</a:t>
            </a:r>
            <a:endParaRPr/>
          </a:p>
          <a:p>
            <a:pPr indent="-311150" lvl="0" marL="457200" rtl="0" algn="l">
              <a:spcBef>
                <a:spcPts val="0"/>
              </a:spcBef>
              <a:spcAft>
                <a:spcPts val="0"/>
              </a:spcAft>
              <a:buSzPts val="1300"/>
              <a:buChar char="●"/>
            </a:pPr>
            <a:r>
              <a:rPr lang="en"/>
              <a:t>Germany data (site csv data)</a:t>
            </a:r>
            <a:br>
              <a:rPr lang="en"/>
            </a:br>
            <a:endParaRPr/>
          </a:p>
          <a:p>
            <a:pPr indent="-311150" lvl="0" marL="457200" rtl="0" algn="l">
              <a:spcBef>
                <a:spcPts val="0"/>
              </a:spcBef>
              <a:spcAft>
                <a:spcPts val="0"/>
              </a:spcAft>
              <a:buSzPts val="1300"/>
              <a:buChar char="●"/>
            </a:pPr>
            <a:r>
              <a:rPr lang="en"/>
              <a:t>No answer key or code, graded on reasonable completion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Openair Primer</a:t>
            </a:r>
            <a:endParaRPr/>
          </a:p>
        </p:txBody>
      </p:sp>
      <p:sp>
        <p:nvSpPr>
          <p:cNvPr id="347" name="Google Shape;347;p2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3</a:t>
            </a:r>
            <a:r>
              <a:rPr lang="en"/>
              <a:t>) walking through introductory openair package functions</a:t>
            </a:r>
            <a:endParaRPr/>
          </a:p>
          <a:p>
            <a:pPr indent="-311150" lvl="0" marL="457200" rtl="0" algn="l">
              <a:spcBef>
                <a:spcPts val="0"/>
              </a:spcBef>
              <a:spcAft>
                <a:spcPts val="0"/>
              </a:spcAft>
              <a:buSzPts val="1300"/>
              <a:buChar char="●"/>
            </a:pPr>
            <a:r>
              <a:rPr lang="en"/>
              <a:t>Worksheet completed individually/groups (</a:t>
            </a:r>
            <a:r>
              <a:rPr i="1" lang="en"/>
              <a:t>Asgmt 3: Openair Primer</a:t>
            </a:r>
            <a:r>
              <a:rPr lang="en"/>
              <a:t>)</a:t>
            </a:r>
            <a:endParaRPr/>
          </a:p>
          <a:p>
            <a:pPr indent="-298450" lvl="1" marL="914400" rtl="0" algn="l">
              <a:spcBef>
                <a:spcPts val="0"/>
              </a:spcBef>
              <a:spcAft>
                <a:spcPts val="0"/>
              </a:spcAft>
              <a:buSzPts val="1100"/>
              <a:buChar char="○"/>
            </a:pPr>
            <a:r>
              <a:rPr lang="en"/>
              <a:t>Downloadable dataset in case of R issues (</a:t>
            </a:r>
            <a:r>
              <a:rPr i="1" lang="en"/>
              <a:t>openair_primer_dataset.csv</a:t>
            </a:r>
            <a:r>
              <a:rPr lang="en"/>
              <a:t>)</a:t>
            </a:r>
            <a:endParaRPr/>
          </a:p>
          <a:p>
            <a:pPr indent="-298450" lvl="1" marL="914400" rtl="0" algn="l">
              <a:spcBef>
                <a:spcPts val="0"/>
              </a:spcBef>
              <a:spcAft>
                <a:spcPts val="0"/>
              </a:spcAft>
              <a:buSzPts val="1100"/>
              <a:buChar char="○"/>
            </a:pPr>
            <a:r>
              <a:rPr lang="en"/>
              <a:t>Answer sheet (</a:t>
            </a:r>
            <a:r>
              <a:rPr i="1" lang="en"/>
              <a:t>Asgmt 3: Answer Sheet</a:t>
            </a:r>
            <a:r>
              <a:rPr lang="en"/>
              <a:t>) – cut down version of main worksheet</a:t>
            </a:r>
            <a:endParaRPr/>
          </a:p>
          <a:p>
            <a:pPr indent="-311150" lvl="0" marL="457200" rtl="0" algn="l">
              <a:spcBef>
                <a:spcPts val="0"/>
              </a:spcBef>
              <a:spcAft>
                <a:spcPts val="0"/>
              </a:spcAft>
              <a:buSzPts val="1300"/>
              <a:buChar char="●"/>
            </a:pPr>
            <a:r>
              <a:rPr lang="en"/>
              <a:t>For instructors and TAs</a:t>
            </a:r>
            <a:endParaRPr/>
          </a:p>
          <a:p>
            <a:pPr indent="-298450" lvl="1" marL="914400" rtl="0" algn="l">
              <a:spcBef>
                <a:spcPts val="0"/>
              </a:spcBef>
              <a:spcAft>
                <a:spcPts val="0"/>
              </a:spcAft>
              <a:buSzPts val="1100"/>
              <a:buChar char="○"/>
            </a:pPr>
            <a:r>
              <a:rPr lang="en"/>
              <a:t>Answer key (</a:t>
            </a:r>
            <a:r>
              <a:rPr i="1" lang="en"/>
              <a:t>Asgmt 3: Answer Key)</a:t>
            </a:r>
            <a:endParaRPr i="1"/>
          </a:p>
          <a:p>
            <a:pPr indent="-298450" lvl="1" marL="914400" rtl="0" algn="l">
              <a:spcBef>
                <a:spcPts val="0"/>
              </a:spcBef>
              <a:spcAft>
                <a:spcPts val="0"/>
              </a:spcAft>
              <a:buSzPts val="1100"/>
              <a:buChar char="○"/>
            </a:pPr>
            <a:r>
              <a:rPr i="1" lang="en"/>
              <a:t>Code (openair_primer.R</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4: Preliminary Presentation</a:t>
            </a:r>
            <a:endParaRPr/>
          </a:p>
        </p:txBody>
      </p:sp>
      <p:sp>
        <p:nvSpPr>
          <p:cNvPr id="353" name="Google Shape;353;p2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Document</a:t>
            </a:r>
            <a:r>
              <a:rPr lang="en"/>
              <a:t> to explain assignment and expectations (</a:t>
            </a:r>
            <a:r>
              <a:rPr i="1" lang="en"/>
              <a:t>Asgmt 4: Preliminary Presentation</a:t>
            </a:r>
            <a:r>
              <a:rPr lang="en"/>
              <a:t>) – group work</a:t>
            </a:r>
            <a:endParaRPr/>
          </a:p>
          <a:p>
            <a:pPr indent="-311150" lvl="0" marL="457200" rtl="0" algn="l">
              <a:spcBef>
                <a:spcPts val="0"/>
              </a:spcBef>
              <a:spcAft>
                <a:spcPts val="0"/>
              </a:spcAft>
              <a:buSzPts val="1300"/>
              <a:buChar char="●"/>
            </a:pPr>
            <a:r>
              <a:rPr lang="en"/>
              <a:t>Groups will post preliminary research, figures, and questions into a shared Google Slides</a:t>
            </a:r>
            <a:endParaRPr/>
          </a:p>
          <a:p>
            <a:pPr indent="-298450" lvl="1" marL="914400" rtl="0" algn="l">
              <a:spcBef>
                <a:spcPts val="0"/>
              </a:spcBef>
              <a:spcAft>
                <a:spcPts val="0"/>
              </a:spcAft>
              <a:buSzPts val="1100"/>
              <a:buChar char="○"/>
            </a:pPr>
            <a:r>
              <a:rPr lang="en"/>
              <a:t>These slides will be then used for a full class day presentation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5: More on Openair</a:t>
            </a:r>
            <a:endParaRPr/>
          </a:p>
        </p:txBody>
      </p:sp>
      <p:sp>
        <p:nvSpPr>
          <p:cNvPr id="359" name="Google Shape;359;p2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5</a:t>
            </a:r>
            <a:r>
              <a:rPr lang="en"/>
              <a:t>) walking through the worksheet with blown-up figures to help guide through student questions</a:t>
            </a:r>
            <a:endParaRPr/>
          </a:p>
          <a:p>
            <a:pPr indent="-311150" lvl="0" marL="457200" rtl="0" algn="l">
              <a:spcBef>
                <a:spcPts val="0"/>
              </a:spcBef>
              <a:spcAft>
                <a:spcPts val="0"/>
              </a:spcAft>
              <a:buSzPts val="1300"/>
              <a:buChar char="●"/>
            </a:pPr>
            <a:r>
              <a:rPr lang="en"/>
              <a:t>Worksheet completed individually/groups (</a:t>
            </a:r>
            <a:r>
              <a:rPr i="1" lang="en"/>
              <a:t>Asgmt 5: More on Openair</a:t>
            </a:r>
            <a:r>
              <a:rPr lang="en"/>
              <a:t>)</a:t>
            </a:r>
            <a:endParaRPr/>
          </a:p>
          <a:p>
            <a:pPr indent="-298450" lvl="1" marL="914400" rtl="0" algn="l">
              <a:spcBef>
                <a:spcPts val="0"/>
              </a:spcBef>
              <a:spcAft>
                <a:spcPts val="0"/>
              </a:spcAft>
              <a:buSzPts val="1100"/>
              <a:buChar char="○"/>
            </a:pPr>
            <a:r>
              <a:rPr lang="en"/>
              <a:t>Data will be based on their individual Germany site data – so plots will look unique</a:t>
            </a:r>
            <a:endParaRPr/>
          </a:p>
          <a:p>
            <a:pPr indent="-298450" lvl="1" marL="914400" rtl="0" algn="l">
              <a:spcBef>
                <a:spcPts val="0"/>
              </a:spcBef>
              <a:spcAft>
                <a:spcPts val="0"/>
              </a:spcAft>
              <a:buSzPts val="1100"/>
              <a:buChar char="○"/>
            </a:pPr>
            <a:r>
              <a:rPr lang="en"/>
              <a:t>No cut-down answer sheet – they can make one through the full worksheet document</a:t>
            </a:r>
            <a:endParaRPr/>
          </a:p>
          <a:p>
            <a:pPr indent="-311150" lvl="0" marL="457200" rtl="0" algn="l">
              <a:spcBef>
                <a:spcPts val="0"/>
              </a:spcBef>
              <a:spcAft>
                <a:spcPts val="0"/>
              </a:spcAft>
              <a:buSzPts val="1300"/>
              <a:buChar char="●"/>
            </a:pPr>
            <a:r>
              <a:rPr lang="en"/>
              <a:t>For instructors and TAs</a:t>
            </a:r>
            <a:endParaRPr/>
          </a:p>
          <a:p>
            <a:pPr indent="-298450" lvl="1" marL="914400" rtl="0" algn="l">
              <a:spcBef>
                <a:spcPts val="0"/>
              </a:spcBef>
              <a:spcAft>
                <a:spcPts val="0"/>
              </a:spcAft>
              <a:buSzPts val="1100"/>
              <a:buChar char="○"/>
            </a:pPr>
            <a:r>
              <a:rPr lang="en"/>
              <a:t>Answer key – none provided as different datasets will be used; use full worksheet document for reference</a:t>
            </a:r>
            <a:endParaRPr/>
          </a:p>
          <a:p>
            <a:pPr indent="-298450" lvl="1" marL="914400" rtl="0" algn="l">
              <a:spcBef>
                <a:spcPts val="0"/>
              </a:spcBef>
              <a:spcAft>
                <a:spcPts val="0"/>
              </a:spcAft>
              <a:buSzPts val="1100"/>
              <a:buChar char="○"/>
            </a:pPr>
            <a:r>
              <a:rPr i="1" lang="en"/>
              <a:t>Code (more_on_openair.R</a:t>
            </a:r>
            <a:r>
              <a:rPr lang="en"/>
              <a:t>) – steps through the full worksheet document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6: Final Project</a:t>
            </a:r>
            <a:endParaRPr/>
          </a:p>
        </p:txBody>
      </p:sp>
      <p:sp>
        <p:nvSpPr>
          <p:cNvPr id="365" name="Google Shape;365;p2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2+6</a:t>
            </a:r>
            <a:r>
              <a:rPr lang="en"/>
              <a:t>) introduces the final project (done earlier in the first week)</a:t>
            </a:r>
            <a:endParaRPr/>
          </a:p>
          <a:p>
            <a:pPr indent="-311150" lvl="0" marL="457200" rtl="0" algn="l">
              <a:spcBef>
                <a:spcPts val="0"/>
              </a:spcBef>
              <a:spcAft>
                <a:spcPts val="0"/>
              </a:spcAft>
              <a:buSzPts val="1300"/>
              <a:buChar char="●"/>
            </a:pPr>
            <a:r>
              <a:rPr lang="en"/>
              <a:t>Document to explain assignment and expectations </a:t>
            </a:r>
            <a:r>
              <a:rPr lang="en"/>
              <a:t>(</a:t>
            </a:r>
            <a:r>
              <a:rPr i="1" lang="en"/>
              <a:t>Asgmt 6: Final Project</a:t>
            </a:r>
            <a:r>
              <a:rPr lang="en"/>
              <a:t>) – Group Work</a:t>
            </a:r>
            <a:endParaRPr/>
          </a:p>
          <a:p>
            <a:pPr indent="-298450" lvl="1" marL="914400" rtl="0" algn="l">
              <a:spcBef>
                <a:spcPts val="0"/>
              </a:spcBef>
              <a:spcAft>
                <a:spcPts val="0"/>
              </a:spcAft>
              <a:buSzPts val="1100"/>
              <a:buChar char="○"/>
            </a:pPr>
            <a:r>
              <a:rPr lang="en"/>
              <a:t>Contains instructions and rubric</a:t>
            </a:r>
            <a:endParaRPr/>
          </a:p>
          <a:p>
            <a:pPr indent="-298450" lvl="1" marL="914400" rtl="0" algn="l">
              <a:spcBef>
                <a:spcPts val="0"/>
              </a:spcBef>
              <a:spcAft>
                <a:spcPts val="0"/>
              </a:spcAft>
              <a:buSzPts val="1100"/>
              <a:buChar char="○"/>
            </a:pPr>
            <a:r>
              <a:rPr lang="en"/>
              <a:t>2 Presentation days for students to showcase their work to their peers</a:t>
            </a:r>
            <a:endParaRPr/>
          </a:p>
          <a:p>
            <a:pPr indent="-298450" lvl="1" marL="914400" rtl="0" algn="l">
              <a:spcBef>
                <a:spcPts val="0"/>
              </a:spcBef>
              <a:spcAft>
                <a:spcPts val="0"/>
              </a:spcAft>
              <a:buSzPts val="1100"/>
              <a:buChar char="○"/>
            </a:pPr>
            <a:r>
              <a:rPr lang="en"/>
              <a:t>“Gala” type event at end of term to showcase targeted media components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371" name="Google Shape;371;p28"/>
          <p:cNvSpPr txBox="1"/>
          <p:nvPr>
            <p:ph idx="1" type="body"/>
          </p:nvPr>
        </p:nvSpPr>
        <p:spPr>
          <a:xfrm>
            <a:off x="1303800" y="1347825"/>
            <a:ext cx="7526400" cy="31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end up with this module (from initial concept to eventual deployed module, what changes did you make along the way and why)?</a:t>
            </a:r>
            <a:endParaRPr/>
          </a:p>
          <a:p>
            <a:pPr indent="-311150" lvl="0" marL="457200" rtl="0" algn="l">
              <a:spcBef>
                <a:spcPts val="1600"/>
              </a:spcBef>
              <a:spcAft>
                <a:spcPts val="0"/>
              </a:spcAft>
              <a:buSzPts val="1300"/>
              <a:buChar char="●"/>
            </a:pPr>
            <a:r>
              <a:rPr lang="en"/>
              <a:t>Inspired by Olin College Assignment</a:t>
            </a:r>
            <a:endParaRPr/>
          </a:p>
          <a:p>
            <a:pPr indent="-298450" lvl="1" marL="914400" rtl="0" algn="l">
              <a:spcBef>
                <a:spcPts val="0"/>
              </a:spcBef>
              <a:spcAft>
                <a:spcPts val="0"/>
              </a:spcAft>
              <a:buSzPts val="1100"/>
              <a:buChar char="○"/>
            </a:pPr>
            <a:r>
              <a:rPr lang="en"/>
              <a:t>Focus on long research paper and policy recommendation were removed due to length</a:t>
            </a:r>
            <a:endParaRPr/>
          </a:p>
          <a:p>
            <a:pPr indent="-311150" lvl="0" marL="457200" rtl="0" algn="l">
              <a:spcBef>
                <a:spcPts val="0"/>
              </a:spcBef>
              <a:spcAft>
                <a:spcPts val="0"/>
              </a:spcAft>
              <a:buSzPts val="1300"/>
              <a:buChar char="●"/>
            </a:pPr>
            <a:r>
              <a:rPr lang="en"/>
              <a:t>Find datasets first (air quality + weather) → assignment design</a:t>
            </a:r>
            <a:endParaRPr/>
          </a:p>
          <a:p>
            <a:pPr indent="-311150" lvl="0" marL="457200" rtl="0" algn="l">
              <a:spcBef>
                <a:spcPts val="0"/>
              </a:spcBef>
              <a:spcAft>
                <a:spcPts val="0"/>
              </a:spcAft>
              <a:buSzPts val="1300"/>
              <a:buChar char="●"/>
            </a:pPr>
            <a:r>
              <a:rPr i="1" lang="en"/>
              <a:t>o</a:t>
            </a:r>
            <a:r>
              <a:rPr i="1" lang="en"/>
              <a:t>penair</a:t>
            </a:r>
            <a:r>
              <a:rPr lang="en"/>
              <a:t> package → UK only; no Germany data → </a:t>
            </a:r>
            <a:r>
              <a:rPr lang="en"/>
              <a:t>independent</a:t>
            </a:r>
            <a:r>
              <a:rPr lang="en"/>
              <a:t> data sites → </a:t>
            </a:r>
            <a:r>
              <a:rPr i="1" lang="en"/>
              <a:t>saqgetr</a:t>
            </a:r>
            <a:r>
              <a:rPr lang="en"/>
              <a:t> package</a:t>
            </a:r>
            <a:endParaRPr/>
          </a:p>
          <a:p>
            <a:pPr indent="-311150" lvl="0" marL="457200" rtl="0" algn="l">
              <a:spcBef>
                <a:spcPts val="0"/>
              </a:spcBef>
              <a:spcAft>
                <a:spcPts val="0"/>
              </a:spcAft>
              <a:buSzPts val="1300"/>
              <a:buChar char="●"/>
            </a:pPr>
            <a:r>
              <a:rPr lang="en"/>
              <a:t>Main coding assignments: R tutorial, </a:t>
            </a:r>
            <a:r>
              <a:rPr i="1" lang="en"/>
              <a:t>openair</a:t>
            </a:r>
            <a:r>
              <a:rPr lang="en"/>
              <a:t> tutorial, and advanced </a:t>
            </a:r>
            <a:r>
              <a:rPr i="1" lang="en"/>
              <a:t>openair</a:t>
            </a:r>
            <a:r>
              <a:rPr lang="en"/>
              <a:t> tutorial</a:t>
            </a:r>
            <a:endParaRPr/>
          </a:p>
          <a:p>
            <a:pPr indent="-311150" lvl="0" marL="457200" rtl="0" algn="l">
              <a:spcBef>
                <a:spcPts val="0"/>
              </a:spcBef>
              <a:spcAft>
                <a:spcPts val="0"/>
              </a:spcAft>
              <a:buSzPts val="1300"/>
              <a:buChar char="●"/>
            </a:pPr>
            <a:r>
              <a:rPr lang="en"/>
              <a:t>Presentation assignments:</a:t>
            </a:r>
            <a:endParaRPr/>
          </a:p>
          <a:p>
            <a:pPr indent="-298450" lvl="1" marL="914400" rtl="0" algn="l">
              <a:spcBef>
                <a:spcPts val="0"/>
              </a:spcBef>
              <a:spcAft>
                <a:spcPts val="0"/>
              </a:spcAft>
              <a:buSzPts val="1100"/>
              <a:buChar char="○"/>
            </a:pPr>
            <a:r>
              <a:rPr lang="en"/>
              <a:t>Preliminary presentation</a:t>
            </a:r>
            <a:endParaRPr/>
          </a:p>
          <a:p>
            <a:pPr indent="-298450" lvl="1" marL="914400" rtl="0" algn="l">
              <a:spcBef>
                <a:spcPts val="0"/>
              </a:spcBef>
              <a:spcAft>
                <a:spcPts val="0"/>
              </a:spcAft>
              <a:buSzPts val="1100"/>
              <a:buChar char="○"/>
            </a:pPr>
            <a:r>
              <a:rPr lang="en"/>
              <a:t>Final presentation</a:t>
            </a:r>
            <a:endParaRPr/>
          </a:p>
          <a:p>
            <a:pPr indent="-298450" lvl="1" marL="914400" rtl="0" algn="l">
              <a:spcBef>
                <a:spcPts val="0"/>
              </a:spcBef>
              <a:spcAft>
                <a:spcPts val="0"/>
              </a:spcAft>
              <a:buSzPts val="1100"/>
              <a:buChar char="○"/>
            </a:pPr>
            <a:r>
              <a:rPr lang="en"/>
              <a:t>Targeted media component (Gala)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377" name="Google Shape;377;p29"/>
          <p:cNvSpPr txBox="1"/>
          <p:nvPr>
            <p:ph idx="1" type="body"/>
          </p:nvPr>
        </p:nvSpPr>
        <p:spPr>
          <a:xfrm>
            <a:off x="1303800" y="1328000"/>
            <a:ext cx="7437300" cy="32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helpful resources you found (online resource or person)?</a:t>
            </a:r>
            <a:endParaRPr/>
          </a:p>
          <a:p>
            <a:pPr indent="0" lvl="0" marL="0" rtl="0" algn="l">
              <a:spcBef>
                <a:spcPts val="1600"/>
              </a:spcBef>
              <a:spcAft>
                <a:spcPts val="0"/>
              </a:spcAft>
              <a:buNone/>
            </a:pPr>
            <a:r>
              <a:rPr i="1" lang="en"/>
              <a:t>openair</a:t>
            </a:r>
            <a:r>
              <a:rPr lang="en"/>
              <a:t>:</a:t>
            </a:r>
            <a:endParaRPr/>
          </a:p>
          <a:p>
            <a:pPr indent="-311150" lvl="0" marL="457200" rtl="0" algn="l">
              <a:spcBef>
                <a:spcPts val="0"/>
              </a:spcBef>
              <a:spcAft>
                <a:spcPts val="0"/>
              </a:spcAft>
              <a:buSzPts val="1300"/>
              <a:buChar char="●"/>
            </a:pPr>
            <a:r>
              <a:rPr lang="en"/>
              <a:t>User friendly documentation: </a:t>
            </a:r>
            <a:r>
              <a:rPr lang="en" u="sng">
                <a:solidFill>
                  <a:schemeClr val="hlink"/>
                </a:solidFill>
                <a:hlinkClick r:id="rId3"/>
              </a:rPr>
              <a:t>https://bookdown.org/david_carslaw/openair/</a:t>
            </a:r>
            <a:r>
              <a:rPr lang="en"/>
              <a:t> </a:t>
            </a:r>
            <a:endParaRPr/>
          </a:p>
          <a:p>
            <a:pPr indent="-311150" lvl="0" marL="457200" rtl="0" algn="l">
              <a:spcBef>
                <a:spcPts val="0"/>
              </a:spcBef>
              <a:spcAft>
                <a:spcPts val="0"/>
              </a:spcAft>
              <a:buSzPts val="1300"/>
              <a:buChar char="●"/>
            </a:pPr>
            <a:r>
              <a:rPr lang="en"/>
              <a:t>Github repo: </a:t>
            </a:r>
            <a:r>
              <a:rPr lang="en" u="sng">
                <a:solidFill>
                  <a:schemeClr val="hlink"/>
                </a:solidFill>
                <a:hlinkClick r:id="rId4"/>
              </a:rPr>
              <a:t>https://github.com/davidcarslaw/openair</a:t>
            </a:r>
            <a:r>
              <a:rPr lang="en"/>
              <a:t> </a:t>
            </a:r>
            <a:endParaRPr/>
          </a:p>
          <a:p>
            <a:pPr indent="0" lvl="0" marL="0" rtl="0" algn="l">
              <a:spcBef>
                <a:spcPts val="1600"/>
              </a:spcBef>
              <a:spcAft>
                <a:spcPts val="0"/>
              </a:spcAft>
              <a:buNone/>
            </a:pPr>
            <a:r>
              <a:rPr i="1" lang="en"/>
              <a:t>saqgetr </a:t>
            </a:r>
            <a:r>
              <a:rPr lang="en"/>
              <a:t>(to access data for all of Europe):</a:t>
            </a:r>
            <a:endParaRPr/>
          </a:p>
          <a:p>
            <a:pPr indent="-311150" lvl="0" marL="457200" rtl="0" algn="l">
              <a:spcBef>
                <a:spcPts val="0"/>
              </a:spcBef>
              <a:spcAft>
                <a:spcPts val="0"/>
              </a:spcAft>
              <a:buSzPts val="1300"/>
              <a:buChar char="●"/>
            </a:pPr>
            <a:r>
              <a:rPr lang="en"/>
              <a:t>Requires library: </a:t>
            </a:r>
            <a:r>
              <a:rPr i="1" lang="en"/>
              <a:t>dplyr </a:t>
            </a:r>
            <a:r>
              <a:rPr lang="en"/>
              <a:t>as well</a:t>
            </a:r>
            <a:endParaRPr/>
          </a:p>
          <a:p>
            <a:pPr indent="-311150" lvl="0" marL="457200" rtl="0" algn="l">
              <a:spcBef>
                <a:spcPts val="0"/>
              </a:spcBef>
              <a:spcAft>
                <a:spcPts val="0"/>
              </a:spcAft>
              <a:buSzPts val="1300"/>
              <a:buChar char="●"/>
            </a:pPr>
            <a:r>
              <a:rPr lang="en"/>
              <a:t>Documentation:  </a:t>
            </a:r>
            <a:r>
              <a:rPr lang="en" u="sng">
                <a:solidFill>
                  <a:schemeClr val="hlink"/>
                </a:solidFill>
                <a:hlinkClick r:id="rId5"/>
              </a:rPr>
              <a:t>https://github.com/skgrange/saqgetr</a:t>
            </a:r>
            <a:r>
              <a:rPr lang="en"/>
              <a:t> </a:t>
            </a:r>
            <a:endParaRPr/>
          </a:p>
          <a:p>
            <a:pPr indent="0" lvl="0" marL="0" rtl="0" algn="l">
              <a:spcBef>
                <a:spcPts val="1000"/>
              </a:spcBef>
              <a:spcAft>
                <a:spcPts val="0"/>
              </a:spcAft>
              <a:buNone/>
            </a:pPr>
            <a:r>
              <a:rPr i="1" lang="en"/>
              <a:t>Several other textbooks and articles using air quality data:</a:t>
            </a:r>
            <a:endParaRPr i="1"/>
          </a:p>
          <a:p>
            <a:pPr indent="-311150" lvl="0" marL="457200" rtl="0" algn="l">
              <a:spcBef>
                <a:spcPts val="0"/>
              </a:spcBef>
              <a:spcAft>
                <a:spcPts val="0"/>
              </a:spcAft>
              <a:buSzPts val="1300"/>
              <a:buChar char="●"/>
            </a:pPr>
            <a:r>
              <a:rPr lang="en"/>
              <a:t>Can be found in the resource sections of various assignments</a:t>
            </a:r>
            <a:endParaRPr/>
          </a:p>
          <a:p>
            <a:pPr indent="0" lvl="0" marL="0" rtl="0" algn="l">
              <a:spcBef>
                <a:spcPts val="10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383" name="Google Shape;383;p30"/>
          <p:cNvSpPr txBox="1"/>
          <p:nvPr>
            <p:ph idx="1" type="body"/>
          </p:nvPr>
        </p:nvSpPr>
        <p:spPr>
          <a:xfrm>
            <a:off x="1228900" y="1377550"/>
            <a:ext cx="7511700" cy="31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worked well? What didn’t? What did you learn/ takeaway from this whole process?</a:t>
            </a:r>
            <a:endParaRPr/>
          </a:p>
          <a:p>
            <a:pPr indent="-311150" lvl="0" marL="457200" rtl="0" algn="l">
              <a:spcBef>
                <a:spcPts val="1600"/>
              </a:spcBef>
              <a:spcAft>
                <a:spcPts val="0"/>
              </a:spcAft>
              <a:buSzPts val="1300"/>
              <a:buChar char="●"/>
            </a:pPr>
            <a:r>
              <a:rPr lang="en"/>
              <a:t>Looking fo</a:t>
            </a:r>
            <a:r>
              <a:rPr lang="en"/>
              <a:t>r</a:t>
            </a:r>
            <a:r>
              <a:rPr lang="en"/>
              <a:t> suitable data sets for German air quality</a:t>
            </a:r>
            <a:endParaRPr/>
          </a:p>
          <a:p>
            <a:pPr indent="-298450" lvl="1" marL="914400" rtl="0" algn="l">
              <a:spcBef>
                <a:spcPts val="0"/>
              </a:spcBef>
              <a:spcAft>
                <a:spcPts val="0"/>
              </a:spcAft>
              <a:buSzPts val="1100"/>
              <a:buChar char="○"/>
            </a:pPr>
            <a:r>
              <a:rPr lang="en"/>
              <a:t>Requirements (multiple cities across country, weather data, recent data, ‘uniform’ data)</a:t>
            </a:r>
            <a:endParaRPr/>
          </a:p>
          <a:p>
            <a:pPr indent="-298450" lvl="1" marL="914400" rtl="0" algn="l">
              <a:spcBef>
                <a:spcPts val="0"/>
              </a:spcBef>
              <a:spcAft>
                <a:spcPts val="0"/>
              </a:spcAft>
              <a:buSzPts val="1100"/>
              <a:buChar char="○"/>
            </a:pPr>
            <a:r>
              <a:rPr lang="en"/>
              <a:t>Took a few weeks</a:t>
            </a:r>
            <a:endParaRPr/>
          </a:p>
          <a:p>
            <a:pPr indent="-298450" lvl="2" marL="1371600" rtl="0" algn="l">
              <a:spcBef>
                <a:spcPts val="0"/>
              </a:spcBef>
              <a:spcAft>
                <a:spcPts val="0"/>
              </a:spcAft>
              <a:buSzPts val="1100"/>
              <a:buChar char="■"/>
            </a:pPr>
            <a:r>
              <a:rPr lang="en"/>
              <a:t>Bad/missing/uniform data</a:t>
            </a:r>
            <a:endParaRPr/>
          </a:p>
          <a:p>
            <a:pPr indent="-298450" lvl="2" marL="1371600" rtl="0" algn="l">
              <a:spcBef>
                <a:spcPts val="0"/>
              </a:spcBef>
              <a:spcAft>
                <a:spcPts val="0"/>
              </a:spcAft>
              <a:buSzPts val="1100"/>
              <a:buChar char="■"/>
            </a:pPr>
            <a:r>
              <a:rPr lang="en"/>
              <a:t>Cleaning data</a:t>
            </a:r>
            <a:endParaRPr/>
          </a:p>
          <a:p>
            <a:pPr indent="-311150" lvl="0" marL="457200" rtl="0" algn="l">
              <a:spcBef>
                <a:spcPts val="0"/>
              </a:spcBef>
              <a:spcAft>
                <a:spcPts val="0"/>
              </a:spcAft>
              <a:buSzPts val="1300"/>
              <a:buChar char="●"/>
            </a:pPr>
            <a:r>
              <a:rPr lang="en"/>
              <a:t>Good clean data = more concrete assignment structures</a:t>
            </a:r>
            <a:endParaRPr/>
          </a:p>
          <a:p>
            <a:pPr indent="-311150" lvl="0" marL="457200" rtl="0" algn="l">
              <a:spcBef>
                <a:spcPts val="0"/>
              </a:spcBef>
              <a:spcAft>
                <a:spcPts val="0"/>
              </a:spcAft>
              <a:buSzPts val="1300"/>
              <a:buChar char="●"/>
            </a:pPr>
            <a:r>
              <a:rPr lang="en"/>
              <a:t>Focus on the foundation of the project/module and the rest follows</a:t>
            </a:r>
            <a:endParaRPr/>
          </a:p>
          <a:p>
            <a:pPr indent="-298450" lvl="1" marL="914400" rtl="0" algn="l">
              <a:spcBef>
                <a:spcPts val="0"/>
              </a:spcBef>
              <a:spcAft>
                <a:spcPts val="0"/>
              </a:spcAft>
              <a:buSzPts val="1100"/>
              <a:buChar char="○"/>
            </a:pPr>
            <a:r>
              <a:rPr lang="en"/>
              <a:t>Focus on data set formation and cleaning</a:t>
            </a:r>
            <a:endParaRPr/>
          </a:p>
          <a:p>
            <a:pPr indent="-311150" lvl="0" marL="457200" rtl="0" algn="l">
              <a:spcBef>
                <a:spcPts val="0"/>
              </a:spcBef>
              <a:spcAft>
                <a:spcPts val="0"/>
              </a:spcAft>
              <a:buSzPts val="1300"/>
              <a:buChar char="●"/>
            </a:pPr>
            <a:r>
              <a:rPr lang="en"/>
              <a:t>Designing for students to learn something that you find intuitive can be </a:t>
            </a:r>
            <a:r>
              <a:rPr lang="en"/>
              <a:t>difficult</a:t>
            </a:r>
            <a:endParaRPr/>
          </a:p>
          <a:p>
            <a:pPr indent="-298450" lvl="1" marL="914400" rtl="0" algn="l">
              <a:spcBef>
                <a:spcPts val="0"/>
              </a:spcBef>
              <a:spcAft>
                <a:spcPts val="0"/>
              </a:spcAft>
              <a:buSzPts val="1100"/>
              <a:buChar char="○"/>
            </a:pPr>
            <a:r>
              <a:rPr lang="en"/>
              <a:t>Make questions granular and specific to engage students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README</a:t>
            </a:r>
            <a:endParaRPr/>
          </a:p>
        </p:txBody>
      </p:sp>
      <p:sp>
        <p:nvSpPr>
          <p:cNvPr id="389" name="Google Shape;389;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be sure to update the readme docs of your source code so that any future developer can look at the code and know what needs to be updated and how your code functions.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a:t>
            </a:r>
            <a:endParaRPr/>
          </a:p>
        </p:txBody>
      </p:sp>
      <p:sp>
        <p:nvSpPr>
          <p:cNvPr id="284" name="Google Shape;284;p14"/>
          <p:cNvSpPr txBox="1"/>
          <p:nvPr>
            <p:ph idx="1" type="body"/>
          </p:nvPr>
        </p:nvSpPr>
        <p:spPr>
          <a:xfrm>
            <a:off x="433750" y="1597875"/>
            <a:ext cx="8346900" cy="32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Course module is being deployed:</a:t>
            </a:r>
            <a:endParaRPr b="1"/>
          </a:p>
          <a:p>
            <a:pPr indent="-311150" lvl="0" marL="457200" rtl="0" algn="l">
              <a:spcBef>
                <a:spcPts val="0"/>
              </a:spcBef>
              <a:spcAft>
                <a:spcPts val="0"/>
              </a:spcAft>
              <a:buSzPts val="1300"/>
              <a:buChar char="●"/>
            </a:pPr>
            <a:r>
              <a:rPr lang="en"/>
              <a:t>ENGS 37 - Spring 2022 (for Berlin FSP)</a:t>
            </a:r>
            <a:endParaRPr/>
          </a:p>
          <a:p>
            <a:pPr indent="-311150" lvl="0" marL="457200" rtl="0" algn="l">
              <a:spcBef>
                <a:spcPts val="0"/>
              </a:spcBef>
              <a:spcAft>
                <a:spcPts val="0"/>
              </a:spcAft>
              <a:buSzPts val="1300"/>
              <a:buChar char="●"/>
            </a:pPr>
            <a:r>
              <a:rPr lang="en"/>
              <a:t>~3 weeks on air quality</a:t>
            </a:r>
            <a:endParaRPr/>
          </a:p>
          <a:p>
            <a:pPr indent="-311150" lvl="0" marL="457200" rtl="0" algn="l">
              <a:spcBef>
                <a:spcPts val="0"/>
              </a:spcBef>
              <a:spcAft>
                <a:spcPts val="0"/>
              </a:spcAft>
              <a:buSzPts val="1300"/>
              <a:buChar char="●"/>
            </a:pPr>
            <a:r>
              <a:rPr lang="en"/>
              <a:t>18 - 20 students (10 or less groups) </a:t>
            </a:r>
            <a:endParaRPr/>
          </a:p>
          <a:p>
            <a:pPr indent="0" lvl="0" marL="0" rtl="0" algn="l">
              <a:spcBef>
                <a:spcPts val="1600"/>
              </a:spcBef>
              <a:spcAft>
                <a:spcPts val="0"/>
              </a:spcAft>
              <a:buNone/>
            </a:pPr>
            <a:r>
              <a:rPr b="1" lang="en"/>
              <a:t>Student Cohort:</a:t>
            </a:r>
            <a:endParaRPr b="1"/>
          </a:p>
          <a:p>
            <a:pPr indent="-311150" lvl="0" marL="457200" rtl="0" algn="l">
              <a:spcBef>
                <a:spcPts val="0"/>
              </a:spcBef>
              <a:spcAft>
                <a:spcPts val="0"/>
              </a:spcAft>
              <a:buSzPts val="1300"/>
              <a:buChar char="●"/>
            </a:pPr>
            <a:r>
              <a:rPr lang="en"/>
              <a:t>Basic plotting knowledge (e.g., histogram/scatter plot)</a:t>
            </a:r>
            <a:endParaRPr/>
          </a:p>
          <a:p>
            <a:pPr indent="-298450" lvl="1" marL="914400" rtl="0" algn="l">
              <a:spcBef>
                <a:spcPts val="0"/>
              </a:spcBef>
              <a:spcAft>
                <a:spcPts val="0"/>
              </a:spcAft>
              <a:buSzPts val="1100"/>
              <a:buChar char="○"/>
            </a:pPr>
            <a:r>
              <a:rPr lang="en"/>
              <a:t>New plots (wind rose, pollution rose, and more) will be explained in the assignments</a:t>
            </a:r>
            <a:endParaRPr/>
          </a:p>
          <a:p>
            <a:pPr indent="-311150" lvl="0" marL="457200" rtl="0" algn="l">
              <a:spcBef>
                <a:spcPts val="0"/>
              </a:spcBef>
              <a:spcAft>
                <a:spcPts val="0"/>
              </a:spcAft>
              <a:buSzPts val="1300"/>
              <a:buChar char="●"/>
            </a:pPr>
            <a:r>
              <a:rPr lang="en"/>
              <a:t>R and RStudio will be used, but no past experience required</a:t>
            </a:r>
            <a:endParaRPr/>
          </a:p>
          <a:p>
            <a:pPr indent="0" lvl="0" marL="0" rtl="0" algn="l">
              <a:spcBef>
                <a:spcPts val="1600"/>
              </a:spcBef>
              <a:spcAft>
                <a:spcPts val="0"/>
              </a:spcAft>
              <a:buNone/>
            </a:pPr>
            <a:r>
              <a:rPr b="1" lang="en"/>
              <a:t>P</a:t>
            </a:r>
            <a:r>
              <a:rPr b="1" lang="en"/>
              <a:t>otential future users:</a:t>
            </a:r>
            <a:endParaRPr b="1"/>
          </a:p>
          <a:p>
            <a:pPr indent="-311150" lvl="0" marL="457200" rtl="0" algn="l">
              <a:spcBef>
                <a:spcPts val="0"/>
              </a:spcBef>
              <a:spcAft>
                <a:spcPts val="0"/>
              </a:spcAft>
              <a:buSzPts val="1300"/>
              <a:buChar char="●"/>
            </a:pPr>
            <a:r>
              <a:rPr lang="en"/>
              <a:t>R introduction assignments can be extended to any group</a:t>
            </a:r>
            <a:endParaRPr/>
          </a:p>
          <a:p>
            <a:pPr indent="-311150" lvl="0" marL="457200" rtl="0" algn="l">
              <a:spcBef>
                <a:spcPts val="0"/>
              </a:spcBef>
              <a:spcAft>
                <a:spcPts val="0"/>
              </a:spcAft>
              <a:buSzPts val="1300"/>
              <a:buChar char="●"/>
            </a:pPr>
            <a:r>
              <a:rPr lang="en"/>
              <a:t>Openair assignments for any group interested in air quality analysis</a:t>
            </a:r>
            <a:endParaRPr/>
          </a:p>
          <a:p>
            <a:pPr indent="-311150" lvl="0" marL="457200" rtl="0" algn="l">
              <a:spcBef>
                <a:spcPts val="0"/>
              </a:spcBef>
              <a:spcAft>
                <a:spcPts val="0"/>
              </a:spcAft>
              <a:buSzPts val="1300"/>
              <a:buChar char="●"/>
            </a:pPr>
            <a:r>
              <a:rPr lang="en"/>
              <a:t>Consider tweaking to use US data instead of DE data → data download instructions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Summary</a:t>
            </a:r>
            <a:endParaRPr/>
          </a:p>
        </p:txBody>
      </p:sp>
      <p:sp>
        <p:nvSpPr>
          <p:cNvPr id="290" name="Google Shape;290;p15"/>
          <p:cNvSpPr txBox="1"/>
          <p:nvPr>
            <p:ph idx="1" type="body"/>
          </p:nvPr>
        </p:nvSpPr>
        <p:spPr>
          <a:xfrm>
            <a:off x="311700" y="1597875"/>
            <a:ext cx="5842800" cy="29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Primary objective</a:t>
            </a:r>
            <a:r>
              <a:rPr lang="en"/>
              <a:t>: </a:t>
            </a:r>
            <a:r>
              <a:rPr lang="en"/>
              <a:t>to learn and then apply air quality dispersion modeling using an R-based programming module, with the help of the package ‘openair’ and open-sourced air quality datasets of cities in Germany. </a:t>
            </a:r>
            <a:endParaRPr/>
          </a:p>
          <a:p>
            <a:pPr indent="0" lvl="0" marL="0" rtl="0" algn="l">
              <a:spcBef>
                <a:spcPts val="1600"/>
              </a:spcBef>
              <a:spcAft>
                <a:spcPts val="0"/>
              </a:spcAft>
              <a:buNone/>
            </a:pPr>
            <a:r>
              <a:rPr b="1" lang="en"/>
              <a:t>Goals: </a:t>
            </a:r>
            <a:endParaRPr b="1"/>
          </a:p>
          <a:p>
            <a:pPr indent="0" lvl="0" marL="0" rtl="0" algn="l">
              <a:spcBef>
                <a:spcPts val="0"/>
              </a:spcBef>
              <a:spcAft>
                <a:spcPts val="0"/>
              </a:spcAft>
              <a:buNone/>
            </a:pPr>
            <a:r>
              <a:rPr lang="en"/>
              <a:t>Students will be able to:</a:t>
            </a:r>
            <a:endParaRPr/>
          </a:p>
          <a:p>
            <a:pPr indent="-311150" lvl="0" marL="457200" rtl="0" algn="l">
              <a:spcBef>
                <a:spcPts val="0"/>
              </a:spcBef>
              <a:spcAft>
                <a:spcPts val="0"/>
              </a:spcAft>
              <a:buSzPts val="1300"/>
              <a:buChar char="●"/>
            </a:pPr>
            <a:r>
              <a:rPr lang="en"/>
              <a:t>understand the basics of dispersion modeling</a:t>
            </a:r>
            <a:endParaRPr/>
          </a:p>
          <a:p>
            <a:pPr indent="-311150" lvl="0" marL="457200" rtl="0" algn="l">
              <a:spcBef>
                <a:spcPts val="0"/>
              </a:spcBef>
              <a:spcAft>
                <a:spcPts val="0"/>
              </a:spcAft>
              <a:buSzPts val="1300"/>
              <a:buChar char="●"/>
            </a:pPr>
            <a:r>
              <a:rPr lang="en"/>
              <a:t>obtain and clean data sets</a:t>
            </a:r>
            <a:endParaRPr/>
          </a:p>
          <a:p>
            <a:pPr indent="-311150" lvl="0" marL="457200" rtl="0" algn="l">
              <a:spcBef>
                <a:spcPts val="0"/>
              </a:spcBef>
              <a:spcAft>
                <a:spcPts val="0"/>
              </a:spcAft>
              <a:buSzPts val="1300"/>
              <a:buChar char="●"/>
            </a:pPr>
            <a:r>
              <a:rPr lang="en"/>
              <a:t>analyze those data sets</a:t>
            </a:r>
            <a:endParaRPr/>
          </a:p>
          <a:p>
            <a:pPr indent="-311150" lvl="0" marL="457200" rtl="0" algn="l">
              <a:spcBef>
                <a:spcPts val="0"/>
              </a:spcBef>
              <a:spcAft>
                <a:spcPts val="0"/>
              </a:spcAft>
              <a:buSzPts val="1300"/>
              <a:buChar char="●"/>
            </a:pPr>
            <a:r>
              <a:rPr lang="en"/>
              <a:t>communicate results to peers and target audience members.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1" name="Google Shape;291;p15"/>
          <p:cNvSpPr/>
          <p:nvPr/>
        </p:nvSpPr>
        <p:spPr>
          <a:xfrm>
            <a:off x="6273600" y="669775"/>
            <a:ext cx="2558700" cy="3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15"/>
          <p:cNvPicPr preferRelativeResize="0"/>
          <p:nvPr/>
        </p:nvPicPr>
        <p:blipFill>
          <a:blip r:embed="rId3">
            <a:alphaModFix/>
          </a:blip>
          <a:stretch>
            <a:fillRect/>
          </a:stretch>
        </p:blipFill>
        <p:spPr>
          <a:xfrm>
            <a:off x="6273600" y="768225"/>
            <a:ext cx="2558700" cy="1803528"/>
          </a:xfrm>
          <a:prstGeom prst="rect">
            <a:avLst/>
          </a:prstGeom>
          <a:noFill/>
          <a:ln>
            <a:noFill/>
          </a:ln>
        </p:spPr>
      </p:pic>
      <p:pic>
        <p:nvPicPr>
          <p:cNvPr id="293" name="Google Shape;293;p15"/>
          <p:cNvPicPr preferRelativeResize="0"/>
          <p:nvPr/>
        </p:nvPicPr>
        <p:blipFill rotWithShape="1">
          <a:blip r:embed="rId4">
            <a:alphaModFix/>
          </a:blip>
          <a:srcRect b="21626" l="0" r="0" t="22734"/>
          <a:stretch/>
        </p:blipFill>
        <p:spPr>
          <a:xfrm>
            <a:off x="6273600" y="2624311"/>
            <a:ext cx="2558700" cy="19535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Course component: Describe how professors and students will interact with the data science module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05" name="Google Shape;305;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Week 1</a:t>
            </a:r>
            <a:endParaRPr/>
          </a:p>
          <a:p>
            <a:pPr indent="-298450" lvl="1" marL="914400" rtl="0" algn="l">
              <a:spcBef>
                <a:spcPts val="0"/>
              </a:spcBef>
              <a:spcAft>
                <a:spcPts val="0"/>
              </a:spcAft>
              <a:buSzPts val="1100"/>
              <a:buChar char="○"/>
            </a:pPr>
            <a:r>
              <a:rPr lang="en"/>
              <a:t>Mon: Introduction to R and RStudio (Asgmt 1)</a:t>
            </a:r>
            <a:endParaRPr/>
          </a:p>
          <a:p>
            <a:pPr indent="-298450" lvl="1" marL="914400" rtl="0" algn="l">
              <a:spcBef>
                <a:spcPts val="0"/>
              </a:spcBef>
              <a:spcAft>
                <a:spcPts val="0"/>
              </a:spcAft>
              <a:buSzPts val="1100"/>
              <a:buChar char="○"/>
            </a:pPr>
            <a:r>
              <a:rPr lang="en"/>
              <a:t>Wed: Group Building and Selecting your Germany Site (Asgmt 2 and 6)</a:t>
            </a:r>
            <a:endParaRPr/>
          </a:p>
          <a:p>
            <a:pPr indent="-298450" lvl="1" marL="914400" rtl="0" algn="l">
              <a:spcBef>
                <a:spcPts val="0"/>
              </a:spcBef>
              <a:spcAft>
                <a:spcPts val="0"/>
              </a:spcAft>
              <a:buSzPts val="1100"/>
              <a:buChar char="○"/>
            </a:pPr>
            <a:r>
              <a:rPr lang="en"/>
              <a:t>Thu: Introduction to R Package Openair (Asgmt 3)</a:t>
            </a:r>
            <a:endParaRPr/>
          </a:p>
          <a:p>
            <a:pPr indent="-298450" lvl="1" marL="914400" rtl="0" algn="l">
              <a:spcBef>
                <a:spcPts val="0"/>
              </a:spcBef>
              <a:spcAft>
                <a:spcPts val="0"/>
              </a:spcAft>
              <a:buSzPts val="1100"/>
              <a:buChar char="○"/>
            </a:pPr>
            <a:r>
              <a:rPr lang="en"/>
              <a:t>Fri (X-hour): free</a:t>
            </a:r>
            <a:endParaRPr/>
          </a:p>
          <a:p>
            <a:pPr indent="-311150" lvl="0" marL="457200" rtl="0" algn="l">
              <a:spcBef>
                <a:spcPts val="0"/>
              </a:spcBef>
              <a:spcAft>
                <a:spcPts val="0"/>
              </a:spcAft>
              <a:buSzPts val="1300"/>
              <a:buChar char="●"/>
            </a:pPr>
            <a:r>
              <a:rPr lang="en"/>
              <a:t>Week 2</a:t>
            </a:r>
            <a:endParaRPr/>
          </a:p>
          <a:p>
            <a:pPr indent="-298450" lvl="1" marL="914400" rtl="0" algn="l">
              <a:spcBef>
                <a:spcPts val="0"/>
              </a:spcBef>
              <a:spcAft>
                <a:spcPts val="0"/>
              </a:spcAft>
              <a:buSzPts val="1100"/>
              <a:buChar char="○"/>
            </a:pPr>
            <a:r>
              <a:rPr lang="en"/>
              <a:t>Mon: Tutorial on Advanced Openair (Asgmt 4 and 5)</a:t>
            </a:r>
            <a:endParaRPr/>
          </a:p>
          <a:p>
            <a:pPr indent="-298450" lvl="1" marL="914400" rtl="0" algn="l">
              <a:spcBef>
                <a:spcPts val="0"/>
              </a:spcBef>
              <a:spcAft>
                <a:spcPts val="0"/>
              </a:spcAft>
              <a:buSzPts val="1100"/>
              <a:buChar char="○"/>
            </a:pPr>
            <a:r>
              <a:rPr lang="en"/>
              <a:t>Tue &amp; Wed: Group Work</a:t>
            </a:r>
            <a:endParaRPr/>
          </a:p>
          <a:p>
            <a:pPr indent="-298450" lvl="1" marL="914400" rtl="0" algn="l">
              <a:spcBef>
                <a:spcPts val="0"/>
              </a:spcBef>
              <a:spcAft>
                <a:spcPts val="0"/>
              </a:spcAft>
              <a:buSzPts val="1100"/>
              <a:buChar char="○"/>
            </a:pPr>
            <a:r>
              <a:rPr lang="en"/>
              <a:t>Fri (X-hour): Preliminary Presentations</a:t>
            </a:r>
            <a:endParaRPr/>
          </a:p>
          <a:p>
            <a:pPr indent="-311150" lvl="0" marL="457200" rtl="0" algn="l">
              <a:spcBef>
                <a:spcPts val="0"/>
              </a:spcBef>
              <a:spcAft>
                <a:spcPts val="0"/>
              </a:spcAft>
              <a:buSzPts val="1300"/>
              <a:buChar char="●"/>
            </a:pPr>
            <a:r>
              <a:rPr lang="en"/>
              <a:t>Week 3</a:t>
            </a:r>
            <a:endParaRPr/>
          </a:p>
          <a:p>
            <a:pPr indent="-298450" lvl="1" marL="914400" rtl="0" algn="l">
              <a:spcBef>
                <a:spcPts val="0"/>
              </a:spcBef>
              <a:spcAft>
                <a:spcPts val="0"/>
              </a:spcAft>
              <a:buSzPts val="1100"/>
              <a:buChar char="○"/>
            </a:pPr>
            <a:r>
              <a:rPr lang="en"/>
              <a:t>Mon &amp; Wed: Group Work</a:t>
            </a:r>
            <a:endParaRPr/>
          </a:p>
          <a:p>
            <a:pPr indent="-298450" lvl="1" marL="914400" rtl="0" algn="l">
              <a:spcBef>
                <a:spcPts val="0"/>
              </a:spcBef>
              <a:spcAft>
                <a:spcPts val="0"/>
              </a:spcAft>
              <a:buSzPts val="1100"/>
              <a:buChar char="○"/>
            </a:pPr>
            <a:r>
              <a:rPr lang="en"/>
              <a:t>Thur: Final Presentation 1</a:t>
            </a:r>
            <a:endParaRPr/>
          </a:p>
          <a:p>
            <a:pPr indent="-298450" lvl="1" marL="914400" rtl="0" algn="l">
              <a:spcBef>
                <a:spcPts val="0"/>
              </a:spcBef>
              <a:spcAft>
                <a:spcPts val="0"/>
              </a:spcAft>
              <a:buSzPts val="1100"/>
              <a:buChar char="○"/>
            </a:pPr>
            <a:r>
              <a:rPr lang="en"/>
              <a:t>Fri (X-hour): Final Presentation 2</a:t>
            </a:r>
            <a:endParaRPr/>
          </a:p>
          <a:p>
            <a:pPr indent="-311150" lvl="0" marL="457200" rtl="0" algn="l">
              <a:spcBef>
                <a:spcPts val="0"/>
              </a:spcBef>
              <a:spcAft>
                <a:spcPts val="0"/>
              </a:spcAft>
              <a:buSzPts val="1300"/>
              <a:buChar char="●"/>
            </a:pPr>
            <a:r>
              <a:rPr lang="en"/>
              <a:t>Final Week (at end of term)</a:t>
            </a:r>
            <a:endParaRPr/>
          </a:p>
          <a:p>
            <a:pPr indent="-298450" lvl="1" marL="914400" rtl="0" algn="l">
              <a:spcBef>
                <a:spcPts val="0"/>
              </a:spcBef>
              <a:spcAft>
                <a:spcPts val="0"/>
              </a:spcAft>
              <a:buSzPts val="1100"/>
              <a:buChar char="○"/>
            </a:pPr>
            <a:r>
              <a:rPr lang="en"/>
              <a:t>Media Final Presentations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Tech component: How will students and professors access the modules? Talk about the tech used, where source code is stored, what services are needed for deployment? Where is data stored? Does this code or data need to be updated over time?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17" name="Google Shape;317;p1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Assignment 1: R Installation and Tutorial</a:t>
            </a:r>
            <a:endParaRPr/>
          </a:p>
          <a:p>
            <a:pPr indent="-298450" lvl="1" marL="914400" rtl="0" algn="l">
              <a:spcBef>
                <a:spcPts val="0"/>
              </a:spcBef>
              <a:spcAft>
                <a:spcPts val="0"/>
              </a:spcAft>
              <a:buSzPts val="1100"/>
              <a:buChar char="○"/>
            </a:pPr>
            <a:r>
              <a:rPr lang="en"/>
              <a:t>Tech: downloading and </a:t>
            </a:r>
            <a:r>
              <a:rPr lang="en"/>
              <a:t>installing</a:t>
            </a:r>
            <a:r>
              <a:rPr lang="en"/>
              <a:t> R and RStudio, done before class</a:t>
            </a:r>
            <a:endParaRPr/>
          </a:p>
          <a:p>
            <a:pPr indent="-298450" lvl="1" marL="914400" rtl="0" algn="l">
              <a:spcBef>
                <a:spcPts val="0"/>
              </a:spcBef>
              <a:spcAft>
                <a:spcPts val="0"/>
              </a:spcAft>
              <a:buSzPts val="1100"/>
              <a:buChar char="○"/>
            </a:pPr>
            <a:r>
              <a:rPr lang="en"/>
              <a:t>Material: </a:t>
            </a:r>
            <a:r>
              <a:rPr lang="en"/>
              <a:t>slides</a:t>
            </a:r>
            <a:r>
              <a:rPr lang="en"/>
              <a:t>,</a:t>
            </a:r>
            <a:r>
              <a:rPr lang="en"/>
              <a:t> full assignment doc</a:t>
            </a:r>
            <a:r>
              <a:rPr lang="en"/>
              <a:t> / answer doc, answer key</a:t>
            </a:r>
            <a:endParaRPr/>
          </a:p>
          <a:p>
            <a:pPr indent="-298450" lvl="1" marL="914400" rtl="0" algn="l">
              <a:spcBef>
                <a:spcPts val="0"/>
              </a:spcBef>
              <a:spcAft>
                <a:spcPts val="0"/>
              </a:spcAft>
              <a:buSzPts val="1100"/>
              <a:buChar char="○"/>
            </a:pPr>
            <a:r>
              <a:rPr lang="en"/>
              <a:t>Code: R_intro.R, R_intro_dataset.csv</a:t>
            </a:r>
            <a:endParaRPr/>
          </a:p>
          <a:p>
            <a:pPr indent="-311150" lvl="0" marL="457200" rtl="0" algn="l">
              <a:spcBef>
                <a:spcPts val="0"/>
              </a:spcBef>
              <a:spcAft>
                <a:spcPts val="0"/>
              </a:spcAft>
              <a:buSzPts val="1300"/>
              <a:buChar char="●"/>
            </a:pPr>
            <a:r>
              <a:rPr lang="en"/>
              <a:t>Assignment 2: Selecting Your Site</a:t>
            </a:r>
            <a:endParaRPr/>
          </a:p>
          <a:p>
            <a:pPr indent="-298450" lvl="1" marL="914400" rtl="0" algn="l">
              <a:spcBef>
                <a:spcPts val="0"/>
              </a:spcBef>
              <a:spcAft>
                <a:spcPts val="0"/>
              </a:spcAft>
              <a:buSzPts val="1100"/>
              <a:buChar char="○"/>
            </a:pPr>
            <a:r>
              <a:rPr lang="en"/>
              <a:t>Material: slides, full assignment doc, selecting your site sign-up sheet</a:t>
            </a:r>
            <a:endParaRPr/>
          </a:p>
          <a:p>
            <a:pPr indent="-298450" lvl="1" marL="914400" rtl="0" algn="l">
              <a:spcBef>
                <a:spcPts val="0"/>
              </a:spcBef>
              <a:spcAft>
                <a:spcPts val="0"/>
              </a:spcAft>
              <a:buSzPts val="1100"/>
              <a:buChar char="○"/>
            </a:pPr>
            <a:r>
              <a:rPr lang="en"/>
              <a:t>Code: data files for each Germany site</a:t>
            </a:r>
            <a:endParaRPr/>
          </a:p>
          <a:p>
            <a:pPr indent="-311150" lvl="0" marL="457200" rtl="0" algn="l">
              <a:spcBef>
                <a:spcPts val="0"/>
              </a:spcBef>
              <a:spcAft>
                <a:spcPts val="0"/>
              </a:spcAft>
              <a:buSzPts val="1300"/>
              <a:buChar char="●"/>
            </a:pPr>
            <a:r>
              <a:rPr lang="en"/>
              <a:t>Assignment 3: Openair Primer</a:t>
            </a:r>
            <a:endParaRPr/>
          </a:p>
          <a:p>
            <a:pPr indent="-298450" lvl="1" marL="914400" rtl="0" algn="l">
              <a:spcBef>
                <a:spcPts val="0"/>
              </a:spcBef>
              <a:spcAft>
                <a:spcPts val="0"/>
              </a:spcAft>
              <a:buSzPts val="1100"/>
              <a:buChar char="○"/>
            </a:pPr>
            <a:r>
              <a:rPr lang="en"/>
              <a:t>Material: slides, full assignment doc / answer doc, answer key</a:t>
            </a:r>
            <a:endParaRPr/>
          </a:p>
          <a:p>
            <a:pPr indent="-298450" lvl="1" marL="914400" rtl="0" algn="l">
              <a:spcBef>
                <a:spcPts val="0"/>
              </a:spcBef>
              <a:spcAft>
                <a:spcPts val="0"/>
              </a:spcAft>
              <a:buSzPts val="1100"/>
              <a:buChar char="○"/>
            </a:pPr>
            <a:r>
              <a:rPr lang="en"/>
              <a:t>Code: openair_primer.R, openair_primer_dataset.csv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23" name="Google Shape;323;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Assignment 4: Preliminary Presentation</a:t>
            </a:r>
            <a:endParaRPr/>
          </a:p>
          <a:p>
            <a:pPr indent="-298450" lvl="1" marL="914400" rtl="0" algn="l">
              <a:spcBef>
                <a:spcPts val="0"/>
              </a:spcBef>
              <a:spcAft>
                <a:spcPts val="0"/>
              </a:spcAft>
              <a:buSzPts val="1100"/>
              <a:buChar char="○"/>
            </a:pPr>
            <a:r>
              <a:rPr lang="en"/>
              <a:t>Material: full assignment doc, slides for all-class submission (used for presentation)</a:t>
            </a:r>
            <a:endParaRPr/>
          </a:p>
          <a:p>
            <a:pPr indent="-311150" lvl="0" marL="457200" rtl="0" algn="l">
              <a:spcBef>
                <a:spcPts val="0"/>
              </a:spcBef>
              <a:spcAft>
                <a:spcPts val="0"/>
              </a:spcAft>
              <a:buSzPts val="1300"/>
              <a:buChar char="●"/>
            </a:pPr>
            <a:r>
              <a:rPr lang="en"/>
              <a:t>Assignment 5: More on Openair</a:t>
            </a:r>
            <a:endParaRPr/>
          </a:p>
          <a:p>
            <a:pPr indent="-298450" lvl="1" marL="914400" rtl="0" algn="l">
              <a:spcBef>
                <a:spcPts val="0"/>
              </a:spcBef>
              <a:spcAft>
                <a:spcPts val="0"/>
              </a:spcAft>
              <a:buSzPts val="1100"/>
              <a:buChar char="○"/>
            </a:pPr>
            <a:r>
              <a:rPr lang="en"/>
              <a:t>Material: slides, full assignment doc</a:t>
            </a:r>
            <a:endParaRPr/>
          </a:p>
          <a:p>
            <a:pPr indent="-298450" lvl="1" marL="914400" rtl="0" algn="l">
              <a:spcBef>
                <a:spcPts val="0"/>
              </a:spcBef>
              <a:spcAft>
                <a:spcPts val="0"/>
              </a:spcAft>
              <a:buSzPts val="1100"/>
              <a:buChar char="○"/>
            </a:pPr>
            <a:r>
              <a:rPr lang="en"/>
              <a:t>Code: more_on_openair.R</a:t>
            </a:r>
            <a:endParaRPr/>
          </a:p>
          <a:p>
            <a:pPr indent="-311150" lvl="0" marL="457200" rtl="0" algn="l">
              <a:spcBef>
                <a:spcPts val="0"/>
              </a:spcBef>
              <a:spcAft>
                <a:spcPts val="0"/>
              </a:spcAft>
              <a:buSzPts val="1300"/>
              <a:buChar char="●"/>
            </a:pPr>
            <a:r>
              <a:rPr lang="en"/>
              <a:t>Assignment 6: Final Project</a:t>
            </a:r>
            <a:endParaRPr/>
          </a:p>
          <a:p>
            <a:pPr indent="-298450" lvl="1" marL="914400" rtl="0" algn="l">
              <a:spcBef>
                <a:spcPts val="0"/>
              </a:spcBef>
              <a:spcAft>
                <a:spcPts val="0"/>
              </a:spcAft>
              <a:buSzPts val="1100"/>
              <a:buChar char="○"/>
            </a:pPr>
            <a:r>
              <a:rPr lang="en"/>
              <a:t>Material: slides, full assignment doc</a:t>
            </a:r>
            <a:endParaRPr/>
          </a:p>
          <a:p>
            <a:pPr indent="-311150" lvl="0" marL="457200" rtl="0" algn="l">
              <a:spcBef>
                <a:spcPts val="0"/>
              </a:spcBef>
              <a:spcAft>
                <a:spcPts val="0"/>
              </a:spcAft>
              <a:buSzPts val="1300"/>
              <a:buChar char="●"/>
            </a:pPr>
            <a:r>
              <a:rPr lang="en"/>
              <a:t>*All files will be stored in a class google drive folder, and links to those documents and folders will be included on Canvas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329" name="Google Shape;329;p2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Load data in R</a:t>
            </a:r>
            <a:endParaRPr/>
          </a:p>
          <a:p>
            <a:pPr indent="-298450" lvl="1" marL="914400" rtl="0" algn="l">
              <a:spcBef>
                <a:spcPts val="0"/>
              </a:spcBef>
              <a:spcAft>
                <a:spcPts val="0"/>
              </a:spcAft>
              <a:buSzPts val="1100"/>
              <a:buChar char="○"/>
            </a:pPr>
            <a:r>
              <a:rPr lang="en"/>
              <a:t>Easy to load UK data: </a:t>
            </a:r>
            <a:r>
              <a:rPr i="1" lang="en"/>
              <a:t>openair</a:t>
            </a:r>
            <a:endParaRPr/>
          </a:p>
          <a:p>
            <a:pPr indent="-298450" lvl="1" marL="914400" rtl="0" algn="l">
              <a:spcBef>
                <a:spcPts val="0"/>
              </a:spcBef>
              <a:spcAft>
                <a:spcPts val="0"/>
              </a:spcAft>
              <a:buSzPts val="1100"/>
              <a:buChar char="○"/>
            </a:pPr>
            <a:r>
              <a:rPr lang="en"/>
              <a:t>Data from rest of Europe, requires cleaning (example code provided): </a:t>
            </a:r>
            <a:r>
              <a:rPr i="1" lang="en"/>
              <a:t>saqgetr</a:t>
            </a:r>
            <a:endParaRPr/>
          </a:p>
          <a:p>
            <a:pPr indent="-311150" lvl="0" marL="457200" rtl="0" algn="l">
              <a:spcBef>
                <a:spcPts val="0"/>
              </a:spcBef>
              <a:spcAft>
                <a:spcPts val="0"/>
              </a:spcAft>
              <a:buSzPts val="1300"/>
              <a:buChar char="●"/>
            </a:pPr>
            <a:r>
              <a:rPr lang="en"/>
              <a:t>In-class example city dataset:</a:t>
            </a:r>
            <a:endParaRPr/>
          </a:p>
          <a:p>
            <a:pPr indent="-298450" lvl="1" marL="914400" rtl="0" algn="l">
              <a:spcBef>
                <a:spcPts val="0"/>
              </a:spcBef>
              <a:spcAft>
                <a:spcPts val="0"/>
              </a:spcAft>
              <a:buSzPts val="1100"/>
              <a:buChar char="○"/>
            </a:pPr>
            <a:r>
              <a:rPr lang="en"/>
              <a:t>UK's </a:t>
            </a:r>
            <a:r>
              <a:rPr lang="en" u="sng">
                <a:solidFill>
                  <a:schemeClr val="hlink"/>
                </a:solidFill>
                <a:hlinkClick r:id="rId3"/>
              </a:rPr>
              <a:t>Automatic Urban and Rural Network (AURN)</a:t>
            </a:r>
            <a:endParaRPr/>
          </a:p>
          <a:p>
            <a:pPr indent="-298450" lvl="2" marL="1371600" rtl="0" algn="l">
              <a:spcBef>
                <a:spcPts val="0"/>
              </a:spcBef>
              <a:spcAft>
                <a:spcPts val="0"/>
              </a:spcAft>
              <a:buSzPts val="1100"/>
              <a:buChar char="■"/>
            </a:pPr>
            <a:r>
              <a:rPr lang="en"/>
              <a:t>More stable; has weather (wind speed and wind direction) already included</a:t>
            </a:r>
            <a:endParaRPr/>
          </a:p>
          <a:p>
            <a:pPr indent="-298450" lvl="2" marL="1371600" rtl="0" algn="l">
              <a:spcBef>
                <a:spcPts val="0"/>
              </a:spcBef>
              <a:spcAft>
                <a:spcPts val="0"/>
              </a:spcAft>
              <a:buSzPts val="1100"/>
              <a:buChar char="■"/>
            </a:pPr>
            <a:r>
              <a:rPr lang="en"/>
              <a:t>site = "my1", year = 2000:2005</a:t>
            </a:r>
            <a:endParaRPr/>
          </a:p>
          <a:p>
            <a:pPr indent="-311150" lvl="0" marL="457200" rtl="0" algn="l">
              <a:spcBef>
                <a:spcPts val="0"/>
              </a:spcBef>
              <a:spcAft>
                <a:spcPts val="0"/>
              </a:spcAft>
              <a:buSzPts val="1300"/>
              <a:buChar char="●"/>
            </a:pPr>
            <a:r>
              <a:rPr lang="en"/>
              <a:t>Group work datasets:</a:t>
            </a:r>
            <a:endParaRPr/>
          </a:p>
          <a:p>
            <a:pPr indent="-298450" lvl="1" marL="914400" rtl="0" algn="l">
              <a:spcBef>
                <a:spcPts val="0"/>
              </a:spcBef>
              <a:spcAft>
                <a:spcPts val="0"/>
              </a:spcAft>
              <a:buSzPts val="1100"/>
              <a:buChar char="○"/>
            </a:pPr>
            <a:r>
              <a:rPr lang="en"/>
              <a:t>21 </a:t>
            </a:r>
            <a:r>
              <a:rPr lang="en"/>
              <a:t>datasets corresponding to different monitoring sites across Germany</a:t>
            </a:r>
            <a:endParaRPr/>
          </a:p>
          <a:p>
            <a:pPr indent="-298450" lvl="2" marL="1371600" rtl="0" algn="l">
              <a:spcBef>
                <a:spcPts val="0"/>
              </a:spcBef>
              <a:spcAft>
                <a:spcPts val="0"/>
              </a:spcAft>
              <a:buSzPts val="1100"/>
              <a:buChar char="■"/>
            </a:pPr>
            <a:r>
              <a:rPr lang="en"/>
              <a:t>Berlin (5), Hannover (2), Leipzig (2), Munich (2), Hamburg (2), Cologne (2), Düsseldorf (2), and Rural Germany near Berlin (3)</a:t>
            </a:r>
            <a:endParaRPr/>
          </a:p>
          <a:p>
            <a:pPr indent="-298450" lvl="2" marL="1371600" rtl="0" algn="l">
              <a:spcBef>
                <a:spcPts val="0"/>
              </a:spcBef>
              <a:spcAft>
                <a:spcPts val="0"/>
              </a:spcAft>
              <a:buSzPts val="1100"/>
              <a:buChar char="■"/>
            </a:pPr>
            <a:r>
              <a:rPr lang="en"/>
              <a:t>Types: suburban, urban, traffic, industrial, rural, near airport</a:t>
            </a:r>
            <a:endParaRPr/>
          </a:p>
          <a:p>
            <a:pPr indent="-298450" lvl="1" marL="914400" rtl="0" algn="l">
              <a:spcBef>
                <a:spcPts val="0"/>
              </a:spcBef>
              <a:spcAft>
                <a:spcPts val="0"/>
              </a:spcAft>
              <a:buSzPts val="1100"/>
              <a:buChar char="○"/>
            </a:pPr>
            <a:r>
              <a:rPr lang="en"/>
              <a:t>These dataset are cleaned up ahead of time and must be downloaded</a:t>
            </a:r>
            <a:endParaRPr/>
          </a:p>
          <a:p>
            <a:pPr indent="-298450" lvl="2" marL="1371600" rtl="0" algn="l">
              <a:spcBef>
                <a:spcPts val="0"/>
              </a:spcBef>
              <a:spcAft>
                <a:spcPts val="0"/>
              </a:spcAft>
              <a:buSzPts val="1100"/>
              <a:buChar char="■"/>
            </a:pPr>
            <a:r>
              <a:rPr lang="en"/>
              <a:t>Code for extracting air quality data, merging with weather data, and cleaning: AQMET_data_extractor_all.R (in github)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