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8" r:id="rId4"/>
    <p:sldId id="259" r:id="rId5"/>
    <p:sldId id="269" r:id="rId6"/>
    <p:sldId id="261" r:id="rId7"/>
    <p:sldId id="265" r:id="rId8"/>
    <p:sldId id="270" r:id="rId9"/>
    <p:sldId id="262" r:id="rId10"/>
    <p:sldId id="266" r:id="rId11"/>
    <p:sldId id="271" r:id="rId12"/>
    <p:sldId id="263" r:id="rId13"/>
    <p:sldId id="267" r:id="rId14"/>
    <p:sldId id="272" r:id="rId15"/>
    <p:sldId id="264" r:id="rId16"/>
    <p:sldId id="26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undations" id="{A5FE8A1A-CB08-4F5A-AC28-0CADCD6B6B2F}">
          <p14:sldIdLst>
            <p14:sldId id="257"/>
            <p14:sldId id="256"/>
          </p14:sldIdLst>
        </p14:section>
        <p14:section name="MS" id="{30D84ABB-25EA-457E-8366-1458C071E9E4}">
          <p14:sldIdLst>
            <p14:sldId id="258"/>
            <p14:sldId id="259"/>
            <p14:sldId id="269"/>
          </p14:sldIdLst>
        </p14:section>
        <p14:section name="ADF" id="{3D77032E-D701-48B1-A011-9021217B6A56}">
          <p14:sldIdLst>
            <p14:sldId id="261"/>
            <p14:sldId id="265"/>
            <p14:sldId id="270"/>
          </p14:sldIdLst>
        </p14:section>
        <p14:section name="D365" id="{B8745F2E-8D66-495A-9194-96AF885089DB}">
          <p14:sldIdLst>
            <p14:sldId id="262"/>
            <p14:sldId id="266"/>
            <p14:sldId id="271"/>
          </p14:sldIdLst>
        </p14:section>
        <p14:section name="Database/StoredProc" id="{BCC1AE1E-EC5B-4F0C-A639-D47B465D5250}">
          <p14:sldIdLst>
            <p14:sldId id="263"/>
            <p14:sldId id="267"/>
            <p14:sldId id="272"/>
          </p14:sldIdLst>
        </p14:section>
        <p14:section name="PowerBI" id="{950A64E5-0210-46DD-B002-1312437B488E}">
          <p14:sldIdLst>
            <p14:sldId id="264"/>
            <p14:sldId id="26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356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8681A-4848-43FF-8BA6-988670E17D5C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860DE-AC52-42CF-B86C-7F003A875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55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https://learn.microsoft.com/en-us/azure/data-factory/continuous-integration-delivery-improvements#:~:text=with%20older%20versions.-,Current%20CI/CD%20flow,-Each%20user%20makes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860DE-AC52-42CF-B86C-7F003A875CE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33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56B2-8556-A009-2C19-5E73F3002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5D2B3-02E0-2797-304E-DAF4F1778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61ADC-B895-C81D-EAEE-98732A44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1D7-0770-4E80-8B00-54E3DB40585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439B7-D99F-999C-17AE-F2C1EF67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0F256-E704-177C-78B7-47C8930B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746-9A48-4ECD-9098-F6629230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26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9F86-3288-6436-A2EA-F6FB992A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4994F-03C7-3C1C-18AD-DF3D3B45C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08F07-22AF-73B7-C50C-25EE3189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1D7-0770-4E80-8B00-54E3DB40585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53CB7-2444-CC50-2782-6CD9EE10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58CD7-3B32-BDCA-EA77-92B05B19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746-9A48-4ECD-9098-F6629230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62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1D908-7F06-0E2D-AFDB-A8445D827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87DDC-BB8C-41CE-05C3-D9FD332F8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6E0C-3D35-2D79-937B-B17C4A4D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1D7-0770-4E80-8B00-54E3DB40585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C0A85-891F-98E0-FC1A-EBC2E869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6F453-A494-5F44-85CF-4D7D392E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746-9A48-4ECD-9098-F6629230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15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D898-BF25-CF8B-4940-BF846676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D77B6-45D6-13CE-A536-639A7B40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20ABB-5FF4-FD37-0217-C91554CD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1D7-0770-4E80-8B00-54E3DB40585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D9DCB-C652-222E-643E-8B66FFEC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22B94-AFE2-B927-5D49-FE62EFF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746-9A48-4ECD-9098-F6629230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63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0319-A222-2829-D171-AB9CD3A3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0AC11-4F9F-5826-738D-FFFBC54FA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A6BDF-FAE0-65D6-5E68-E2FD030F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1D7-0770-4E80-8B00-54E3DB40585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498C8-A2D4-FEFC-AB1D-B75820CC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B5452-C4AE-BA69-D0F4-07AB7483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746-9A48-4ECD-9098-F6629230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35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6C9A-F629-9285-2B0C-E1F2EC4C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E552-F882-0B5F-9C8B-12CE5BA82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4E7D4-233B-88BE-ACFA-56108B03D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0714F-AFE5-0190-83CA-11F335F5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1D7-0770-4E80-8B00-54E3DB40585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695BA-A70D-BD34-2EDF-F036B369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B43BB-C909-5C58-85CF-0569BC79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746-9A48-4ECD-9098-F6629230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63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9EC5-14C1-3B45-FAC0-782CA020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96282-2FB6-2D83-D71E-83B22C4F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2918C-49F3-A09B-699A-B70697DE8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8B46C-0CA1-CB76-B724-1298FAD51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834CB-1BCF-3E3A-CB59-705C1B00F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588D2-8091-93C7-52BE-946013BD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1D7-0770-4E80-8B00-54E3DB40585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5864A-EDA6-C390-B3B3-F0CA1A33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03BA7-968D-E2BB-71FC-A45F22D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746-9A48-4ECD-9098-F6629230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7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E491-C5E7-FEB1-8CE3-2B663A80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3C722-F488-BFFD-391F-A07DB309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1D7-0770-4E80-8B00-54E3DB40585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EB484-C14D-078B-224E-A538FCD3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CDE02-FAFC-D6C0-8272-CD55FA62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746-9A48-4ECD-9098-F6629230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82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41858-E5CE-E7F2-2B2F-578789BD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1D7-0770-4E80-8B00-54E3DB40585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53C64-C33D-61DC-1360-724ECE69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DF6B2-C062-0546-68E0-D1273BE3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746-9A48-4ECD-9098-F6629230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31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FAF5-003F-C477-B292-1914A0B7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AB866-A016-616F-83A5-9E1AD776A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230C2-ADF0-D617-B8A3-4CD70E484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B11EF-9773-88A4-97D6-DE0D93DF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1D7-0770-4E80-8B00-54E3DB40585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01B14-D7E7-6514-1E1E-032EEDA0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D8A19-5D40-A067-D063-DDC9755A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746-9A48-4ECD-9098-F6629230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26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1E41-655D-E05D-826A-55210C76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4E35E-0073-A473-DD5E-E56B3F2E4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9BA46-AAC1-0DB3-726A-6351F2753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059F3-5E7E-BE35-2C2F-0517BB49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A1D7-0770-4E80-8B00-54E3DB40585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1BDF2-413A-D788-A81F-E38A8DC8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A1923-FF32-E2CC-5D54-F1F75591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1746-9A48-4ECD-9098-F6629230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64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6BD4F-1DE2-E5DD-431A-1489FF1C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33690-29FE-F8DD-2199-D45C28628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78CB-78EB-9C28-1046-DC4B423E1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3A1D7-0770-4E80-8B00-54E3DB40585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DE961-A2B8-A905-103C-1ED4393CD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C293-B4F4-B5A6-C749-CB20A81AE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1746-9A48-4ECD-9098-F66292307F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92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D06564-CB07-7E2F-FD8A-22DA4F3F1798}"/>
              </a:ext>
            </a:extLst>
          </p:cNvPr>
          <p:cNvSpPr/>
          <p:nvPr/>
        </p:nvSpPr>
        <p:spPr>
          <a:xfrm>
            <a:off x="3992336" y="854913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Controller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40CE0-4136-D6FF-CDD9-AC09A5743E21}"/>
              </a:ext>
            </a:extLst>
          </p:cNvPr>
          <p:cNvSpPr txBox="1"/>
          <p:nvPr/>
        </p:nvSpPr>
        <p:spPr>
          <a:xfrm>
            <a:off x="326571" y="204107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 Main Repo used for DevOps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C8441B-BD6C-BE52-BC86-DD409AFF8E15}"/>
              </a:ext>
            </a:extLst>
          </p:cNvPr>
          <p:cNvSpPr/>
          <p:nvPr/>
        </p:nvSpPr>
        <p:spPr>
          <a:xfrm>
            <a:off x="8284027" y="854913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L4 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615C1C-9E9A-5670-2929-98DA731B0299}"/>
              </a:ext>
            </a:extLst>
          </p:cNvPr>
          <p:cNvSpPr/>
          <p:nvPr/>
        </p:nvSpPr>
        <p:spPr>
          <a:xfrm>
            <a:off x="326571" y="854913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Pipeline Template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BB9EF8-CA0D-0602-0B23-A477ACF23F3D}"/>
              </a:ext>
            </a:extLst>
          </p:cNvPr>
          <p:cNvSpPr txBox="1"/>
          <p:nvPr/>
        </p:nvSpPr>
        <p:spPr>
          <a:xfrm>
            <a:off x="3295654" y="1810810"/>
            <a:ext cx="32548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The Controller Repo controls what CI is to be triggered for each App Repo, and which pipeline template branch to use as well as which file to run</a:t>
            </a:r>
            <a:endParaRPr lang="en-GB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1DD37-B57E-E945-2C14-8345739C1D24}"/>
              </a:ext>
            </a:extLst>
          </p:cNvPr>
          <p:cNvSpPr txBox="1"/>
          <p:nvPr/>
        </p:nvSpPr>
        <p:spPr>
          <a:xfrm>
            <a:off x="149680" y="1820635"/>
            <a:ext cx="2789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The pipeline Template Repo stores all the </a:t>
            </a:r>
            <a:r>
              <a:rPr lang="en-SG" sz="1100" dirty="0" err="1"/>
              <a:t>yaml</a:t>
            </a:r>
            <a:r>
              <a:rPr lang="en-SG" sz="1100" dirty="0"/>
              <a:t> files that is used in the pipeline. Ranging from simple validation checks to the actual deployment, all files are stored in here</a:t>
            </a:r>
            <a:endParaRPr lang="en-GB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E9F96-D17C-E352-EE7C-7168C8E83E51}"/>
              </a:ext>
            </a:extLst>
          </p:cNvPr>
          <p:cNvSpPr txBox="1"/>
          <p:nvPr/>
        </p:nvSpPr>
        <p:spPr>
          <a:xfrm>
            <a:off x="7403062" y="1810810"/>
            <a:ext cx="325482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The L4 is similar to the controller Repo, where it manages which CD file to use for the CD pipeline</a:t>
            </a:r>
            <a:br>
              <a:rPr lang="en-SG" sz="1100" dirty="0"/>
            </a:br>
            <a:r>
              <a:rPr lang="en-SG" sz="1100" dirty="0"/>
              <a:t>It also has the latest app’s </a:t>
            </a:r>
            <a:r>
              <a:rPr lang="en-SG" sz="1100" dirty="0" err="1"/>
              <a:t>SemVer</a:t>
            </a:r>
            <a:r>
              <a:rPr lang="en-SG" sz="1100" dirty="0"/>
              <a:t> to use in the CD pipeline.</a:t>
            </a:r>
            <a:br>
              <a:rPr lang="en-SG" sz="1100" dirty="0"/>
            </a:br>
            <a:r>
              <a:rPr lang="en-SG" sz="1100" dirty="0"/>
              <a:t>It also stores other files types like JSON to update values during pipeline run time. We refer to this as “Baking”.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07833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540CE0-4136-D6FF-CDD9-AC09A5743E21}"/>
              </a:ext>
            </a:extLst>
          </p:cNvPr>
          <p:cNvSpPr txBox="1"/>
          <p:nvPr/>
        </p:nvSpPr>
        <p:spPr>
          <a:xfrm>
            <a:off x="326571" y="20410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D365 CD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530AE-F1DF-F90B-4722-7E86A9C1FAD6}"/>
              </a:ext>
            </a:extLst>
          </p:cNvPr>
          <p:cNvSpPr txBox="1"/>
          <p:nvPr/>
        </p:nvSpPr>
        <p:spPr>
          <a:xfrm>
            <a:off x="2424793" y="2959640"/>
            <a:ext cx="44740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App will do the deployment to the different type of app services. The general flow is:</a:t>
            </a:r>
            <a:br>
              <a:rPr lang="en-SG" sz="1100" dirty="0"/>
            </a:br>
            <a:r>
              <a:rPr lang="en-SG" sz="1100" dirty="0"/>
              <a:t>1) Validate the Artifact (Taken from App-Ci pipeline build id</a:t>
            </a:r>
            <a:br>
              <a:rPr lang="en-SG" sz="1100" dirty="0"/>
            </a:br>
            <a:r>
              <a:rPr lang="en-SG" sz="1100" dirty="0"/>
              <a:t>2) Before deployment to different Env, ask for approval (App Leads)</a:t>
            </a:r>
            <a:br>
              <a:rPr lang="en-SG" sz="1100" dirty="0"/>
            </a:br>
            <a:r>
              <a:rPr lang="en-SG" sz="1100" dirty="0"/>
              <a:t>3) Does Pre-check, deployment and post-deployment checks</a:t>
            </a:r>
            <a:endParaRPr lang="en-GB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981915-FEF8-31CD-65C7-C6985BB99598}"/>
              </a:ext>
            </a:extLst>
          </p:cNvPr>
          <p:cNvSpPr/>
          <p:nvPr/>
        </p:nvSpPr>
        <p:spPr>
          <a:xfrm>
            <a:off x="326571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1) Initialise</a:t>
            </a:r>
            <a:endParaRPr lang="en-GB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D786E4-7108-D93E-C7F0-D747AAE78547}"/>
              </a:ext>
            </a:extLst>
          </p:cNvPr>
          <p:cNvSpPr/>
          <p:nvPr/>
        </p:nvSpPr>
        <p:spPr>
          <a:xfrm>
            <a:off x="2424793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2) UAT/ORT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0061B7-2E3C-C24C-4488-17AF0A629AD9}"/>
              </a:ext>
            </a:extLst>
          </p:cNvPr>
          <p:cNvSpPr/>
          <p:nvPr/>
        </p:nvSpPr>
        <p:spPr>
          <a:xfrm>
            <a:off x="4653054" y="544904"/>
            <a:ext cx="1156219" cy="3232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2.1) Pre-deployment</a:t>
            </a:r>
            <a:endParaRPr lang="en-GB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132298-E5DC-FCC7-E6BE-69FD2C6F2A63}"/>
              </a:ext>
            </a:extLst>
          </p:cNvPr>
          <p:cNvSpPr/>
          <p:nvPr/>
        </p:nvSpPr>
        <p:spPr>
          <a:xfrm>
            <a:off x="4653054" y="864849"/>
            <a:ext cx="1156219" cy="317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2.2) Deployment</a:t>
            </a:r>
            <a:endParaRPr lang="en-GB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513D55-7C8A-132B-157A-A77AC205CD31}"/>
              </a:ext>
            </a:extLst>
          </p:cNvPr>
          <p:cNvSpPr/>
          <p:nvPr/>
        </p:nvSpPr>
        <p:spPr>
          <a:xfrm>
            <a:off x="4653055" y="1181461"/>
            <a:ext cx="1156218" cy="3293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2.3) Post Deployment</a:t>
            </a:r>
            <a:endParaRPr lang="en-GB" sz="1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3D235-9424-1B7C-C0E9-567EBDEFE4BE}"/>
              </a:ext>
            </a:extLst>
          </p:cNvPr>
          <p:cNvCxnSpPr>
            <a:cxnSpLocks/>
          </p:cNvCxnSpPr>
          <p:nvPr/>
        </p:nvCxnSpPr>
        <p:spPr>
          <a:xfrm flipV="1">
            <a:off x="3917691" y="544904"/>
            <a:ext cx="735363" cy="16422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724C3D-DCA7-ABE4-08EC-8F27018AAD53}"/>
              </a:ext>
            </a:extLst>
          </p:cNvPr>
          <p:cNvCxnSpPr>
            <a:cxnSpLocks/>
          </p:cNvCxnSpPr>
          <p:nvPr/>
        </p:nvCxnSpPr>
        <p:spPr>
          <a:xfrm>
            <a:off x="3917691" y="1343608"/>
            <a:ext cx="735363" cy="1671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540CE0-4136-D6FF-CDD9-AC09A5743E21}"/>
              </a:ext>
            </a:extLst>
          </p:cNvPr>
          <p:cNvSpPr txBox="1"/>
          <p:nvPr/>
        </p:nvSpPr>
        <p:spPr>
          <a:xfrm>
            <a:off x="326571" y="204107"/>
            <a:ext cx="226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Network Architecture 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530AE-F1DF-F90B-4722-7E86A9C1FAD6}"/>
              </a:ext>
            </a:extLst>
          </p:cNvPr>
          <p:cNvSpPr txBox="1"/>
          <p:nvPr/>
        </p:nvSpPr>
        <p:spPr>
          <a:xfrm>
            <a:off x="2424793" y="2959640"/>
            <a:ext cx="44740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App will do the deployment to the different type of app services. The general flow is:</a:t>
            </a:r>
            <a:br>
              <a:rPr lang="en-SG" sz="1100" dirty="0"/>
            </a:br>
            <a:r>
              <a:rPr lang="en-SG" sz="1100" dirty="0"/>
              <a:t>1) Validate the Artifact (Taken from App-Ci pipeline build id</a:t>
            </a:r>
            <a:br>
              <a:rPr lang="en-SG" sz="1100" dirty="0"/>
            </a:br>
            <a:r>
              <a:rPr lang="en-SG" sz="1100" dirty="0"/>
              <a:t>2) Before deployment to different Env, ask for approval (App Leads)</a:t>
            </a:r>
            <a:br>
              <a:rPr lang="en-SG" sz="1100" dirty="0"/>
            </a:br>
            <a:r>
              <a:rPr lang="en-SG" sz="1100" dirty="0"/>
              <a:t>3) Does Pre-check, deployment and post-deployment checks</a:t>
            </a:r>
            <a:endParaRPr lang="en-GB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5C3FBE-BA61-F9CB-DC03-947EF7CAAC14}"/>
              </a:ext>
            </a:extLst>
          </p:cNvPr>
          <p:cNvSpPr/>
          <p:nvPr/>
        </p:nvSpPr>
        <p:spPr>
          <a:xfrm>
            <a:off x="326571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Initialise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80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540CE0-4136-D6FF-CDD9-AC09A5743E21}"/>
              </a:ext>
            </a:extLst>
          </p:cNvPr>
          <p:cNvSpPr txBox="1"/>
          <p:nvPr/>
        </p:nvSpPr>
        <p:spPr>
          <a:xfrm>
            <a:off x="326571" y="204107"/>
            <a:ext cx="22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Database/</a:t>
            </a:r>
            <a:r>
              <a:rPr lang="en-SG" dirty="0" err="1"/>
              <a:t>StoreProc</a:t>
            </a:r>
            <a:r>
              <a:rPr lang="en-SG" dirty="0"/>
              <a:t> CI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530AE-F1DF-F90B-4722-7E86A9C1FAD6}"/>
              </a:ext>
            </a:extLst>
          </p:cNvPr>
          <p:cNvSpPr txBox="1"/>
          <p:nvPr/>
        </p:nvSpPr>
        <p:spPr>
          <a:xfrm>
            <a:off x="2424793" y="2959640"/>
            <a:ext cx="44740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App will do the deployment to the different type of app services. The general flow is:</a:t>
            </a:r>
            <a:br>
              <a:rPr lang="en-SG" sz="1100" dirty="0"/>
            </a:br>
            <a:r>
              <a:rPr lang="en-SG" sz="1100" dirty="0"/>
              <a:t>1) Validate the Artifact (Taken from App-Ci pipeline build id</a:t>
            </a:r>
            <a:br>
              <a:rPr lang="en-SG" sz="1100" dirty="0"/>
            </a:br>
            <a:r>
              <a:rPr lang="en-SG" sz="1100" dirty="0"/>
              <a:t>2) Before deployment to different Env, ask for approval (App Leads)</a:t>
            </a:r>
            <a:br>
              <a:rPr lang="en-SG" sz="1100" dirty="0"/>
            </a:br>
            <a:r>
              <a:rPr lang="en-SG" sz="1100" dirty="0"/>
              <a:t>3) Does Pre-check, deployment and post-deployment checks</a:t>
            </a:r>
            <a:endParaRPr lang="en-GB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5C3FBE-BA61-F9CB-DC03-947EF7CAAC14}"/>
              </a:ext>
            </a:extLst>
          </p:cNvPr>
          <p:cNvSpPr/>
          <p:nvPr/>
        </p:nvSpPr>
        <p:spPr>
          <a:xfrm>
            <a:off x="326571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App Repo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560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540CE0-4136-D6FF-CDD9-AC09A5743E21}"/>
              </a:ext>
            </a:extLst>
          </p:cNvPr>
          <p:cNvSpPr txBox="1"/>
          <p:nvPr/>
        </p:nvSpPr>
        <p:spPr>
          <a:xfrm>
            <a:off x="326571" y="204107"/>
            <a:ext cx="237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Database/</a:t>
            </a:r>
            <a:r>
              <a:rPr lang="en-SG" dirty="0" err="1"/>
              <a:t>StoreProc</a:t>
            </a:r>
            <a:r>
              <a:rPr lang="en-SG" dirty="0"/>
              <a:t> CD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530AE-F1DF-F90B-4722-7E86A9C1FAD6}"/>
              </a:ext>
            </a:extLst>
          </p:cNvPr>
          <p:cNvSpPr txBox="1"/>
          <p:nvPr/>
        </p:nvSpPr>
        <p:spPr>
          <a:xfrm>
            <a:off x="2424793" y="2959640"/>
            <a:ext cx="44740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App will do the deployment to the different type of app services. The general flow is:</a:t>
            </a:r>
            <a:br>
              <a:rPr lang="en-SG" sz="1100" dirty="0"/>
            </a:br>
            <a:r>
              <a:rPr lang="en-SG" sz="1100" dirty="0"/>
              <a:t>1) Validate the Artifact (Taken from App-Ci pipeline build id</a:t>
            </a:r>
            <a:br>
              <a:rPr lang="en-SG" sz="1100" dirty="0"/>
            </a:br>
            <a:r>
              <a:rPr lang="en-SG" sz="1100" dirty="0"/>
              <a:t>2) Before deployment to different Env, ask for approval (App Leads)</a:t>
            </a:r>
            <a:br>
              <a:rPr lang="en-SG" sz="1100" dirty="0"/>
            </a:br>
            <a:r>
              <a:rPr lang="en-SG" sz="1100" dirty="0"/>
              <a:t>3) Does Pre-check, deployment and post-deployment checks</a:t>
            </a:r>
            <a:endParaRPr lang="en-GB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EFFF0F-8AAD-8307-C642-59A1316CE467}"/>
              </a:ext>
            </a:extLst>
          </p:cNvPr>
          <p:cNvSpPr/>
          <p:nvPr/>
        </p:nvSpPr>
        <p:spPr>
          <a:xfrm>
            <a:off x="326571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1) Initialise</a:t>
            </a:r>
            <a:endParaRPr lang="en-GB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62A753-7465-EACE-2610-A79FE096028E}"/>
              </a:ext>
            </a:extLst>
          </p:cNvPr>
          <p:cNvSpPr/>
          <p:nvPr/>
        </p:nvSpPr>
        <p:spPr>
          <a:xfrm>
            <a:off x="2424793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2) DEV/SIT/UAT/ORT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202C6-E4FA-4377-1E6F-BA6F9186C758}"/>
              </a:ext>
            </a:extLst>
          </p:cNvPr>
          <p:cNvSpPr/>
          <p:nvPr/>
        </p:nvSpPr>
        <p:spPr>
          <a:xfrm>
            <a:off x="4653054" y="544904"/>
            <a:ext cx="1156219" cy="3232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2.1) Pre-deployment</a:t>
            </a:r>
            <a:endParaRPr lang="en-GB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EF0A7C-C095-63F7-2B7C-69C73254ECFB}"/>
              </a:ext>
            </a:extLst>
          </p:cNvPr>
          <p:cNvSpPr/>
          <p:nvPr/>
        </p:nvSpPr>
        <p:spPr>
          <a:xfrm>
            <a:off x="4653054" y="864849"/>
            <a:ext cx="1156219" cy="317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2.2) Deployment</a:t>
            </a:r>
            <a:endParaRPr lang="en-GB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69AAF1-0F98-EB0E-13F4-C40DF8028657}"/>
              </a:ext>
            </a:extLst>
          </p:cNvPr>
          <p:cNvSpPr/>
          <p:nvPr/>
        </p:nvSpPr>
        <p:spPr>
          <a:xfrm>
            <a:off x="4653055" y="1181461"/>
            <a:ext cx="1156218" cy="3293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2.3) Post Deployment</a:t>
            </a:r>
            <a:endParaRPr lang="en-GB" sz="1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F690FD-E95A-BCC4-D6D5-A4F6C6F08F1B}"/>
              </a:ext>
            </a:extLst>
          </p:cNvPr>
          <p:cNvCxnSpPr>
            <a:cxnSpLocks/>
          </p:cNvCxnSpPr>
          <p:nvPr/>
        </p:nvCxnSpPr>
        <p:spPr>
          <a:xfrm flipV="1">
            <a:off x="3917691" y="544904"/>
            <a:ext cx="735363" cy="16422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33C744-1C8A-6E94-7EE1-E3D2CB548117}"/>
              </a:ext>
            </a:extLst>
          </p:cNvPr>
          <p:cNvCxnSpPr>
            <a:cxnSpLocks/>
          </p:cNvCxnSpPr>
          <p:nvPr/>
        </p:nvCxnSpPr>
        <p:spPr>
          <a:xfrm>
            <a:off x="3917691" y="1343608"/>
            <a:ext cx="735363" cy="1671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47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540CE0-4136-D6FF-CDD9-AC09A5743E21}"/>
              </a:ext>
            </a:extLst>
          </p:cNvPr>
          <p:cNvSpPr txBox="1"/>
          <p:nvPr/>
        </p:nvSpPr>
        <p:spPr>
          <a:xfrm>
            <a:off x="326571" y="204107"/>
            <a:ext cx="226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Network Architecture 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530AE-F1DF-F90B-4722-7E86A9C1FAD6}"/>
              </a:ext>
            </a:extLst>
          </p:cNvPr>
          <p:cNvSpPr txBox="1"/>
          <p:nvPr/>
        </p:nvSpPr>
        <p:spPr>
          <a:xfrm>
            <a:off x="2424793" y="2959640"/>
            <a:ext cx="44740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App will do the deployment to the different type of app services. The general flow is:</a:t>
            </a:r>
            <a:br>
              <a:rPr lang="en-SG" sz="1100" dirty="0"/>
            </a:br>
            <a:r>
              <a:rPr lang="en-SG" sz="1100" dirty="0"/>
              <a:t>1) Validate the Artifact (Taken from App-Ci pipeline build id</a:t>
            </a:r>
            <a:br>
              <a:rPr lang="en-SG" sz="1100" dirty="0"/>
            </a:br>
            <a:r>
              <a:rPr lang="en-SG" sz="1100" dirty="0"/>
              <a:t>2) Before deployment to different Env, ask for approval (App Leads)</a:t>
            </a:r>
            <a:br>
              <a:rPr lang="en-SG" sz="1100" dirty="0"/>
            </a:br>
            <a:r>
              <a:rPr lang="en-SG" sz="1100" dirty="0"/>
              <a:t>3) Does Pre-check, deployment and post-deployment checks</a:t>
            </a:r>
            <a:endParaRPr lang="en-GB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5C3FBE-BA61-F9CB-DC03-947EF7CAAC14}"/>
              </a:ext>
            </a:extLst>
          </p:cNvPr>
          <p:cNvSpPr/>
          <p:nvPr/>
        </p:nvSpPr>
        <p:spPr>
          <a:xfrm>
            <a:off x="326571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Initialise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869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540CE0-4136-D6FF-CDD9-AC09A5743E21}"/>
              </a:ext>
            </a:extLst>
          </p:cNvPr>
          <p:cNvSpPr txBox="1"/>
          <p:nvPr/>
        </p:nvSpPr>
        <p:spPr>
          <a:xfrm>
            <a:off x="326571" y="204107"/>
            <a:ext cx="119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PowerBI</a:t>
            </a:r>
            <a:r>
              <a:rPr lang="en-SG" dirty="0"/>
              <a:t> CI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530AE-F1DF-F90B-4722-7E86A9C1FAD6}"/>
              </a:ext>
            </a:extLst>
          </p:cNvPr>
          <p:cNvSpPr txBox="1"/>
          <p:nvPr/>
        </p:nvSpPr>
        <p:spPr>
          <a:xfrm>
            <a:off x="2424793" y="2959640"/>
            <a:ext cx="44740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App will do the deployment to the different type of app services. The general flow is:</a:t>
            </a:r>
            <a:br>
              <a:rPr lang="en-SG" sz="1100" dirty="0"/>
            </a:br>
            <a:r>
              <a:rPr lang="en-SG" sz="1100" dirty="0"/>
              <a:t>1) Validate the Artifact (Taken from App-Ci pipeline build id</a:t>
            </a:r>
            <a:br>
              <a:rPr lang="en-SG" sz="1100" dirty="0"/>
            </a:br>
            <a:r>
              <a:rPr lang="en-SG" sz="1100" dirty="0"/>
              <a:t>2) Before deployment to different Env, ask for approval (App Leads)</a:t>
            </a:r>
            <a:br>
              <a:rPr lang="en-SG" sz="1100" dirty="0"/>
            </a:br>
            <a:r>
              <a:rPr lang="en-SG" sz="1100" dirty="0"/>
              <a:t>3) Does Pre-check, deployment and post-deployment checks</a:t>
            </a:r>
            <a:endParaRPr lang="en-GB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5C3FBE-BA61-F9CB-DC03-947EF7CAAC14}"/>
              </a:ext>
            </a:extLst>
          </p:cNvPr>
          <p:cNvSpPr/>
          <p:nvPr/>
        </p:nvSpPr>
        <p:spPr>
          <a:xfrm>
            <a:off x="326571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App Repo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584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540CE0-4136-D6FF-CDD9-AC09A5743E21}"/>
              </a:ext>
            </a:extLst>
          </p:cNvPr>
          <p:cNvSpPr txBox="1"/>
          <p:nvPr/>
        </p:nvSpPr>
        <p:spPr>
          <a:xfrm>
            <a:off x="326571" y="204107"/>
            <a:ext cx="127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PowerBI</a:t>
            </a:r>
            <a:r>
              <a:rPr lang="en-SG" dirty="0"/>
              <a:t> CD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530AE-F1DF-F90B-4722-7E86A9C1FAD6}"/>
              </a:ext>
            </a:extLst>
          </p:cNvPr>
          <p:cNvSpPr txBox="1"/>
          <p:nvPr/>
        </p:nvSpPr>
        <p:spPr>
          <a:xfrm>
            <a:off x="2424793" y="2959640"/>
            <a:ext cx="44740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App will do the deployment to the different type of app services. The general flow is:</a:t>
            </a:r>
            <a:br>
              <a:rPr lang="en-SG" sz="1100" dirty="0"/>
            </a:br>
            <a:r>
              <a:rPr lang="en-SG" sz="1100" dirty="0"/>
              <a:t>1) Validate the Artifact (Taken from App-Ci pipeline build id</a:t>
            </a:r>
            <a:br>
              <a:rPr lang="en-SG" sz="1100" dirty="0"/>
            </a:br>
            <a:r>
              <a:rPr lang="en-SG" sz="1100" dirty="0"/>
              <a:t>2) Before deployment to different Env, ask for approval (App Leads)</a:t>
            </a:r>
            <a:br>
              <a:rPr lang="en-SG" sz="1100" dirty="0"/>
            </a:br>
            <a:r>
              <a:rPr lang="en-SG" sz="1100" dirty="0"/>
              <a:t>3) Does Pre-check, deployment and post-deployment checks</a:t>
            </a:r>
            <a:endParaRPr lang="en-GB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4864BC-DB44-F84E-9265-1DAF532F6235}"/>
              </a:ext>
            </a:extLst>
          </p:cNvPr>
          <p:cNvSpPr/>
          <p:nvPr/>
        </p:nvSpPr>
        <p:spPr>
          <a:xfrm>
            <a:off x="326571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1) Initialise</a:t>
            </a:r>
            <a:endParaRPr lang="en-GB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A7FD3-99DC-A474-F620-7A421FDAAFA4}"/>
              </a:ext>
            </a:extLst>
          </p:cNvPr>
          <p:cNvSpPr/>
          <p:nvPr/>
        </p:nvSpPr>
        <p:spPr>
          <a:xfrm>
            <a:off x="2424793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2) DEV/SIT/UAT/ORT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855605-905A-728F-D513-17929EC5FBB1}"/>
              </a:ext>
            </a:extLst>
          </p:cNvPr>
          <p:cNvSpPr/>
          <p:nvPr/>
        </p:nvSpPr>
        <p:spPr>
          <a:xfrm>
            <a:off x="4653054" y="544904"/>
            <a:ext cx="1156219" cy="3232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2.1) Pre-deployment</a:t>
            </a:r>
            <a:endParaRPr lang="en-GB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AE6F17-7CAB-B2FE-E0B2-8AA5952A1422}"/>
              </a:ext>
            </a:extLst>
          </p:cNvPr>
          <p:cNvSpPr/>
          <p:nvPr/>
        </p:nvSpPr>
        <p:spPr>
          <a:xfrm>
            <a:off x="4653054" y="864849"/>
            <a:ext cx="1156219" cy="317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2.2) Deployment</a:t>
            </a:r>
            <a:endParaRPr lang="en-GB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7CC324-1F25-3879-67C7-FA12E09F63E5}"/>
              </a:ext>
            </a:extLst>
          </p:cNvPr>
          <p:cNvSpPr/>
          <p:nvPr/>
        </p:nvSpPr>
        <p:spPr>
          <a:xfrm>
            <a:off x="4653055" y="1181461"/>
            <a:ext cx="1156218" cy="3293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2.3) Post Deployment</a:t>
            </a:r>
            <a:endParaRPr lang="en-GB" sz="1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8508A1-F307-8182-7DEC-D4FCA2FBEE91}"/>
              </a:ext>
            </a:extLst>
          </p:cNvPr>
          <p:cNvCxnSpPr>
            <a:cxnSpLocks/>
          </p:cNvCxnSpPr>
          <p:nvPr/>
        </p:nvCxnSpPr>
        <p:spPr>
          <a:xfrm flipV="1">
            <a:off x="3917691" y="544904"/>
            <a:ext cx="735363" cy="16422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B83CD-E1E3-2412-B92C-5545EB60097F}"/>
              </a:ext>
            </a:extLst>
          </p:cNvPr>
          <p:cNvCxnSpPr>
            <a:cxnSpLocks/>
          </p:cNvCxnSpPr>
          <p:nvPr/>
        </p:nvCxnSpPr>
        <p:spPr>
          <a:xfrm>
            <a:off x="3917691" y="1343608"/>
            <a:ext cx="735363" cy="1671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469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540CE0-4136-D6FF-CDD9-AC09A5743E21}"/>
              </a:ext>
            </a:extLst>
          </p:cNvPr>
          <p:cNvSpPr txBox="1"/>
          <p:nvPr/>
        </p:nvSpPr>
        <p:spPr>
          <a:xfrm>
            <a:off x="326571" y="204107"/>
            <a:ext cx="226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Network Architecture 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530AE-F1DF-F90B-4722-7E86A9C1FAD6}"/>
              </a:ext>
            </a:extLst>
          </p:cNvPr>
          <p:cNvSpPr txBox="1"/>
          <p:nvPr/>
        </p:nvSpPr>
        <p:spPr>
          <a:xfrm>
            <a:off x="2424793" y="2959640"/>
            <a:ext cx="44740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App will do the deployment to the different type of app services. The general flow is:</a:t>
            </a:r>
            <a:br>
              <a:rPr lang="en-SG" sz="1100" dirty="0"/>
            </a:br>
            <a:r>
              <a:rPr lang="en-SG" sz="1100" dirty="0"/>
              <a:t>1) Validate the Artifact (Taken from App-Ci pipeline build id</a:t>
            </a:r>
            <a:br>
              <a:rPr lang="en-SG" sz="1100" dirty="0"/>
            </a:br>
            <a:r>
              <a:rPr lang="en-SG" sz="1100" dirty="0"/>
              <a:t>2) Before deployment to different Env, ask for approval (App Leads)</a:t>
            </a:r>
            <a:br>
              <a:rPr lang="en-SG" sz="1100" dirty="0"/>
            </a:br>
            <a:r>
              <a:rPr lang="en-SG" sz="1100" dirty="0"/>
              <a:t>3) Does Pre-check, deployment and post-deployment checks</a:t>
            </a:r>
            <a:endParaRPr lang="en-GB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5C3FBE-BA61-F9CB-DC03-947EF7CAAC14}"/>
              </a:ext>
            </a:extLst>
          </p:cNvPr>
          <p:cNvSpPr/>
          <p:nvPr/>
        </p:nvSpPr>
        <p:spPr>
          <a:xfrm>
            <a:off x="326571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Initialise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D06564-CB07-7E2F-FD8A-22DA4F3F1798}"/>
              </a:ext>
            </a:extLst>
          </p:cNvPr>
          <p:cNvSpPr/>
          <p:nvPr/>
        </p:nvSpPr>
        <p:spPr>
          <a:xfrm>
            <a:off x="326571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App Repo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40CE0-4136-D6FF-CDD9-AC09A5743E21}"/>
              </a:ext>
            </a:extLst>
          </p:cNvPr>
          <p:cNvSpPr txBox="1"/>
          <p:nvPr/>
        </p:nvSpPr>
        <p:spPr>
          <a:xfrm>
            <a:off x="326571" y="204107"/>
            <a:ext cx="196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Basic Pipeline Flow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C8441B-BD6C-BE52-BC86-DD409AFF8E15}"/>
              </a:ext>
            </a:extLst>
          </p:cNvPr>
          <p:cNvSpPr/>
          <p:nvPr/>
        </p:nvSpPr>
        <p:spPr>
          <a:xfrm>
            <a:off x="2691492" y="709125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PR 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615C1C-9E9A-5670-2929-98DA731B0299}"/>
              </a:ext>
            </a:extLst>
          </p:cNvPr>
          <p:cNvSpPr/>
          <p:nvPr/>
        </p:nvSpPr>
        <p:spPr>
          <a:xfrm>
            <a:off x="4933949" y="723123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App Ci 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3DE71B-DDE7-D37D-6EFF-435AAA718214}"/>
              </a:ext>
            </a:extLst>
          </p:cNvPr>
          <p:cNvSpPr/>
          <p:nvPr/>
        </p:nvSpPr>
        <p:spPr>
          <a:xfrm>
            <a:off x="6809013" y="709126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App CD 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701F3-A6A8-BED3-385C-E1669DC18547}"/>
              </a:ext>
            </a:extLst>
          </p:cNvPr>
          <p:cNvSpPr txBox="1"/>
          <p:nvPr/>
        </p:nvSpPr>
        <p:spPr>
          <a:xfrm>
            <a:off x="261257" y="1869621"/>
            <a:ext cx="44740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Basically, from the App Team they will make a PR. This will trigger a “PR Pipeline” that will do the first initial building and scanning of the app code. </a:t>
            </a:r>
            <a:br>
              <a:rPr lang="en-SG" sz="1100" dirty="0"/>
            </a:br>
            <a:r>
              <a:rPr lang="en-SG" sz="1100" dirty="0"/>
              <a:t>It will:</a:t>
            </a:r>
          </a:p>
          <a:p>
            <a:r>
              <a:rPr lang="en-SG" sz="1100" dirty="0"/>
              <a:t>1) Check if the PR approval does not have any commits (Conflict of Interest)</a:t>
            </a:r>
            <a:br>
              <a:rPr lang="en-SG" sz="1100" dirty="0"/>
            </a:br>
            <a:r>
              <a:rPr lang="en-SG" sz="1100" dirty="0"/>
              <a:t>3) Check if PR code pass the test cases (if there is any, </a:t>
            </a:r>
            <a:r>
              <a:rPr lang="en-SG" sz="1100" dirty="0" err="1"/>
              <a:t>eg</a:t>
            </a:r>
            <a:r>
              <a:rPr lang="en-SG" sz="1100" dirty="0"/>
              <a:t> .NET test cases</a:t>
            </a:r>
            <a:br>
              <a:rPr lang="en-SG" sz="1100" dirty="0"/>
            </a:br>
            <a:r>
              <a:rPr lang="en-SG" sz="1100" dirty="0"/>
              <a:t>2) Check if the PR app code meets Mend, SonarQube and Fortify standards </a:t>
            </a:r>
            <a:endParaRPr lang="en-GB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53813-DEAF-DB7C-A35F-F6636E80A0CE}"/>
              </a:ext>
            </a:extLst>
          </p:cNvPr>
          <p:cNvSpPr txBox="1"/>
          <p:nvPr/>
        </p:nvSpPr>
        <p:spPr>
          <a:xfrm>
            <a:off x="261257" y="3334353"/>
            <a:ext cx="447403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Once PR approved, it will update the App Repo’s master branch, which will trigger the App CI pipeline. This </a:t>
            </a:r>
            <a:r>
              <a:rPr lang="en-SG" sz="1100" dirty="0" err="1"/>
              <a:t>wil</a:t>
            </a:r>
            <a:r>
              <a:rPr lang="en-SG" sz="1100" dirty="0"/>
              <a:t>:</a:t>
            </a:r>
            <a:br>
              <a:rPr lang="en-SG" sz="1100" dirty="0"/>
            </a:br>
            <a:r>
              <a:rPr lang="en-SG" sz="1100" dirty="0"/>
              <a:t>1) Check if PR code pass the overall test cases </a:t>
            </a:r>
            <a:br>
              <a:rPr lang="en-SG" sz="1100" dirty="0"/>
            </a:br>
            <a:r>
              <a:rPr lang="en-SG" sz="1100" dirty="0"/>
              <a:t>2) Check if overall app code meets Mend, SonarQube and Fortify standards</a:t>
            </a:r>
            <a:br>
              <a:rPr lang="en-SG" sz="1100" dirty="0"/>
            </a:br>
            <a:r>
              <a:rPr lang="en-SG" sz="1100" dirty="0"/>
              <a:t>3) Up the </a:t>
            </a:r>
            <a:r>
              <a:rPr lang="en-SG" sz="1100" dirty="0" err="1"/>
              <a:t>SemVer</a:t>
            </a:r>
            <a:r>
              <a:rPr lang="en-SG" sz="1100" dirty="0"/>
              <a:t>, commit it to the L4 Repo, and upload artifact to artifact feed</a:t>
            </a:r>
            <a:br>
              <a:rPr lang="en-SG" sz="1100" dirty="0"/>
            </a:br>
            <a:r>
              <a:rPr lang="en-SG" sz="1100" dirty="0"/>
              <a:t>4) Trigger the App CD</a:t>
            </a:r>
            <a:endParaRPr lang="en-GB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530AE-F1DF-F90B-4722-7E86A9C1FAD6}"/>
              </a:ext>
            </a:extLst>
          </p:cNvPr>
          <p:cNvSpPr txBox="1"/>
          <p:nvPr/>
        </p:nvSpPr>
        <p:spPr>
          <a:xfrm>
            <a:off x="6155871" y="2038898"/>
            <a:ext cx="44740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App will do the deployment to the different type of app services. The general flow is:</a:t>
            </a:r>
            <a:br>
              <a:rPr lang="en-SG" sz="1100" dirty="0"/>
            </a:br>
            <a:r>
              <a:rPr lang="en-SG" sz="1100" dirty="0"/>
              <a:t>1) Validate the Artifact (Taken from App-Ci pipeline build id</a:t>
            </a:r>
            <a:br>
              <a:rPr lang="en-SG" sz="1100" dirty="0"/>
            </a:br>
            <a:r>
              <a:rPr lang="en-SG" sz="1100" dirty="0"/>
              <a:t>2) Before deployment to different Env, ask for approval (App Leads)</a:t>
            </a:r>
            <a:br>
              <a:rPr lang="en-SG" sz="1100" dirty="0"/>
            </a:br>
            <a:r>
              <a:rPr lang="en-SG" sz="1100" dirty="0"/>
              <a:t>3) Does Pre-check, deployment and post-deployment checks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82299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540CE0-4136-D6FF-CDD9-AC09A5743E21}"/>
              </a:ext>
            </a:extLst>
          </p:cNvPr>
          <p:cNvSpPr txBox="1"/>
          <p:nvPr/>
        </p:nvSpPr>
        <p:spPr>
          <a:xfrm>
            <a:off x="326571" y="204107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MS CI Pipeline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530AE-F1DF-F90B-4722-7E86A9C1FAD6}"/>
              </a:ext>
            </a:extLst>
          </p:cNvPr>
          <p:cNvSpPr txBox="1"/>
          <p:nvPr/>
        </p:nvSpPr>
        <p:spPr>
          <a:xfrm>
            <a:off x="263979" y="2224854"/>
            <a:ext cx="44740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1) Initialise</a:t>
            </a:r>
            <a:br>
              <a:rPr lang="en-SG" sz="1100" dirty="0"/>
            </a:br>
            <a:r>
              <a:rPr lang="en-SG" sz="1100" dirty="0"/>
              <a:t>- Initialise the pipeline with different variable groups and other parameters</a:t>
            </a:r>
          </a:p>
          <a:p>
            <a:r>
              <a:rPr lang="en-GB" sz="1100" dirty="0"/>
              <a:t>- Connect to the AKV to retrieve the necessary secret values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5C3FBE-BA61-F9CB-DC03-947EF7CAAC14}"/>
              </a:ext>
            </a:extLst>
          </p:cNvPr>
          <p:cNvSpPr/>
          <p:nvPr/>
        </p:nvSpPr>
        <p:spPr>
          <a:xfrm>
            <a:off x="263979" y="1199895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1) Initialise </a:t>
            </a:r>
            <a:endParaRPr lang="en-GB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FB76B8-FAE7-7CBB-1243-8F18DE25EBFF}"/>
              </a:ext>
            </a:extLst>
          </p:cNvPr>
          <p:cNvSpPr/>
          <p:nvPr/>
        </p:nvSpPr>
        <p:spPr>
          <a:xfrm>
            <a:off x="4280324" y="1199895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3) Build</a:t>
            </a:r>
            <a:endParaRPr lang="en-GB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DAA65D-1B5F-61C3-FCB2-E79F8AE68F5E}"/>
              </a:ext>
            </a:extLst>
          </p:cNvPr>
          <p:cNvSpPr/>
          <p:nvPr/>
        </p:nvSpPr>
        <p:spPr>
          <a:xfrm>
            <a:off x="2329347" y="1199895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2) Validate 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99C15-03B9-2BC4-5292-8BF9AD1753BE}"/>
              </a:ext>
            </a:extLst>
          </p:cNvPr>
          <p:cNvSpPr/>
          <p:nvPr/>
        </p:nvSpPr>
        <p:spPr>
          <a:xfrm>
            <a:off x="6231301" y="1199896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4) Fortify and Mend Scan</a:t>
            </a:r>
            <a:endParaRPr lang="en-GB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C0BAD-5B16-B18E-37B6-E65283D9DA6C}"/>
              </a:ext>
            </a:extLst>
          </p:cNvPr>
          <p:cNvSpPr/>
          <p:nvPr/>
        </p:nvSpPr>
        <p:spPr>
          <a:xfrm>
            <a:off x="8255455" y="119989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5) Container Build</a:t>
            </a:r>
            <a:endParaRPr lang="en-GB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D3C2B-C931-8134-36AC-8D74F3389038}"/>
              </a:ext>
            </a:extLst>
          </p:cNvPr>
          <p:cNvSpPr/>
          <p:nvPr/>
        </p:nvSpPr>
        <p:spPr>
          <a:xfrm>
            <a:off x="10320823" y="1199901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6) Publish</a:t>
            </a:r>
            <a:endParaRPr lang="en-GB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24B8D-846B-2FA8-20B8-48C4B116A3AB}"/>
              </a:ext>
            </a:extLst>
          </p:cNvPr>
          <p:cNvSpPr txBox="1"/>
          <p:nvPr/>
        </p:nvSpPr>
        <p:spPr>
          <a:xfrm>
            <a:off x="263979" y="2830775"/>
            <a:ext cx="4474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2) Validate</a:t>
            </a:r>
            <a:br>
              <a:rPr lang="en-SG" sz="1100" dirty="0"/>
            </a:br>
            <a:r>
              <a:rPr lang="en-SG" sz="1100" dirty="0"/>
              <a:t>- Validate the pipeline that is not deprecated (is using latest branch)</a:t>
            </a:r>
          </a:p>
          <a:p>
            <a:r>
              <a:rPr lang="en-SG" sz="1100" dirty="0"/>
              <a:t>- Ensure that the PR approval has no commit (prevent conflict of interest)  </a:t>
            </a:r>
          </a:p>
          <a:p>
            <a:endParaRPr lang="en-GB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AA09AF-DAE2-582B-9C23-A0F0011F9343}"/>
              </a:ext>
            </a:extLst>
          </p:cNvPr>
          <p:cNvSpPr txBox="1"/>
          <p:nvPr/>
        </p:nvSpPr>
        <p:spPr>
          <a:xfrm>
            <a:off x="263979" y="3485791"/>
            <a:ext cx="4474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3) Build</a:t>
            </a:r>
            <a:br>
              <a:rPr lang="en-SG" sz="1100" dirty="0"/>
            </a:br>
            <a:r>
              <a:rPr lang="en-SG" sz="1100" dirty="0"/>
              <a:t>- Run SonarQube Scan to check for code vulnerabilities</a:t>
            </a:r>
          </a:p>
          <a:p>
            <a:r>
              <a:rPr lang="en-SG" sz="1100" dirty="0"/>
              <a:t>- Up the </a:t>
            </a:r>
            <a:r>
              <a:rPr lang="en-SG" sz="1100" dirty="0" err="1"/>
              <a:t>SemVer</a:t>
            </a:r>
            <a:endParaRPr lang="en-SG" sz="1100" dirty="0"/>
          </a:p>
          <a:p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077618-4936-B4AC-9C3E-779A45F6C96A}"/>
              </a:ext>
            </a:extLst>
          </p:cNvPr>
          <p:cNvSpPr txBox="1"/>
          <p:nvPr/>
        </p:nvSpPr>
        <p:spPr>
          <a:xfrm>
            <a:off x="263979" y="4592954"/>
            <a:ext cx="4474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4) Fortify and Mend</a:t>
            </a:r>
            <a:br>
              <a:rPr lang="en-SG" sz="1100" dirty="0"/>
            </a:br>
            <a:r>
              <a:rPr lang="en-SG" sz="1100" dirty="0"/>
              <a:t>-Run Fortify SCA to check for vulnerabilities in software code</a:t>
            </a:r>
          </a:p>
          <a:p>
            <a:r>
              <a:rPr lang="en-SG" sz="1100" dirty="0"/>
              <a:t>- Run </a:t>
            </a:r>
            <a:r>
              <a:rPr lang="en-SG" sz="1100" dirty="0" err="1"/>
              <a:t>WhiteSource</a:t>
            </a:r>
            <a:r>
              <a:rPr lang="en-SG" sz="1100" dirty="0"/>
              <a:t> Mend Scan for package/library dependencies vulnerabilities </a:t>
            </a:r>
            <a:endParaRPr lang="en-GB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3FCD80-18E8-A54A-DD14-4BA1A8917836}"/>
              </a:ext>
            </a:extLst>
          </p:cNvPr>
          <p:cNvSpPr txBox="1"/>
          <p:nvPr/>
        </p:nvSpPr>
        <p:spPr>
          <a:xfrm>
            <a:off x="5026773" y="2224854"/>
            <a:ext cx="44740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5) Container Build</a:t>
            </a:r>
            <a:br>
              <a:rPr lang="en-SG" sz="1100" dirty="0"/>
            </a:br>
            <a:r>
              <a:rPr lang="en-SG" sz="1100" dirty="0"/>
              <a:t>- Check that the docker file exist</a:t>
            </a:r>
          </a:p>
          <a:p>
            <a:r>
              <a:rPr lang="en-SG" sz="1100" dirty="0"/>
              <a:t>- Build and run a CWP Scan against the docker file </a:t>
            </a:r>
          </a:p>
          <a:p>
            <a:r>
              <a:rPr lang="en-GB" sz="1100" dirty="0"/>
              <a:t>- Sign the image with the new </a:t>
            </a:r>
            <a:r>
              <a:rPr lang="en-GB" sz="1100" dirty="0" err="1"/>
              <a:t>SemVer</a:t>
            </a:r>
            <a:endParaRPr lang="en-GB" sz="1100" dirty="0"/>
          </a:p>
          <a:p>
            <a:r>
              <a:rPr lang="en-GB" sz="1100" dirty="0"/>
              <a:t>- Upload the image to the ACR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C2BFB5-B970-8808-B2FB-AB22073004EB}"/>
              </a:ext>
            </a:extLst>
          </p:cNvPr>
          <p:cNvSpPr txBox="1"/>
          <p:nvPr/>
        </p:nvSpPr>
        <p:spPr>
          <a:xfrm>
            <a:off x="5015887" y="3215495"/>
            <a:ext cx="4474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6) Publish</a:t>
            </a:r>
            <a:br>
              <a:rPr lang="en-SG" sz="1100" dirty="0"/>
            </a:br>
            <a:r>
              <a:rPr lang="en-SG" sz="1100" dirty="0"/>
              <a:t>- package the pipeline artifact and publish it into the designated artifact feed</a:t>
            </a:r>
          </a:p>
          <a:p>
            <a:r>
              <a:rPr lang="en-SG" sz="1100" dirty="0"/>
              <a:t>- Trigger the CD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15198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540CE0-4136-D6FF-CDD9-AC09A5743E21}"/>
              </a:ext>
            </a:extLst>
          </p:cNvPr>
          <p:cNvSpPr txBox="1"/>
          <p:nvPr/>
        </p:nvSpPr>
        <p:spPr>
          <a:xfrm>
            <a:off x="326571" y="20410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MS CD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530AE-F1DF-F90B-4722-7E86A9C1FAD6}"/>
              </a:ext>
            </a:extLst>
          </p:cNvPr>
          <p:cNvSpPr txBox="1"/>
          <p:nvPr/>
        </p:nvSpPr>
        <p:spPr>
          <a:xfrm>
            <a:off x="235598" y="1873790"/>
            <a:ext cx="44740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1) Initialise</a:t>
            </a:r>
            <a:br>
              <a:rPr lang="en-SG" sz="1100" dirty="0"/>
            </a:br>
            <a:r>
              <a:rPr lang="en-SG" sz="1100" dirty="0"/>
              <a:t>- Initialise the pipeline with different variable groups and other parameters</a:t>
            </a:r>
          </a:p>
          <a:p>
            <a:r>
              <a:rPr lang="en-GB" sz="1100" dirty="0"/>
              <a:t>- Connect to the AKV to retrieve the necessary secret values</a:t>
            </a:r>
          </a:p>
          <a:p>
            <a:r>
              <a:rPr lang="en-GB" sz="1100" dirty="0"/>
              <a:t>- Download Artifact from the Artifact feed using the version. This is specified from the pipeline build ID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5C3FBE-BA61-F9CB-DC03-947EF7CAAC14}"/>
              </a:ext>
            </a:extLst>
          </p:cNvPr>
          <p:cNvSpPr/>
          <p:nvPr/>
        </p:nvSpPr>
        <p:spPr>
          <a:xfrm>
            <a:off x="326571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1) Initialise</a:t>
            </a:r>
            <a:endParaRPr lang="en-GB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A0B074-FC34-6CA9-660E-7CDCFAF28292}"/>
              </a:ext>
            </a:extLst>
          </p:cNvPr>
          <p:cNvSpPr/>
          <p:nvPr/>
        </p:nvSpPr>
        <p:spPr>
          <a:xfrm>
            <a:off x="2424793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2) DEV/SIT/UAT/ORT</a:t>
            </a:r>
            <a:endParaRPr lang="en-GB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C73DB-83E0-EC96-758E-996068DFF9BF}"/>
              </a:ext>
            </a:extLst>
          </p:cNvPr>
          <p:cNvSpPr txBox="1"/>
          <p:nvPr/>
        </p:nvSpPr>
        <p:spPr>
          <a:xfrm>
            <a:off x="235598" y="2946795"/>
            <a:ext cx="4474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2) Deployment to the different Environments</a:t>
            </a:r>
            <a:endParaRPr lang="en-GB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43BBA-1566-6217-BADB-CED8F80FCC7B}"/>
              </a:ext>
            </a:extLst>
          </p:cNvPr>
          <p:cNvSpPr/>
          <p:nvPr/>
        </p:nvSpPr>
        <p:spPr>
          <a:xfrm>
            <a:off x="4653054" y="544904"/>
            <a:ext cx="1156219" cy="3232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2.1) Pre-deployment</a:t>
            </a:r>
            <a:endParaRPr lang="en-GB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8503C0-AD1E-682C-F72D-D8B64CB6F72B}"/>
              </a:ext>
            </a:extLst>
          </p:cNvPr>
          <p:cNvSpPr/>
          <p:nvPr/>
        </p:nvSpPr>
        <p:spPr>
          <a:xfrm>
            <a:off x="4653054" y="864849"/>
            <a:ext cx="1156219" cy="317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2.2) Deployment</a:t>
            </a:r>
            <a:endParaRPr lang="en-GB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1D264-AF02-01FA-D71B-A412DA44E8EE}"/>
              </a:ext>
            </a:extLst>
          </p:cNvPr>
          <p:cNvSpPr/>
          <p:nvPr/>
        </p:nvSpPr>
        <p:spPr>
          <a:xfrm>
            <a:off x="4653055" y="1181461"/>
            <a:ext cx="1156218" cy="3293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2.3) Post Deployment</a:t>
            </a:r>
            <a:endParaRPr lang="en-GB" sz="1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63E946-CD24-4C58-D542-D28933ABC423}"/>
              </a:ext>
            </a:extLst>
          </p:cNvPr>
          <p:cNvCxnSpPr>
            <a:cxnSpLocks/>
          </p:cNvCxnSpPr>
          <p:nvPr/>
        </p:nvCxnSpPr>
        <p:spPr>
          <a:xfrm flipV="1">
            <a:off x="3917691" y="544904"/>
            <a:ext cx="735363" cy="16422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7C2A41-9AE7-3BE6-D3AF-6C25A5997288}"/>
              </a:ext>
            </a:extLst>
          </p:cNvPr>
          <p:cNvCxnSpPr>
            <a:cxnSpLocks/>
          </p:cNvCxnSpPr>
          <p:nvPr/>
        </p:nvCxnSpPr>
        <p:spPr>
          <a:xfrm>
            <a:off x="3917691" y="1343608"/>
            <a:ext cx="735363" cy="1671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39218D4-D72C-C800-1A0E-3DF116CCA0C3}"/>
              </a:ext>
            </a:extLst>
          </p:cNvPr>
          <p:cNvSpPr txBox="1"/>
          <p:nvPr/>
        </p:nvSpPr>
        <p:spPr>
          <a:xfrm>
            <a:off x="235598" y="3342691"/>
            <a:ext cx="44740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2.1) Pre-Deployment</a:t>
            </a:r>
          </a:p>
          <a:p>
            <a:r>
              <a:rPr lang="en-SG" sz="1100" dirty="0"/>
              <a:t>- Check AKS Kubernetes and Flux Pods</a:t>
            </a:r>
          </a:p>
          <a:p>
            <a:r>
              <a:rPr lang="en-SG" sz="1100" dirty="0"/>
              <a:t>- Check Swagger and APIM Files if they exist</a:t>
            </a:r>
          </a:p>
          <a:p>
            <a:r>
              <a:rPr lang="en-SG" sz="1100" dirty="0"/>
              <a:t>- Perform CWP Security Scan and verify image signature </a:t>
            </a:r>
            <a:br>
              <a:rPr lang="en-SG" sz="1100" dirty="0"/>
            </a:br>
            <a:endParaRPr lang="en-GB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1D5FD0-D8D2-801C-A179-2F3B92E41EC7}"/>
              </a:ext>
            </a:extLst>
          </p:cNvPr>
          <p:cNvSpPr txBox="1"/>
          <p:nvPr/>
        </p:nvSpPr>
        <p:spPr>
          <a:xfrm>
            <a:off x="235598" y="4308329"/>
            <a:ext cx="44740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2.2) Deployment</a:t>
            </a:r>
            <a:br>
              <a:rPr lang="en-SG" sz="1100" dirty="0"/>
            </a:br>
            <a:r>
              <a:rPr lang="en-SG" sz="1100" dirty="0"/>
              <a:t>AKS:</a:t>
            </a:r>
            <a:br>
              <a:rPr lang="en-SG" sz="1100" dirty="0"/>
            </a:br>
            <a:r>
              <a:rPr lang="en-SG" sz="1100" dirty="0"/>
              <a:t>- Verify Helm Release File. </a:t>
            </a:r>
          </a:p>
          <a:p>
            <a:r>
              <a:rPr lang="en-SG" sz="1100" dirty="0"/>
              <a:t>- Bake the Helm Release File with the L4-configurations and update the L4 repo .releases/ folder with the new changes</a:t>
            </a:r>
          </a:p>
          <a:p>
            <a:r>
              <a:rPr lang="en-GB" sz="1100" dirty="0"/>
              <a:t>-</a:t>
            </a:r>
          </a:p>
          <a:p>
            <a:br>
              <a:rPr lang="en-GB" sz="1100" dirty="0"/>
            </a:br>
            <a:r>
              <a:rPr lang="en-GB" sz="1100" dirty="0"/>
              <a:t>APIM and Swagger:</a:t>
            </a:r>
            <a:br>
              <a:rPr lang="en-GB" sz="1100" dirty="0"/>
            </a:br>
            <a:r>
              <a:rPr lang="en-GB" sz="1100" dirty="0"/>
              <a:t>- Deploy the API into the APIM in AZDO</a:t>
            </a:r>
          </a:p>
          <a:p>
            <a:r>
              <a:rPr lang="en-GB" sz="1100" dirty="0"/>
              <a:t>- Deploy the API Policies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EA5CF1-6C76-F544-451C-3F7AF59508AB}"/>
              </a:ext>
            </a:extLst>
          </p:cNvPr>
          <p:cNvSpPr txBox="1"/>
          <p:nvPr/>
        </p:nvSpPr>
        <p:spPr>
          <a:xfrm>
            <a:off x="5593044" y="1873790"/>
            <a:ext cx="447403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2.3) Post-Deployment</a:t>
            </a:r>
            <a:br>
              <a:rPr lang="en-SG" sz="1100" dirty="0"/>
            </a:br>
            <a:r>
              <a:rPr lang="en-SG" sz="1100" dirty="0"/>
              <a:t>AKS:</a:t>
            </a:r>
          </a:p>
          <a:p>
            <a:r>
              <a:rPr lang="en-SG" sz="1100" dirty="0"/>
              <a:t>- Check the Source, </a:t>
            </a:r>
            <a:r>
              <a:rPr lang="en-SG" sz="1100" dirty="0" err="1"/>
              <a:t>Kustomization</a:t>
            </a:r>
            <a:r>
              <a:rPr lang="en-SG" sz="1100" dirty="0"/>
              <a:t> and controller pod are running</a:t>
            </a:r>
            <a:br>
              <a:rPr lang="en-SG" sz="1100" dirty="0"/>
            </a:br>
            <a:r>
              <a:rPr lang="en-SG" sz="1100" dirty="0"/>
              <a:t>- Check if the Helm Release deployment is updated</a:t>
            </a:r>
          </a:p>
          <a:p>
            <a:r>
              <a:rPr lang="en-SG" sz="1100" dirty="0"/>
              <a:t>- Check if migration deployment is successful</a:t>
            </a:r>
          </a:p>
          <a:p>
            <a:r>
              <a:rPr lang="en-GB" sz="1100" dirty="0"/>
              <a:t>- Check the status of the different pod type (Webapp, Outbox, PDF Service, Bulk) and output the event and logs </a:t>
            </a:r>
          </a:p>
          <a:p>
            <a:endParaRPr lang="en-GB" sz="1100" dirty="0"/>
          </a:p>
          <a:p>
            <a:r>
              <a:rPr lang="en-GB" sz="1100" dirty="0"/>
              <a:t>APIM: </a:t>
            </a:r>
          </a:p>
          <a:p>
            <a:r>
              <a:rPr lang="en-GB" sz="1100" dirty="0"/>
              <a:t>- Check if the API are deployed in the API Management Service</a:t>
            </a:r>
          </a:p>
        </p:txBody>
      </p:sp>
    </p:spTree>
    <p:extLst>
      <p:ext uri="{BB962C8B-B14F-4D97-AF65-F5344CB8AC3E}">
        <p14:creationId xmlns:p14="http://schemas.microsoft.com/office/powerpoint/2010/main" val="86858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540CE0-4136-D6FF-CDD9-AC09A5743E21}"/>
              </a:ext>
            </a:extLst>
          </p:cNvPr>
          <p:cNvSpPr txBox="1"/>
          <p:nvPr/>
        </p:nvSpPr>
        <p:spPr>
          <a:xfrm>
            <a:off x="326571" y="204107"/>
            <a:ext cx="261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MS Network Architecture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42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540CE0-4136-D6FF-CDD9-AC09A5743E21}"/>
              </a:ext>
            </a:extLst>
          </p:cNvPr>
          <p:cNvSpPr txBox="1"/>
          <p:nvPr/>
        </p:nvSpPr>
        <p:spPr>
          <a:xfrm>
            <a:off x="326571" y="20410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ADF CI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530AE-F1DF-F90B-4722-7E86A9C1FAD6}"/>
              </a:ext>
            </a:extLst>
          </p:cNvPr>
          <p:cNvSpPr txBox="1"/>
          <p:nvPr/>
        </p:nvSpPr>
        <p:spPr>
          <a:xfrm>
            <a:off x="2424793" y="2959640"/>
            <a:ext cx="44740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App will do the deployment to the different type of app services. The general flow is:</a:t>
            </a:r>
            <a:br>
              <a:rPr lang="en-SG" sz="1100" dirty="0"/>
            </a:br>
            <a:r>
              <a:rPr lang="en-SG" sz="1100" dirty="0"/>
              <a:t>1) Validate the Artifact (Taken from App-Ci pipeline build id</a:t>
            </a:r>
            <a:br>
              <a:rPr lang="en-SG" sz="1100" dirty="0"/>
            </a:br>
            <a:r>
              <a:rPr lang="en-SG" sz="1100" dirty="0"/>
              <a:t>2) Before deployment to different Env, ask for approval (App Leads)</a:t>
            </a:r>
            <a:br>
              <a:rPr lang="en-SG" sz="1100" dirty="0"/>
            </a:br>
            <a:r>
              <a:rPr lang="en-SG" sz="1100" dirty="0"/>
              <a:t>3) Does Pre-check, deployment and post-deployment checks</a:t>
            </a:r>
            <a:endParaRPr lang="en-GB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5C3FBE-BA61-F9CB-DC03-947EF7CAAC14}"/>
              </a:ext>
            </a:extLst>
          </p:cNvPr>
          <p:cNvSpPr/>
          <p:nvPr/>
        </p:nvSpPr>
        <p:spPr>
          <a:xfrm>
            <a:off x="326571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1) App Repo Feature Branch</a:t>
            </a:r>
            <a:endParaRPr lang="en-GB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FCC7D0-DBAB-88D9-3EBA-F636E2860E4B}"/>
              </a:ext>
            </a:extLst>
          </p:cNvPr>
          <p:cNvSpPr/>
          <p:nvPr/>
        </p:nvSpPr>
        <p:spPr>
          <a:xfrm>
            <a:off x="2424793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2) Master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BF9F32-2252-3880-D8F0-3BFC81196D4E}"/>
              </a:ext>
            </a:extLst>
          </p:cNvPr>
          <p:cNvSpPr/>
          <p:nvPr/>
        </p:nvSpPr>
        <p:spPr>
          <a:xfrm>
            <a:off x="6898823" y="697284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/>
              <a:t>4) App </a:t>
            </a:r>
            <a:r>
              <a:rPr lang="en-SG" sz="1400" dirty="0"/>
              <a:t>Repo Publish Master Branch</a:t>
            </a:r>
            <a:endParaRPr lang="en-GB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80FE92-5351-979F-2FF3-5C450FAC5901}"/>
              </a:ext>
            </a:extLst>
          </p:cNvPr>
          <p:cNvSpPr/>
          <p:nvPr/>
        </p:nvSpPr>
        <p:spPr>
          <a:xfrm>
            <a:off x="4661808" y="697285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3) App Repo </a:t>
            </a:r>
            <a:r>
              <a:rPr lang="en-SG" sz="1400" dirty="0" err="1"/>
              <a:t>ADF_Publish</a:t>
            </a:r>
            <a:r>
              <a:rPr lang="en-SG" sz="1400" dirty="0"/>
              <a:t> branch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4438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540CE0-4136-D6FF-CDD9-AC09A5743E21}"/>
              </a:ext>
            </a:extLst>
          </p:cNvPr>
          <p:cNvSpPr txBox="1"/>
          <p:nvPr/>
        </p:nvSpPr>
        <p:spPr>
          <a:xfrm>
            <a:off x="326571" y="20410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ADF CD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530AE-F1DF-F90B-4722-7E86A9C1FAD6}"/>
              </a:ext>
            </a:extLst>
          </p:cNvPr>
          <p:cNvSpPr txBox="1"/>
          <p:nvPr/>
        </p:nvSpPr>
        <p:spPr>
          <a:xfrm>
            <a:off x="2424793" y="2959640"/>
            <a:ext cx="44740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App will do the deployment to the different type of app services. The general flow is:</a:t>
            </a:r>
            <a:br>
              <a:rPr lang="en-SG" sz="1100" dirty="0"/>
            </a:br>
            <a:r>
              <a:rPr lang="en-SG" sz="1100" dirty="0"/>
              <a:t>1) Validate the Artifact (Taken from App-Ci pipeline build id</a:t>
            </a:r>
            <a:br>
              <a:rPr lang="en-SG" sz="1100" dirty="0"/>
            </a:br>
            <a:r>
              <a:rPr lang="en-SG" sz="1100" dirty="0"/>
              <a:t>2) Before deployment to different Env, ask for approval (App Leads)</a:t>
            </a:r>
            <a:br>
              <a:rPr lang="en-SG" sz="1100" dirty="0"/>
            </a:br>
            <a:r>
              <a:rPr lang="en-SG" sz="1100" dirty="0"/>
              <a:t>3) Does Pre-check, deployment and post-deployment checks</a:t>
            </a:r>
            <a:endParaRPr lang="en-GB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6EB079-F370-79DB-E3A5-161F1E9751E0}"/>
              </a:ext>
            </a:extLst>
          </p:cNvPr>
          <p:cNvSpPr/>
          <p:nvPr/>
        </p:nvSpPr>
        <p:spPr>
          <a:xfrm>
            <a:off x="326571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1) Initialise</a:t>
            </a:r>
            <a:endParaRPr lang="en-GB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08E07A-2457-904F-0469-8F36AF553A5F}"/>
              </a:ext>
            </a:extLst>
          </p:cNvPr>
          <p:cNvSpPr/>
          <p:nvPr/>
        </p:nvSpPr>
        <p:spPr>
          <a:xfrm>
            <a:off x="2424793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2) DEV/SIT/UAT/ORT</a:t>
            </a:r>
            <a:endParaRPr lang="en-GB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B031B6-F4DD-7B78-DABA-E9027D803EFF}"/>
              </a:ext>
            </a:extLst>
          </p:cNvPr>
          <p:cNvSpPr/>
          <p:nvPr/>
        </p:nvSpPr>
        <p:spPr>
          <a:xfrm>
            <a:off x="4653054" y="544904"/>
            <a:ext cx="1156219" cy="3232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2.1) Pre-deployment</a:t>
            </a:r>
            <a:endParaRPr lang="en-GB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5638D-117F-F3DF-8CE7-1B6CE23F9BA6}"/>
              </a:ext>
            </a:extLst>
          </p:cNvPr>
          <p:cNvSpPr/>
          <p:nvPr/>
        </p:nvSpPr>
        <p:spPr>
          <a:xfrm>
            <a:off x="4653054" y="864849"/>
            <a:ext cx="1156219" cy="3172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2.2) Deployment</a:t>
            </a:r>
            <a:endParaRPr lang="en-GB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B49F50-65EA-A776-0B8B-1714CD281E9F}"/>
              </a:ext>
            </a:extLst>
          </p:cNvPr>
          <p:cNvSpPr/>
          <p:nvPr/>
        </p:nvSpPr>
        <p:spPr>
          <a:xfrm>
            <a:off x="4653055" y="1181461"/>
            <a:ext cx="1156218" cy="32931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/>
              <a:t>2.3) Post Deployment</a:t>
            </a:r>
            <a:endParaRPr lang="en-GB" sz="1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312840-3CCF-6A6A-069F-2A9AADB15F34}"/>
              </a:ext>
            </a:extLst>
          </p:cNvPr>
          <p:cNvCxnSpPr>
            <a:cxnSpLocks/>
          </p:cNvCxnSpPr>
          <p:nvPr/>
        </p:nvCxnSpPr>
        <p:spPr>
          <a:xfrm flipV="1">
            <a:off x="3917691" y="544904"/>
            <a:ext cx="735363" cy="16422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7AF177-4477-72B0-E16F-1CF62EBE53CE}"/>
              </a:ext>
            </a:extLst>
          </p:cNvPr>
          <p:cNvCxnSpPr>
            <a:cxnSpLocks/>
          </p:cNvCxnSpPr>
          <p:nvPr/>
        </p:nvCxnSpPr>
        <p:spPr>
          <a:xfrm>
            <a:off x="3917691" y="1343608"/>
            <a:ext cx="735363" cy="16716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87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540CE0-4136-D6FF-CDD9-AC09A5743E21}"/>
              </a:ext>
            </a:extLst>
          </p:cNvPr>
          <p:cNvSpPr txBox="1"/>
          <p:nvPr/>
        </p:nvSpPr>
        <p:spPr>
          <a:xfrm>
            <a:off x="326571" y="204107"/>
            <a:ext cx="226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Network Architecture 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530AE-F1DF-F90B-4722-7E86A9C1FAD6}"/>
              </a:ext>
            </a:extLst>
          </p:cNvPr>
          <p:cNvSpPr txBox="1"/>
          <p:nvPr/>
        </p:nvSpPr>
        <p:spPr>
          <a:xfrm>
            <a:off x="2424793" y="2959640"/>
            <a:ext cx="44740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App will do the deployment to the different type of app services. The general flow is:</a:t>
            </a:r>
            <a:br>
              <a:rPr lang="en-SG" sz="1100" dirty="0"/>
            </a:br>
            <a:r>
              <a:rPr lang="en-SG" sz="1100" dirty="0"/>
              <a:t>1) Validate the Artifact (Taken from App-Ci pipeline build id</a:t>
            </a:r>
            <a:br>
              <a:rPr lang="en-SG" sz="1100" dirty="0"/>
            </a:br>
            <a:r>
              <a:rPr lang="en-SG" sz="1100" dirty="0"/>
              <a:t>2) Before deployment to different Env, ask for approval (App Leads)</a:t>
            </a:r>
            <a:br>
              <a:rPr lang="en-SG" sz="1100" dirty="0"/>
            </a:br>
            <a:r>
              <a:rPr lang="en-SG" sz="1100" dirty="0"/>
              <a:t>3) Does Pre-check, deployment and post-deployment checks</a:t>
            </a:r>
            <a:endParaRPr lang="en-GB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5C3FBE-BA61-F9CB-DC03-947EF7CAAC14}"/>
              </a:ext>
            </a:extLst>
          </p:cNvPr>
          <p:cNvSpPr/>
          <p:nvPr/>
        </p:nvSpPr>
        <p:spPr>
          <a:xfrm>
            <a:off x="326571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Initialise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83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540CE0-4136-D6FF-CDD9-AC09A5743E21}"/>
              </a:ext>
            </a:extLst>
          </p:cNvPr>
          <p:cNvSpPr txBox="1"/>
          <p:nvPr/>
        </p:nvSpPr>
        <p:spPr>
          <a:xfrm>
            <a:off x="326571" y="204107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D365 CI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F530AE-F1DF-F90B-4722-7E86A9C1FAD6}"/>
              </a:ext>
            </a:extLst>
          </p:cNvPr>
          <p:cNvSpPr txBox="1"/>
          <p:nvPr/>
        </p:nvSpPr>
        <p:spPr>
          <a:xfrm>
            <a:off x="2424793" y="2959640"/>
            <a:ext cx="44740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App will do the deployment to the different type of app services. The general flow is:</a:t>
            </a:r>
            <a:br>
              <a:rPr lang="en-SG" sz="1100" dirty="0"/>
            </a:br>
            <a:r>
              <a:rPr lang="en-SG" sz="1100" dirty="0"/>
              <a:t>1) Validate the Artifact (Taken from App-Ci pipeline build id</a:t>
            </a:r>
            <a:br>
              <a:rPr lang="en-SG" sz="1100" dirty="0"/>
            </a:br>
            <a:r>
              <a:rPr lang="en-SG" sz="1100" dirty="0"/>
              <a:t>2) Before deployment to different Env, ask for approval (App Leads)</a:t>
            </a:r>
            <a:br>
              <a:rPr lang="en-SG" sz="1100" dirty="0"/>
            </a:br>
            <a:r>
              <a:rPr lang="en-SG" sz="1100" dirty="0"/>
              <a:t>3) Does Pre-check, deployment and post-deployment checks</a:t>
            </a:r>
            <a:endParaRPr lang="en-GB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5C3FBE-BA61-F9CB-DC03-947EF7CAAC14}"/>
              </a:ext>
            </a:extLst>
          </p:cNvPr>
          <p:cNvSpPr/>
          <p:nvPr/>
        </p:nvSpPr>
        <p:spPr>
          <a:xfrm>
            <a:off x="326571" y="709127"/>
            <a:ext cx="1492898" cy="63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App Repo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23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1663</Words>
  <Application>Microsoft Office PowerPoint</Application>
  <PresentationFormat>Widescreen</PresentationFormat>
  <Paragraphs>121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Death</dc:creator>
  <cp:lastModifiedBy>Death</cp:lastModifiedBy>
  <cp:revision>16</cp:revision>
  <dcterms:created xsi:type="dcterms:W3CDTF">2025-01-04T16:37:56Z</dcterms:created>
  <dcterms:modified xsi:type="dcterms:W3CDTF">2025-01-06T19:13:10Z</dcterms:modified>
</cp:coreProperties>
</file>