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77" r:id="rId2"/>
    <p:sldId id="274" r:id="rId3"/>
    <p:sldId id="275" r:id="rId4"/>
    <p:sldId id="257" r:id="rId5"/>
    <p:sldId id="256" r:id="rId6"/>
    <p:sldId id="276" r:id="rId7"/>
    <p:sldId id="278" r:id="rId8"/>
    <p:sldId id="259" r:id="rId9"/>
    <p:sldId id="269" r:id="rId10"/>
    <p:sldId id="279" r:id="rId11"/>
    <p:sldId id="261" r:id="rId12"/>
    <p:sldId id="280" r:id="rId13"/>
    <p:sldId id="270" r:id="rId14"/>
    <p:sldId id="265" r:id="rId15"/>
    <p:sldId id="262" r:id="rId16"/>
    <p:sldId id="266" r:id="rId17"/>
    <p:sldId id="271" r:id="rId18"/>
    <p:sldId id="285" r:id="rId19"/>
    <p:sldId id="281" r:id="rId20"/>
    <p:sldId id="272" r:id="rId21"/>
    <p:sldId id="282" r:id="rId22"/>
    <p:sldId id="283" r:id="rId23"/>
    <p:sldId id="284" r:id="rId24"/>
    <p:sldId id="258" r:id="rId25"/>
    <p:sldId id="28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oundations" id="{A5FE8A1A-CB08-4F5A-AC28-0CADCD6B6B2F}">
          <p14:sldIdLst>
            <p14:sldId id="277"/>
            <p14:sldId id="274"/>
            <p14:sldId id="275"/>
            <p14:sldId id="257"/>
            <p14:sldId id="256"/>
            <p14:sldId id="276"/>
          </p14:sldIdLst>
        </p14:section>
        <p14:section name="MS" id="{30D84ABB-25EA-457E-8366-1458C071E9E4}">
          <p14:sldIdLst>
            <p14:sldId id="278"/>
            <p14:sldId id="259"/>
            <p14:sldId id="269"/>
          </p14:sldIdLst>
        </p14:section>
        <p14:section name="ADF" id="{3D77032E-D701-48B1-A011-9021217B6A56}">
          <p14:sldIdLst>
            <p14:sldId id="279"/>
            <p14:sldId id="261"/>
            <p14:sldId id="280"/>
            <p14:sldId id="270"/>
          </p14:sldIdLst>
        </p14:section>
        <p14:section name="D365" id="{B8745F2E-8D66-495A-9194-96AF885089DB}">
          <p14:sldIdLst>
            <p14:sldId id="265"/>
            <p14:sldId id="262"/>
            <p14:sldId id="266"/>
            <p14:sldId id="271"/>
          </p14:sldIdLst>
        </p14:section>
        <p14:section name="Database/StoredProc" id="{BCC1AE1E-EC5B-4F0C-A639-D47B465D5250}">
          <p14:sldIdLst>
            <p14:sldId id="285"/>
            <p14:sldId id="281"/>
            <p14:sldId id="272"/>
          </p14:sldIdLst>
        </p14:section>
        <p14:section name="PowerBI" id="{950A64E5-0210-46DD-B002-1312437B488E}">
          <p14:sldIdLst>
            <p14:sldId id="282"/>
            <p14:sldId id="283"/>
            <p14:sldId id="284"/>
          </p14:sldIdLst>
        </p14:section>
        <p14:section name="C935 Diagram" id="{96BC22ED-FB63-4FAA-9BCE-A4F4BA81A0D9}">
          <p14:sldIdLst>
            <p14:sldId id="258"/>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356" autoAdjust="0"/>
  </p:normalViewPr>
  <p:slideViewPr>
    <p:cSldViewPr snapToGrid="0">
      <p:cViewPr varScale="1">
        <p:scale>
          <a:sx n="81" d="100"/>
          <a:sy n="81" d="100"/>
        </p:scale>
        <p:origin x="6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F8681A-4848-43FF-8BA6-988670E17D5C}" type="datetimeFigureOut">
              <a:rPr lang="en-GB" smtClean="0"/>
              <a:t>12/01/2025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7860DE-AC52-42CF-B86C-7F003A875CE5}" type="slidenum">
              <a:rPr lang="en-GB" smtClean="0"/>
              <a:t>‹#›</a:t>
            </a:fld>
            <a:endParaRPr lang="en-GB"/>
          </a:p>
        </p:txBody>
      </p:sp>
    </p:spTree>
    <p:extLst>
      <p:ext uri="{BB962C8B-B14F-4D97-AF65-F5344CB8AC3E}">
        <p14:creationId xmlns:p14="http://schemas.microsoft.com/office/powerpoint/2010/main" val="3903558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07860DE-AC52-42CF-B86C-7F003A875CE5}" type="slidenum">
              <a:rPr lang="en-GB" smtClean="0"/>
              <a:t>11</a:t>
            </a:fld>
            <a:endParaRPr lang="en-GB"/>
          </a:p>
        </p:txBody>
      </p:sp>
    </p:spTree>
    <p:extLst>
      <p:ext uri="{BB962C8B-B14F-4D97-AF65-F5344CB8AC3E}">
        <p14:creationId xmlns:p14="http://schemas.microsoft.com/office/powerpoint/2010/main" val="1069331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156B2-8556-A009-2C19-5E73F3002F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915D2B3-02E0-2797-304E-DAF4F17786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2161ADC-B895-C81D-EAEE-98732A448931}"/>
              </a:ext>
            </a:extLst>
          </p:cNvPr>
          <p:cNvSpPr>
            <a:spLocks noGrp="1"/>
          </p:cNvSpPr>
          <p:nvPr>
            <p:ph type="dt" sz="half" idx="10"/>
          </p:nvPr>
        </p:nvSpPr>
        <p:spPr/>
        <p:txBody>
          <a:bodyPr/>
          <a:lstStyle/>
          <a:p>
            <a:fld id="{0D63A1D7-0770-4E80-8B00-54E3DB405855}" type="datetimeFigureOut">
              <a:rPr lang="en-GB" smtClean="0"/>
              <a:t>12/01/2025</a:t>
            </a:fld>
            <a:endParaRPr lang="en-GB"/>
          </a:p>
        </p:txBody>
      </p:sp>
      <p:sp>
        <p:nvSpPr>
          <p:cNvPr id="5" name="Footer Placeholder 4">
            <a:extLst>
              <a:ext uri="{FF2B5EF4-FFF2-40B4-BE49-F238E27FC236}">
                <a16:creationId xmlns:a16="http://schemas.microsoft.com/office/drawing/2014/main" id="{600439B7-D99F-999C-17AE-F2C1EF6745B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80F256-E704-177C-78B7-47C8930B6DCC}"/>
              </a:ext>
            </a:extLst>
          </p:cNvPr>
          <p:cNvSpPr>
            <a:spLocks noGrp="1"/>
          </p:cNvSpPr>
          <p:nvPr>
            <p:ph type="sldNum" sz="quarter" idx="12"/>
          </p:nvPr>
        </p:nvSpPr>
        <p:spPr/>
        <p:txBody>
          <a:bodyPr/>
          <a:lstStyle/>
          <a:p>
            <a:fld id="{C0DF1746-9A48-4ECD-9098-F66292307F96}" type="slidenum">
              <a:rPr lang="en-GB" smtClean="0"/>
              <a:t>‹#›</a:t>
            </a:fld>
            <a:endParaRPr lang="en-GB"/>
          </a:p>
        </p:txBody>
      </p:sp>
    </p:spTree>
    <p:extLst>
      <p:ext uri="{BB962C8B-B14F-4D97-AF65-F5344CB8AC3E}">
        <p14:creationId xmlns:p14="http://schemas.microsoft.com/office/powerpoint/2010/main" val="1912264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9F86-3288-6436-A2EA-F6FB992A7D3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B94994F-03C7-3C1C-18AD-DF3D3B45C7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3608F07-22AF-73B7-C50C-25EE318932EE}"/>
              </a:ext>
            </a:extLst>
          </p:cNvPr>
          <p:cNvSpPr>
            <a:spLocks noGrp="1"/>
          </p:cNvSpPr>
          <p:nvPr>
            <p:ph type="dt" sz="half" idx="10"/>
          </p:nvPr>
        </p:nvSpPr>
        <p:spPr/>
        <p:txBody>
          <a:bodyPr/>
          <a:lstStyle/>
          <a:p>
            <a:fld id="{0D63A1D7-0770-4E80-8B00-54E3DB405855}" type="datetimeFigureOut">
              <a:rPr lang="en-GB" smtClean="0"/>
              <a:t>12/01/2025</a:t>
            </a:fld>
            <a:endParaRPr lang="en-GB"/>
          </a:p>
        </p:txBody>
      </p:sp>
      <p:sp>
        <p:nvSpPr>
          <p:cNvPr id="5" name="Footer Placeholder 4">
            <a:extLst>
              <a:ext uri="{FF2B5EF4-FFF2-40B4-BE49-F238E27FC236}">
                <a16:creationId xmlns:a16="http://schemas.microsoft.com/office/drawing/2014/main" id="{93553CB7-2444-CC50-2782-6CD9EE108EF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758CD7-3B32-BDCA-EA77-92B05B198D6A}"/>
              </a:ext>
            </a:extLst>
          </p:cNvPr>
          <p:cNvSpPr>
            <a:spLocks noGrp="1"/>
          </p:cNvSpPr>
          <p:nvPr>
            <p:ph type="sldNum" sz="quarter" idx="12"/>
          </p:nvPr>
        </p:nvSpPr>
        <p:spPr/>
        <p:txBody>
          <a:bodyPr/>
          <a:lstStyle/>
          <a:p>
            <a:fld id="{C0DF1746-9A48-4ECD-9098-F66292307F96}" type="slidenum">
              <a:rPr lang="en-GB" smtClean="0"/>
              <a:t>‹#›</a:t>
            </a:fld>
            <a:endParaRPr lang="en-GB"/>
          </a:p>
        </p:txBody>
      </p:sp>
    </p:spTree>
    <p:extLst>
      <p:ext uri="{BB962C8B-B14F-4D97-AF65-F5344CB8AC3E}">
        <p14:creationId xmlns:p14="http://schemas.microsoft.com/office/powerpoint/2010/main" val="3102623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81D908-7F06-0E2D-AFDB-A8445D8276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1A87DDC-BB8C-41CE-05C3-D9FD332F80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6756E0C-3D35-2D79-937B-B17C4A4DE4C4}"/>
              </a:ext>
            </a:extLst>
          </p:cNvPr>
          <p:cNvSpPr>
            <a:spLocks noGrp="1"/>
          </p:cNvSpPr>
          <p:nvPr>
            <p:ph type="dt" sz="half" idx="10"/>
          </p:nvPr>
        </p:nvSpPr>
        <p:spPr/>
        <p:txBody>
          <a:bodyPr/>
          <a:lstStyle/>
          <a:p>
            <a:fld id="{0D63A1D7-0770-4E80-8B00-54E3DB405855}" type="datetimeFigureOut">
              <a:rPr lang="en-GB" smtClean="0"/>
              <a:t>12/01/2025</a:t>
            </a:fld>
            <a:endParaRPr lang="en-GB"/>
          </a:p>
        </p:txBody>
      </p:sp>
      <p:sp>
        <p:nvSpPr>
          <p:cNvPr id="5" name="Footer Placeholder 4">
            <a:extLst>
              <a:ext uri="{FF2B5EF4-FFF2-40B4-BE49-F238E27FC236}">
                <a16:creationId xmlns:a16="http://schemas.microsoft.com/office/drawing/2014/main" id="{B39C0A85-891F-98E0-FC1A-EBC2E8692C5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136F453-A494-5F44-85CF-4D7D392E1335}"/>
              </a:ext>
            </a:extLst>
          </p:cNvPr>
          <p:cNvSpPr>
            <a:spLocks noGrp="1"/>
          </p:cNvSpPr>
          <p:nvPr>
            <p:ph type="sldNum" sz="quarter" idx="12"/>
          </p:nvPr>
        </p:nvSpPr>
        <p:spPr/>
        <p:txBody>
          <a:bodyPr/>
          <a:lstStyle/>
          <a:p>
            <a:fld id="{C0DF1746-9A48-4ECD-9098-F66292307F96}" type="slidenum">
              <a:rPr lang="en-GB" smtClean="0"/>
              <a:t>‹#›</a:t>
            </a:fld>
            <a:endParaRPr lang="en-GB"/>
          </a:p>
        </p:txBody>
      </p:sp>
    </p:spTree>
    <p:extLst>
      <p:ext uri="{BB962C8B-B14F-4D97-AF65-F5344CB8AC3E}">
        <p14:creationId xmlns:p14="http://schemas.microsoft.com/office/powerpoint/2010/main" val="1931155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AD898-BF25-CF8B-4940-BF846676323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25D77B6-45D6-13CE-A536-639A7B40EC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120ABB-5FF4-FD37-0217-C91554CDDB60}"/>
              </a:ext>
            </a:extLst>
          </p:cNvPr>
          <p:cNvSpPr>
            <a:spLocks noGrp="1"/>
          </p:cNvSpPr>
          <p:nvPr>
            <p:ph type="dt" sz="half" idx="10"/>
          </p:nvPr>
        </p:nvSpPr>
        <p:spPr/>
        <p:txBody>
          <a:bodyPr/>
          <a:lstStyle/>
          <a:p>
            <a:fld id="{0D63A1D7-0770-4E80-8B00-54E3DB405855}" type="datetimeFigureOut">
              <a:rPr lang="en-GB" smtClean="0"/>
              <a:t>12/01/2025</a:t>
            </a:fld>
            <a:endParaRPr lang="en-GB"/>
          </a:p>
        </p:txBody>
      </p:sp>
      <p:sp>
        <p:nvSpPr>
          <p:cNvPr id="5" name="Footer Placeholder 4">
            <a:extLst>
              <a:ext uri="{FF2B5EF4-FFF2-40B4-BE49-F238E27FC236}">
                <a16:creationId xmlns:a16="http://schemas.microsoft.com/office/drawing/2014/main" id="{C5DD9DCB-C652-222E-643E-8B66FFEC20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CA22B94-AFE2-B927-5D49-FE62EFFB64E9}"/>
              </a:ext>
            </a:extLst>
          </p:cNvPr>
          <p:cNvSpPr>
            <a:spLocks noGrp="1"/>
          </p:cNvSpPr>
          <p:nvPr>
            <p:ph type="sldNum" sz="quarter" idx="12"/>
          </p:nvPr>
        </p:nvSpPr>
        <p:spPr/>
        <p:txBody>
          <a:bodyPr/>
          <a:lstStyle/>
          <a:p>
            <a:fld id="{C0DF1746-9A48-4ECD-9098-F66292307F96}" type="slidenum">
              <a:rPr lang="en-GB" smtClean="0"/>
              <a:t>‹#›</a:t>
            </a:fld>
            <a:endParaRPr lang="en-GB"/>
          </a:p>
        </p:txBody>
      </p:sp>
    </p:spTree>
    <p:extLst>
      <p:ext uri="{BB962C8B-B14F-4D97-AF65-F5344CB8AC3E}">
        <p14:creationId xmlns:p14="http://schemas.microsoft.com/office/powerpoint/2010/main" val="966636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30319-A222-2829-D171-AB9CD3A31E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280AC11-4F9F-5826-738D-FFFBC54FAB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3A6BDF-FAE0-65D6-5E68-E2FD030F73CE}"/>
              </a:ext>
            </a:extLst>
          </p:cNvPr>
          <p:cNvSpPr>
            <a:spLocks noGrp="1"/>
          </p:cNvSpPr>
          <p:nvPr>
            <p:ph type="dt" sz="half" idx="10"/>
          </p:nvPr>
        </p:nvSpPr>
        <p:spPr/>
        <p:txBody>
          <a:bodyPr/>
          <a:lstStyle/>
          <a:p>
            <a:fld id="{0D63A1D7-0770-4E80-8B00-54E3DB405855}" type="datetimeFigureOut">
              <a:rPr lang="en-GB" smtClean="0"/>
              <a:t>12/01/2025</a:t>
            </a:fld>
            <a:endParaRPr lang="en-GB"/>
          </a:p>
        </p:txBody>
      </p:sp>
      <p:sp>
        <p:nvSpPr>
          <p:cNvPr id="5" name="Footer Placeholder 4">
            <a:extLst>
              <a:ext uri="{FF2B5EF4-FFF2-40B4-BE49-F238E27FC236}">
                <a16:creationId xmlns:a16="http://schemas.microsoft.com/office/drawing/2014/main" id="{EE4498C8-A2D4-FEFC-AB1D-B75820CCF53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95B5452-C4AE-BA69-D0F4-07AB7483083D}"/>
              </a:ext>
            </a:extLst>
          </p:cNvPr>
          <p:cNvSpPr>
            <a:spLocks noGrp="1"/>
          </p:cNvSpPr>
          <p:nvPr>
            <p:ph type="sldNum" sz="quarter" idx="12"/>
          </p:nvPr>
        </p:nvSpPr>
        <p:spPr/>
        <p:txBody>
          <a:bodyPr/>
          <a:lstStyle/>
          <a:p>
            <a:fld id="{C0DF1746-9A48-4ECD-9098-F66292307F96}" type="slidenum">
              <a:rPr lang="en-GB" smtClean="0"/>
              <a:t>‹#›</a:t>
            </a:fld>
            <a:endParaRPr lang="en-GB"/>
          </a:p>
        </p:txBody>
      </p:sp>
    </p:spTree>
    <p:extLst>
      <p:ext uri="{BB962C8B-B14F-4D97-AF65-F5344CB8AC3E}">
        <p14:creationId xmlns:p14="http://schemas.microsoft.com/office/powerpoint/2010/main" val="4040357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26C9A-F629-9285-2B0C-E1F2EC4CD7E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B14E552-F882-0B5F-9C8B-12CE5BA826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F94E7D4-233B-88BE-ACFA-56108B03D1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050714F-AFE5-0190-83CA-11F335F5756E}"/>
              </a:ext>
            </a:extLst>
          </p:cNvPr>
          <p:cNvSpPr>
            <a:spLocks noGrp="1"/>
          </p:cNvSpPr>
          <p:nvPr>
            <p:ph type="dt" sz="half" idx="10"/>
          </p:nvPr>
        </p:nvSpPr>
        <p:spPr/>
        <p:txBody>
          <a:bodyPr/>
          <a:lstStyle/>
          <a:p>
            <a:fld id="{0D63A1D7-0770-4E80-8B00-54E3DB405855}" type="datetimeFigureOut">
              <a:rPr lang="en-GB" smtClean="0"/>
              <a:t>12/01/2025</a:t>
            </a:fld>
            <a:endParaRPr lang="en-GB"/>
          </a:p>
        </p:txBody>
      </p:sp>
      <p:sp>
        <p:nvSpPr>
          <p:cNvPr id="6" name="Footer Placeholder 5">
            <a:extLst>
              <a:ext uri="{FF2B5EF4-FFF2-40B4-BE49-F238E27FC236}">
                <a16:creationId xmlns:a16="http://schemas.microsoft.com/office/drawing/2014/main" id="{3BE695BA-A70D-BD34-2EDF-F036B369C06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2EB43BB-C909-5C58-85CF-0569BC796560}"/>
              </a:ext>
            </a:extLst>
          </p:cNvPr>
          <p:cNvSpPr>
            <a:spLocks noGrp="1"/>
          </p:cNvSpPr>
          <p:nvPr>
            <p:ph type="sldNum" sz="quarter" idx="12"/>
          </p:nvPr>
        </p:nvSpPr>
        <p:spPr/>
        <p:txBody>
          <a:bodyPr/>
          <a:lstStyle/>
          <a:p>
            <a:fld id="{C0DF1746-9A48-4ECD-9098-F66292307F96}" type="slidenum">
              <a:rPr lang="en-GB" smtClean="0"/>
              <a:t>‹#›</a:t>
            </a:fld>
            <a:endParaRPr lang="en-GB"/>
          </a:p>
        </p:txBody>
      </p:sp>
    </p:spTree>
    <p:extLst>
      <p:ext uri="{BB962C8B-B14F-4D97-AF65-F5344CB8AC3E}">
        <p14:creationId xmlns:p14="http://schemas.microsoft.com/office/powerpoint/2010/main" val="3007633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9EC5-14C1-3B45-FAC0-782CA020465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DE96282-2FB6-2D83-D71E-83B22C4F05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D2918C-49F3-A09B-699A-B70697DE8B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228B46C-0CA1-CB76-B724-1298FAD511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A834CB-1BCF-3E3A-CB59-705C1B00F2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FB588D2-8091-93C7-52BE-946013BD9CA4}"/>
              </a:ext>
            </a:extLst>
          </p:cNvPr>
          <p:cNvSpPr>
            <a:spLocks noGrp="1"/>
          </p:cNvSpPr>
          <p:nvPr>
            <p:ph type="dt" sz="half" idx="10"/>
          </p:nvPr>
        </p:nvSpPr>
        <p:spPr/>
        <p:txBody>
          <a:bodyPr/>
          <a:lstStyle/>
          <a:p>
            <a:fld id="{0D63A1D7-0770-4E80-8B00-54E3DB405855}" type="datetimeFigureOut">
              <a:rPr lang="en-GB" smtClean="0"/>
              <a:t>12/01/2025</a:t>
            </a:fld>
            <a:endParaRPr lang="en-GB"/>
          </a:p>
        </p:txBody>
      </p:sp>
      <p:sp>
        <p:nvSpPr>
          <p:cNvPr id="8" name="Footer Placeholder 7">
            <a:extLst>
              <a:ext uri="{FF2B5EF4-FFF2-40B4-BE49-F238E27FC236}">
                <a16:creationId xmlns:a16="http://schemas.microsoft.com/office/drawing/2014/main" id="{A755864A-EDA6-C390-B3B3-F0CA1A333CF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DA03BA7-968D-E2BB-71FC-A45F22D31C36}"/>
              </a:ext>
            </a:extLst>
          </p:cNvPr>
          <p:cNvSpPr>
            <a:spLocks noGrp="1"/>
          </p:cNvSpPr>
          <p:nvPr>
            <p:ph type="sldNum" sz="quarter" idx="12"/>
          </p:nvPr>
        </p:nvSpPr>
        <p:spPr/>
        <p:txBody>
          <a:bodyPr/>
          <a:lstStyle/>
          <a:p>
            <a:fld id="{C0DF1746-9A48-4ECD-9098-F66292307F96}" type="slidenum">
              <a:rPr lang="en-GB" smtClean="0"/>
              <a:t>‹#›</a:t>
            </a:fld>
            <a:endParaRPr lang="en-GB"/>
          </a:p>
        </p:txBody>
      </p:sp>
    </p:spTree>
    <p:extLst>
      <p:ext uri="{BB962C8B-B14F-4D97-AF65-F5344CB8AC3E}">
        <p14:creationId xmlns:p14="http://schemas.microsoft.com/office/powerpoint/2010/main" val="3835754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4E491-C5E7-FEB1-8CE3-2B663A80954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613C722-F488-BFFD-391F-A07DB309D0F1}"/>
              </a:ext>
            </a:extLst>
          </p:cNvPr>
          <p:cNvSpPr>
            <a:spLocks noGrp="1"/>
          </p:cNvSpPr>
          <p:nvPr>
            <p:ph type="dt" sz="half" idx="10"/>
          </p:nvPr>
        </p:nvSpPr>
        <p:spPr/>
        <p:txBody>
          <a:bodyPr/>
          <a:lstStyle/>
          <a:p>
            <a:fld id="{0D63A1D7-0770-4E80-8B00-54E3DB405855}" type="datetimeFigureOut">
              <a:rPr lang="en-GB" smtClean="0"/>
              <a:t>12/01/2025</a:t>
            </a:fld>
            <a:endParaRPr lang="en-GB"/>
          </a:p>
        </p:txBody>
      </p:sp>
      <p:sp>
        <p:nvSpPr>
          <p:cNvPr id="4" name="Footer Placeholder 3">
            <a:extLst>
              <a:ext uri="{FF2B5EF4-FFF2-40B4-BE49-F238E27FC236}">
                <a16:creationId xmlns:a16="http://schemas.microsoft.com/office/drawing/2014/main" id="{5B5EB484-C14D-078B-224E-A538FCD367D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7ACDE02-FAFC-D6C0-8272-CD55FA62828E}"/>
              </a:ext>
            </a:extLst>
          </p:cNvPr>
          <p:cNvSpPr>
            <a:spLocks noGrp="1"/>
          </p:cNvSpPr>
          <p:nvPr>
            <p:ph type="sldNum" sz="quarter" idx="12"/>
          </p:nvPr>
        </p:nvSpPr>
        <p:spPr/>
        <p:txBody>
          <a:bodyPr/>
          <a:lstStyle/>
          <a:p>
            <a:fld id="{C0DF1746-9A48-4ECD-9098-F66292307F96}" type="slidenum">
              <a:rPr lang="en-GB" smtClean="0"/>
              <a:t>‹#›</a:t>
            </a:fld>
            <a:endParaRPr lang="en-GB"/>
          </a:p>
        </p:txBody>
      </p:sp>
    </p:spTree>
    <p:extLst>
      <p:ext uri="{BB962C8B-B14F-4D97-AF65-F5344CB8AC3E}">
        <p14:creationId xmlns:p14="http://schemas.microsoft.com/office/powerpoint/2010/main" val="4244825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F41858-E5CE-E7F2-2B2F-578789BDC0F8}"/>
              </a:ext>
            </a:extLst>
          </p:cNvPr>
          <p:cNvSpPr>
            <a:spLocks noGrp="1"/>
          </p:cNvSpPr>
          <p:nvPr>
            <p:ph type="dt" sz="half" idx="10"/>
          </p:nvPr>
        </p:nvSpPr>
        <p:spPr/>
        <p:txBody>
          <a:bodyPr/>
          <a:lstStyle/>
          <a:p>
            <a:fld id="{0D63A1D7-0770-4E80-8B00-54E3DB405855}" type="datetimeFigureOut">
              <a:rPr lang="en-GB" smtClean="0"/>
              <a:t>12/01/2025</a:t>
            </a:fld>
            <a:endParaRPr lang="en-GB"/>
          </a:p>
        </p:txBody>
      </p:sp>
      <p:sp>
        <p:nvSpPr>
          <p:cNvPr id="3" name="Footer Placeholder 2">
            <a:extLst>
              <a:ext uri="{FF2B5EF4-FFF2-40B4-BE49-F238E27FC236}">
                <a16:creationId xmlns:a16="http://schemas.microsoft.com/office/drawing/2014/main" id="{50553C64-C33D-61DC-1360-724ECE69E9A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DFDF6B2-C062-0546-68E0-D1273BE35367}"/>
              </a:ext>
            </a:extLst>
          </p:cNvPr>
          <p:cNvSpPr>
            <a:spLocks noGrp="1"/>
          </p:cNvSpPr>
          <p:nvPr>
            <p:ph type="sldNum" sz="quarter" idx="12"/>
          </p:nvPr>
        </p:nvSpPr>
        <p:spPr/>
        <p:txBody>
          <a:bodyPr/>
          <a:lstStyle/>
          <a:p>
            <a:fld id="{C0DF1746-9A48-4ECD-9098-F66292307F96}" type="slidenum">
              <a:rPr lang="en-GB" smtClean="0"/>
              <a:t>‹#›</a:t>
            </a:fld>
            <a:endParaRPr lang="en-GB"/>
          </a:p>
        </p:txBody>
      </p:sp>
    </p:spTree>
    <p:extLst>
      <p:ext uri="{BB962C8B-B14F-4D97-AF65-F5344CB8AC3E}">
        <p14:creationId xmlns:p14="http://schemas.microsoft.com/office/powerpoint/2010/main" val="1825319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4FAF5-003F-C477-B292-1914A0B723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13AB866-A016-616F-83A5-9E1AD776A2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F3230C2-ADF0-D617-B8A3-4CD70E484E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9B11EF-9773-88A4-97D6-DE0D93DFCCB7}"/>
              </a:ext>
            </a:extLst>
          </p:cNvPr>
          <p:cNvSpPr>
            <a:spLocks noGrp="1"/>
          </p:cNvSpPr>
          <p:nvPr>
            <p:ph type="dt" sz="half" idx="10"/>
          </p:nvPr>
        </p:nvSpPr>
        <p:spPr/>
        <p:txBody>
          <a:bodyPr/>
          <a:lstStyle/>
          <a:p>
            <a:fld id="{0D63A1D7-0770-4E80-8B00-54E3DB405855}" type="datetimeFigureOut">
              <a:rPr lang="en-GB" smtClean="0"/>
              <a:t>12/01/2025</a:t>
            </a:fld>
            <a:endParaRPr lang="en-GB"/>
          </a:p>
        </p:txBody>
      </p:sp>
      <p:sp>
        <p:nvSpPr>
          <p:cNvPr id="6" name="Footer Placeholder 5">
            <a:extLst>
              <a:ext uri="{FF2B5EF4-FFF2-40B4-BE49-F238E27FC236}">
                <a16:creationId xmlns:a16="http://schemas.microsoft.com/office/drawing/2014/main" id="{FC801B14-D7E7-6514-1E1E-032EEDA0D6E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3DD8A19-5D40-A067-D063-DDC9755A8445}"/>
              </a:ext>
            </a:extLst>
          </p:cNvPr>
          <p:cNvSpPr>
            <a:spLocks noGrp="1"/>
          </p:cNvSpPr>
          <p:nvPr>
            <p:ph type="sldNum" sz="quarter" idx="12"/>
          </p:nvPr>
        </p:nvSpPr>
        <p:spPr/>
        <p:txBody>
          <a:bodyPr/>
          <a:lstStyle/>
          <a:p>
            <a:fld id="{C0DF1746-9A48-4ECD-9098-F66292307F96}" type="slidenum">
              <a:rPr lang="en-GB" smtClean="0"/>
              <a:t>‹#›</a:t>
            </a:fld>
            <a:endParaRPr lang="en-GB"/>
          </a:p>
        </p:txBody>
      </p:sp>
    </p:spTree>
    <p:extLst>
      <p:ext uri="{BB962C8B-B14F-4D97-AF65-F5344CB8AC3E}">
        <p14:creationId xmlns:p14="http://schemas.microsoft.com/office/powerpoint/2010/main" val="1230266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91E41-655D-E05D-826A-55210C76DB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8B4E35E-0073-A473-DD5E-E56B3F2E42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CB9BA46-AAC1-0DB3-726A-6351F2753B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1059F3-5E7E-BE35-2C2F-0517BB491777}"/>
              </a:ext>
            </a:extLst>
          </p:cNvPr>
          <p:cNvSpPr>
            <a:spLocks noGrp="1"/>
          </p:cNvSpPr>
          <p:nvPr>
            <p:ph type="dt" sz="half" idx="10"/>
          </p:nvPr>
        </p:nvSpPr>
        <p:spPr/>
        <p:txBody>
          <a:bodyPr/>
          <a:lstStyle/>
          <a:p>
            <a:fld id="{0D63A1D7-0770-4E80-8B00-54E3DB405855}" type="datetimeFigureOut">
              <a:rPr lang="en-GB" smtClean="0"/>
              <a:t>12/01/2025</a:t>
            </a:fld>
            <a:endParaRPr lang="en-GB"/>
          </a:p>
        </p:txBody>
      </p:sp>
      <p:sp>
        <p:nvSpPr>
          <p:cNvPr id="6" name="Footer Placeholder 5">
            <a:extLst>
              <a:ext uri="{FF2B5EF4-FFF2-40B4-BE49-F238E27FC236}">
                <a16:creationId xmlns:a16="http://schemas.microsoft.com/office/drawing/2014/main" id="{49C1BDF2-413A-D788-A81F-E38A8DC827B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DAA1923-FF32-E2CC-5D54-F1F755914B78}"/>
              </a:ext>
            </a:extLst>
          </p:cNvPr>
          <p:cNvSpPr>
            <a:spLocks noGrp="1"/>
          </p:cNvSpPr>
          <p:nvPr>
            <p:ph type="sldNum" sz="quarter" idx="12"/>
          </p:nvPr>
        </p:nvSpPr>
        <p:spPr/>
        <p:txBody>
          <a:bodyPr/>
          <a:lstStyle/>
          <a:p>
            <a:fld id="{C0DF1746-9A48-4ECD-9098-F66292307F96}" type="slidenum">
              <a:rPr lang="en-GB" smtClean="0"/>
              <a:t>‹#›</a:t>
            </a:fld>
            <a:endParaRPr lang="en-GB"/>
          </a:p>
        </p:txBody>
      </p:sp>
    </p:spTree>
    <p:extLst>
      <p:ext uri="{BB962C8B-B14F-4D97-AF65-F5344CB8AC3E}">
        <p14:creationId xmlns:p14="http://schemas.microsoft.com/office/powerpoint/2010/main" val="567646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F6BD4F-1DE2-E5DD-431A-1489FF1C58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733690-29FE-F8DD-2199-D45C28628A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8D678CB-78EB-9C28-1046-DC4B423E17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63A1D7-0770-4E80-8B00-54E3DB405855}" type="datetimeFigureOut">
              <a:rPr lang="en-GB" smtClean="0"/>
              <a:t>12/01/2025</a:t>
            </a:fld>
            <a:endParaRPr lang="en-GB"/>
          </a:p>
        </p:txBody>
      </p:sp>
      <p:sp>
        <p:nvSpPr>
          <p:cNvPr id="5" name="Footer Placeholder 4">
            <a:extLst>
              <a:ext uri="{FF2B5EF4-FFF2-40B4-BE49-F238E27FC236}">
                <a16:creationId xmlns:a16="http://schemas.microsoft.com/office/drawing/2014/main" id="{ABEDE961-A2B8-A905-103C-1ED4393CDF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F47C293-B4F4-B5A6-C749-CB20A81AE8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F1746-9A48-4ECD-9098-F66292307F96}" type="slidenum">
              <a:rPr lang="en-GB" smtClean="0"/>
              <a:t>‹#›</a:t>
            </a:fld>
            <a:endParaRPr lang="en-GB"/>
          </a:p>
        </p:txBody>
      </p:sp>
    </p:spTree>
    <p:extLst>
      <p:ext uri="{BB962C8B-B14F-4D97-AF65-F5344CB8AC3E}">
        <p14:creationId xmlns:p14="http://schemas.microsoft.com/office/powerpoint/2010/main" val="3693928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BB9EF8-CA0D-0602-0B23-A477ACF23F3D}"/>
              </a:ext>
            </a:extLst>
          </p:cNvPr>
          <p:cNvSpPr txBox="1"/>
          <p:nvPr/>
        </p:nvSpPr>
        <p:spPr>
          <a:xfrm>
            <a:off x="668064" y="1113687"/>
            <a:ext cx="3756510" cy="692497"/>
          </a:xfrm>
          <a:prstGeom prst="rect">
            <a:avLst/>
          </a:prstGeom>
          <a:noFill/>
        </p:spPr>
        <p:txBody>
          <a:bodyPr wrap="square" rtlCol="0">
            <a:spAutoFit/>
          </a:bodyPr>
          <a:lstStyle/>
          <a:p>
            <a:r>
              <a:rPr lang="en-US" sz="1300" dirty="0"/>
              <a:t>Our lead can assign people, describe the issue, outline the acceptance criteria for its completion, and we can post our findings in it</a:t>
            </a:r>
            <a:endParaRPr lang="en-GB" sz="1300" dirty="0"/>
          </a:p>
        </p:txBody>
      </p:sp>
      <p:sp>
        <p:nvSpPr>
          <p:cNvPr id="9" name="Rectangle 8">
            <a:extLst>
              <a:ext uri="{FF2B5EF4-FFF2-40B4-BE49-F238E27FC236}">
                <a16:creationId xmlns:a16="http://schemas.microsoft.com/office/drawing/2014/main" id="{7B497CEE-2667-928E-4981-B1315737AB1F}"/>
              </a:ext>
            </a:extLst>
          </p:cNvPr>
          <p:cNvSpPr/>
          <p:nvPr/>
        </p:nvSpPr>
        <p:spPr>
          <a:xfrm>
            <a:off x="0" y="0"/>
            <a:ext cx="1924260" cy="634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t>Foundation</a:t>
            </a:r>
            <a:br>
              <a:rPr lang="en-SG" dirty="0"/>
            </a:br>
            <a:r>
              <a:rPr lang="en-SG" dirty="0"/>
              <a:t>Task</a:t>
            </a:r>
            <a:endParaRPr lang="en-GB" dirty="0"/>
          </a:p>
        </p:txBody>
      </p:sp>
      <p:pic>
        <p:nvPicPr>
          <p:cNvPr id="4" name="Picture 3">
            <a:extLst>
              <a:ext uri="{FF2B5EF4-FFF2-40B4-BE49-F238E27FC236}">
                <a16:creationId xmlns:a16="http://schemas.microsoft.com/office/drawing/2014/main" id="{AA240D41-F015-2CA7-A254-49BBDFAF2D27}"/>
              </a:ext>
            </a:extLst>
          </p:cNvPr>
          <p:cNvPicPr>
            <a:picLocks noChangeAspect="1"/>
          </p:cNvPicPr>
          <p:nvPr/>
        </p:nvPicPr>
        <p:blipFill>
          <a:blip r:embed="rId2"/>
          <a:stretch>
            <a:fillRect/>
          </a:stretch>
        </p:blipFill>
        <p:spPr>
          <a:xfrm>
            <a:off x="8008620" y="0"/>
            <a:ext cx="4036688" cy="2700896"/>
          </a:xfrm>
          <a:prstGeom prst="rect">
            <a:avLst/>
          </a:prstGeom>
        </p:spPr>
      </p:pic>
      <p:pic>
        <p:nvPicPr>
          <p:cNvPr id="6" name="Picture 5">
            <a:extLst>
              <a:ext uri="{FF2B5EF4-FFF2-40B4-BE49-F238E27FC236}">
                <a16:creationId xmlns:a16="http://schemas.microsoft.com/office/drawing/2014/main" id="{6BB4F86E-EEE6-CCE7-47EB-722AB27EE172}"/>
              </a:ext>
            </a:extLst>
          </p:cNvPr>
          <p:cNvPicPr>
            <a:picLocks noChangeAspect="1"/>
          </p:cNvPicPr>
          <p:nvPr/>
        </p:nvPicPr>
        <p:blipFill>
          <a:blip r:embed="rId3"/>
          <a:stretch>
            <a:fillRect/>
          </a:stretch>
        </p:blipFill>
        <p:spPr>
          <a:xfrm>
            <a:off x="5005536" y="0"/>
            <a:ext cx="3003084" cy="2427435"/>
          </a:xfrm>
          <a:prstGeom prst="rect">
            <a:avLst/>
          </a:prstGeom>
        </p:spPr>
      </p:pic>
      <p:pic>
        <p:nvPicPr>
          <p:cNvPr id="8" name="Picture 7">
            <a:extLst>
              <a:ext uri="{FF2B5EF4-FFF2-40B4-BE49-F238E27FC236}">
                <a16:creationId xmlns:a16="http://schemas.microsoft.com/office/drawing/2014/main" id="{B47FE667-ABD2-A4FC-16D1-F1C326EC2553}"/>
              </a:ext>
            </a:extLst>
          </p:cNvPr>
          <p:cNvPicPr>
            <a:picLocks noChangeAspect="1"/>
          </p:cNvPicPr>
          <p:nvPr/>
        </p:nvPicPr>
        <p:blipFill>
          <a:blip r:embed="rId4"/>
          <a:stretch>
            <a:fillRect/>
          </a:stretch>
        </p:blipFill>
        <p:spPr>
          <a:xfrm>
            <a:off x="7834322" y="2788920"/>
            <a:ext cx="4210986" cy="3167462"/>
          </a:xfrm>
          <a:prstGeom prst="rect">
            <a:avLst/>
          </a:prstGeom>
        </p:spPr>
      </p:pic>
      <p:cxnSp>
        <p:nvCxnSpPr>
          <p:cNvPr id="14" name="Straight Connector 13">
            <a:extLst>
              <a:ext uri="{FF2B5EF4-FFF2-40B4-BE49-F238E27FC236}">
                <a16:creationId xmlns:a16="http://schemas.microsoft.com/office/drawing/2014/main" id="{86A4C6DF-EA99-E3AA-FF3C-17D53DAA8663}"/>
              </a:ext>
            </a:extLst>
          </p:cNvPr>
          <p:cNvCxnSpPr>
            <a:cxnSpLocks/>
          </p:cNvCxnSpPr>
          <p:nvPr/>
        </p:nvCxnSpPr>
        <p:spPr>
          <a:xfrm>
            <a:off x="246185" y="2437885"/>
            <a:ext cx="72800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12463A-4B56-45F5-E95F-64D80AEBB9C1}"/>
              </a:ext>
            </a:extLst>
          </p:cNvPr>
          <p:cNvCxnSpPr>
            <a:cxnSpLocks/>
          </p:cNvCxnSpPr>
          <p:nvPr/>
        </p:nvCxnSpPr>
        <p:spPr>
          <a:xfrm flipV="1">
            <a:off x="7649308" y="2788920"/>
            <a:ext cx="0" cy="34887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2154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7D35EB-00F2-EDF9-656A-0D4DB00E7069}"/>
              </a:ext>
            </a:extLst>
          </p:cNvPr>
          <p:cNvSpPr/>
          <p:nvPr/>
        </p:nvSpPr>
        <p:spPr>
          <a:xfrm>
            <a:off x="262596" y="1482736"/>
            <a:ext cx="1542758" cy="75965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ADF</a:t>
            </a:r>
            <a:br>
              <a:rPr lang="en-US" dirty="0">
                <a:solidFill>
                  <a:schemeClr val="tx1"/>
                </a:solidFill>
              </a:rPr>
            </a:br>
            <a:r>
              <a:rPr lang="en-US" dirty="0">
                <a:solidFill>
                  <a:schemeClr val="tx1"/>
                </a:solidFill>
              </a:rPr>
              <a:t>(Dev Branch)</a:t>
            </a:r>
            <a:endParaRPr lang="en-SG" dirty="0">
              <a:solidFill>
                <a:schemeClr val="tx1"/>
              </a:solidFill>
            </a:endParaRPr>
          </a:p>
        </p:txBody>
      </p:sp>
      <p:sp>
        <p:nvSpPr>
          <p:cNvPr id="7" name="Rectangle 6">
            <a:extLst>
              <a:ext uri="{FF2B5EF4-FFF2-40B4-BE49-F238E27FC236}">
                <a16:creationId xmlns:a16="http://schemas.microsoft.com/office/drawing/2014/main" id="{C2BC6167-9CF4-E9C0-26A2-E71362093BC5}"/>
              </a:ext>
            </a:extLst>
          </p:cNvPr>
          <p:cNvSpPr/>
          <p:nvPr/>
        </p:nvSpPr>
        <p:spPr>
          <a:xfrm>
            <a:off x="2567353" y="2831072"/>
            <a:ext cx="1899138" cy="75965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Pipeline CI</a:t>
            </a:r>
            <a:br>
              <a:rPr lang="en-US" dirty="0">
                <a:solidFill>
                  <a:schemeClr val="tx1"/>
                </a:solidFill>
              </a:rPr>
            </a:br>
            <a:r>
              <a:rPr lang="en-US" dirty="0">
                <a:solidFill>
                  <a:schemeClr val="tx1"/>
                </a:solidFill>
              </a:rPr>
              <a:t>(Build Artifact)</a:t>
            </a:r>
            <a:endParaRPr lang="en-SG" dirty="0">
              <a:solidFill>
                <a:schemeClr val="tx1"/>
              </a:solidFill>
            </a:endParaRPr>
          </a:p>
        </p:txBody>
      </p:sp>
      <p:sp>
        <p:nvSpPr>
          <p:cNvPr id="8" name="Rectangle 7">
            <a:extLst>
              <a:ext uri="{FF2B5EF4-FFF2-40B4-BE49-F238E27FC236}">
                <a16:creationId xmlns:a16="http://schemas.microsoft.com/office/drawing/2014/main" id="{7840EEA5-45D1-C185-0708-C351694D1C62}"/>
              </a:ext>
            </a:extLst>
          </p:cNvPr>
          <p:cNvSpPr/>
          <p:nvPr/>
        </p:nvSpPr>
        <p:spPr>
          <a:xfrm>
            <a:off x="2616590" y="1482736"/>
            <a:ext cx="1800664" cy="75965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AZDO ADF Repo</a:t>
            </a:r>
            <a:br>
              <a:rPr lang="en-US" dirty="0">
                <a:solidFill>
                  <a:schemeClr val="tx1"/>
                </a:solidFill>
              </a:rPr>
            </a:br>
            <a:r>
              <a:rPr lang="en-US" dirty="0">
                <a:solidFill>
                  <a:schemeClr val="tx1"/>
                </a:solidFill>
              </a:rPr>
              <a:t>(Master Branch)</a:t>
            </a:r>
            <a:endParaRPr lang="en-SG" dirty="0">
              <a:solidFill>
                <a:schemeClr val="tx1"/>
              </a:solidFill>
            </a:endParaRPr>
          </a:p>
        </p:txBody>
      </p:sp>
      <p:cxnSp>
        <p:nvCxnSpPr>
          <p:cNvPr id="10" name="Straight Arrow Connector 9">
            <a:extLst>
              <a:ext uri="{FF2B5EF4-FFF2-40B4-BE49-F238E27FC236}">
                <a16:creationId xmlns:a16="http://schemas.microsoft.com/office/drawing/2014/main" id="{B8D78F84-5BF8-7DB5-FE22-01F8F7901D19}"/>
              </a:ext>
            </a:extLst>
          </p:cNvPr>
          <p:cNvCxnSpPr>
            <a:stCxn id="4" idx="3"/>
            <a:endCxn id="8" idx="1"/>
          </p:cNvCxnSpPr>
          <p:nvPr/>
        </p:nvCxnSpPr>
        <p:spPr>
          <a:xfrm>
            <a:off x="1805354" y="1862564"/>
            <a:ext cx="81123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F198948B-F824-F409-E9DD-F1E87397B918}"/>
              </a:ext>
            </a:extLst>
          </p:cNvPr>
          <p:cNvCxnSpPr>
            <a:cxnSpLocks/>
            <a:stCxn id="8" idx="2"/>
            <a:endCxn id="7" idx="0"/>
          </p:cNvCxnSpPr>
          <p:nvPr/>
        </p:nvCxnSpPr>
        <p:spPr>
          <a:xfrm>
            <a:off x="3516922" y="2242392"/>
            <a:ext cx="0" cy="5886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5251F2AD-F41D-B227-5332-7801300E5D84}"/>
              </a:ext>
            </a:extLst>
          </p:cNvPr>
          <p:cNvSpPr/>
          <p:nvPr/>
        </p:nvSpPr>
        <p:spPr>
          <a:xfrm>
            <a:off x="2616591" y="190974"/>
            <a:ext cx="1800663" cy="75965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ADF</a:t>
            </a:r>
            <a:br>
              <a:rPr lang="en-US" dirty="0">
                <a:solidFill>
                  <a:schemeClr val="tx1"/>
                </a:solidFill>
              </a:rPr>
            </a:br>
            <a:r>
              <a:rPr lang="en-US" dirty="0">
                <a:solidFill>
                  <a:schemeClr val="tx1"/>
                </a:solidFill>
              </a:rPr>
              <a:t>(Master Branch)</a:t>
            </a:r>
            <a:endParaRPr lang="en-SG" dirty="0">
              <a:solidFill>
                <a:schemeClr val="tx1"/>
              </a:solidFill>
            </a:endParaRPr>
          </a:p>
        </p:txBody>
      </p:sp>
      <p:cxnSp>
        <p:nvCxnSpPr>
          <p:cNvPr id="18" name="Straight Arrow Connector 17">
            <a:extLst>
              <a:ext uri="{FF2B5EF4-FFF2-40B4-BE49-F238E27FC236}">
                <a16:creationId xmlns:a16="http://schemas.microsoft.com/office/drawing/2014/main" id="{D55C94C8-5B93-3AF9-2479-A305B46F29CD}"/>
              </a:ext>
            </a:extLst>
          </p:cNvPr>
          <p:cNvCxnSpPr>
            <a:cxnSpLocks/>
            <a:stCxn id="8" idx="0"/>
            <a:endCxn id="17" idx="2"/>
          </p:cNvCxnSpPr>
          <p:nvPr/>
        </p:nvCxnSpPr>
        <p:spPr>
          <a:xfrm flipV="1">
            <a:off x="3516922" y="950630"/>
            <a:ext cx="1" cy="5321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11D57256-07BF-C4C2-02C0-298774203A0F}"/>
              </a:ext>
            </a:extLst>
          </p:cNvPr>
          <p:cNvSpPr/>
          <p:nvPr/>
        </p:nvSpPr>
        <p:spPr>
          <a:xfrm>
            <a:off x="4821700" y="1740174"/>
            <a:ext cx="2764302" cy="100443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Pipeline CI</a:t>
            </a:r>
            <a:br>
              <a:rPr lang="en-US" dirty="0">
                <a:solidFill>
                  <a:schemeClr val="tx1"/>
                </a:solidFill>
              </a:rPr>
            </a:br>
            <a:r>
              <a:rPr lang="en-US" dirty="0">
                <a:solidFill>
                  <a:schemeClr val="tx1"/>
                </a:solidFill>
              </a:rPr>
              <a:t>(Copy </a:t>
            </a:r>
            <a:r>
              <a:rPr lang="en-US" dirty="0" err="1">
                <a:solidFill>
                  <a:schemeClr val="tx1"/>
                </a:solidFill>
              </a:rPr>
              <a:t>adf_publish</a:t>
            </a:r>
            <a:r>
              <a:rPr lang="en-US" dirty="0">
                <a:solidFill>
                  <a:schemeClr val="tx1"/>
                </a:solidFill>
              </a:rPr>
              <a:t> branch into publish repo)</a:t>
            </a:r>
            <a:endParaRPr lang="en-SG" dirty="0">
              <a:solidFill>
                <a:schemeClr val="tx1"/>
              </a:solidFill>
            </a:endParaRPr>
          </a:p>
        </p:txBody>
      </p:sp>
      <p:cxnSp>
        <p:nvCxnSpPr>
          <p:cNvPr id="25" name="Straight Arrow Connector 24">
            <a:extLst>
              <a:ext uri="{FF2B5EF4-FFF2-40B4-BE49-F238E27FC236}">
                <a16:creationId xmlns:a16="http://schemas.microsoft.com/office/drawing/2014/main" id="{395DCDDF-8A09-4CEA-33DC-79890CFE3783}"/>
              </a:ext>
            </a:extLst>
          </p:cNvPr>
          <p:cNvCxnSpPr>
            <a:cxnSpLocks/>
            <a:stCxn id="17" idx="3"/>
            <a:endCxn id="30" idx="1"/>
          </p:cNvCxnSpPr>
          <p:nvPr/>
        </p:nvCxnSpPr>
        <p:spPr>
          <a:xfrm>
            <a:off x="4417254" y="570802"/>
            <a:ext cx="811237"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29">
            <a:extLst>
              <a:ext uri="{FF2B5EF4-FFF2-40B4-BE49-F238E27FC236}">
                <a16:creationId xmlns:a16="http://schemas.microsoft.com/office/drawing/2014/main" id="{2E6991F1-7667-C494-D184-DAC8C1EE3EC5}"/>
              </a:ext>
            </a:extLst>
          </p:cNvPr>
          <p:cNvSpPr/>
          <p:nvPr/>
        </p:nvSpPr>
        <p:spPr>
          <a:xfrm>
            <a:off x="5228491" y="37989"/>
            <a:ext cx="1950720" cy="1065627"/>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AZDO ADF Repo</a:t>
            </a:r>
            <a:br>
              <a:rPr lang="en-US" dirty="0">
                <a:solidFill>
                  <a:schemeClr val="tx1"/>
                </a:solidFill>
              </a:rPr>
            </a:br>
            <a:r>
              <a:rPr lang="en-US" dirty="0">
                <a:solidFill>
                  <a:schemeClr val="tx1"/>
                </a:solidFill>
              </a:rPr>
              <a:t>(</a:t>
            </a:r>
            <a:r>
              <a:rPr lang="en-US" dirty="0" err="1">
                <a:solidFill>
                  <a:schemeClr val="tx1"/>
                </a:solidFill>
              </a:rPr>
              <a:t>adf_publish</a:t>
            </a:r>
            <a:r>
              <a:rPr lang="en-US" dirty="0">
                <a:solidFill>
                  <a:schemeClr val="tx1"/>
                </a:solidFill>
              </a:rPr>
              <a:t> Branch)</a:t>
            </a:r>
            <a:endParaRPr lang="en-SG" dirty="0">
              <a:solidFill>
                <a:schemeClr val="tx1"/>
              </a:solidFill>
            </a:endParaRPr>
          </a:p>
        </p:txBody>
      </p:sp>
      <p:cxnSp>
        <p:nvCxnSpPr>
          <p:cNvPr id="36" name="Straight Arrow Connector 35">
            <a:extLst>
              <a:ext uri="{FF2B5EF4-FFF2-40B4-BE49-F238E27FC236}">
                <a16:creationId xmlns:a16="http://schemas.microsoft.com/office/drawing/2014/main" id="{C4E935B2-654F-1E8B-4B7F-AF95B4F5506C}"/>
              </a:ext>
            </a:extLst>
          </p:cNvPr>
          <p:cNvCxnSpPr>
            <a:cxnSpLocks/>
            <a:stCxn id="30" idx="2"/>
            <a:endCxn id="24" idx="0"/>
          </p:cNvCxnSpPr>
          <p:nvPr/>
        </p:nvCxnSpPr>
        <p:spPr>
          <a:xfrm>
            <a:off x="6203851" y="1103616"/>
            <a:ext cx="0" cy="63655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Connector: Elbow 43">
            <a:extLst>
              <a:ext uri="{FF2B5EF4-FFF2-40B4-BE49-F238E27FC236}">
                <a16:creationId xmlns:a16="http://schemas.microsoft.com/office/drawing/2014/main" id="{74F34418-D99A-E50D-9342-DA0C86E5CB0D}"/>
              </a:ext>
            </a:extLst>
          </p:cNvPr>
          <p:cNvCxnSpPr>
            <a:stCxn id="24" idx="2"/>
            <a:endCxn id="7" idx="3"/>
          </p:cNvCxnSpPr>
          <p:nvPr/>
        </p:nvCxnSpPr>
        <p:spPr>
          <a:xfrm rot="5400000">
            <a:off x="5102026" y="2109075"/>
            <a:ext cx="466290" cy="173736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53" name="Rectangle 52">
            <a:extLst>
              <a:ext uri="{FF2B5EF4-FFF2-40B4-BE49-F238E27FC236}">
                <a16:creationId xmlns:a16="http://schemas.microsoft.com/office/drawing/2014/main" id="{6135A445-0DBE-4313-6899-8EDB87A54975}"/>
              </a:ext>
            </a:extLst>
          </p:cNvPr>
          <p:cNvSpPr/>
          <p:nvPr/>
        </p:nvSpPr>
        <p:spPr>
          <a:xfrm>
            <a:off x="8148709" y="151056"/>
            <a:ext cx="2447780" cy="1065627"/>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AZDO ADF </a:t>
            </a:r>
            <a:r>
              <a:rPr lang="en-US" dirty="0" err="1">
                <a:solidFill>
                  <a:schemeClr val="tx1"/>
                </a:solidFill>
              </a:rPr>
              <a:t>Repo.publish</a:t>
            </a:r>
            <a:br>
              <a:rPr lang="en-US" dirty="0">
                <a:solidFill>
                  <a:schemeClr val="tx1"/>
                </a:solidFill>
              </a:rPr>
            </a:br>
            <a:r>
              <a:rPr lang="en-US" dirty="0">
                <a:solidFill>
                  <a:schemeClr val="tx1"/>
                </a:solidFill>
              </a:rPr>
              <a:t>(master Branch)</a:t>
            </a:r>
            <a:endParaRPr lang="en-SG" dirty="0">
              <a:solidFill>
                <a:schemeClr val="tx1"/>
              </a:solidFill>
            </a:endParaRPr>
          </a:p>
        </p:txBody>
      </p:sp>
      <p:sp>
        <p:nvSpPr>
          <p:cNvPr id="58" name="Rectangle 57">
            <a:extLst>
              <a:ext uri="{FF2B5EF4-FFF2-40B4-BE49-F238E27FC236}">
                <a16:creationId xmlns:a16="http://schemas.microsoft.com/office/drawing/2014/main" id="{81F369FB-6DA6-2095-3E00-595DBAE89A2B}"/>
              </a:ext>
            </a:extLst>
          </p:cNvPr>
          <p:cNvSpPr/>
          <p:nvPr/>
        </p:nvSpPr>
        <p:spPr>
          <a:xfrm>
            <a:off x="8439440" y="1783078"/>
            <a:ext cx="1899138" cy="75965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Pipeline CI</a:t>
            </a:r>
            <a:br>
              <a:rPr lang="en-US" dirty="0">
                <a:solidFill>
                  <a:schemeClr val="tx1"/>
                </a:solidFill>
              </a:rPr>
            </a:br>
            <a:r>
              <a:rPr lang="en-US" dirty="0">
                <a:solidFill>
                  <a:schemeClr val="tx1"/>
                </a:solidFill>
              </a:rPr>
              <a:t>(Trigger CD)</a:t>
            </a:r>
            <a:endParaRPr lang="en-SG" dirty="0">
              <a:solidFill>
                <a:schemeClr val="tx1"/>
              </a:solidFill>
            </a:endParaRPr>
          </a:p>
        </p:txBody>
      </p:sp>
      <p:cxnSp>
        <p:nvCxnSpPr>
          <p:cNvPr id="60" name="Straight Arrow Connector 59">
            <a:extLst>
              <a:ext uri="{FF2B5EF4-FFF2-40B4-BE49-F238E27FC236}">
                <a16:creationId xmlns:a16="http://schemas.microsoft.com/office/drawing/2014/main" id="{FA3CC25E-F641-D21C-8AB7-69AEFED926C8}"/>
              </a:ext>
            </a:extLst>
          </p:cNvPr>
          <p:cNvCxnSpPr>
            <a:cxnSpLocks/>
            <a:stCxn id="53" idx="2"/>
            <a:endCxn id="58" idx="0"/>
          </p:cNvCxnSpPr>
          <p:nvPr/>
        </p:nvCxnSpPr>
        <p:spPr>
          <a:xfrm>
            <a:off x="9372599" y="1216683"/>
            <a:ext cx="16410" cy="5663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24" name="Connector: Elbow 1023">
            <a:extLst>
              <a:ext uri="{FF2B5EF4-FFF2-40B4-BE49-F238E27FC236}">
                <a16:creationId xmlns:a16="http://schemas.microsoft.com/office/drawing/2014/main" id="{5BFDDA18-5F71-0C13-B378-3A24CC77EF5D}"/>
              </a:ext>
            </a:extLst>
          </p:cNvPr>
          <p:cNvCxnSpPr>
            <a:cxnSpLocks/>
            <a:stCxn id="58" idx="2"/>
            <a:endCxn id="7" idx="3"/>
          </p:cNvCxnSpPr>
          <p:nvPr/>
        </p:nvCxnSpPr>
        <p:spPr>
          <a:xfrm rot="5400000">
            <a:off x="6593667" y="415558"/>
            <a:ext cx="668166" cy="4922518"/>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29" name="Connector: Elbow 1028">
            <a:extLst>
              <a:ext uri="{FF2B5EF4-FFF2-40B4-BE49-F238E27FC236}">
                <a16:creationId xmlns:a16="http://schemas.microsoft.com/office/drawing/2014/main" id="{3147D9B8-B565-5934-BB55-054AA6807BF7}"/>
              </a:ext>
            </a:extLst>
          </p:cNvPr>
          <p:cNvCxnSpPr>
            <a:cxnSpLocks/>
            <a:stCxn id="24" idx="3"/>
            <a:endCxn id="53" idx="1"/>
          </p:cNvCxnSpPr>
          <p:nvPr/>
        </p:nvCxnSpPr>
        <p:spPr>
          <a:xfrm flipV="1">
            <a:off x="7586002" y="683870"/>
            <a:ext cx="562707" cy="1558522"/>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035" name="Flowchart: Connector 1034">
            <a:extLst>
              <a:ext uri="{FF2B5EF4-FFF2-40B4-BE49-F238E27FC236}">
                <a16:creationId xmlns:a16="http://schemas.microsoft.com/office/drawing/2014/main" id="{3DA7004F-EE7E-748C-154D-BBD726B51DED}"/>
              </a:ext>
            </a:extLst>
          </p:cNvPr>
          <p:cNvSpPr/>
          <p:nvPr/>
        </p:nvSpPr>
        <p:spPr>
          <a:xfrm>
            <a:off x="1958926" y="1388481"/>
            <a:ext cx="316523" cy="351693"/>
          </a:xfrm>
          <a:prstGeom prst="flowChartConnector">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SG" dirty="0">
              <a:solidFill>
                <a:schemeClr val="tx1"/>
              </a:solidFill>
            </a:endParaRPr>
          </a:p>
        </p:txBody>
      </p:sp>
      <p:sp>
        <p:nvSpPr>
          <p:cNvPr id="1037" name="Flowchart: Connector 1036">
            <a:extLst>
              <a:ext uri="{FF2B5EF4-FFF2-40B4-BE49-F238E27FC236}">
                <a16:creationId xmlns:a16="http://schemas.microsoft.com/office/drawing/2014/main" id="{EC1F334B-40D3-9DEC-2A2C-844C055A4D5D}"/>
              </a:ext>
            </a:extLst>
          </p:cNvPr>
          <p:cNvSpPr/>
          <p:nvPr/>
        </p:nvSpPr>
        <p:spPr>
          <a:xfrm>
            <a:off x="52755" y="4775099"/>
            <a:ext cx="316523" cy="351693"/>
          </a:xfrm>
          <a:prstGeom prst="flowChartConnector">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SG" dirty="0">
              <a:solidFill>
                <a:schemeClr val="tx1"/>
              </a:solidFill>
            </a:endParaRPr>
          </a:p>
        </p:txBody>
      </p:sp>
      <p:sp>
        <p:nvSpPr>
          <p:cNvPr id="1038" name="Flowchart: Connector 1037">
            <a:extLst>
              <a:ext uri="{FF2B5EF4-FFF2-40B4-BE49-F238E27FC236}">
                <a16:creationId xmlns:a16="http://schemas.microsoft.com/office/drawing/2014/main" id="{1E1D50A0-34CD-570B-A3BF-3E3569B06FE4}"/>
              </a:ext>
            </a:extLst>
          </p:cNvPr>
          <p:cNvSpPr/>
          <p:nvPr/>
        </p:nvSpPr>
        <p:spPr>
          <a:xfrm>
            <a:off x="52754" y="3890615"/>
            <a:ext cx="316523" cy="351693"/>
          </a:xfrm>
          <a:prstGeom prst="flowChartConnector">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SG" dirty="0">
              <a:solidFill>
                <a:schemeClr val="tx1"/>
              </a:solidFill>
            </a:endParaRPr>
          </a:p>
        </p:txBody>
      </p:sp>
      <p:sp>
        <p:nvSpPr>
          <p:cNvPr id="1039" name="TextBox 1038">
            <a:extLst>
              <a:ext uri="{FF2B5EF4-FFF2-40B4-BE49-F238E27FC236}">
                <a16:creationId xmlns:a16="http://schemas.microsoft.com/office/drawing/2014/main" id="{FB04F99A-874A-1CAF-28A3-41363DD4A289}"/>
              </a:ext>
            </a:extLst>
          </p:cNvPr>
          <p:cNvSpPr txBox="1"/>
          <p:nvPr/>
        </p:nvSpPr>
        <p:spPr>
          <a:xfrm>
            <a:off x="529882" y="3676642"/>
            <a:ext cx="8201465" cy="923330"/>
          </a:xfrm>
          <a:prstGeom prst="rect">
            <a:avLst/>
          </a:prstGeom>
          <a:noFill/>
        </p:spPr>
        <p:txBody>
          <a:bodyPr wrap="square" rtlCol="0">
            <a:spAutoFit/>
          </a:bodyPr>
          <a:lstStyle/>
          <a:p>
            <a:r>
              <a:rPr lang="en-US" dirty="0"/>
              <a:t>After the developer have finish making their changes, they will trigger a Pull Request (PR) from their branch to the master branch. Once it merge, a pipeline will trigger automatically</a:t>
            </a:r>
            <a:endParaRPr lang="en-SG" dirty="0"/>
          </a:p>
        </p:txBody>
      </p:sp>
      <p:sp>
        <p:nvSpPr>
          <p:cNvPr id="1040" name="TextBox 1039">
            <a:extLst>
              <a:ext uri="{FF2B5EF4-FFF2-40B4-BE49-F238E27FC236}">
                <a16:creationId xmlns:a16="http://schemas.microsoft.com/office/drawing/2014/main" id="{22F27429-49EC-F13C-AE8D-AAFC51361614}"/>
              </a:ext>
            </a:extLst>
          </p:cNvPr>
          <p:cNvSpPr txBox="1"/>
          <p:nvPr/>
        </p:nvSpPr>
        <p:spPr>
          <a:xfrm>
            <a:off x="529883" y="4775099"/>
            <a:ext cx="8201464" cy="1200329"/>
          </a:xfrm>
          <a:prstGeom prst="rect">
            <a:avLst/>
          </a:prstGeom>
          <a:noFill/>
        </p:spPr>
        <p:txBody>
          <a:bodyPr wrap="square" rtlCol="0">
            <a:spAutoFit/>
          </a:bodyPr>
          <a:lstStyle/>
          <a:p>
            <a:r>
              <a:rPr lang="en-US" dirty="0"/>
              <a:t>The changes will also reflect in their ADF Master branch, where they can review the changes. They can then press the publish button, which will generate an </a:t>
            </a:r>
            <a:r>
              <a:rPr lang="en-US" dirty="0" err="1"/>
              <a:t>ARMTemplate</a:t>
            </a:r>
            <a:r>
              <a:rPr lang="en-US" dirty="0"/>
              <a:t> that has all of their changes into the </a:t>
            </a:r>
            <a:r>
              <a:rPr lang="en-US" dirty="0" err="1"/>
              <a:t>adf_repo</a:t>
            </a:r>
            <a:r>
              <a:rPr lang="en-US" dirty="0"/>
              <a:t> Branch, which will trigger another pipeline automatically</a:t>
            </a:r>
            <a:endParaRPr lang="en-SG" dirty="0"/>
          </a:p>
        </p:txBody>
      </p:sp>
      <p:sp>
        <p:nvSpPr>
          <p:cNvPr id="1047" name="Flowchart: Connector 1046">
            <a:extLst>
              <a:ext uri="{FF2B5EF4-FFF2-40B4-BE49-F238E27FC236}">
                <a16:creationId xmlns:a16="http://schemas.microsoft.com/office/drawing/2014/main" id="{0147F24F-6139-DB5A-F5C4-93246D8B43F3}"/>
              </a:ext>
            </a:extLst>
          </p:cNvPr>
          <p:cNvSpPr/>
          <p:nvPr/>
        </p:nvSpPr>
        <p:spPr>
          <a:xfrm>
            <a:off x="4630614" y="141087"/>
            <a:ext cx="316523" cy="351693"/>
          </a:xfrm>
          <a:prstGeom prst="flowChartConnector">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SG" dirty="0">
              <a:solidFill>
                <a:schemeClr val="tx1"/>
              </a:solidFill>
            </a:endParaRPr>
          </a:p>
        </p:txBody>
      </p:sp>
      <p:sp>
        <p:nvSpPr>
          <p:cNvPr id="1048" name="TextBox 1047">
            <a:extLst>
              <a:ext uri="{FF2B5EF4-FFF2-40B4-BE49-F238E27FC236}">
                <a16:creationId xmlns:a16="http://schemas.microsoft.com/office/drawing/2014/main" id="{D30647C2-A15F-F7D5-E0BC-FE720171A04B}"/>
              </a:ext>
            </a:extLst>
          </p:cNvPr>
          <p:cNvSpPr txBox="1"/>
          <p:nvPr/>
        </p:nvSpPr>
        <p:spPr>
          <a:xfrm>
            <a:off x="9192944" y="3336622"/>
            <a:ext cx="2807090" cy="1200329"/>
          </a:xfrm>
          <a:prstGeom prst="rect">
            <a:avLst/>
          </a:prstGeom>
          <a:noFill/>
        </p:spPr>
        <p:txBody>
          <a:bodyPr wrap="square" rtlCol="0">
            <a:spAutoFit/>
          </a:bodyPr>
          <a:lstStyle/>
          <a:p>
            <a:endParaRPr lang="en-US" dirty="0"/>
          </a:p>
          <a:p>
            <a:r>
              <a:rPr lang="en-US" dirty="0"/>
              <a:t>ADF – Azure Data Factory</a:t>
            </a:r>
            <a:br>
              <a:rPr lang="en-US" dirty="0"/>
            </a:br>
            <a:r>
              <a:rPr lang="en-US" dirty="0"/>
              <a:t>AZDO – Azure DevOps</a:t>
            </a:r>
            <a:br>
              <a:rPr lang="en-US" dirty="0"/>
            </a:br>
            <a:endParaRPr lang="en-SG" dirty="0"/>
          </a:p>
        </p:txBody>
      </p:sp>
      <p:cxnSp>
        <p:nvCxnSpPr>
          <p:cNvPr id="1050" name="Straight Arrow Connector 1049">
            <a:extLst>
              <a:ext uri="{FF2B5EF4-FFF2-40B4-BE49-F238E27FC236}">
                <a16:creationId xmlns:a16="http://schemas.microsoft.com/office/drawing/2014/main" id="{E83E0B33-F399-F46A-CD46-F7A3180D30BE}"/>
              </a:ext>
            </a:extLst>
          </p:cNvPr>
          <p:cNvCxnSpPr>
            <a:stCxn id="58" idx="3"/>
          </p:cNvCxnSpPr>
          <p:nvPr/>
        </p:nvCxnSpPr>
        <p:spPr>
          <a:xfrm flipV="1">
            <a:off x="10338578" y="2138289"/>
            <a:ext cx="999982" cy="246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53" name="Flowchart: Connector 1052">
            <a:extLst>
              <a:ext uri="{FF2B5EF4-FFF2-40B4-BE49-F238E27FC236}">
                <a16:creationId xmlns:a16="http://schemas.microsoft.com/office/drawing/2014/main" id="{54F6D28E-4840-4054-C527-4466EFE6FCC1}"/>
              </a:ext>
            </a:extLst>
          </p:cNvPr>
          <p:cNvSpPr/>
          <p:nvPr/>
        </p:nvSpPr>
        <p:spPr>
          <a:xfrm>
            <a:off x="10754749" y="1740174"/>
            <a:ext cx="316523" cy="351693"/>
          </a:xfrm>
          <a:prstGeom prst="flowChartConnector">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SG" dirty="0">
              <a:solidFill>
                <a:schemeClr val="tx1"/>
              </a:solidFill>
            </a:endParaRPr>
          </a:p>
        </p:txBody>
      </p:sp>
      <p:sp>
        <p:nvSpPr>
          <p:cNvPr id="1054" name="Flowchart: Connector 1053">
            <a:extLst>
              <a:ext uri="{FF2B5EF4-FFF2-40B4-BE49-F238E27FC236}">
                <a16:creationId xmlns:a16="http://schemas.microsoft.com/office/drawing/2014/main" id="{574D401B-0383-1349-B129-8A7417969EDA}"/>
              </a:ext>
            </a:extLst>
          </p:cNvPr>
          <p:cNvSpPr/>
          <p:nvPr/>
        </p:nvSpPr>
        <p:spPr>
          <a:xfrm>
            <a:off x="52754" y="6076129"/>
            <a:ext cx="316523" cy="351693"/>
          </a:xfrm>
          <a:prstGeom prst="flowChartConnector">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SG" dirty="0">
              <a:solidFill>
                <a:schemeClr val="tx1"/>
              </a:solidFill>
            </a:endParaRPr>
          </a:p>
        </p:txBody>
      </p:sp>
      <p:sp>
        <p:nvSpPr>
          <p:cNvPr id="1056" name="TextBox 1055">
            <a:extLst>
              <a:ext uri="{FF2B5EF4-FFF2-40B4-BE49-F238E27FC236}">
                <a16:creationId xmlns:a16="http://schemas.microsoft.com/office/drawing/2014/main" id="{698B600E-D11F-F207-9FC2-5A073937671C}"/>
              </a:ext>
            </a:extLst>
          </p:cNvPr>
          <p:cNvSpPr txBox="1"/>
          <p:nvPr/>
        </p:nvSpPr>
        <p:spPr>
          <a:xfrm>
            <a:off x="555380" y="6076129"/>
            <a:ext cx="5957961" cy="646331"/>
          </a:xfrm>
          <a:prstGeom prst="rect">
            <a:avLst/>
          </a:prstGeom>
          <a:noFill/>
        </p:spPr>
        <p:txBody>
          <a:bodyPr wrap="square" rtlCol="0">
            <a:spAutoFit/>
          </a:bodyPr>
          <a:lstStyle/>
          <a:p>
            <a:r>
              <a:rPr lang="en-US" dirty="0"/>
              <a:t>Tigger CD to the different environments for testing and other purposes</a:t>
            </a:r>
            <a:endParaRPr lang="en-SG" dirty="0"/>
          </a:p>
        </p:txBody>
      </p:sp>
      <p:sp>
        <p:nvSpPr>
          <p:cNvPr id="1057" name="TextBox 1056">
            <a:extLst>
              <a:ext uri="{FF2B5EF4-FFF2-40B4-BE49-F238E27FC236}">
                <a16:creationId xmlns:a16="http://schemas.microsoft.com/office/drawing/2014/main" id="{C860BA83-F5E4-D2F0-AE9F-47C2F0DB9DB3}"/>
              </a:ext>
            </a:extLst>
          </p:cNvPr>
          <p:cNvSpPr txBox="1"/>
          <p:nvPr/>
        </p:nvSpPr>
        <p:spPr>
          <a:xfrm>
            <a:off x="6392885" y="2905035"/>
            <a:ext cx="2807089" cy="369332"/>
          </a:xfrm>
          <a:prstGeom prst="rect">
            <a:avLst/>
          </a:prstGeom>
          <a:noFill/>
        </p:spPr>
        <p:txBody>
          <a:bodyPr wrap="square" rtlCol="0">
            <a:spAutoFit/>
          </a:bodyPr>
          <a:lstStyle/>
          <a:p>
            <a:r>
              <a:rPr lang="en-US" dirty="0"/>
              <a:t>Referencing build artifact</a:t>
            </a:r>
            <a:endParaRPr lang="en-SG" dirty="0"/>
          </a:p>
        </p:txBody>
      </p:sp>
      <p:sp>
        <p:nvSpPr>
          <p:cNvPr id="2" name="Rectangle 1">
            <a:extLst>
              <a:ext uri="{FF2B5EF4-FFF2-40B4-BE49-F238E27FC236}">
                <a16:creationId xmlns:a16="http://schemas.microsoft.com/office/drawing/2014/main" id="{0078A8CE-6D40-4EED-8CBA-8A00B2F77906}"/>
              </a:ext>
            </a:extLst>
          </p:cNvPr>
          <p:cNvSpPr/>
          <p:nvPr/>
        </p:nvSpPr>
        <p:spPr>
          <a:xfrm>
            <a:off x="0" y="0"/>
            <a:ext cx="2466534" cy="634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t>ADF</a:t>
            </a:r>
            <a:br>
              <a:rPr lang="en-SG" dirty="0"/>
            </a:br>
            <a:r>
              <a:rPr lang="en-SG" dirty="0" err="1"/>
              <a:t>WorkFlow</a:t>
            </a:r>
            <a:r>
              <a:rPr lang="en-SG" dirty="0"/>
              <a:t> (From C935)</a:t>
            </a:r>
            <a:endParaRPr lang="en-GB" dirty="0"/>
          </a:p>
        </p:txBody>
      </p:sp>
    </p:spTree>
    <p:extLst>
      <p:ext uri="{BB962C8B-B14F-4D97-AF65-F5344CB8AC3E}">
        <p14:creationId xmlns:p14="http://schemas.microsoft.com/office/powerpoint/2010/main" val="2770073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B5D2D22-B4E1-FF10-1FD4-424B876431D9}"/>
              </a:ext>
            </a:extLst>
          </p:cNvPr>
          <p:cNvSpPr/>
          <p:nvPr/>
        </p:nvSpPr>
        <p:spPr>
          <a:xfrm>
            <a:off x="0" y="0"/>
            <a:ext cx="1924260" cy="634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t>ADF</a:t>
            </a:r>
            <a:br>
              <a:rPr lang="en-SG" dirty="0"/>
            </a:br>
            <a:r>
              <a:rPr lang="en-SG" dirty="0"/>
              <a:t>Pipeline CI</a:t>
            </a:r>
            <a:endParaRPr lang="en-GB" dirty="0"/>
          </a:p>
        </p:txBody>
      </p:sp>
      <p:graphicFrame>
        <p:nvGraphicFramePr>
          <p:cNvPr id="8" name="Table 15">
            <a:extLst>
              <a:ext uri="{FF2B5EF4-FFF2-40B4-BE49-F238E27FC236}">
                <a16:creationId xmlns:a16="http://schemas.microsoft.com/office/drawing/2014/main" id="{FBAD6EB5-348A-B3D5-D90B-C0DB6718ACB7}"/>
              </a:ext>
            </a:extLst>
          </p:cNvPr>
          <p:cNvGraphicFramePr>
            <a:graphicFrameLocks noGrp="1"/>
          </p:cNvGraphicFramePr>
          <p:nvPr>
            <p:extLst>
              <p:ext uri="{D42A27DB-BD31-4B8C-83A1-F6EECF244321}">
                <p14:modId xmlns:p14="http://schemas.microsoft.com/office/powerpoint/2010/main" val="3787965391"/>
              </p:ext>
            </p:extLst>
          </p:nvPr>
        </p:nvGraphicFramePr>
        <p:xfrm>
          <a:off x="2150959" y="772984"/>
          <a:ext cx="1942123" cy="914400"/>
        </p:xfrm>
        <a:graphic>
          <a:graphicData uri="http://schemas.openxmlformats.org/drawingml/2006/table">
            <a:tbl>
              <a:tblPr firstRow="1" bandRow="1">
                <a:tableStyleId>{5C22544A-7EE6-4342-B048-85BDC9FD1C3A}</a:tableStyleId>
              </a:tblPr>
              <a:tblGrid>
                <a:gridCol w="1942123">
                  <a:extLst>
                    <a:ext uri="{9D8B030D-6E8A-4147-A177-3AD203B41FA5}">
                      <a16:colId xmlns:a16="http://schemas.microsoft.com/office/drawing/2014/main" val="301110845"/>
                    </a:ext>
                  </a:extLst>
                </a:gridCol>
              </a:tblGrid>
              <a:tr h="265072">
                <a:tc>
                  <a:txBody>
                    <a:bodyPr/>
                    <a:lstStyle/>
                    <a:p>
                      <a:pPr algn="ctr"/>
                      <a:r>
                        <a:rPr lang="en-SG" sz="1200" dirty="0"/>
                        <a:t>1) Initialise</a:t>
                      </a:r>
                      <a:endParaRPr lang="en-GB" sz="1200" dirty="0"/>
                    </a:p>
                  </a:txBody>
                  <a:tcPr/>
                </a:tc>
                <a:extLst>
                  <a:ext uri="{0D108BD9-81ED-4DB2-BD59-A6C34878D82A}">
                    <a16:rowId xmlns:a16="http://schemas.microsoft.com/office/drawing/2014/main" val="359722901"/>
                  </a:ext>
                </a:extLst>
              </a:tr>
              <a:tr h="370840">
                <a:tc>
                  <a:txBody>
                    <a:bodyPr/>
                    <a:lstStyle/>
                    <a:p>
                      <a:r>
                        <a:rPr lang="en-SG" sz="1200" dirty="0"/>
                        <a:t>Ensure template version is latest and using correct run type</a:t>
                      </a:r>
                      <a:endParaRPr lang="en-GB" sz="1200" dirty="0"/>
                    </a:p>
                  </a:txBody>
                  <a:tcPr/>
                </a:tc>
                <a:extLst>
                  <a:ext uri="{0D108BD9-81ED-4DB2-BD59-A6C34878D82A}">
                    <a16:rowId xmlns:a16="http://schemas.microsoft.com/office/drawing/2014/main" val="4224052876"/>
                  </a:ext>
                </a:extLst>
              </a:tr>
            </a:tbl>
          </a:graphicData>
        </a:graphic>
      </p:graphicFrame>
      <p:graphicFrame>
        <p:nvGraphicFramePr>
          <p:cNvPr id="9" name="Table 8">
            <a:extLst>
              <a:ext uri="{FF2B5EF4-FFF2-40B4-BE49-F238E27FC236}">
                <a16:creationId xmlns:a16="http://schemas.microsoft.com/office/drawing/2014/main" id="{89686789-3DD1-1D2F-6057-8AC4282C8848}"/>
              </a:ext>
            </a:extLst>
          </p:cNvPr>
          <p:cNvGraphicFramePr>
            <a:graphicFrameLocks noGrp="1"/>
          </p:cNvGraphicFramePr>
          <p:nvPr>
            <p:extLst>
              <p:ext uri="{D42A27DB-BD31-4B8C-83A1-F6EECF244321}">
                <p14:modId xmlns:p14="http://schemas.microsoft.com/office/powerpoint/2010/main" val="4031488314"/>
              </p:ext>
            </p:extLst>
          </p:nvPr>
        </p:nvGraphicFramePr>
        <p:xfrm>
          <a:off x="4484076" y="955864"/>
          <a:ext cx="1942123" cy="548640"/>
        </p:xfrm>
        <a:graphic>
          <a:graphicData uri="http://schemas.openxmlformats.org/drawingml/2006/table">
            <a:tbl>
              <a:tblPr firstRow="1" bandRow="1">
                <a:tableStyleId>{5C22544A-7EE6-4342-B048-85BDC9FD1C3A}</a:tableStyleId>
              </a:tblPr>
              <a:tblGrid>
                <a:gridCol w="1942123">
                  <a:extLst>
                    <a:ext uri="{9D8B030D-6E8A-4147-A177-3AD203B41FA5}">
                      <a16:colId xmlns:a16="http://schemas.microsoft.com/office/drawing/2014/main" val="301110845"/>
                    </a:ext>
                  </a:extLst>
                </a:gridCol>
              </a:tblGrid>
              <a:tr h="165499">
                <a:tc>
                  <a:txBody>
                    <a:bodyPr/>
                    <a:lstStyle/>
                    <a:p>
                      <a:pPr algn="ctr"/>
                      <a:r>
                        <a:rPr lang="en-SG" sz="1200" dirty="0"/>
                        <a:t>2) Validate</a:t>
                      </a:r>
                      <a:endParaRPr lang="en-GB" sz="1200" dirty="0"/>
                    </a:p>
                  </a:txBody>
                  <a:tcPr/>
                </a:tc>
                <a:extLst>
                  <a:ext uri="{0D108BD9-81ED-4DB2-BD59-A6C34878D82A}">
                    <a16:rowId xmlns:a16="http://schemas.microsoft.com/office/drawing/2014/main" val="359722901"/>
                  </a:ext>
                </a:extLst>
              </a:tr>
              <a:tr h="269175">
                <a:tc>
                  <a:txBody>
                    <a:bodyPr/>
                    <a:lstStyle/>
                    <a:p>
                      <a:r>
                        <a:rPr lang="en-SG" sz="1200" dirty="0"/>
                        <a:t>Verify PR approval and Repo</a:t>
                      </a:r>
                      <a:endParaRPr lang="en-GB" sz="1200" dirty="0"/>
                    </a:p>
                  </a:txBody>
                  <a:tcPr/>
                </a:tc>
                <a:extLst>
                  <a:ext uri="{0D108BD9-81ED-4DB2-BD59-A6C34878D82A}">
                    <a16:rowId xmlns:a16="http://schemas.microsoft.com/office/drawing/2014/main" val="4224052876"/>
                  </a:ext>
                </a:extLst>
              </a:tr>
            </a:tbl>
          </a:graphicData>
        </a:graphic>
      </p:graphicFrame>
      <p:graphicFrame>
        <p:nvGraphicFramePr>
          <p:cNvPr id="10" name="Table 9">
            <a:extLst>
              <a:ext uri="{FF2B5EF4-FFF2-40B4-BE49-F238E27FC236}">
                <a16:creationId xmlns:a16="http://schemas.microsoft.com/office/drawing/2014/main" id="{787BC49B-7CC6-2D35-CECB-2A385CEBE1D2}"/>
              </a:ext>
            </a:extLst>
          </p:cNvPr>
          <p:cNvGraphicFramePr>
            <a:graphicFrameLocks noGrp="1"/>
          </p:cNvGraphicFramePr>
          <p:nvPr>
            <p:extLst>
              <p:ext uri="{D42A27DB-BD31-4B8C-83A1-F6EECF244321}">
                <p14:modId xmlns:p14="http://schemas.microsoft.com/office/powerpoint/2010/main" val="4036117237"/>
              </p:ext>
            </p:extLst>
          </p:nvPr>
        </p:nvGraphicFramePr>
        <p:xfrm>
          <a:off x="7377949" y="1344484"/>
          <a:ext cx="2336279" cy="822960"/>
        </p:xfrm>
        <a:graphic>
          <a:graphicData uri="http://schemas.openxmlformats.org/drawingml/2006/table">
            <a:tbl>
              <a:tblPr firstRow="1" bandRow="1">
                <a:tableStyleId>{5C22544A-7EE6-4342-B048-85BDC9FD1C3A}</a:tableStyleId>
              </a:tblPr>
              <a:tblGrid>
                <a:gridCol w="2336279">
                  <a:extLst>
                    <a:ext uri="{9D8B030D-6E8A-4147-A177-3AD203B41FA5}">
                      <a16:colId xmlns:a16="http://schemas.microsoft.com/office/drawing/2014/main" val="301110845"/>
                    </a:ext>
                  </a:extLst>
                </a:gridCol>
              </a:tblGrid>
              <a:tr h="265072">
                <a:tc>
                  <a:txBody>
                    <a:bodyPr/>
                    <a:lstStyle/>
                    <a:p>
                      <a:pPr algn="ctr"/>
                      <a:r>
                        <a:rPr lang="en-SG" sz="1200"/>
                        <a:t>5) Publish</a:t>
                      </a:r>
                      <a:endParaRPr lang="en-GB" sz="1200" dirty="0"/>
                    </a:p>
                  </a:txBody>
                  <a:tcPr/>
                </a:tc>
                <a:extLst>
                  <a:ext uri="{0D108BD9-81ED-4DB2-BD59-A6C34878D82A}">
                    <a16:rowId xmlns:a16="http://schemas.microsoft.com/office/drawing/2014/main" val="359722901"/>
                  </a:ext>
                </a:extLst>
              </a:tr>
              <a:tr h="128798">
                <a:tc>
                  <a:txBody>
                    <a:bodyPr/>
                    <a:lstStyle/>
                    <a:p>
                      <a:pPr rtl="0" eaLnBrk="1" fontAlgn="auto" latinLnBrk="0" hangingPunct="1"/>
                      <a:r>
                        <a:rPr lang="en-SG" sz="1200" kern="1200" dirty="0">
                          <a:solidFill>
                            <a:schemeClr val="dk1"/>
                          </a:solidFill>
                          <a:effectLst/>
                          <a:latin typeface="+mn-lt"/>
                          <a:ea typeface="+mn-ea"/>
                          <a:cs typeface="+mn-cs"/>
                        </a:rPr>
                        <a:t>Commit Git Tag to App Repo</a:t>
                      </a:r>
                      <a:endParaRPr lang="en-GB" sz="1200" dirty="0">
                        <a:effectLst/>
                      </a:endParaRPr>
                    </a:p>
                  </a:txBody>
                  <a:tcPr/>
                </a:tc>
                <a:extLst>
                  <a:ext uri="{0D108BD9-81ED-4DB2-BD59-A6C34878D82A}">
                    <a16:rowId xmlns:a16="http://schemas.microsoft.com/office/drawing/2014/main" val="4224052876"/>
                  </a:ext>
                </a:extLst>
              </a:tr>
              <a:tr h="128798">
                <a:tc>
                  <a:txBody>
                    <a:bodyPr/>
                    <a:lstStyle/>
                    <a:p>
                      <a:r>
                        <a:rPr lang="en-SG" sz="1200" dirty="0"/>
                        <a:t>Create a pipeline artifact</a:t>
                      </a:r>
                      <a:endParaRPr lang="en-GB" sz="1200" dirty="0"/>
                    </a:p>
                  </a:txBody>
                  <a:tcPr/>
                </a:tc>
                <a:extLst>
                  <a:ext uri="{0D108BD9-81ED-4DB2-BD59-A6C34878D82A}">
                    <a16:rowId xmlns:a16="http://schemas.microsoft.com/office/drawing/2014/main" val="1082052353"/>
                  </a:ext>
                </a:extLst>
              </a:tr>
            </a:tbl>
          </a:graphicData>
        </a:graphic>
      </p:graphicFrame>
      <p:graphicFrame>
        <p:nvGraphicFramePr>
          <p:cNvPr id="11" name="Table 10">
            <a:extLst>
              <a:ext uri="{FF2B5EF4-FFF2-40B4-BE49-F238E27FC236}">
                <a16:creationId xmlns:a16="http://schemas.microsoft.com/office/drawing/2014/main" id="{2CEEA975-B3AB-F265-076D-2885DFA473D7}"/>
              </a:ext>
            </a:extLst>
          </p:cNvPr>
          <p:cNvGraphicFramePr>
            <a:graphicFrameLocks noGrp="1"/>
          </p:cNvGraphicFramePr>
          <p:nvPr>
            <p:extLst>
              <p:ext uri="{D42A27DB-BD31-4B8C-83A1-F6EECF244321}">
                <p14:modId xmlns:p14="http://schemas.microsoft.com/office/powerpoint/2010/main" val="2076062253"/>
              </p:ext>
            </p:extLst>
          </p:nvPr>
        </p:nvGraphicFramePr>
        <p:xfrm>
          <a:off x="4484076" y="1890996"/>
          <a:ext cx="1942123" cy="548640"/>
        </p:xfrm>
        <a:graphic>
          <a:graphicData uri="http://schemas.openxmlformats.org/drawingml/2006/table">
            <a:tbl>
              <a:tblPr firstRow="1" bandRow="1">
                <a:tableStyleId>{5C22544A-7EE6-4342-B048-85BDC9FD1C3A}</a:tableStyleId>
              </a:tblPr>
              <a:tblGrid>
                <a:gridCol w="1942123">
                  <a:extLst>
                    <a:ext uri="{9D8B030D-6E8A-4147-A177-3AD203B41FA5}">
                      <a16:colId xmlns:a16="http://schemas.microsoft.com/office/drawing/2014/main" val="301110845"/>
                    </a:ext>
                  </a:extLst>
                </a:gridCol>
              </a:tblGrid>
              <a:tr h="165499">
                <a:tc>
                  <a:txBody>
                    <a:bodyPr/>
                    <a:lstStyle/>
                    <a:p>
                      <a:pPr algn="ctr"/>
                      <a:r>
                        <a:rPr lang="en-SG" sz="1200" dirty="0"/>
                        <a:t>4) Build</a:t>
                      </a:r>
                      <a:endParaRPr lang="en-GB" sz="1200" dirty="0"/>
                    </a:p>
                  </a:txBody>
                  <a:tcPr/>
                </a:tc>
                <a:extLst>
                  <a:ext uri="{0D108BD9-81ED-4DB2-BD59-A6C34878D82A}">
                    <a16:rowId xmlns:a16="http://schemas.microsoft.com/office/drawing/2014/main" val="359722901"/>
                  </a:ext>
                </a:extLst>
              </a:tr>
              <a:tr h="269175">
                <a:tc>
                  <a:txBody>
                    <a:bodyPr/>
                    <a:lstStyle/>
                    <a:p>
                      <a:r>
                        <a:rPr lang="en-SG" sz="1200" dirty="0"/>
                        <a:t>Up the </a:t>
                      </a:r>
                      <a:r>
                        <a:rPr lang="en-SG" sz="1200" dirty="0" err="1"/>
                        <a:t>SemVer</a:t>
                      </a:r>
                      <a:endParaRPr lang="en-GB" sz="1200" dirty="0"/>
                    </a:p>
                  </a:txBody>
                  <a:tcPr/>
                </a:tc>
                <a:extLst>
                  <a:ext uri="{0D108BD9-81ED-4DB2-BD59-A6C34878D82A}">
                    <a16:rowId xmlns:a16="http://schemas.microsoft.com/office/drawing/2014/main" val="4224052876"/>
                  </a:ext>
                </a:extLst>
              </a:tr>
            </a:tbl>
          </a:graphicData>
        </a:graphic>
      </p:graphicFrame>
      <p:graphicFrame>
        <p:nvGraphicFramePr>
          <p:cNvPr id="13" name="Table 12">
            <a:extLst>
              <a:ext uri="{FF2B5EF4-FFF2-40B4-BE49-F238E27FC236}">
                <a16:creationId xmlns:a16="http://schemas.microsoft.com/office/drawing/2014/main" id="{E7BBEA8F-E487-58BA-F0E3-524FF6619BF7}"/>
              </a:ext>
            </a:extLst>
          </p:cNvPr>
          <p:cNvGraphicFramePr>
            <a:graphicFrameLocks noGrp="1"/>
          </p:cNvGraphicFramePr>
          <p:nvPr>
            <p:extLst>
              <p:ext uri="{D42A27DB-BD31-4B8C-83A1-F6EECF244321}">
                <p14:modId xmlns:p14="http://schemas.microsoft.com/office/powerpoint/2010/main" val="470171891"/>
              </p:ext>
            </p:extLst>
          </p:nvPr>
        </p:nvGraphicFramePr>
        <p:xfrm>
          <a:off x="4484076" y="37834"/>
          <a:ext cx="2593732" cy="822960"/>
        </p:xfrm>
        <a:graphic>
          <a:graphicData uri="http://schemas.openxmlformats.org/drawingml/2006/table">
            <a:tbl>
              <a:tblPr firstRow="1" bandRow="1">
                <a:tableStyleId>{5C22544A-7EE6-4342-B048-85BDC9FD1C3A}</a:tableStyleId>
              </a:tblPr>
              <a:tblGrid>
                <a:gridCol w="2593732">
                  <a:extLst>
                    <a:ext uri="{9D8B030D-6E8A-4147-A177-3AD203B41FA5}">
                      <a16:colId xmlns:a16="http://schemas.microsoft.com/office/drawing/2014/main" val="301110845"/>
                    </a:ext>
                  </a:extLst>
                </a:gridCol>
              </a:tblGrid>
              <a:tr h="165499">
                <a:tc>
                  <a:txBody>
                    <a:bodyPr/>
                    <a:lstStyle/>
                    <a:p>
                      <a:pPr algn="ctr"/>
                      <a:r>
                        <a:rPr lang="en-SG" sz="1200" dirty="0"/>
                        <a:t>3) Copy to </a:t>
                      </a:r>
                      <a:r>
                        <a:rPr lang="en-SG" sz="1200" dirty="0" err="1"/>
                        <a:t>adf_publish</a:t>
                      </a:r>
                      <a:endParaRPr lang="en-GB" sz="1200" dirty="0"/>
                    </a:p>
                  </a:txBody>
                  <a:tcPr/>
                </a:tc>
                <a:extLst>
                  <a:ext uri="{0D108BD9-81ED-4DB2-BD59-A6C34878D82A}">
                    <a16:rowId xmlns:a16="http://schemas.microsoft.com/office/drawing/2014/main" val="359722901"/>
                  </a:ext>
                </a:extLst>
              </a:tr>
              <a:tr h="269175">
                <a:tc>
                  <a:txBody>
                    <a:bodyPr/>
                    <a:lstStyle/>
                    <a:p>
                      <a:r>
                        <a:rPr lang="en-SG" sz="1200" dirty="0"/>
                        <a:t>Get Source Build ID</a:t>
                      </a:r>
                      <a:endParaRPr lang="en-GB" sz="1200" dirty="0"/>
                    </a:p>
                  </a:txBody>
                  <a:tcPr/>
                </a:tc>
                <a:extLst>
                  <a:ext uri="{0D108BD9-81ED-4DB2-BD59-A6C34878D82A}">
                    <a16:rowId xmlns:a16="http://schemas.microsoft.com/office/drawing/2014/main" val="4224052876"/>
                  </a:ext>
                </a:extLst>
              </a:tr>
              <a:tr h="269175">
                <a:tc>
                  <a:txBody>
                    <a:bodyPr/>
                    <a:lstStyle/>
                    <a:p>
                      <a:r>
                        <a:rPr lang="en-SG" sz="1200" dirty="0"/>
                        <a:t>Commit all changes into Publish Repo</a:t>
                      </a:r>
                      <a:endParaRPr lang="en-GB" sz="1200" dirty="0"/>
                    </a:p>
                  </a:txBody>
                  <a:tcPr/>
                </a:tc>
                <a:extLst>
                  <a:ext uri="{0D108BD9-81ED-4DB2-BD59-A6C34878D82A}">
                    <a16:rowId xmlns:a16="http://schemas.microsoft.com/office/drawing/2014/main" val="842477743"/>
                  </a:ext>
                </a:extLst>
              </a:tr>
            </a:tbl>
          </a:graphicData>
        </a:graphic>
      </p:graphicFrame>
      <p:cxnSp>
        <p:nvCxnSpPr>
          <p:cNvPr id="15" name="Straight Connector 14">
            <a:extLst>
              <a:ext uri="{FF2B5EF4-FFF2-40B4-BE49-F238E27FC236}">
                <a16:creationId xmlns:a16="http://schemas.microsoft.com/office/drawing/2014/main" id="{20E72FB0-2CF3-F59B-9C5B-F92944AA8FD7}"/>
              </a:ext>
            </a:extLst>
          </p:cNvPr>
          <p:cNvCxnSpPr>
            <a:cxnSpLocks/>
          </p:cNvCxnSpPr>
          <p:nvPr/>
        </p:nvCxnSpPr>
        <p:spPr>
          <a:xfrm flipH="1">
            <a:off x="290897" y="2989384"/>
            <a:ext cx="1132374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76FE11BD-B5FE-D995-5289-888A37673407}"/>
              </a:ext>
            </a:extLst>
          </p:cNvPr>
          <p:cNvCxnSpPr>
            <a:cxnSpLocks/>
            <a:stCxn id="8" idx="3"/>
            <a:endCxn id="13" idx="1"/>
          </p:cNvCxnSpPr>
          <p:nvPr/>
        </p:nvCxnSpPr>
        <p:spPr>
          <a:xfrm flipV="1">
            <a:off x="4093082" y="449314"/>
            <a:ext cx="390994" cy="780870"/>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1804B5EE-2DE0-48A3-AF01-0A1CDCDB30B9}"/>
              </a:ext>
            </a:extLst>
          </p:cNvPr>
          <p:cNvCxnSpPr>
            <a:cxnSpLocks/>
            <a:stCxn id="8" idx="3"/>
            <a:endCxn id="9" idx="1"/>
          </p:cNvCxnSpPr>
          <p:nvPr/>
        </p:nvCxnSpPr>
        <p:spPr>
          <a:xfrm>
            <a:off x="4093082" y="1230184"/>
            <a:ext cx="390994" cy="12700"/>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E20B6453-6B8A-AD3F-0868-D713E00F3A3C}"/>
              </a:ext>
            </a:extLst>
          </p:cNvPr>
          <p:cNvCxnSpPr>
            <a:cxnSpLocks/>
            <a:stCxn id="8" idx="3"/>
            <a:endCxn id="11" idx="1"/>
          </p:cNvCxnSpPr>
          <p:nvPr/>
        </p:nvCxnSpPr>
        <p:spPr>
          <a:xfrm>
            <a:off x="4093082" y="1230184"/>
            <a:ext cx="390994" cy="935132"/>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432C7D99-58DB-645F-A2A5-2693CDB68E45}"/>
              </a:ext>
            </a:extLst>
          </p:cNvPr>
          <p:cNvCxnSpPr>
            <a:cxnSpLocks/>
            <a:stCxn id="9" idx="3"/>
            <a:endCxn id="10" idx="1"/>
          </p:cNvCxnSpPr>
          <p:nvPr/>
        </p:nvCxnSpPr>
        <p:spPr>
          <a:xfrm>
            <a:off x="6426199" y="1230184"/>
            <a:ext cx="951750" cy="525780"/>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D754A496-4CDB-49CB-E0D3-450A5772AC56}"/>
              </a:ext>
            </a:extLst>
          </p:cNvPr>
          <p:cNvCxnSpPr>
            <a:cxnSpLocks/>
            <a:stCxn id="11" idx="3"/>
            <a:endCxn id="10" idx="1"/>
          </p:cNvCxnSpPr>
          <p:nvPr/>
        </p:nvCxnSpPr>
        <p:spPr>
          <a:xfrm flipV="1">
            <a:off x="6426199" y="1755964"/>
            <a:ext cx="951750" cy="409352"/>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9" name="Flowchart: Connector 38">
            <a:extLst>
              <a:ext uri="{FF2B5EF4-FFF2-40B4-BE49-F238E27FC236}">
                <a16:creationId xmlns:a16="http://schemas.microsoft.com/office/drawing/2014/main" id="{8E717EC5-A88B-1AA3-6665-C89FEA7E9A65}"/>
              </a:ext>
            </a:extLst>
          </p:cNvPr>
          <p:cNvSpPr/>
          <p:nvPr/>
        </p:nvSpPr>
        <p:spPr>
          <a:xfrm>
            <a:off x="3087835" y="122965"/>
            <a:ext cx="279287" cy="318673"/>
          </a:xfrm>
          <a:prstGeom prst="flowChartConnector">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2</a:t>
            </a:r>
            <a:endParaRPr lang="en-SG" sz="1300" dirty="0">
              <a:solidFill>
                <a:schemeClr val="tx1"/>
              </a:solidFill>
            </a:endParaRPr>
          </a:p>
        </p:txBody>
      </p:sp>
      <p:sp>
        <p:nvSpPr>
          <p:cNvPr id="40" name="TextBox 39">
            <a:extLst>
              <a:ext uri="{FF2B5EF4-FFF2-40B4-BE49-F238E27FC236}">
                <a16:creationId xmlns:a16="http://schemas.microsoft.com/office/drawing/2014/main" id="{6CC8F89C-5548-A17D-1CEE-2424F65B4BCA}"/>
              </a:ext>
            </a:extLst>
          </p:cNvPr>
          <p:cNvSpPr txBox="1"/>
          <p:nvPr/>
        </p:nvSpPr>
        <p:spPr>
          <a:xfrm>
            <a:off x="3322861" y="309475"/>
            <a:ext cx="1161214" cy="276999"/>
          </a:xfrm>
          <a:prstGeom prst="rect">
            <a:avLst/>
          </a:prstGeom>
          <a:noFill/>
        </p:spPr>
        <p:txBody>
          <a:bodyPr wrap="square" rtlCol="0">
            <a:spAutoFit/>
          </a:bodyPr>
          <a:lstStyle/>
          <a:p>
            <a:r>
              <a:rPr lang="en-SG" sz="1200" dirty="0"/>
              <a:t>Only run at 2</a:t>
            </a:r>
            <a:endParaRPr lang="en-GB" sz="1200" dirty="0"/>
          </a:p>
        </p:txBody>
      </p:sp>
      <p:graphicFrame>
        <p:nvGraphicFramePr>
          <p:cNvPr id="43" name="Table 15">
            <a:extLst>
              <a:ext uri="{FF2B5EF4-FFF2-40B4-BE49-F238E27FC236}">
                <a16:creationId xmlns:a16="http://schemas.microsoft.com/office/drawing/2014/main" id="{49CA6979-8CA8-AD9E-9F1C-CE3512C25044}"/>
              </a:ext>
            </a:extLst>
          </p:cNvPr>
          <p:cNvGraphicFramePr>
            <a:graphicFrameLocks noGrp="1"/>
          </p:cNvGraphicFramePr>
          <p:nvPr>
            <p:extLst>
              <p:ext uri="{D42A27DB-BD31-4B8C-83A1-F6EECF244321}">
                <p14:modId xmlns:p14="http://schemas.microsoft.com/office/powerpoint/2010/main" val="295650262"/>
              </p:ext>
            </p:extLst>
          </p:nvPr>
        </p:nvGraphicFramePr>
        <p:xfrm>
          <a:off x="812334" y="4291619"/>
          <a:ext cx="2415144" cy="731520"/>
        </p:xfrm>
        <a:graphic>
          <a:graphicData uri="http://schemas.openxmlformats.org/drawingml/2006/table">
            <a:tbl>
              <a:tblPr firstRow="1" bandRow="1">
                <a:tableStyleId>{5C22544A-7EE6-4342-B048-85BDC9FD1C3A}</a:tableStyleId>
              </a:tblPr>
              <a:tblGrid>
                <a:gridCol w="2415144">
                  <a:extLst>
                    <a:ext uri="{9D8B030D-6E8A-4147-A177-3AD203B41FA5}">
                      <a16:colId xmlns:a16="http://schemas.microsoft.com/office/drawing/2014/main" val="301110845"/>
                    </a:ext>
                  </a:extLst>
                </a:gridCol>
              </a:tblGrid>
              <a:tr h="265072">
                <a:tc>
                  <a:txBody>
                    <a:bodyPr/>
                    <a:lstStyle/>
                    <a:p>
                      <a:pPr algn="ctr"/>
                      <a:r>
                        <a:rPr lang="en-SG" sz="1200" dirty="0"/>
                        <a:t>1) Initialise</a:t>
                      </a:r>
                      <a:endParaRPr lang="en-GB" sz="1200" dirty="0"/>
                    </a:p>
                  </a:txBody>
                  <a:tcPr/>
                </a:tc>
                <a:extLst>
                  <a:ext uri="{0D108BD9-81ED-4DB2-BD59-A6C34878D82A}">
                    <a16:rowId xmlns:a16="http://schemas.microsoft.com/office/drawing/2014/main" val="359722901"/>
                  </a:ext>
                </a:extLst>
              </a:tr>
              <a:tr h="370840">
                <a:tc>
                  <a:txBody>
                    <a:bodyPr/>
                    <a:lstStyle/>
                    <a:p>
                      <a:r>
                        <a:rPr lang="en-SG" sz="1200" dirty="0"/>
                        <a:t>Ensure template version is latest and using correct run type</a:t>
                      </a:r>
                      <a:endParaRPr lang="en-GB" sz="1200" dirty="0"/>
                    </a:p>
                  </a:txBody>
                  <a:tcPr/>
                </a:tc>
                <a:extLst>
                  <a:ext uri="{0D108BD9-81ED-4DB2-BD59-A6C34878D82A}">
                    <a16:rowId xmlns:a16="http://schemas.microsoft.com/office/drawing/2014/main" val="4224052876"/>
                  </a:ext>
                </a:extLst>
              </a:tr>
            </a:tbl>
          </a:graphicData>
        </a:graphic>
      </p:graphicFrame>
      <p:graphicFrame>
        <p:nvGraphicFramePr>
          <p:cNvPr id="44" name="Table 43">
            <a:extLst>
              <a:ext uri="{FF2B5EF4-FFF2-40B4-BE49-F238E27FC236}">
                <a16:creationId xmlns:a16="http://schemas.microsoft.com/office/drawing/2014/main" id="{B6653442-EBE7-3C2A-6F5C-B1C0AF5AD3B4}"/>
              </a:ext>
            </a:extLst>
          </p:cNvPr>
          <p:cNvGraphicFramePr>
            <a:graphicFrameLocks noGrp="1"/>
          </p:cNvGraphicFramePr>
          <p:nvPr>
            <p:extLst>
              <p:ext uri="{D42A27DB-BD31-4B8C-83A1-F6EECF244321}">
                <p14:modId xmlns:p14="http://schemas.microsoft.com/office/powerpoint/2010/main" val="4027587625"/>
              </p:ext>
            </p:extLst>
          </p:nvPr>
        </p:nvGraphicFramePr>
        <p:xfrm>
          <a:off x="4093082" y="4383059"/>
          <a:ext cx="1942123" cy="548640"/>
        </p:xfrm>
        <a:graphic>
          <a:graphicData uri="http://schemas.openxmlformats.org/drawingml/2006/table">
            <a:tbl>
              <a:tblPr firstRow="1" bandRow="1">
                <a:tableStyleId>{5C22544A-7EE6-4342-B048-85BDC9FD1C3A}</a:tableStyleId>
              </a:tblPr>
              <a:tblGrid>
                <a:gridCol w="1942123">
                  <a:extLst>
                    <a:ext uri="{9D8B030D-6E8A-4147-A177-3AD203B41FA5}">
                      <a16:colId xmlns:a16="http://schemas.microsoft.com/office/drawing/2014/main" val="301110845"/>
                    </a:ext>
                  </a:extLst>
                </a:gridCol>
              </a:tblGrid>
              <a:tr h="165499">
                <a:tc>
                  <a:txBody>
                    <a:bodyPr/>
                    <a:lstStyle/>
                    <a:p>
                      <a:pPr algn="ctr"/>
                      <a:r>
                        <a:rPr lang="en-SG" sz="1200" dirty="0"/>
                        <a:t>2) Validate</a:t>
                      </a:r>
                      <a:endParaRPr lang="en-GB" sz="1200" dirty="0"/>
                    </a:p>
                  </a:txBody>
                  <a:tcPr/>
                </a:tc>
                <a:extLst>
                  <a:ext uri="{0D108BD9-81ED-4DB2-BD59-A6C34878D82A}">
                    <a16:rowId xmlns:a16="http://schemas.microsoft.com/office/drawing/2014/main" val="359722901"/>
                  </a:ext>
                </a:extLst>
              </a:tr>
              <a:tr h="269175">
                <a:tc>
                  <a:txBody>
                    <a:bodyPr/>
                    <a:lstStyle/>
                    <a:p>
                      <a:r>
                        <a:rPr lang="en-SG" sz="1200" dirty="0"/>
                        <a:t>Verify PR approval and Repo</a:t>
                      </a:r>
                      <a:endParaRPr lang="en-GB" sz="1200" dirty="0"/>
                    </a:p>
                  </a:txBody>
                  <a:tcPr/>
                </a:tc>
                <a:extLst>
                  <a:ext uri="{0D108BD9-81ED-4DB2-BD59-A6C34878D82A}">
                    <a16:rowId xmlns:a16="http://schemas.microsoft.com/office/drawing/2014/main" val="4224052876"/>
                  </a:ext>
                </a:extLst>
              </a:tr>
            </a:tbl>
          </a:graphicData>
        </a:graphic>
      </p:graphicFrame>
      <p:graphicFrame>
        <p:nvGraphicFramePr>
          <p:cNvPr id="45" name="Table 44">
            <a:extLst>
              <a:ext uri="{FF2B5EF4-FFF2-40B4-BE49-F238E27FC236}">
                <a16:creationId xmlns:a16="http://schemas.microsoft.com/office/drawing/2014/main" id="{3551E52D-2714-9836-788C-D4145D15FDA7}"/>
              </a:ext>
            </a:extLst>
          </p:cNvPr>
          <p:cNvGraphicFramePr>
            <a:graphicFrameLocks noGrp="1"/>
          </p:cNvGraphicFramePr>
          <p:nvPr>
            <p:extLst>
              <p:ext uri="{D42A27DB-BD31-4B8C-83A1-F6EECF244321}">
                <p14:modId xmlns:p14="http://schemas.microsoft.com/office/powerpoint/2010/main" val="3974634960"/>
              </p:ext>
            </p:extLst>
          </p:nvPr>
        </p:nvGraphicFramePr>
        <p:xfrm>
          <a:off x="6900809" y="3605819"/>
          <a:ext cx="2336279" cy="2103120"/>
        </p:xfrm>
        <a:graphic>
          <a:graphicData uri="http://schemas.openxmlformats.org/drawingml/2006/table">
            <a:tbl>
              <a:tblPr firstRow="1" bandRow="1">
                <a:tableStyleId>{5C22544A-7EE6-4342-B048-85BDC9FD1C3A}</a:tableStyleId>
              </a:tblPr>
              <a:tblGrid>
                <a:gridCol w="2336279">
                  <a:extLst>
                    <a:ext uri="{9D8B030D-6E8A-4147-A177-3AD203B41FA5}">
                      <a16:colId xmlns:a16="http://schemas.microsoft.com/office/drawing/2014/main" val="301110845"/>
                    </a:ext>
                  </a:extLst>
                </a:gridCol>
              </a:tblGrid>
              <a:tr h="265072">
                <a:tc>
                  <a:txBody>
                    <a:bodyPr/>
                    <a:lstStyle/>
                    <a:p>
                      <a:pPr algn="ctr"/>
                      <a:r>
                        <a:rPr lang="en-SG" sz="1200" dirty="0"/>
                        <a:t>3) Publish</a:t>
                      </a:r>
                      <a:endParaRPr lang="en-GB" sz="1200" dirty="0"/>
                    </a:p>
                  </a:txBody>
                  <a:tcPr/>
                </a:tc>
                <a:extLst>
                  <a:ext uri="{0D108BD9-81ED-4DB2-BD59-A6C34878D82A}">
                    <a16:rowId xmlns:a16="http://schemas.microsoft.com/office/drawing/2014/main" val="359722901"/>
                  </a:ext>
                </a:extLst>
              </a:tr>
              <a:tr h="128798">
                <a:tc>
                  <a:txBody>
                    <a:bodyPr/>
                    <a:lstStyle/>
                    <a:p>
                      <a:pPr rtl="0" eaLnBrk="1" fontAlgn="auto" latinLnBrk="0" hangingPunct="1"/>
                      <a:r>
                        <a:rPr lang="en-SG" sz="1200" kern="1200" dirty="0">
                          <a:solidFill>
                            <a:schemeClr val="dk1"/>
                          </a:solidFill>
                          <a:effectLst/>
                          <a:latin typeface="+mn-lt"/>
                          <a:ea typeface="+mn-ea"/>
                          <a:cs typeface="+mn-cs"/>
                        </a:rPr>
                        <a:t>Retrieve the </a:t>
                      </a:r>
                      <a:r>
                        <a:rPr lang="en-SG" sz="1200" kern="1200" dirty="0" err="1">
                          <a:solidFill>
                            <a:schemeClr val="dk1"/>
                          </a:solidFill>
                          <a:effectLst/>
                          <a:latin typeface="+mn-lt"/>
                          <a:ea typeface="+mn-ea"/>
                          <a:cs typeface="+mn-cs"/>
                        </a:rPr>
                        <a:t>SemVer</a:t>
                      </a:r>
                      <a:r>
                        <a:rPr lang="en-SG" sz="1200" kern="1200" dirty="0">
                          <a:solidFill>
                            <a:schemeClr val="dk1"/>
                          </a:solidFill>
                          <a:effectLst/>
                          <a:latin typeface="+mn-lt"/>
                          <a:ea typeface="+mn-ea"/>
                          <a:cs typeface="+mn-cs"/>
                        </a:rPr>
                        <a:t> and pipeline artifact from the source Build ID</a:t>
                      </a:r>
                      <a:endParaRPr lang="en-GB" sz="1200" dirty="0">
                        <a:effectLst/>
                      </a:endParaRPr>
                    </a:p>
                  </a:txBody>
                  <a:tcPr/>
                </a:tc>
                <a:extLst>
                  <a:ext uri="{0D108BD9-81ED-4DB2-BD59-A6C34878D82A}">
                    <a16:rowId xmlns:a16="http://schemas.microsoft.com/office/drawing/2014/main" val="4224052876"/>
                  </a:ext>
                </a:extLst>
              </a:tr>
              <a:tr h="128798">
                <a:tc>
                  <a:txBody>
                    <a:bodyPr/>
                    <a:lstStyle/>
                    <a:p>
                      <a:pPr rtl="0" eaLnBrk="1" fontAlgn="auto" latinLnBrk="0" hangingPunct="1"/>
                      <a:r>
                        <a:rPr lang="en-SG" sz="1200" kern="1200" dirty="0">
                          <a:solidFill>
                            <a:schemeClr val="dk1"/>
                          </a:solidFill>
                          <a:effectLst/>
                          <a:latin typeface="+mn-lt"/>
                          <a:ea typeface="+mn-ea"/>
                          <a:cs typeface="+mn-cs"/>
                        </a:rPr>
                        <a:t>Commit </a:t>
                      </a:r>
                      <a:r>
                        <a:rPr lang="en-SG" sz="1200" kern="1200" dirty="0" err="1">
                          <a:solidFill>
                            <a:schemeClr val="dk1"/>
                          </a:solidFill>
                          <a:effectLst/>
                          <a:latin typeface="+mn-lt"/>
                          <a:ea typeface="+mn-ea"/>
                          <a:cs typeface="+mn-cs"/>
                        </a:rPr>
                        <a:t>SemVer</a:t>
                      </a:r>
                      <a:r>
                        <a:rPr lang="en-SG" sz="1200" kern="1200" dirty="0">
                          <a:solidFill>
                            <a:schemeClr val="dk1"/>
                          </a:solidFill>
                          <a:effectLst/>
                          <a:latin typeface="+mn-lt"/>
                          <a:ea typeface="+mn-ea"/>
                          <a:cs typeface="+mn-cs"/>
                        </a:rPr>
                        <a:t> it to the L4</a:t>
                      </a:r>
                      <a:br>
                        <a:rPr lang="en-SG" sz="1200" kern="1200" dirty="0">
                          <a:solidFill>
                            <a:schemeClr val="dk1"/>
                          </a:solidFill>
                          <a:effectLst/>
                          <a:latin typeface="+mn-lt"/>
                          <a:ea typeface="+mn-ea"/>
                          <a:cs typeface="+mn-cs"/>
                        </a:rPr>
                      </a:br>
                      <a:r>
                        <a:rPr lang="en-SG" sz="1200" kern="1200" dirty="0">
                          <a:solidFill>
                            <a:schemeClr val="dk1"/>
                          </a:solidFill>
                          <a:effectLst/>
                          <a:latin typeface="+mn-lt"/>
                          <a:ea typeface="+mn-ea"/>
                          <a:cs typeface="+mn-cs"/>
                        </a:rPr>
                        <a:t>Commit Git Tag to .publish Repo</a:t>
                      </a:r>
                      <a:endParaRPr lang="en-GB" sz="1200" dirty="0">
                        <a:effectLst/>
                      </a:endParaRPr>
                    </a:p>
                  </a:txBody>
                  <a:tcPr/>
                </a:tc>
                <a:extLst>
                  <a:ext uri="{0D108BD9-81ED-4DB2-BD59-A6C34878D82A}">
                    <a16:rowId xmlns:a16="http://schemas.microsoft.com/office/drawing/2014/main" val="2233754420"/>
                  </a:ext>
                </a:extLst>
              </a:tr>
              <a:tr h="1287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dk1"/>
                          </a:solidFill>
                          <a:effectLst/>
                          <a:latin typeface="+mn-lt"/>
                          <a:ea typeface="+mn-ea"/>
                          <a:cs typeface="+mn-cs"/>
                        </a:rPr>
                        <a:t>Publish the pipeline artifact as a universal artifact into the artifact feed</a:t>
                      </a:r>
                      <a:endParaRPr lang="en-GB" sz="1200" dirty="0">
                        <a:effectLst/>
                      </a:endParaRPr>
                    </a:p>
                  </a:txBody>
                  <a:tcPr/>
                </a:tc>
                <a:extLst>
                  <a:ext uri="{0D108BD9-81ED-4DB2-BD59-A6C34878D82A}">
                    <a16:rowId xmlns:a16="http://schemas.microsoft.com/office/drawing/2014/main" val="1082052353"/>
                  </a:ext>
                </a:extLst>
              </a:tr>
              <a:tr h="1287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dirty="0">
                          <a:effectLst/>
                        </a:rPr>
                        <a:t>Trigger Pipeline CD</a:t>
                      </a:r>
                      <a:endParaRPr lang="en-GB" sz="1200" dirty="0">
                        <a:effectLst/>
                      </a:endParaRPr>
                    </a:p>
                  </a:txBody>
                  <a:tcPr/>
                </a:tc>
                <a:extLst>
                  <a:ext uri="{0D108BD9-81ED-4DB2-BD59-A6C34878D82A}">
                    <a16:rowId xmlns:a16="http://schemas.microsoft.com/office/drawing/2014/main" val="2897806376"/>
                  </a:ext>
                </a:extLst>
              </a:tr>
            </a:tbl>
          </a:graphicData>
        </a:graphic>
      </p:graphicFrame>
      <p:sp>
        <p:nvSpPr>
          <p:cNvPr id="46" name="Flowchart: Connector 45">
            <a:extLst>
              <a:ext uri="{FF2B5EF4-FFF2-40B4-BE49-F238E27FC236}">
                <a16:creationId xmlns:a16="http://schemas.microsoft.com/office/drawing/2014/main" id="{27130A24-228F-582B-D89D-DFB11598662E}"/>
              </a:ext>
            </a:extLst>
          </p:cNvPr>
          <p:cNvSpPr/>
          <p:nvPr/>
        </p:nvSpPr>
        <p:spPr>
          <a:xfrm>
            <a:off x="291648" y="3278094"/>
            <a:ext cx="316523" cy="351693"/>
          </a:xfrm>
          <a:prstGeom prst="flowChartConnector">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SG" dirty="0">
              <a:solidFill>
                <a:schemeClr val="tx1"/>
              </a:solidFill>
            </a:endParaRPr>
          </a:p>
        </p:txBody>
      </p:sp>
      <p:cxnSp>
        <p:nvCxnSpPr>
          <p:cNvPr id="47" name="Straight Arrow Connector 46">
            <a:extLst>
              <a:ext uri="{FF2B5EF4-FFF2-40B4-BE49-F238E27FC236}">
                <a16:creationId xmlns:a16="http://schemas.microsoft.com/office/drawing/2014/main" id="{26AC15FF-A2FB-B87F-867B-02F25346508B}"/>
              </a:ext>
            </a:extLst>
          </p:cNvPr>
          <p:cNvCxnSpPr>
            <a:cxnSpLocks/>
            <a:stCxn id="43" idx="3"/>
            <a:endCxn id="44" idx="1"/>
          </p:cNvCxnSpPr>
          <p:nvPr/>
        </p:nvCxnSpPr>
        <p:spPr>
          <a:xfrm>
            <a:off x="3227478" y="4657379"/>
            <a:ext cx="86560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D64B736-66AD-F2B2-88EB-D2B44A109C93}"/>
              </a:ext>
            </a:extLst>
          </p:cNvPr>
          <p:cNvCxnSpPr>
            <a:cxnSpLocks/>
            <a:stCxn id="44" idx="3"/>
            <a:endCxn id="45" idx="1"/>
          </p:cNvCxnSpPr>
          <p:nvPr/>
        </p:nvCxnSpPr>
        <p:spPr>
          <a:xfrm>
            <a:off x="6035205" y="4657379"/>
            <a:ext cx="86560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831A23B-ACE0-810D-90C3-EF865E36E6F8}"/>
              </a:ext>
            </a:extLst>
          </p:cNvPr>
          <p:cNvSpPr txBox="1"/>
          <p:nvPr/>
        </p:nvSpPr>
        <p:spPr>
          <a:xfrm>
            <a:off x="82061" y="6353413"/>
            <a:ext cx="12027877" cy="461665"/>
          </a:xfrm>
          <a:prstGeom prst="rect">
            <a:avLst/>
          </a:prstGeom>
          <a:noFill/>
        </p:spPr>
        <p:txBody>
          <a:bodyPr wrap="square">
            <a:spAutoFit/>
          </a:bodyPr>
          <a:lstStyle/>
          <a:p>
            <a:r>
              <a:rPr lang="en-GB" sz="1200" dirty="0"/>
              <a:t>Can learn more about the </a:t>
            </a:r>
            <a:r>
              <a:rPr lang="en-GB" sz="1200" dirty="0" err="1"/>
              <a:t>adf</a:t>
            </a:r>
            <a:r>
              <a:rPr lang="en-GB" sz="1200" dirty="0"/>
              <a:t> implementation here </a:t>
            </a:r>
            <a:br>
              <a:rPr lang="en-GB" sz="1200" dirty="0"/>
            </a:br>
            <a:r>
              <a:rPr lang="en-GB" sz="1200" dirty="0"/>
              <a:t>https://learn.microsoft.com/en-us/azure/data-factory/continuous-integration-delivery-improvements#:~:text=with%20older%20versions.-,Current%20CI/CD%20flow,-Each%20user%20makes</a:t>
            </a:r>
          </a:p>
        </p:txBody>
      </p:sp>
    </p:spTree>
    <p:extLst>
      <p:ext uri="{BB962C8B-B14F-4D97-AF65-F5344CB8AC3E}">
        <p14:creationId xmlns:p14="http://schemas.microsoft.com/office/powerpoint/2010/main" val="2844388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2A0B074-FC34-6CA9-660E-7CDCFAF28292}"/>
              </a:ext>
            </a:extLst>
          </p:cNvPr>
          <p:cNvSpPr/>
          <p:nvPr/>
        </p:nvSpPr>
        <p:spPr>
          <a:xfrm>
            <a:off x="5516260" y="1403926"/>
            <a:ext cx="1942123" cy="4107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2) {Env} </a:t>
            </a:r>
            <a:r>
              <a:rPr lang="en-SG" sz="1200" b="1" dirty="0"/>
              <a:t>Release</a:t>
            </a:r>
            <a:endParaRPr lang="en-GB" sz="1200" b="1" dirty="0"/>
          </a:p>
        </p:txBody>
      </p:sp>
      <p:graphicFrame>
        <p:nvGraphicFramePr>
          <p:cNvPr id="4" name="Table 15">
            <a:extLst>
              <a:ext uri="{FF2B5EF4-FFF2-40B4-BE49-F238E27FC236}">
                <a16:creationId xmlns:a16="http://schemas.microsoft.com/office/drawing/2014/main" id="{0BD7CA68-5D12-1753-AC29-672DD75F5556}"/>
              </a:ext>
            </a:extLst>
          </p:cNvPr>
          <p:cNvGraphicFramePr>
            <a:graphicFrameLocks noGrp="1"/>
          </p:cNvGraphicFramePr>
          <p:nvPr>
            <p:extLst>
              <p:ext uri="{D42A27DB-BD31-4B8C-83A1-F6EECF244321}">
                <p14:modId xmlns:p14="http://schemas.microsoft.com/office/powerpoint/2010/main" val="1883636176"/>
              </p:ext>
            </p:extLst>
          </p:nvPr>
        </p:nvGraphicFramePr>
        <p:xfrm>
          <a:off x="112606" y="880517"/>
          <a:ext cx="3102998" cy="1473200"/>
        </p:xfrm>
        <a:graphic>
          <a:graphicData uri="http://schemas.openxmlformats.org/drawingml/2006/table">
            <a:tbl>
              <a:tblPr firstRow="1" bandRow="1">
                <a:tableStyleId>{5C22544A-7EE6-4342-B048-85BDC9FD1C3A}</a:tableStyleId>
              </a:tblPr>
              <a:tblGrid>
                <a:gridCol w="3102998">
                  <a:extLst>
                    <a:ext uri="{9D8B030D-6E8A-4147-A177-3AD203B41FA5}">
                      <a16:colId xmlns:a16="http://schemas.microsoft.com/office/drawing/2014/main" val="301110845"/>
                    </a:ext>
                  </a:extLst>
                </a:gridCol>
              </a:tblGrid>
              <a:tr h="265072">
                <a:tc>
                  <a:txBody>
                    <a:bodyPr/>
                    <a:lstStyle/>
                    <a:p>
                      <a:pPr algn="ctr"/>
                      <a:r>
                        <a:rPr lang="en-SG" sz="1200" dirty="0"/>
                        <a:t>1) Initialise</a:t>
                      </a:r>
                      <a:endParaRPr lang="en-GB" sz="1200" dirty="0"/>
                    </a:p>
                  </a:txBody>
                  <a:tcPr/>
                </a:tc>
                <a:extLst>
                  <a:ext uri="{0D108BD9-81ED-4DB2-BD59-A6C34878D82A}">
                    <a16:rowId xmlns:a16="http://schemas.microsoft.com/office/drawing/2014/main" val="359722901"/>
                  </a:ext>
                </a:extLst>
              </a:tr>
              <a:tr h="370840">
                <a:tc>
                  <a:txBody>
                    <a:bodyPr/>
                    <a:lstStyle/>
                    <a:p>
                      <a:r>
                        <a:rPr lang="en-SG" sz="1200" dirty="0"/>
                        <a:t>Ensure template version is latest and using correct run type</a:t>
                      </a:r>
                      <a:endParaRPr lang="en-GB" sz="1200" dirty="0"/>
                    </a:p>
                  </a:txBody>
                  <a:tcPr/>
                </a:tc>
                <a:extLst>
                  <a:ext uri="{0D108BD9-81ED-4DB2-BD59-A6C34878D82A}">
                    <a16:rowId xmlns:a16="http://schemas.microsoft.com/office/drawing/2014/main" val="4224052876"/>
                  </a:ext>
                </a:extLst>
              </a:tr>
              <a:tr h="370840">
                <a:tc>
                  <a:txBody>
                    <a:bodyPr/>
                    <a:lstStyle/>
                    <a:p>
                      <a:r>
                        <a:rPr lang="en-SG" sz="1200" dirty="0"/>
                        <a:t>Retrieve and validate artifact</a:t>
                      </a:r>
                      <a:endParaRPr lang="en-GB" sz="1200" dirty="0"/>
                    </a:p>
                  </a:txBody>
                  <a:tcPr/>
                </a:tc>
                <a:extLst>
                  <a:ext uri="{0D108BD9-81ED-4DB2-BD59-A6C34878D82A}">
                    <a16:rowId xmlns:a16="http://schemas.microsoft.com/office/drawing/2014/main" val="206958627"/>
                  </a:ext>
                </a:extLst>
              </a:tr>
              <a:tr h="370840">
                <a:tc>
                  <a:txBody>
                    <a:bodyPr/>
                    <a:lstStyle/>
                    <a:p>
                      <a:r>
                        <a:rPr lang="en-SG" sz="1200" dirty="0"/>
                        <a:t>Retain Pipelines</a:t>
                      </a:r>
                      <a:endParaRPr lang="en-GB" sz="1200" dirty="0"/>
                    </a:p>
                  </a:txBody>
                  <a:tcPr/>
                </a:tc>
                <a:extLst>
                  <a:ext uri="{0D108BD9-81ED-4DB2-BD59-A6C34878D82A}">
                    <a16:rowId xmlns:a16="http://schemas.microsoft.com/office/drawing/2014/main" val="3575697846"/>
                  </a:ext>
                </a:extLst>
              </a:tr>
            </a:tbl>
          </a:graphicData>
        </a:graphic>
      </p:graphicFrame>
      <p:sp>
        <p:nvSpPr>
          <p:cNvPr id="7" name="Rectangle 6">
            <a:extLst>
              <a:ext uri="{FF2B5EF4-FFF2-40B4-BE49-F238E27FC236}">
                <a16:creationId xmlns:a16="http://schemas.microsoft.com/office/drawing/2014/main" id="{209B3A92-7B48-0238-5654-947B4A93FD23}"/>
              </a:ext>
            </a:extLst>
          </p:cNvPr>
          <p:cNvSpPr/>
          <p:nvPr/>
        </p:nvSpPr>
        <p:spPr>
          <a:xfrm>
            <a:off x="0" y="0"/>
            <a:ext cx="1924260" cy="634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t>ADF</a:t>
            </a:r>
            <a:br>
              <a:rPr lang="en-SG" dirty="0"/>
            </a:br>
            <a:r>
              <a:rPr lang="en-SG" dirty="0"/>
              <a:t>Pipeline CD</a:t>
            </a:r>
            <a:endParaRPr lang="en-GB" dirty="0"/>
          </a:p>
        </p:txBody>
      </p:sp>
      <p:sp>
        <p:nvSpPr>
          <p:cNvPr id="14" name="TextBox 13">
            <a:extLst>
              <a:ext uri="{FF2B5EF4-FFF2-40B4-BE49-F238E27FC236}">
                <a16:creationId xmlns:a16="http://schemas.microsoft.com/office/drawing/2014/main" id="{36B9D592-731E-0286-47C5-9F5FCF041F93}"/>
              </a:ext>
            </a:extLst>
          </p:cNvPr>
          <p:cNvSpPr txBox="1"/>
          <p:nvPr/>
        </p:nvSpPr>
        <p:spPr>
          <a:xfrm>
            <a:off x="5516260" y="932965"/>
            <a:ext cx="2415686" cy="276999"/>
          </a:xfrm>
          <a:prstGeom prst="rect">
            <a:avLst/>
          </a:prstGeom>
          <a:noFill/>
        </p:spPr>
        <p:txBody>
          <a:bodyPr wrap="square">
            <a:spAutoFit/>
          </a:bodyPr>
          <a:lstStyle/>
          <a:p>
            <a:r>
              <a:rPr lang="en-SG" sz="1200" dirty="0"/>
              <a:t>Env can be DEV/SIT/UAT/ORT </a:t>
            </a:r>
            <a:endParaRPr lang="en-GB" sz="1200" dirty="0"/>
          </a:p>
        </p:txBody>
      </p:sp>
      <p:graphicFrame>
        <p:nvGraphicFramePr>
          <p:cNvPr id="16" name="Table 15">
            <a:extLst>
              <a:ext uri="{FF2B5EF4-FFF2-40B4-BE49-F238E27FC236}">
                <a16:creationId xmlns:a16="http://schemas.microsoft.com/office/drawing/2014/main" id="{9D81F375-E912-3780-1DD0-2BEBC29A20F4}"/>
              </a:ext>
            </a:extLst>
          </p:cNvPr>
          <p:cNvGraphicFramePr>
            <a:graphicFrameLocks noGrp="1"/>
          </p:cNvGraphicFramePr>
          <p:nvPr>
            <p:extLst>
              <p:ext uri="{D42A27DB-BD31-4B8C-83A1-F6EECF244321}">
                <p14:modId xmlns:p14="http://schemas.microsoft.com/office/powerpoint/2010/main" val="3582322365"/>
              </p:ext>
            </p:extLst>
          </p:nvPr>
        </p:nvGraphicFramePr>
        <p:xfrm>
          <a:off x="1589026" y="3176677"/>
          <a:ext cx="3192953" cy="645160"/>
        </p:xfrm>
        <a:graphic>
          <a:graphicData uri="http://schemas.openxmlformats.org/drawingml/2006/table">
            <a:tbl>
              <a:tblPr firstRow="1" bandRow="1">
                <a:tableStyleId>{5C22544A-7EE6-4342-B048-85BDC9FD1C3A}</a:tableStyleId>
              </a:tblPr>
              <a:tblGrid>
                <a:gridCol w="3192953">
                  <a:extLst>
                    <a:ext uri="{9D8B030D-6E8A-4147-A177-3AD203B41FA5}">
                      <a16:colId xmlns:a16="http://schemas.microsoft.com/office/drawing/2014/main" val="2189433784"/>
                    </a:ext>
                  </a:extLst>
                </a:gridCol>
              </a:tblGrid>
              <a:tr h="265072">
                <a:tc>
                  <a:txBody>
                    <a:bodyPr/>
                    <a:lstStyle/>
                    <a:p>
                      <a:pPr algn="ctr"/>
                      <a:r>
                        <a:rPr lang="en-SG" sz="1200" dirty="0"/>
                        <a:t>Pre-Deployment</a:t>
                      </a:r>
                      <a:endParaRPr lang="en-GB" sz="1200" dirty="0"/>
                    </a:p>
                  </a:txBody>
                  <a:tcPr/>
                </a:tc>
                <a:extLst>
                  <a:ext uri="{0D108BD9-81ED-4DB2-BD59-A6C34878D82A}">
                    <a16:rowId xmlns:a16="http://schemas.microsoft.com/office/drawing/2014/main" val="3258047013"/>
                  </a:ext>
                </a:extLst>
              </a:tr>
              <a:tr h="370840">
                <a:tc>
                  <a:txBody>
                    <a:bodyPr/>
                    <a:lstStyle/>
                    <a:p>
                      <a:r>
                        <a:rPr lang="en-SG" sz="1200" dirty="0"/>
                        <a:t>Check if pipeline is superseded</a:t>
                      </a:r>
                      <a:endParaRPr lang="en-GB" sz="1200" dirty="0"/>
                    </a:p>
                  </a:txBody>
                  <a:tcPr/>
                </a:tc>
                <a:extLst>
                  <a:ext uri="{0D108BD9-81ED-4DB2-BD59-A6C34878D82A}">
                    <a16:rowId xmlns:a16="http://schemas.microsoft.com/office/drawing/2014/main" val="2996317180"/>
                  </a:ext>
                </a:extLst>
              </a:tr>
            </a:tbl>
          </a:graphicData>
        </a:graphic>
      </p:graphicFrame>
      <p:graphicFrame>
        <p:nvGraphicFramePr>
          <p:cNvPr id="17" name="Table 16">
            <a:extLst>
              <a:ext uri="{FF2B5EF4-FFF2-40B4-BE49-F238E27FC236}">
                <a16:creationId xmlns:a16="http://schemas.microsoft.com/office/drawing/2014/main" id="{1447CD59-3D9E-F79A-360C-21FBA0EA1530}"/>
              </a:ext>
            </a:extLst>
          </p:cNvPr>
          <p:cNvGraphicFramePr>
            <a:graphicFrameLocks noGrp="1"/>
          </p:cNvGraphicFramePr>
          <p:nvPr>
            <p:extLst>
              <p:ext uri="{D42A27DB-BD31-4B8C-83A1-F6EECF244321}">
                <p14:modId xmlns:p14="http://schemas.microsoft.com/office/powerpoint/2010/main" val="2242332929"/>
              </p:ext>
            </p:extLst>
          </p:nvPr>
        </p:nvGraphicFramePr>
        <p:xfrm>
          <a:off x="5127627" y="3176677"/>
          <a:ext cx="3192953" cy="1473200"/>
        </p:xfrm>
        <a:graphic>
          <a:graphicData uri="http://schemas.openxmlformats.org/drawingml/2006/table">
            <a:tbl>
              <a:tblPr firstRow="1" bandRow="1">
                <a:tableStyleId>{5C22544A-7EE6-4342-B048-85BDC9FD1C3A}</a:tableStyleId>
              </a:tblPr>
              <a:tblGrid>
                <a:gridCol w="3192953">
                  <a:extLst>
                    <a:ext uri="{9D8B030D-6E8A-4147-A177-3AD203B41FA5}">
                      <a16:colId xmlns:a16="http://schemas.microsoft.com/office/drawing/2014/main" val="2189433784"/>
                    </a:ext>
                  </a:extLst>
                </a:gridCol>
              </a:tblGrid>
              <a:tr h="273620">
                <a:tc>
                  <a:txBody>
                    <a:bodyPr/>
                    <a:lstStyle/>
                    <a:p>
                      <a:pPr algn="ctr"/>
                      <a:r>
                        <a:rPr lang="en-SG" sz="1200" dirty="0"/>
                        <a:t>Deployment</a:t>
                      </a:r>
                      <a:endParaRPr lang="en-GB" sz="1200" dirty="0"/>
                    </a:p>
                  </a:txBody>
                  <a:tcPr/>
                </a:tc>
                <a:extLst>
                  <a:ext uri="{0D108BD9-81ED-4DB2-BD59-A6C34878D82A}">
                    <a16:rowId xmlns:a16="http://schemas.microsoft.com/office/drawing/2014/main" val="3258047013"/>
                  </a:ext>
                </a:extLst>
              </a:tr>
              <a:tr h="370840">
                <a:tc>
                  <a:txBody>
                    <a:bodyPr/>
                    <a:lstStyle/>
                    <a:p>
                      <a:r>
                        <a:rPr lang="en-SG" sz="1200" dirty="0"/>
                        <a:t>Bake the L4</a:t>
                      </a:r>
                      <a:endParaRPr lang="en-GB" sz="1200" dirty="0"/>
                    </a:p>
                  </a:txBody>
                  <a:tcPr/>
                </a:tc>
                <a:extLst>
                  <a:ext uri="{0D108BD9-81ED-4DB2-BD59-A6C34878D82A}">
                    <a16:rowId xmlns:a16="http://schemas.microsoft.com/office/drawing/2014/main" val="29963171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dk1"/>
                          </a:solidFill>
                          <a:effectLst/>
                          <a:latin typeface="+mn-lt"/>
                          <a:ea typeface="+mn-ea"/>
                          <a:cs typeface="+mn-cs"/>
                        </a:rPr>
                        <a:t>Update </a:t>
                      </a:r>
                      <a:r>
                        <a:rPr lang="en-SG" sz="1200" kern="1200" dirty="0" err="1">
                          <a:solidFill>
                            <a:schemeClr val="dk1"/>
                          </a:solidFill>
                          <a:effectLst/>
                          <a:latin typeface="+mn-lt"/>
                          <a:ea typeface="+mn-ea"/>
                          <a:cs typeface="+mn-cs"/>
                        </a:rPr>
                        <a:t>ARMTemplate</a:t>
                      </a:r>
                      <a:r>
                        <a:rPr lang="en-SG" sz="1200" kern="1200" dirty="0">
                          <a:solidFill>
                            <a:schemeClr val="dk1"/>
                          </a:solidFill>
                          <a:effectLst/>
                          <a:latin typeface="+mn-lt"/>
                          <a:ea typeface="+mn-ea"/>
                          <a:cs typeface="+mn-cs"/>
                        </a:rPr>
                        <a:t> with the L4 parameters</a:t>
                      </a:r>
                      <a:endParaRPr lang="en-GB" sz="1200" dirty="0">
                        <a:effectLst/>
                      </a:endParaRPr>
                    </a:p>
                  </a:txBody>
                  <a:tcPr/>
                </a:tc>
                <a:extLst>
                  <a:ext uri="{0D108BD9-81ED-4DB2-BD59-A6C34878D82A}">
                    <a16:rowId xmlns:a16="http://schemas.microsoft.com/office/drawing/2014/main" val="3515606270"/>
                  </a:ext>
                </a:extLst>
              </a:tr>
              <a:tr h="370840">
                <a:tc>
                  <a:txBody>
                    <a:bodyPr/>
                    <a:lstStyle/>
                    <a:p>
                      <a:r>
                        <a:rPr lang="en-SG" sz="1200" dirty="0"/>
                        <a:t>Minify the </a:t>
                      </a:r>
                      <a:r>
                        <a:rPr lang="en-SG" sz="1200" dirty="0" err="1"/>
                        <a:t>ARMTemplate</a:t>
                      </a:r>
                      <a:r>
                        <a:rPr lang="en-SG" sz="1200" dirty="0"/>
                        <a:t> and deploy it to the ADF</a:t>
                      </a:r>
                      <a:endParaRPr lang="en-GB" sz="1200" dirty="0"/>
                    </a:p>
                  </a:txBody>
                  <a:tcPr/>
                </a:tc>
                <a:extLst>
                  <a:ext uri="{0D108BD9-81ED-4DB2-BD59-A6C34878D82A}">
                    <a16:rowId xmlns:a16="http://schemas.microsoft.com/office/drawing/2014/main" val="2366580256"/>
                  </a:ext>
                </a:extLst>
              </a:tr>
            </a:tbl>
          </a:graphicData>
        </a:graphic>
      </p:graphicFrame>
      <p:graphicFrame>
        <p:nvGraphicFramePr>
          <p:cNvPr id="18" name="Table 17">
            <a:extLst>
              <a:ext uri="{FF2B5EF4-FFF2-40B4-BE49-F238E27FC236}">
                <a16:creationId xmlns:a16="http://schemas.microsoft.com/office/drawing/2014/main" id="{6D3A7D72-CE97-FD92-B175-DD94E7C46A36}"/>
              </a:ext>
            </a:extLst>
          </p:cNvPr>
          <p:cNvGraphicFramePr>
            <a:graphicFrameLocks noGrp="1"/>
          </p:cNvGraphicFramePr>
          <p:nvPr>
            <p:extLst>
              <p:ext uri="{D42A27DB-BD31-4B8C-83A1-F6EECF244321}">
                <p14:modId xmlns:p14="http://schemas.microsoft.com/office/powerpoint/2010/main" val="939667477"/>
              </p:ext>
            </p:extLst>
          </p:nvPr>
        </p:nvGraphicFramePr>
        <p:xfrm>
          <a:off x="8666228" y="3176677"/>
          <a:ext cx="3192953" cy="645160"/>
        </p:xfrm>
        <a:graphic>
          <a:graphicData uri="http://schemas.openxmlformats.org/drawingml/2006/table">
            <a:tbl>
              <a:tblPr firstRow="1" bandRow="1">
                <a:tableStyleId>{5C22544A-7EE6-4342-B048-85BDC9FD1C3A}</a:tableStyleId>
              </a:tblPr>
              <a:tblGrid>
                <a:gridCol w="3192953">
                  <a:extLst>
                    <a:ext uri="{9D8B030D-6E8A-4147-A177-3AD203B41FA5}">
                      <a16:colId xmlns:a16="http://schemas.microsoft.com/office/drawing/2014/main" val="2189433784"/>
                    </a:ext>
                  </a:extLst>
                </a:gridCol>
              </a:tblGrid>
              <a:tr h="265072">
                <a:tc>
                  <a:txBody>
                    <a:bodyPr/>
                    <a:lstStyle/>
                    <a:p>
                      <a:pPr algn="ctr"/>
                      <a:r>
                        <a:rPr lang="en-SG" sz="1200" dirty="0"/>
                        <a:t>Post-Deployment</a:t>
                      </a:r>
                      <a:endParaRPr lang="en-GB" sz="1200" dirty="0"/>
                    </a:p>
                  </a:txBody>
                  <a:tcPr/>
                </a:tc>
                <a:extLst>
                  <a:ext uri="{0D108BD9-81ED-4DB2-BD59-A6C34878D82A}">
                    <a16:rowId xmlns:a16="http://schemas.microsoft.com/office/drawing/2014/main" val="3258047013"/>
                  </a:ext>
                </a:extLst>
              </a:tr>
              <a:tr h="370840">
                <a:tc>
                  <a:txBody>
                    <a:bodyPr/>
                    <a:lstStyle/>
                    <a:p>
                      <a:r>
                        <a:rPr lang="en-SG" sz="1200" dirty="0"/>
                        <a:t>Verify that </a:t>
                      </a:r>
                      <a:r>
                        <a:rPr lang="en-SG" sz="1200" dirty="0" err="1"/>
                        <a:t>ARMTemplate</a:t>
                      </a:r>
                      <a:r>
                        <a:rPr lang="en-SG" sz="1200" dirty="0"/>
                        <a:t> has been deployed</a:t>
                      </a:r>
                      <a:endParaRPr lang="en-GB" sz="1200" dirty="0"/>
                    </a:p>
                  </a:txBody>
                  <a:tcPr/>
                </a:tc>
                <a:extLst>
                  <a:ext uri="{0D108BD9-81ED-4DB2-BD59-A6C34878D82A}">
                    <a16:rowId xmlns:a16="http://schemas.microsoft.com/office/drawing/2014/main" val="2996317180"/>
                  </a:ext>
                </a:extLst>
              </a:tr>
            </a:tbl>
          </a:graphicData>
        </a:graphic>
      </p:graphicFrame>
      <p:cxnSp>
        <p:nvCxnSpPr>
          <p:cNvPr id="20" name="Straight Connector 19">
            <a:extLst>
              <a:ext uri="{FF2B5EF4-FFF2-40B4-BE49-F238E27FC236}">
                <a16:creationId xmlns:a16="http://schemas.microsoft.com/office/drawing/2014/main" id="{CA84E33F-1F62-B82C-3011-98CB91CA32BA}"/>
              </a:ext>
            </a:extLst>
          </p:cNvPr>
          <p:cNvCxnSpPr>
            <a:cxnSpLocks/>
          </p:cNvCxnSpPr>
          <p:nvPr/>
        </p:nvCxnSpPr>
        <p:spPr>
          <a:xfrm flipV="1">
            <a:off x="1589026" y="1822475"/>
            <a:ext cx="3927234" cy="135420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F9CEC0C-3CEB-20C6-382A-09E42A76750B}"/>
              </a:ext>
            </a:extLst>
          </p:cNvPr>
          <p:cNvCxnSpPr>
            <a:cxnSpLocks/>
          </p:cNvCxnSpPr>
          <p:nvPr/>
        </p:nvCxnSpPr>
        <p:spPr>
          <a:xfrm flipH="1" flipV="1">
            <a:off x="7458383" y="1814641"/>
            <a:ext cx="4400798" cy="13620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5E8765F-E373-A5CF-3A7F-EC6046464443}"/>
              </a:ext>
            </a:extLst>
          </p:cNvPr>
          <p:cNvCxnSpPr>
            <a:cxnSpLocks/>
            <a:stCxn id="4" idx="3"/>
            <a:endCxn id="3" idx="1"/>
          </p:cNvCxnSpPr>
          <p:nvPr/>
        </p:nvCxnSpPr>
        <p:spPr>
          <a:xfrm flipV="1">
            <a:off x="3215604" y="1609284"/>
            <a:ext cx="2300656" cy="78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9022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5A17721-FAD7-D1AB-F887-520BF4BABB94}"/>
              </a:ext>
            </a:extLst>
          </p:cNvPr>
          <p:cNvSpPr/>
          <p:nvPr/>
        </p:nvSpPr>
        <p:spPr>
          <a:xfrm>
            <a:off x="-1" y="0"/>
            <a:ext cx="2303585" cy="634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t>ADF</a:t>
            </a:r>
            <a:br>
              <a:rPr lang="en-SG" dirty="0"/>
            </a:br>
            <a:r>
              <a:rPr lang="en-SG" dirty="0"/>
              <a:t>Network Architecture</a:t>
            </a:r>
            <a:endParaRPr lang="en-GB" dirty="0"/>
          </a:p>
        </p:txBody>
      </p:sp>
      <p:sp>
        <p:nvSpPr>
          <p:cNvPr id="2" name="Rectangle 1">
            <a:extLst>
              <a:ext uri="{FF2B5EF4-FFF2-40B4-BE49-F238E27FC236}">
                <a16:creationId xmlns:a16="http://schemas.microsoft.com/office/drawing/2014/main" id="{3B678243-4361-4E22-DF49-7FE208589313}"/>
              </a:ext>
            </a:extLst>
          </p:cNvPr>
          <p:cNvSpPr/>
          <p:nvPr/>
        </p:nvSpPr>
        <p:spPr>
          <a:xfrm>
            <a:off x="3847122" y="3115068"/>
            <a:ext cx="4214837" cy="1445176"/>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9D3437C8-6237-9AC3-3A24-EA0CD873991A}"/>
              </a:ext>
            </a:extLst>
          </p:cNvPr>
          <p:cNvSpPr/>
          <p:nvPr/>
        </p:nvSpPr>
        <p:spPr>
          <a:xfrm>
            <a:off x="3847122" y="3115068"/>
            <a:ext cx="1078524" cy="234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t>DevOps Spoke</a:t>
            </a:r>
            <a:endParaRPr lang="en-GB" sz="1200" dirty="0"/>
          </a:p>
        </p:txBody>
      </p:sp>
      <p:sp>
        <p:nvSpPr>
          <p:cNvPr id="6" name="Rectangle 5">
            <a:extLst>
              <a:ext uri="{FF2B5EF4-FFF2-40B4-BE49-F238E27FC236}">
                <a16:creationId xmlns:a16="http://schemas.microsoft.com/office/drawing/2014/main" id="{F005182D-2657-2552-8F0D-39396B003649}"/>
              </a:ext>
            </a:extLst>
          </p:cNvPr>
          <p:cNvSpPr/>
          <p:nvPr/>
        </p:nvSpPr>
        <p:spPr>
          <a:xfrm>
            <a:off x="5578472" y="3923960"/>
            <a:ext cx="871905" cy="234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err="1"/>
              <a:t>BuildAgent</a:t>
            </a:r>
            <a:endParaRPr lang="en-GB" sz="1200" dirty="0"/>
          </a:p>
        </p:txBody>
      </p:sp>
      <p:sp>
        <p:nvSpPr>
          <p:cNvPr id="11" name="Rectangle 10">
            <a:extLst>
              <a:ext uri="{FF2B5EF4-FFF2-40B4-BE49-F238E27FC236}">
                <a16:creationId xmlns:a16="http://schemas.microsoft.com/office/drawing/2014/main" id="{183DE2AD-082C-F40E-2163-C6DE607B3EC9}"/>
              </a:ext>
            </a:extLst>
          </p:cNvPr>
          <p:cNvSpPr/>
          <p:nvPr/>
        </p:nvSpPr>
        <p:spPr>
          <a:xfrm>
            <a:off x="5462340" y="2598612"/>
            <a:ext cx="1104171" cy="3392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t>Transit Gateway</a:t>
            </a:r>
            <a:endParaRPr lang="en-GB" sz="1200" dirty="0"/>
          </a:p>
        </p:txBody>
      </p:sp>
      <p:sp>
        <p:nvSpPr>
          <p:cNvPr id="12" name="Rectangle 11">
            <a:extLst>
              <a:ext uri="{FF2B5EF4-FFF2-40B4-BE49-F238E27FC236}">
                <a16:creationId xmlns:a16="http://schemas.microsoft.com/office/drawing/2014/main" id="{A6B2918A-94F8-33D2-FC10-09BC7B4FA87B}"/>
              </a:ext>
            </a:extLst>
          </p:cNvPr>
          <p:cNvSpPr/>
          <p:nvPr/>
        </p:nvSpPr>
        <p:spPr>
          <a:xfrm>
            <a:off x="2479425" y="2598613"/>
            <a:ext cx="1015516" cy="33923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t>ADF</a:t>
            </a:r>
            <a:endParaRPr lang="en-GB" sz="1200" dirty="0"/>
          </a:p>
        </p:txBody>
      </p:sp>
      <p:sp>
        <p:nvSpPr>
          <p:cNvPr id="14" name="Rectangle 13">
            <a:extLst>
              <a:ext uri="{FF2B5EF4-FFF2-40B4-BE49-F238E27FC236}">
                <a16:creationId xmlns:a16="http://schemas.microsoft.com/office/drawing/2014/main" id="{AEE3CA67-5585-D46B-5D07-E7E19F964DC9}"/>
              </a:ext>
            </a:extLst>
          </p:cNvPr>
          <p:cNvSpPr/>
          <p:nvPr/>
        </p:nvSpPr>
        <p:spPr>
          <a:xfrm>
            <a:off x="3901097" y="970757"/>
            <a:ext cx="871905" cy="234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err="1"/>
              <a:t>AzDO</a:t>
            </a:r>
            <a:r>
              <a:rPr lang="en-SG" sz="1200" dirty="0"/>
              <a:t> SaaS</a:t>
            </a:r>
            <a:endParaRPr lang="en-GB" sz="1200" dirty="0"/>
          </a:p>
        </p:txBody>
      </p:sp>
      <p:sp>
        <p:nvSpPr>
          <p:cNvPr id="16" name="Rectangle 15">
            <a:extLst>
              <a:ext uri="{FF2B5EF4-FFF2-40B4-BE49-F238E27FC236}">
                <a16:creationId xmlns:a16="http://schemas.microsoft.com/office/drawing/2014/main" id="{EA22D264-3188-1520-CEC0-8336EBFAD7A5}"/>
              </a:ext>
            </a:extLst>
          </p:cNvPr>
          <p:cNvSpPr/>
          <p:nvPr/>
        </p:nvSpPr>
        <p:spPr>
          <a:xfrm>
            <a:off x="2337287" y="1841501"/>
            <a:ext cx="5968513" cy="2940541"/>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 name="Connector: Elbow 21">
            <a:extLst>
              <a:ext uri="{FF2B5EF4-FFF2-40B4-BE49-F238E27FC236}">
                <a16:creationId xmlns:a16="http://schemas.microsoft.com/office/drawing/2014/main" id="{0B1CB00E-424E-93C8-1D49-183E09EA672C}"/>
              </a:ext>
            </a:extLst>
          </p:cNvPr>
          <p:cNvCxnSpPr>
            <a:cxnSpLocks/>
            <a:stCxn id="11" idx="2"/>
            <a:endCxn id="6" idx="0"/>
          </p:cNvCxnSpPr>
          <p:nvPr/>
        </p:nvCxnSpPr>
        <p:spPr>
          <a:xfrm rot="5400000">
            <a:off x="5521372" y="3430905"/>
            <a:ext cx="986109" cy="1"/>
          </a:xfrm>
          <a:prstGeom prst="bentConnector3">
            <a:avLst>
              <a:gd name="adj1" fmla="val 50000"/>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8C1DF842-1551-0F48-6801-A52AA2F9A612}"/>
              </a:ext>
            </a:extLst>
          </p:cNvPr>
          <p:cNvCxnSpPr>
            <a:cxnSpLocks/>
            <a:stCxn id="12" idx="3"/>
            <a:endCxn id="11" idx="1"/>
          </p:cNvCxnSpPr>
          <p:nvPr/>
        </p:nvCxnSpPr>
        <p:spPr>
          <a:xfrm flipV="1">
            <a:off x="3494941" y="2768232"/>
            <a:ext cx="1967399" cy="1"/>
          </a:xfrm>
          <a:prstGeom prst="bentConnector3">
            <a:avLst>
              <a:gd name="adj1" fmla="val 50000"/>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EF3C28B-AD32-FEA6-1AD0-00136F4E333B}"/>
              </a:ext>
            </a:extLst>
          </p:cNvPr>
          <p:cNvSpPr/>
          <p:nvPr/>
        </p:nvSpPr>
        <p:spPr>
          <a:xfrm>
            <a:off x="2337286" y="1841499"/>
            <a:ext cx="1078524" cy="234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t>Azure</a:t>
            </a:r>
            <a:endParaRPr lang="en-GB" sz="1200" dirty="0"/>
          </a:p>
        </p:txBody>
      </p:sp>
      <p:sp>
        <p:nvSpPr>
          <p:cNvPr id="26" name="Rectangle 25">
            <a:extLst>
              <a:ext uri="{FF2B5EF4-FFF2-40B4-BE49-F238E27FC236}">
                <a16:creationId xmlns:a16="http://schemas.microsoft.com/office/drawing/2014/main" id="{BE333AED-18E7-2943-C6E0-BC621091CA51}"/>
              </a:ext>
            </a:extLst>
          </p:cNvPr>
          <p:cNvSpPr/>
          <p:nvPr/>
        </p:nvSpPr>
        <p:spPr>
          <a:xfrm>
            <a:off x="4616202" y="1962950"/>
            <a:ext cx="871905" cy="234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t>Internet</a:t>
            </a:r>
            <a:endParaRPr lang="en-GB" sz="1200" dirty="0"/>
          </a:p>
        </p:txBody>
      </p:sp>
      <p:sp>
        <p:nvSpPr>
          <p:cNvPr id="27" name="Rectangle 26">
            <a:extLst>
              <a:ext uri="{FF2B5EF4-FFF2-40B4-BE49-F238E27FC236}">
                <a16:creationId xmlns:a16="http://schemas.microsoft.com/office/drawing/2014/main" id="{2B08A587-9120-0ED0-C019-2CFE05B1303B}"/>
              </a:ext>
            </a:extLst>
          </p:cNvPr>
          <p:cNvSpPr/>
          <p:nvPr/>
        </p:nvSpPr>
        <p:spPr>
          <a:xfrm>
            <a:off x="2419224" y="2425700"/>
            <a:ext cx="1232026" cy="595325"/>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8E4D416B-EFE5-3052-85D4-381099B4C37A}"/>
              </a:ext>
            </a:extLst>
          </p:cNvPr>
          <p:cNvSpPr txBox="1"/>
          <p:nvPr/>
        </p:nvSpPr>
        <p:spPr>
          <a:xfrm>
            <a:off x="3832952" y="3300178"/>
            <a:ext cx="734278" cy="215444"/>
          </a:xfrm>
          <a:prstGeom prst="rect">
            <a:avLst/>
          </a:prstGeom>
          <a:noFill/>
        </p:spPr>
        <p:txBody>
          <a:bodyPr wrap="square">
            <a:spAutoFit/>
          </a:bodyPr>
          <a:lstStyle/>
          <a:p>
            <a:r>
              <a:rPr lang="en-SG" sz="800" dirty="0"/>
              <a:t>DevOps </a:t>
            </a:r>
            <a:r>
              <a:rPr lang="en-SG" sz="800" dirty="0" err="1"/>
              <a:t>Vnet</a:t>
            </a:r>
            <a:endParaRPr lang="en-GB" sz="800" dirty="0"/>
          </a:p>
        </p:txBody>
      </p:sp>
      <p:sp>
        <p:nvSpPr>
          <p:cNvPr id="30" name="TextBox 29">
            <a:extLst>
              <a:ext uri="{FF2B5EF4-FFF2-40B4-BE49-F238E27FC236}">
                <a16:creationId xmlns:a16="http://schemas.microsoft.com/office/drawing/2014/main" id="{A6E45751-8088-ABA5-BF56-429E324BF779}"/>
              </a:ext>
            </a:extLst>
          </p:cNvPr>
          <p:cNvSpPr txBox="1"/>
          <p:nvPr/>
        </p:nvSpPr>
        <p:spPr>
          <a:xfrm>
            <a:off x="2362011" y="2407718"/>
            <a:ext cx="734278" cy="215444"/>
          </a:xfrm>
          <a:prstGeom prst="rect">
            <a:avLst/>
          </a:prstGeom>
          <a:noFill/>
        </p:spPr>
        <p:txBody>
          <a:bodyPr wrap="square">
            <a:spAutoFit/>
          </a:bodyPr>
          <a:lstStyle/>
          <a:p>
            <a:r>
              <a:rPr lang="en-SG" sz="800" dirty="0"/>
              <a:t>Vnet1</a:t>
            </a:r>
            <a:endParaRPr lang="en-GB" sz="800" dirty="0"/>
          </a:p>
        </p:txBody>
      </p:sp>
      <p:sp>
        <p:nvSpPr>
          <p:cNvPr id="32" name="Rectangle 31">
            <a:extLst>
              <a:ext uri="{FF2B5EF4-FFF2-40B4-BE49-F238E27FC236}">
                <a16:creationId xmlns:a16="http://schemas.microsoft.com/office/drawing/2014/main" id="{3BF973E5-D214-704A-5572-1DC90AD0B2F6}"/>
              </a:ext>
            </a:extLst>
          </p:cNvPr>
          <p:cNvSpPr/>
          <p:nvPr/>
        </p:nvSpPr>
        <p:spPr>
          <a:xfrm>
            <a:off x="6566511" y="1980607"/>
            <a:ext cx="871905" cy="234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t>Intranet</a:t>
            </a:r>
            <a:endParaRPr lang="en-GB" sz="1200" dirty="0"/>
          </a:p>
        </p:txBody>
      </p:sp>
      <p:cxnSp>
        <p:nvCxnSpPr>
          <p:cNvPr id="33" name="Connector: Elbow 32">
            <a:extLst>
              <a:ext uri="{FF2B5EF4-FFF2-40B4-BE49-F238E27FC236}">
                <a16:creationId xmlns:a16="http://schemas.microsoft.com/office/drawing/2014/main" id="{33C5CE3F-4C1D-9FBD-BE75-9D9EA450F65A}"/>
              </a:ext>
            </a:extLst>
          </p:cNvPr>
          <p:cNvCxnSpPr>
            <a:cxnSpLocks/>
            <a:stCxn id="26" idx="2"/>
            <a:endCxn id="11" idx="0"/>
          </p:cNvCxnSpPr>
          <p:nvPr/>
        </p:nvCxnSpPr>
        <p:spPr>
          <a:xfrm rot="16200000" flipH="1">
            <a:off x="5332689" y="1916875"/>
            <a:ext cx="401202" cy="962271"/>
          </a:xfrm>
          <a:prstGeom prst="bentConnector3">
            <a:avLst>
              <a:gd name="adj1" fmla="val 50000"/>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2DF8E335-EB53-A448-738A-BE4AD7CC916F}"/>
              </a:ext>
            </a:extLst>
          </p:cNvPr>
          <p:cNvCxnSpPr>
            <a:cxnSpLocks/>
            <a:stCxn id="32" idx="2"/>
            <a:endCxn id="11" idx="0"/>
          </p:cNvCxnSpPr>
          <p:nvPr/>
        </p:nvCxnSpPr>
        <p:spPr>
          <a:xfrm rot="5400000">
            <a:off x="6316673" y="1912820"/>
            <a:ext cx="383545" cy="988038"/>
          </a:xfrm>
          <a:prstGeom prst="bentConnector3">
            <a:avLst>
              <a:gd name="adj1" fmla="val 47516"/>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5" name="Graphic 34" descr="Download from cloud outline">
            <a:extLst>
              <a:ext uri="{FF2B5EF4-FFF2-40B4-BE49-F238E27FC236}">
                <a16:creationId xmlns:a16="http://schemas.microsoft.com/office/drawing/2014/main" id="{0E2BF7F3-E560-4E75-4CFE-7BB5110294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5906" y="1593140"/>
            <a:ext cx="552941" cy="407496"/>
          </a:xfrm>
          <a:prstGeom prst="rect">
            <a:avLst/>
          </a:prstGeom>
        </p:spPr>
      </p:pic>
      <p:cxnSp>
        <p:nvCxnSpPr>
          <p:cNvPr id="36" name="Connector: Elbow 35">
            <a:extLst>
              <a:ext uri="{FF2B5EF4-FFF2-40B4-BE49-F238E27FC236}">
                <a16:creationId xmlns:a16="http://schemas.microsoft.com/office/drawing/2014/main" id="{0D60B37B-4694-7674-D45B-41F075D495A3}"/>
              </a:ext>
            </a:extLst>
          </p:cNvPr>
          <p:cNvCxnSpPr>
            <a:cxnSpLocks/>
            <a:stCxn id="14" idx="2"/>
            <a:endCxn id="35" idx="0"/>
          </p:cNvCxnSpPr>
          <p:nvPr/>
        </p:nvCxnSpPr>
        <p:spPr>
          <a:xfrm rot="16200000" flipH="1">
            <a:off x="4490752" y="1051514"/>
            <a:ext cx="387923" cy="695327"/>
          </a:xfrm>
          <a:prstGeom prst="bentConnector3">
            <a:avLst>
              <a:gd name="adj1" fmla="val 50000"/>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831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7D35EB-00F2-EDF9-656A-0D4DB00E7069}"/>
              </a:ext>
            </a:extLst>
          </p:cNvPr>
          <p:cNvSpPr/>
          <p:nvPr/>
        </p:nvSpPr>
        <p:spPr>
          <a:xfrm>
            <a:off x="295421" y="874082"/>
            <a:ext cx="1542758" cy="75965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D365</a:t>
            </a:r>
            <a:br>
              <a:rPr lang="en-US" dirty="0">
                <a:solidFill>
                  <a:schemeClr val="tx1"/>
                </a:solidFill>
              </a:rPr>
            </a:br>
            <a:r>
              <a:rPr lang="en-US" dirty="0">
                <a:solidFill>
                  <a:schemeClr val="tx1"/>
                </a:solidFill>
              </a:rPr>
              <a:t>(Dev Branch)</a:t>
            </a:r>
            <a:endParaRPr lang="en-SG" dirty="0">
              <a:solidFill>
                <a:schemeClr val="tx1"/>
              </a:solidFill>
            </a:endParaRPr>
          </a:p>
        </p:txBody>
      </p:sp>
      <p:sp>
        <p:nvSpPr>
          <p:cNvPr id="7" name="Rectangle 6">
            <a:extLst>
              <a:ext uri="{FF2B5EF4-FFF2-40B4-BE49-F238E27FC236}">
                <a16:creationId xmlns:a16="http://schemas.microsoft.com/office/drawing/2014/main" id="{C2BC6167-9CF4-E9C0-26A2-E71362093BC5}"/>
              </a:ext>
            </a:extLst>
          </p:cNvPr>
          <p:cNvSpPr/>
          <p:nvPr/>
        </p:nvSpPr>
        <p:spPr>
          <a:xfrm>
            <a:off x="5045024" y="868719"/>
            <a:ext cx="1899138" cy="75965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Pipeline CI</a:t>
            </a:r>
            <a:endParaRPr lang="en-SG" dirty="0">
              <a:solidFill>
                <a:schemeClr val="tx1"/>
              </a:solidFill>
            </a:endParaRPr>
          </a:p>
        </p:txBody>
      </p:sp>
      <p:sp>
        <p:nvSpPr>
          <p:cNvPr id="8" name="Rectangle 7">
            <a:extLst>
              <a:ext uri="{FF2B5EF4-FFF2-40B4-BE49-F238E27FC236}">
                <a16:creationId xmlns:a16="http://schemas.microsoft.com/office/drawing/2014/main" id="{7840EEA5-45D1-C185-0708-C351694D1C62}"/>
              </a:ext>
            </a:extLst>
          </p:cNvPr>
          <p:cNvSpPr/>
          <p:nvPr/>
        </p:nvSpPr>
        <p:spPr>
          <a:xfrm>
            <a:off x="2649415" y="874082"/>
            <a:ext cx="1800664" cy="75965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AZDO D365</a:t>
            </a:r>
            <a:br>
              <a:rPr lang="en-US" dirty="0">
                <a:solidFill>
                  <a:schemeClr val="tx1"/>
                </a:solidFill>
              </a:rPr>
            </a:br>
            <a:r>
              <a:rPr lang="en-US" dirty="0">
                <a:solidFill>
                  <a:schemeClr val="tx1"/>
                </a:solidFill>
              </a:rPr>
              <a:t>(Master Branch)</a:t>
            </a:r>
            <a:endParaRPr lang="en-SG" dirty="0">
              <a:solidFill>
                <a:schemeClr val="tx1"/>
              </a:solidFill>
            </a:endParaRPr>
          </a:p>
        </p:txBody>
      </p:sp>
      <p:cxnSp>
        <p:nvCxnSpPr>
          <p:cNvPr id="10" name="Straight Arrow Connector 9">
            <a:extLst>
              <a:ext uri="{FF2B5EF4-FFF2-40B4-BE49-F238E27FC236}">
                <a16:creationId xmlns:a16="http://schemas.microsoft.com/office/drawing/2014/main" id="{B8D78F84-5BF8-7DB5-FE22-01F8F7901D19}"/>
              </a:ext>
            </a:extLst>
          </p:cNvPr>
          <p:cNvCxnSpPr>
            <a:stCxn id="4" idx="3"/>
            <a:endCxn id="8" idx="1"/>
          </p:cNvCxnSpPr>
          <p:nvPr/>
        </p:nvCxnSpPr>
        <p:spPr>
          <a:xfrm>
            <a:off x="1838179" y="1253910"/>
            <a:ext cx="81123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F198948B-F824-F409-E9DD-F1E87397B918}"/>
              </a:ext>
            </a:extLst>
          </p:cNvPr>
          <p:cNvCxnSpPr>
            <a:cxnSpLocks/>
            <a:stCxn id="8" idx="3"/>
            <a:endCxn id="7" idx="1"/>
          </p:cNvCxnSpPr>
          <p:nvPr/>
        </p:nvCxnSpPr>
        <p:spPr>
          <a:xfrm flipV="1">
            <a:off x="4450079" y="1248547"/>
            <a:ext cx="594945" cy="53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8" name="Rectangle 57">
            <a:extLst>
              <a:ext uri="{FF2B5EF4-FFF2-40B4-BE49-F238E27FC236}">
                <a16:creationId xmlns:a16="http://schemas.microsoft.com/office/drawing/2014/main" id="{81F369FB-6DA6-2095-3E00-595DBAE89A2B}"/>
              </a:ext>
            </a:extLst>
          </p:cNvPr>
          <p:cNvSpPr/>
          <p:nvPr/>
        </p:nvSpPr>
        <p:spPr>
          <a:xfrm>
            <a:off x="7741923" y="868719"/>
            <a:ext cx="1899138" cy="75965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Pipeline CD</a:t>
            </a:r>
            <a:endParaRPr lang="en-SG" dirty="0">
              <a:solidFill>
                <a:schemeClr val="tx1"/>
              </a:solidFill>
            </a:endParaRPr>
          </a:p>
        </p:txBody>
      </p:sp>
      <p:sp>
        <p:nvSpPr>
          <p:cNvPr id="1035" name="Flowchart: Connector 1034">
            <a:extLst>
              <a:ext uri="{FF2B5EF4-FFF2-40B4-BE49-F238E27FC236}">
                <a16:creationId xmlns:a16="http://schemas.microsoft.com/office/drawing/2014/main" id="{3DA7004F-EE7E-748C-154D-BBD726B51DED}"/>
              </a:ext>
            </a:extLst>
          </p:cNvPr>
          <p:cNvSpPr/>
          <p:nvPr/>
        </p:nvSpPr>
        <p:spPr>
          <a:xfrm>
            <a:off x="1991751" y="779827"/>
            <a:ext cx="316523" cy="351693"/>
          </a:xfrm>
          <a:prstGeom prst="flowChartConnector">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SG" dirty="0">
              <a:solidFill>
                <a:schemeClr val="tx1"/>
              </a:solidFill>
            </a:endParaRPr>
          </a:p>
        </p:txBody>
      </p:sp>
      <p:sp>
        <p:nvSpPr>
          <p:cNvPr id="1037" name="Flowchart: Connector 1036">
            <a:extLst>
              <a:ext uri="{FF2B5EF4-FFF2-40B4-BE49-F238E27FC236}">
                <a16:creationId xmlns:a16="http://schemas.microsoft.com/office/drawing/2014/main" id="{EC1F334B-40D3-9DEC-2A2C-844C055A4D5D}"/>
              </a:ext>
            </a:extLst>
          </p:cNvPr>
          <p:cNvSpPr/>
          <p:nvPr/>
        </p:nvSpPr>
        <p:spPr>
          <a:xfrm>
            <a:off x="191966" y="4576926"/>
            <a:ext cx="316523" cy="351693"/>
          </a:xfrm>
          <a:prstGeom prst="flowChartConnector">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SG" dirty="0">
              <a:solidFill>
                <a:schemeClr val="tx1"/>
              </a:solidFill>
            </a:endParaRPr>
          </a:p>
        </p:txBody>
      </p:sp>
      <p:sp>
        <p:nvSpPr>
          <p:cNvPr id="1038" name="Flowchart: Connector 1037">
            <a:extLst>
              <a:ext uri="{FF2B5EF4-FFF2-40B4-BE49-F238E27FC236}">
                <a16:creationId xmlns:a16="http://schemas.microsoft.com/office/drawing/2014/main" id="{1E1D50A0-34CD-570B-A3BF-3E3569B06FE4}"/>
              </a:ext>
            </a:extLst>
          </p:cNvPr>
          <p:cNvSpPr/>
          <p:nvPr/>
        </p:nvSpPr>
        <p:spPr>
          <a:xfrm>
            <a:off x="191966" y="3443971"/>
            <a:ext cx="316523" cy="351693"/>
          </a:xfrm>
          <a:prstGeom prst="flowChartConnector">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SG" dirty="0">
              <a:solidFill>
                <a:schemeClr val="tx1"/>
              </a:solidFill>
            </a:endParaRPr>
          </a:p>
        </p:txBody>
      </p:sp>
      <p:sp>
        <p:nvSpPr>
          <p:cNvPr id="1039" name="TextBox 1038">
            <a:extLst>
              <a:ext uri="{FF2B5EF4-FFF2-40B4-BE49-F238E27FC236}">
                <a16:creationId xmlns:a16="http://schemas.microsoft.com/office/drawing/2014/main" id="{FB04F99A-874A-1CAF-28A3-41363DD4A289}"/>
              </a:ext>
            </a:extLst>
          </p:cNvPr>
          <p:cNvSpPr txBox="1"/>
          <p:nvPr/>
        </p:nvSpPr>
        <p:spPr>
          <a:xfrm>
            <a:off x="669094" y="3229998"/>
            <a:ext cx="8201465" cy="923330"/>
          </a:xfrm>
          <a:prstGeom prst="rect">
            <a:avLst/>
          </a:prstGeom>
          <a:noFill/>
        </p:spPr>
        <p:txBody>
          <a:bodyPr wrap="square" rtlCol="0">
            <a:spAutoFit/>
          </a:bodyPr>
          <a:lstStyle/>
          <a:p>
            <a:r>
              <a:rPr lang="en-US" dirty="0"/>
              <a:t>a)After the developer have finish making their changes, they will trigger a Pull Request (PR) from their branch to the master branch. </a:t>
            </a:r>
          </a:p>
          <a:p>
            <a:r>
              <a:rPr lang="en-US" dirty="0"/>
              <a:t>b)Once it merge, a pipeline will trigger automatically</a:t>
            </a:r>
            <a:endParaRPr lang="en-SG" dirty="0"/>
          </a:p>
        </p:txBody>
      </p:sp>
      <p:sp>
        <p:nvSpPr>
          <p:cNvPr id="1040" name="TextBox 1039">
            <a:extLst>
              <a:ext uri="{FF2B5EF4-FFF2-40B4-BE49-F238E27FC236}">
                <a16:creationId xmlns:a16="http://schemas.microsoft.com/office/drawing/2014/main" id="{22F27429-49EC-F13C-AE8D-AAFC51361614}"/>
              </a:ext>
            </a:extLst>
          </p:cNvPr>
          <p:cNvSpPr txBox="1"/>
          <p:nvPr/>
        </p:nvSpPr>
        <p:spPr>
          <a:xfrm>
            <a:off x="669095" y="4328455"/>
            <a:ext cx="8201464" cy="1200329"/>
          </a:xfrm>
          <a:prstGeom prst="rect">
            <a:avLst/>
          </a:prstGeom>
          <a:noFill/>
        </p:spPr>
        <p:txBody>
          <a:bodyPr wrap="square" rtlCol="0">
            <a:spAutoFit/>
          </a:bodyPr>
          <a:lstStyle/>
          <a:p>
            <a:r>
              <a:rPr lang="en-US" dirty="0"/>
              <a:t>In the CI, there are different stages, mainly Build, Scan, and deploy to SIT. Build is to build the code and do </a:t>
            </a:r>
            <a:r>
              <a:rPr lang="en-US" dirty="0" err="1"/>
              <a:t>.Net</a:t>
            </a:r>
            <a:r>
              <a:rPr lang="en-US" dirty="0"/>
              <a:t> Testing. Scan is to scan for vulnerabilities in the code. Deploy to SIT is to allow the D365 team to test and verify in the lowest environment, before going to the higher environment.</a:t>
            </a:r>
            <a:endParaRPr lang="en-SG" dirty="0"/>
          </a:p>
        </p:txBody>
      </p:sp>
      <p:sp>
        <p:nvSpPr>
          <p:cNvPr id="1047" name="Flowchart: Connector 1046">
            <a:extLst>
              <a:ext uri="{FF2B5EF4-FFF2-40B4-BE49-F238E27FC236}">
                <a16:creationId xmlns:a16="http://schemas.microsoft.com/office/drawing/2014/main" id="{0147F24F-6139-DB5A-F5C4-93246D8B43F3}"/>
              </a:ext>
            </a:extLst>
          </p:cNvPr>
          <p:cNvSpPr/>
          <p:nvPr/>
        </p:nvSpPr>
        <p:spPr>
          <a:xfrm>
            <a:off x="5772442" y="1771816"/>
            <a:ext cx="316523" cy="351693"/>
          </a:xfrm>
          <a:prstGeom prst="flowChartConnector">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SG" dirty="0">
              <a:solidFill>
                <a:schemeClr val="tx1"/>
              </a:solidFill>
            </a:endParaRPr>
          </a:p>
        </p:txBody>
      </p:sp>
      <p:sp>
        <p:nvSpPr>
          <p:cNvPr id="1048" name="TextBox 1047">
            <a:extLst>
              <a:ext uri="{FF2B5EF4-FFF2-40B4-BE49-F238E27FC236}">
                <a16:creationId xmlns:a16="http://schemas.microsoft.com/office/drawing/2014/main" id="{D30647C2-A15F-F7D5-E0BC-FE720171A04B}"/>
              </a:ext>
            </a:extLst>
          </p:cNvPr>
          <p:cNvSpPr txBox="1"/>
          <p:nvPr/>
        </p:nvSpPr>
        <p:spPr>
          <a:xfrm>
            <a:off x="9192944" y="3336622"/>
            <a:ext cx="2807090" cy="1200329"/>
          </a:xfrm>
          <a:prstGeom prst="rect">
            <a:avLst/>
          </a:prstGeom>
          <a:noFill/>
        </p:spPr>
        <p:txBody>
          <a:bodyPr wrap="square" rtlCol="0">
            <a:spAutoFit/>
          </a:bodyPr>
          <a:lstStyle/>
          <a:p>
            <a:endParaRPr lang="en-US" dirty="0"/>
          </a:p>
          <a:p>
            <a:r>
              <a:rPr lang="en-US" dirty="0"/>
              <a:t>D365 – Dynamic D365</a:t>
            </a:r>
            <a:br>
              <a:rPr lang="en-US" dirty="0"/>
            </a:br>
            <a:r>
              <a:rPr lang="en-US" dirty="0"/>
              <a:t>AZDO – Azure DevOps</a:t>
            </a:r>
            <a:br>
              <a:rPr lang="en-US" dirty="0"/>
            </a:br>
            <a:endParaRPr lang="en-SG" dirty="0"/>
          </a:p>
        </p:txBody>
      </p:sp>
      <p:cxnSp>
        <p:nvCxnSpPr>
          <p:cNvPr id="6" name="Straight Arrow Connector 5">
            <a:extLst>
              <a:ext uri="{FF2B5EF4-FFF2-40B4-BE49-F238E27FC236}">
                <a16:creationId xmlns:a16="http://schemas.microsoft.com/office/drawing/2014/main" id="{FA3CC25E-F641-D21C-8AB7-69AEFED926C8}"/>
              </a:ext>
            </a:extLst>
          </p:cNvPr>
          <p:cNvCxnSpPr>
            <a:cxnSpLocks/>
            <a:stCxn id="7" idx="3"/>
            <a:endCxn id="58" idx="1"/>
          </p:cNvCxnSpPr>
          <p:nvPr/>
        </p:nvCxnSpPr>
        <p:spPr>
          <a:xfrm>
            <a:off x="6944162" y="1248547"/>
            <a:ext cx="79776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43BAC2BE-C425-B2EA-AE60-FECF8B879775}"/>
              </a:ext>
            </a:extLst>
          </p:cNvPr>
          <p:cNvSpPr/>
          <p:nvPr/>
        </p:nvSpPr>
        <p:spPr>
          <a:xfrm>
            <a:off x="3601329" y="2283774"/>
            <a:ext cx="1146222" cy="47683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Build</a:t>
            </a:r>
            <a:endParaRPr lang="en-SG" dirty="0">
              <a:solidFill>
                <a:schemeClr val="tx1"/>
              </a:solidFill>
            </a:endParaRPr>
          </a:p>
        </p:txBody>
      </p:sp>
      <p:sp>
        <p:nvSpPr>
          <p:cNvPr id="16" name="Rectangle 15">
            <a:extLst>
              <a:ext uri="{FF2B5EF4-FFF2-40B4-BE49-F238E27FC236}">
                <a16:creationId xmlns:a16="http://schemas.microsoft.com/office/drawing/2014/main" id="{8B028E6F-4B57-C6C4-DABC-574748E13416}"/>
              </a:ext>
            </a:extLst>
          </p:cNvPr>
          <p:cNvSpPr/>
          <p:nvPr/>
        </p:nvSpPr>
        <p:spPr>
          <a:xfrm>
            <a:off x="5367118" y="2266950"/>
            <a:ext cx="1146223" cy="508288"/>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Scan</a:t>
            </a:r>
            <a:endParaRPr lang="en-SG" dirty="0">
              <a:solidFill>
                <a:schemeClr val="tx1"/>
              </a:solidFill>
            </a:endParaRPr>
          </a:p>
        </p:txBody>
      </p:sp>
      <p:sp>
        <p:nvSpPr>
          <p:cNvPr id="19" name="Rectangle 18">
            <a:extLst>
              <a:ext uri="{FF2B5EF4-FFF2-40B4-BE49-F238E27FC236}">
                <a16:creationId xmlns:a16="http://schemas.microsoft.com/office/drawing/2014/main" id="{5663F14C-D97F-7B78-4359-5DDC4F671399}"/>
              </a:ext>
            </a:extLst>
          </p:cNvPr>
          <p:cNvSpPr/>
          <p:nvPr/>
        </p:nvSpPr>
        <p:spPr>
          <a:xfrm>
            <a:off x="7132908" y="2224569"/>
            <a:ext cx="1279572" cy="57437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Deploy to SIT</a:t>
            </a:r>
            <a:endParaRPr lang="en-SG" dirty="0">
              <a:solidFill>
                <a:schemeClr val="tx1"/>
              </a:solidFill>
            </a:endParaRPr>
          </a:p>
        </p:txBody>
      </p:sp>
      <p:cxnSp>
        <p:nvCxnSpPr>
          <p:cNvPr id="23" name="Straight Arrow Connector 22">
            <a:extLst>
              <a:ext uri="{FF2B5EF4-FFF2-40B4-BE49-F238E27FC236}">
                <a16:creationId xmlns:a16="http://schemas.microsoft.com/office/drawing/2014/main" id="{40922056-8D9B-E872-B135-352DF4EB0BF9}"/>
              </a:ext>
            </a:extLst>
          </p:cNvPr>
          <p:cNvCxnSpPr>
            <a:cxnSpLocks/>
            <a:stCxn id="15" idx="3"/>
            <a:endCxn id="16" idx="1"/>
          </p:cNvCxnSpPr>
          <p:nvPr/>
        </p:nvCxnSpPr>
        <p:spPr>
          <a:xfrm flipV="1">
            <a:off x="4747551" y="2521094"/>
            <a:ext cx="619567" cy="10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420C7BFF-8BCD-E289-BD8A-993F3D0DDC29}"/>
              </a:ext>
            </a:extLst>
          </p:cNvPr>
          <p:cNvCxnSpPr>
            <a:cxnSpLocks/>
            <a:stCxn id="16" idx="3"/>
            <a:endCxn id="19" idx="1"/>
          </p:cNvCxnSpPr>
          <p:nvPr/>
        </p:nvCxnSpPr>
        <p:spPr>
          <a:xfrm flipV="1">
            <a:off x="6513341" y="2511757"/>
            <a:ext cx="619567" cy="93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F2E79960-E71B-7620-0DF0-ECAAD7D10148}"/>
              </a:ext>
            </a:extLst>
          </p:cNvPr>
          <p:cNvCxnSpPr>
            <a:cxnSpLocks/>
          </p:cNvCxnSpPr>
          <p:nvPr/>
        </p:nvCxnSpPr>
        <p:spPr>
          <a:xfrm flipH="1">
            <a:off x="3601329" y="1647230"/>
            <a:ext cx="1443695" cy="656937"/>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C0370A62-0A36-8811-62B0-C978B008ECFC}"/>
              </a:ext>
            </a:extLst>
          </p:cNvPr>
          <p:cNvCxnSpPr>
            <a:cxnSpLocks/>
          </p:cNvCxnSpPr>
          <p:nvPr/>
        </p:nvCxnSpPr>
        <p:spPr>
          <a:xfrm>
            <a:off x="6944162" y="1647230"/>
            <a:ext cx="1468318" cy="566956"/>
          </a:xfrm>
          <a:prstGeom prst="line">
            <a:avLst/>
          </a:prstGeom>
        </p:spPr>
        <p:style>
          <a:lnRef idx="2">
            <a:schemeClr val="accent1"/>
          </a:lnRef>
          <a:fillRef idx="0">
            <a:schemeClr val="accent1"/>
          </a:fillRef>
          <a:effectRef idx="1">
            <a:schemeClr val="accent1"/>
          </a:effectRef>
          <a:fontRef idx="minor">
            <a:schemeClr val="tx1"/>
          </a:fontRef>
        </p:style>
      </p:cxnSp>
      <p:sp>
        <p:nvSpPr>
          <p:cNvPr id="2" name="Rectangle 1">
            <a:extLst>
              <a:ext uri="{FF2B5EF4-FFF2-40B4-BE49-F238E27FC236}">
                <a16:creationId xmlns:a16="http://schemas.microsoft.com/office/drawing/2014/main" id="{910713E4-250F-8D48-E6D1-22204E3DED16}"/>
              </a:ext>
            </a:extLst>
          </p:cNvPr>
          <p:cNvSpPr/>
          <p:nvPr/>
        </p:nvSpPr>
        <p:spPr>
          <a:xfrm>
            <a:off x="0" y="0"/>
            <a:ext cx="2466534" cy="634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t>D365</a:t>
            </a:r>
            <a:br>
              <a:rPr lang="en-SG" dirty="0"/>
            </a:br>
            <a:r>
              <a:rPr lang="en-SG" dirty="0" err="1"/>
              <a:t>WorkFlow</a:t>
            </a:r>
            <a:r>
              <a:rPr lang="en-SG" dirty="0"/>
              <a:t> (From C935)</a:t>
            </a:r>
            <a:endParaRPr lang="en-GB" dirty="0"/>
          </a:p>
        </p:txBody>
      </p:sp>
    </p:spTree>
    <p:extLst>
      <p:ext uri="{BB962C8B-B14F-4D97-AF65-F5344CB8AC3E}">
        <p14:creationId xmlns:p14="http://schemas.microsoft.com/office/powerpoint/2010/main" val="888155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FF9340-DDCC-D1F1-A307-D84725B049F3}"/>
              </a:ext>
            </a:extLst>
          </p:cNvPr>
          <p:cNvSpPr/>
          <p:nvPr/>
        </p:nvSpPr>
        <p:spPr>
          <a:xfrm>
            <a:off x="0" y="0"/>
            <a:ext cx="1924260" cy="634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t>D365</a:t>
            </a:r>
            <a:br>
              <a:rPr lang="en-SG" dirty="0"/>
            </a:br>
            <a:r>
              <a:rPr lang="en-SG" dirty="0"/>
              <a:t>Pipeline CI</a:t>
            </a:r>
            <a:endParaRPr lang="en-GB" dirty="0"/>
          </a:p>
        </p:txBody>
      </p:sp>
      <p:graphicFrame>
        <p:nvGraphicFramePr>
          <p:cNvPr id="4" name="Table 15">
            <a:extLst>
              <a:ext uri="{FF2B5EF4-FFF2-40B4-BE49-F238E27FC236}">
                <a16:creationId xmlns:a16="http://schemas.microsoft.com/office/drawing/2014/main" id="{3581B0A5-87D8-3E73-00D0-BDF25189431D}"/>
              </a:ext>
            </a:extLst>
          </p:cNvPr>
          <p:cNvGraphicFramePr>
            <a:graphicFrameLocks noGrp="1"/>
          </p:cNvGraphicFramePr>
          <p:nvPr>
            <p:extLst>
              <p:ext uri="{D42A27DB-BD31-4B8C-83A1-F6EECF244321}">
                <p14:modId xmlns:p14="http://schemas.microsoft.com/office/powerpoint/2010/main" val="909308405"/>
              </p:ext>
            </p:extLst>
          </p:nvPr>
        </p:nvGraphicFramePr>
        <p:xfrm>
          <a:off x="213497" y="1517137"/>
          <a:ext cx="1942123" cy="1285240"/>
        </p:xfrm>
        <a:graphic>
          <a:graphicData uri="http://schemas.openxmlformats.org/drawingml/2006/table">
            <a:tbl>
              <a:tblPr firstRow="1" bandRow="1">
                <a:tableStyleId>{5C22544A-7EE6-4342-B048-85BDC9FD1C3A}</a:tableStyleId>
              </a:tblPr>
              <a:tblGrid>
                <a:gridCol w="1942123">
                  <a:extLst>
                    <a:ext uri="{9D8B030D-6E8A-4147-A177-3AD203B41FA5}">
                      <a16:colId xmlns:a16="http://schemas.microsoft.com/office/drawing/2014/main" val="301110845"/>
                    </a:ext>
                  </a:extLst>
                </a:gridCol>
              </a:tblGrid>
              <a:tr h="265072">
                <a:tc>
                  <a:txBody>
                    <a:bodyPr/>
                    <a:lstStyle/>
                    <a:p>
                      <a:pPr algn="ctr"/>
                      <a:r>
                        <a:rPr lang="en-SG" sz="1200" dirty="0"/>
                        <a:t>1) Initialise</a:t>
                      </a:r>
                      <a:endParaRPr lang="en-GB" sz="1200" dirty="0"/>
                    </a:p>
                  </a:txBody>
                  <a:tcPr/>
                </a:tc>
                <a:extLst>
                  <a:ext uri="{0D108BD9-81ED-4DB2-BD59-A6C34878D82A}">
                    <a16:rowId xmlns:a16="http://schemas.microsoft.com/office/drawing/2014/main" val="359722901"/>
                  </a:ext>
                </a:extLst>
              </a:tr>
              <a:tr h="370840">
                <a:tc>
                  <a:txBody>
                    <a:bodyPr/>
                    <a:lstStyle/>
                    <a:p>
                      <a:r>
                        <a:rPr lang="en-SG" sz="1200" dirty="0"/>
                        <a:t>Ensure template version is latest and using correct run type</a:t>
                      </a:r>
                      <a:endParaRPr lang="en-GB" sz="1200" dirty="0"/>
                    </a:p>
                  </a:txBody>
                  <a:tcPr/>
                </a:tc>
                <a:extLst>
                  <a:ext uri="{0D108BD9-81ED-4DB2-BD59-A6C34878D82A}">
                    <a16:rowId xmlns:a16="http://schemas.microsoft.com/office/drawing/2014/main" val="4224052876"/>
                  </a:ext>
                </a:extLst>
              </a:tr>
              <a:tr h="370840">
                <a:tc>
                  <a:txBody>
                    <a:bodyPr/>
                    <a:lstStyle/>
                    <a:p>
                      <a:r>
                        <a:rPr lang="en-SG" sz="1200" dirty="0"/>
                        <a:t>Retrieve secrets from AKV</a:t>
                      </a:r>
                      <a:endParaRPr lang="en-GB" sz="1200" dirty="0"/>
                    </a:p>
                  </a:txBody>
                  <a:tcPr/>
                </a:tc>
                <a:extLst>
                  <a:ext uri="{0D108BD9-81ED-4DB2-BD59-A6C34878D82A}">
                    <a16:rowId xmlns:a16="http://schemas.microsoft.com/office/drawing/2014/main" val="206958627"/>
                  </a:ext>
                </a:extLst>
              </a:tr>
            </a:tbl>
          </a:graphicData>
        </a:graphic>
      </p:graphicFrame>
      <p:graphicFrame>
        <p:nvGraphicFramePr>
          <p:cNvPr id="5" name="Table 4">
            <a:extLst>
              <a:ext uri="{FF2B5EF4-FFF2-40B4-BE49-F238E27FC236}">
                <a16:creationId xmlns:a16="http://schemas.microsoft.com/office/drawing/2014/main" id="{7299F1A4-C4BA-F68D-EF32-D122E34CC11B}"/>
              </a:ext>
            </a:extLst>
          </p:cNvPr>
          <p:cNvGraphicFramePr>
            <a:graphicFrameLocks noGrp="1"/>
          </p:cNvGraphicFramePr>
          <p:nvPr>
            <p:extLst>
              <p:ext uri="{D42A27DB-BD31-4B8C-83A1-F6EECF244321}">
                <p14:modId xmlns:p14="http://schemas.microsoft.com/office/powerpoint/2010/main" val="2500768170"/>
              </p:ext>
            </p:extLst>
          </p:nvPr>
        </p:nvGraphicFramePr>
        <p:xfrm>
          <a:off x="2623535" y="820786"/>
          <a:ext cx="1942123" cy="822960"/>
        </p:xfrm>
        <a:graphic>
          <a:graphicData uri="http://schemas.openxmlformats.org/drawingml/2006/table">
            <a:tbl>
              <a:tblPr firstRow="1" bandRow="1">
                <a:tableStyleId>{5C22544A-7EE6-4342-B048-85BDC9FD1C3A}</a:tableStyleId>
              </a:tblPr>
              <a:tblGrid>
                <a:gridCol w="1942123">
                  <a:extLst>
                    <a:ext uri="{9D8B030D-6E8A-4147-A177-3AD203B41FA5}">
                      <a16:colId xmlns:a16="http://schemas.microsoft.com/office/drawing/2014/main" val="301110845"/>
                    </a:ext>
                  </a:extLst>
                </a:gridCol>
              </a:tblGrid>
              <a:tr h="165499">
                <a:tc>
                  <a:txBody>
                    <a:bodyPr/>
                    <a:lstStyle/>
                    <a:p>
                      <a:pPr algn="ctr"/>
                      <a:r>
                        <a:rPr lang="en-SG" sz="1200" dirty="0"/>
                        <a:t>2) Validate</a:t>
                      </a:r>
                      <a:endParaRPr lang="en-GB" sz="1200" dirty="0"/>
                    </a:p>
                  </a:txBody>
                  <a:tcPr/>
                </a:tc>
                <a:extLst>
                  <a:ext uri="{0D108BD9-81ED-4DB2-BD59-A6C34878D82A}">
                    <a16:rowId xmlns:a16="http://schemas.microsoft.com/office/drawing/2014/main" val="359722901"/>
                  </a:ext>
                </a:extLst>
              </a:tr>
              <a:tr h="269175">
                <a:tc>
                  <a:txBody>
                    <a:bodyPr/>
                    <a:lstStyle/>
                    <a:p>
                      <a:r>
                        <a:rPr lang="en-SG" sz="1200" dirty="0"/>
                        <a:t>Verify PR approval and Repo</a:t>
                      </a:r>
                      <a:endParaRPr lang="en-GB" sz="1200" dirty="0"/>
                    </a:p>
                  </a:txBody>
                  <a:tcPr/>
                </a:tc>
                <a:extLst>
                  <a:ext uri="{0D108BD9-81ED-4DB2-BD59-A6C34878D82A}">
                    <a16:rowId xmlns:a16="http://schemas.microsoft.com/office/drawing/2014/main" val="4224052876"/>
                  </a:ext>
                </a:extLst>
              </a:tr>
              <a:tr h="258624">
                <a:tc>
                  <a:txBody>
                    <a:bodyPr/>
                    <a:lstStyle/>
                    <a:p>
                      <a:r>
                        <a:rPr lang="en-SG" sz="1200" dirty="0"/>
                        <a:t>Retrieve secrets from AKV</a:t>
                      </a:r>
                      <a:endParaRPr lang="en-GB" sz="1200" dirty="0"/>
                    </a:p>
                  </a:txBody>
                  <a:tcPr/>
                </a:tc>
                <a:extLst>
                  <a:ext uri="{0D108BD9-81ED-4DB2-BD59-A6C34878D82A}">
                    <a16:rowId xmlns:a16="http://schemas.microsoft.com/office/drawing/2014/main" val="206958627"/>
                  </a:ext>
                </a:extLst>
              </a:tr>
            </a:tbl>
          </a:graphicData>
        </a:graphic>
      </p:graphicFrame>
      <p:graphicFrame>
        <p:nvGraphicFramePr>
          <p:cNvPr id="7" name="Table 6">
            <a:extLst>
              <a:ext uri="{FF2B5EF4-FFF2-40B4-BE49-F238E27FC236}">
                <a16:creationId xmlns:a16="http://schemas.microsoft.com/office/drawing/2014/main" id="{5669E307-3618-E3BA-655A-71C03117DC72}"/>
              </a:ext>
            </a:extLst>
          </p:cNvPr>
          <p:cNvGraphicFramePr>
            <a:graphicFrameLocks noGrp="1"/>
          </p:cNvGraphicFramePr>
          <p:nvPr>
            <p:extLst>
              <p:ext uri="{D42A27DB-BD31-4B8C-83A1-F6EECF244321}">
                <p14:modId xmlns:p14="http://schemas.microsoft.com/office/powerpoint/2010/main" val="102546475"/>
              </p:ext>
            </p:extLst>
          </p:nvPr>
        </p:nvGraphicFramePr>
        <p:xfrm>
          <a:off x="2580804" y="2876012"/>
          <a:ext cx="2336279" cy="2377440"/>
        </p:xfrm>
        <a:graphic>
          <a:graphicData uri="http://schemas.openxmlformats.org/drawingml/2006/table">
            <a:tbl>
              <a:tblPr firstRow="1" bandRow="1">
                <a:tableStyleId>{5C22544A-7EE6-4342-B048-85BDC9FD1C3A}</a:tableStyleId>
              </a:tblPr>
              <a:tblGrid>
                <a:gridCol w="2336279">
                  <a:extLst>
                    <a:ext uri="{9D8B030D-6E8A-4147-A177-3AD203B41FA5}">
                      <a16:colId xmlns:a16="http://schemas.microsoft.com/office/drawing/2014/main" val="301110845"/>
                    </a:ext>
                  </a:extLst>
                </a:gridCol>
              </a:tblGrid>
              <a:tr h="265072">
                <a:tc>
                  <a:txBody>
                    <a:bodyPr/>
                    <a:lstStyle/>
                    <a:p>
                      <a:pPr algn="ctr"/>
                      <a:r>
                        <a:rPr lang="en-SG" sz="1200" dirty="0"/>
                        <a:t>3) Build</a:t>
                      </a:r>
                      <a:endParaRPr lang="en-GB" sz="1200" dirty="0"/>
                    </a:p>
                  </a:txBody>
                  <a:tcPr/>
                </a:tc>
                <a:extLst>
                  <a:ext uri="{0D108BD9-81ED-4DB2-BD59-A6C34878D82A}">
                    <a16:rowId xmlns:a16="http://schemas.microsoft.com/office/drawing/2014/main" val="359722901"/>
                  </a:ext>
                </a:extLst>
              </a:tr>
              <a:tr h="128798">
                <a:tc>
                  <a:txBody>
                    <a:bodyPr/>
                    <a:lstStyle/>
                    <a:p>
                      <a:r>
                        <a:rPr lang="en-SG" sz="1200" dirty="0"/>
                        <a:t>Up the </a:t>
                      </a:r>
                      <a:r>
                        <a:rPr lang="en-SG" sz="1200" dirty="0" err="1"/>
                        <a:t>SemVer</a:t>
                      </a:r>
                      <a:endParaRPr lang="en-GB" sz="1200" dirty="0"/>
                    </a:p>
                  </a:txBody>
                  <a:tcPr/>
                </a:tc>
                <a:extLst>
                  <a:ext uri="{0D108BD9-81ED-4DB2-BD59-A6C34878D82A}">
                    <a16:rowId xmlns:a16="http://schemas.microsoft.com/office/drawing/2014/main" val="4224052876"/>
                  </a:ext>
                </a:extLst>
              </a:tr>
              <a:tr h="2691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dk1"/>
                          </a:solidFill>
                          <a:effectLst/>
                          <a:latin typeface="+mn-lt"/>
                          <a:ea typeface="+mn-ea"/>
                          <a:cs typeface="+mn-cs"/>
                        </a:rPr>
                        <a:t>Restore NuGet and </a:t>
                      </a:r>
                      <a:r>
                        <a:rPr lang="en-SG" sz="1200" kern="1200" dirty="0" err="1">
                          <a:solidFill>
                            <a:schemeClr val="dk1"/>
                          </a:solidFill>
                          <a:effectLst/>
                          <a:latin typeface="+mn-lt"/>
                          <a:ea typeface="+mn-ea"/>
                          <a:cs typeface="+mn-cs"/>
                        </a:rPr>
                        <a:t>.Net</a:t>
                      </a:r>
                      <a:endParaRPr lang="en-GB" sz="1200" dirty="0">
                        <a:effectLst/>
                      </a:endParaRPr>
                    </a:p>
                  </a:txBody>
                  <a:tcPr/>
                </a:tc>
                <a:extLst>
                  <a:ext uri="{0D108BD9-81ED-4DB2-BD59-A6C34878D82A}">
                    <a16:rowId xmlns:a16="http://schemas.microsoft.com/office/drawing/2014/main" val="2487767905"/>
                  </a:ext>
                </a:extLst>
              </a:tr>
              <a:tr h="258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dk1"/>
                          </a:solidFill>
                          <a:effectLst/>
                          <a:latin typeface="+mn-lt"/>
                          <a:ea typeface="+mn-ea"/>
                          <a:cs typeface="+mn-cs"/>
                        </a:rPr>
                        <a:t>Build the application with </a:t>
                      </a:r>
                      <a:r>
                        <a:rPr lang="en-SG" sz="1200" kern="1200" dirty="0" err="1">
                          <a:solidFill>
                            <a:schemeClr val="dk1"/>
                          </a:solidFill>
                          <a:effectLst/>
                          <a:latin typeface="+mn-lt"/>
                          <a:ea typeface="+mn-ea"/>
                          <a:cs typeface="+mn-cs"/>
                        </a:rPr>
                        <a:t>.Net</a:t>
                      </a:r>
                      <a:r>
                        <a:rPr lang="en-SG" sz="1200" kern="1200" dirty="0">
                          <a:solidFill>
                            <a:schemeClr val="dk1"/>
                          </a:solidFill>
                          <a:effectLst/>
                          <a:latin typeface="+mn-lt"/>
                          <a:ea typeface="+mn-ea"/>
                          <a:cs typeface="+mn-cs"/>
                        </a:rPr>
                        <a:t> and run test cases</a:t>
                      </a:r>
                      <a:endParaRPr lang="en-GB" sz="1200" dirty="0">
                        <a:effectLst/>
                      </a:endParaRPr>
                    </a:p>
                  </a:txBody>
                  <a:tcPr/>
                </a:tc>
                <a:extLst>
                  <a:ext uri="{0D108BD9-81ED-4DB2-BD59-A6C34878D82A}">
                    <a16:rowId xmlns:a16="http://schemas.microsoft.com/office/drawing/2014/main" val="206958627"/>
                  </a:ext>
                </a:extLst>
              </a:tr>
              <a:tr h="258624">
                <a:tc>
                  <a:txBody>
                    <a:bodyPr/>
                    <a:lstStyle/>
                    <a:p>
                      <a:r>
                        <a:rPr lang="en-SG" sz="1200" dirty="0"/>
                        <a:t>Scan the code with SonarQube and publish result</a:t>
                      </a:r>
                      <a:endParaRPr lang="en-GB" sz="1200" dirty="0"/>
                    </a:p>
                  </a:txBody>
                  <a:tcPr/>
                </a:tc>
                <a:extLst>
                  <a:ext uri="{0D108BD9-81ED-4DB2-BD59-A6C34878D82A}">
                    <a16:rowId xmlns:a16="http://schemas.microsoft.com/office/drawing/2014/main" val="3231984709"/>
                  </a:ext>
                </a:extLst>
              </a:tr>
              <a:tr h="258624">
                <a:tc>
                  <a:txBody>
                    <a:bodyPr/>
                    <a:lstStyle/>
                    <a:p>
                      <a:r>
                        <a:rPr lang="en-SG" sz="1200" dirty="0"/>
                        <a:t>Publish Plugins. Workflow, </a:t>
                      </a:r>
                      <a:r>
                        <a:rPr lang="en-SG" sz="1200" dirty="0" err="1"/>
                        <a:t>CustomAPI</a:t>
                      </a:r>
                      <a:r>
                        <a:rPr lang="en-SG" sz="1200" dirty="0"/>
                        <a:t>, Web and DPA as pipeline artifacts</a:t>
                      </a:r>
                      <a:endParaRPr lang="en-GB" sz="1200" dirty="0"/>
                    </a:p>
                  </a:txBody>
                  <a:tcPr/>
                </a:tc>
                <a:extLst>
                  <a:ext uri="{0D108BD9-81ED-4DB2-BD59-A6C34878D82A}">
                    <a16:rowId xmlns:a16="http://schemas.microsoft.com/office/drawing/2014/main" val="909325365"/>
                  </a:ext>
                </a:extLst>
              </a:tr>
            </a:tbl>
          </a:graphicData>
        </a:graphic>
      </p:graphicFrame>
      <p:graphicFrame>
        <p:nvGraphicFramePr>
          <p:cNvPr id="8" name="Table 7">
            <a:extLst>
              <a:ext uri="{FF2B5EF4-FFF2-40B4-BE49-F238E27FC236}">
                <a16:creationId xmlns:a16="http://schemas.microsoft.com/office/drawing/2014/main" id="{4E3DECE3-E70C-39F2-6105-F1478DE3F2F4}"/>
              </a:ext>
            </a:extLst>
          </p:cNvPr>
          <p:cNvGraphicFramePr>
            <a:graphicFrameLocks noGrp="1"/>
          </p:cNvGraphicFramePr>
          <p:nvPr>
            <p:extLst>
              <p:ext uri="{D42A27DB-BD31-4B8C-83A1-F6EECF244321}">
                <p14:modId xmlns:p14="http://schemas.microsoft.com/office/powerpoint/2010/main" val="3362759565"/>
              </p:ext>
            </p:extLst>
          </p:nvPr>
        </p:nvGraphicFramePr>
        <p:xfrm>
          <a:off x="6069380" y="822960"/>
          <a:ext cx="2336279" cy="822960"/>
        </p:xfrm>
        <a:graphic>
          <a:graphicData uri="http://schemas.openxmlformats.org/drawingml/2006/table">
            <a:tbl>
              <a:tblPr firstRow="1" bandRow="1">
                <a:tableStyleId>{5C22544A-7EE6-4342-B048-85BDC9FD1C3A}</a:tableStyleId>
              </a:tblPr>
              <a:tblGrid>
                <a:gridCol w="2336279">
                  <a:extLst>
                    <a:ext uri="{9D8B030D-6E8A-4147-A177-3AD203B41FA5}">
                      <a16:colId xmlns:a16="http://schemas.microsoft.com/office/drawing/2014/main" val="301110845"/>
                    </a:ext>
                  </a:extLst>
                </a:gridCol>
              </a:tblGrid>
              <a:tr h="265072">
                <a:tc>
                  <a:txBody>
                    <a:bodyPr/>
                    <a:lstStyle/>
                    <a:p>
                      <a:pPr algn="ctr"/>
                      <a:r>
                        <a:rPr lang="en-SG" sz="1200" dirty="0"/>
                        <a:t>4) Mend and Fortify</a:t>
                      </a:r>
                      <a:endParaRPr lang="en-GB" sz="1200" dirty="0"/>
                    </a:p>
                  </a:txBody>
                  <a:tcPr/>
                </a:tc>
                <a:extLst>
                  <a:ext uri="{0D108BD9-81ED-4DB2-BD59-A6C34878D82A}">
                    <a16:rowId xmlns:a16="http://schemas.microsoft.com/office/drawing/2014/main" val="359722901"/>
                  </a:ext>
                </a:extLst>
              </a:tr>
              <a:tr h="1287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dk1"/>
                          </a:solidFill>
                          <a:effectLst/>
                          <a:latin typeface="+mn-lt"/>
                          <a:ea typeface="+mn-ea"/>
                          <a:cs typeface="+mn-cs"/>
                        </a:rPr>
                        <a:t>Run Fortify and Mend Scan</a:t>
                      </a:r>
                      <a:endParaRPr lang="en-GB" sz="1200" dirty="0">
                        <a:effectLst/>
                      </a:endParaRPr>
                    </a:p>
                  </a:txBody>
                  <a:tcPr/>
                </a:tc>
                <a:extLst>
                  <a:ext uri="{0D108BD9-81ED-4DB2-BD59-A6C34878D82A}">
                    <a16:rowId xmlns:a16="http://schemas.microsoft.com/office/drawing/2014/main" val="4224052876"/>
                  </a:ext>
                </a:extLst>
              </a:tr>
              <a:tr h="2691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dk1"/>
                          </a:solidFill>
                          <a:effectLst/>
                          <a:latin typeface="+mn-lt"/>
                          <a:ea typeface="+mn-ea"/>
                          <a:cs typeface="+mn-cs"/>
                        </a:rPr>
                        <a:t>Publish the scan results</a:t>
                      </a:r>
                      <a:endParaRPr lang="en-GB" sz="1200" dirty="0">
                        <a:effectLst/>
                      </a:endParaRPr>
                    </a:p>
                  </a:txBody>
                  <a:tcPr/>
                </a:tc>
                <a:extLst>
                  <a:ext uri="{0D108BD9-81ED-4DB2-BD59-A6C34878D82A}">
                    <a16:rowId xmlns:a16="http://schemas.microsoft.com/office/drawing/2014/main" val="2487767905"/>
                  </a:ext>
                </a:extLst>
              </a:tr>
            </a:tbl>
          </a:graphicData>
        </a:graphic>
      </p:graphicFrame>
      <p:graphicFrame>
        <p:nvGraphicFramePr>
          <p:cNvPr id="9" name="Table 8">
            <a:extLst>
              <a:ext uri="{FF2B5EF4-FFF2-40B4-BE49-F238E27FC236}">
                <a16:creationId xmlns:a16="http://schemas.microsoft.com/office/drawing/2014/main" id="{755652B8-A5A3-22DE-657C-7A6741476ADA}"/>
              </a:ext>
            </a:extLst>
          </p:cNvPr>
          <p:cNvGraphicFramePr>
            <a:graphicFrameLocks noGrp="1"/>
          </p:cNvGraphicFramePr>
          <p:nvPr>
            <p:extLst>
              <p:ext uri="{D42A27DB-BD31-4B8C-83A1-F6EECF244321}">
                <p14:modId xmlns:p14="http://schemas.microsoft.com/office/powerpoint/2010/main" val="969919008"/>
              </p:ext>
            </p:extLst>
          </p:nvPr>
        </p:nvGraphicFramePr>
        <p:xfrm>
          <a:off x="5732343" y="2967452"/>
          <a:ext cx="3010355" cy="2743200"/>
        </p:xfrm>
        <a:graphic>
          <a:graphicData uri="http://schemas.openxmlformats.org/drawingml/2006/table">
            <a:tbl>
              <a:tblPr firstRow="1" bandRow="1">
                <a:tableStyleId>{5C22544A-7EE6-4342-B048-85BDC9FD1C3A}</a:tableStyleId>
              </a:tblPr>
              <a:tblGrid>
                <a:gridCol w="3010355">
                  <a:extLst>
                    <a:ext uri="{9D8B030D-6E8A-4147-A177-3AD203B41FA5}">
                      <a16:colId xmlns:a16="http://schemas.microsoft.com/office/drawing/2014/main" val="301110845"/>
                    </a:ext>
                  </a:extLst>
                </a:gridCol>
              </a:tblGrid>
              <a:tr h="265072">
                <a:tc>
                  <a:txBody>
                    <a:bodyPr/>
                    <a:lstStyle/>
                    <a:p>
                      <a:pPr algn="ctr"/>
                      <a:r>
                        <a:rPr lang="en-SG" sz="1200" dirty="0"/>
                        <a:t>5) Customization Master</a:t>
                      </a:r>
                      <a:endParaRPr lang="en-GB" sz="1200" dirty="0"/>
                    </a:p>
                  </a:txBody>
                  <a:tcPr/>
                </a:tc>
                <a:extLst>
                  <a:ext uri="{0D108BD9-81ED-4DB2-BD59-A6C34878D82A}">
                    <a16:rowId xmlns:a16="http://schemas.microsoft.com/office/drawing/2014/main" val="359722901"/>
                  </a:ext>
                </a:extLst>
              </a:tr>
              <a:tr h="1287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dk1"/>
                          </a:solidFill>
                          <a:effectLst/>
                          <a:latin typeface="+mn-lt"/>
                          <a:ea typeface="+mn-ea"/>
                          <a:cs typeface="+mn-cs"/>
                        </a:rPr>
                        <a:t>Download MSCRM Tool, Avanade DSS Installer </a:t>
                      </a:r>
                      <a:endParaRPr lang="en-GB" sz="1200" dirty="0">
                        <a:effectLst/>
                      </a:endParaRPr>
                    </a:p>
                  </a:txBody>
                  <a:tcPr/>
                </a:tc>
                <a:extLst>
                  <a:ext uri="{0D108BD9-81ED-4DB2-BD59-A6C34878D82A}">
                    <a16:rowId xmlns:a16="http://schemas.microsoft.com/office/drawing/2014/main" val="4224052876"/>
                  </a:ext>
                </a:extLst>
              </a:tr>
              <a:tr h="2691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dk1"/>
                          </a:solidFill>
                          <a:effectLst/>
                          <a:latin typeface="+mn-lt"/>
                          <a:ea typeface="+mn-ea"/>
                          <a:cs typeface="+mn-cs"/>
                        </a:rPr>
                        <a:t>Resolve connections and verify that solutions exist</a:t>
                      </a:r>
                      <a:endParaRPr lang="en-GB" sz="1200" dirty="0">
                        <a:effectLst/>
                      </a:endParaRPr>
                    </a:p>
                  </a:txBody>
                  <a:tcPr/>
                </a:tc>
                <a:extLst>
                  <a:ext uri="{0D108BD9-81ED-4DB2-BD59-A6C34878D82A}">
                    <a16:rowId xmlns:a16="http://schemas.microsoft.com/office/drawing/2014/main" val="2487767905"/>
                  </a:ext>
                </a:extLst>
              </a:tr>
              <a:tr h="258624">
                <a:tc>
                  <a:txBody>
                    <a:bodyPr/>
                    <a:lstStyle/>
                    <a:p>
                      <a:r>
                        <a:rPr lang="en-SG" sz="1200" dirty="0"/>
                        <a:t>Deploy Web Resources, Web Workflow, Plugins and Custom API to the SIT SAAS endpoint </a:t>
                      </a:r>
                      <a:r>
                        <a:rPr lang="en-SG" sz="1200" dirty="0">
                          <a:effectLst/>
                        </a:rPr>
                        <a:t>workspace</a:t>
                      </a:r>
                      <a:endParaRPr lang="en-GB" sz="1200" dirty="0"/>
                    </a:p>
                  </a:txBody>
                  <a:tcPr/>
                </a:tc>
                <a:extLst>
                  <a:ext uri="{0D108BD9-81ED-4DB2-BD59-A6C34878D82A}">
                    <a16:rowId xmlns:a16="http://schemas.microsoft.com/office/drawing/2014/main" val="206958627"/>
                  </a:ext>
                </a:extLst>
              </a:tr>
              <a:tr h="0">
                <a:tc>
                  <a:txBody>
                    <a:bodyPr/>
                    <a:lstStyle/>
                    <a:p>
                      <a:r>
                        <a:rPr lang="en-SG" sz="1200" dirty="0"/>
                        <a:t>Export Solution Drop  (</a:t>
                      </a:r>
                      <a:r>
                        <a:rPr lang="en-SG" sz="1200" dirty="0" err="1"/>
                        <a:t>CRM_Solutions</a:t>
                      </a:r>
                      <a:r>
                        <a:rPr lang="en-SG" sz="1200" dirty="0"/>
                        <a:t> ) from SIT (to use in higher env)</a:t>
                      </a:r>
                      <a:endParaRPr lang="en-GB" sz="1200" dirty="0"/>
                    </a:p>
                  </a:txBody>
                  <a:tcPr/>
                </a:tc>
                <a:extLst>
                  <a:ext uri="{0D108BD9-81ED-4DB2-BD59-A6C34878D82A}">
                    <a16:rowId xmlns:a16="http://schemas.microsoft.com/office/drawing/2014/main" val="3365471987"/>
                  </a:ext>
                </a:extLst>
              </a:tr>
              <a:tr h="258624">
                <a:tc>
                  <a:txBody>
                    <a:bodyPr/>
                    <a:lstStyle/>
                    <a:p>
                      <a:r>
                        <a:rPr lang="en-SG" sz="1200" dirty="0"/>
                        <a:t>Package and publish the </a:t>
                      </a:r>
                      <a:r>
                        <a:rPr lang="en-SG" sz="1200" dirty="0" err="1"/>
                        <a:t>CRM_Solutions</a:t>
                      </a:r>
                      <a:r>
                        <a:rPr lang="en-SG" sz="1200" dirty="0"/>
                        <a:t> as a pipeline artifact</a:t>
                      </a:r>
                      <a:endParaRPr lang="en-GB" sz="1200" dirty="0"/>
                    </a:p>
                  </a:txBody>
                  <a:tcPr/>
                </a:tc>
                <a:extLst>
                  <a:ext uri="{0D108BD9-81ED-4DB2-BD59-A6C34878D82A}">
                    <a16:rowId xmlns:a16="http://schemas.microsoft.com/office/drawing/2014/main" val="3231984709"/>
                  </a:ext>
                </a:extLst>
              </a:tr>
            </a:tbl>
          </a:graphicData>
        </a:graphic>
      </p:graphicFrame>
      <p:graphicFrame>
        <p:nvGraphicFramePr>
          <p:cNvPr id="10" name="Table 9">
            <a:extLst>
              <a:ext uri="{FF2B5EF4-FFF2-40B4-BE49-F238E27FC236}">
                <a16:creationId xmlns:a16="http://schemas.microsoft.com/office/drawing/2014/main" id="{6974D2B1-AD40-24E4-6F91-7D30BF38F8A9}"/>
              </a:ext>
            </a:extLst>
          </p:cNvPr>
          <p:cNvGraphicFramePr>
            <a:graphicFrameLocks noGrp="1"/>
          </p:cNvGraphicFramePr>
          <p:nvPr>
            <p:extLst>
              <p:ext uri="{D42A27DB-BD31-4B8C-83A1-F6EECF244321}">
                <p14:modId xmlns:p14="http://schemas.microsoft.com/office/powerpoint/2010/main" val="3911269208"/>
              </p:ext>
            </p:extLst>
          </p:nvPr>
        </p:nvGraphicFramePr>
        <p:xfrm>
          <a:off x="9611196" y="1961612"/>
          <a:ext cx="2336279" cy="2286000"/>
        </p:xfrm>
        <a:graphic>
          <a:graphicData uri="http://schemas.openxmlformats.org/drawingml/2006/table">
            <a:tbl>
              <a:tblPr firstRow="1" bandRow="1">
                <a:tableStyleId>{5C22544A-7EE6-4342-B048-85BDC9FD1C3A}</a:tableStyleId>
              </a:tblPr>
              <a:tblGrid>
                <a:gridCol w="2336279">
                  <a:extLst>
                    <a:ext uri="{9D8B030D-6E8A-4147-A177-3AD203B41FA5}">
                      <a16:colId xmlns:a16="http://schemas.microsoft.com/office/drawing/2014/main" val="301110845"/>
                    </a:ext>
                  </a:extLst>
                </a:gridCol>
              </a:tblGrid>
              <a:tr h="265072">
                <a:tc>
                  <a:txBody>
                    <a:bodyPr/>
                    <a:lstStyle/>
                    <a:p>
                      <a:pPr algn="ctr"/>
                      <a:r>
                        <a:rPr lang="en-SG" sz="1200" dirty="0"/>
                        <a:t>6) Publish</a:t>
                      </a:r>
                      <a:endParaRPr lang="en-GB" sz="1200" dirty="0"/>
                    </a:p>
                  </a:txBody>
                  <a:tcPr/>
                </a:tc>
                <a:extLst>
                  <a:ext uri="{0D108BD9-81ED-4DB2-BD59-A6C34878D82A}">
                    <a16:rowId xmlns:a16="http://schemas.microsoft.com/office/drawing/2014/main" val="359722901"/>
                  </a:ext>
                </a:extLst>
              </a:tr>
              <a:tr h="1287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dk1"/>
                          </a:solidFill>
                          <a:effectLst/>
                          <a:latin typeface="+mn-lt"/>
                          <a:ea typeface="+mn-ea"/>
                          <a:cs typeface="+mn-cs"/>
                        </a:rPr>
                        <a:t>Validate that the </a:t>
                      </a:r>
                      <a:r>
                        <a:rPr lang="en-SG" sz="1200" dirty="0"/>
                        <a:t>Plugins. Workflow, </a:t>
                      </a:r>
                      <a:r>
                        <a:rPr lang="en-SG" sz="1200" dirty="0" err="1"/>
                        <a:t>CustomAPI</a:t>
                      </a:r>
                      <a:r>
                        <a:rPr lang="en-SG" sz="1200" dirty="0"/>
                        <a:t>, Web and DPA</a:t>
                      </a:r>
                      <a:r>
                        <a:rPr lang="en-SG" sz="1200" kern="1200" dirty="0">
                          <a:solidFill>
                            <a:schemeClr val="dk1"/>
                          </a:solidFill>
                          <a:effectLst/>
                          <a:latin typeface="+mn-lt"/>
                          <a:ea typeface="+mn-ea"/>
                          <a:cs typeface="+mn-cs"/>
                        </a:rPr>
                        <a:t> pipeline artifact exist</a:t>
                      </a:r>
                      <a:endParaRPr lang="en-GB" sz="1200" dirty="0">
                        <a:effectLst/>
                      </a:endParaRPr>
                    </a:p>
                  </a:txBody>
                  <a:tcPr/>
                </a:tc>
                <a:extLst>
                  <a:ext uri="{0D108BD9-81ED-4DB2-BD59-A6C34878D82A}">
                    <a16:rowId xmlns:a16="http://schemas.microsoft.com/office/drawing/2014/main" val="4224052876"/>
                  </a:ext>
                </a:extLst>
              </a:tr>
              <a:tr h="269175">
                <a:tc>
                  <a:txBody>
                    <a:bodyPr/>
                    <a:lstStyle/>
                    <a:p>
                      <a:pPr rtl="0" eaLnBrk="1" fontAlgn="auto" latinLnBrk="0" hangingPunct="1"/>
                      <a:r>
                        <a:rPr lang="en-SG" sz="1200" kern="1200" dirty="0">
                          <a:solidFill>
                            <a:schemeClr val="dk1"/>
                          </a:solidFill>
                          <a:effectLst/>
                          <a:latin typeface="+mn-lt"/>
                          <a:ea typeface="+mn-ea"/>
                          <a:cs typeface="+mn-cs"/>
                        </a:rPr>
                        <a:t>Retrieve the </a:t>
                      </a:r>
                      <a:r>
                        <a:rPr lang="en-SG" sz="1200" kern="1200" dirty="0" err="1">
                          <a:solidFill>
                            <a:schemeClr val="dk1"/>
                          </a:solidFill>
                          <a:effectLst/>
                          <a:latin typeface="+mn-lt"/>
                          <a:ea typeface="+mn-ea"/>
                          <a:cs typeface="+mn-cs"/>
                        </a:rPr>
                        <a:t>SemVer</a:t>
                      </a:r>
                      <a:r>
                        <a:rPr lang="en-SG" sz="1200" kern="1200" dirty="0">
                          <a:solidFill>
                            <a:schemeClr val="dk1"/>
                          </a:solidFill>
                          <a:effectLst/>
                          <a:latin typeface="+mn-lt"/>
                          <a:ea typeface="+mn-ea"/>
                          <a:cs typeface="+mn-cs"/>
                        </a:rPr>
                        <a:t> and commit it to the L4</a:t>
                      </a:r>
                      <a:endParaRPr lang="en-GB" sz="1200" dirty="0">
                        <a:effectLst/>
                      </a:endParaRPr>
                    </a:p>
                  </a:txBody>
                  <a:tcPr/>
                </a:tc>
                <a:extLst>
                  <a:ext uri="{0D108BD9-81ED-4DB2-BD59-A6C34878D82A}">
                    <a16:rowId xmlns:a16="http://schemas.microsoft.com/office/drawing/2014/main" val="2487767905"/>
                  </a:ext>
                </a:extLst>
              </a:tr>
              <a:tr h="2691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dk1"/>
                          </a:solidFill>
                          <a:effectLst/>
                          <a:latin typeface="+mn-lt"/>
                          <a:ea typeface="+mn-ea"/>
                          <a:cs typeface="+mn-cs"/>
                        </a:rPr>
                        <a:t>Publish the pipeline artifact as a universal artifact into the artifact feed</a:t>
                      </a:r>
                      <a:endParaRPr lang="en-GB" sz="1200" dirty="0">
                        <a:effectLst/>
                      </a:endParaRPr>
                    </a:p>
                  </a:txBody>
                  <a:tcPr/>
                </a:tc>
                <a:extLst>
                  <a:ext uri="{0D108BD9-81ED-4DB2-BD59-A6C34878D82A}">
                    <a16:rowId xmlns:a16="http://schemas.microsoft.com/office/drawing/2014/main" val="3026527161"/>
                  </a:ext>
                </a:extLst>
              </a:tr>
              <a:tr h="2691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dirty="0">
                          <a:effectLst/>
                        </a:rPr>
                        <a:t>Trigger App CD Pipeline</a:t>
                      </a:r>
                      <a:endParaRPr lang="en-GB" sz="1200" dirty="0">
                        <a:effectLst/>
                      </a:endParaRPr>
                    </a:p>
                  </a:txBody>
                  <a:tcPr/>
                </a:tc>
                <a:extLst>
                  <a:ext uri="{0D108BD9-81ED-4DB2-BD59-A6C34878D82A}">
                    <a16:rowId xmlns:a16="http://schemas.microsoft.com/office/drawing/2014/main" val="4036967050"/>
                  </a:ext>
                </a:extLst>
              </a:tr>
            </a:tbl>
          </a:graphicData>
        </a:graphic>
      </p:graphicFrame>
      <p:cxnSp>
        <p:nvCxnSpPr>
          <p:cNvPr id="11" name="Connector: Elbow 10">
            <a:extLst>
              <a:ext uri="{FF2B5EF4-FFF2-40B4-BE49-F238E27FC236}">
                <a16:creationId xmlns:a16="http://schemas.microsoft.com/office/drawing/2014/main" id="{E7A7EB8A-7EF6-8ED8-A714-283F26ADF6B5}"/>
              </a:ext>
            </a:extLst>
          </p:cNvPr>
          <p:cNvCxnSpPr>
            <a:cxnSpLocks/>
            <a:stCxn id="4" idx="3"/>
            <a:endCxn id="5" idx="1"/>
          </p:cNvCxnSpPr>
          <p:nvPr/>
        </p:nvCxnSpPr>
        <p:spPr>
          <a:xfrm flipV="1">
            <a:off x="2155620" y="1232266"/>
            <a:ext cx="467915" cy="927491"/>
          </a:xfrm>
          <a:prstGeom prst="bentConnector3">
            <a:avLst>
              <a:gd name="adj1" fmla="val 4457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96717343-3C0A-C913-BE8D-8807E49C2FF5}"/>
              </a:ext>
            </a:extLst>
          </p:cNvPr>
          <p:cNvCxnSpPr>
            <a:cxnSpLocks/>
            <a:stCxn id="4" idx="3"/>
            <a:endCxn id="7" idx="1"/>
          </p:cNvCxnSpPr>
          <p:nvPr/>
        </p:nvCxnSpPr>
        <p:spPr>
          <a:xfrm>
            <a:off x="2155620" y="2159757"/>
            <a:ext cx="425184" cy="1904975"/>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FBAE492A-1592-D3E2-58CE-B02958E16DC0}"/>
              </a:ext>
            </a:extLst>
          </p:cNvPr>
          <p:cNvCxnSpPr>
            <a:cxnSpLocks/>
            <a:stCxn id="7" idx="3"/>
            <a:endCxn id="8" idx="1"/>
          </p:cNvCxnSpPr>
          <p:nvPr/>
        </p:nvCxnSpPr>
        <p:spPr>
          <a:xfrm flipV="1">
            <a:off x="4917083" y="1234440"/>
            <a:ext cx="1152297" cy="2830292"/>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FF132465-9B8D-E693-ECB9-4A6C866F7DD6}"/>
              </a:ext>
            </a:extLst>
          </p:cNvPr>
          <p:cNvCxnSpPr>
            <a:cxnSpLocks/>
            <a:stCxn id="5" idx="3"/>
            <a:endCxn id="8" idx="1"/>
          </p:cNvCxnSpPr>
          <p:nvPr/>
        </p:nvCxnSpPr>
        <p:spPr>
          <a:xfrm>
            <a:off x="4565658" y="1232266"/>
            <a:ext cx="1503722" cy="2174"/>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8C6B44E8-9E43-E85E-B985-9BDF25111BBF}"/>
              </a:ext>
            </a:extLst>
          </p:cNvPr>
          <p:cNvCxnSpPr>
            <a:cxnSpLocks/>
            <a:stCxn id="8" idx="2"/>
            <a:endCxn id="9" idx="0"/>
          </p:cNvCxnSpPr>
          <p:nvPr/>
        </p:nvCxnSpPr>
        <p:spPr>
          <a:xfrm rot="16200000" flipH="1">
            <a:off x="6576753" y="2306685"/>
            <a:ext cx="1321532" cy="1"/>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6E3423EF-7879-F80C-1EB2-493C0437EE85}"/>
              </a:ext>
            </a:extLst>
          </p:cNvPr>
          <p:cNvCxnSpPr>
            <a:cxnSpLocks/>
            <a:stCxn id="9" idx="3"/>
            <a:endCxn id="10" idx="1"/>
          </p:cNvCxnSpPr>
          <p:nvPr/>
        </p:nvCxnSpPr>
        <p:spPr>
          <a:xfrm flipV="1">
            <a:off x="8742698" y="3104612"/>
            <a:ext cx="868498" cy="1234440"/>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2238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A4173D-7AFE-E76A-6807-E99A6B8DDA6A}"/>
              </a:ext>
            </a:extLst>
          </p:cNvPr>
          <p:cNvSpPr/>
          <p:nvPr/>
        </p:nvSpPr>
        <p:spPr>
          <a:xfrm>
            <a:off x="5516260" y="1403926"/>
            <a:ext cx="1942123" cy="4107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2) {Env} Release</a:t>
            </a:r>
            <a:endParaRPr lang="en-GB" sz="1400" b="1" dirty="0"/>
          </a:p>
        </p:txBody>
      </p:sp>
      <p:graphicFrame>
        <p:nvGraphicFramePr>
          <p:cNvPr id="11" name="Table 15">
            <a:extLst>
              <a:ext uri="{FF2B5EF4-FFF2-40B4-BE49-F238E27FC236}">
                <a16:creationId xmlns:a16="http://schemas.microsoft.com/office/drawing/2014/main" id="{53EF011B-3AB1-F098-CDEF-AA41CCB7C6AC}"/>
              </a:ext>
            </a:extLst>
          </p:cNvPr>
          <p:cNvGraphicFramePr>
            <a:graphicFrameLocks noGrp="1"/>
          </p:cNvGraphicFramePr>
          <p:nvPr>
            <p:extLst>
              <p:ext uri="{D42A27DB-BD31-4B8C-83A1-F6EECF244321}">
                <p14:modId xmlns:p14="http://schemas.microsoft.com/office/powerpoint/2010/main" val="2029750299"/>
              </p:ext>
            </p:extLst>
          </p:nvPr>
        </p:nvGraphicFramePr>
        <p:xfrm>
          <a:off x="112606" y="880517"/>
          <a:ext cx="3102998" cy="1556711"/>
        </p:xfrm>
        <a:graphic>
          <a:graphicData uri="http://schemas.openxmlformats.org/drawingml/2006/table">
            <a:tbl>
              <a:tblPr firstRow="1" bandRow="1">
                <a:tableStyleId>{5C22544A-7EE6-4342-B048-85BDC9FD1C3A}</a:tableStyleId>
              </a:tblPr>
              <a:tblGrid>
                <a:gridCol w="3102998">
                  <a:extLst>
                    <a:ext uri="{9D8B030D-6E8A-4147-A177-3AD203B41FA5}">
                      <a16:colId xmlns:a16="http://schemas.microsoft.com/office/drawing/2014/main" val="301110845"/>
                    </a:ext>
                  </a:extLst>
                </a:gridCol>
              </a:tblGrid>
              <a:tr h="265072">
                <a:tc>
                  <a:txBody>
                    <a:bodyPr/>
                    <a:lstStyle/>
                    <a:p>
                      <a:pPr algn="ctr"/>
                      <a:r>
                        <a:rPr lang="en-SG" sz="1200" dirty="0"/>
                        <a:t>1) Initialise</a:t>
                      </a:r>
                      <a:endParaRPr lang="en-GB" sz="1200" dirty="0"/>
                    </a:p>
                  </a:txBody>
                  <a:tcPr/>
                </a:tc>
                <a:extLst>
                  <a:ext uri="{0D108BD9-81ED-4DB2-BD59-A6C34878D82A}">
                    <a16:rowId xmlns:a16="http://schemas.microsoft.com/office/drawing/2014/main" val="359722901"/>
                  </a:ext>
                </a:extLst>
              </a:tr>
              <a:tr h="370840">
                <a:tc>
                  <a:txBody>
                    <a:bodyPr/>
                    <a:lstStyle/>
                    <a:p>
                      <a:r>
                        <a:rPr lang="en-SG" sz="1200" dirty="0"/>
                        <a:t>Ensure template version is latest and using correct run type</a:t>
                      </a:r>
                      <a:endParaRPr lang="en-GB" sz="1200" dirty="0"/>
                    </a:p>
                  </a:txBody>
                  <a:tcPr/>
                </a:tc>
                <a:extLst>
                  <a:ext uri="{0D108BD9-81ED-4DB2-BD59-A6C34878D82A}">
                    <a16:rowId xmlns:a16="http://schemas.microsoft.com/office/drawing/2014/main" val="4224052876"/>
                  </a:ext>
                </a:extLst>
              </a:tr>
              <a:tr h="260725">
                <a:tc>
                  <a:txBody>
                    <a:bodyPr/>
                    <a:lstStyle/>
                    <a:p>
                      <a:r>
                        <a:rPr lang="en-SG" sz="1200" dirty="0"/>
                        <a:t>Retrieve secrets from AKV</a:t>
                      </a:r>
                      <a:endParaRPr lang="en-GB" sz="1200" dirty="0"/>
                    </a:p>
                  </a:txBody>
                  <a:tcPr/>
                </a:tc>
                <a:extLst>
                  <a:ext uri="{0D108BD9-81ED-4DB2-BD59-A6C34878D82A}">
                    <a16:rowId xmlns:a16="http://schemas.microsoft.com/office/drawing/2014/main" val="206958627"/>
                  </a:ext>
                </a:extLst>
              </a:tr>
              <a:tr h="276551">
                <a:tc>
                  <a:txBody>
                    <a:bodyPr/>
                    <a:lstStyle/>
                    <a:p>
                      <a:r>
                        <a:rPr lang="en-SG" sz="1200" dirty="0"/>
                        <a:t>Retrieve and validate artifact</a:t>
                      </a:r>
                      <a:endParaRPr lang="en-GB" sz="1200" dirty="0"/>
                    </a:p>
                  </a:txBody>
                  <a:tcPr/>
                </a:tc>
                <a:extLst>
                  <a:ext uri="{0D108BD9-81ED-4DB2-BD59-A6C34878D82A}">
                    <a16:rowId xmlns:a16="http://schemas.microsoft.com/office/drawing/2014/main" val="3575697846"/>
                  </a:ext>
                </a:extLst>
              </a:tr>
              <a:tr h="1934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dirty="0"/>
                        <a:t>Retain Pipelines</a:t>
                      </a:r>
                      <a:endParaRPr lang="en-GB" sz="1200" dirty="0"/>
                    </a:p>
                  </a:txBody>
                  <a:tcPr/>
                </a:tc>
                <a:extLst>
                  <a:ext uri="{0D108BD9-81ED-4DB2-BD59-A6C34878D82A}">
                    <a16:rowId xmlns:a16="http://schemas.microsoft.com/office/drawing/2014/main" val="544026212"/>
                  </a:ext>
                </a:extLst>
              </a:tr>
            </a:tbl>
          </a:graphicData>
        </a:graphic>
      </p:graphicFrame>
      <p:sp>
        <p:nvSpPr>
          <p:cNvPr id="13" name="TextBox 12">
            <a:extLst>
              <a:ext uri="{FF2B5EF4-FFF2-40B4-BE49-F238E27FC236}">
                <a16:creationId xmlns:a16="http://schemas.microsoft.com/office/drawing/2014/main" id="{87F763D8-FAF4-9B7D-2073-EEB70DC03972}"/>
              </a:ext>
            </a:extLst>
          </p:cNvPr>
          <p:cNvSpPr txBox="1"/>
          <p:nvPr/>
        </p:nvSpPr>
        <p:spPr>
          <a:xfrm>
            <a:off x="5516260" y="932965"/>
            <a:ext cx="2415686" cy="276999"/>
          </a:xfrm>
          <a:prstGeom prst="rect">
            <a:avLst/>
          </a:prstGeom>
          <a:noFill/>
        </p:spPr>
        <p:txBody>
          <a:bodyPr wrap="square">
            <a:spAutoFit/>
          </a:bodyPr>
          <a:lstStyle/>
          <a:p>
            <a:r>
              <a:rPr lang="en-SG" sz="1200" dirty="0"/>
              <a:t>Env can be DEV/SIT/UAT/ORT </a:t>
            </a:r>
            <a:endParaRPr lang="en-GB" sz="1200" dirty="0"/>
          </a:p>
        </p:txBody>
      </p:sp>
      <p:graphicFrame>
        <p:nvGraphicFramePr>
          <p:cNvPr id="14" name="Table 13">
            <a:extLst>
              <a:ext uri="{FF2B5EF4-FFF2-40B4-BE49-F238E27FC236}">
                <a16:creationId xmlns:a16="http://schemas.microsoft.com/office/drawing/2014/main" id="{6F4A370E-108F-5B46-0A55-41F300E8CEE2}"/>
              </a:ext>
            </a:extLst>
          </p:cNvPr>
          <p:cNvGraphicFramePr>
            <a:graphicFrameLocks noGrp="1"/>
          </p:cNvGraphicFramePr>
          <p:nvPr>
            <p:extLst>
              <p:ext uri="{D42A27DB-BD31-4B8C-83A1-F6EECF244321}">
                <p14:modId xmlns:p14="http://schemas.microsoft.com/office/powerpoint/2010/main" val="3657213431"/>
              </p:ext>
            </p:extLst>
          </p:nvPr>
        </p:nvGraphicFramePr>
        <p:xfrm>
          <a:off x="1589026" y="3176677"/>
          <a:ext cx="3192953" cy="919480"/>
        </p:xfrm>
        <a:graphic>
          <a:graphicData uri="http://schemas.openxmlformats.org/drawingml/2006/table">
            <a:tbl>
              <a:tblPr firstRow="1" bandRow="1">
                <a:tableStyleId>{5C22544A-7EE6-4342-B048-85BDC9FD1C3A}</a:tableStyleId>
              </a:tblPr>
              <a:tblGrid>
                <a:gridCol w="3192953">
                  <a:extLst>
                    <a:ext uri="{9D8B030D-6E8A-4147-A177-3AD203B41FA5}">
                      <a16:colId xmlns:a16="http://schemas.microsoft.com/office/drawing/2014/main" val="2189433784"/>
                    </a:ext>
                  </a:extLst>
                </a:gridCol>
              </a:tblGrid>
              <a:tr h="265072">
                <a:tc>
                  <a:txBody>
                    <a:bodyPr/>
                    <a:lstStyle/>
                    <a:p>
                      <a:pPr algn="ctr"/>
                      <a:r>
                        <a:rPr lang="en-SG" sz="1200" dirty="0"/>
                        <a:t>Pre-Deployment</a:t>
                      </a:r>
                      <a:endParaRPr lang="en-GB" sz="1200" dirty="0"/>
                    </a:p>
                  </a:txBody>
                  <a:tcPr/>
                </a:tc>
                <a:extLst>
                  <a:ext uri="{0D108BD9-81ED-4DB2-BD59-A6C34878D82A}">
                    <a16:rowId xmlns:a16="http://schemas.microsoft.com/office/drawing/2014/main" val="32580470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1200" b="0" i="0" u="none" strike="noStrike" kern="1200" cap="none" spc="0" normalizeH="0" baseline="0" noProof="0" dirty="0">
                          <a:ln>
                            <a:noFill/>
                          </a:ln>
                          <a:solidFill>
                            <a:prstClr val="black"/>
                          </a:solidFill>
                          <a:effectLst/>
                          <a:uLnTx/>
                          <a:uFillTx/>
                          <a:latin typeface="Calibri" panose="020F0502020204030204"/>
                          <a:ea typeface="+mn-ea"/>
                          <a:cs typeface="+mn-cs"/>
                        </a:rPr>
                        <a:t>Check if pipeline is superseded</a:t>
                      </a:r>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2996317180"/>
                  </a:ext>
                </a:extLst>
              </a:tr>
              <a:tr h="2241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dk1"/>
                          </a:solidFill>
                          <a:effectLst/>
                          <a:latin typeface="+mn-lt"/>
                          <a:ea typeface="+mn-ea"/>
                          <a:cs typeface="+mn-cs"/>
                        </a:rPr>
                        <a:t>Scan the code with Fortify and publish result</a:t>
                      </a:r>
                      <a:endParaRPr lang="en-GB" sz="1200" dirty="0">
                        <a:effectLst/>
                      </a:endParaRPr>
                    </a:p>
                  </a:txBody>
                  <a:tcPr/>
                </a:tc>
                <a:extLst>
                  <a:ext uri="{0D108BD9-81ED-4DB2-BD59-A6C34878D82A}">
                    <a16:rowId xmlns:a16="http://schemas.microsoft.com/office/drawing/2014/main" val="13418199"/>
                  </a:ext>
                </a:extLst>
              </a:tr>
            </a:tbl>
          </a:graphicData>
        </a:graphic>
      </p:graphicFrame>
      <p:graphicFrame>
        <p:nvGraphicFramePr>
          <p:cNvPr id="15" name="Table 14">
            <a:extLst>
              <a:ext uri="{FF2B5EF4-FFF2-40B4-BE49-F238E27FC236}">
                <a16:creationId xmlns:a16="http://schemas.microsoft.com/office/drawing/2014/main" id="{EBD1F23F-0F6B-8548-3D29-08954670A649}"/>
              </a:ext>
            </a:extLst>
          </p:cNvPr>
          <p:cNvGraphicFramePr>
            <a:graphicFrameLocks noGrp="1"/>
          </p:cNvGraphicFramePr>
          <p:nvPr>
            <p:extLst>
              <p:ext uri="{D42A27DB-BD31-4B8C-83A1-F6EECF244321}">
                <p14:modId xmlns:p14="http://schemas.microsoft.com/office/powerpoint/2010/main" val="2568016923"/>
              </p:ext>
            </p:extLst>
          </p:nvPr>
        </p:nvGraphicFramePr>
        <p:xfrm>
          <a:off x="5127627" y="3176677"/>
          <a:ext cx="3192953" cy="1559560"/>
        </p:xfrm>
        <a:graphic>
          <a:graphicData uri="http://schemas.openxmlformats.org/drawingml/2006/table">
            <a:tbl>
              <a:tblPr firstRow="1" bandRow="1">
                <a:tableStyleId>{5C22544A-7EE6-4342-B048-85BDC9FD1C3A}</a:tableStyleId>
              </a:tblPr>
              <a:tblGrid>
                <a:gridCol w="3192953">
                  <a:extLst>
                    <a:ext uri="{9D8B030D-6E8A-4147-A177-3AD203B41FA5}">
                      <a16:colId xmlns:a16="http://schemas.microsoft.com/office/drawing/2014/main" val="2189433784"/>
                    </a:ext>
                  </a:extLst>
                </a:gridCol>
              </a:tblGrid>
              <a:tr h="273620">
                <a:tc>
                  <a:txBody>
                    <a:bodyPr/>
                    <a:lstStyle/>
                    <a:p>
                      <a:pPr algn="ctr"/>
                      <a:r>
                        <a:rPr lang="en-SG" sz="1200" dirty="0"/>
                        <a:t>Deployment</a:t>
                      </a:r>
                      <a:endParaRPr lang="en-GB" sz="1200" dirty="0"/>
                    </a:p>
                  </a:txBody>
                  <a:tcPr/>
                </a:tc>
                <a:extLst>
                  <a:ext uri="{0D108BD9-81ED-4DB2-BD59-A6C34878D82A}">
                    <a16:rowId xmlns:a16="http://schemas.microsoft.com/office/drawing/2014/main" val="3258047013"/>
                  </a:ext>
                </a:extLst>
              </a:tr>
              <a:tr h="370840">
                <a:tc>
                  <a:txBody>
                    <a:bodyPr/>
                    <a:lstStyle/>
                    <a:p>
                      <a:r>
                        <a:rPr lang="en-SG" sz="1200" dirty="0"/>
                        <a:t>Download Tools (MSCRM, Avanade DSS, DPA)</a:t>
                      </a:r>
                      <a:br>
                        <a:rPr lang="en-SG" sz="1200" dirty="0"/>
                      </a:br>
                      <a:r>
                        <a:rPr lang="en-SG" sz="1200" dirty="0"/>
                        <a:t>Download the artifact from artifact feed</a:t>
                      </a:r>
                      <a:endParaRPr lang="en-GB" sz="1200" dirty="0"/>
                    </a:p>
                  </a:txBody>
                  <a:tcPr/>
                </a:tc>
                <a:extLst>
                  <a:ext uri="{0D108BD9-81ED-4DB2-BD59-A6C34878D82A}">
                    <a16:rowId xmlns:a16="http://schemas.microsoft.com/office/drawing/2014/main" val="29963171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dirty="0">
                          <a:effectLst/>
                        </a:rPr>
                        <a:t>Ensure solution exist and import it to the env SaaS endpoint workspace</a:t>
                      </a:r>
                      <a:endParaRPr lang="en-GB" sz="1200" dirty="0">
                        <a:effectLst/>
                      </a:endParaRPr>
                    </a:p>
                  </a:txBody>
                  <a:tcPr/>
                </a:tc>
                <a:extLst>
                  <a:ext uri="{0D108BD9-81ED-4DB2-BD59-A6C34878D82A}">
                    <a16:rowId xmlns:a16="http://schemas.microsoft.com/office/drawing/2014/main" val="3515606270"/>
                  </a:ext>
                </a:extLst>
              </a:tr>
              <a:tr h="370840">
                <a:tc>
                  <a:txBody>
                    <a:bodyPr/>
                    <a:lstStyle/>
                    <a:p>
                      <a:r>
                        <a:rPr lang="en-SG" sz="1200" dirty="0"/>
                        <a:t>Import Master Data</a:t>
                      </a:r>
                      <a:endParaRPr lang="en-GB" sz="1200" dirty="0"/>
                    </a:p>
                  </a:txBody>
                  <a:tcPr/>
                </a:tc>
                <a:extLst>
                  <a:ext uri="{0D108BD9-81ED-4DB2-BD59-A6C34878D82A}">
                    <a16:rowId xmlns:a16="http://schemas.microsoft.com/office/drawing/2014/main" val="2366580256"/>
                  </a:ext>
                </a:extLst>
              </a:tr>
            </a:tbl>
          </a:graphicData>
        </a:graphic>
      </p:graphicFrame>
      <p:graphicFrame>
        <p:nvGraphicFramePr>
          <p:cNvPr id="16" name="Table 15">
            <a:extLst>
              <a:ext uri="{FF2B5EF4-FFF2-40B4-BE49-F238E27FC236}">
                <a16:creationId xmlns:a16="http://schemas.microsoft.com/office/drawing/2014/main" id="{60B0A2BE-8F85-C080-4CCD-C88B7DF49CDB}"/>
              </a:ext>
            </a:extLst>
          </p:cNvPr>
          <p:cNvGraphicFramePr>
            <a:graphicFrameLocks noGrp="1"/>
          </p:cNvGraphicFramePr>
          <p:nvPr>
            <p:extLst>
              <p:ext uri="{D42A27DB-BD31-4B8C-83A1-F6EECF244321}">
                <p14:modId xmlns:p14="http://schemas.microsoft.com/office/powerpoint/2010/main" val="4217992669"/>
              </p:ext>
            </p:extLst>
          </p:nvPr>
        </p:nvGraphicFramePr>
        <p:xfrm>
          <a:off x="8666228" y="3176677"/>
          <a:ext cx="3192953" cy="1016000"/>
        </p:xfrm>
        <a:graphic>
          <a:graphicData uri="http://schemas.openxmlformats.org/drawingml/2006/table">
            <a:tbl>
              <a:tblPr firstRow="1" bandRow="1">
                <a:tableStyleId>{5C22544A-7EE6-4342-B048-85BDC9FD1C3A}</a:tableStyleId>
              </a:tblPr>
              <a:tblGrid>
                <a:gridCol w="3192953">
                  <a:extLst>
                    <a:ext uri="{9D8B030D-6E8A-4147-A177-3AD203B41FA5}">
                      <a16:colId xmlns:a16="http://schemas.microsoft.com/office/drawing/2014/main" val="2189433784"/>
                    </a:ext>
                  </a:extLst>
                </a:gridCol>
              </a:tblGrid>
              <a:tr h="265072">
                <a:tc>
                  <a:txBody>
                    <a:bodyPr/>
                    <a:lstStyle/>
                    <a:p>
                      <a:pPr algn="ctr"/>
                      <a:r>
                        <a:rPr lang="en-SG" sz="1200" dirty="0"/>
                        <a:t>Post-Deployment</a:t>
                      </a:r>
                      <a:endParaRPr lang="en-GB" sz="1200" dirty="0"/>
                    </a:p>
                  </a:txBody>
                  <a:tcPr/>
                </a:tc>
                <a:extLst>
                  <a:ext uri="{0D108BD9-81ED-4DB2-BD59-A6C34878D82A}">
                    <a16:rowId xmlns:a16="http://schemas.microsoft.com/office/drawing/2014/main" val="3258047013"/>
                  </a:ext>
                </a:extLst>
              </a:tr>
              <a:tr h="370840">
                <a:tc>
                  <a:txBody>
                    <a:bodyPr/>
                    <a:lstStyle/>
                    <a:p>
                      <a:r>
                        <a:rPr lang="en-SG" sz="1200" dirty="0"/>
                        <a:t>Ensure solution is deployed to the D365 Env</a:t>
                      </a:r>
                      <a:endParaRPr lang="en-GB" sz="1200" dirty="0"/>
                    </a:p>
                  </a:txBody>
                  <a:tcPr/>
                </a:tc>
                <a:extLst>
                  <a:ext uri="{0D108BD9-81ED-4DB2-BD59-A6C34878D82A}">
                    <a16:rowId xmlns:a16="http://schemas.microsoft.com/office/drawing/2014/main" val="2996317180"/>
                  </a:ext>
                </a:extLst>
              </a:tr>
              <a:tr h="370840">
                <a:tc>
                  <a:txBody>
                    <a:bodyPr/>
                    <a:lstStyle/>
                    <a:p>
                      <a:r>
                        <a:rPr lang="en-SG" sz="1200" dirty="0"/>
                        <a:t>Cancel older pipeline runs</a:t>
                      </a:r>
                      <a:endParaRPr lang="en-GB" sz="1200" dirty="0"/>
                    </a:p>
                  </a:txBody>
                  <a:tcPr/>
                </a:tc>
                <a:extLst>
                  <a:ext uri="{0D108BD9-81ED-4DB2-BD59-A6C34878D82A}">
                    <a16:rowId xmlns:a16="http://schemas.microsoft.com/office/drawing/2014/main" val="2055540077"/>
                  </a:ext>
                </a:extLst>
              </a:tr>
            </a:tbl>
          </a:graphicData>
        </a:graphic>
      </p:graphicFrame>
      <p:cxnSp>
        <p:nvCxnSpPr>
          <p:cNvPr id="17" name="Straight Connector 16">
            <a:extLst>
              <a:ext uri="{FF2B5EF4-FFF2-40B4-BE49-F238E27FC236}">
                <a16:creationId xmlns:a16="http://schemas.microsoft.com/office/drawing/2014/main" id="{55913AD0-C886-673B-5561-4B1A34CD060A}"/>
              </a:ext>
            </a:extLst>
          </p:cNvPr>
          <p:cNvCxnSpPr>
            <a:cxnSpLocks/>
          </p:cNvCxnSpPr>
          <p:nvPr/>
        </p:nvCxnSpPr>
        <p:spPr>
          <a:xfrm flipV="1">
            <a:off x="1589026" y="1822475"/>
            <a:ext cx="3927234" cy="135420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4C8C498-AB62-37FE-B457-005122571D0C}"/>
              </a:ext>
            </a:extLst>
          </p:cNvPr>
          <p:cNvCxnSpPr>
            <a:cxnSpLocks/>
          </p:cNvCxnSpPr>
          <p:nvPr/>
        </p:nvCxnSpPr>
        <p:spPr>
          <a:xfrm flipH="1" flipV="1">
            <a:off x="7458383" y="1814641"/>
            <a:ext cx="4400798" cy="13620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EE29B5D-4905-5974-02E0-46B41D12A9F5}"/>
              </a:ext>
            </a:extLst>
          </p:cNvPr>
          <p:cNvCxnSpPr>
            <a:cxnSpLocks/>
            <a:stCxn id="11" idx="3"/>
            <a:endCxn id="2" idx="1"/>
          </p:cNvCxnSpPr>
          <p:nvPr/>
        </p:nvCxnSpPr>
        <p:spPr>
          <a:xfrm flipV="1">
            <a:off x="3215604" y="1609284"/>
            <a:ext cx="2300656" cy="495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30118BE-B019-50D3-D084-7250333FB3D6}"/>
              </a:ext>
            </a:extLst>
          </p:cNvPr>
          <p:cNvSpPr/>
          <p:nvPr/>
        </p:nvSpPr>
        <p:spPr>
          <a:xfrm>
            <a:off x="0" y="0"/>
            <a:ext cx="1924260" cy="634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t>D365</a:t>
            </a:r>
            <a:br>
              <a:rPr lang="en-SG" dirty="0"/>
            </a:br>
            <a:r>
              <a:rPr lang="en-SG" dirty="0"/>
              <a:t>Pipeline CD</a:t>
            </a:r>
            <a:endParaRPr lang="en-GB" dirty="0"/>
          </a:p>
        </p:txBody>
      </p:sp>
    </p:spTree>
    <p:extLst>
      <p:ext uri="{BB962C8B-B14F-4D97-AF65-F5344CB8AC3E}">
        <p14:creationId xmlns:p14="http://schemas.microsoft.com/office/powerpoint/2010/main" val="272828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DD755C8-A64A-9BA0-D93B-765C8A232B2A}"/>
              </a:ext>
            </a:extLst>
          </p:cNvPr>
          <p:cNvSpPr/>
          <p:nvPr/>
        </p:nvSpPr>
        <p:spPr>
          <a:xfrm>
            <a:off x="3847122" y="3546230"/>
            <a:ext cx="4053866" cy="1944933"/>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DDA34D8E-2FF3-3D46-DADF-D170D2D22FA7}"/>
              </a:ext>
            </a:extLst>
          </p:cNvPr>
          <p:cNvSpPr/>
          <p:nvPr/>
        </p:nvSpPr>
        <p:spPr>
          <a:xfrm>
            <a:off x="3847122" y="3546230"/>
            <a:ext cx="1078524" cy="234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t>DevOps Spoke</a:t>
            </a:r>
            <a:endParaRPr lang="en-GB" sz="1200" dirty="0"/>
          </a:p>
        </p:txBody>
      </p:sp>
      <p:sp>
        <p:nvSpPr>
          <p:cNvPr id="7" name="Rectangle 6">
            <a:extLst>
              <a:ext uri="{FF2B5EF4-FFF2-40B4-BE49-F238E27FC236}">
                <a16:creationId xmlns:a16="http://schemas.microsoft.com/office/drawing/2014/main" id="{D4DB5CED-FAE9-084B-7BDD-5FC9F8B27A40}"/>
              </a:ext>
            </a:extLst>
          </p:cNvPr>
          <p:cNvSpPr/>
          <p:nvPr/>
        </p:nvSpPr>
        <p:spPr>
          <a:xfrm>
            <a:off x="4068021" y="4154609"/>
            <a:ext cx="489439" cy="23446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t>AKV</a:t>
            </a:r>
            <a:endParaRPr lang="en-GB" sz="1200" dirty="0"/>
          </a:p>
        </p:txBody>
      </p:sp>
      <p:sp>
        <p:nvSpPr>
          <p:cNvPr id="8" name="Rectangle 7">
            <a:extLst>
              <a:ext uri="{FF2B5EF4-FFF2-40B4-BE49-F238E27FC236}">
                <a16:creationId xmlns:a16="http://schemas.microsoft.com/office/drawing/2014/main" id="{16519798-93B1-5D12-095A-4F177D0922DF}"/>
              </a:ext>
            </a:extLst>
          </p:cNvPr>
          <p:cNvSpPr/>
          <p:nvPr/>
        </p:nvSpPr>
        <p:spPr>
          <a:xfrm>
            <a:off x="5595080" y="4156318"/>
            <a:ext cx="871905" cy="234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err="1"/>
              <a:t>BuildAgent</a:t>
            </a:r>
            <a:endParaRPr lang="en-GB" sz="1200" dirty="0"/>
          </a:p>
        </p:txBody>
      </p:sp>
      <p:sp>
        <p:nvSpPr>
          <p:cNvPr id="9" name="Rectangle 8">
            <a:extLst>
              <a:ext uri="{FF2B5EF4-FFF2-40B4-BE49-F238E27FC236}">
                <a16:creationId xmlns:a16="http://schemas.microsoft.com/office/drawing/2014/main" id="{5432DD86-A3E7-BA51-8BE6-8642D8C6035D}"/>
              </a:ext>
            </a:extLst>
          </p:cNvPr>
          <p:cNvSpPr/>
          <p:nvPr/>
        </p:nvSpPr>
        <p:spPr>
          <a:xfrm>
            <a:off x="4925646" y="4909832"/>
            <a:ext cx="948104" cy="23446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t>SonarQube</a:t>
            </a:r>
            <a:endParaRPr lang="en-GB" sz="1200" dirty="0"/>
          </a:p>
        </p:txBody>
      </p:sp>
      <p:sp>
        <p:nvSpPr>
          <p:cNvPr id="10" name="Rectangle 9">
            <a:extLst>
              <a:ext uri="{FF2B5EF4-FFF2-40B4-BE49-F238E27FC236}">
                <a16:creationId xmlns:a16="http://schemas.microsoft.com/office/drawing/2014/main" id="{CD6BC0D6-7BC5-4EF3-63C1-7E1F5A3E88AA}"/>
              </a:ext>
            </a:extLst>
          </p:cNvPr>
          <p:cNvSpPr/>
          <p:nvPr/>
        </p:nvSpPr>
        <p:spPr>
          <a:xfrm>
            <a:off x="6383679" y="4909832"/>
            <a:ext cx="701920" cy="23446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t>Fortify</a:t>
            </a:r>
            <a:endParaRPr lang="en-GB" sz="1200" dirty="0"/>
          </a:p>
        </p:txBody>
      </p:sp>
      <p:sp>
        <p:nvSpPr>
          <p:cNvPr id="13" name="Rectangle 12">
            <a:extLst>
              <a:ext uri="{FF2B5EF4-FFF2-40B4-BE49-F238E27FC236}">
                <a16:creationId xmlns:a16="http://schemas.microsoft.com/office/drawing/2014/main" id="{DEF55696-C813-AE24-BB3B-087689BB0E03}"/>
              </a:ext>
            </a:extLst>
          </p:cNvPr>
          <p:cNvSpPr/>
          <p:nvPr/>
        </p:nvSpPr>
        <p:spPr>
          <a:xfrm>
            <a:off x="5462340" y="2598612"/>
            <a:ext cx="1104171" cy="3392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t>Transit Gateway</a:t>
            </a:r>
            <a:endParaRPr lang="en-GB" sz="1200" dirty="0"/>
          </a:p>
        </p:txBody>
      </p:sp>
      <p:sp>
        <p:nvSpPr>
          <p:cNvPr id="16" name="Rectangle 15">
            <a:extLst>
              <a:ext uri="{FF2B5EF4-FFF2-40B4-BE49-F238E27FC236}">
                <a16:creationId xmlns:a16="http://schemas.microsoft.com/office/drawing/2014/main" id="{D7F8F32E-23CF-5572-647C-A1545AC09B79}"/>
              </a:ext>
            </a:extLst>
          </p:cNvPr>
          <p:cNvSpPr/>
          <p:nvPr/>
        </p:nvSpPr>
        <p:spPr>
          <a:xfrm>
            <a:off x="3901097" y="970757"/>
            <a:ext cx="871905" cy="234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err="1"/>
              <a:t>AzDO</a:t>
            </a:r>
            <a:r>
              <a:rPr lang="en-SG" sz="1200" dirty="0"/>
              <a:t> SaaS</a:t>
            </a:r>
            <a:endParaRPr lang="en-GB" sz="1200" dirty="0"/>
          </a:p>
        </p:txBody>
      </p:sp>
      <p:sp>
        <p:nvSpPr>
          <p:cNvPr id="17" name="Rectangle 16">
            <a:extLst>
              <a:ext uri="{FF2B5EF4-FFF2-40B4-BE49-F238E27FC236}">
                <a16:creationId xmlns:a16="http://schemas.microsoft.com/office/drawing/2014/main" id="{3A3F7ACD-FBFB-64E7-6A1A-EC640658B7DE}"/>
              </a:ext>
            </a:extLst>
          </p:cNvPr>
          <p:cNvSpPr/>
          <p:nvPr/>
        </p:nvSpPr>
        <p:spPr>
          <a:xfrm>
            <a:off x="5216645" y="973651"/>
            <a:ext cx="871905" cy="234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t>Mend SaaS</a:t>
            </a:r>
            <a:endParaRPr lang="en-GB" sz="1200" dirty="0"/>
          </a:p>
        </p:txBody>
      </p:sp>
      <p:sp>
        <p:nvSpPr>
          <p:cNvPr id="18" name="Rectangle 17">
            <a:extLst>
              <a:ext uri="{FF2B5EF4-FFF2-40B4-BE49-F238E27FC236}">
                <a16:creationId xmlns:a16="http://schemas.microsoft.com/office/drawing/2014/main" id="{39F85671-5571-1C46-D32B-60EB78896601}"/>
              </a:ext>
            </a:extLst>
          </p:cNvPr>
          <p:cNvSpPr/>
          <p:nvPr/>
        </p:nvSpPr>
        <p:spPr>
          <a:xfrm>
            <a:off x="2337287" y="1841501"/>
            <a:ext cx="5983754" cy="3802886"/>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Connector: Elbow 19">
            <a:extLst>
              <a:ext uri="{FF2B5EF4-FFF2-40B4-BE49-F238E27FC236}">
                <a16:creationId xmlns:a16="http://schemas.microsoft.com/office/drawing/2014/main" id="{03A0A2B0-1548-5D4B-8D1C-C5B0EC3A29E8}"/>
              </a:ext>
            </a:extLst>
          </p:cNvPr>
          <p:cNvCxnSpPr>
            <a:cxnSpLocks/>
            <a:stCxn id="7" idx="3"/>
            <a:endCxn id="8" idx="1"/>
          </p:cNvCxnSpPr>
          <p:nvPr/>
        </p:nvCxnSpPr>
        <p:spPr>
          <a:xfrm>
            <a:off x="4557460" y="4271839"/>
            <a:ext cx="1037620" cy="1709"/>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73EA09A4-0568-7A7C-8209-2943A5B61FEC}"/>
              </a:ext>
            </a:extLst>
          </p:cNvPr>
          <p:cNvCxnSpPr>
            <a:cxnSpLocks/>
            <a:stCxn id="8" idx="2"/>
            <a:endCxn id="9" idx="0"/>
          </p:cNvCxnSpPr>
          <p:nvPr/>
        </p:nvCxnSpPr>
        <p:spPr>
          <a:xfrm rot="5400000">
            <a:off x="5455839" y="4334638"/>
            <a:ext cx="519054" cy="631335"/>
          </a:xfrm>
          <a:prstGeom prst="bentConnector3">
            <a:avLst>
              <a:gd name="adj1" fmla="val 50000"/>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B2C19345-9927-B068-4D89-FCC373BA1B04}"/>
              </a:ext>
            </a:extLst>
          </p:cNvPr>
          <p:cNvCxnSpPr>
            <a:cxnSpLocks/>
            <a:stCxn id="8" idx="2"/>
            <a:endCxn id="10" idx="0"/>
          </p:cNvCxnSpPr>
          <p:nvPr/>
        </p:nvCxnSpPr>
        <p:spPr>
          <a:xfrm rot="16200000" flipH="1">
            <a:off x="6123309" y="4298502"/>
            <a:ext cx="519054" cy="703606"/>
          </a:xfrm>
          <a:prstGeom prst="bentConnector3">
            <a:avLst>
              <a:gd name="adj1" fmla="val 50000"/>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F94A7B44-4A1A-7854-F32D-B5DF6EC3E327}"/>
              </a:ext>
            </a:extLst>
          </p:cNvPr>
          <p:cNvCxnSpPr>
            <a:cxnSpLocks/>
            <a:stCxn id="13" idx="2"/>
            <a:endCxn id="8" idx="0"/>
          </p:cNvCxnSpPr>
          <p:nvPr/>
        </p:nvCxnSpPr>
        <p:spPr>
          <a:xfrm rot="16200000" flipH="1">
            <a:off x="5413496" y="3538780"/>
            <a:ext cx="1218467" cy="16607"/>
          </a:xfrm>
          <a:prstGeom prst="bentConnector3">
            <a:avLst>
              <a:gd name="adj1" fmla="val 1924"/>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3DE6B86-DBE3-8E52-D03C-45CC49F6C86E}"/>
              </a:ext>
            </a:extLst>
          </p:cNvPr>
          <p:cNvSpPr/>
          <p:nvPr/>
        </p:nvSpPr>
        <p:spPr>
          <a:xfrm>
            <a:off x="2337286" y="1841499"/>
            <a:ext cx="1078524" cy="234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t>Azure</a:t>
            </a:r>
            <a:endParaRPr lang="en-GB" sz="1200" dirty="0"/>
          </a:p>
        </p:txBody>
      </p:sp>
      <p:sp>
        <p:nvSpPr>
          <p:cNvPr id="28" name="Rectangle 27">
            <a:extLst>
              <a:ext uri="{FF2B5EF4-FFF2-40B4-BE49-F238E27FC236}">
                <a16:creationId xmlns:a16="http://schemas.microsoft.com/office/drawing/2014/main" id="{F27FAFED-CCE1-C971-5590-9D4F3F91FE8E}"/>
              </a:ext>
            </a:extLst>
          </p:cNvPr>
          <p:cNvSpPr/>
          <p:nvPr/>
        </p:nvSpPr>
        <p:spPr>
          <a:xfrm>
            <a:off x="4616202" y="1962950"/>
            <a:ext cx="871905" cy="234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t>Internet</a:t>
            </a:r>
            <a:endParaRPr lang="en-GB" sz="1200" dirty="0"/>
          </a:p>
        </p:txBody>
      </p:sp>
      <p:sp>
        <p:nvSpPr>
          <p:cNvPr id="31" name="TextBox 30">
            <a:extLst>
              <a:ext uri="{FF2B5EF4-FFF2-40B4-BE49-F238E27FC236}">
                <a16:creationId xmlns:a16="http://schemas.microsoft.com/office/drawing/2014/main" id="{D04E4020-40F9-165F-AE81-48058769E576}"/>
              </a:ext>
            </a:extLst>
          </p:cNvPr>
          <p:cNvSpPr txBox="1"/>
          <p:nvPr/>
        </p:nvSpPr>
        <p:spPr>
          <a:xfrm>
            <a:off x="3832952" y="3731340"/>
            <a:ext cx="734278" cy="215444"/>
          </a:xfrm>
          <a:prstGeom prst="rect">
            <a:avLst/>
          </a:prstGeom>
          <a:noFill/>
        </p:spPr>
        <p:txBody>
          <a:bodyPr wrap="square">
            <a:spAutoFit/>
          </a:bodyPr>
          <a:lstStyle/>
          <a:p>
            <a:r>
              <a:rPr lang="en-SG" sz="800" dirty="0"/>
              <a:t>DevOps </a:t>
            </a:r>
            <a:r>
              <a:rPr lang="en-SG" sz="800" dirty="0" err="1"/>
              <a:t>Vnet</a:t>
            </a:r>
            <a:endParaRPr lang="en-GB" sz="800" dirty="0"/>
          </a:p>
        </p:txBody>
      </p:sp>
      <p:sp>
        <p:nvSpPr>
          <p:cNvPr id="34" name="Rectangle 33">
            <a:extLst>
              <a:ext uri="{FF2B5EF4-FFF2-40B4-BE49-F238E27FC236}">
                <a16:creationId xmlns:a16="http://schemas.microsoft.com/office/drawing/2014/main" id="{D1B6AC06-1676-2936-99A3-9D9ED599AD22}"/>
              </a:ext>
            </a:extLst>
          </p:cNvPr>
          <p:cNvSpPr/>
          <p:nvPr/>
        </p:nvSpPr>
        <p:spPr>
          <a:xfrm>
            <a:off x="6566511" y="1980607"/>
            <a:ext cx="871905" cy="234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t>Intranet</a:t>
            </a:r>
            <a:endParaRPr lang="en-GB" sz="1200" dirty="0"/>
          </a:p>
        </p:txBody>
      </p:sp>
      <p:cxnSp>
        <p:nvCxnSpPr>
          <p:cNvPr id="35" name="Connector: Elbow 34">
            <a:extLst>
              <a:ext uri="{FF2B5EF4-FFF2-40B4-BE49-F238E27FC236}">
                <a16:creationId xmlns:a16="http://schemas.microsoft.com/office/drawing/2014/main" id="{95598468-0F91-9247-32E1-B385EE27B88A}"/>
              </a:ext>
            </a:extLst>
          </p:cNvPr>
          <p:cNvCxnSpPr>
            <a:cxnSpLocks/>
            <a:stCxn id="28" idx="2"/>
            <a:endCxn id="13" idx="0"/>
          </p:cNvCxnSpPr>
          <p:nvPr/>
        </p:nvCxnSpPr>
        <p:spPr>
          <a:xfrm rot="16200000" flipH="1">
            <a:off x="5332689" y="1916875"/>
            <a:ext cx="401202" cy="962271"/>
          </a:xfrm>
          <a:prstGeom prst="bentConnector3">
            <a:avLst>
              <a:gd name="adj1" fmla="val 50000"/>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FC7033B2-D78C-ACFB-9B21-6E72B92EF2DD}"/>
              </a:ext>
            </a:extLst>
          </p:cNvPr>
          <p:cNvCxnSpPr>
            <a:cxnSpLocks/>
            <a:stCxn id="34" idx="2"/>
            <a:endCxn id="13" idx="0"/>
          </p:cNvCxnSpPr>
          <p:nvPr/>
        </p:nvCxnSpPr>
        <p:spPr>
          <a:xfrm rot="5400000">
            <a:off x="6316673" y="1912820"/>
            <a:ext cx="383545" cy="988038"/>
          </a:xfrm>
          <a:prstGeom prst="bentConnector3">
            <a:avLst>
              <a:gd name="adj1" fmla="val 47516"/>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7" name="Graphic 36" descr="Download from cloud outline">
            <a:extLst>
              <a:ext uri="{FF2B5EF4-FFF2-40B4-BE49-F238E27FC236}">
                <a16:creationId xmlns:a16="http://schemas.microsoft.com/office/drawing/2014/main" id="{99E8D5ED-D10F-781C-65D5-339B63FA64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5906" y="1593140"/>
            <a:ext cx="552941" cy="407496"/>
          </a:xfrm>
          <a:prstGeom prst="rect">
            <a:avLst/>
          </a:prstGeom>
        </p:spPr>
      </p:pic>
      <p:cxnSp>
        <p:nvCxnSpPr>
          <p:cNvPr id="38" name="Connector: Elbow 37">
            <a:extLst>
              <a:ext uri="{FF2B5EF4-FFF2-40B4-BE49-F238E27FC236}">
                <a16:creationId xmlns:a16="http://schemas.microsoft.com/office/drawing/2014/main" id="{7C806C08-CDF1-E517-07CC-B9C6881129A4}"/>
              </a:ext>
            </a:extLst>
          </p:cNvPr>
          <p:cNvCxnSpPr>
            <a:cxnSpLocks/>
            <a:stCxn id="16" idx="2"/>
            <a:endCxn id="37" idx="0"/>
          </p:cNvCxnSpPr>
          <p:nvPr/>
        </p:nvCxnSpPr>
        <p:spPr>
          <a:xfrm rot="16200000" flipH="1">
            <a:off x="4490752" y="1051514"/>
            <a:ext cx="387923" cy="695327"/>
          </a:xfrm>
          <a:prstGeom prst="bentConnector3">
            <a:avLst>
              <a:gd name="adj1" fmla="val 50000"/>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42234FFF-1B6B-4A82-9421-6A290C267EBA}"/>
              </a:ext>
            </a:extLst>
          </p:cNvPr>
          <p:cNvCxnSpPr>
            <a:cxnSpLocks/>
            <a:stCxn id="17" idx="2"/>
            <a:endCxn id="37" idx="0"/>
          </p:cNvCxnSpPr>
          <p:nvPr/>
        </p:nvCxnSpPr>
        <p:spPr>
          <a:xfrm rot="5400000">
            <a:off x="5149974" y="1090515"/>
            <a:ext cx="385029" cy="620221"/>
          </a:xfrm>
          <a:prstGeom prst="bentConnector3">
            <a:avLst>
              <a:gd name="adj1" fmla="val 50000"/>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82C865A8-890A-5271-E1C8-852B2FB7DB86}"/>
              </a:ext>
            </a:extLst>
          </p:cNvPr>
          <p:cNvSpPr/>
          <p:nvPr/>
        </p:nvSpPr>
        <p:spPr>
          <a:xfrm>
            <a:off x="7186732" y="979154"/>
            <a:ext cx="871905" cy="234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t>D365 SaaS</a:t>
            </a:r>
            <a:endParaRPr lang="en-GB" sz="1200" dirty="0"/>
          </a:p>
        </p:txBody>
      </p:sp>
      <p:cxnSp>
        <p:nvCxnSpPr>
          <p:cNvPr id="41" name="Connector: Elbow 40">
            <a:extLst>
              <a:ext uri="{FF2B5EF4-FFF2-40B4-BE49-F238E27FC236}">
                <a16:creationId xmlns:a16="http://schemas.microsoft.com/office/drawing/2014/main" id="{76ECDAD2-D29C-9E98-E9F8-CB44B4EE6200}"/>
              </a:ext>
            </a:extLst>
          </p:cNvPr>
          <p:cNvCxnSpPr>
            <a:cxnSpLocks/>
            <a:stCxn id="40" idx="2"/>
            <a:endCxn id="42" idx="0"/>
          </p:cNvCxnSpPr>
          <p:nvPr/>
        </p:nvCxnSpPr>
        <p:spPr>
          <a:xfrm rot="5400000">
            <a:off x="7120662" y="1104063"/>
            <a:ext cx="392472" cy="611575"/>
          </a:xfrm>
          <a:prstGeom prst="bentConnector3">
            <a:avLst>
              <a:gd name="adj1" fmla="val 50000"/>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2" name="Graphic 41" descr="Download from cloud outline">
            <a:extLst>
              <a:ext uri="{FF2B5EF4-FFF2-40B4-BE49-F238E27FC236}">
                <a16:creationId xmlns:a16="http://schemas.microsoft.com/office/drawing/2014/main" id="{E1EBD462-6331-2754-1870-F03C0DB410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4639" y="1606086"/>
            <a:ext cx="552941" cy="407496"/>
          </a:xfrm>
          <a:prstGeom prst="rect">
            <a:avLst/>
          </a:prstGeom>
        </p:spPr>
      </p:pic>
      <p:sp>
        <p:nvSpPr>
          <p:cNvPr id="46" name="Rectangle 45">
            <a:extLst>
              <a:ext uri="{FF2B5EF4-FFF2-40B4-BE49-F238E27FC236}">
                <a16:creationId xmlns:a16="http://schemas.microsoft.com/office/drawing/2014/main" id="{8F46298A-751C-86D8-1E59-648050C33FB8}"/>
              </a:ext>
            </a:extLst>
          </p:cNvPr>
          <p:cNvSpPr/>
          <p:nvPr/>
        </p:nvSpPr>
        <p:spPr>
          <a:xfrm>
            <a:off x="-1" y="0"/>
            <a:ext cx="2259623" cy="634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t>D365</a:t>
            </a:r>
            <a:br>
              <a:rPr lang="en-SG" dirty="0"/>
            </a:br>
            <a:r>
              <a:rPr lang="en-SG" dirty="0"/>
              <a:t>Network Architecture</a:t>
            </a:r>
            <a:endParaRPr lang="en-GB" dirty="0"/>
          </a:p>
        </p:txBody>
      </p:sp>
    </p:spTree>
    <p:extLst>
      <p:ext uri="{BB962C8B-B14F-4D97-AF65-F5344CB8AC3E}">
        <p14:creationId xmlns:p14="http://schemas.microsoft.com/office/powerpoint/2010/main" val="1239804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15">
            <a:extLst>
              <a:ext uri="{FF2B5EF4-FFF2-40B4-BE49-F238E27FC236}">
                <a16:creationId xmlns:a16="http://schemas.microsoft.com/office/drawing/2014/main" id="{9F1BA7D4-9049-EA69-1D92-8A5C0DD91562}"/>
              </a:ext>
            </a:extLst>
          </p:cNvPr>
          <p:cNvGraphicFramePr>
            <a:graphicFrameLocks noGrp="1"/>
          </p:cNvGraphicFramePr>
          <p:nvPr/>
        </p:nvGraphicFramePr>
        <p:xfrm>
          <a:off x="213497" y="1517137"/>
          <a:ext cx="1942123" cy="1285240"/>
        </p:xfrm>
        <a:graphic>
          <a:graphicData uri="http://schemas.openxmlformats.org/drawingml/2006/table">
            <a:tbl>
              <a:tblPr firstRow="1" bandRow="1">
                <a:tableStyleId>{5C22544A-7EE6-4342-B048-85BDC9FD1C3A}</a:tableStyleId>
              </a:tblPr>
              <a:tblGrid>
                <a:gridCol w="1942123">
                  <a:extLst>
                    <a:ext uri="{9D8B030D-6E8A-4147-A177-3AD203B41FA5}">
                      <a16:colId xmlns:a16="http://schemas.microsoft.com/office/drawing/2014/main" val="301110845"/>
                    </a:ext>
                  </a:extLst>
                </a:gridCol>
              </a:tblGrid>
              <a:tr h="265072">
                <a:tc>
                  <a:txBody>
                    <a:bodyPr/>
                    <a:lstStyle/>
                    <a:p>
                      <a:pPr algn="ctr"/>
                      <a:r>
                        <a:rPr lang="en-SG" sz="1200" dirty="0"/>
                        <a:t>1) Initialise</a:t>
                      </a:r>
                      <a:endParaRPr lang="en-GB" sz="1200" dirty="0"/>
                    </a:p>
                  </a:txBody>
                  <a:tcPr/>
                </a:tc>
                <a:extLst>
                  <a:ext uri="{0D108BD9-81ED-4DB2-BD59-A6C34878D82A}">
                    <a16:rowId xmlns:a16="http://schemas.microsoft.com/office/drawing/2014/main" val="359722901"/>
                  </a:ext>
                </a:extLst>
              </a:tr>
              <a:tr h="370840">
                <a:tc>
                  <a:txBody>
                    <a:bodyPr/>
                    <a:lstStyle/>
                    <a:p>
                      <a:r>
                        <a:rPr lang="en-SG" sz="1200" dirty="0"/>
                        <a:t>Ensure template version is latest and using correct run type</a:t>
                      </a:r>
                      <a:endParaRPr lang="en-GB" sz="1200" dirty="0"/>
                    </a:p>
                  </a:txBody>
                  <a:tcPr/>
                </a:tc>
                <a:extLst>
                  <a:ext uri="{0D108BD9-81ED-4DB2-BD59-A6C34878D82A}">
                    <a16:rowId xmlns:a16="http://schemas.microsoft.com/office/drawing/2014/main" val="4224052876"/>
                  </a:ext>
                </a:extLst>
              </a:tr>
              <a:tr h="370840">
                <a:tc>
                  <a:txBody>
                    <a:bodyPr/>
                    <a:lstStyle/>
                    <a:p>
                      <a:r>
                        <a:rPr lang="en-SG" sz="1200" dirty="0"/>
                        <a:t>Retrieve secrets from AKV</a:t>
                      </a:r>
                      <a:endParaRPr lang="en-GB" sz="1200" dirty="0"/>
                    </a:p>
                  </a:txBody>
                  <a:tcPr/>
                </a:tc>
                <a:extLst>
                  <a:ext uri="{0D108BD9-81ED-4DB2-BD59-A6C34878D82A}">
                    <a16:rowId xmlns:a16="http://schemas.microsoft.com/office/drawing/2014/main" val="206958627"/>
                  </a:ext>
                </a:extLst>
              </a:tr>
            </a:tbl>
          </a:graphicData>
        </a:graphic>
      </p:graphicFrame>
      <p:graphicFrame>
        <p:nvGraphicFramePr>
          <p:cNvPr id="4" name="Table 3">
            <a:extLst>
              <a:ext uri="{FF2B5EF4-FFF2-40B4-BE49-F238E27FC236}">
                <a16:creationId xmlns:a16="http://schemas.microsoft.com/office/drawing/2014/main" id="{A26675EA-CBF1-3793-85A1-17C674CC9BCC}"/>
              </a:ext>
            </a:extLst>
          </p:cNvPr>
          <p:cNvGraphicFramePr>
            <a:graphicFrameLocks noGrp="1"/>
          </p:cNvGraphicFramePr>
          <p:nvPr/>
        </p:nvGraphicFramePr>
        <p:xfrm>
          <a:off x="2623535" y="820786"/>
          <a:ext cx="1942123" cy="822960"/>
        </p:xfrm>
        <a:graphic>
          <a:graphicData uri="http://schemas.openxmlformats.org/drawingml/2006/table">
            <a:tbl>
              <a:tblPr firstRow="1" bandRow="1">
                <a:tableStyleId>{5C22544A-7EE6-4342-B048-85BDC9FD1C3A}</a:tableStyleId>
              </a:tblPr>
              <a:tblGrid>
                <a:gridCol w="1942123">
                  <a:extLst>
                    <a:ext uri="{9D8B030D-6E8A-4147-A177-3AD203B41FA5}">
                      <a16:colId xmlns:a16="http://schemas.microsoft.com/office/drawing/2014/main" val="301110845"/>
                    </a:ext>
                  </a:extLst>
                </a:gridCol>
              </a:tblGrid>
              <a:tr h="165499">
                <a:tc>
                  <a:txBody>
                    <a:bodyPr/>
                    <a:lstStyle/>
                    <a:p>
                      <a:pPr algn="ctr"/>
                      <a:r>
                        <a:rPr lang="en-SG" sz="1200" dirty="0"/>
                        <a:t>2) Validate</a:t>
                      </a:r>
                      <a:endParaRPr lang="en-GB" sz="1200" dirty="0"/>
                    </a:p>
                  </a:txBody>
                  <a:tcPr/>
                </a:tc>
                <a:extLst>
                  <a:ext uri="{0D108BD9-81ED-4DB2-BD59-A6C34878D82A}">
                    <a16:rowId xmlns:a16="http://schemas.microsoft.com/office/drawing/2014/main" val="359722901"/>
                  </a:ext>
                </a:extLst>
              </a:tr>
              <a:tr h="269175">
                <a:tc>
                  <a:txBody>
                    <a:bodyPr/>
                    <a:lstStyle/>
                    <a:p>
                      <a:r>
                        <a:rPr lang="en-SG" sz="1200" dirty="0"/>
                        <a:t>Verify PR approval and Repo</a:t>
                      </a:r>
                      <a:endParaRPr lang="en-GB" sz="1200" dirty="0"/>
                    </a:p>
                  </a:txBody>
                  <a:tcPr/>
                </a:tc>
                <a:extLst>
                  <a:ext uri="{0D108BD9-81ED-4DB2-BD59-A6C34878D82A}">
                    <a16:rowId xmlns:a16="http://schemas.microsoft.com/office/drawing/2014/main" val="4224052876"/>
                  </a:ext>
                </a:extLst>
              </a:tr>
              <a:tr h="258624">
                <a:tc>
                  <a:txBody>
                    <a:bodyPr/>
                    <a:lstStyle/>
                    <a:p>
                      <a:r>
                        <a:rPr lang="en-SG" sz="1200" dirty="0"/>
                        <a:t>Retrieve secrets from AKV</a:t>
                      </a:r>
                      <a:endParaRPr lang="en-GB" sz="1200" dirty="0"/>
                    </a:p>
                  </a:txBody>
                  <a:tcPr/>
                </a:tc>
                <a:extLst>
                  <a:ext uri="{0D108BD9-81ED-4DB2-BD59-A6C34878D82A}">
                    <a16:rowId xmlns:a16="http://schemas.microsoft.com/office/drawing/2014/main" val="206958627"/>
                  </a:ext>
                </a:extLst>
              </a:tr>
            </a:tbl>
          </a:graphicData>
        </a:graphic>
      </p:graphicFrame>
      <p:graphicFrame>
        <p:nvGraphicFramePr>
          <p:cNvPr id="5" name="Table 4">
            <a:extLst>
              <a:ext uri="{FF2B5EF4-FFF2-40B4-BE49-F238E27FC236}">
                <a16:creationId xmlns:a16="http://schemas.microsoft.com/office/drawing/2014/main" id="{BA7875E5-7DD1-A59D-E06F-FCA67C8268AD}"/>
              </a:ext>
            </a:extLst>
          </p:cNvPr>
          <p:cNvGraphicFramePr>
            <a:graphicFrameLocks noGrp="1"/>
          </p:cNvGraphicFramePr>
          <p:nvPr>
            <p:extLst>
              <p:ext uri="{D42A27DB-BD31-4B8C-83A1-F6EECF244321}">
                <p14:modId xmlns:p14="http://schemas.microsoft.com/office/powerpoint/2010/main" val="372304381"/>
              </p:ext>
            </p:extLst>
          </p:nvPr>
        </p:nvGraphicFramePr>
        <p:xfrm>
          <a:off x="2580804" y="2876012"/>
          <a:ext cx="2336279" cy="1737360"/>
        </p:xfrm>
        <a:graphic>
          <a:graphicData uri="http://schemas.openxmlformats.org/drawingml/2006/table">
            <a:tbl>
              <a:tblPr firstRow="1" bandRow="1">
                <a:tableStyleId>{5C22544A-7EE6-4342-B048-85BDC9FD1C3A}</a:tableStyleId>
              </a:tblPr>
              <a:tblGrid>
                <a:gridCol w="2336279">
                  <a:extLst>
                    <a:ext uri="{9D8B030D-6E8A-4147-A177-3AD203B41FA5}">
                      <a16:colId xmlns:a16="http://schemas.microsoft.com/office/drawing/2014/main" val="301110845"/>
                    </a:ext>
                  </a:extLst>
                </a:gridCol>
              </a:tblGrid>
              <a:tr h="265072">
                <a:tc>
                  <a:txBody>
                    <a:bodyPr/>
                    <a:lstStyle/>
                    <a:p>
                      <a:pPr algn="ctr"/>
                      <a:r>
                        <a:rPr lang="en-SG" sz="1200" dirty="0"/>
                        <a:t>3) Build</a:t>
                      </a:r>
                      <a:endParaRPr lang="en-GB" sz="1200" dirty="0"/>
                    </a:p>
                  </a:txBody>
                  <a:tcPr/>
                </a:tc>
                <a:extLst>
                  <a:ext uri="{0D108BD9-81ED-4DB2-BD59-A6C34878D82A}">
                    <a16:rowId xmlns:a16="http://schemas.microsoft.com/office/drawing/2014/main" val="359722901"/>
                  </a:ext>
                </a:extLst>
              </a:tr>
              <a:tr h="128798">
                <a:tc>
                  <a:txBody>
                    <a:bodyPr/>
                    <a:lstStyle/>
                    <a:p>
                      <a:r>
                        <a:rPr lang="en-SG" sz="1200" dirty="0"/>
                        <a:t>Up the </a:t>
                      </a:r>
                      <a:r>
                        <a:rPr lang="en-SG" sz="1200" dirty="0" err="1"/>
                        <a:t>SemVer</a:t>
                      </a:r>
                      <a:endParaRPr lang="en-GB" sz="1200" dirty="0"/>
                    </a:p>
                  </a:txBody>
                  <a:tcPr/>
                </a:tc>
                <a:extLst>
                  <a:ext uri="{0D108BD9-81ED-4DB2-BD59-A6C34878D82A}">
                    <a16:rowId xmlns:a16="http://schemas.microsoft.com/office/drawing/2014/main" val="4224052876"/>
                  </a:ext>
                </a:extLst>
              </a:tr>
              <a:tr h="2691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dirty="0"/>
                        <a:t>Scan the script with SonarQube and publish result</a:t>
                      </a:r>
                      <a:endParaRPr lang="en-GB" sz="1200" dirty="0"/>
                    </a:p>
                  </a:txBody>
                  <a:tcPr/>
                </a:tc>
                <a:extLst>
                  <a:ext uri="{0D108BD9-81ED-4DB2-BD59-A6C34878D82A}">
                    <a16:rowId xmlns:a16="http://schemas.microsoft.com/office/drawing/2014/main" val="2487767905"/>
                  </a:ext>
                </a:extLst>
              </a:tr>
              <a:tr h="258624">
                <a:tc>
                  <a:txBody>
                    <a:bodyPr/>
                    <a:lstStyle/>
                    <a:p>
                      <a:r>
                        <a:rPr lang="en-SG" sz="1200" dirty="0"/>
                        <a:t>Parse Database secrets</a:t>
                      </a:r>
                      <a:endParaRPr lang="en-GB" sz="1200" dirty="0"/>
                    </a:p>
                  </a:txBody>
                  <a:tcPr/>
                </a:tc>
                <a:extLst>
                  <a:ext uri="{0D108BD9-81ED-4DB2-BD59-A6C34878D82A}">
                    <a16:rowId xmlns:a16="http://schemas.microsoft.com/office/drawing/2014/main" val="206958627"/>
                  </a:ext>
                </a:extLst>
              </a:tr>
              <a:tr h="258624">
                <a:tc>
                  <a:txBody>
                    <a:bodyPr/>
                    <a:lstStyle/>
                    <a:p>
                      <a:r>
                        <a:rPr lang="en-SG" sz="1200" dirty="0"/>
                        <a:t>Validate SQL Scripts against database</a:t>
                      </a:r>
                      <a:endParaRPr lang="en-GB" sz="1200" dirty="0"/>
                    </a:p>
                  </a:txBody>
                  <a:tcPr/>
                </a:tc>
                <a:extLst>
                  <a:ext uri="{0D108BD9-81ED-4DB2-BD59-A6C34878D82A}">
                    <a16:rowId xmlns:a16="http://schemas.microsoft.com/office/drawing/2014/main" val="3231984709"/>
                  </a:ext>
                </a:extLst>
              </a:tr>
            </a:tbl>
          </a:graphicData>
        </a:graphic>
      </p:graphicFrame>
      <p:sp>
        <p:nvSpPr>
          <p:cNvPr id="7" name="Rectangle 6">
            <a:extLst>
              <a:ext uri="{FF2B5EF4-FFF2-40B4-BE49-F238E27FC236}">
                <a16:creationId xmlns:a16="http://schemas.microsoft.com/office/drawing/2014/main" id="{4C130477-3E0E-8A2C-3239-B3EF5B5AA17E}"/>
              </a:ext>
            </a:extLst>
          </p:cNvPr>
          <p:cNvSpPr/>
          <p:nvPr/>
        </p:nvSpPr>
        <p:spPr>
          <a:xfrm>
            <a:off x="-1" y="0"/>
            <a:ext cx="2382715" cy="634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t>Database/</a:t>
            </a:r>
            <a:r>
              <a:rPr lang="en-SG" dirty="0" err="1"/>
              <a:t>Storedproc</a:t>
            </a:r>
            <a:br>
              <a:rPr lang="en-SG" dirty="0"/>
            </a:br>
            <a:r>
              <a:rPr lang="en-SG" dirty="0"/>
              <a:t>Pipeline CI</a:t>
            </a:r>
            <a:endParaRPr lang="en-GB" dirty="0"/>
          </a:p>
        </p:txBody>
      </p:sp>
      <p:graphicFrame>
        <p:nvGraphicFramePr>
          <p:cNvPr id="8" name="Table 7">
            <a:extLst>
              <a:ext uri="{FF2B5EF4-FFF2-40B4-BE49-F238E27FC236}">
                <a16:creationId xmlns:a16="http://schemas.microsoft.com/office/drawing/2014/main" id="{357A06EC-039F-FB23-AAAF-E902D3CAE90D}"/>
              </a:ext>
            </a:extLst>
          </p:cNvPr>
          <p:cNvGraphicFramePr>
            <a:graphicFrameLocks noGrp="1"/>
          </p:cNvGraphicFramePr>
          <p:nvPr>
            <p:extLst>
              <p:ext uri="{D42A27DB-BD31-4B8C-83A1-F6EECF244321}">
                <p14:modId xmlns:p14="http://schemas.microsoft.com/office/powerpoint/2010/main" val="1011552791"/>
              </p:ext>
            </p:extLst>
          </p:nvPr>
        </p:nvGraphicFramePr>
        <p:xfrm>
          <a:off x="6096000" y="2390897"/>
          <a:ext cx="1790943" cy="822960"/>
        </p:xfrm>
        <a:graphic>
          <a:graphicData uri="http://schemas.openxmlformats.org/drawingml/2006/table">
            <a:tbl>
              <a:tblPr firstRow="1" bandRow="1">
                <a:tableStyleId>{5C22544A-7EE6-4342-B048-85BDC9FD1C3A}</a:tableStyleId>
              </a:tblPr>
              <a:tblGrid>
                <a:gridCol w="1790943">
                  <a:extLst>
                    <a:ext uri="{9D8B030D-6E8A-4147-A177-3AD203B41FA5}">
                      <a16:colId xmlns:a16="http://schemas.microsoft.com/office/drawing/2014/main" val="301110845"/>
                    </a:ext>
                  </a:extLst>
                </a:gridCol>
              </a:tblGrid>
              <a:tr h="265072">
                <a:tc>
                  <a:txBody>
                    <a:bodyPr/>
                    <a:lstStyle/>
                    <a:p>
                      <a:pPr algn="ctr"/>
                      <a:r>
                        <a:rPr lang="en-SG" sz="1200" dirty="0"/>
                        <a:t>4) Fortify</a:t>
                      </a:r>
                      <a:endParaRPr lang="en-GB" sz="1200" dirty="0"/>
                    </a:p>
                  </a:txBody>
                  <a:tcPr/>
                </a:tc>
                <a:extLst>
                  <a:ext uri="{0D108BD9-81ED-4DB2-BD59-A6C34878D82A}">
                    <a16:rowId xmlns:a16="http://schemas.microsoft.com/office/drawing/2014/main" val="359722901"/>
                  </a:ext>
                </a:extLst>
              </a:tr>
              <a:tr h="1287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dk1"/>
                          </a:solidFill>
                          <a:effectLst/>
                          <a:latin typeface="+mn-lt"/>
                          <a:ea typeface="+mn-ea"/>
                          <a:cs typeface="+mn-cs"/>
                        </a:rPr>
                        <a:t>Run Fortify Scan</a:t>
                      </a:r>
                      <a:endParaRPr lang="en-GB" sz="1200" dirty="0">
                        <a:effectLst/>
                      </a:endParaRPr>
                    </a:p>
                  </a:txBody>
                  <a:tcPr/>
                </a:tc>
                <a:extLst>
                  <a:ext uri="{0D108BD9-81ED-4DB2-BD59-A6C34878D82A}">
                    <a16:rowId xmlns:a16="http://schemas.microsoft.com/office/drawing/2014/main" val="4224052876"/>
                  </a:ext>
                </a:extLst>
              </a:tr>
              <a:tr h="2691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dk1"/>
                          </a:solidFill>
                          <a:effectLst/>
                          <a:latin typeface="+mn-lt"/>
                          <a:ea typeface="+mn-ea"/>
                          <a:cs typeface="+mn-cs"/>
                        </a:rPr>
                        <a:t>Publish the scan results</a:t>
                      </a:r>
                      <a:endParaRPr lang="en-GB" sz="1200" dirty="0">
                        <a:effectLst/>
                      </a:endParaRPr>
                    </a:p>
                  </a:txBody>
                  <a:tcPr/>
                </a:tc>
                <a:extLst>
                  <a:ext uri="{0D108BD9-81ED-4DB2-BD59-A6C34878D82A}">
                    <a16:rowId xmlns:a16="http://schemas.microsoft.com/office/drawing/2014/main" val="2487767905"/>
                  </a:ext>
                </a:extLst>
              </a:tr>
            </a:tbl>
          </a:graphicData>
        </a:graphic>
      </p:graphicFrame>
      <p:graphicFrame>
        <p:nvGraphicFramePr>
          <p:cNvPr id="10" name="Table 9">
            <a:extLst>
              <a:ext uri="{FF2B5EF4-FFF2-40B4-BE49-F238E27FC236}">
                <a16:creationId xmlns:a16="http://schemas.microsoft.com/office/drawing/2014/main" id="{FB16E11C-0C95-39A6-786E-DEF77909C617}"/>
              </a:ext>
            </a:extLst>
          </p:cNvPr>
          <p:cNvGraphicFramePr>
            <a:graphicFrameLocks noGrp="1"/>
          </p:cNvGraphicFramePr>
          <p:nvPr>
            <p:extLst>
              <p:ext uri="{D42A27DB-BD31-4B8C-83A1-F6EECF244321}">
                <p14:modId xmlns:p14="http://schemas.microsoft.com/office/powerpoint/2010/main" val="1791251994"/>
              </p:ext>
            </p:extLst>
          </p:nvPr>
        </p:nvGraphicFramePr>
        <p:xfrm>
          <a:off x="9065860" y="1887977"/>
          <a:ext cx="2336279" cy="1828800"/>
        </p:xfrm>
        <a:graphic>
          <a:graphicData uri="http://schemas.openxmlformats.org/drawingml/2006/table">
            <a:tbl>
              <a:tblPr firstRow="1" bandRow="1">
                <a:tableStyleId>{5C22544A-7EE6-4342-B048-85BDC9FD1C3A}</a:tableStyleId>
              </a:tblPr>
              <a:tblGrid>
                <a:gridCol w="2336279">
                  <a:extLst>
                    <a:ext uri="{9D8B030D-6E8A-4147-A177-3AD203B41FA5}">
                      <a16:colId xmlns:a16="http://schemas.microsoft.com/office/drawing/2014/main" val="301110845"/>
                    </a:ext>
                  </a:extLst>
                </a:gridCol>
              </a:tblGrid>
              <a:tr h="265072">
                <a:tc>
                  <a:txBody>
                    <a:bodyPr/>
                    <a:lstStyle/>
                    <a:p>
                      <a:pPr algn="ctr"/>
                      <a:r>
                        <a:rPr lang="en-SG" sz="1200" dirty="0"/>
                        <a:t>5) Publish</a:t>
                      </a:r>
                      <a:endParaRPr lang="en-GB" sz="1200" dirty="0"/>
                    </a:p>
                  </a:txBody>
                  <a:tcPr/>
                </a:tc>
                <a:extLst>
                  <a:ext uri="{0D108BD9-81ED-4DB2-BD59-A6C34878D82A}">
                    <a16:rowId xmlns:a16="http://schemas.microsoft.com/office/drawing/2014/main" val="359722901"/>
                  </a:ext>
                </a:extLst>
              </a:tr>
              <a:tr h="269175">
                <a:tc>
                  <a:txBody>
                    <a:bodyPr/>
                    <a:lstStyle/>
                    <a:p>
                      <a:pPr rtl="0" eaLnBrk="1" fontAlgn="auto" latinLnBrk="0" hangingPunct="1"/>
                      <a:r>
                        <a:rPr lang="en-SG" sz="1200" kern="1200" dirty="0">
                          <a:solidFill>
                            <a:schemeClr val="dk1"/>
                          </a:solidFill>
                          <a:effectLst/>
                          <a:latin typeface="+mn-lt"/>
                          <a:ea typeface="+mn-ea"/>
                          <a:cs typeface="+mn-cs"/>
                        </a:rPr>
                        <a:t>Retrieve the </a:t>
                      </a:r>
                      <a:r>
                        <a:rPr lang="en-SG" sz="1200" kern="1200" dirty="0" err="1">
                          <a:solidFill>
                            <a:schemeClr val="dk1"/>
                          </a:solidFill>
                          <a:effectLst/>
                          <a:latin typeface="+mn-lt"/>
                          <a:ea typeface="+mn-ea"/>
                          <a:cs typeface="+mn-cs"/>
                        </a:rPr>
                        <a:t>SemVer</a:t>
                      </a:r>
                      <a:r>
                        <a:rPr lang="en-SG" sz="1200" kern="1200" dirty="0">
                          <a:solidFill>
                            <a:schemeClr val="dk1"/>
                          </a:solidFill>
                          <a:effectLst/>
                          <a:latin typeface="+mn-lt"/>
                          <a:ea typeface="+mn-ea"/>
                          <a:cs typeface="+mn-cs"/>
                        </a:rPr>
                        <a:t> and commit it to the L4</a:t>
                      </a:r>
                      <a:br>
                        <a:rPr lang="en-SG" sz="1200" kern="1200" dirty="0">
                          <a:solidFill>
                            <a:schemeClr val="dk1"/>
                          </a:solidFill>
                          <a:effectLst/>
                          <a:latin typeface="+mn-lt"/>
                          <a:ea typeface="+mn-ea"/>
                          <a:cs typeface="+mn-cs"/>
                        </a:rPr>
                      </a:br>
                      <a:r>
                        <a:rPr lang="en-SG" sz="1200" kern="1200" dirty="0">
                          <a:solidFill>
                            <a:schemeClr val="dk1"/>
                          </a:solidFill>
                          <a:effectLst/>
                          <a:latin typeface="+mn-lt"/>
                          <a:ea typeface="+mn-ea"/>
                          <a:cs typeface="+mn-cs"/>
                        </a:rPr>
                        <a:t>Publish latest git tag</a:t>
                      </a:r>
                      <a:endParaRPr lang="en-GB" sz="1200" dirty="0">
                        <a:effectLst/>
                      </a:endParaRPr>
                    </a:p>
                  </a:txBody>
                  <a:tcPr/>
                </a:tc>
                <a:extLst>
                  <a:ext uri="{0D108BD9-81ED-4DB2-BD59-A6C34878D82A}">
                    <a16:rowId xmlns:a16="http://schemas.microsoft.com/office/drawing/2014/main" val="2487767905"/>
                  </a:ext>
                </a:extLst>
              </a:tr>
              <a:tr h="2691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dk1"/>
                          </a:solidFill>
                          <a:effectLst/>
                          <a:latin typeface="+mn-lt"/>
                          <a:ea typeface="+mn-ea"/>
                          <a:cs typeface="+mn-cs"/>
                        </a:rPr>
                        <a:t>Publish the SQL </a:t>
                      </a:r>
                      <a:r>
                        <a:rPr lang="en-SG" sz="1200" kern="1200" dirty="0" err="1">
                          <a:solidFill>
                            <a:schemeClr val="dk1"/>
                          </a:solidFill>
                          <a:effectLst/>
                          <a:latin typeface="+mn-lt"/>
                          <a:ea typeface="+mn-ea"/>
                          <a:cs typeface="+mn-cs"/>
                        </a:rPr>
                        <a:t>Storedproc</a:t>
                      </a:r>
                      <a:r>
                        <a:rPr lang="en-SG" sz="1200" kern="1200" dirty="0">
                          <a:solidFill>
                            <a:schemeClr val="dk1"/>
                          </a:solidFill>
                          <a:effectLst/>
                          <a:latin typeface="+mn-lt"/>
                          <a:ea typeface="+mn-ea"/>
                          <a:cs typeface="+mn-cs"/>
                        </a:rPr>
                        <a:t> package as a universal artifact into the artifact feed</a:t>
                      </a:r>
                      <a:endParaRPr lang="en-GB" sz="1200" dirty="0">
                        <a:effectLst/>
                      </a:endParaRPr>
                    </a:p>
                  </a:txBody>
                  <a:tcPr/>
                </a:tc>
                <a:extLst>
                  <a:ext uri="{0D108BD9-81ED-4DB2-BD59-A6C34878D82A}">
                    <a16:rowId xmlns:a16="http://schemas.microsoft.com/office/drawing/2014/main" val="3026527161"/>
                  </a:ext>
                </a:extLst>
              </a:tr>
              <a:tr h="2691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dirty="0">
                          <a:effectLst/>
                        </a:rPr>
                        <a:t>Trigger App CD Pipeline</a:t>
                      </a:r>
                      <a:endParaRPr lang="en-GB" sz="1200" dirty="0">
                        <a:effectLst/>
                      </a:endParaRPr>
                    </a:p>
                  </a:txBody>
                  <a:tcPr/>
                </a:tc>
                <a:extLst>
                  <a:ext uri="{0D108BD9-81ED-4DB2-BD59-A6C34878D82A}">
                    <a16:rowId xmlns:a16="http://schemas.microsoft.com/office/drawing/2014/main" val="4036967050"/>
                  </a:ext>
                </a:extLst>
              </a:tr>
            </a:tbl>
          </a:graphicData>
        </a:graphic>
      </p:graphicFrame>
      <p:cxnSp>
        <p:nvCxnSpPr>
          <p:cNvPr id="11" name="Connector: Elbow 10">
            <a:extLst>
              <a:ext uri="{FF2B5EF4-FFF2-40B4-BE49-F238E27FC236}">
                <a16:creationId xmlns:a16="http://schemas.microsoft.com/office/drawing/2014/main" id="{85EF4141-BCB5-B53D-88AD-20459F6B2DA1}"/>
              </a:ext>
            </a:extLst>
          </p:cNvPr>
          <p:cNvCxnSpPr>
            <a:cxnSpLocks/>
            <a:stCxn id="3" idx="3"/>
            <a:endCxn id="4" idx="1"/>
          </p:cNvCxnSpPr>
          <p:nvPr/>
        </p:nvCxnSpPr>
        <p:spPr>
          <a:xfrm flipV="1">
            <a:off x="2155620" y="1232266"/>
            <a:ext cx="467915" cy="927491"/>
          </a:xfrm>
          <a:prstGeom prst="bentConnector3">
            <a:avLst>
              <a:gd name="adj1" fmla="val 4457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05E3DCBC-9220-194D-982A-71A6098101BF}"/>
              </a:ext>
            </a:extLst>
          </p:cNvPr>
          <p:cNvCxnSpPr>
            <a:cxnSpLocks/>
            <a:stCxn id="3" idx="3"/>
            <a:endCxn id="5" idx="1"/>
          </p:cNvCxnSpPr>
          <p:nvPr/>
        </p:nvCxnSpPr>
        <p:spPr>
          <a:xfrm>
            <a:off x="2155620" y="2159757"/>
            <a:ext cx="425184" cy="1584935"/>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89DA5243-5D26-DC24-3BC3-119D51CC17D5}"/>
              </a:ext>
            </a:extLst>
          </p:cNvPr>
          <p:cNvCxnSpPr>
            <a:cxnSpLocks/>
            <a:stCxn id="5" idx="3"/>
            <a:endCxn id="8" idx="1"/>
          </p:cNvCxnSpPr>
          <p:nvPr/>
        </p:nvCxnSpPr>
        <p:spPr>
          <a:xfrm flipV="1">
            <a:off x="4917083" y="2802377"/>
            <a:ext cx="1178917" cy="942315"/>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CB0BA845-BAEE-345E-27FA-9C80BC1906C2}"/>
              </a:ext>
            </a:extLst>
          </p:cNvPr>
          <p:cNvCxnSpPr>
            <a:cxnSpLocks/>
            <a:stCxn id="4" idx="3"/>
            <a:endCxn id="8" idx="1"/>
          </p:cNvCxnSpPr>
          <p:nvPr/>
        </p:nvCxnSpPr>
        <p:spPr>
          <a:xfrm>
            <a:off x="4565658" y="1232266"/>
            <a:ext cx="1530342" cy="1570111"/>
          </a:xfrm>
          <a:prstGeom prst="bentConnector3">
            <a:avLst>
              <a:gd name="adj1" fmla="val 6182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831B916-F7D6-D39A-D32F-B250BAF2623F}"/>
              </a:ext>
            </a:extLst>
          </p:cNvPr>
          <p:cNvCxnSpPr>
            <a:cxnSpLocks/>
            <a:stCxn id="8" idx="3"/>
            <a:endCxn id="10" idx="1"/>
          </p:cNvCxnSpPr>
          <p:nvPr/>
        </p:nvCxnSpPr>
        <p:spPr>
          <a:xfrm>
            <a:off x="7886943" y="2802377"/>
            <a:ext cx="117891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8871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2A0B074-FC34-6CA9-660E-7CDCFAF28292}"/>
              </a:ext>
            </a:extLst>
          </p:cNvPr>
          <p:cNvSpPr/>
          <p:nvPr/>
        </p:nvSpPr>
        <p:spPr>
          <a:xfrm>
            <a:off x="5516260" y="1403926"/>
            <a:ext cx="1942123" cy="4107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2) {Env} Release</a:t>
            </a:r>
            <a:endParaRPr lang="en-GB" sz="1400" b="1" dirty="0"/>
          </a:p>
        </p:txBody>
      </p:sp>
      <p:graphicFrame>
        <p:nvGraphicFramePr>
          <p:cNvPr id="4" name="Table 15">
            <a:extLst>
              <a:ext uri="{FF2B5EF4-FFF2-40B4-BE49-F238E27FC236}">
                <a16:creationId xmlns:a16="http://schemas.microsoft.com/office/drawing/2014/main" id="{0BD7CA68-5D12-1753-AC29-672DD75F5556}"/>
              </a:ext>
            </a:extLst>
          </p:cNvPr>
          <p:cNvGraphicFramePr>
            <a:graphicFrameLocks noGrp="1"/>
          </p:cNvGraphicFramePr>
          <p:nvPr/>
        </p:nvGraphicFramePr>
        <p:xfrm>
          <a:off x="112606" y="880517"/>
          <a:ext cx="3102998" cy="1556711"/>
        </p:xfrm>
        <a:graphic>
          <a:graphicData uri="http://schemas.openxmlformats.org/drawingml/2006/table">
            <a:tbl>
              <a:tblPr firstRow="1" bandRow="1">
                <a:tableStyleId>{5C22544A-7EE6-4342-B048-85BDC9FD1C3A}</a:tableStyleId>
              </a:tblPr>
              <a:tblGrid>
                <a:gridCol w="3102998">
                  <a:extLst>
                    <a:ext uri="{9D8B030D-6E8A-4147-A177-3AD203B41FA5}">
                      <a16:colId xmlns:a16="http://schemas.microsoft.com/office/drawing/2014/main" val="301110845"/>
                    </a:ext>
                  </a:extLst>
                </a:gridCol>
              </a:tblGrid>
              <a:tr h="265072">
                <a:tc>
                  <a:txBody>
                    <a:bodyPr/>
                    <a:lstStyle/>
                    <a:p>
                      <a:pPr algn="ctr"/>
                      <a:r>
                        <a:rPr lang="en-SG" sz="1200" dirty="0"/>
                        <a:t>1) Initialise</a:t>
                      </a:r>
                      <a:endParaRPr lang="en-GB" sz="1200" dirty="0"/>
                    </a:p>
                  </a:txBody>
                  <a:tcPr/>
                </a:tc>
                <a:extLst>
                  <a:ext uri="{0D108BD9-81ED-4DB2-BD59-A6C34878D82A}">
                    <a16:rowId xmlns:a16="http://schemas.microsoft.com/office/drawing/2014/main" val="359722901"/>
                  </a:ext>
                </a:extLst>
              </a:tr>
              <a:tr h="370840">
                <a:tc>
                  <a:txBody>
                    <a:bodyPr/>
                    <a:lstStyle/>
                    <a:p>
                      <a:r>
                        <a:rPr lang="en-SG" sz="1200" dirty="0"/>
                        <a:t>Ensure template version is latest and using correct run type</a:t>
                      </a:r>
                      <a:endParaRPr lang="en-GB" sz="1200" dirty="0"/>
                    </a:p>
                  </a:txBody>
                  <a:tcPr/>
                </a:tc>
                <a:extLst>
                  <a:ext uri="{0D108BD9-81ED-4DB2-BD59-A6C34878D82A}">
                    <a16:rowId xmlns:a16="http://schemas.microsoft.com/office/drawing/2014/main" val="4224052876"/>
                  </a:ext>
                </a:extLst>
              </a:tr>
              <a:tr h="260725">
                <a:tc>
                  <a:txBody>
                    <a:bodyPr/>
                    <a:lstStyle/>
                    <a:p>
                      <a:r>
                        <a:rPr lang="en-SG" sz="1200" dirty="0"/>
                        <a:t>Retrieve secrets from AKV</a:t>
                      </a:r>
                      <a:endParaRPr lang="en-GB" sz="1200" dirty="0"/>
                    </a:p>
                  </a:txBody>
                  <a:tcPr/>
                </a:tc>
                <a:extLst>
                  <a:ext uri="{0D108BD9-81ED-4DB2-BD59-A6C34878D82A}">
                    <a16:rowId xmlns:a16="http://schemas.microsoft.com/office/drawing/2014/main" val="206958627"/>
                  </a:ext>
                </a:extLst>
              </a:tr>
              <a:tr h="276551">
                <a:tc>
                  <a:txBody>
                    <a:bodyPr/>
                    <a:lstStyle/>
                    <a:p>
                      <a:r>
                        <a:rPr lang="en-SG" sz="1200" dirty="0"/>
                        <a:t>Retrieve and validate artifact</a:t>
                      </a:r>
                      <a:endParaRPr lang="en-GB" sz="1200" dirty="0"/>
                    </a:p>
                  </a:txBody>
                  <a:tcPr/>
                </a:tc>
                <a:extLst>
                  <a:ext uri="{0D108BD9-81ED-4DB2-BD59-A6C34878D82A}">
                    <a16:rowId xmlns:a16="http://schemas.microsoft.com/office/drawing/2014/main" val="3575697846"/>
                  </a:ext>
                </a:extLst>
              </a:tr>
              <a:tr h="1934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dirty="0"/>
                        <a:t>Retain Pipelines</a:t>
                      </a:r>
                      <a:endParaRPr lang="en-GB" sz="1200" dirty="0"/>
                    </a:p>
                  </a:txBody>
                  <a:tcPr/>
                </a:tc>
                <a:extLst>
                  <a:ext uri="{0D108BD9-81ED-4DB2-BD59-A6C34878D82A}">
                    <a16:rowId xmlns:a16="http://schemas.microsoft.com/office/drawing/2014/main" val="544026212"/>
                  </a:ext>
                </a:extLst>
              </a:tr>
            </a:tbl>
          </a:graphicData>
        </a:graphic>
      </p:graphicFrame>
      <p:sp>
        <p:nvSpPr>
          <p:cNvPr id="14" name="TextBox 13">
            <a:extLst>
              <a:ext uri="{FF2B5EF4-FFF2-40B4-BE49-F238E27FC236}">
                <a16:creationId xmlns:a16="http://schemas.microsoft.com/office/drawing/2014/main" id="{36B9D592-731E-0286-47C5-9F5FCF041F93}"/>
              </a:ext>
            </a:extLst>
          </p:cNvPr>
          <p:cNvSpPr txBox="1"/>
          <p:nvPr/>
        </p:nvSpPr>
        <p:spPr>
          <a:xfrm>
            <a:off x="5516260" y="932965"/>
            <a:ext cx="2415686" cy="276999"/>
          </a:xfrm>
          <a:prstGeom prst="rect">
            <a:avLst/>
          </a:prstGeom>
          <a:noFill/>
        </p:spPr>
        <p:txBody>
          <a:bodyPr wrap="square">
            <a:spAutoFit/>
          </a:bodyPr>
          <a:lstStyle/>
          <a:p>
            <a:r>
              <a:rPr lang="en-SG" sz="1200" dirty="0"/>
              <a:t>Env can be DEV/SIT/UAT/ORT </a:t>
            </a:r>
            <a:endParaRPr lang="en-GB" sz="1200" dirty="0"/>
          </a:p>
        </p:txBody>
      </p:sp>
      <p:graphicFrame>
        <p:nvGraphicFramePr>
          <p:cNvPr id="16" name="Table 15">
            <a:extLst>
              <a:ext uri="{FF2B5EF4-FFF2-40B4-BE49-F238E27FC236}">
                <a16:creationId xmlns:a16="http://schemas.microsoft.com/office/drawing/2014/main" id="{9D81F375-E912-3780-1DD0-2BEBC29A20F4}"/>
              </a:ext>
            </a:extLst>
          </p:cNvPr>
          <p:cNvGraphicFramePr>
            <a:graphicFrameLocks noGrp="1"/>
          </p:cNvGraphicFramePr>
          <p:nvPr>
            <p:extLst>
              <p:ext uri="{D42A27DB-BD31-4B8C-83A1-F6EECF244321}">
                <p14:modId xmlns:p14="http://schemas.microsoft.com/office/powerpoint/2010/main" val="2810047560"/>
              </p:ext>
            </p:extLst>
          </p:nvPr>
        </p:nvGraphicFramePr>
        <p:xfrm>
          <a:off x="1589026" y="3176677"/>
          <a:ext cx="3192953" cy="955708"/>
        </p:xfrm>
        <a:graphic>
          <a:graphicData uri="http://schemas.openxmlformats.org/drawingml/2006/table">
            <a:tbl>
              <a:tblPr firstRow="1" bandRow="1">
                <a:tableStyleId>{5C22544A-7EE6-4342-B048-85BDC9FD1C3A}</a:tableStyleId>
              </a:tblPr>
              <a:tblGrid>
                <a:gridCol w="3192953">
                  <a:extLst>
                    <a:ext uri="{9D8B030D-6E8A-4147-A177-3AD203B41FA5}">
                      <a16:colId xmlns:a16="http://schemas.microsoft.com/office/drawing/2014/main" val="2189433784"/>
                    </a:ext>
                  </a:extLst>
                </a:gridCol>
              </a:tblGrid>
              <a:tr h="265072">
                <a:tc>
                  <a:txBody>
                    <a:bodyPr/>
                    <a:lstStyle/>
                    <a:p>
                      <a:pPr algn="ctr"/>
                      <a:r>
                        <a:rPr lang="en-SG" sz="1200" dirty="0"/>
                        <a:t>Pre-Deployment</a:t>
                      </a:r>
                      <a:endParaRPr lang="en-GB" sz="1200" dirty="0"/>
                    </a:p>
                  </a:txBody>
                  <a:tcPr/>
                </a:tc>
                <a:extLst>
                  <a:ext uri="{0D108BD9-81ED-4DB2-BD59-A6C34878D82A}">
                    <a16:rowId xmlns:a16="http://schemas.microsoft.com/office/drawing/2014/main" val="32580470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dirty="0"/>
                        <a:t>Check if pipeline is superseded</a:t>
                      </a:r>
                      <a:endParaRPr lang="en-GB" sz="1200" dirty="0"/>
                    </a:p>
                  </a:txBody>
                  <a:tcPr/>
                </a:tc>
                <a:extLst>
                  <a:ext uri="{0D108BD9-81ED-4DB2-BD59-A6C34878D82A}">
                    <a16:rowId xmlns:a16="http://schemas.microsoft.com/office/drawing/2014/main" val="2161685521"/>
                  </a:ext>
                </a:extLst>
              </a:tr>
              <a:tr h="310548">
                <a:tc>
                  <a:txBody>
                    <a:bodyPr/>
                    <a:lstStyle/>
                    <a:p>
                      <a:r>
                        <a:rPr lang="en-SG" sz="1200" dirty="0"/>
                        <a:t>Parse Database Secrets</a:t>
                      </a:r>
                      <a:endParaRPr lang="en-GB" sz="1200" dirty="0"/>
                    </a:p>
                  </a:txBody>
                  <a:tcPr/>
                </a:tc>
                <a:extLst>
                  <a:ext uri="{0D108BD9-81ED-4DB2-BD59-A6C34878D82A}">
                    <a16:rowId xmlns:a16="http://schemas.microsoft.com/office/drawing/2014/main" val="2996317180"/>
                  </a:ext>
                </a:extLst>
              </a:tr>
            </a:tbl>
          </a:graphicData>
        </a:graphic>
      </p:graphicFrame>
      <p:graphicFrame>
        <p:nvGraphicFramePr>
          <p:cNvPr id="17" name="Table 16">
            <a:extLst>
              <a:ext uri="{FF2B5EF4-FFF2-40B4-BE49-F238E27FC236}">
                <a16:creationId xmlns:a16="http://schemas.microsoft.com/office/drawing/2014/main" id="{1447CD59-3D9E-F79A-360C-21FBA0EA1530}"/>
              </a:ext>
            </a:extLst>
          </p:cNvPr>
          <p:cNvGraphicFramePr>
            <a:graphicFrameLocks noGrp="1"/>
          </p:cNvGraphicFramePr>
          <p:nvPr>
            <p:extLst>
              <p:ext uri="{D42A27DB-BD31-4B8C-83A1-F6EECF244321}">
                <p14:modId xmlns:p14="http://schemas.microsoft.com/office/powerpoint/2010/main" val="629346717"/>
              </p:ext>
            </p:extLst>
          </p:nvPr>
        </p:nvGraphicFramePr>
        <p:xfrm>
          <a:off x="5127627" y="3176677"/>
          <a:ext cx="3192953" cy="1016000"/>
        </p:xfrm>
        <a:graphic>
          <a:graphicData uri="http://schemas.openxmlformats.org/drawingml/2006/table">
            <a:tbl>
              <a:tblPr firstRow="1" bandRow="1">
                <a:tableStyleId>{5C22544A-7EE6-4342-B048-85BDC9FD1C3A}</a:tableStyleId>
              </a:tblPr>
              <a:tblGrid>
                <a:gridCol w="3192953">
                  <a:extLst>
                    <a:ext uri="{9D8B030D-6E8A-4147-A177-3AD203B41FA5}">
                      <a16:colId xmlns:a16="http://schemas.microsoft.com/office/drawing/2014/main" val="2189433784"/>
                    </a:ext>
                  </a:extLst>
                </a:gridCol>
              </a:tblGrid>
              <a:tr h="273620">
                <a:tc>
                  <a:txBody>
                    <a:bodyPr/>
                    <a:lstStyle/>
                    <a:p>
                      <a:pPr algn="ctr"/>
                      <a:r>
                        <a:rPr lang="en-SG" sz="1200" dirty="0"/>
                        <a:t>Deployment</a:t>
                      </a:r>
                      <a:endParaRPr lang="en-GB" sz="1200" dirty="0"/>
                    </a:p>
                  </a:txBody>
                  <a:tcPr/>
                </a:tc>
                <a:extLst>
                  <a:ext uri="{0D108BD9-81ED-4DB2-BD59-A6C34878D82A}">
                    <a16:rowId xmlns:a16="http://schemas.microsoft.com/office/drawing/2014/main" val="3258047013"/>
                  </a:ext>
                </a:extLst>
              </a:tr>
              <a:tr h="370840">
                <a:tc>
                  <a:txBody>
                    <a:bodyPr/>
                    <a:lstStyle/>
                    <a:p>
                      <a:r>
                        <a:rPr lang="en-SG" sz="1200" dirty="0"/>
                        <a:t>Download SQL Package</a:t>
                      </a:r>
                      <a:endParaRPr lang="en-GB" sz="1200" dirty="0"/>
                    </a:p>
                  </a:txBody>
                  <a:tcPr/>
                </a:tc>
                <a:extLst>
                  <a:ext uri="{0D108BD9-81ED-4DB2-BD59-A6C34878D82A}">
                    <a16:rowId xmlns:a16="http://schemas.microsoft.com/office/drawing/2014/main" val="29963171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dk1"/>
                          </a:solidFill>
                          <a:effectLst/>
                          <a:latin typeface="+mn-lt"/>
                          <a:ea typeface="+mn-ea"/>
                          <a:cs typeface="+mn-cs"/>
                        </a:rPr>
                        <a:t>Deploy the SQL Files to the Database</a:t>
                      </a:r>
                      <a:endParaRPr lang="en-GB" sz="1200" dirty="0">
                        <a:effectLst/>
                      </a:endParaRPr>
                    </a:p>
                  </a:txBody>
                  <a:tcPr/>
                </a:tc>
                <a:extLst>
                  <a:ext uri="{0D108BD9-81ED-4DB2-BD59-A6C34878D82A}">
                    <a16:rowId xmlns:a16="http://schemas.microsoft.com/office/drawing/2014/main" val="3515606270"/>
                  </a:ext>
                </a:extLst>
              </a:tr>
            </a:tbl>
          </a:graphicData>
        </a:graphic>
      </p:graphicFrame>
      <p:graphicFrame>
        <p:nvGraphicFramePr>
          <p:cNvPr id="18" name="Table 17">
            <a:extLst>
              <a:ext uri="{FF2B5EF4-FFF2-40B4-BE49-F238E27FC236}">
                <a16:creationId xmlns:a16="http://schemas.microsoft.com/office/drawing/2014/main" id="{6D3A7D72-CE97-FD92-B175-DD94E7C46A36}"/>
              </a:ext>
            </a:extLst>
          </p:cNvPr>
          <p:cNvGraphicFramePr>
            <a:graphicFrameLocks noGrp="1"/>
          </p:cNvGraphicFramePr>
          <p:nvPr>
            <p:extLst>
              <p:ext uri="{D42A27DB-BD31-4B8C-83A1-F6EECF244321}">
                <p14:modId xmlns:p14="http://schemas.microsoft.com/office/powerpoint/2010/main" val="920743609"/>
              </p:ext>
            </p:extLst>
          </p:nvPr>
        </p:nvGraphicFramePr>
        <p:xfrm>
          <a:off x="8666228" y="3176677"/>
          <a:ext cx="3192953" cy="645160"/>
        </p:xfrm>
        <a:graphic>
          <a:graphicData uri="http://schemas.openxmlformats.org/drawingml/2006/table">
            <a:tbl>
              <a:tblPr firstRow="1" bandRow="1">
                <a:tableStyleId>{5C22544A-7EE6-4342-B048-85BDC9FD1C3A}</a:tableStyleId>
              </a:tblPr>
              <a:tblGrid>
                <a:gridCol w="3192953">
                  <a:extLst>
                    <a:ext uri="{9D8B030D-6E8A-4147-A177-3AD203B41FA5}">
                      <a16:colId xmlns:a16="http://schemas.microsoft.com/office/drawing/2014/main" val="2189433784"/>
                    </a:ext>
                  </a:extLst>
                </a:gridCol>
              </a:tblGrid>
              <a:tr h="265072">
                <a:tc>
                  <a:txBody>
                    <a:bodyPr/>
                    <a:lstStyle/>
                    <a:p>
                      <a:pPr algn="ctr"/>
                      <a:r>
                        <a:rPr lang="en-SG" sz="1200" dirty="0"/>
                        <a:t>Post-Deployment</a:t>
                      </a:r>
                      <a:endParaRPr lang="en-GB" sz="1200" dirty="0"/>
                    </a:p>
                  </a:txBody>
                  <a:tcPr/>
                </a:tc>
                <a:extLst>
                  <a:ext uri="{0D108BD9-81ED-4DB2-BD59-A6C34878D82A}">
                    <a16:rowId xmlns:a16="http://schemas.microsoft.com/office/drawing/2014/main" val="3258047013"/>
                  </a:ext>
                </a:extLst>
              </a:tr>
              <a:tr h="370840">
                <a:tc>
                  <a:txBody>
                    <a:bodyPr/>
                    <a:lstStyle/>
                    <a:p>
                      <a:r>
                        <a:rPr lang="en-SG" sz="1200" dirty="0"/>
                        <a:t>Cancel older pipeline runs</a:t>
                      </a:r>
                      <a:endParaRPr lang="en-GB" sz="1200" dirty="0"/>
                    </a:p>
                  </a:txBody>
                  <a:tcPr/>
                </a:tc>
                <a:extLst>
                  <a:ext uri="{0D108BD9-81ED-4DB2-BD59-A6C34878D82A}">
                    <a16:rowId xmlns:a16="http://schemas.microsoft.com/office/drawing/2014/main" val="2055540077"/>
                  </a:ext>
                </a:extLst>
              </a:tr>
            </a:tbl>
          </a:graphicData>
        </a:graphic>
      </p:graphicFrame>
      <p:cxnSp>
        <p:nvCxnSpPr>
          <p:cNvPr id="20" name="Straight Connector 19">
            <a:extLst>
              <a:ext uri="{FF2B5EF4-FFF2-40B4-BE49-F238E27FC236}">
                <a16:creationId xmlns:a16="http://schemas.microsoft.com/office/drawing/2014/main" id="{CA84E33F-1F62-B82C-3011-98CB91CA32BA}"/>
              </a:ext>
            </a:extLst>
          </p:cNvPr>
          <p:cNvCxnSpPr>
            <a:cxnSpLocks/>
          </p:cNvCxnSpPr>
          <p:nvPr/>
        </p:nvCxnSpPr>
        <p:spPr>
          <a:xfrm flipV="1">
            <a:off x="1589026" y="1822475"/>
            <a:ext cx="3927234" cy="135420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F9CEC0C-3CEB-20C6-382A-09E42A76750B}"/>
              </a:ext>
            </a:extLst>
          </p:cNvPr>
          <p:cNvCxnSpPr>
            <a:cxnSpLocks/>
          </p:cNvCxnSpPr>
          <p:nvPr/>
        </p:nvCxnSpPr>
        <p:spPr>
          <a:xfrm flipH="1" flipV="1">
            <a:off x="7458383" y="1814641"/>
            <a:ext cx="4400798" cy="13620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5E8765F-E373-A5CF-3A7F-EC6046464443}"/>
              </a:ext>
            </a:extLst>
          </p:cNvPr>
          <p:cNvCxnSpPr>
            <a:cxnSpLocks/>
            <a:stCxn id="4" idx="3"/>
            <a:endCxn id="3" idx="1"/>
          </p:cNvCxnSpPr>
          <p:nvPr/>
        </p:nvCxnSpPr>
        <p:spPr>
          <a:xfrm flipV="1">
            <a:off x="3215604" y="1609284"/>
            <a:ext cx="2300656" cy="495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441A531-9CF4-6819-0683-AFAA51C1F920}"/>
              </a:ext>
            </a:extLst>
          </p:cNvPr>
          <p:cNvSpPr/>
          <p:nvPr/>
        </p:nvSpPr>
        <p:spPr>
          <a:xfrm>
            <a:off x="-1" y="0"/>
            <a:ext cx="2382715" cy="634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t>Database/</a:t>
            </a:r>
            <a:r>
              <a:rPr lang="en-SG" dirty="0" err="1"/>
              <a:t>Storedproc</a:t>
            </a:r>
            <a:br>
              <a:rPr lang="en-SG" dirty="0"/>
            </a:br>
            <a:r>
              <a:rPr lang="en-SG" dirty="0"/>
              <a:t>Pipeline CD</a:t>
            </a:r>
            <a:endParaRPr lang="en-GB" dirty="0"/>
          </a:p>
        </p:txBody>
      </p:sp>
    </p:spTree>
    <p:extLst>
      <p:ext uri="{BB962C8B-B14F-4D97-AF65-F5344CB8AC3E}">
        <p14:creationId xmlns:p14="http://schemas.microsoft.com/office/powerpoint/2010/main" val="1722185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BB9EF8-CA0D-0602-0B23-A477ACF23F3D}"/>
              </a:ext>
            </a:extLst>
          </p:cNvPr>
          <p:cNvSpPr txBox="1"/>
          <p:nvPr/>
        </p:nvSpPr>
        <p:spPr>
          <a:xfrm>
            <a:off x="0" y="753873"/>
            <a:ext cx="5333996" cy="1092607"/>
          </a:xfrm>
          <a:prstGeom prst="rect">
            <a:avLst/>
          </a:prstGeom>
          <a:noFill/>
        </p:spPr>
        <p:txBody>
          <a:bodyPr wrap="square" rtlCol="0">
            <a:spAutoFit/>
          </a:bodyPr>
          <a:lstStyle/>
          <a:p>
            <a:r>
              <a:rPr lang="en-SG" sz="1300" dirty="0"/>
              <a:t>The Controller Repo stores different CI pipeline trigger files. </a:t>
            </a:r>
          </a:p>
          <a:p>
            <a:br>
              <a:rPr lang="en-SG" sz="1300" dirty="0"/>
            </a:br>
            <a:r>
              <a:rPr lang="en-SG" sz="1300" dirty="0"/>
              <a:t>The one that I work on is app-ci, which is divided based on app type.</a:t>
            </a:r>
            <a:br>
              <a:rPr lang="en-SG" sz="1300" dirty="0"/>
            </a:br>
            <a:r>
              <a:rPr lang="en-SG" sz="1300" dirty="0"/>
              <a:t>In the folder contains the </a:t>
            </a:r>
            <a:r>
              <a:rPr lang="en-SG" sz="1300" dirty="0" err="1"/>
              <a:t>yaml</a:t>
            </a:r>
            <a:r>
              <a:rPr lang="en-SG" sz="1300" dirty="0"/>
              <a:t> file that will trigger when the specified app repo master branch is updated. </a:t>
            </a:r>
            <a:endParaRPr lang="en-GB" sz="1300" dirty="0"/>
          </a:p>
        </p:txBody>
      </p:sp>
      <p:sp>
        <p:nvSpPr>
          <p:cNvPr id="9" name="Rectangle 8">
            <a:extLst>
              <a:ext uri="{FF2B5EF4-FFF2-40B4-BE49-F238E27FC236}">
                <a16:creationId xmlns:a16="http://schemas.microsoft.com/office/drawing/2014/main" id="{7B497CEE-2667-928E-4981-B1315737AB1F}"/>
              </a:ext>
            </a:extLst>
          </p:cNvPr>
          <p:cNvSpPr/>
          <p:nvPr/>
        </p:nvSpPr>
        <p:spPr>
          <a:xfrm>
            <a:off x="0" y="0"/>
            <a:ext cx="1924260" cy="634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t>Foundation</a:t>
            </a:r>
            <a:br>
              <a:rPr lang="en-SG" dirty="0"/>
            </a:br>
            <a:r>
              <a:rPr lang="en-SG" dirty="0"/>
              <a:t>Controller</a:t>
            </a:r>
            <a:endParaRPr lang="en-GB" dirty="0"/>
          </a:p>
        </p:txBody>
      </p:sp>
      <p:pic>
        <p:nvPicPr>
          <p:cNvPr id="11" name="Picture 10">
            <a:extLst>
              <a:ext uri="{FF2B5EF4-FFF2-40B4-BE49-F238E27FC236}">
                <a16:creationId xmlns:a16="http://schemas.microsoft.com/office/drawing/2014/main" id="{01127D3C-5528-D2BA-669F-A169167E71BF}"/>
              </a:ext>
            </a:extLst>
          </p:cNvPr>
          <p:cNvPicPr>
            <a:picLocks noChangeAspect="1"/>
          </p:cNvPicPr>
          <p:nvPr/>
        </p:nvPicPr>
        <p:blipFill>
          <a:blip r:embed="rId2"/>
          <a:stretch>
            <a:fillRect/>
          </a:stretch>
        </p:blipFill>
        <p:spPr>
          <a:xfrm>
            <a:off x="139833" y="1965872"/>
            <a:ext cx="5334945" cy="3429000"/>
          </a:xfrm>
          <a:prstGeom prst="rect">
            <a:avLst/>
          </a:prstGeom>
        </p:spPr>
      </p:pic>
      <p:sp>
        <p:nvSpPr>
          <p:cNvPr id="12" name="Rectangle 11">
            <a:extLst>
              <a:ext uri="{FF2B5EF4-FFF2-40B4-BE49-F238E27FC236}">
                <a16:creationId xmlns:a16="http://schemas.microsoft.com/office/drawing/2014/main" id="{ADAF8A98-3154-365B-75DC-2A66D95D8BF3}"/>
              </a:ext>
            </a:extLst>
          </p:cNvPr>
          <p:cNvSpPr/>
          <p:nvPr/>
        </p:nvSpPr>
        <p:spPr>
          <a:xfrm>
            <a:off x="353467" y="2808409"/>
            <a:ext cx="1807975" cy="160020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Connector 4">
            <a:extLst>
              <a:ext uri="{FF2B5EF4-FFF2-40B4-BE49-F238E27FC236}">
                <a16:creationId xmlns:a16="http://schemas.microsoft.com/office/drawing/2014/main" id="{12CCD3ED-5FA7-636C-354B-F1C0BEB355D2}"/>
              </a:ext>
            </a:extLst>
          </p:cNvPr>
          <p:cNvCxnSpPr>
            <a:cxnSpLocks/>
          </p:cNvCxnSpPr>
          <p:nvPr/>
        </p:nvCxnSpPr>
        <p:spPr>
          <a:xfrm flipV="1">
            <a:off x="6998677" y="326912"/>
            <a:ext cx="0" cy="62041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22488280-D42F-799C-9CCD-3BB892FB9001}"/>
              </a:ext>
            </a:extLst>
          </p:cNvPr>
          <p:cNvPicPr>
            <a:picLocks noChangeAspect="1"/>
          </p:cNvPicPr>
          <p:nvPr/>
        </p:nvPicPr>
        <p:blipFill>
          <a:blip r:embed="rId3"/>
          <a:stretch>
            <a:fillRect/>
          </a:stretch>
        </p:blipFill>
        <p:spPr>
          <a:xfrm>
            <a:off x="7754489" y="0"/>
            <a:ext cx="4525760" cy="6858000"/>
          </a:xfrm>
          <a:prstGeom prst="rect">
            <a:avLst/>
          </a:prstGeom>
        </p:spPr>
      </p:pic>
      <p:sp>
        <p:nvSpPr>
          <p:cNvPr id="3" name="TextBox 2">
            <a:extLst>
              <a:ext uri="{FF2B5EF4-FFF2-40B4-BE49-F238E27FC236}">
                <a16:creationId xmlns:a16="http://schemas.microsoft.com/office/drawing/2014/main" id="{F0A1A13F-E012-3FE6-C57A-4AB00F34436F}"/>
              </a:ext>
            </a:extLst>
          </p:cNvPr>
          <p:cNvSpPr txBox="1"/>
          <p:nvPr/>
        </p:nvSpPr>
        <p:spPr>
          <a:xfrm>
            <a:off x="1924260" y="0"/>
            <a:ext cx="2143019" cy="461665"/>
          </a:xfrm>
          <a:prstGeom prst="rect">
            <a:avLst/>
          </a:prstGeom>
          <a:noFill/>
        </p:spPr>
        <p:txBody>
          <a:bodyPr wrap="square" rtlCol="0">
            <a:spAutoFit/>
          </a:bodyPr>
          <a:lstStyle/>
          <a:p>
            <a:r>
              <a:rPr lang="en-SG" sz="1200" dirty="0"/>
              <a:t>CI - continuous integration </a:t>
            </a:r>
          </a:p>
          <a:p>
            <a:r>
              <a:rPr lang="en-SG" sz="1200" dirty="0"/>
              <a:t>CD - continuous deployment </a:t>
            </a:r>
            <a:endParaRPr lang="en-GB" sz="1200" dirty="0"/>
          </a:p>
        </p:txBody>
      </p:sp>
    </p:spTree>
    <p:extLst>
      <p:ext uri="{BB962C8B-B14F-4D97-AF65-F5344CB8AC3E}">
        <p14:creationId xmlns:p14="http://schemas.microsoft.com/office/powerpoint/2010/main" val="927043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DDF6E4B-79FA-48AA-E666-0FD9E94B5C87}"/>
              </a:ext>
            </a:extLst>
          </p:cNvPr>
          <p:cNvSpPr/>
          <p:nvPr/>
        </p:nvSpPr>
        <p:spPr>
          <a:xfrm>
            <a:off x="-1" y="0"/>
            <a:ext cx="2382715" cy="634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t>Database/</a:t>
            </a:r>
            <a:r>
              <a:rPr lang="en-SG" dirty="0" err="1"/>
              <a:t>Storedproc</a:t>
            </a:r>
            <a:br>
              <a:rPr lang="en-SG" dirty="0"/>
            </a:br>
            <a:r>
              <a:rPr lang="en-SG" dirty="0"/>
              <a:t>Network Architecture</a:t>
            </a:r>
            <a:endParaRPr lang="en-GB" dirty="0"/>
          </a:p>
        </p:txBody>
      </p:sp>
      <p:sp>
        <p:nvSpPr>
          <p:cNvPr id="5" name="Rectangle 4">
            <a:extLst>
              <a:ext uri="{FF2B5EF4-FFF2-40B4-BE49-F238E27FC236}">
                <a16:creationId xmlns:a16="http://schemas.microsoft.com/office/drawing/2014/main" id="{5C46D2C8-14AA-2C4F-4F9B-EEE876ABCF7A}"/>
              </a:ext>
            </a:extLst>
          </p:cNvPr>
          <p:cNvSpPr/>
          <p:nvPr/>
        </p:nvSpPr>
        <p:spPr>
          <a:xfrm>
            <a:off x="3847122" y="3546230"/>
            <a:ext cx="4299928" cy="2003669"/>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D8A9CF9C-20FB-A19E-0069-F9BFED0F6B6B}"/>
              </a:ext>
            </a:extLst>
          </p:cNvPr>
          <p:cNvSpPr/>
          <p:nvPr/>
        </p:nvSpPr>
        <p:spPr>
          <a:xfrm>
            <a:off x="3847122" y="3546230"/>
            <a:ext cx="1078524" cy="234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t>DevOps Spoke</a:t>
            </a:r>
            <a:endParaRPr lang="en-GB" sz="1200" dirty="0"/>
          </a:p>
        </p:txBody>
      </p:sp>
      <p:sp>
        <p:nvSpPr>
          <p:cNvPr id="9" name="Rectangle 8">
            <a:extLst>
              <a:ext uri="{FF2B5EF4-FFF2-40B4-BE49-F238E27FC236}">
                <a16:creationId xmlns:a16="http://schemas.microsoft.com/office/drawing/2014/main" id="{B6DD5CFA-DCBA-F263-CB85-789463B4B13B}"/>
              </a:ext>
            </a:extLst>
          </p:cNvPr>
          <p:cNvSpPr/>
          <p:nvPr/>
        </p:nvSpPr>
        <p:spPr>
          <a:xfrm>
            <a:off x="4077791" y="4154609"/>
            <a:ext cx="489439" cy="23446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t>AKV</a:t>
            </a:r>
            <a:endParaRPr lang="en-GB" sz="1200" dirty="0"/>
          </a:p>
        </p:txBody>
      </p:sp>
      <p:sp>
        <p:nvSpPr>
          <p:cNvPr id="10" name="Rectangle 9">
            <a:extLst>
              <a:ext uri="{FF2B5EF4-FFF2-40B4-BE49-F238E27FC236}">
                <a16:creationId xmlns:a16="http://schemas.microsoft.com/office/drawing/2014/main" id="{BAC569AE-9BBF-F466-0ACD-486CB1D37B15}"/>
              </a:ext>
            </a:extLst>
          </p:cNvPr>
          <p:cNvSpPr/>
          <p:nvPr/>
        </p:nvSpPr>
        <p:spPr>
          <a:xfrm>
            <a:off x="5595080" y="4156318"/>
            <a:ext cx="871905" cy="234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err="1"/>
              <a:t>BuildAgent</a:t>
            </a:r>
            <a:endParaRPr lang="en-GB" sz="1200" dirty="0"/>
          </a:p>
        </p:txBody>
      </p:sp>
      <p:sp>
        <p:nvSpPr>
          <p:cNvPr id="11" name="Rectangle 10">
            <a:extLst>
              <a:ext uri="{FF2B5EF4-FFF2-40B4-BE49-F238E27FC236}">
                <a16:creationId xmlns:a16="http://schemas.microsoft.com/office/drawing/2014/main" id="{CA79B61E-B063-9A16-A621-1267E6CCF42C}"/>
              </a:ext>
            </a:extLst>
          </p:cNvPr>
          <p:cNvSpPr/>
          <p:nvPr/>
        </p:nvSpPr>
        <p:spPr>
          <a:xfrm>
            <a:off x="4943354" y="5045135"/>
            <a:ext cx="948104" cy="23446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t>SonarQube</a:t>
            </a:r>
            <a:endParaRPr lang="en-GB" sz="1200" dirty="0"/>
          </a:p>
        </p:txBody>
      </p:sp>
      <p:sp>
        <p:nvSpPr>
          <p:cNvPr id="13" name="Rectangle 12">
            <a:extLst>
              <a:ext uri="{FF2B5EF4-FFF2-40B4-BE49-F238E27FC236}">
                <a16:creationId xmlns:a16="http://schemas.microsoft.com/office/drawing/2014/main" id="{A9B7A387-DFD7-CCC7-AB0D-F55E8B049255}"/>
              </a:ext>
            </a:extLst>
          </p:cNvPr>
          <p:cNvSpPr/>
          <p:nvPr/>
        </p:nvSpPr>
        <p:spPr>
          <a:xfrm>
            <a:off x="6300543" y="5058323"/>
            <a:ext cx="701920" cy="23446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t>Fortify</a:t>
            </a:r>
            <a:endParaRPr lang="en-GB" sz="1200" dirty="0"/>
          </a:p>
        </p:txBody>
      </p:sp>
      <p:sp>
        <p:nvSpPr>
          <p:cNvPr id="15" name="Rectangle 14">
            <a:extLst>
              <a:ext uri="{FF2B5EF4-FFF2-40B4-BE49-F238E27FC236}">
                <a16:creationId xmlns:a16="http://schemas.microsoft.com/office/drawing/2014/main" id="{2BD334FA-FF58-C950-6F36-274FB64DFB44}"/>
              </a:ext>
            </a:extLst>
          </p:cNvPr>
          <p:cNvSpPr/>
          <p:nvPr/>
        </p:nvSpPr>
        <p:spPr>
          <a:xfrm>
            <a:off x="5462340" y="2598612"/>
            <a:ext cx="1104171" cy="3392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t>Transit Gateway</a:t>
            </a:r>
            <a:endParaRPr lang="en-GB" sz="1200" dirty="0"/>
          </a:p>
        </p:txBody>
      </p:sp>
      <p:sp>
        <p:nvSpPr>
          <p:cNvPr id="16" name="Rectangle 15">
            <a:extLst>
              <a:ext uri="{FF2B5EF4-FFF2-40B4-BE49-F238E27FC236}">
                <a16:creationId xmlns:a16="http://schemas.microsoft.com/office/drawing/2014/main" id="{5524FD7E-C454-DFC4-F2F1-C749C2A97D2D}"/>
              </a:ext>
            </a:extLst>
          </p:cNvPr>
          <p:cNvSpPr/>
          <p:nvPr/>
        </p:nvSpPr>
        <p:spPr>
          <a:xfrm>
            <a:off x="2479425" y="2598613"/>
            <a:ext cx="1015516" cy="33923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t>Database</a:t>
            </a:r>
            <a:endParaRPr lang="en-GB" sz="1200" dirty="0"/>
          </a:p>
        </p:txBody>
      </p:sp>
      <p:sp>
        <p:nvSpPr>
          <p:cNvPr id="18" name="Rectangle 17">
            <a:extLst>
              <a:ext uri="{FF2B5EF4-FFF2-40B4-BE49-F238E27FC236}">
                <a16:creationId xmlns:a16="http://schemas.microsoft.com/office/drawing/2014/main" id="{2982CC98-0ED6-6DB4-A579-A4B4511374E5}"/>
              </a:ext>
            </a:extLst>
          </p:cNvPr>
          <p:cNvSpPr/>
          <p:nvPr/>
        </p:nvSpPr>
        <p:spPr>
          <a:xfrm>
            <a:off x="3901097" y="970757"/>
            <a:ext cx="871905" cy="234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err="1"/>
              <a:t>AzDO</a:t>
            </a:r>
            <a:r>
              <a:rPr lang="en-SG" sz="1200" dirty="0"/>
              <a:t> SaaS</a:t>
            </a:r>
            <a:endParaRPr lang="en-GB" sz="1200" dirty="0"/>
          </a:p>
        </p:txBody>
      </p:sp>
      <p:sp>
        <p:nvSpPr>
          <p:cNvPr id="20" name="Rectangle 19">
            <a:extLst>
              <a:ext uri="{FF2B5EF4-FFF2-40B4-BE49-F238E27FC236}">
                <a16:creationId xmlns:a16="http://schemas.microsoft.com/office/drawing/2014/main" id="{CCD6289B-306C-7A15-9BB2-E4E64468F6E0}"/>
              </a:ext>
            </a:extLst>
          </p:cNvPr>
          <p:cNvSpPr/>
          <p:nvPr/>
        </p:nvSpPr>
        <p:spPr>
          <a:xfrm>
            <a:off x="2337287" y="1841501"/>
            <a:ext cx="6038364" cy="3898900"/>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 name="Connector: Elbow 21">
            <a:extLst>
              <a:ext uri="{FF2B5EF4-FFF2-40B4-BE49-F238E27FC236}">
                <a16:creationId xmlns:a16="http://schemas.microsoft.com/office/drawing/2014/main" id="{74B72E0D-3614-D72E-CBA5-846DDBE7FA97}"/>
              </a:ext>
            </a:extLst>
          </p:cNvPr>
          <p:cNvCxnSpPr>
            <a:cxnSpLocks/>
            <a:stCxn id="9" idx="3"/>
            <a:endCxn id="10" idx="1"/>
          </p:cNvCxnSpPr>
          <p:nvPr/>
        </p:nvCxnSpPr>
        <p:spPr>
          <a:xfrm>
            <a:off x="4567230" y="4271839"/>
            <a:ext cx="1027850" cy="1709"/>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36B13C13-2AC4-4E25-81B3-DF0D64EE04BA}"/>
              </a:ext>
            </a:extLst>
          </p:cNvPr>
          <p:cNvCxnSpPr>
            <a:cxnSpLocks/>
            <a:stCxn id="10" idx="2"/>
            <a:endCxn id="11" idx="0"/>
          </p:cNvCxnSpPr>
          <p:nvPr/>
        </p:nvCxnSpPr>
        <p:spPr>
          <a:xfrm rot="5400000">
            <a:off x="5397042" y="4411143"/>
            <a:ext cx="654357" cy="613627"/>
          </a:xfrm>
          <a:prstGeom prst="bentConnector3">
            <a:avLst>
              <a:gd name="adj1" fmla="val 50000"/>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D66BD50A-E493-9257-0D37-3ED236BB29E4}"/>
              </a:ext>
            </a:extLst>
          </p:cNvPr>
          <p:cNvCxnSpPr>
            <a:cxnSpLocks/>
            <a:stCxn id="10" idx="2"/>
            <a:endCxn id="13" idx="0"/>
          </p:cNvCxnSpPr>
          <p:nvPr/>
        </p:nvCxnSpPr>
        <p:spPr>
          <a:xfrm rot="16200000" flipH="1">
            <a:off x="6007496" y="4414315"/>
            <a:ext cx="667545" cy="620470"/>
          </a:xfrm>
          <a:prstGeom prst="bentConnector3">
            <a:avLst>
              <a:gd name="adj1" fmla="val 50000"/>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2E3BA157-44F3-5307-626D-7F98B48DAA17}"/>
              </a:ext>
            </a:extLst>
          </p:cNvPr>
          <p:cNvCxnSpPr>
            <a:cxnSpLocks/>
            <a:stCxn id="15" idx="2"/>
            <a:endCxn id="10" idx="0"/>
          </p:cNvCxnSpPr>
          <p:nvPr/>
        </p:nvCxnSpPr>
        <p:spPr>
          <a:xfrm rot="16200000" flipH="1">
            <a:off x="5413496" y="3538780"/>
            <a:ext cx="1218467" cy="16607"/>
          </a:xfrm>
          <a:prstGeom prst="bentConnector3">
            <a:avLst>
              <a:gd name="adj1" fmla="val 1924"/>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9CC224B7-9564-45A9-4B19-2015CE17EA29}"/>
              </a:ext>
            </a:extLst>
          </p:cNvPr>
          <p:cNvCxnSpPr>
            <a:cxnSpLocks/>
            <a:stCxn id="16" idx="3"/>
            <a:endCxn id="15" idx="1"/>
          </p:cNvCxnSpPr>
          <p:nvPr/>
        </p:nvCxnSpPr>
        <p:spPr>
          <a:xfrm flipV="1">
            <a:off x="3494941" y="2768232"/>
            <a:ext cx="1967399" cy="1"/>
          </a:xfrm>
          <a:prstGeom prst="bentConnector3">
            <a:avLst>
              <a:gd name="adj1" fmla="val 50000"/>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ABAAD1AF-E07F-8BB9-D9F6-055BBB1AF82D}"/>
              </a:ext>
            </a:extLst>
          </p:cNvPr>
          <p:cNvSpPr/>
          <p:nvPr/>
        </p:nvSpPr>
        <p:spPr>
          <a:xfrm>
            <a:off x="2337286" y="1841499"/>
            <a:ext cx="1078524" cy="234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t>Azure</a:t>
            </a:r>
            <a:endParaRPr lang="en-GB" sz="1200" dirty="0"/>
          </a:p>
        </p:txBody>
      </p:sp>
      <p:sp>
        <p:nvSpPr>
          <p:cNvPr id="30" name="Rectangle 29">
            <a:extLst>
              <a:ext uri="{FF2B5EF4-FFF2-40B4-BE49-F238E27FC236}">
                <a16:creationId xmlns:a16="http://schemas.microsoft.com/office/drawing/2014/main" id="{5BAFF8BE-D12D-E172-9F48-5DD6EAE5EBC4}"/>
              </a:ext>
            </a:extLst>
          </p:cNvPr>
          <p:cNvSpPr/>
          <p:nvPr/>
        </p:nvSpPr>
        <p:spPr>
          <a:xfrm>
            <a:off x="4616202" y="1962950"/>
            <a:ext cx="871905" cy="234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t>Internet</a:t>
            </a:r>
            <a:endParaRPr lang="en-GB" sz="1200" dirty="0"/>
          </a:p>
        </p:txBody>
      </p:sp>
      <p:sp>
        <p:nvSpPr>
          <p:cNvPr id="31" name="Rectangle 30">
            <a:extLst>
              <a:ext uri="{FF2B5EF4-FFF2-40B4-BE49-F238E27FC236}">
                <a16:creationId xmlns:a16="http://schemas.microsoft.com/office/drawing/2014/main" id="{B62EA23C-79CE-9B95-57DA-C73994909BF1}"/>
              </a:ext>
            </a:extLst>
          </p:cNvPr>
          <p:cNvSpPr/>
          <p:nvPr/>
        </p:nvSpPr>
        <p:spPr>
          <a:xfrm>
            <a:off x="2419224" y="2425700"/>
            <a:ext cx="1232026" cy="595325"/>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a:extLst>
              <a:ext uri="{FF2B5EF4-FFF2-40B4-BE49-F238E27FC236}">
                <a16:creationId xmlns:a16="http://schemas.microsoft.com/office/drawing/2014/main" id="{F505DA57-1201-C57B-888F-FE49C8250885}"/>
              </a:ext>
            </a:extLst>
          </p:cNvPr>
          <p:cNvSpPr txBox="1"/>
          <p:nvPr/>
        </p:nvSpPr>
        <p:spPr>
          <a:xfrm>
            <a:off x="3832952" y="3731340"/>
            <a:ext cx="734278" cy="215444"/>
          </a:xfrm>
          <a:prstGeom prst="rect">
            <a:avLst/>
          </a:prstGeom>
          <a:noFill/>
        </p:spPr>
        <p:txBody>
          <a:bodyPr wrap="square">
            <a:spAutoFit/>
          </a:bodyPr>
          <a:lstStyle/>
          <a:p>
            <a:r>
              <a:rPr lang="en-SG" sz="800" dirty="0"/>
              <a:t>DevOps </a:t>
            </a:r>
            <a:r>
              <a:rPr lang="en-SG" sz="800" dirty="0" err="1"/>
              <a:t>Vnet</a:t>
            </a:r>
            <a:endParaRPr lang="en-GB" sz="800" dirty="0"/>
          </a:p>
        </p:txBody>
      </p:sp>
      <p:sp>
        <p:nvSpPr>
          <p:cNvPr id="34" name="TextBox 33">
            <a:extLst>
              <a:ext uri="{FF2B5EF4-FFF2-40B4-BE49-F238E27FC236}">
                <a16:creationId xmlns:a16="http://schemas.microsoft.com/office/drawing/2014/main" id="{CE3591AC-3B63-AA62-ECE6-280AEDCF6C36}"/>
              </a:ext>
            </a:extLst>
          </p:cNvPr>
          <p:cNvSpPr txBox="1"/>
          <p:nvPr/>
        </p:nvSpPr>
        <p:spPr>
          <a:xfrm>
            <a:off x="2362011" y="2407718"/>
            <a:ext cx="734278" cy="215444"/>
          </a:xfrm>
          <a:prstGeom prst="rect">
            <a:avLst/>
          </a:prstGeom>
          <a:noFill/>
        </p:spPr>
        <p:txBody>
          <a:bodyPr wrap="square">
            <a:spAutoFit/>
          </a:bodyPr>
          <a:lstStyle/>
          <a:p>
            <a:r>
              <a:rPr lang="en-SG" sz="800" dirty="0"/>
              <a:t>Vnet1</a:t>
            </a:r>
            <a:endParaRPr lang="en-GB" sz="800" dirty="0"/>
          </a:p>
        </p:txBody>
      </p:sp>
      <p:sp>
        <p:nvSpPr>
          <p:cNvPr id="36" name="Rectangle 35">
            <a:extLst>
              <a:ext uri="{FF2B5EF4-FFF2-40B4-BE49-F238E27FC236}">
                <a16:creationId xmlns:a16="http://schemas.microsoft.com/office/drawing/2014/main" id="{E02101AF-F0FE-CA17-260F-913A594A995F}"/>
              </a:ext>
            </a:extLst>
          </p:cNvPr>
          <p:cNvSpPr/>
          <p:nvPr/>
        </p:nvSpPr>
        <p:spPr>
          <a:xfrm>
            <a:off x="6566511" y="1980607"/>
            <a:ext cx="871905" cy="234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t>Intranet</a:t>
            </a:r>
            <a:endParaRPr lang="en-GB" sz="1200" dirty="0"/>
          </a:p>
        </p:txBody>
      </p:sp>
      <p:cxnSp>
        <p:nvCxnSpPr>
          <p:cNvPr id="37" name="Connector: Elbow 36">
            <a:extLst>
              <a:ext uri="{FF2B5EF4-FFF2-40B4-BE49-F238E27FC236}">
                <a16:creationId xmlns:a16="http://schemas.microsoft.com/office/drawing/2014/main" id="{C200F1F2-7011-9713-C62B-7FA1C387EC43}"/>
              </a:ext>
            </a:extLst>
          </p:cNvPr>
          <p:cNvCxnSpPr>
            <a:cxnSpLocks/>
            <a:stCxn id="30" idx="2"/>
            <a:endCxn id="15" idx="0"/>
          </p:cNvCxnSpPr>
          <p:nvPr/>
        </p:nvCxnSpPr>
        <p:spPr>
          <a:xfrm rot="16200000" flipH="1">
            <a:off x="5332689" y="1916875"/>
            <a:ext cx="401202" cy="962271"/>
          </a:xfrm>
          <a:prstGeom prst="bentConnector3">
            <a:avLst>
              <a:gd name="adj1" fmla="val 50000"/>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33C93955-49A9-92AE-05D5-2B0F34B09D76}"/>
              </a:ext>
            </a:extLst>
          </p:cNvPr>
          <p:cNvCxnSpPr>
            <a:cxnSpLocks/>
            <a:stCxn id="36" idx="2"/>
            <a:endCxn id="15" idx="0"/>
          </p:cNvCxnSpPr>
          <p:nvPr/>
        </p:nvCxnSpPr>
        <p:spPr>
          <a:xfrm rot="5400000">
            <a:off x="6316673" y="1912820"/>
            <a:ext cx="383545" cy="988038"/>
          </a:xfrm>
          <a:prstGeom prst="bentConnector3">
            <a:avLst>
              <a:gd name="adj1" fmla="val 47516"/>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9" name="Graphic 38" descr="Download from cloud outline">
            <a:extLst>
              <a:ext uri="{FF2B5EF4-FFF2-40B4-BE49-F238E27FC236}">
                <a16:creationId xmlns:a16="http://schemas.microsoft.com/office/drawing/2014/main" id="{645E6E67-3C68-27E5-8A53-18D59B59E0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5906" y="1593140"/>
            <a:ext cx="552941" cy="407496"/>
          </a:xfrm>
          <a:prstGeom prst="rect">
            <a:avLst/>
          </a:prstGeom>
        </p:spPr>
      </p:pic>
      <p:cxnSp>
        <p:nvCxnSpPr>
          <p:cNvPr id="40" name="Connector: Elbow 39">
            <a:extLst>
              <a:ext uri="{FF2B5EF4-FFF2-40B4-BE49-F238E27FC236}">
                <a16:creationId xmlns:a16="http://schemas.microsoft.com/office/drawing/2014/main" id="{52AF6FE9-9405-5478-FC36-26C3C4E2766F}"/>
              </a:ext>
            </a:extLst>
          </p:cNvPr>
          <p:cNvCxnSpPr>
            <a:cxnSpLocks/>
            <a:stCxn id="18" idx="2"/>
            <a:endCxn id="39" idx="0"/>
          </p:cNvCxnSpPr>
          <p:nvPr/>
        </p:nvCxnSpPr>
        <p:spPr>
          <a:xfrm rot="16200000" flipH="1">
            <a:off x="4490752" y="1051514"/>
            <a:ext cx="387923" cy="695327"/>
          </a:xfrm>
          <a:prstGeom prst="bentConnector3">
            <a:avLst>
              <a:gd name="adj1" fmla="val 50000"/>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8869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15">
            <a:extLst>
              <a:ext uri="{FF2B5EF4-FFF2-40B4-BE49-F238E27FC236}">
                <a16:creationId xmlns:a16="http://schemas.microsoft.com/office/drawing/2014/main" id="{9F1BA7D4-9049-EA69-1D92-8A5C0DD91562}"/>
              </a:ext>
            </a:extLst>
          </p:cNvPr>
          <p:cNvGraphicFramePr>
            <a:graphicFrameLocks noGrp="1"/>
          </p:cNvGraphicFramePr>
          <p:nvPr>
            <p:extLst>
              <p:ext uri="{D42A27DB-BD31-4B8C-83A1-F6EECF244321}">
                <p14:modId xmlns:p14="http://schemas.microsoft.com/office/powerpoint/2010/main" val="412271463"/>
              </p:ext>
            </p:extLst>
          </p:nvPr>
        </p:nvGraphicFramePr>
        <p:xfrm>
          <a:off x="440591" y="1709883"/>
          <a:ext cx="1942123" cy="1285240"/>
        </p:xfrm>
        <a:graphic>
          <a:graphicData uri="http://schemas.openxmlformats.org/drawingml/2006/table">
            <a:tbl>
              <a:tblPr firstRow="1" bandRow="1">
                <a:tableStyleId>{5C22544A-7EE6-4342-B048-85BDC9FD1C3A}</a:tableStyleId>
              </a:tblPr>
              <a:tblGrid>
                <a:gridCol w="1942123">
                  <a:extLst>
                    <a:ext uri="{9D8B030D-6E8A-4147-A177-3AD203B41FA5}">
                      <a16:colId xmlns:a16="http://schemas.microsoft.com/office/drawing/2014/main" val="301110845"/>
                    </a:ext>
                  </a:extLst>
                </a:gridCol>
              </a:tblGrid>
              <a:tr h="265072">
                <a:tc>
                  <a:txBody>
                    <a:bodyPr/>
                    <a:lstStyle/>
                    <a:p>
                      <a:pPr algn="ctr"/>
                      <a:r>
                        <a:rPr lang="en-SG" sz="1200" dirty="0"/>
                        <a:t>1) Initialise</a:t>
                      </a:r>
                      <a:endParaRPr lang="en-GB" sz="1200" dirty="0"/>
                    </a:p>
                  </a:txBody>
                  <a:tcPr/>
                </a:tc>
                <a:extLst>
                  <a:ext uri="{0D108BD9-81ED-4DB2-BD59-A6C34878D82A}">
                    <a16:rowId xmlns:a16="http://schemas.microsoft.com/office/drawing/2014/main" val="359722901"/>
                  </a:ext>
                </a:extLst>
              </a:tr>
              <a:tr h="370840">
                <a:tc>
                  <a:txBody>
                    <a:bodyPr/>
                    <a:lstStyle/>
                    <a:p>
                      <a:r>
                        <a:rPr lang="en-SG" sz="1200" dirty="0"/>
                        <a:t>Ensure template version is latest and using correct run type</a:t>
                      </a:r>
                      <a:endParaRPr lang="en-GB" sz="1200" dirty="0"/>
                    </a:p>
                  </a:txBody>
                  <a:tcPr/>
                </a:tc>
                <a:extLst>
                  <a:ext uri="{0D108BD9-81ED-4DB2-BD59-A6C34878D82A}">
                    <a16:rowId xmlns:a16="http://schemas.microsoft.com/office/drawing/2014/main" val="4224052876"/>
                  </a:ext>
                </a:extLst>
              </a:tr>
              <a:tr h="370840">
                <a:tc>
                  <a:txBody>
                    <a:bodyPr/>
                    <a:lstStyle/>
                    <a:p>
                      <a:r>
                        <a:rPr lang="en-SG" sz="1200" dirty="0"/>
                        <a:t>Retrieve secrets from AKV</a:t>
                      </a:r>
                      <a:endParaRPr lang="en-GB" sz="1200" dirty="0"/>
                    </a:p>
                  </a:txBody>
                  <a:tcPr/>
                </a:tc>
                <a:extLst>
                  <a:ext uri="{0D108BD9-81ED-4DB2-BD59-A6C34878D82A}">
                    <a16:rowId xmlns:a16="http://schemas.microsoft.com/office/drawing/2014/main" val="206958627"/>
                  </a:ext>
                </a:extLst>
              </a:tr>
            </a:tbl>
          </a:graphicData>
        </a:graphic>
      </p:graphicFrame>
      <p:graphicFrame>
        <p:nvGraphicFramePr>
          <p:cNvPr id="4" name="Table 3">
            <a:extLst>
              <a:ext uri="{FF2B5EF4-FFF2-40B4-BE49-F238E27FC236}">
                <a16:creationId xmlns:a16="http://schemas.microsoft.com/office/drawing/2014/main" id="{A26675EA-CBF1-3793-85A1-17C674CC9BCC}"/>
              </a:ext>
            </a:extLst>
          </p:cNvPr>
          <p:cNvGraphicFramePr>
            <a:graphicFrameLocks noGrp="1"/>
          </p:cNvGraphicFramePr>
          <p:nvPr>
            <p:extLst>
              <p:ext uri="{D42A27DB-BD31-4B8C-83A1-F6EECF244321}">
                <p14:modId xmlns:p14="http://schemas.microsoft.com/office/powerpoint/2010/main" val="4100607714"/>
              </p:ext>
            </p:extLst>
          </p:nvPr>
        </p:nvGraphicFramePr>
        <p:xfrm>
          <a:off x="3747485" y="820786"/>
          <a:ext cx="1942123" cy="822960"/>
        </p:xfrm>
        <a:graphic>
          <a:graphicData uri="http://schemas.openxmlformats.org/drawingml/2006/table">
            <a:tbl>
              <a:tblPr firstRow="1" bandRow="1">
                <a:tableStyleId>{5C22544A-7EE6-4342-B048-85BDC9FD1C3A}</a:tableStyleId>
              </a:tblPr>
              <a:tblGrid>
                <a:gridCol w="1942123">
                  <a:extLst>
                    <a:ext uri="{9D8B030D-6E8A-4147-A177-3AD203B41FA5}">
                      <a16:colId xmlns:a16="http://schemas.microsoft.com/office/drawing/2014/main" val="301110845"/>
                    </a:ext>
                  </a:extLst>
                </a:gridCol>
              </a:tblGrid>
              <a:tr h="165499">
                <a:tc>
                  <a:txBody>
                    <a:bodyPr/>
                    <a:lstStyle/>
                    <a:p>
                      <a:pPr algn="ctr"/>
                      <a:r>
                        <a:rPr lang="en-SG" sz="1200" dirty="0"/>
                        <a:t>2) Validate</a:t>
                      </a:r>
                      <a:endParaRPr lang="en-GB" sz="1200" dirty="0"/>
                    </a:p>
                  </a:txBody>
                  <a:tcPr/>
                </a:tc>
                <a:extLst>
                  <a:ext uri="{0D108BD9-81ED-4DB2-BD59-A6C34878D82A}">
                    <a16:rowId xmlns:a16="http://schemas.microsoft.com/office/drawing/2014/main" val="359722901"/>
                  </a:ext>
                </a:extLst>
              </a:tr>
              <a:tr h="269175">
                <a:tc>
                  <a:txBody>
                    <a:bodyPr/>
                    <a:lstStyle/>
                    <a:p>
                      <a:r>
                        <a:rPr lang="en-SG" sz="1200" dirty="0"/>
                        <a:t>Verify PR approval and Repo</a:t>
                      </a:r>
                      <a:endParaRPr lang="en-GB" sz="1200" dirty="0"/>
                    </a:p>
                  </a:txBody>
                  <a:tcPr/>
                </a:tc>
                <a:extLst>
                  <a:ext uri="{0D108BD9-81ED-4DB2-BD59-A6C34878D82A}">
                    <a16:rowId xmlns:a16="http://schemas.microsoft.com/office/drawing/2014/main" val="4224052876"/>
                  </a:ext>
                </a:extLst>
              </a:tr>
              <a:tr h="258624">
                <a:tc>
                  <a:txBody>
                    <a:bodyPr/>
                    <a:lstStyle/>
                    <a:p>
                      <a:r>
                        <a:rPr lang="en-SG" sz="1200" dirty="0"/>
                        <a:t>Retrieve secrets from AKV</a:t>
                      </a:r>
                      <a:endParaRPr lang="en-GB" sz="1200" dirty="0"/>
                    </a:p>
                  </a:txBody>
                  <a:tcPr/>
                </a:tc>
                <a:extLst>
                  <a:ext uri="{0D108BD9-81ED-4DB2-BD59-A6C34878D82A}">
                    <a16:rowId xmlns:a16="http://schemas.microsoft.com/office/drawing/2014/main" val="206958627"/>
                  </a:ext>
                </a:extLst>
              </a:tr>
            </a:tbl>
          </a:graphicData>
        </a:graphic>
      </p:graphicFrame>
      <p:graphicFrame>
        <p:nvGraphicFramePr>
          <p:cNvPr id="5" name="Table 4">
            <a:extLst>
              <a:ext uri="{FF2B5EF4-FFF2-40B4-BE49-F238E27FC236}">
                <a16:creationId xmlns:a16="http://schemas.microsoft.com/office/drawing/2014/main" id="{BA7875E5-7DD1-A59D-E06F-FCA67C8268AD}"/>
              </a:ext>
            </a:extLst>
          </p:cNvPr>
          <p:cNvGraphicFramePr>
            <a:graphicFrameLocks noGrp="1"/>
          </p:cNvGraphicFramePr>
          <p:nvPr>
            <p:extLst>
              <p:ext uri="{D42A27DB-BD31-4B8C-83A1-F6EECF244321}">
                <p14:modId xmlns:p14="http://schemas.microsoft.com/office/powerpoint/2010/main" val="515829012"/>
              </p:ext>
            </p:extLst>
          </p:nvPr>
        </p:nvGraphicFramePr>
        <p:xfrm>
          <a:off x="3704754" y="2876012"/>
          <a:ext cx="2336279" cy="548640"/>
        </p:xfrm>
        <a:graphic>
          <a:graphicData uri="http://schemas.openxmlformats.org/drawingml/2006/table">
            <a:tbl>
              <a:tblPr firstRow="1" bandRow="1">
                <a:tableStyleId>{5C22544A-7EE6-4342-B048-85BDC9FD1C3A}</a:tableStyleId>
              </a:tblPr>
              <a:tblGrid>
                <a:gridCol w="2336279">
                  <a:extLst>
                    <a:ext uri="{9D8B030D-6E8A-4147-A177-3AD203B41FA5}">
                      <a16:colId xmlns:a16="http://schemas.microsoft.com/office/drawing/2014/main" val="301110845"/>
                    </a:ext>
                  </a:extLst>
                </a:gridCol>
              </a:tblGrid>
              <a:tr h="265072">
                <a:tc>
                  <a:txBody>
                    <a:bodyPr/>
                    <a:lstStyle/>
                    <a:p>
                      <a:pPr algn="ctr"/>
                      <a:r>
                        <a:rPr lang="en-SG" sz="1200" dirty="0"/>
                        <a:t>3) Build</a:t>
                      </a:r>
                      <a:endParaRPr lang="en-GB" sz="1200" dirty="0"/>
                    </a:p>
                  </a:txBody>
                  <a:tcPr/>
                </a:tc>
                <a:extLst>
                  <a:ext uri="{0D108BD9-81ED-4DB2-BD59-A6C34878D82A}">
                    <a16:rowId xmlns:a16="http://schemas.microsoft.com/office/drawing/2014/main" val="359722901"/>
                  </a:ext>
                </a:extLst>
              </a:tr>
              <a:tr h="128798">
                <a:tc>
                  <a:txBody>
                    <a:bodyPr/>
                    <a:lstStyle/>
                    <a:p>
                      <a:r>
                        <a:rPr lang="en-SG" sz="1200" dirty="0"/>
                        <a:t>Up the </a:t>
                      </a:r>
                      <a:r>
                        <a:rPr lang="en-SG" sz="1200" dirty="0" err="1"/>
                        <a:t>SemVer</a:t>
                      </a:r>
                      <a:endParaRPr lang="en-GB" sz="1200" dirty="0"/>
                    </a:p>
                  </a:txBody>
                  <a:tcPr/>
                </a:tc>
                <a:extLst>
                  <a:ext uri="{0D108BD9-81ED-4DB2-BD59-A6C34878D82A}">
                    <a16:rowId xmlns:a16="http://schemas.microsoft.com/office/drawing/2014/main" val="4224052876"/>
                  </a:ext>
                </a:extLst>
              </a:tr>
            </a:tbl>
          </a:graphicData>
        </a:graphic>
      </p:graphicFrame>
      <p:sp>
        <p:nvSpPr>
          <p:cNvPr id="7" name="Rectangle 6">
            <a:extLst>
              <a:ext uri="{FF2B5EF4-FFF2-40B4-BE49-F238E27FC236}">
                <a16:creationId xmlns:a16="http://schemas.microsoft.com/office/drawing/2014/main" id="{4C130477-3E0E-8A2C-3239-B3EF5B5AA17E}"/>
              </a:ext>
            </a:extLst>
          </p:cNvPr>
          <p:cNvSpPr/>
          <p:nvPr/>
        </p:nvSpPr>
        <p:spPr>
          <a:xfrm>
            <a:off x="-1" y="0"/>
            <a:ext cx="2382715" cy="634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err="1"/>
              <a:t>PowerBI</a:t>
            </a:r>
            <a:br>
              <a:rPr lang="en-SG" dirty="0"/>
            </a:br>
            <a:r>
              <a:rPr lang="en-SG" dirty="0"/>
              <a:t>Pipeline CI</a:t>
            </a:r>
            <a:endParaRPr lang="en-GB" dirty="0"/>
          </a:p>
        </p:txBody>
      </p:sp>
      <p:graphicFrame>
        <p:nvGraphicFramePr>
          <p:cNvPr id="10" name="Table 9">
            <a:extLst>
              <a:ext uri="{FF2B5EF4-FFF2-40B4-BE49-F238E27FC236}">
                <a16:creationId xmlns:a16="http://schemas.microsoft.com/office/drawing/2014/main" id="{FB16E11C-0C95-39A6-786E-DEF77909C617}"/>
              </a:ext>
            </a:extLst>
          </p:cNvPr>
          <p:cNvGraphicFramePr>
            <a:graphicFrameLocks noGrp="1"/>
          </p:cNvGraphicFramePr>
          <p:nvPr>
            <p:extLst>
              <p:ext uri="{D42A27DB-BD31-4B8C-83A1-F6EECF244321}">
                <p14:modId xmlns:p14="http://schemas.microsoft.com/office/powerpoint/2010/main" val="3497919537"/>
              </p:ext>
            </p:extLst>
          </p:nvPr>
        </p:nvGraphicFramePr>
        <p:xfrm>
          <a:off x="7529662" y="1536480"/>
          <a:ext cx="2336279" cy="1737360"/>
        </p:xfrm>
        <a:graphic>
          <a:graphicData uri="http://schemas.openxmlformats.org/drawingml/2006/table">
            <a:tbl>
              <a:tblPr firstRow="1" bandRow="1">
                <a:tableStyleId>{5C22544A-7EE6-4342-B048-85BDC9FD1C3A}</a:tableStyleId>
              </a:tblPr>
              <a:tblGrid>
                <a:gridCol w="2336279">
                  <a:extLst>
                    <a:ext uri="{9D8B030D-6E8A-4147-A177-3AD203B41FA5}">
                      <a16:colId xmlns:a16="http://schemas.microsoft.com/office/drawing/2014/main" val="301110845"/>
                    </a:ext>
                  </a:extLst>
                </a:gridCol>
              </a:tblGrid>
              <a:tr h="265072">
                <a:tc>
                  <a:txBody>
                    <a:bodyPr/>
                    <a:lstStyle/>
                    <a:p>
                      <a:pPr algn="ctr"/>
                      <a:r>
                        <a:rPr lang="en-SG" sz="1200" dirty="0"/>
                        <a:t>4) Publish</a:t>
                      </a:r>
                      <a:endParaRPr lang="en-GB" sz="1200" dirty="0"/>
                    </a:p>
                  </a:txBody>
                  <a:tcPr/>
                </a:tc>
                <a:extLst>
                  <a:ext uri="{0D108BD9-81ED-4DB2-BD59-A6C34878D82A}">
                    <a16:rowId xmlns:a16="http://schemas.microsoft.com/office/drawing/2014/main" val="359722901"/>
                  </a:ext>
                </a:extLst>
              </a:tr>
              <a:tr h="128798">
                <a:tc>
                  <a:txBody>
                    <a:bodyPr/>
                    <a:lstStyle/>
                    <a:p>
                      <a:pPr rtl="0" eaLnBrk="1" fontAlgn="auto" latinLnBrk="0" hangingPunct="1"/>
                      <a:r>
                        <a:rPr lang="en-SG" sz="1200" kern="1200" dirty="0">
                          <a:solidFill>
                            <a:schemeClr val="dk1"/>
                          </a:solidFill>
                          <a:effectLst/>
                          <a:latin typeface="+mn-lt"/>
                          <a:ea typeface="+mn-ea"/>
                          <a:cs typeface="+mn-cs"/>
                        </a:rPr>
                        <a:t>Retrieve the </a:t>
                      </a:r>
                      <a:r>
                        <a:rPr lang="en-SG" sz="1200" kern="1200" dirty="0" err="1">
                          <a:solidFill>
                            <a:schemeClr val="dk1"/>
                          </a:solidFill>
                          <a:effectLst/>
                          <a:latin typeface="+mn-lt"/>
                          <a:ea typeface="+mn-ea"/>
                          <a:cs typeface="+mn-cs"/>
                        </a:rPr>
                        <a:t>SemVer</a:t>
                      </a:r>
                      <a:r>
                        <a:rPr lang="en-SG" sz="1200" kern="1200" dirty="0">
                          <a:solidFill>
                            <a:schemeClr val="dk1"/>
                          </a:solidFill>
                          <a:effectLst/>
                          <a:latin typeface="+mn-lt"/>
                          <a:ea typeface="+mn-ea"/>
                          <a:cs typeface="+mn-cs"/>
                        </a:rPr>
                        <a:t> and commit it to the L4</a:t>
                      </a:r>
                      <a:endParaRPr lang="en-GB" sz="1200" dirty="0">
                        <a:effectLst/>
                      </a:endParaRPr>
                    </a:p>
                  </a:txBody>
                  <a:tcPr/>
                </a:tc>
                <a:extLst>
                  <a:ext uri="{0D108BD9-81ED-4DB2-BD59-A6C34878D82A}">
                    <a16:rowId xmlns:a16="http://schemas.microsoft.com/office/drawing/2014/main" val="4224052876"/>
                  </a:ext>
                </a:extLst>
              </a:tr>
              <a:tr h="269175">
                <a:tc>
                  <a:txBody>
                    <a:bodyPr/>
                    <a:lstStyle/>
                    <a:p>
                      <a:pPr rtl="0" eaLnBrk="1" fontAlgn="auto" latinLnBrk="0" hangingPunct="1"/>
                      <a:r>
                        <a:rPr lang="en-SG" sz="1200" dirty="0">
                          <a:effectLst/>
                        </a:rPr>
                        <a:t>Package Repo file contents</a:t>
                      </a:r>
                      <a:endParaRPr lang="en-GB" sz="1200" dirty="0">
                        <a:effectLst/>
                      </a:endParaRPr>
                    </a:p>
                  </a:txBody>
                  <a:tcPr/>
                </a:tc>
                <a:extLst>
                  <a:ext uri="{0D108BD9-81ED-4DB2-BD59-A6C34878D82A}">
                    <a16:rowId xmlns:a16="http://schemas.microsoft.com/office/drawing/2014/main" val="2487767905"/>
                  </a:ext>
                </a:extLst>
              </a:tr>
              <a:tr h="2691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dk1"/>
                          </a:solidFill>
                          <a:effectLst/>
                          <a:latin typeface="+mn-lt"/>
                          <a:ea typeface="+mn-ea"/>
                          <a:cs typeface="+mn-cs"/>
                        </a:rPr>
                        <a:t>Publish the package as a universal artifact into the artifact feed</a:t>
                      </a:r>
                      <a:endParaRPr lang="en-GB" sz="1200" dirty="0">
                        <a:effectLst/>
                      </a:endParaRPr>
                    </a:p>
                  </a:txBody>
                  <a:tcPr/>
                </a:tc>
                <a:extLst>
                  <a:ext uri="{0D108BD9-81ED-4DB2-BD59-A6C34878D82A}">
                    <a16:rowId xmlns:a16="http://schemas.microsoft.com/office/drawing/2014/main" val="3026527161"/>
                  </a:ext>
                </a:extLst>
              </a:tr>
              <a:tr h="2691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dirty="0">
                          <a:effectLst/>
                        </a:rPr>
                        <a:t>Trigger App CD Pipeline</a:t>
                      </a:r>
                      <a:endParaRPr lang="en-GB" sz="1200" dirty="0">
                        <a:effectLst/>
                      </a:endParaRPr>
                    </a:p>
                  </a:txBody>
                  <a:tcPr/>
                </a:tc>
                <a:extLst>
                  <a:ext uri="{0D108BD9-81ED-4DB2-BD59-A6C34878D82A}">
                    <a16:rowId xmlns:a16="http://schemas.microsoft.com/office/drawing/2014/main" val="4036967050"/>
                  </a:ext>
                </a:extLst>
              </a:tr>
            </a:tbl>
          </a:graphicData>
        </a:graphic>
      </p:graphicFrame>
      <p:cxnSp>
        <p:nvCxnSpPr>
          <p:cNvPr id="11" name="Connector: Elbow 10">
            <a:extLst>
              <a:ext uri="{FF2B5EF4-FFF2-40B4-BE49-F238E27FC236}">
                <a16:creationId xmlns:a16="http://schemas.microsoft.com/office/drawing/2014/main" id="{85EF4141-BCB5-B53D-88AD-20459F6B2DA1}"/>
              </a:ext>
            </a:extLst>
          </p:cNvPr>
          <p:cNvCxnSpPr>
            <a:cxnSpLocks/>
            <a:stCxn id="3" idx="3"/>
            <a:endCxn id="4" idx="1"/>
          </p:cNvCxnSpPr>
          <p:nvPr/>
        </p:nvCxnSpPr>
        <p:spPr>
          <a:xfrm flipV="1">
            <a:off x="2382714" y="1232266"/>
            <a:ext cx="1364771" cy="1120237"/>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05E3DCBC-9220-194D-982A-71A6098101BF}"/>
              </a:ext>
            </a:extLst>
          </p:cNvPr>
          <p:cNvCxnSpPr>
            <a:cxnSpLocks/>
            <a:stCxn id="3" idx="3"/>
            <a:endCxn id="5" idx="1"/>
          </p:cNvCxnSpPr>
          <p:nvPr/>
        </p:nvCxnSpPr>
        <p:spPr>
          <a:xfrm>
            <a:off x="2382714" y="2352503"/>
            <a:ext cx="1322040" cy="797829"/>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89DA5243-5D26-DC24-3BC3-119D51CC17D5}"/>
              </a:ext>
            </a:extLst>
          </p:cNvPr>
          <p:cNvCxnSpPr>
            <a:cxnSpLocks/>
            <a:stCxn id="5" idx="3"/>
            <a:endCxn id="10" idx="1"/>
          </p:cNvCxnSpPr>
          <p:nvPr/>
        </p:nvCxnSpPr>
        <p:spPr>
          <a:xfrm flipV="1">
            <a:off x="6041033" y="2405160"/>
            <a:ext cx="1488629" cy="745172"/>
          </a:xfrm>
          <a:prstGeom prst="bentConnector3">
            <a:avLst>
              <a:gd name="adj1" fmla="val 38187"/>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CB0BA845-BAEE-345E-27FA-9C80BC1906C2}"/>
              </a:ext>
            </a:extLst>
          </p:cNvPr>
          <p:cNvCxnSpPr>
            <a:cxnSpLocks/>
            <a:stCxn id="4" idx="3"/>
            <a:endCxn id="10" idx="1"/>
          </p:cNvCxnSpPr>
          <p:nvPr/>
        </p:nvCxnSpPr>
        <p:spPr>
          <a:xfrm>
            <a:off x="5689608" y="1232266"/>
            <a:ext cx="1840054" cy="1172894"/>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6975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2A0B074-FC34-6CA9-660E-7CDCFAF28292}"/>
              </a:ext>
            </a:extLst>
          </p:cNvPr>
          <p:cNvSpPr/>
          <p:nvPr/>
        </p:nvSpPr>
        <p:spPr>
          <a:xfrm>
            <a:off x="5516260" y="1403926"/>
            <a:ext cx="1942123" cy="4107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2) {Env} Release</a:t>
            </a:r>
            <a:endParaRPr lang="en-GB" sz="1400" b="1" dirty="0"/>
          </a:p>
        </p:txBody>
      </p:sp>
      <p:graphicFrame>
        <p:nvGraphicFramePr>
          <p:cNvPr id="4" name="Table 15">
            <a:extLst>
              <a:ext uri="{FF2B5EF4-FFF2-40B4-BE49-F238E27FC236}">
                <a16:creationId xmlns:a16="http://schemas.microsoft.com/office/drawing/2014/main" id="{0BD7CA68-5D12-1753-AC29-672DD75F5556}"/>
              </a:ext>
            </a:extLst>
          </p:cNvPr>
          <p:cNvGraphicFramePr>
            <a:graphicFrameLocks noGrp="1"/>
          </p:cNvGraphicFramePr>
          <p:nvPr/>
        </p:nvGraphicFramePr>
        <p:xfrm>
          <a:off x="112606" y="880517"/>
          <a:ext cx="3102998" cy="1556711"/>
        </p:xfrm>
        <a:graphic>
          <a:graphicData uri="http://schemas.openxmlformats.org/drawingml/2006/table">
            <a:tbl>
              <a:tblPr firstRow="1" bandRow="1">
                <a:tableStyleId>{5C22544A-7EE6-4342-B048-85BDC9FD1C3A}</a:tableStyleId>
              </a:tblPr>
              <a:tblGrid>
                <a:gridCol w="3102998">
                  <a:extLst>
                    <a:ext uri="{9D8B030D-6E8A-4147-A177-3AD203B41FA5}">
                      <a16:colId xmlns:a16="http://schemas.microsoft.com/office/drawing/2014/main" val="301110845"/>
                    </a:ext>
                  </a:extLst>
                </a:gridCol>
              </a:tblGrid>
              <a:tr h="265072">
                <a:tc>
                  <a:txBody>
                    <a:bodyPr/>
                    <a:lstStyle/>
                    <a:p>
                      <a:pPr algn="ctr"/>
                      <a:r>
                        <a:rPr lang="en-SG" sz="1200" dirty="0"/>
                        <a:t>1) Initialise</a:t>
                      </a:r>
                      <a:endParaRPr lang="en-GB" sz="1200" dirty="0"/>
                    </a:p>
                  </a:txBody>
                  <a:tcPr/>
                </a:tc>
                <a:extLst>
                  <a:ext uri="{0D108BD9-81ED-4DB2-BD59-A6C34878D82A}">
                    <a16:rowId xmlns:a16="http://schemas.microsoft.com/office/drawing/2014/main" val="359722901"/>
                  </a:ext>
                </a:extLst>
              </a:tr>
              <a:tr h="370840">
                <a:tc>
                  <a:txBody>
                    <a:bodyPr/>
                    <a:lstStyle/>
                    <a:p>
                      <a:r>
                        <a:rPr lang="en-SG" sz="1200" dirty="0"/>
                        <a:t>Ensure template version is latest and using correct run type</a:t>
                      </a:r>
                      <a:endParaRPr lang="en-GB" sz="1200" dirty="0"/>
                    </a:p>
                  </a:txBody>
                  <a:tcPr/>
                </a:tc>
                <a:extLst>
                  <a:ext uri="{0D108BD9-81ED-4DB2-BD59-A6C34878D82A}">
                    <a16:rowId xmlns:a16="http://schemas.microsoft.com/office/drawing/2014/main" val="4224052876"/>
                  </a:ext>
                </a:extLst>
              </a:tr>
              <a:tr h="260725">
                <a:tc>
                  <a:txBody>
                    <a:bodyPr/>
                    <a:lstStyle/>
                    <a:p>
                      <a:r>
                        <a:rPr lang="en-SG" sz="1200" dirty="0"/>
                        <a:t>Retrieve secrets from AKV</a:t>
                      </a:r>
                      <a:endParaRPr lang="en-GB" sz="1200" dirty="0"/>
                    </a:p>
                  </a:txBody>
                  <a:tcPr/>
                </a:tc>
                <a:extLst>
                  <a:ext uri="{0D108BD9-81ED-4DB2-BD59-A6C34878D82A}">
                    <a16:rowId xmlns:a16="http://schemas.microsoft.com/office/drawing/2014/main" val="206958627"/>
                  </a:ext>
                </a:extLst>
              </a:tr>
              <a:tr h="276551">
                <a:tc>
                  <a:txBody>
                    <a:bodyPr/>
                    <a:lstStyle/>
                    <a:p>
                      <a:r>
                        <a:rPr lang="en-SG" sz="1200" dirty="0"/>
                        <a:t>Retrieve and validate artifact</a:t>
                      </a:r>
                      <a:endParaRPr lang="en-GB" sz="1200" dirty="0"/>
                    </a:p>
                  </a:txBody>
                  <a:tcPr/>
                </a:tc>
                <a:extLst>
                  <a:ext uri="{0D108BD9-81ED-4DB2-BD59-A6C34878D82A}">
                    <a16:rowId xmlns:a16="http://schemas.microsoft.com/office/drawing/2014/main" val="3575697846"/>
                  </a:ext>
                </a:extLst>
              </a:tr>
              <a:tr h="1934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dirty="0"/>
                        <a:t>Retain Pipelines</a:t>
                      </a:r>
                      <a:endParaRPr lang="en-GB" sz="1200" dirty="0"/>
                    </a:p>
                  </a:txBody>
                  <a:tcPr/>
                </a:tc>
                <a:extLst>
                  <a:ext uri="{0D108BD9-81ED-4DB2-BD59-A6C34878D82A}">
                    <a16:rowId xmlns:a16="http://schemas.microsoft.com/office/drawing/2014/main" val="544026212"/>
                  </a:ext>
                </a:extLst>
              </a:tr>
            </a:tbl>
          </a:graphicData>
        </a:graphic>
      </p:graphicFrame>
      <p:sp>
        <p:nvSpPr>
          <p:cNvPr id="14" name="TextBox 13">
            <a:extLst>
              <a:ext uri="{FF2B5EF4-FFF2-40B4-BE49-F238E27FC236}">
                <a16:creationId xmlns:a16="http://schemas.microsoft.com/office/drawing/2014/main" id="{36B9D592-731E-0286-47C5-9F5FCF041F93}"/>
              </a:ext>
            </a:extLst>
          </p:cNvPr>
          <p:cNvSpPr txBox="1"/>
          <p:nvPr/>
        </p:nvSpPr>
        <p:spPr>
          <a:xfrm>
            <a:off x="5516260" y="932965"/>
            <a:ext cx="2415686" cy="276999"/>
          </a:xfrm>
          <a:prstGeom prst="rect">
            <a:avLst/>
          </a:prstGeom>
          <a:noFill/>
        </p:spPr>
        <p:txBody>
          <a:bodyPr wrap="square">
            <a:spAutoFit/>
          </a:bodyPr>
          <a:lstStyle/>
          <a:p>
            <a:r>
              <a:rPr lang="en-SG" sz="1200" dirty="0"/>
              <a:t>Env can be DEV/SIT/UAT/ORT </a:t>
            </a:r>
            <a:endParaRPr lang="en-GB" sz="1200" dirty="0"/>
          </a:p>
        </p:txBody>
      </p:sp>
      <p:graphicFrame>
        <p:nvGraphicFramePr>
          <p:cNvPr id="16" name="Table 15">
            <a:extLst>
              <a:ext uri="{FF2B5EF4-FFF2-40B4-BE49-F238E27FC236}">
                <a16:creationId xmlns:a16="http://schemas.microsoft.com/office/drawing/2014/main" id="{9D81F375-E912-3780-1DD0-2BEBC29A20F4}"/>
              </a:ext>
            </a:extLst>
          </p:cNvPr>
          <p:cNvGraphicFramePr>
            <a:graphicFrameLocks noGrp="1"/>
          </p:cNvGraphicFramePr>
          <p:nvPr>
            <p:extLst>
              <p:ext uri="{D42A27DB-BD31-4B8C-83A1-F6EECF244321}">
                <p14:modId xmlns:p14="http://schemas.microsoft.com/office/powerpoint/2010/main" val="869664311"/>
              </p:ext>
            </p:extLst>
          </p:nvPr>
        </p:nvGraphicFramePr>
        <p:xfrm>
          <a:off x="1589026" y="3176677"/>
          <a:ext cx="3192953" cy="955708"/>
        </p:xfrm>
        <a:graphic>
          <a:graphicData uri="http://schemas.openxmlformats.org/drawingml/2006/table">
            <a:tbl>
              <a:tblPr firstRow="1" bandRow="1">
                <a:tableStyleId>{5C22544A-7EE6-4342-B048-85BDC9FD1C3A}</a:tableStyleId>
              </a:tblPr>
              <a:tblGrid>
                <a:gridCol w="3192953">
                  <a:extLst>
                    <a:ext uri="{9D8B030D-6E8A-4147-A177-3AD203B41FA5}">
                      <a16:colId xmlns:a16="http://schemas.microsoft.com/office/drawing/2014/main" val="2189433784"/>
                    </a:ext>
                  </a:extLst>
                </a:gridCol>
              </a:tblGrid>
              <a:tr h="265072">
                <a:tc>
                  <a:txBody>
                    <a:bodyPr/>
                    <a:lstStyle/>
                    <a:p>
                      <a:pPr algn="ctr"/>
                      <a:r>
                        <a:rPr lang="en-SG" sz="1200" dirty="0"/>
                        <a:t>Pre-Deployment</a:t>
                      </a:r>
                      <a:endParaRPr lang="en-GB" sz="1200" dirty="0"/>
                    </a:p>
                  </a:txBody>
                  <a:tcPr/>
                </a:tc>
                <a:extLst>
                  <a:ext uri="{0D108BD9-81ED-4DB2-BD59-A6C34878D82A}">
                    <a16:rowId xmlns:a16="http://schemas.microsoft.com/office/drawing/2014/main" val="32580470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dirty="0"/>
                        <a:t>Check if pipeline is superseded</a:t>
                      </a:r>
                      <a:endParaRPr lang="en-GB" sz="1200" dirty="0"/>
                    </a:p>
                  </a:txBody>
                  <a:tcPr/>
                </a:tc>
                <a:extLst>
                  <a:ext uri="{0D108BD9-81ED-4DB2-BD59-A6C34878D82A}">
                    <a16:rowId xmlns:a16="http://schemas.microsoft.com/office/drawing/2014/main" val="2161685521"/>
                  </a:ext>
                </a:extLst>
              </a:tr>
              <a:tr h="310548">
                <a:tc>
                  <a:txBody>
                    <a:bodyPr/>
                    <a:lstStyle/>
                    <a:p>
                      <a:r>
                        <a:rPr lang="en-SG" sz="1200" dirty="0"/>
                        <a:t>Retrieve </a:t>
                      </a:r>
                      <a:r>
                        <a:rPr lang="en-SG" sz="1200" dirty="0" err="1"/>
                        <a:t>PowerBi</a:t>
                      </a:r>
                      <a:r>
                        <a:rPr lang="en-SG" sz="1200" dirty="0"/>
                        <a:t> SPN</a:t>
                      </a:r>
                      <a:endParaRPr lang="en-GB" sz="1200" dirty="0"/>
                    </a:p>
                  </a:txBody>
                  <a:tcPr/>
                </a:tc>
                <a:extLst>
                  <a:ext uri="{0D108BD9-81ED-4DB2-BD59-A6C34878D82A}">
                    <a16:rowId xmlns:a16="http://schemas.microsoft.com/office/drawing/2014/main" val="2996317180"/>
                  </a:ext>
                </a:extLst>
              </a:tr>
            </a:tbl>
          </a:graphicData>
        </a:graphic>
      </p:graphicFrame>
      <p:graphicFrame>
        <p:nvGraphicFramePr>
          <p:cNvPr id="17" name="Table 16">
            <a:extLst>
              <a:ext uri="{FF2B5EF4-FFF2-40B4-BE49-F238E27FC236}">
                <a16:creationId xmlns:a16="http://schemas.microsoft.com/office/drawing/2014/main" id="{1447CD59-3D9E-F79A-360C-21FBA0EA1530}"/>
              </a:ext>
            </a:extLst>
          </p:cNvPr>
          <p:cNvGraphicFramePr>
            <a:graphicFrameLocks noGrp="1"/>
          </p:cNvGraphicFramePr>
          <p:nvPr>
            <p:extLst>
              <p:ext uri="{D42A27DB-BD31-4B8C-83A1-F6EECF244321}">
                <p14:modId xmlns:p14="http://schemas.microsoft.com/office/powerpoint/2010/main" val="740151499"/>
              </p:ext>
            </p:extLst>
          </p:nvPr>
        </p:nvGraphicFramePr>
        <p:xfrm>
          <a:off x="5127627" y="3176677"/>
          <a:ext cx="3192953" cy="1386840"/>
        </p:xfrm>
        <a:graphic>
          <a:graphicData uri="http://schemas.openxmlformats.org/drawingml/2006/table">
            <a:tbl>
              <a:tblPr firstRow="1" bandRow="1">
                <a:tableStyleId>{5C22544A-7EE6-4342-B048-85BDC9FD1C3A}</a:tableStyleId>
              </a:tblPr>
              <a:tblGrid>
                <a:gridCol w="3192953">
                  <a:extLst>
                    <a:ext uri="{9D8B030D-6E8A-4147-A177-3AD203B41FA5}">
                      <a16:colId xmlns:a16="http://schemas.microsoft.com/office/drawing/2014/main" val="2189433784"/>
                    </a:ext>
                  </a:extLst>
                </a:gridCol>
              </a:tblGrid>
              <a:tr h="273620">
                <a:tc>
                  <a:txBody>
                    <a:bodyPr/>
                    <a:lstStyle/>
                    <a:p>
                      <a:pPr algn="ctr"/>
                      <a:r>
                        <a:rPr lang="en-SG" sz="1200" dirty="0"/>
                        <a:t>Deployment</a:t>
                      </a:r>
                      <a:endParaRPr lang="en-GB" sz="1200" dirty="0"/>
                    </a:p>
                  </a:txBody>
                  <a:tcPr/>
                </a:tc>
                <a:extLst>
                  <a:ext uri="{0D108BD9-81ED-4DB2-BD59-A6C34878D82A}">
                    <a16:rowId xmlns:a16="http://schemas.microsoft.com/office/drawing/2014/main" val="3258047013"/>
                  </a:ext>
                </a:extLst>
              </a:tr>
              <a:tr h="370840">
                <a:tc>
                  <a:txBody>
                    <a:bodyPr/>
                    <a:lstStyle/>
                    <a:p>
                      <a:r>
                        <a:rPr lang="en-SG" sz="1200" dirty="0"/>
                        <a:t>Download </a:t>
                      </a:r>
                      <a:r>
                        <a:rPr lang="en-SG" sz="1200" dirty="0" err="1"/>
                        <a:t>PowerBI</a:t>
                      </a:r>
                      <a:r>
                        <a:rPr lang="en-SG" sz="1200" dirty="0"/>
                        <a:t>  Package</a:t>
                      </a:r>
                      <a:endParaRPr lang="en-GB" sz="1200" dirty="0"/>
                    </a:p>
                  </a:txBody>
                  <a:tcPr/>
                </a:tc>
                <a:extLst>
                  <a:ext uri="{0D108BD9-81ED-4DB2-BD59-A6C34878D82A}">
                    <a16:rowId xmlns:a16="http://schemas.microsoft.com/office/drawing/2014/main" val="29963171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dk1"/>
                          </a:solidFill>
                          <a:effectLst/>
                          <a:latin typeface="+mn-lt"/>
                          <a:ea typeface="+mn-ea"/>
                          <a:cs typeface="+mn-cs"/>
                        </a:rPr>
                        <a:t>Validate Paginated and </a:t>
                      </a:r>
                      <a:r>
                        <a:rPr lang="en-SG" sz="1200" kern="1200" dirty="0" err="1">
                          <a:solidFill>
                            <a:schemeClr val="dk1"/>
                          </a:solidFill>
                          <a:effectLst/>
                          <a:latin typeface="+mn-lt"/>
                          <a:ea typeface="+mn-ea"/>
                          <a:cs typeface="+mn-cs"/>
                        </a:rPr>
                        <a:t>NonPaginated</a:t>
                      </a:r>
                      <a:r>
                        <a:rPr lang="en-SG" sz="1200" kern="1200" dirty="0">
                          <a:solidFill>
                            <a:schemeClr val="dk1"/>
                          </a:solidFill>
                          <a:effectLst/>
                          <a:latin typeface="+mn-lt"/>
                          <a:ea typeface="+mn-ea"/>
                          <a:cs typeface="+mn-cs"/>
                        </a:rPr>
                        <a:t> Reports</a:t>
                      </a:r>
                      <a:endParaRPr lang="en-GB" sz="1200" dirty="0">
                        <a:effectLst/>
                      </a:endParaRPr>
                    </a:p>
                  </a:txBody>
                  <a:tcPr/>
                </a:tc>
                <a:extLst>
                  <a:ext uri="{0D108BD9-81ED-4DB2-BD59-A6C34878D82A}">
                    <a16:rowId xmlns:a16="http://schemas.microsoft.com/office/drawing/2014/main" val="3515606270"/>
                  </a:ext>
                </a:extLst>
              </a:tr>
              <a:tr h="370840">
                <a:tc>
                  <a:txBody>
                    <a:bodyPr/>
                    <a:lstStyle/>
                    <a:p>
                      <a:r>
                        <a:rPr lang="en-SG" sz="1200" dirty="0"/>
                        <a:t>Deploy the Reports to the </a:t>
                      </a:r>
                      <a:r>
                        <a:rPr lang="en-SG" sz="1200" dirty="0" err="1"/>
                        <a:t>PowerBI</a:t>
                      </a:r>
                      <a:r>
                        <a:rPr lang="en-SG" sz="1200" dirty="0"/>
                        <a:t> Workspace</a:t>
                      </a:r>
                      <a:endParaRPr lang="en-GB" sz="1200" dirty="0"/>
                    </a:p>
                  </a:txBody>
                  <a:tcPr/>
                </a:tc>
                <a:extLst>
                  <a:ext uri="{0D108BD9-81ED-4DB2-BD59-A6C34878D82A}">
                    <a16:rowId xmlns:a16="http://schemas.microsoft.com/office/drawing/2014/main" val="2366580256"/>
                  </a:ext>
                </a:extLst>
              </a:tr>
            </a:tbl>
          </a:graphicData>
        </a:graphic>
      </p:graphicFrame>
      <p:graphicFrame>
        <p:nvGraphicFramePr>
          <p:cNvPr id="18" name="Table 17">
            <a:extLst>
              <a:ext uri="{FF2B5EF4-FFF2-40B4-BE49-F238E27FC236}">
                <a16:creationId xmlns:a16="http://schemas.microsoft.com/office/drawing/2014/main" id="{6D3A7D72-CE97-FD92-B175-DD94E7C46A36}"/>
              </a:ext>
            </a:extLst>
          </p:cNvPr>
          <p:cNvGraphicFramePr>
            <a:graphicFrameLocks noGrp="1"/>
          </p:cNvGraphicFramePr>
          <p:nvPr>
            <p:extLst>
              <p:ext uri="{D42A27DB-BD31-4B8C-83A1-F6EECF244321}">
                <p14:modId xmlns:p14="http://schemas.microsoft.com/office/powerpoint/2010/main" val="1968264132"/>
              </p:ext>
            </p:extLst>
          </p:nvPr>
        </p:nvGraphicFramePr>
        <p:xfrm>
          <a:off x="8666228" y="3176677"/>
          <a:ext cx="3192953" cy="1386840"/>
        </p:xfrm>
        <a:graphic>
          <a:graphicData uri="http://schemas.openxmlformats.org/drawingml/2006/table">
            <a:tbl>
              <a:tblPr firstRow="1" bandRow="1">
                <a:tableStyleId>{5C22544A-7EE6-4342-B048-85BDC9FD1C3A}</a:tableStyleId>
              </a:tblPr>
              <a:tblGrid>
                <a:gridCol w="3192953">
                  <a:extLst>
                    <a:ext uri="{9D8B030D-6E8A-4147-A177-3AD203B41FA5}">
                      <a16:colId xmlns:a16="http://schemas.microsoft.com/office/drawing/2014/main" val="2189433784"/>
                    </a:ext>
                  </a:extLst>
                </a:gridCol>
              </a:tblGrid>
              <a:tr h="265072">
                <a:tc>
                  <a:txBody>
                    <a:bodyPr/>
                    <a:lstStyle/>
                    <a:p>
                      <a:pPr algn="ctr"/>
                      <a:r>
                        <a:rPr lang="en-SG" sz="1200" dirty="0"/>
                        <a:t>Post-Deployment</a:t>
                      </a:r>
                      <a:endParaRPr lang="en-GB" sz="1200" dirty="0"/>
                    </a:p>
                  </a:txBody>
                  <a:tcPr/>
                </a:tc>
                <a:extLst>
                  <a:ext uri="{0D108BD9-81ED-4DB2-BD59-A6C34878D82A}">
                    <a16:rowId xmlns:a16="http://schemas.microsoft.com/office/drawing/2014/main" val="3258047013"/>
                  </a:ext>
                </a:extLst>
              </a:tr>
              <a:tr h="370840">
                <a:tc>
                  <a:txBody>
                    <a:bodyPr/>
                    <a:lstStyle/>
                    <a:p>
                      <a:r>
                        <a:rPr lang="en-SG" sz="1200" dirty="0"/>
                        <a:t>List the Reports that is supposed to be deployed</a:t>
                      </a:r>
                      <a:endParaRPr lang="en-GB" sz="1200" dirty="0"/>
                    </a:p>
                  </a:txBody>
                  <a:tcPr/>
                </a:tc>
                <a:extLst>
                  <a:ext uri="{0D108BD9-81ED-4DB2-BD59-A6C34878D82A}">
                    <a16:rowId xmlns:a16="http://schemas.microsoft.com/office/drawing/2014/main" val="2996317180"/>
                  </a:ext>
                </a:extLst>
              </a:tr>
              <a:tr h="370840">
                <a:tc>
                  <a:txBody>
                    <a:bodyPr/>
                    <a:lstStyle/>
                    <a:p>
                      <a:r>
                        <a:rPr lang="en-SG" sz="1200" dirty="0"/>
                        <a:t>Verify that the files is successful deployed</a:t>
                      </a:r>
                      <a:endParaRPr lang="en-GB" sz="1200" dirty="0"/>
                    </a:p>
                  </a:txBody>
                  <a:tcPr/>
                </a:tc>
                <a:extLst>
                  <a:ext uri="{0D108BD9-81ED-4DB2-BD59-A6C34878D82A}">
                    <a16:rowId xmlns:a16="http://schemas.microsoft.com/office/drawing/2014/main" val="3515606270"/>
                  </a:ext>
                </a:extLst>
              </a:tr>
              <a:tr h="370840">
                <a:tc>
                  <a:txBody>
                    <a:bodyPr/>
                    <a:lstStyle/>
                    <a:p>
                      <a:r>
                        <a:rPr lang="en-SG" sz="1200" dirty="0"/>
                        <a:t>Cancel older pipeline runs</a:t>
                      </a:r>
                      <a:endParaRPr lang="en-GB" sz="1200" dirty="0"/>
                    </a:p>
                  </a:txBody>
                  <a:tcPr/>
                </a:tc>
                <a:extLst>
                  <a:ext uri="{0D108BD9-81ED-4DB2-BD59-A6C34878D82A}">
                    <a16:rowId xmlns:a16="http://schemas.microsoft.com/office/drawing/2014/main" val="2055540077"/>
                  </a:ext>
                </a:extLst>
              </a:tr>
            </a:tbl>
          </a:graphicData>
        </a:graphic>
      </p:graphicFrame>
      <p:cxnSp>
        <p:nvCxnSpPr>
          <p:cNvPr id="20" name="Straight Connector 19">
            <a:extLst>
              <a:ext uri="{FF2B5EF4-FFF2-40B4-BE49-F238E27FC236}">
                <a16:creationId xmlns:a16="http://schemas.microsoft.com/office/drawing/2014/main" id="{CA84E33F-1F62-B82C-3011-98CB91CA32BA}"/>
              </a:ext>
            </a:extLst>
          </p:cNvPr>
          <p:cNvCxnSpPr>
            <a:cxnSpLocks/>
          </p:cNvCxnSpPr>
          <p:nvPr/>
        </p:nvCxnSpPr>
        <p:spPr>
          <a:xfrm flipV="1">
            <a:off x="1589026" y="1822475"/>
            <a:ext cx="3927234" cy="135420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F9CEC0C-3CEB-20C6-382A-09E42A76750B}"/>
              </a:ext>
            </a:extLst>
          </p:cNvPr>
          <p:cNvCxnSpPr>
            <a:cxnSpLocks/>
          </p:cNvCxnSpPr>
          <p:nvPr/>
        </p:nvCxnSpPr>
        <p:spPr>
          <a:xfrm flipH="1" flipV="1">
            <a:off x="7458383" y="1814641"/>
            <a:ext cx="4400798" cy="13620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5E8765F-E373-A5CF-3A7F-EC6046464443}"/>
              </a:ext>
            </a:extLst>
          </p:cNvPr>
          <p:cNvCxnSpPr>
            <a:cxnSpLocks/>
            <a:stCxn id="4" idx="3"/>
            <a:endCxn id="3" idx="1"/>
          </p:cNvCxnSpPr>
          <p:nvPr/>
        </p:nvCxnSpPr>
        <p:spPr>
          <a:xfrm flipV="1">
            <a:off x="3215604" y="1609284"/>
            <a:ext cx="2300656" cy="495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441A531-9CF4-6819-0683-AFAA51C1F920}"/>
              </a:ext>
            </a:extLst>
          </p:cNvPr>
          <p:cNvSpPr/>
          <p:nvPr/>
        </p:nvSpPr>
        <p:spPr>
          <a:xfrm>
            <a:off x="-1" y="0"/>
            <a:ext cx="2382715" cy="634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err="1"/>
              <a:t>PowerBI</a:t>
            </a:r>
            <a:br>
              <a:rPr lang="en-SG" dirty="0"/>
            </a:br>
            <a:r>
              <a:rPr lang="en-SG" dirty="0"/>
              <a:t>Pipeline CD</a:t>
            </a:r>
            <a:endParaRPr lang="en-GB" dirty="0"/>
          </a:p>
        </p:txBody>
      </p:sp>
    </p:spTree>
    <p:extLst>
      <p:ext uri="{BB962C8B-B14F-4D97-AF65-F5344CB8AC3E}">
        <p14:creationId xmlns:p14="http://schemas.microsoft.com/office/powerpoint/2010/main" val="2680407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DDF6E4B-79FA-48AA-E666-0FD9E94B5C87}"/>
              </a:ext>
            </a:extLst>
          </p:cNvPr>
          <p:cNvSpPr/>
          <p:nvPr/>
        </p:nvSpPr>
        <p:spPr>
          <a:xfrm>
            <a:off x="-1" y="0"/>
            <a:ext cx="2382715" cy="634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err="1"/>
              <a:t>PowerBI</a:t>
            </a:r>
            <a:br>
              <a:rPr lang="en-SG" dirty="0"/>
            </a:br>
            <a:r>
              <a:rPr lang="en-SG" dirty="0"/>
              <a:t>Network Architecture</a:t>
            </a:r>
            <a:endParaRPr lang="en-GB" dirty="0"/>
          </a:p>
        </p:txBody>
      </p:sp>
      <p:sp>
        <p:nvSpPr>
          <p:cNvPr id="2" name="Rectangle 1">
            <a:extLst>
              <a:ext uri="{FF2B5EF4-FFF2-40B4-BE49-F238E27FC236}">
                <a16:creationId xmlns:a16="http://schemas.microsoft.com/office/drawing/2014/main" id="{FF384398-07CB-92E0-65FB-7FE2E0A2D96E}"/>
              </a:ext>
            </a:extLst>
          </p:cNvPr>
          <p:cNvSpPr/>
          <p:nvPr/>
        </p:nvSpPr>
        <p:spPr>
          <a:xfrm>
            <a:off x="3847122" y="3265116"/>
            <a:ext cx="3986238" cy="1505003"/>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0A864F1D-15CA-8AE2-1943-8512158EDDF9}"/>
              </a:ext>
            </a:extLst>
          </p:cNvPr>
          <p:cNvSpPr/>
          <p:nvPr/>
        </p:nvSpPr>
        <p:spPr>
          <a:xfrm>
            <a:off x="3847122" y="3265116"/>
            <a:ext cx="1078524" cy="234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t>DevOps Spoke</a:t>
            </a:r>
            <a:endParaRPr lang="en-GB" sz="1200" dirty="0"/>
          </a:p>
        </p:txBody>
      </p:sp>
      <p:sp>
        <p:nvSpPr>
          <p:cNvPr id="5" name="Rectangle 4">
            <a:extLst>
              <a:ext uri="{FF2B5EF4-FFF2-40B4-BE49-F238E27FC236}">
                <a16:creationId xmlns:a16="http://schemas.microsoft.com/office/drawing/2014/main" id="{561E2919-F0AA-22C9-D54D-BD807567D021}"/>
              </a:ext>
            </a:extLst>
          </p:cNvPr>
          <p:cNvSpPr/>
          <p:nvPr/>
        </p:nvSpPr>
        <p:spPr>
          <a:xfrm>
            <a:off x="4015152" y="3874718"/>
            <a:ext cx="489439" cy="23446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t>AKV</a:t>
            </a:r>
            <a:endParaRPr lang="en-GB" sz="1200" dirty="0"/>
          </a:p>
        </p:txBody>
      </p:sp>
      <p:sp>
        <p:nvSpPr>
          <p:cNvPr id="7" name="Rectangle 6">
            <a:extLst>
              <a:ext uri="{FF2B5EF4-FFF2-40B4-BE49-F238E27FC236}">
                <a16:creationId xmlns:a16="http://schemas.microsoft.com/office/drawing/2014/main" id="{B39EA4CC-63B1-670F-C372-A52E2922AF5E}"/>
              </a:ext>
            </a:extLst>
          </p:cNvPr>
          <p:cNvSpPr/>
          <p:nvPr/>
        </p:nvSpPr>
        <p:spPr>
          <a:xfrm>
            <a:off x="5595080" y="3875204"/>
            <a:ext cx="871905" cy="234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err="1"/>
              <a:t>BuildAgent</a:t>
            </a:r>
            <a:endParaRPr lang="en-GB" sz="1200" dirty="0"/>
          </a:p>
        </p:txBody>
      </p:sp>
      <p:sp>
        <p:nvSpPr>
          <p:cNvPr id="11" name="Rectangle 10">
            <a:extLst>
              <a:ext uri="{FF2B5EF4-FFF2-40B4-BE49-F238E27FC236}">
                <a16:creationId xmlns:a16="http://schemas.microsoft.com/office/drawing/2014/main" id="{AB3BCD44-2987-35D0-CF10-54C580B4EAD1}"/>
              </a:ext>
            </a:extLst>
          </p:cNvPr>
          <p:cNvSpPr/>
          <p:nvPr/>
        </p:nvSpPr>
        <p:spPr>
          <a:xfrm>
            <a:off x="5462340" y="2598612"/>
            <a:ext cx="1104171" cy="3392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t>Transit Gateway</a:t>
            </a:r>
            <a:endParaRPr lang="en-GB" sz="1200" dirty="0"/>
          </a:p>
        </p:txBody>
      </p:sp>
      <p:sp>
        <p:nvSpPr>
          <p:cNvPr id="12" name="Rectangle 11">
            <a:extLst>
              <a:ext uri="{FF2B5EF4-FFF2-40B4-BE49-F238E27FC236}">
                <a16:creationId xmlns:a16="http://schemas.microsoft.com/office/drawing/2014/main" id="{D6E796DB-F521-D4EF-87DD-EB92CE519287}"/>
              </a:ext>
            </a:extLst>
          </p:cNvPr>
          <p:cNvSpPr/>
          <p:nvPr/>
        </p:nvSpPr>
        <p:spPr>
          <a:xfrm>
            <a:off x="2479425" y="2598613"/>
            <a:ext cx="1015516" cy="33923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t>Synapse Workspace</a:t>
            </a:r>
            <a:endParaRPr lang="en-GB" sz="1200" dirty="0"/>
          </a:p>
        </p:txBody>
      </p:sp>
      <p:sp>
        <p:nvSpPr>
          <p:cNvPr id="14" name="Rectangle 13">
            <a:extLst>
              <a:ext uri="{FF2B5EF4-FFF2-40B4-BE49-F238E27FC236}">
                <a16:creationId xmlns:a16="http://schemas.microsoft.com/office/drawing/2014/main" id="{EC904ACB-A2CF-D198-4EB1-7FAB31CDAC2E}"/>
              </a:ext>
            </a:extLst>
          </p:cNvPr>
          <p:cNvSpPr/>
          <p:nvPr/>
        </p:nvSpPr>
        <p:spPr>
          <a:xfrm>
            <a:off x="3901097" y="970757"/>
            <a:ext cx="871905" cy="234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err="1"/>
              <a:t>AzDO</a:t>
            </a:r>
            <a:r>
              <a:rPr lang="en-SG" sz="1200" dirty="0"/>
              <a:t> SaaS</a:t>
            </a:r>
            <a:endParaRPr lang="en-GB" sz="1200" dirty="0"/>
          </a:p>
        </p:txBody>
      </p:sp>
      <p:sp>
        <p:nvSpPr>
          <p:cNvPr id="15" name="Rectangle 14">
            <a:extLst>
              <a:ext uri="{FF2B5EF4-FFF2-40B4-BE49-F238E27FC236}">
                <a16:creationId xmlns:a16="http://schemas.microsoft.com/office/drawing/2014/main" id="{46134B11-382D-1879-F913-AD780D0960DB}"/>
              </a:ext>
            </a:extLst>
          </p:cNvPr>
          <p:cNvSpPr/>
          <p:nvPr/>
        </p:nvSpPr>
        <p:spPr>
          <a:xfrm>
            <a:off x="5216645" y="973651"/>
            <a:ext cx="871905" cy="234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t>Mend SaaS</a:t>
            </a:r>
            <a:endParaRPr lang="en-GB" sz="1200" dirty="0"/>
          </a:p>
        </p:txBody>
      </p:sp>
      <p:sp>
        <p:nvSpPr>
          <p:cNvPr id="16" name="Rectangle 15">
            <a:extLst>
              <a:ext uri="{FF2B5EF4-FFF2-40B4-BE49-F238E27FC236}">
                <a16:creationId xmlns:a16="http://schemas.microsoft.com/office/drawing/2014/main" id="{1D9B5137-998D-3742-618C-A28B05341580}"/>
              </a:ext>
            </a:extLst>
          </p:cNvPr>
          <p:cNvSpPr/>
          <p:nvPr/>
        </p:nvSpPr>
        <p:spPr>
          <a:xfrm>
            <a:off x="2337287" y="1841501"/>
            <a:ext cx="5844443" cy="3015864"/>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Arrow Connector 16">
            <a:extLst>
              <a:ext uri="{FF2B5EF4-FFF2-40B4-BE49-F238E27FC236}">
                <a16:creationId xmlns:a16="http://schemas.microsoft.com/office/drawing/2014/main" id="{813E39AB-A35F-5ECA-941C-40F4D5790FC8}"/>
              </a:ext>
            </a:extLst>
          </p:cNvPr>
          <p:cNvCxnSpPr>
            <a:cxnSpLocks/>
            <a:endCxn id="7" idx="1"/>
          </p:cNvCxnSpPr>
          <p:nvPr/>
        </p:nvCxnSpPr>
        <p:spPr>
          <a:xfrm>
            <a:off x="4504591" y="3985598"/>
            <a:ext cx="1090489" cy="6836"/>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19622845-2777-8CFD-9D53-F25FA32337D8}"/>
              </a:ext>
            </a:extLst>
          </p:cNvPr>
          <p:cNvCxnSpPr>
            <a:cxnSpLocks/>
            <a:stCxn id="11" idx="2"/>
            <a:endCxn id="7" idx="0"/>
          </p:cNvCxnSpPr>
          <p:nvPr/>
        </p:nvCxnSpPr>
        <p:spPr>
          <a:xfrm rot="16200000" flipH="1">
            <a:off x="5554053" y="3398223"/>
            <a:ext cx="937353" cy="16607"/>
          </a:xfrm>
          <a:prstGeom prst="bentConnector3">
            <a:avLst>
              <a:gd name="adj1" fmla="val 732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C0EEFBCD-2693-4A05-29FD-F3E3F03EC2C6}"/>
              </a:ext>
            </a:extLst>
          </p:cNvPr>
          <p:cNvCxnSpPr>
            <a:cxnSpLocks/>
            <a:stCxn id="12" idx="3"/>
            <a:endCxn id="11" idx="1"/>
          </p:cNvCxnSpPr>
          <p:nvPr/>
        </p:nvCxnSpPr>
        <p:spPr>
          <a:xfrm flipV="1">
            <a:off x="3494941" y="2768232"/>
            <a:ext cx="1967399" cy="1"/>
          </a:xfrm>
          <a:prstGeom prst="bentConnector3">
            <a:avLst>
              <a:gd name="adj1" fmla="val 50000"/>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29CA07D5-B13B-2500-A847-70B91E73DFF5}"/>
              </a:ext>
            </a:extLst>
          </p:cNvPr>
          <p:cNvSpPr/>
          <p:nvPr/>
        </p:nvSpPr>
        <p:spPr>
          <a:xfrm>
            <a:off x="2337286" y="1841499"/>
            <a:ext cx="1078524" cy="234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t>Azure</a:t>
            </a:r>
            <a:endParaRPr lang="en-GB" sz="1200" dirty="0"/>
          </a:p>
        </p:txBody>
      </p:sp>
      <p:sp>
        <p:nvSpPr>
          <p:cNvPr id="26" name="Rectangle 25">
            <a:extLst>
              <a:ext uri="{FF2B5EF4-FFF2-40B4-BE49-F238E27FC236}">
                <a16:creationId xmlns:a16="http://schemas.microsoft.com/office/drawing/2014/main" id="{7E1F828F-1940-6F50-8A45-B0DB9714E105}"/>
              </a:ext>
            </a:extLst>
          </p:cNvPr>
          <p:cNvSpPr/>
          <p:nvPr/>
        </p:nvSpPr>
        <p:spPr>
          <a:xfrm>
            <a:off x="4616202" y="1962950"/>
            <a:ext cx="871905" cy="234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t>Internet</a:t>
            </a:r>
            <a:endParaRPr lang="en-GB" sz="1200" dirty="0"/>
          </a:p>
        </p:txBody>
      </p:sp>
      <p:sp>
        <p:nvSpPr>
          <p:cNvPr id="27" name="Rectangle 26">
            <a:extLst>
              <a:ext uri="{FF2B5EF4-FFF2-40B4-BE49-F238E27FC236}">
                <a16:creationId xmlns:a16="http://schemas.microsoft.com/office/drawing/2014/main" id="{7A9C11F4-7F0D-979C-1C69-1BAFE1A2E5D1}"/>
              </a:ext>
            </a:extLst>
          </p:cNvPr>
          <p:cNvSpPr/>
          <p:nvPr/>
        </p:nvSpPr>
        <p:spPr>
          <a:xfrm>
            <a:off x="2419224" y="2425700"/>
            <a:ext cx="1232026" cy="595325"/>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C0D14A00-1D2F-2D24-F3F5-D04FC9CC2B01}"/>
              </a:ext>
            </a:extLst>
          </p:cNvPr>
          <p:cNvSpPr txBox="1"/>
          <p:nvPr/>
        </p:nvSpPr>
        <p:spPr>
          <a:xfrm>
            <a:off x="3832952" y="3450226"/>
            <a:ext cx="734278" cy="215444"/>
          </a:xfrm>
          <a:prstGeom prst="rect">
            <a:avLst/>
          </a:prstGeom>
          <a:noFill/>
        </p:spPr>
        <p:txBody>
          <a:bodyPr wrap="square">
            <a:spAutoFit/>
          </a:bodyPr>
          <a:lstStyle/>
          <a:p>
            <a:r>
              <a:rPr lang="en-SG" sz="800" dirty="0"/>
              <a:t>DevOps </a:t>
            </a:r>
            <a:r>
              <a:rPr lang="en-SG" sz="800" dirty="0" err="1"/>
              <a:t>Vnet</a:t>
            </a:r>
            <a:endParaRPr lang="en-GB" sz="800" dirty="0"/>
          </a:p>
        </p:txBody>
      </p:sp>
      <p:sp>
        <p:nvSpPr>
          <p:cNvPr id="30" name="TextBox 29">
            <a:extLst>
              <a:ext uri="{FF2B5EF4-FFF2-40B4-BE49-F238E27FC236}">
                <a16:creationId xmlns:a16="http://schemas.microsoft.com/office/drawing/2014/main" id="{1EAA7688-9822-713C-ED4A-38B901C22EF6}"/>
              </a:ext>
            </a:extLst>
          </p:cNvPr>
          <p:cNvSpPr txBox="1"/>
          <p:nvPr/>
        </p:nvSpPr>
        <p:spPr>
          <a:xfrm>
            <a:off x="2362011" y="2407718"/>
            <a:ext cx="734278" cy="215444"/>
          </a:xfrm>
          <a:prstGeom prst="rect">
            <a:avLst/>
          </a:prstGeom>
          <a:noFill/>
        </p:spPr>
        <p:txBody>
          <a:bodyPr wrap="square">
            <a:spAutoFit/>
          </a:bodyPr>
          <a:lstStyle/>
          <a:p>
            <a:r>
              <a:rPr lang="en-SG" sz="800" dirty="0"/>
              <a:t>Vnet1</a:t>
            </a:r>
            <a:endParaRPr lang="en-GB" sz="800" dirty="0"/>
          </a:p>
        </p:txBody>
      </p:sp>
      <p:sp>
        <p:nvSpPr>
          <p:cNvPr id="32" name="Rectangle 31">
            <a:extLst>
              <a:ext uri="{FF2B5EF4-FFF2-40B4-BE49-F238E27FC236}">
                <a16:creationId xmlns:a16="http://schemas.microsoft.com/office/drawing/2014/main" id="{90F189B5-1447-DE64-0E56-C56EEC2EAFC6}"/>
              </a:ext>
            </a:extLst>
          </p:cNvPr>
          <p:cNvSpPr/>
          <p:nvPr/>
        </p:nvSpPr>
        <p:spPr>
          <a:xfrm>
            <a:off x="6566511" y="1980607"/>
            <a:ext cx="871905" cy="234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t>Intranet</a:t>
            </a:r>
            <a:endParaRPr lang="en-GB" sz="1200" dirty="0"/>
          </a:p>
        </p:txBody>
      </p:sp>
      <p:cxnSp>
        <p:nvCxnSpPr>
          <p:cNvPr id="33" name="Connector: Elbow 32">
            <a:extLst>
              <a:ext uri="{FF2B5EF4-FFF2-40B4-BE49-F238E27FC236}">
                <a16:creationId xmlns:a16="http://schemas.microsoft.com/office/drawing/2014/main" id="{E98BEAAD-DF16-CB63-F083-BC9980AFB388}"/>
              </a:ext>
            </a:extLst>
          </p:cNvPr>
          <p:cNvCxnSpPr>
            <a:cxnSpLocks/>
            <a:stCxn id="26" idx="2"/>
            <a:endCxn id="11" idx="0"/>
          </p:cNvCxnSpPr>
          <p:nvPr/>
        </p:nvCxnSpPr>
        <p:spPr>
          <a:xfrm rot="16200000" flipH="1">
            <a:off x="5332689" y="1916875"/>
            <a:ext cx="401202" cy="962271"/>
          </a:xfrm>
          <a:prstGeom prst="bentConnector3">
            <a:avLst>
              <a:gd name="adj1" fmla="val 50000"/>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3F0D067E-ABA0-AFDB-FD4C-AE326D82BC58}"/>
              </a:ext>
            </a:extLst>
          </p:cNvPr>
          <p:cNvCxnSpPr>
            <a:cxnSpLocks/>
            <a:stCxn id="32" idx="2"/>
            <a:endCxn id="11" idx="0"/>
          </p:cNvCxnSpPr>
          <p:nvPr/>
        </p:nvCxnSpPr>
        <p:spPr>
          <a:xfrm rot="5400000">
            <a:off x="6316673" y="1912820"/>
            <a:ext cx="383545" cy="988038"/>
          </a:xfrm>
          <a:prstGeom prst="bentConnector3">
            <a:avLst>
              <a:gd name="adj1" fmla="val 47516"/>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5" name="Graphic 34" descr="Download from cloud outline">
            <a:extLst>
              <a:ext uri="{FF2B5EF4-FFF2-40B4-BE49-F238E27FC236}">
                <a16:creationId xmlns:a16="http://schemas.microsoft.com/office/drawing/2014/main" id="{CAFB5A36-A939-F45E-6CF3-FD993F2496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5906" y="1593140"/>
            <a:ext cx="552941" cy="407496"/>
          </a:xfrm>
          <a:prstGeom prst="rect">
            <a:avLst/>
          </a:prstGeom>
        </p:spPr>
      </p:pic>
      <p:cxnSp>
        <p:nvCxnSpPr>
          <p:cNvPr id="36" name="Connector: Elbow 35">
            <a:extLst>
              <a:ext uri="{FF2B5EF4-FFF2-40B4-BE49-F238E27FC236}">
                <a16:creationId xmlns:a16="http://schemas.microsoft.com/office/drawing/2014/main" id="{4509ED17-5B11-370F-6CEA-9CADABB9B90E}"/>
              </a:ext>
            </a:extLst>
          </p:cNvPr>
          <p:cNvCxnSpPr>
            <a:cxnSpLocks/>
            <a:stCxn id="14" idx="2"/>
            <a:endCxn id="35" idx="0"/>
          </p:cNvCxnSpPr>
          <p:nvPr/>
        </p:nvCxnSpPr>
        <p:spPr>
          <a:xfrm rot="16200000" flipH="1">
            <a:off x="4490752" y="1051514"/>
            <a:ext cx="387923" cy="695327"/>
          </a:xfrm>
          <a:prstGeom prst="bentConnector3">
            <a:avLst>
              <a:gd name="adj1" fmla="val 50000"/>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D58FD859-62D1-D42F-C99E-9BE5350E2CA5}"/>
              </a:ext>
            </a:extLst>
          </p:cNvPr>
          <p:cNvCxnSpPr>
            <a:cxnSpLocks/>
            <a:stCxn id="15" idx="2"/>
            <a:endCxn id="35" idx="0"/>
          </p:cNvCxnSpPr>
          <p:nvPr/>
        </p:nvCxnSpPr>
        <p:spPr>
          <a:xfrm rot="5400000">
            <a:off x="5149974" y="1090515"/>
            <a:ext cx="385029" cy="620221"/>
          </a:xfrm>
          <a:prstGeom prst="bentConnector3">
            <a:avLst>
              <a:gd name="adj1" fmla="val 50000"/>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F3F64A80-72AB-93DA-15B4-2A0146C85C2B}"/>
              </a:ext>
            </a:extLst>
          </p:cNvPr>
          <p:cNvSpPr/>
          <p:nvPr/>
        </p:nvSpPr>
        <p:spPr>
          <a:xfrm>
            <a:off x="7123232" y="973651"/>
            <a:ext cx="1058498" cy="234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err="1"/>
              <a:t>PowerBI</a:t>
            </a:r>
            <a:r>
              <a:rPr lang="en-SG" sz="1200" dirty="0"/>
              <a:t> SaaS</a:t>
            </a:r>
            <a:endParaRPr lang="en-GB" sz="1200" dirty="0"/>
          </a:p>
        </p:txBody>
      </p:sp>
      <p:cxnSp>
        <p:nvCxnSpPr>
          <p:cNvPr id="48" name="Connector: Elbow 47">
            <a:extLst>
              <a:ext uri="{FF2B5EF4-FFF2-40B4-BE49-F238E27FC236}">
                <a16:creationId xmlns:a16="http://schemas.microsoft.com/office/drawing/2014/main" id="{787F5168-D568-86D6-9137-34ACE8C6A5EE}"/>
              </a:ext>
            </a:extLst>
          </p:cNvPr>
          <p:cNvCxnSpPr>
            <a:cxnSpLocks/>
            <a:stCxn id="47" idx="2"/>
            <a:endCxn id="49" idx="0"/>
          </p:cNvCxnSpPr>
          <p:nvPr/>
        </p:nvCxnSpPr>
        <p:spPr>
          <a:xfrm rot="5400000">
            <a:off x="7132809" y="1086413"/>
            <a:ext cx="397975" cy="641371"/>
          </a:xfrm>
          <a:prstGeom prst="bentConnector3">
            <a:avLst>
              <a:gd name="adj1" fmla="val 50000"/>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9" name="Graphic 48" descr="Download from cloud outline">
            <a:extLst>
              <a:ext uri="{FF2B5EF4-FFF2-40B4-BE49-F238E27FC236}">
                <a16:creationId xmlns:a16="http://schemas.microsoft.com/office/drawing/2014/main" id="{C25E99C8-3210-AD34-CDF5-9C531198F9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4639" y="1606086"/>
            <a:ext cx="552941" cy="407496"/>
          </a:xfrm>
          <a:prstGeom prst="rect">
            <a:avLst/>
          </a:prstGeom>
        </p:spPr>
      </p:pic>
    </p:spTree>
    <p:extLst>
      <p:ext uri="{BB962C8B-B14F-4D97-AF65-F5344CB8AC3E}">
        <p14:creationId xmlns:p14="http://schemas.microsoft.com/office/powerpoint/2010/main" val="3520293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67B90AE-7F2D-7493-9CAE-FD4550F106E0}"/>
              </a:ext>
            </a:extLst>
          </p:cNvPr>
          <p:cNvSpPr/>
          <p:nvPr/>
        </p:nvSpPr>
        <p:spPr>
          <a:xfrm>
            <a:off x="232117" y="1047334"/>
            <a:ext cx="1960099" cy="75965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Pipeline trigger mend task</a:t>
            </a:r>
            <a:endParaRPr lang="en-SG" dirty="0">
              <a:solidFill>
                <a:schemeClr val="tx1"/>
              </a:solidFill>
            </a:endParaRPr>
          </a:p>
        </p:txBody>
      </p:sp>
      <p:sp>
        <p:nvSpPr>
          <p:cNvPr id="6" name="Rectangle 5">
            <a:extLst>
              <a:ext uri="{FF2B5EF4-FFF2-40B4-BE49-F238E27FC236}">
                <a16:creationId xmlns:a16="http://schemas.microsoft.com/office/drawing/2014/main" id="{0D531528-1500-D25D-A89F-B5D52E2EFCE9}"/>
              </a:ext>
            </a:extLst>
          </p:cNvPr>
          <p:cNvSpPr/>
          <p:nvPr/>
        </p:nvSpPr>
        <p:spPr>
          <a:xfrm>
            <a:off x="2785401" y="1047334"/>
            <a:ext cx="1800664" cy="75965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Agent run the job</a:t>
            </a:r>
            <a:endParaRPr lang="en-SG" dirty="0">
              <a:solidFill>
                <a:schemeClr val="tx1"/>
              </a:solidFill>
            </a:endParaRPr>
          </a:p>
        </p:txBody>
      </p:sp>
      <p:sp>
        <p:nvSpPr>
          <p:cNvPr id="9" name="Rectangle 8">
            <a:extLst>
              <a:ext uri="{FF2B5EF4-FFF2-40B4-BE49-F238E27FC236}">
                <a16:creationId xmlns:a16="http://schemas.microsoft.com/office/drawing/2014/main" id="{135FF91A-D21F-38FE-9041-7E6F55AA9A2F}"/>
              </a:ext>
            </a:extLst>
          </p:cNvPr>
          <p:cNvSpPr/>
          <p:nvPr/>
        </p:nvSpPr>
        <p:spPr>
          <a:xfrm>
            <a:off x="2613071" y="2252512"/>
            <a:ext cx="2145324" cy="910934"/>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Resolve the dependencies and scans them</a:t>
            </a:r>
            <a:endParaRPr lang="en-SG" dirty="0">
              <a:solidFill>
                <a:schemeClr val="tx1"/>
              </a:solidFill>
            </a:endParaRPr>
          </a:p>
        </p:txBody>
      </p:sp>
      <p:cxnSp>
        <p:nvCxnSpPr>
          <p:cNvPr id="12" name="Straight Arrow Connector 11">
            <a:extLst>
              <a:ext uri="{FF2B5EF4-FFF2-40B4-BE49-F238E27FC236}">
                <a16:creationId xmlns:a16="http://schemas.microsoft.com/office/drawing/2014/main" id="{4DA50081-3428-5340-97F3-C5D3A0F59EE0}"/>
              </a:ext>
            </a:extLst>
          </p:cNvPr>
          <p:cNvCxnSpPr>
            <a:cxnSpLocks/>
            <a:stCxn id="4" idx="3"/>
            <a:endCxn id="6" idx="1"/>
          </p:cNvCxnSpPr>
          <p:nvPr/>
        </p:nvCxnSpPr>
        <p:spPr>
          <a:xfrm>
            <a:off x="2192216" y="1427162"/>
            <a:ext cx="59318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5D178F37-345A-E4F7-E236-7F5252AF9975}"/>
              </a:ext>
            </a:extLst>
          </p:cNvPr>
          <p:cNvCxnSpPr>
            <a:cxnSpLocks/>
            <a:stCxn id="6" idx="2"/>
            <a:endCxn id="9" idx="0"/>
          </p:cNvCxnSpPr>
          <p:nvPr/>
        </p:nvCxnSpPr>
        <p:spPr>
          <a:xfrm>
            <a:off x="3685733" y="1806990"/>
            <a:ext cx="0" cy="4455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Rectangle 22">
            <a:extLst>
              <a:ext uri="{FF2B5EF4-FFF2-40B4-BE49-F238E27FC236}">
                <a16:creationId xmlns:a16="http://schemas.microsoft.com/office/drawing/2014/main" id="{96AB5429-29A0-07D1-6DA9-BC82E5493C8A}"/>
              </a:ext>
            </a:extLst>
          </p:cNvPr>
          <p:cNvSpPr/>
          <p:nvPr/>
        </p:nvSpPr>
        <p:spPr>
          <a:xfrm>
            <a:off x="5565530" y="2364213"/>
            <a:ext cx="1801834" cy="68753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Submit Report to mend Server</a:t>
            </a:r>
            <a:endParaRPr lang="en-SG" dirty="0">
              <a:solidFill>
                <a:schemeClr val="tx1"/>
              </a:solidFill>
            </a:endParaRPr>
          </a:p>
        </p:txBody>
      </p:sp>
      <p:cxnSp>
        <p:nvCxnSpPr>
          <p:cNvPr id="24" name="Straight Arrow Connector 23">
            <a:extLst>
              <a:ext uri="{FF2B5EF4-FFF2-40B4-BE49-F238E27FC236}">
                <a16:creationId xmlns:a16="http://schemas.microsoft.com/office/drawing/2014/main" id="{D314FEF6-852C-8D5E-2B45-C1C439B171BB}"/>
              </a:ext>
            </a:extLst>
          </p:cNvPr>
          <p:cNvCxnSpPr>
            <a:cxnSpLocks/>
            <a:stCxn id="9" idx="3"/>
            <a:endCxn id="23" idx="1"/>
          </p:cNvCxnSpPr>
          <p:nvPr/>
        </p:nvCxnSpPr>
        <p:spPr>
          <a:xfrm>
            <a:off x="4758395" y="2707979"/>
            <a:ext cx="80713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29">
            <a:extLst>
              <a:ext uri="{FF2B5EF4-FFF2-40B4-BE49-F238E27FC236}">
                <a16:creationId xmlns:a16="http://schemas.microsoft.com/office/drawing/2014/main" id="{7314BC26-B845-C0E4-0153-EACC3FF336A5}"/>
              </a:ext>
            </a:extLst>
          </p:cNvPr>
          <p:cNvSpPr/>
          <p:nvPr/>
        </p:nvSpPr>
        <p:spPr>
          <a:xfrm>
            <a:off x="5486397" y="948691"/>
            <a:ext cx="1960099" cy="75965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Pipeline display result</a:t>
            </a:r>
            <a:endParaRPr lang="en-SG" dirty="0">
              <a:solidFill>
                <a:schemeClr val="tx1"/>
              </a:solidFill>
            </a:endParaRPr>
          </a:p>
        </p:txBody>
      </p:sp>
      <p:cxnSp>
        <p:nvCxnSpPr>
          <p:cNvPr id="31" name="Straight Arrow Connector 30">
            <a:extLst>
              <a:ext uri="{FF2B5EF4-FFF2-40B4-BE49-F238E27FC236}">
                <a16:creationId xmlns:a16="http://schemas.microsoft.com/office/drawing/2014/main" id="{FDE7E61F-84F3-5637-911F-B3BEA57CA4C9}"/>
              </a:ext>
            </a:extLst>
          </p:cNvPr>
          <p:cNvCxnSpPr>
            <a:cxnSpLocks/>
            <a:stCxn id="23" idx="0"/>
            <a:endCxn id="30" idx="2"/>
          </p:cNvCxnSpPr>
          <p:nvPr/>
        </p:nvCxnSpPr>
        <p:spPr>
          <a:xfrm flipV="1">
            <a:off x="6466447" y="1708347"/>
            <a:ext cx="0" cy="6558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FDA032AC-2A5F-47EF-90B9-50BBB670E640}"/>
              </a:ext>
            </a:extLst>
          </p:cNvPr>
          <p:cNvCxnSpPr>
            <a:cxnSpLocks/>
            <a:stCxn id="9" idx="3"/>
            <a:endCxn id="30" idx="1"/>
          </p:cNvCxnSpPr>
          <p:nvPr/>
        </p:nvCxnSpPr>
        <p:spPr>
          <a:xfrm flipV="1">
            <a:off x="4758395" y="1328519"/>
            <a:ext cx="728002" cy="13794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0" name="Flowchart: Connector 39">
            <a:extLst>
              <a:ext uri="{FF2B5EF4-FFF2-40B4-BE49-F238E27FC236}">
                <a16:creationId xmlns:a16="http://schemas.microsoft.com/office/drawing/2014/main" id="{36507F0E-C8FA-7913-8299-53ABE9179306}"/>
              </a:ext>
            </a:extLst>
          </p:cNvPr>
          <p:cNvSpPr/>
          <p:nvPr/>
        </p:nvSpPr>
        <p:spPr>
          <a:xfrm>
            <a:off x="2296548" y="1806990"/>
            <a:ext cx="316523" cy="351693"/>
          </a:xfrm>
          <a:prstGeom prst="flowChartConnector">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SG" dirty="0">
              <a:solidFill>
                <a:schemeClr val="tx1"/>
              </a:solidFill>
            </a:endParaRPr>
          </a:p>
        </p:txBody>
      </p:sp>
      <p:sp>
        <p:nvSpPr>
          <p:cNvPr id="41" name="Flowchart: Connector 40">
            <a:extLst>
              <a:ext uri="{FF2B5EF4-FFF2-40B4-BE49-F238E27FC236}">
                <a16:creationId xmlns:a16="http://schemas.microsoft.com/office/drawing/2014/main" id="{B255C3ED-DC27-9021-1AA0-99B626793316}"/>
              </a:ext>
            </a:extLst>
          </p:cNvPr>
          <p:cNvSpPr/>
          <p:nvPr/>
        </p:nvSpPr>
        <p:spPr>
          <a:xfrm>
            <a:off x="5426614" y="1842403"/>
            <a:ext cx="316523" cy="351693"/>
          </a:xfrm>
          <a:prstGeom prst="flowChartConnector">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SG" dirty="0">
              <a:solidFill>
                <a:schemeClr val="tx1"/>
              </a:solidFill>
            </a:endParaRPr>
          </a:p>
        </p:txBody>
      </p:sp>
      <p:sp>
        <p:nvSpPr>
          <p:cNvPr id="42" name="Flowchart: Connector 41">
            <a:extLst>
              <a:ext uri="{FF2B5EF4-FFF2-40B4-BE49-F238E27FC236}">
                <a16:creationId xmlns:a16="http://schemas.microsoft.com/office/drawing/2014/main" id="{16F6D75E-C6D4-7B2B-DDF4-FAE3953EF091}"/>
              </a:ext>
            </a:extLst>
          </p:cNvPr>
          <p:cNvSpPr/>
          <p:nvPr/>
        </p:nvSpPr>
        <p:spPr>
          <a:xfrm>
            <a:off x="52755" y="4508407"/>
            <a:ext cx="316523" cy="351693"/>
          </a:xfrm>
          <a:prstGeom prst="flowChartConnector">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SG" dirty="0">
              <a:solidFill>
                <a:schemeClr val="tx1"/>
              </a:solidFill>
            </a:endParaRPr>
          </a:p>
        </p:txBody>
      </p:sp>
      <p:sp>
        <p:nvSpPr>
          <p:cNvPr id="43" name="Flowchart: Connector 42">
            <a:extLst>
              <a:ext uri="{FF2B5EF4-FFF2-40B4-BE49-F238E27FC236}">
                <a16:creationId xmlns:a16="http://schemas.microsoft.com/office/drawing/2014/main" id="{A9309877-E2EC-6711-ACA4-9564804AE09A}"/>
              </a:ext>
            </a:extLst>
          </p:cNvPr>
          <p:cNvSpPr/>
          <p:nvPr/>
        </p:nvSpPr>
        <p:spPr>
          <a:xfrm>
            <a:off x="52754" y="3890615"/>
            <a:ext cx="316523" cy="351693"/>
          </a:xfrm>
          <a:prstGeom prst="flowChartConnector">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SG" dirty="0">
              <a:solidFill>
                <a:schemeClr val="tx1"/>
              </a:solidFill>
            </a:endParaRPr>
          </a:p>
        </p:txBody>
      </p:sp>
      <p:sp>
        <p:nvSpPr>
          <p:cNvPr id="44" name="TextBox 43">
            <a:extLst>
              <a:ext uri="{FF2B5EF4-FFF2-40B4-BE49-F238E27FC236}">
                <a16:creationId xmlns:a16="http://schemas.microsoft.com/office/drawing/2014/main" id="{9A3D0D3A-DBC1-C5C4-0F1C-88E6A2899FE8}"/>
              </a:ext>
            </a:extLst>
          </p:cNvPr>
          <p:cNvSpPr txBox="1"/>
          <p:nvPr/>
        </p:nvSpPr>
        <p:spPr>
          <a:xfrm>
            <a:off x="529882" y="3676642"/>
            <a:ext cx="8201465" cy="646331"/>
          </a:xfrm>
          <a:prstGeom prst="rect">
            <a:avLst/>
          </a:prstGeom>
          <a:noFill/>
        </p:spPr>
        <p:txBody>
          <a:bodyPr wrap="square" rtlCol="0">
            <a:spAutoFit/>
          </a:bodyPr>
          <a:lstStyle/>
          <a:p>
            <a:r>
              <a:rPr lang="en-US" dirty="0"/>
              <a:t>The build agent will resolve the packages/dependencies from their specified source destination. After that it will scan it all locally in the pod</a:t>
            </a:r>
            <a:endParaRPr lang="en-SG" dirty="0"/>
          </a:p>
        </p:txBody>
      </p:sp>
      <p:sp>
        <p:nvSpPr>
          <p:cNvPr id="45" name="TextBox 44">
            <a:extLst>
              <a:ext uri="{FF2B5EF4-FFF2-40B4-BE49-F238E27FC236}">
                <a16:creationId xmlns:a16="http://schemas.microsoft.com/office/drawing/2014/main" id="{95D59C05-F624-DE46-FA94-82E5D8AA5EF4}"/>
              </a:ext>
            </a:extLst>
          </p:cNvPr>
          <p:cNvSpPr txBox="1"/>
          <p:nvPr/>
        </p:nvSpPr>
        <p:spPr>
          <a:xfrm>
            <a:off x="529883" y="4508407"/>
            <a:ext cx="8201464" cy="1477328"/>
          </a:xfrm>
          <a:prstGeom prst="rect">
            <a:avLst/>
          </a:prstGeom>
          <a:noFill/>
        </p:spPr>
        <p:txBody>
          <a:bodyPr wrap="square" rtlCol="0">
            <a:spAutoFit/>
          </a:bodyPr>
          <a:lstStyle/>
          <a:p>
            <a:r>
              <a:rPr lang="en-US" dirty="0"/>
              <a:t>After scanning, the agent will then submit the report to the server which the results will be display in the portal.</a:t>
            </a:r>
            <a:br>
              <a:rPr lang="en-US" dirty="0"/>
            </a:br>
            <a:r>
              <a:rPr lang="en-US" dirty="0"/>
              <a:t>The agent will also retrieve the results and display in the pipeline under “Extension” tab. If there are vulnerabilities, the pipeline will be cancelled. Else it will continue </a:t>
            </a:r>
            <a:endParaRPr lang="en-SG" dirty="0"/>
          </a:p>
        </p:txBody>
      </p:sp>
      <p:sp>
        <p:nvSpPr>
          <p:cNvPr id="46" name="Flowchart: Decision 45">
            <a:extLst>
              <a:ext uri="{FF2B5EF4-FFF2-40B4-BE49-F238E27FC236}">
                <a16:creationId xmlns:a16="http://schemas.microsoft.com/office/drawing/2014/main" id="{83782B25-0A87-F70D-66E0-15326A990153}"/>
              </a:ext>
            </a:extLst>
          </p:cNvPr>
          <p:cNvSpPr/>
          <p:nvPr/>
        </p:nvSpPr>
        <p:spPr>
          <a:xfrm>
            <a:off x="8136401" y="1690780"/>
            <a:ext cx="1801834" cy="783229"/>
          </a:xfrm>
          <a:prstGeom prst="flowChartDecision">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checks</a:t>
            </a:r>
            <a:endParaRPr lang="en-SG" dirty="0">
              <a:solidFill>
                <a:schemeClr val="tx1"/>
              </a:solidFill>
            </a:endParaRPr>
          </a:p>
        </p:txBody>
      </p:sp>
      <p:cxnSp>
        <p:nvCxnSpPr>
          <p:cNvPr id="47" name="Straight Arrow Connector 46">
            <a:extLst>
              <a:ext uri="{FF2B5EF4-FFF2-40B4-BE49-F238E27FC236}">
                <a16:creationId xmlns:a16="http://schemas.microsoft.com/office/drawing/2014/main" id="{C41D8A46-51D6-8F74-BA0A-E4F46ED164C9}"/>
              </a:ext>
            </a:extLst>
          </p:cNvPr>
          <p:cNvCxnSpPr>
            <a:cxnSpLocks/>
            <a:stCxn id="46" idx="1"/>
            <a:endCxn id="30" idx="3"/>
          </p:cNvCxnSpPr>
          <p:nvPr/>
        </p:nvCxnSpPr>
        <p:spPr>
          <a:xfrm flipH="1" flipV="1">
            <a:off x="7446496" y="1328519"/>
            <a:ext cx="689905" cy="7538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53CC4E48-224D-63C8-06C2-CA44B6E30EC9}"/>
              </a:ext>
            </a:extLst>
          </p:cNvPr>
          <p:cNvCxnSpPr>
            <a:cxnSpLocks/>
            <a:stCxn id="46" idx="1"/>
            <a:endCxn id="23" idx="3"/>
          </p:cNvCxnSpPr>
          <p:nvPr/>
        </p:nvCxnSpPr>
        <p:spPr>
          <a:xfrm flipH="1">
            <a:off x="7367364" y="2082395"/>
            <a:ext cx="769037" cy="6255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E23C21CA-280A-904F-AAC1-8D393FEE51BE}"/>
              </a:ext>
            </a:extLst>
          </p:cNvPr>
          <p:cNvSpPr/>
          <p:nvPr/>
        </p:nvSpPr>
        <p:spPr>
          <a:xfrm>
            <a:off x="-1" y="0"/>
            <a:ext cx="2382715" cy="634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White Source </a:t>
            </a:r>
            <a:br>
              <a:rPr lang="en-US" dirty="0"/>
            </a:br>
            <a:r>
              <a:rPr lang="en-US" dirty="0"/>
              <a:t>Mend Stage (CI)</a:t>
            </a:r>
            <a:endParaRPr lang="en-SG" dirty="0"/>
          </a:p>
        </p:txBody>
      </p:sp>
    </p:spTree>
    <p:extLst>
      <p:ext uri="{BB962C8B-B14F-4D97-AF65-F5344CB8AC3E}">
        <p14:creationId xmlns:p14="http://schemas.microsoft.com/office/powerpoint/2010/main" val="1476328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DF7FDF8-B60C-1F7A-2044-695B63B23A19}"/>
              </a:ext>
            </a:extLst>
          </p:cNvPr>
          <p:cNvSpPr/>
          <p:nvPr/>
        </p:nvSpPr>
        <p:spPr>
          <a:xfrm>
            <a:off x="232117" y="1047334"/>
            <a:ext cx="1960099" cy="75965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Pipeline trigger SonarQube task</a:t>
            </a:r>
            <a:endParaRPr lang="en-SG" dirty="0">
              <a:solidFill>
                <a:schemeClr val="tx1"/>
              </a:solidFill>
            </a:endParaRPr>
          </a:p>
        </p:txBody>
      </p:sp>
      <p:sp>
        <p:nvSpPr>
          <p:cNvPr id="5" name="Rectangle 4">
            <a:extLst>
              <a:ext uri="{FF2B5EF4-FFF2-40B4-BE49-F238E27FC236}">
                <a16:creationId xmlns:a16="http://schemas.microsoft.com/office/drawing/2014/main" id="{8F2A8C0A-593F-27C2-9E08-76F9A6709783}"/>
              </a:ext>
            </a:extLst>
          </p:cNvPr>
          <p:cNvSpPr/>
          <p:nvPr/>
        </p:nvSpPr>
        <p:spPr>
          <a:xfrm>
            <a:off x="2664949" y="971695"/>
            <a:ext cx="2145324" cy="910933"/>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Agent run the job and connect with server</a:t>
            </a:r>
            <a:endParaRPr lang="en-SG" dirty="0">
              <a:solidFill>
                <a:schemeClr val="tx1"/>
              </a:solidFill>
            </a:endParaRPr>
          </a:p>
        </p:txBody>
      </p:sp>
      <p:cxnSp>
        <p:nvCxnSpPr>
          <p:cNvPr id="6" name="Straight Arrow Connector 5">
            <a:extLst>
              <a:ext uri="{FF2B5EF4-FFF2-40B4-BE49-F238E27FC236}">
                <a16:creationId xmlns:a16="http://schemas.microsoft.com/office/drawing/2014/main" id="{957B8ABA-685B-E31F-DCA9-AB5D8499FDAE}"/>
              </a:ext>
            </a:extLst>
          </p:cNvPr>
          <p:cNvCxnSpPr>
            <a:cxnSpLocks/>
            <a:stCxn id="4" idx="3"/>
            <a:endCxn id="5" idx="1"/>
          </p:cNvCxnSpPr>
          <p:nvPr/>
        </p:nvCxnSpPr>
        <p:spPr>
          <a:xfrm>
            <a:off x="2192216" y="1427162"/>
            <a:ext cx="4727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6F5E2C52-FA1D-B809-BD7D-BBCF4D74D9D4}"/>
              </a:ext>
            </a:extLst>
          </p:cNvPr>
          <p:cNvSpPr/>
          <p:nvPr/>
        </p:nvSpPr>
        <p:spPr>
          <a:xfrm>
            <a:off x="5565530" y="2364212"/>
            <a:ext cx="2031024" cy="79923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Report uploaded to server</a:t>
            </a:r>
            <a:endParaRPr lang="en-SG" dirty="0">
              <a:solidFill>
                <a:schemeClr val="tx1"/>
              </a:solidFill>
            </a:endParaRPr>
          </a:p>
        </p:txBody>
      </p:sp>
      <p:sp>
        <p:nvSpPr>
          <p:cNvPr id="8" name="Flowchart: Connector 7">
            <a:extLst>
              <a:ext uri="{FF2B5EF4-FFF2-40B4-BE49-F238E27FC236}">
                <a16:creationId xmlns:a16="http://schemas.microsoft.com/office/drawing/2014/main" id="{885C6840-102F-18EC-D437-328F39812D31}"/>
              </a:ext>
            </a:extLst>
          </p:cNvPr>
          <p:cNvSpPr/>
          <p:nvPr/>
        </p:nvSpPr>
        <p:spPr>
          <a:xfrm>
            <a:off x="2382718" y="1906547"/>
            <a:ext cx="316523" cy="351693"/>
          </a:xfrm>
          <a:prstGeom prst="flowChartConnector">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SG" dirty="0">
              <a:solidFill>
                <a:schemeClr val="tx1"/>
              </a:solidFill>
            </a:endParaRPr>
          </a:p>
        </p:txBody>
      </p:sp>
      <p:sp>
        <p:nvSpPr>
          <p:cNvPr id="9" name="Flowchart: Connector 8">
            <a:extLst>
              <a:ext uri="{FF2B5EF4-FFF2-40B4-BE49-F238E27FC236}">
                <a16:creationId xmlns:a16="http://schemas.microsoft.com/office/drawing/2014/main" id="{16AB7C9C-2A7B-D0F4-D865-03E5A1127D6A}"/>
              </a:ext>
            </a:extLst>
          </p:cNvPr>
          <p:cNvSpPr/>
          <p:nvPr/>
        </p:nvSpPr>
        <p:spPr>
          <a:xfrm>
            <a:off x="5309382" y="1884394"/>
            <a:ext cx="316523" cy="351693"/>
          </a:xfrm>
          <a:prstGeom prst="flowChartConnector">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SG" dirty="0">
              <a:solidFill>
                <a:schemeClr val="tx1"/>
              </a:solidFill>
            </a:endParaRPr>
          </a:p>
        </p:txBody>
      </p:sp>
      <p:sp>
        <p:nvSpPr>
          <p:cNvPr id="10" name="Flowchart: Connector 9">
            <a:extLst>
              <a:ext uri="{FF2B5EF4-FFF2-40B4-BE49-F238E27FC236}">
                <a16:creationId xmlns:a16="http://schemas.microsoft.com/office/drawing/2014/main" id="{BE8727C0-05F2-928E-173D-942C275BDC26}"/>
              </a:ext>
            </a:extLst>
          </p:cNvPr>
          <p:cNvSpPr/>
          <p:nvPr/>
        </p:nvSpPr>
        <p:spPr>
          <a:xfrm>
            <a:off x="52755" y="4733863"/>
            <a:ext cx="316523" cy="351693"/>
          </a:xfrm>
          <a:prstGeom prst="flowChartConnector">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SG" dirty="0">
              <a:solidFill>
                <a:schemeClr val="tx1"/>
              </a:solidFill>
            </a:endParaRPr>
          </a:p>
        </p:txBody>
      </p:sp>
      <p:sp>
        <p:nvSpPr>
          <p:cNvPr id="11" name="Flowchart: Connector 10">
            <a:extLst>
              <a:ext uri="{FF2B5EF4-FFF2-40B4-BE49-F238E27FC236}">
                <a16:creationId xmlns:a16="http://schemas.microsoft.com/office/drawing/2014/main" id="{EAF5B76A-E486-E671-93C2-52C68552F46A}"/>
              </a:ext>
            </a:extLst>
          </p:cNvPr>
          <p:cNvSpPr/>
          <p:nvPr/>
        </p:nvSpPr>
        <p:spPr>
          <a:xfrm>
            <a:off x="52754" y="3890615"/>
            <a:ext cx="316523" cy="351693"/>
          </a:xfrm>
          <a:prstGeom prst="flowChartConnector">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SG" dirty="0">
              <a:solidFill>
                <a:schemeClr val="tx1"/>
              </a:solidFill>
            </a:endParaRPr>
          </a:p>
        </p:txBody>
      </p:sp>
      <p:sp>
        <p:nvSpPr>
          <p:cNvPr id="12" name="TextBox 11">
            <a:extLst>
              <a:ext uri="{FF2B5EF4-FFF2-40B4-BE49-F238E27FC236}">
                <a16:creationId xmlns:a16="http://schemas.microsoft.com/office/drawing/2014/main" id="{DEEF2DA8-1661-229B-83E3-EB3276BC3EB8}"/>
              </a:ext>
            </a:extLst>
          </p:cNvPr>
          <p:cNvSpPr txBox="1"/>
          <p:nvPr/>
        </p:nvSpPr>
        <p:spPr>
          <a:xfrm>
            <a:off x="529882" y="3676642"/>
            <a:ext cx="8201465" cy="923330"/>
          </a:xfrm>
          <a:prstGeom prst="rect">
            <a:avLst/>
          </a:prstGeom>
          <a:noFill/>
        </p:spPr>
        <p:txBody>
          <a:bodyPr wrap="square" rtlCol="0">
            <a:spAutoFit/>
          </a:bodyPr>
          <a:lstStyle/>
          <a:p>
            <a:r>
              <a:rPr lang="en-US" dirty="0"/>
              <a:t>The build agent will establish a connection with the SonarQube Server and download the required resources and tools for scanning, and then scan the codes base on the configuration </a:t>
            </a:r>
            <a:endParaRPr lang="en-SG" dirty="0"/>
          </a:p>
        </p:txBody>
      </p:sp>
      <p:sp>
        <p:nvSpPr>
          <p:cNvPr id="13" name="TextBox 12">
            <a:extLst>
              <a:ext uri="{FF2B5EF4-FFF2-40B4-BE49-F238E27FC236}">
                <a16:creationId xmlns:a16="http://schemas.microsoft.com/office/drawing/2014/main" id="{43DF2258-6BE3-654D-049C-B07198A8F135}"/>
              </a:ext>
            </a:extLst>
          </p:cNvPr>
          <p:cNvSpPr txBox="1"/>
          <p:nvPr/>
        </p:nvSpPr>
        <p:spPr>
          <a:xfrm>
            <a:off x="529883" y="4733863"/>
            <a:ext cx="8201464" cy="923330"/>
          </a:xfrm>
          <a:prstGeom prst="rect">
            <a:avLst/>
          </a:prstGeom>
          <a:noFill/>
        </p:spPr>
        <p:txBody>
          <a:bodyPr wrap="square" rtlCol="0">
            <a:spAutoFit/>
          </a:bodyPr>
          <a:lstStyle/>
          <a:p>
            <a:r>
              <a:rPr lang="en-US" dirty="0"/>
              <a:t>After scanning, the agent will then submit the report to the server which the results will be display in the portal.</a:t>
            </a:r>
            <a:br>
              <a:rPr lang="en-US" dirty="0"/>
            </a:br>
            <a:endParaRPr lang="en-SG" dirty="0"/>
          </a:p>
        </p:txBody>
      </p:sp>
      <p:sp>
        <p:nvSpPr>
          <p:cNvPr id="14" name="Rectangle 13">
            <a:extLst>
              <a:ext uri="{FF2B5EF4-FFF2-40B4-BE49-F238E27FC236}">
                <a16:creationId xmlns:a16="http://schemas.microsoft.com/office/drawing/2014/main" id="{899381F5-139F-4CBC-F9B3-2D4EF694DE30}"/>
              </a:ext>
            </a:extLst>
          </p:cNvPr>
          <p:cNvSpPr/>
          <p:nvPr/>
        </p:nvSpPr>
        <p:spPr>
          <a:xfrm>
            <a:off x="2664949" y="2308361"/>
            <a:ext cx="2145324" cy="910934"/>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Download tools from server and scans</a:t>
            </a:r>
            <a:endParaRPr lang="en-SG" dirty="0">
              <a:solidFill>
                <a:schemeClr val="tx1"/>
              </a:solidFill>
            </a:endParaRPr>
          </a:p>
        </p:txBody>
      </p:sp>
      <p:sp>
        <p:nvSpPr>
          <p:cNvPr id="15" name="Flowchart: Decision 14">
            <a:extLst>
              <a:ext uri="{FF2B5EF4-FFF2-40B4-BE49-F238E27FC236}">
                <a16:creationId xmlns:a16="http://schemas.microsoft.com/office/drawing/2014/main" id="{1CEFD670-9588-BFD0-F7C6-FA7DA2DE7B60}"/>
              </a:ext>
            </a:extLst>
          </p:cNvPr>
          <p:cNvSpPr/>
          <p:nvPr/>
        </p:nvSpPr>
        <p:spPr>
          <a:xfrm>
            <a:off x="8136401" y="1690780"/>
            <a:ext cx="1801834" cy="783229"/>
          </a:xfrm>
          <a:prstGeom prst="flowChartDecision">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checks</a:t>
            </a:r>
            <a:endParaRPr lang="en-SG" dirty="0">
              <a:solidFill>
                <a:schemeClr val="tx1"/>
              </a:solidFill>
            </a:endParaRPr>
          </a:p>
        </p:txBody>
      </p:sp>
      <p:cxnSp>
        <p:nvCxnSpPr>
          <p:cNvPr id="16" name="Straight Arrow Connector 15">
            <a:extLst>
              <a:ext uri="{FF2B5EF4-FFF2-40B4-BE49-F238E27FC236}">
                <a16:creationId xmlns:a16="http://schemas.microsoft.com/office/drawing/2014/main" id="{3D9FBBE3-5073-5470-52C2-CC9DF346CB8C}"/>
              </a:ext>
            </a:extLst>
          </p:cNvPr>
          <p:cNvCxnSpPr>
            <a:cxnSpLocks/>
            <a:stCxn id="5" idx="2"/>
            <a:endCxn id="14" idx="0"/>
          </p:cNvCxnSpPr>
          <p:nvPr/>
        </p:nvCxnSpPr>
        <p:spPr>
          <a:xfrm>
            <a:off x="3737611" y="1882628"/>
            <a:ext cx="0" cy="4257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E8FCCF80-2603-5FA9-AAFA-96DC137554A7}"/>
              </a:ext>
            </a:extLst>
          </p:cNvPr>
          <p:cNvSpPr/>
          <p:nvPr/>
        </p:nvSpPr>
        <p:spPr>
          <a:xfrm>
            <a:off x="5486397" y="948691"/>
            <a:ext cx="1960099" cy="75965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Pipeline stops or continues</a:t>
            </a:r>
            <a:endParaRPr lang="en-SG" dirty="0">
              <a:solidFill>
                <a:schemeClr val="tx1"/>
              </a:solidFill>
            </a:endParaRPr>
          </a:p>
        </p:txBody>
      </p:sp>
      <p:sp>
        <p:nvSpPr>
          <p:cNvPr id="25" name="Flowchart: Connector 24">
            <a:extLst>
              <a:ext uri="{FF2B5EF4-FFF2-40B4-BE49-F238E27FC236}">
                <a16:creationId xmlns:a16="http://schemas.microsoft.com/office/drawing/2014/main" id="{108440A6-3961-68C8-961A-F7F54619BE0E}"/>
              </a:ext>
            </a:extLst>
          </p:cNvPr>
          <p:cNvSpPr/>
          <p:nvPr/>
        </p:nvSpPr>
        <p:spPr>
          <a:xfrm>
            <a:off x="7969936" y="2390123"/>
            <a:ext cx="316523" cy="351693"/>
          </a:xfrm>
          <a:prstGeom prst="flowChartConnector">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SG" dirty="0">
              <a:solidFill>
                <a:schemeClr val="tx1"/>
              </a:solidFill>
            </a:endParaRPr>
          </a:p>
        </p:txBody>
      </p:sp>
      <p:sp>
        <p:nvSpPr>
          <p:cNvPr id="26" name="Flowchart: Connector 25">
            <a:extLst>
              <a:ext uri="{FF2B5EF4-FFF2-40B4-BE49-F238E27FC236}">
                <a16:creationId xmlns:a16="http://schemas.microsoft.com/office/drawing/2014/main" id="{69F8786B-7C58-A3D7-9D18-D41AFCE5DB62}"/>
              </a:ext>
            </a:extLst>
          </p:cNvPr>
          <p:cNvSpPr/>
          <p:nvPr/>
        </p:nvSpPr>
        <p:spPr>
          <a:xfrm>
            <a:off x="52754" y="5833474"/>
            <a:ext cx="316523" cy="351693"/>
          </a:xfrm>
          <a:prstGeom prst="flowChartConnector">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SG" dirty="0">
              <a:solidFill>
                <a:schemeClr val="tx1"/>
              </a:solidFill>
            </a:endParaRPr>
          </a:p>
        </p:txBody>
      </p:sp>
      <p:cxnSp>
        <p:nvCxnSpPr>
          <p:cNvPr id="27" name="Straight Arrow Connector 26">
            <a:extLst>
              <a:ext uri="{FF2B5EF4-FFF2-40B4-BE49-F238E27FC236}">
                <a16:creationId xmlns:a16="http://schemas.microsoft.com/office/drawing/2014/main" id="{367FA169-B0E9-4594-CC71-CF49F321060C}"/>
              </a:ext>
            </a:extLst>
          </p:cNvPr>
          <p:cNvCxnSpPr>
            <a:cxnSpLocks/>
            <a:stCxn id="14" idx="3"/>
            <a:endCxn id="7" idx="1"/>
          </p:cNvCxnSpPr>
          <p:nvPr/>
        </p:nvCxnSpPr>
        <p:spPr>
          <a:xfrm>
            <a:off x="4810273" y="2763828"/>
            <a:ext cx="755257"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34FF3CB7-F468-36C0-6F3A-0CA238EBC293}"/>
              </a:ext>
            </a:extLst>
          </p:cNvPr>
          <p:cNvCxnSpPr>
            <a:cxnSpLocks/>
            <a:stCxn id="14" idx="3"/>
            <a:endCxn id="24" idx="1"/>
          </p:cNvCxnSpPr>
          <p:nvPr/>
        </p:nvCxnSpPr>
        <p:spPr>
          <a:xfrm flipV="1">
            <a:off x="4810273" y="1328519"/>
            <a:ext cx="676124" cy="14353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841855CF-85B2-6AC8-B91C-3BA2386B7E9C}"/>
              </a:ext>
            </a:extLst>
          </p:cNvPr>
          <p:cNvCxnSpPr>
            <a:cxnSpLocks/>
            <a:stCxn id="15" idx="1"/>
            <a:endCxn id="7" idx="3"/>
          </p:cNvCxnSpPr>
          <p:nvPr/>
        </p:nvCxnSpPr>
        <p:spPr>
          <a:xfrm flipH="1">
            <a:off x="7596554" y="2082395"/>
            <a:ext cx="539847" cy="6814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D4C02D88-3572-05FE-6C33-A300BAB2DC1D}"/>
              </a:ext>
            </a:extLst>
          </p:cNvPr>
          <p:cNvSpPr txBox="1"/>
          <p:nvPr/>
        </p:nvSpPr>
        <p:spPr>
          <a:xfrm>
            <a:off x="529882" y="5691775"/>
            <a:ext cx="8201464" cy="923330"/>
          </a:xfrm>
          <a:prstGeom prst="rect">
            <a:avLst/>
          </a:prstGeom>
          <a:noFill/>
        </p:spPr>
        <p:txBody>
          <a:bodyPr wrap="square" rtlCol="0">
            <a:spAutoFit/>
          </a:bodyPr>
          <a:lstStyle/>
          <a:p>
            <a:r>
              <a:rPr lang="en-US" dirty="0"/>
              <a:t>The pipeline will only display if the code coverage pass or fails. If it fails, the user will have to access the SonarQube Web Portal to view the report of why the scan fail and which code cause the problem</a:t>
            </a:r>
            <a:endParaRPr lang="en-SG" dirty="0"/>
          </a:p>
        </p:txBody>
      </p:sp>
      <p:sp>
        <p:nvSpPr>
          <p:cNvPr id="3" name="Rectangle 2">
            <a:extLst>
              <a:ext uri="{FF2B5EF4-FFF2-40B4-BE49-F238E27FC236}">
                <a16:creationId xmlns:a16="http://schemas.microsoft.com/office/drawing/2014/main" id="{075F2883-27FE-F26B-32AD-07D4B9625429}"/>
              </a:ext>
            </a:extLst>
          </p:cNvPr>
          <p:cNvSpPr/>
          <p:nvPr/>
        </p:nvSpPr>
        <p:spPr>
          <a:xfrm>
            <a:off x="-1" y="0"/>
            <a:ext cx="2382715" cy="634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SonarQube CI</a:t>
            </a:r>
            <a:endParaRPr lang="en-SG" dirty="0"/>
          </a:p>
        </p:txBody>
      </p:sp>
    </p:spTree>
    <p:extLst>
      <p:ext uri="{BB962C8B-B14F-4D97-AF65-F5344CB8AC3E}">
        <p14:creationId xmlns:p14="http://schemas.microsoft.com/office/powerpoint/2010/main" val="51866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7E9F96-D17C-E352-EE7C-7168C8E83E51}"/>
              </a:ext>
            </a:extLst>
          </p:cNvPr>
          <p:cNvSpPr txBox="1"/>
          <p:nvPr/>
        </p:nvSpPr>
        <p:spPr>
          <a:xfrm>
            <a:off x="0" y="784536"/>
            <a:ext cx="6374423" cy="2893100"/>
          </a:xfrm>
          <a:prstGeom prst="rect">
            <a:avLst/>
          </a:prstGeom>
          <a:noFill/>
        </p:spPr>
        <p:txBody>
          <a:bodyPr wrap="square" rtlCol="0">
            <a:spAutoFit/>
          </a:bodyPr>
          <a:lstStyle/>
          <a:p>
            <a:r>
              <a:rPr lang="en-SG" sz="1300" dirty="0"/>
              <a:t>The L4 stores the different CD pipeline trigger files in the .azure-pipeline folder, similar to the controller. This will </a:t>
            </a:r>
            <a:r>
              <a:rPr lang="en-SG" sz="1300" dirty="0" err="1"/>
              <a:t>tirgger</a:t>
            </a:r>
            <a:r>
              <a:rPr lang="en-SG" sz="1300" dirty="0"/>
              <a:t> the CD pipeline, which can be either be triggered by DSO Team or queued by the CI Pipeline via a script</a:t>
            </a:r>
          </a:p>
          <a:p>
            <a:endParaRPr lang="en-SG" sz="1300" dirty="0"/>
          </a:p>
          <a:p>
            <a:r>
              <a:rPr lang="en-SG" sz="1300" dirty="0"/>
              <a:t>It also helps to combine different application configuration from app-config, controller-config and other variables and output the result into .release folder. We call this process baking.</a:t>
            </a:r>
            <a:br>
              <a:rPr lang="en-SG" sz="1300" dirty="0"/>
            </a:br>
            <a:endParaRPr lang="en-SG" sz="1300" dirty="0"/>
          </a:p>
          <a:p>
            <a:br>
              <a:rPr lang="en-SG" sz="1300" dirty="0"/>
            </a:br>
            <a:r>
              <a:rPr lang="en-SG" sz="1300" dirty="0"/>
              <a:t>The app team will mainly update the app-config folder as the release folder is protected by rules, only the build service account is able to commit to it.</a:t>
            </a:r>
          </a:p>
          <a:p>
            <a:endParaRPr lang="en-SG" sz="1300" dirty="0"/>
          </a:p>
          <a:p>
            <a:r>
              <a:rPr lang="en-SG" sz="1300" dirty="0"/>
              <a:t>This “baking” process will only happen in the CD part of the pipeline.</a:t>
            </a:r>
          </a:p>
          <a:p>
            <a:endParaRPr lang="en-GB" sz="1300" dirty="0"/>
          </a:p>
        </p:txBody>
      </p:sp>
      <p:sp>
        <p:nvSpPr>
          <p:cNvPr id="10" name="Rectangle 9">
            <a:extLst>
              <a:ext uri="{FF2B5EF4-FFF2-40B4-BE49-F238E27FC236}">
                <a16:creationId xmlns:a16="http://schemas.microsoft.com/office/drawing/2014/main" id="{36801F55-0CF8-6EBA-A328-9D408574FD48}"/>
              </a:ext>
            </a:extLst>
          </p:cNvPr>
          <p:cNvSpPr/>
          <p:nvPr/>
        </p:nvSpPr>
        <p:spPr>
          <a:xfrm>
            <a:off x="0" y="0"/>
            <a:ext cx="1924260" cy="634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t>Foundation</a:t>
            </a:r>
            <a:br>
              <a:rPr lang="en-SG" dirty="0"/>
            </a:br>
            <a:r>
              <a:rPr lang="en-SG" dirty="0"/>
              <a:t>L4</a:t>
            </a:r>
            <a:endParaRPr lang="en-GB" dirty="0"/>
          </a:p>
        </p:txBody>
      </p:sp>
      <p:pic>
        <p:nvPicPr>
          <p:cNvPr id="12" name="Picture 11">
            <a:extLst>
              <a:ext uri="{FF2B5EF4-FFF2-40B4-BE49-F238E27FC236}">
                <a16:creationId xmlns:a16="http://schemas.microsoft.com/office/drawing/2014/main" id="{93E49E19-3E37-37B8-4247-494817DF01EA}"/>
              </a:ext>
            </a:extLst>
          </p:cNvPr>
          <p:cNvPicPr>
            <a:picLocks noChangeAspect="1"/>
          </p:cNvPicPr>
          <p:nvPr/>
        </p:nvPicPr>
        <p:blipFill>
          <a:blip r:embed="rId2"/>
          <a:stretch>
            <a:fillRect/>
          </a:stretch>
        </p:blipFill>
        <p:spPr>
          <a:xfrm>
            <a:off x="6696419" y="0"/>
            <a:ext cx="5495581" cy="6742081"/>
          </a:xfrm>
          <a:prstGeom prst="rect">
            <a:avLst/>
          </a:prstGeom>
        </p:spPr>
      </p:pic>
      <p:sp>
        <p:nvSpPr>
          <p:cNvPr id="2" name="Rectangle 1">
            <a:extLst>
              <a:ext uri="{FF2B5EF4-FFF2-40B4-BE49-F238E27FC236}">
                <a16:creationId xmlns:a16="http://schemas.microsoft.com/office/drawing/2014/main" id="{1C8F73A9-C1B9-D586-566B-395FC485F829}"/>
              </a:ext>
            </a:extLst>
          </p:cNvPr>
          <p:cNvSpPr/>
          <p:nvPr/>
        </p:nvSpPr>
        <p:spPr>
          <a:xfrm>
            <a:off x="6963509" y="4457699"/>
            <a:ext cx="1987062" cy="228438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10072A43-2ED3-AF42-3D6B-8EB944389A99}"/>
              </a:ext>
            </a:extLst>
          </p:cNvPr>
          <p:cNvSpPr/>
          <p:nvPr/>
        </p:nvSpPr>
        <p:spPr>
          <a:xfrm>
            <a:off x="6963509" y="2031023"/>
            <a:ext cx="1987062" cy="2426675"/>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8B1FB017-D34A-EB85-EA43-BE5A72BA3653}"/>
              </a:ext>
            </a:extLst>
          </p:cNvPr>
          <p:cNvSpPr/>
          <p:nvPr/>
        </p:nvSpPr>
        <p:spPr>
          <a:xfrm>
            <a:off x="6963509" y="782515"/>
            <a:ext cx="1987062" cy="118109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Connector: Elbow 6">
            <a:extLst>
              <a:ext uri="{FF2B5EF4-FFF2-40B4-BE49-F238E27FC236}">
                <a16:creationId xmlns:a16="http://schemas.microsoft.com/office/drawing/2014/main" id="{E75DC64B-612D-475C-6EEF-63B489A22ACD}"/>
              </a:ext>
            </a:extLst>
          </p:cNvPr>
          <p:cNvCxnSpPr>
            <a:cxnSpLocks/>
            <a:stCxn id="2" idx="1"/>
            <a:endCxn id="3" idx="1"/>
          </p:cNvCxnSpPr>
          <p:nvPr/>
        </p:nvCxnSpPr>
        <p:spPr>
          <a:xfrm rot="10800000">
            <a:off x="6963509" y="3244362"/>
            <a:ext cx="12700" cy="2355529"/>
          </a:xfrm>
          <a:prstGeom prst="bentConnector3">
            <a:avLst>
              <a:gd name="adj1" fmla="val 3937504"/>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5EEA6B7-A672-31DD-FAB6-D9E0ADCCD5D2}"/>
              </a:ext>
            </a:extLst>
          </p:cNvPr>
          <p:cNvSpPr txBox="1"/>
          <p:nvPr/>
        </p:nvSpPr>
        <p:spPr>
          <a:xfrm>
            <a:off x="1924260" y="0"/>
            <a:ext cx="2143019" cy="461665"/>
          </a:xfrm>
          <a:prstGeom prst="rect">
            <a:avLst/>
          </a:prstGeom>
          <a:noFill/>
        </p:spPr>
        <p:txBody>
          <a:bodyPr wrap="square" rtlCol="0">
            <a:spAutoFit/>
          </a:bodyPr>
          <a:lstStyle/>
          <a:p>
            <a:r>
              <a:rPr lang="en-SG" sz="1200" dirty="0"/>
              <a:t>CI - continuous integration </a:t>
            </a:r>
          </a:p>
          <a:p>
            <a:r>
              <a:rPr lang="en-SG" sz="1200" dirty="0"/>
              <a:t>CD - continuous deployment </a:t>
            </a:r>
            <a:endParaRPr lang="en-GB" sz="1200" dirty="0"/>
          </a:p>
        </p:txBody>
      </p:sp>
    </p:spTree>
    <p:extLst>
      <p:ext uri="{BB962C8B-B14F-4D97-AF65-F5344CB8AC3E}">
        <p14:creationId xmlns:p14="http://schemas.microsoft.com/office/powerpoint/2010/main" val="915434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B615C1C-9E9A-5670-2929-98DA731B0299}"/>
              </a:ext>
            </a:extLst>
          </p:cNvPr>
          <p:cNvSpPr/>
          <p:nvPr/>
        </p:nvSpPr>
        <p:spPr>
          <a:xfrm>
            <a:off x="0" y="0"/>
            <a:ext cx="1924260" cy="634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t>Foundation</a:t>
            </a:r>
          </a:p>
          <a:p>
            <a:r>
              <a:rPr lang="en-SG" dirty="0"/>
              <a:t>Pipeline Template</a:t>
            </a:r>
            <a:endParaRPr lang="en-GB" dirty="0"/>
          </a:p>
        </p:txBody>
      </p:sp>
      <p:sp>
        <p:nvSpPr>
          <p:cNvPr id="3" name="TextBox 2">
            <a:extLst>
              <a:ext uri="{FF2B5EF4-FFF2-40B4-BE49-F238E27FC236}">
                <a16:creationId xmlns:a16="http://schemas.microsoft.com/office/drawing/2014/main" id="{00E1DD37-B57E-E945-2C14-8345739C1D24}"/>
              </a:ext>
            </a:extLst>
          </p:cNvPr>
          <p:cNvSpPr txBox="1"/>
          <p:nvPr/>
        </p:nvSpPr>
        <p:spPr>
          <a:xfrm>
            <a:off x="1" y="793851"/>
            <a:ext cx="6621292" cy="5493812"/>
          </a:xfrm>
          <a:prstGeom prst="rect">
            <a:avLst/>
          </a:prstGeom>
          <a:noFill/>
        </p:spPr>
        <p:txBody>
          <a:bodyPr wrap="square" rtlCol="0">
            <a:spAutoFit/>
          </a:bodyPr>
          <a:lstStyle/>
          <a:p>
            <a:r>
              <a:rPr lang="en-SG" sz="1300" dirty="0"/>
              <a:t>The pipeline Template Repo stores all the </a:t>
            </a:r>
            <a:r>
              <a:rPr lang="en-SG" sz="1300" dirty="0" err="1"/>
              <a:t>yaml</a:t>
            </a:r>
            <a:r>
              <a:rPr lang="en-SG" sz="1300" dirty="0"/>
              <a:t> files that is used in the pipeline. </a:t>
            </a:r>
          </a:p>
          <a:p>
            <a:endParaRPr lang="en-SG" sz="1300" dirty="0"/>
          </a:p>
          <a:p>
            <a:r>
              <a:rPr lang="en-SG" sz="1300" b="1" dirty="0"/>
              <a:t>Common</a:t>
            </a:r>
            <a:r>
              <a:rPr lang="en-SG" sz="1300" dirty="0"/>
              <a:t>:</a:t>
            </a:r>
            <a:br>
              <a:rPr lang="en-SG" sz="1300" dirty="0"/>
            </a:br>
            <a:r>
              <a:rPr lang="en-SG" sz="1300" dirty="0"/>
              <a:t>This files are called and used by multiple jobs and task in different pipelines. File located here are accessed and reused, for example pipeline validator scripts or scripts for Scanning (SonarQube, Fortify, Mend)</a:t>
            </a:r>
          </a:p>
          <a:p>
            <a:endParaRPr lang="en-SG" sz="1300" dirty="0"/>
          </a:p>
          <a:p>
            <a:endParaRPr lang="en-SG" sz="1300" dirty="0"/>
          </a:p>
          <a:p>
            <a:r>
              <a:rPr lang="en-SG" sz="1300" b="1" dirty="0"/>
              <a:t>CD-Template</a:t>
            </a:r>
            <a:r>
              <a:rPr lang="en-SG" sz="1300" dirty="0"/>
              <a:t>:</a:t>
            </a:r>
          </a:p>
          <a:p>
            <a:r>
              <a:rPr lang="en-SG" sz="1300" dirty="0"/>
              <a:t>This folder stores all the </a:t>
            </a:r>
            <a:r>
              <a:rPr lang="en-SG" sz="1300" dirty="0" err="1"/>
              <a:t>yaml</a:t>
            </a:r>
            <a:r>
              <a:rPr lang="en-SG" sz="1300" dirty="0"/>
              <a:t> files that are used in CD pipelines and are divided base on their app type. There will always be 5 files: </a:t>
            </a:r>
            <a:br>
              <a:rPr lang="en-SG" sz="1300" dirty="0"/>
            </a:br>
            <a:endParaRPr lang="en-SG" sz="1300" dirty="0"/>
          </a:p>
          <a:p>
            <a:r>
              <a:rPr lang="en-SG" sz="1300" u="sng" dirty="0"/>
              <a:t>Main</a:t>
            </a:r>
            <a:r>
              <a:rPr lang="en-SG" sz="1300" dirty="0"/>
              <a:t>: The main file calls the other files to run, specify which environment to deploy to and pass in parameter for the other jobs to run</a:t>
            </a:r>
            <a:br>
              <a:rPr lang="en-SG" sz="1300" dirty="0"/>
            </a:br>
            <a:r>
              <a:rPr lang="en-SG" sz="1300" u="sng" dirty="0"/>
              <a:t>Pre-deployment</a:t>
            </a:r>
            <a:r>
              <a:rPr lang="en-SG" sz="1300" dirty="0"/>
              <a:t>: Validate the pipeline before deployment and does any pre-checks if needed</a:t>
            </a:r>
            <a:br>
              <a:rPr lang="en-SG" sz="1300" dirty="0"/>
            </a:br>
            <a:r>
              <a:rPr lang="en-SG" sz="1300" u="sng" dirty="0"/>
              <a:t>Deployment-job</a:t>
            </a:r>
            <a:r>
              <a:rPr lang="en-SG" sz="1300" dirty="0"/>
              <a:t>: Where the deployment magic happens</a:t>
            </a:r>
          </a:p>
          <a:p>
            <a:r>
              <a:rPr lang="en-SG" sz="1300" u="sng" dirty="0"/>
              <a:t>post-deployment</a:t>
            </a:r>
            <a:r>
              <a:rPr lang="en-SG" sz="1300" dirty="0"/>
              <a:t>: Typically used to validate if deployment is successful and notify if there are issues</a:t>
            </a:r>
          </a:p>
          <a:p>
            <a:r>
              <a:rPr lang="en-SG" sz="1300" u="sng" dirty="0"/>
              <a:t>deployment-variables</a:t>
            </a:r>
            <a:r>
              <a:rPr lang="en-SG" sz="1300" dirty="0"/>
              <a:t>: Stores all the parameters that is needed for the pipeline to run. The jobs will refer to this.</a:t>
            </a:r>
            <a:br>
              <a:rPr lang="en-SG" sz="1300" dirty="0"/>
            </a:br>
            <a:endParaRPr lang="en-SG" sz="1300" dirty="0"/>
          </a:p>
          <a:p>
            <a:endParaRPr lang="en-SG" sz="1300" dirty="0"/>
          </a:p>
          <a:p>
            <a:r>
              <a:rPr lang="en-SG" sz="1300" b="1" dirty="0"/>
              <a:t>CI-Template:</a:t>
            </a:r>
          </a:p>
          <a:p>
            <a:r>
              <a:rPr lang="en-SG" sz="1300" dirty="0"/>
              <a:t>This folder stores the CI pipeline files. The file folder is divided into different app type and only contains 1 file: Main</a:t>
            </a:r>
            <a:br>
              <a:rPr lang="en-SG" sz="1300" dirty="0"/>
            </a:br>
            <a:r>
              <a:rPr lang="en-SG" sz="1300" u="sng" dirty="0" err="1"/>
              <a:t>Main</a:t>
            </a:r>
            <a:r>
              <a:rPr lang="en-SG" sz="1300" dirty="0"/>
              <a:t>: Does the validation, building, scanning and publishing of the pipeline template and the application contents, where it will be used in the CD for deployment</a:t>
            </a:r>
          </a:p>
        </p:txBody>
      </p:sp>
      <p:pic>
        <p:nvPicPr>
          <p:cNvPr id="12" name="Picture 11">
            <a:extLst>
              <a:ext uri="{FF2B5EF4-FFF2-40B4-BE49-F238E27FC236}">
                <a16:creationId xmlns:a16="http://schemas.microsoft.com/office/drawing/2014/main" id="{357D49A0-844A-C62D-2F18-70F0F60DDB6D}"/>
              </a:ext>
            </a:extLst>
          </p:cNvPr>
          <p:cNvPicPr>
            <a:picLocks noChangeAspect="1"/>
          </p:cNvPicPr>
          <p:nvPr/>
        </p:nvPicPr>
        <p:blipFill>
          <a:blip r:embed="rId2"/>
          <a:stretch>
            <a:fillRect/>
          </a:stretch>
        </p:blipFill>
        <p:spPr>
          <a:xfrm>
            <a:off x="6621294" y="86620"/>
            <a:ext cx="5228968" cy="6684760"/>
          </a:xfrm>
          <a:prstGeom prst="rect">
            <a:avLst/>
          </a:prstGeom>
        </p:spPr>
      </p:pic>
      <p:sp>
        <p:nvSpPr>
          <p:cNvPr id="14" name="Rectangle 13">
            <a:extLst>
              <a:ext uri="{FF2B5EF4-FFF2-40B4-BE49-F238E27FC236}">
                <a16:creationId xmlns:a16="http://schemas.microsoft.com/office/drawing/2014/main" id="{6033A59F-2D96-5697-42FA-8AE52E0F7CCA}"/>
              </a:ext>
            </a:extLst>
          </p:cNvPr>
          <p:cNvSpPr/>
          <p:nvPr/>
        </p:nvSpPr>
        <p:spPr>
          <a:xfrm>
            <a:off x="6763483" y="940045"/>
            <a:ext cx="2136530" cy="84406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F6309597-8D7A-F8CE-19D9-3406FF6EB45F}"/>
              </a:ext>
            </a:extLst>
          </p:cNvPr>
          <p:cNvSpPr/>
          <p:nvPr/>
        </p:nvSpPr>
        <p:spPr>
          <a:xfrm>
            <a:off x="6919546" y="2234551"/>
            <a:ext cx="2497015" cy="29880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FF12D609-3651-7EFE-ABD9-85E8F586A35B}"/>
              </a:ext>
            </a:extLst>
          </p:cNvPr>
          <p:cNvSpPr/>
          <p:nvPr/>
        </p:nvSpPr>
        <p:spPr>
          <a:xfrm>
            <a:off x="6919545" y="5222630"/>
            <a:ext cx="2497015" cy="1548749"/>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78331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253FE86E-72AF-C497-899D-55A2598518CD}"/>
              </a:ext>
            </a:extLst>
          </p:cNvPr>
          <p:cNvCxnSpPr>
            <a:cxnSpLocks/>
            <a:stCxn id="5" idx="3"/>
            <a:endCxn id="6" idx="1"/>
          </p:cNvCxnSpPr>
          <p:nvPr/>
        </p:nvCxnSpPr>
        <p:spPr>
          <a:xfrm flipV="1">
            <a:off x="1859123" y="1503055"/>
            <a:ext cx="882594" cy="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85D06564-CB07-7E2F-FD8A-22DA4F3F1798}"/>
              </a:ext>
            </a:extLst>
          </p:cNvPr>
          <p:cNvSpPr/>
          <p:nvPr/>
        </p:nvSpPr>
        <p:spPr>
          <a:xfrm>
            <a:off x="180688" y="1185815"/>
            <a:ext cx="1678435" cy="634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App Repo Feature branch</a:t>
            </a:r>
            <a:endParaRPr lang="en-GB" dirty="0"/>
          </a:p>
        </p:txBody>
      </p:sp>
      <p:sp>
        <p:nvSpPr>
          <p:cNvPr id="7" name="Rectangle 6">
            <a:extLst>
              <a:ext uri="{FF2B5EF4-FFF2-40B4-BE49-F238E27FC236}">
                <a16:creationId xmlns:a16="http://schemas.microsoft.com/office/drawing/2014/main" id="{46C8441B-BD6C-BE52-BC86-DD409AFF8E15}"/>
              </a:ext>
            </a:extLst>
          </p:cNvPr>
          <p:cNvSpPr/>
          <p:nvPr/>
        </p:nvSpPr>
        <p:spPr>
          <a:xfrm>
            <a:off x="4958113" y="1185815"/>
            <a:ext cx="1585667" cy="634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App Repo Master branch</a:t>
            </a:r>
            <a:endParaRPr lang="en-GB" dirty="0"/>
          </a:p>
        </p:txBody>
      </p:sp>
      <p:sp>
        <p:nvSpPr>
          <p:cNvPr id="10" name="TextBox 9">
            <a:extLst>
              <a:ext uri="{FF2B5EF4-FFF2-40B4-BE49-F238E27FC236}">
                <a16:creationId xmlns:a16="http://schemas.microsoft.com/office/drawing/2014/main" id="{F8D701F3-A6A8-BED3-385C-E1669DC18547}"/>
              </a:ext>
            </a:extLst>
          </p:cNvPr>
          <p:cNvSpPr txBox="1"/>
          <p:nvPr/>
        </p:nvSpPr>
        <p:spPr>
          <a:xfrm>
            <a:off x="678001" y="2157799"/>
            <a:ext cx="4681581" cy="646331"/>
          </a:xfrm>
          <a:prstGeom prst="rect">
            <a:avLst/>
          </a:prstGeom>
          <a:noFill/>
        </p:spPr>
        <p:txBody>
          <a:bodyPr wrap="square" rtlCol="0">
            <a:spAutoFit/>
          </a:bodyPr>
          <a:lstStyle/>
          <a:p>
            <a:r>
              <a:rPr lang="en-SG" sz="1200" dirty="0"/>
              <a:t>1) </a:t>
            </a:r>
            <a:r>
              <a:rPr lang="en-US" sz="1200" dirty="0"/>
              <a:t>When the app team makes a PR (Pull Request) from their feature branch to merge to master, it will trigger a PR Pipeline.</a:t>
            </a:r>
          </a:p>
          <a:p>
            <a:r>
              <a:rPr lang="en-US" sz="1200" dirty="0"/>
              <a:t>The PR will not pass until it satisfies the requirements.</a:t>
            </a:r>
          </a:p>
        </p:txBody>
      </p:sp>
      <p:sp>
        <p:nvSpPr>
          <p:cNvPr id="11" name="TextBox 10">
            <a:extLst>
              <a:ext uri="{FF2B5EF4-FFF2-40B4-BE49-F238E27FC236}">
                <a16:creationId xmlns:a16="http://schemas.microsoft.com/office/drawing/2014/main" id="{0FC53813-DEAF-DB7C-A35F-F6636E80A0CE}"/>
              </a:ext>
            </a:extLst>
          </p:cNvPr>
          <p:cNvSpPr txBox="1"/>
          <p:nvPr/>
        </p:nvSpPr>
        <p:spPr>
          <a:xfrm>
            <a:off x="678001" y="4953845"/>
            <a:ext cx="4681581" cy="646331"/>
          </a:xfrm>
          <a:prstGeom prst="rect">
            <a:avLst/>
          </a:prstGeom>
          <a:noFill/>
        </p:spPr>
        <p:txBody>
          <a:bodyPr wrap="square" rtlCol="0">
            <a:spAutoFit/>
          </a:bodyPr>
          <a:lstStyle/>
          <a:p>
            <a:r>
              <a:rPr lang="en-US" sz="1200" dirty="0"/>
              <a:t>3) Once the PR is approved, it will update the App Repo’s master branch.</a:t>
            </a:r>
          </a:p>
          <a:p>
            <a:r>
              <a:rPr lang="en-US" sz="1200" dirty="0"/>
              <a:t>As mentioned in slide 1, when the App Repo’s master branch is updated, the controller repo will trigger the App CI pipeline.</a:t>
            </a:r>
          </a:p>
        </p:txBody>
      </p:sp>
      <p:sp>
        <p:nvSpPr>
          <p:cNvPr id="12" name="TextBox 11">
            <a:extLst>
              <a:ext uri="{FF2B5EF4-FFF2-40B4-BE49-F238E27FC236}">
                <a16:creationId xmlns:a16="http://schemas.microsoft.com/office/drawing/2014/main" id="{6EF530AE-F1DF-F90B-4722-7E86A9C1FAD6}"/>
              </a:ext>
            </a:extLst>
          </p:cNvPr>
          <p:cNvSpPr txBox="1"/>
          <p:nvPr/>
        </p:nvSpPr>
        <p:spPr>
          <a:xfrm>
            <a:off x="5655503" y="2172783"/>
            <a:ext cx="5907318" cy="1200329"/>
          </a:xfrm>
          <a:prstGeom prst="rect">
            <a:avLst/>
          </a:prstGeom>
          <a:noFill/>
        </p:spPr>
        <p:txBody>
          <a:bodyPr wrap="square" rtlCol="0">
            <a:spAutoFit/>
          </a:bodyPr>
          <a:lstStyle/>
          <a:p>
            <a:r>
              <a:rPr lang="en-US" sz="1200" dirty="0"/>
              <a:t>4) Each App Pipeline has a different workflow but will generally follow the same pattern:</a:t>
            </a:r>
          </a:p>
          <a:p>
            <a:r>
              <a:rPr lang="en-US" sz="1200" dirty="0"/>
              <a:t>- </a:t>
            </a:r>
            <a:r>
              <a:rPr lang="en-US" sz="1200" i="1" dirty="0"/>
              <a:t>Initialize</a:t>
            </a:r>
            <a:r>
              <a:rPr lang="en-US" sz="1200" dirty="0"/>
              <a:t> pipeline - Build the app code and run test cases if needed</a:t>
            </a:r>
          </a:p>
          <a:p>
            <a:r>
              <a:rPr lang="en-US" sz="1200" dirty="0"/>
              <a:t>- Scan the app code (e.g., SonarQube, Fortify, Mend)</a:t>
            </a:r>
          </a:p>
          <a:p>
            <a:r>
              <a:rPr lang="en-US" sz="1200" dirty="0"/>
              <a:t>- Publish the pipeline artifact as a universal package into the artifact feed</a:t>
            </a:r>
          </a:p>
          <a:p>
            <a:r>
              <a:rPr lang="en-US" sz="1200" dirty="0"/>
              <a:t>- Update the L4 with the new version</a:t>
            </a:r>
          </a:p>
          <a:p>
            <a:r>
              <a:rPr lang="en-US" sz="1200" dirty="0"/>
              <a:t>- Run a script that will trigger the App CD</a:t>
            </a:r>
          </a:p>
        </p:txBody>
      </p:sp>
      <p:sp>
        <p:nvSpPr>
          <p:cNvPr id="2" name="Rectangle 1">
            <a:extLst>
              <a:ext uri="{FF2B5EF4-FFF2-40B4-BE49-F238E27FC236}">
                <a16:creationId xmlns:a16="http://schemas.microsoft.com/office/drawing/2014/main" id="{A60B1AAA-8B7E-1059-0280-1A0994855642}"/>
              </a:ext>
            </a:extLst>
          </p:cNvPr>
          <p:cNvSpPr/>
          <p:nvPr/>
        </p:nvSpPr>
        <p:spPr>
          <a:xfrm>
            <a:off x="-1" y="0"/>
            <a:ext cx="2039815" cy="634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t>Foundation</a:t>
            </a:r>
            <a:br>
              <a:rPr lang="en-SG" dirty="0"/>
            </a:br>
            <a:r>
              <a:rPr lang="en-SG" dirty="0"/>
              <a:t>Basic Pipeline Flow</a:t>
            </a:r>
            <a:endParaRPr lang="en-GB" dirty="0"/>
          </a:p>
        </p:txBody>
      </p:sp>
      <p:sp>
        <p:nvSpPr>
          <p:cNvPr id="6" name="Rectangle: Rounded Corners 5">
            <a:extLst>
              <a:ext uri="{FF2B5EF4-FFF2-40B4-BE49-F238E27FC236}">
                <a16:creationId xmlns:a16="http://schemas.microsoft.com/office/drawing/2014/main" id="{4581FE00-C593-A87C-D41A-FD07B58CC565}"/>
              </a:ext>
            </a:extLst>
          </p:cNvPr>
          <p:cNvSpPr/>
          <p:nvPr/>
        </p:nvSpPr>
        <p:spPr>
          <a:xfrm>
            <a:off x="2741717" y="1252474"/>
            <a:ext cx="1333801" cy="501162"/>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PR Pipeline</a:t>
            </a:r>
            <a:endParaRPr lang="en-GB" dirty="0"/>
          </a:p>
        </p:txBody>
      </p:sp>
      <p:sp>
        <p:nvSpPr>
          <p:cNvPr id="15" name="Rectangle: Rounded Corners 14">
            <a:extLst>
              <a:ext uri="{FF2B5EF4-FFF2-40B4-BE49-F238E27FC236}">
                <a16:creationId xmlns:a16="http://schemas.microsoft.com/office/drawing/2014/main" id="{18211D33-8E68-0374-5541-8BA300F42A73}"/>
              </a:ext>
            </a:extLst>
          </p:cNvPr>
          <p:cNvSpPr/>
          <p:nvPr/>
        </p:nvSpPr>
        <p:spPr>
          <a:xfrm>
            <a:off x="9993911" y="1252719"/>
            <a:ext cx="1784273" cy="501162"/>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App CD Pipeline</a:t>
            </a:r>
            <a:endParaRPr lang="en-GB" dirty="0"/>
          </a:p>
        </p:txBody>
      </p:sp>
      <p:sp>
        <p:nvSpPr>
          <p:cNvPr id="16" name="Rectangle: Rounded Corners 15">
            <a:extLst>
              <a:ext uri="{FF2B5EF4-FFF2-40B4-BE49-F238E27FC236}">
                <a16:creationId xmlns:a16="http://schemas.microsoft.com/office/drawing/2014/main" id="{8032D566-0BEC-F6DA-EAD5-B82EF2F41F64}"/>
              </a:ext>
            </a:extLst>
          </p:cNvPr>
          <p:cNvSpPr/>
          <p:nvPr/>
        </p:nvSpPr>
        <p:spPr>
          <a:xfrm>
            <a:off x="7460316" y="1241543"/>
            <a:ext cx="1684941" cy="527077"/>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App CI Pipeline</a:t>
            </a:r>
            <a:endParaRPr lang="en-GB" dirty="0"/>
          </a:p>
        </p:txBody>
      </p:sp>
      <p:cxnSp>
        <p:nvCxnSpPr>
          <p:cNvPr id="21" name="Straight Arrow Connector 20">
            <a:extLst>
              <a:ext uri="{FF2B5EF4-FFF2-40B4-BE49-F238E27FC236}">
                <a16:creationId xmlns:a16="http://schemas.microsoft.com/office/drawing/2014/main" id="{4201C68E-EECA-3A7D-AA00-3D85E190200A}"/>
              </a:ext>
            </a:extLst>
          </p:cNvPr>
          <p:cNvCxnSpPr>
            <a:cxnSpLocks/>
            <a:stCxn id="6" idx="3"/>
            <a:endCxn id="7" idx="1"/>
          </p:cNvCxnSpPr>
          <p:nvPr/>
        </p:nvCxnSpPr>
        <p:spPr>
          <a:xfrm>
            <a:off x="4075518" y="1503055"/>
            <a:ext cx="882595" cy="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110D9C3-AD21-2DFC-7A73-438D455D6272}"/>
              </a:ext>
            </a:extLst>
          </p:cNvPr>
          <p:cNvCxnSpPr>
            <a:cxnSpLocks/>
            <a:stCxn id="7" idx="3"/>
            <a:endCxn id="16" idx="1"/>
          </p:cNvCxnSpPr>
          <p:nvPr/>
        </p:nvCxnSpPr>
        <p:spPr>
          <a:xfrm>
            <a:off x="6543780" y="1503056"/>
            <a:ext cx="916536" cy="202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8A5CB82-E434-2C16-D299-7FF27CE255E2}"/>
              </a:ext>
            </a:extLst>
          </p:cNvPr>
          <p:cNvCxnSpPr>
            <a:cxnSpLocks/>
            <a:stCxn id="16" idx="3"/>
            <a:endCxn id="15" idx="1"/>
          </p:cNvCxnSpPr>
          <p:nvPr/>
        </p:nvCxnSpPr>
        <p:spPr>
          <a:xfrm flipV="1">
            <a:off x="9145257" y="1503300"/>
            <a:ext cx="848654" cy="1782"/>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9D3F1418-A80E-E406-C9EF-C4CDE5AF6FEB}"/>
              </a:ext>
            </a:extLst>
          </p:cNvPr>
          <p:cNvSpPr/>
          <p:nvPr/>
        </p:nvSpPr>
        <p:spPr>
          <a:xfrm>
            <a:off x="180688" y="1083825"/>
            <a:ext cx="237393" cy="236789"/>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1</a:t>
            </a:r>
            <a:endParaRPr lang="en-GB" dirty="0"/>
          </a:p>
        </p:txBody>
      </p:sp>
      <p:sp>
        <p:nvSpPr>
          <p:cNvPr id="34" name="Oval 33">
            <a:extLst>
              <a:ext uri="{FF2B5EF4-FFF2-40B4-BE49-F238E27FC236}">
                <a16:creationId xmlns:a16="http://schemas.microsoft.com/office/drawing/2014/main" id="{56016D2B-9D17-AFDB-24B2-7D1CCAC1E546}"/>
              </a:ext>
            </a:extLst>
          </p:cNvPr>
          <p:cNvSpPr/>
          <p:nvPr/>
        </p:nvSpPr>
        <p:spPr>
          <a:xfrm>
            <a:off x="2667100" y="1135367"/>
            <a:ext cx="237393" cy="236789"/>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2</a:t>
            </a:r>
            <a:endParaRPr lang="en-GB" dirty="0"/>
          </a:p>
        </p:txBody>
      </p:sp>
      <p:sp>
        <p:nvSpPr>
          <p:cNvPr id="35" name="Oval 34">
            <a:extLst>
              <a:ext uri="{FF2B5EF4-FFF2-40B4-BE49-F238E27FC236}">
                <a16:creationId xmlns:a16="http://schemas.microsoft.com/office/drawing/2014/main" id="{6AD0EAE9-DD22-F244-5A83-10258491AB39}"/>
              </a:ext>
            </a:extLst>
          </p:cNvPr>
          <p:cNvSpPr/>
          <p:nvPr/>
        </p:nvSpPr>
        <p:spPr>
          <a:xfrm>
            <a:off x="4889370" y="1067420"/>
            <a:ext cx="237393" cy="236789"/>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3</a:t>
            </a:r>
            <a:endParaRPr lang="en-GB" dirty="0"/>
          </a:p>
        </p:txBody>
      </p:sp>
      <p:sp>
        <p:nvSpPr>
          <p:cNvPr id="36" name="Oval 35">
            <a:extLst>
              <a:ext uri="{FF2B5EF4-FFF2-40B4-BE49-F238E27FC236}">
                <a16:creationId xmlns:a16="http://schemas.microsoft.com/office/drawing/2014/main" id="{665D1426-A2E6-5388-51DC-CAE5F00A5B2D}"/>
              </a:ext>
            </a:extLst>
          </p:cNvPr>
          <p:cNvSpPr/>
          <p:nvPr/>
        </p:nvSpPr>
        <p:spPr>
          <a:xfrm>
            <a:off x="7460316" y="1117830"/>
            <a:ext cx="237393" cy="236789"/>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4</a:t>
            </a:r>
            <a:endParaRPr lang="en-GB" dirty="0"/>
          </a:p>
        </p:txBody>
      </p:sp>
      <p:sp>
        <p:nvSpPr>
          <p:cNvPr id="37" name="Oval 36">
            <a:extLst>
              <a:ext uri="{FF2B5EF4-FFF2-40B4-BE49-F238E27FC236}">
                <a16:creationId xmlns:a16="http://schemas.microsoft.com/office/drawing/2014/main" id="{31E5C431-43B7-DC10-06C0-B9BB9AD2B24B}"/>
              </a:ext>
            </a:extLst>
          </p:cNvPr>
          <p:cNvSpPr/>
          <p:nvPr/>
        </p:nvSpPr>
        <p:spPr>
          <a:xfrm>
            <a:off x="9993911" y="1144213"/>
            <a:ext cx="237393" cy="236789"/>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5</a:t>
            </a:r>
            <a:endParaRPr lang="en-GB" dirty="0"/>
          </a:p>
        </p:txBody>
      </p:sp>
      <p:sp>
        <p:nvSpPr>
          <p:cNvPr id="38" name="TextBox 37">
            <a:extLst>
              <a:ext uri="{FF2B5EF4-FFF2-40B4-BE49-F238E27FC236}">
                <a16:creationId xmlns:a16="http://schemas.microsoft.com/office/drawing/2014/main" id="{EE030107-CDF3-423B-41DE-ED878D98FCEA}"/>
              </a:ext>
            </a:extLst>
          </p:cNvPr>
          <p:cNvSpPr txBox="1"/>
          <p:nvPr/>
        </p:nvSpPr>
        <p:spPr>
          <a:xfrm>
            <a:off x="678001" y="2970008"/>
            <a:ext cx="4681581" cy="1754326"/>
          </a:xfrm>
          <a:prstGeom prst="rect">
            <a:avLst/>
          </a:prstGeom>
          <a:noFill/>
        </p:spPr>
        <p:txBody>
          <a:bodyPr wrap="square" rtlCol="0">
            <a:spAutoFit/>
          </a:bodyPr>
          <a:lstStyle/>
          <a:p>
            <a:r>
              <a:rPr lang="en-SG" sz="1200" dirty="0"/>
              <a:t>2) </a:t>
            </a:r>
            <a:r>
              <a:rPr lang="en-US" sz="1200" dirty="0"/>
              <a:t>The PR pipeline follows the App’s CI Pipeline format but includes PR validations and does not publish the source code to the artifact feed or update the version</a:t>
            </a:r>
            <a:br>
              <a:rPr lang="en-US" sz="1200" dirty="0"/>
            </a:br>
            <a:endParaRPr lang="en-US" sz="1200" dirty="0"/>
          </a:p>
          <a:p>
            <a:r>
              <a:rPr lang="en-SG" sz="1200" dirty="0"/>
              <a:t>To allow the PR to pass, it will ensure that</a:t>
            </a:r>
            <a:br>
              <a:rPr lang="en-SG" sz="1200" dirty="0"/>
            </a:br>
            <a:r>
              <a:rPr lang="en-SG" sz="1200" dirty="0"/>
              <a:t>- </a:t>
            </a:r>
            <a:r>
              <a:rPr lang="en-US" sz="1200" dirty="0"/>
              <a:t>The branch meets naming convention standards</a:t>
            </a:r>
          </a:p>
          <a:p>
            <a:r>
              <a:rPr lang="en-US" sz="1200" dirty="0"/>
              <a:t>- The approval of the PR does not have any previous commits (to prevent conflicts of interest)</a:t>
            </a:r>
          </a:p>
          <a:p>
            <a:r>
              <a:rPr lang="en-US" sz="1200" dirty="0"/>
              <a:t>- All pipeline jobs pass and the code quality meets the standard</a:t>
            </a:r>
          </a:p>
        </p:txBody>
      </p:sp>
      <p:sp>
        <p:nvSpPr>
          <p:cNvPr id="39" name="TextBox 38">
            <a:extLst>
              <a:ext uri="{FF2B5EF4-FFF2-40B4-BE49-F238E27FC236}">
                <a16:creationId xmlns:a16="http://schemas.microsoft.com/office/drawing/2014/main" id="{4CD2D828-6D80-2ABB-49D1-C71485B91299}"/>
              </a:ext>
            </a:extLst>
          </p:cNvPr>
          <p:cNvSpPr txBox="1"/>
          <p:nvPr/>
        </p:nvSpPr>
        <p:spPr>
          <a:xfrm>
            <a:off x="5655503" y="3500312"/>
            <a:ext cx="5907318" cy="2492990"/>
          </a:xfrm>
          <a:prstGeom prst="rect">
            <a:avLst/>
          </a:prstGeom>
          <a:noFill/>
        </p:spPr>
        <p:txBody>
          <a:bodyPr wrap="square" rtlCol="0">
            <a:spAutoFit/>
          </a:bodyPr>
          <a:lstStyle/>
          <a:p>
            <a:r>
              <a:rPr lang="en-SG" sz="1200" dirty="0"/>
              <a:t>5) </a:t>
            </a:r>
            <a:r>
              <a:rPr lang="en-US" sz="1200" dirty="0"/>
              <a:t>In App CD, most CDs will have 5 environments: DEV, SIT, UAT, ORT, PRD.</a:t>
            </a:r>
          </a:p>
          <a:p>
            <a:r>
              <a:rPr lang="en-US" sz="1200" dirty="0"/>
              <a:t>In CDE, we only use DEV to ORT, as PRD is in AB.</a:t>
            </a:r>
          </a:p>
          <a:p>
            <a:endParaRPr lang="en-US" sz="1200" dirty="0"/>
          </a:p>
          <a:p>
            <a:r>
              <a:rPr lang="en-US" sz="1200" dirty="0"/>
              <a:t>Each Environment (Env) is protected by environment-pipeline policies. They will need app lead approval to run. The Pipeline will run from lower to high, deploying first to Dev, then SIT till ORT.</a:t>
            </a:r>
            <a:br>
              <a:rPr lang="en-US" sz="1200" dirty="0"/>
            </a:br>
            <a:endParaRPr lang="en-US" sz="1200" dirty="0"/>
          </a:p>
          <a:p>
            <a:r>
              <a:rPr lang="en-US" sz="1200" dirty="0"/>
              <a:t>At the start of every CD pipeline, it will take in the app CI </a:t>
            </a:r>
            <a:r>
              <a:rPr lang="en-US" sz="1200" dirty="0" err="1"/>
              <a:t>BuildID</a:t>
            </a:r>
            <a:r>
              <a:rPr lang="en-US" sz="1200" dirty="0"/>
              <a:t> and refer to it for the resources to use in deployment. It performs some validations, such as checking if the artifact built by the pipeline exists to be used. It will also </a:t>
            </a:r>
            <a:r>
              <a:rPr lang="en-US" sz="1200" i="1" dirty="0"/>
              <a:t>initialize</a:t>
            </a:r>
            <a:r>
              <a:rPr lang="en-US" sz="1200" dirty="0"/>
              <a:t> the pipeline</a:t>
            </a:r>
          </a:p>
          <a:p>
            <a:endParaRPr lang="en-US" sz="1200" dirty="0"/>
          </a:p>
          <a:p>
            <a:r>
              <a:rPr lang="en-US" sz="1200" dirty="0"/>
              <a:t>As mentioned in slide 3, there are 3 main jobs: Pre-Deployment, Deployment, and Post-Deployment. Their functions are the same as describe in slide 3</a:t>
            </a:r>
          </a:p>
        </p:txBody>
      </p:sp>
      <p:cxnSp>
        <p:nvCxnSpPr>
          <p:cNvPr id="41" name="Straight Connector 40">
            <a:extLst>
              <a:ext uri="{FF2B5EF4-FFF2-40B4-BE49-F238E27FC236}">
                <a16:creationId xmlns:a16="http://schemas.microsoft.com/office/drawing/2014/main" id="{D19CB037-450D-FC32-D0A4-5686BF8C0255}"/>
              </a:ext>
            </a:extLst>
          </p:cNvPr>
          <p:cNvCxnSpPr>
            <a:cxnSpLocks/>
          </p:cNvCxnSpPr>
          <p:nvPr/>
        </p:nvCxnSpPr>
        <p:spPr>
          <a:xfrm>
            <a:off x="776322" y="2880289"/>
            <a:ext cx="38923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33C83CB-BC5F-36D1-140D-3D0DAFD698EA}"/>
              </a:ext>
            </a:extLst>
          </p:cNvPr>
          <p:cNvCxnSpPr>
            <a:cxnSpLocks/>
          </p:cNvCxnSpPr>
          <p:nvPr/>
        </p:nvCxnSpPr>
        <p:spPr>
          <a:xfrm>
            <a:off x="776322" y="4825734"/>
            <a:ext cx="38542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E6B616D-65ED-36CC-BCF6-AF7FCD7B9829}"/>
              </a:ext>
            </a:extLst>
          </p:cNvPr>
          <p:cNvCxnSpPr>
            <a:cxnSpLocks/>
          </p:cNvCxnSpPr>
          <p:nvPr/>
        </p:nvCxnSpPr>
        <p:spPr>
          <a:xfrm flipV="1">
            <a:off x="5525963" y="2172783"/>
            <a:ext cx="0" cy="38205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845DE03-FCC6-FF89-9F43-F0532D2846FA}"/>
              </a:ext>
            </a:extLst>
          </p:cNvPr>
          <p:cNvCxnSpPr>
            <a:cxnSpLocks/>
          </p:cNvCxnSpPr>
          <p:nvPr/>
        </p:nvCxnSpPr>
        <p:spPr>
          <a:xfrm>
            <a:off x="5703906" y="3429000"/>
            <a:ext cx="35128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FBE31E05-3EFA-ACDE-B4E8-59186AC68D3B}"/>
              </a:ext>
            </a:extLst>
          </p:cNvPr>
          <p:cNvSpPr txBox="1"/>
          <p:nvPr/>
        </p:nvSpPr>
        <p:spPr>
          <a:xfrm>
            <a:off x="7510419" y="27563"/>
            <a:ext cx="4681581" cy="938719"/>
          </a:xfrm>
          <a:prstGeom prst="rect">
            <a:avLst/>
          </a:prstGeom>
          <a:noFill/>
        </p:spPr>
        <p:txBody>
          <a:bodyPr wrap="square" rtlCol="0">
            <a:spAutoFit/>
          </a:bodyPr>
          <a:lstStyle/>
          <a:p>
            <a:r>
              <a:rPr lang="en-US" sz="1100" b="1" dirty="0"/>
              <a:t>Initialize</a:t>
            </a:r>
            <a:r>
              <a:rPr lang="en-US" sz="1100" dirty="0"/>
              <a:t> refers to:</a:t>
            </a:r>
          </a:p>
          <a:p>
            <a:pPr marL="171450" indent="-171450">
              <a:buFontTx/>
              <a:buChar char="-"/>
            </a:pPr>
            <a:r>
              <a:rPr lang="en-US" sz="1100" dirty="0"/>
              <a:t>Verifying the pipeline runtime and version</a:t>
            </a:r>
          </a:p>
          <a:p>
            <a:pPr marL="171450" indent="-171450">
              <a:buFontTx/>
              <a:buChar char="-"/>
            </a:pPr>
            <a:r>
              <a:rPr lang="en-US" sz="1100" dirty="0"/>
              <a:t>Retrieving secret values from AKV (if needed)</a:t>
            </a:r>
          </a:p>
          <a:p>
            <a:pPr marL="171450" indent="-171450">
              <a:buFontTx/>
              <a:buChar char="-"/>
            </a:pPr>
            <a:r>
              <a:rPr lang="en-US" sz="1100" dirty="0"/>
              <a:t>(For CD) Downloading the artifact from the artifact feed using the specified version, as indicated by the pipeline build ID</a:t>
            </a:r>
          </a:p>
        </p:txBody>
      </p:sp>
      <p:sp>
        <p:nvSpPr>
          <p:cNvPr id="3" name="TextBox 2">
            <a:extLst>
              <a:ext uri="{FF2B5EF4-FFF2-40B4-BE49-F238E27FC236}">
                <a16:creationId xmlns:a16="http://schemas.microsoft.com/office/drawing/2014/main" id="{FC5E5919-DCB5-05EB-D8C3-3E0D3018AFFC}"/>
              </a:ext>
            </a:extLst>
          </p:cNvPr>
          <p:cNvSpPr txBox="1"/>
          <p:nvPr/>
        </p:nvSpPr>
        <p:spPr>
          <a:xfrm>
            <a:off x="2039814" y="-19937"/>
            <a:ext cx="2143019" cy="276999"/>
          </a:xfrm>
          <a:prstGeom prst="rect">
            <a:avLst/>
          </a:prstGeom>
          <a:noFill/>
        </p:spPr>
        <p:txBody>
          <a:bodyPr wrap="square" rtlCol="0">
            <a:spAutoFit/>
          </a:bodyPr>
          <a:lstStyle/>
          <a:p>
            <a:r>
              <a:rPr lang="en-SG" sz="1200" dirty="0"/>
              <a:t>PR – Pull Request</a:t>
            </a:r>
            <a:endParaRPr lang="en-GB" sz="1200" dirty="0"/>
          </a:p>
        </p:txBody>
      </p:sp>
    </p:spTree>
    <p:extLst>
      <p:ext uri="{BB962C8B-B14F-4D97-AF65-F5344CB8AC3E}">
        <p14:creationId xmlns:p14="http://schemas.microsoft.com/office/powerpoint/2010/main" val="1822990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3C12802-97FD-802E-7A97-6073FB2E2632}"/>
              </a:ext>
            </a:extLst>
          </p:cNvPr>
          <p:cNvPicPr>
            <a:picLocks noChangeAspect="1"/>
          </p:cNvPicPr>
          <p:nvPr/>
        </p:nvPicPr>
        <p:blipFill>
          <a:blip r:embed="rId2"/>
          <a:stretch>
            <a:fillRect/>
          </a:stretch>
        </p:blipFill>
        <p:spPr>
          <a:xfrm>
            <a:off x="6862798" y="0"/>
            <a:ext cx="5329201" cy="6858000"/>
          </a:xfrm>
          <a:prstGeom prst="rect">
            <a:avLst/>
          </a:prstGeom>
        </p:spPr>
      </p:pic>
      <p:sp>
        <p:nvSpPr>
          <p:cNvPr id="2" name="Rectangle 1">
            <a:extLst>
              <a:ext uri="{FF2B5EF4-FFF2-40B4-BE49-F238E27FC236}">
                <a16:creationId xmlns:a16="http://schemas.microsoft.com/office/drawing/2014/main" id="{4B0D1635-A60C-BB8A-40D2-3E8E790F46F0}"/>
              </a:ext>
            </a:extLst>
          </p:cNvPr>
          <p:cNvSpPr/>
          <p:nvPr/>
        </p:nvSpPr>
        <p:spPr>
          <a:xfrm>
            <a:off x="0" y="0"/>
            <a:ext cx="1924260" cy="634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t>Foundation</a:t>
            </a:r>
          </a:p>
          <a:p>
            <a:r>
              <a:rPr lang="en-SG" dirty="0"/>
              <a:t>Pipelines</a:t>
            </a:r>
            <a:endParaRPr lang="en-GB" dirty="0"/>
          </a:p>
        </p:txBody>
      </p:sp>
      <p:sp>
        <p:nvSpPr>
          <p:cNvPr id="4" name="TextBox 3">
            <a:extLst>
              <a:ext uri="{FF2B5EF4-FFF2-40B4-BE49-F238E27FC236}">
                <a16:creationId xmlns:a16="http://schemas.microsoft.com/office/drawing/2014/main" id="{DB076C85-5ABD-5434-FAB6-D23D44419031}"/>
              </a:ext>
            </a:extLst>
          </p:cNvPr>
          <p:cNvSpPr txBox="1"/>
          <p:nvPr/>
        </p:nvSpPr>
        <p:spPr>
          <a:xfrm>
            <a:off x="-1" y="634481"/>
            <a:ext cx="6374423" cy="1092607"/>
          </a:xfrm>
          <a:prstGeom prst="rect">
            <a:avLst/>
          </a:prstGeom>
          <a:noFill/>
        </p:spPr>
        <p:txBody>
          <a:bodyPr wrap="square" rtlCol="0">
            <a:spAutoFit/>
          </a:bodyPr>
          <a:lstStyle/>
          <a:p>
            <a:r>
              <a:rPr lang="en-SG" sz="1300" dirty="0"/>
              <a:t>This is where we can view all the pipelines, and this is a sample of how it is structure.</a:t>
            </a:r>
            <a:br>
              <a:rPr lang="en-SG" sz="1300" dirty="0"/>
            </a:br>
            <a:r>
              <a:rPr lang="en-SG" sz="1300" dirty="0"/>
              <a:t>In Phase 2 (CDE) , there are different folders for the pipelines.</a:t>
            </a:r>
            <a:br>
              <a:rPr lang="en-SG" sz="1300" dirty="0"/>
            </a:br>
            <a:br>
              <a:rPr lang="en-SG" sz="1300" dirty="0"/>
            </a:br>
            <a:r>
              <a:rPr lang="en-SG" sz="1300" dirty="0"/>
              <a:t>In this case split via app-cd and app-ci</a:t>
            </a:r>
            <a:br>
              <a:rPr lang="en-SG" sz="1300" dirty="0"/>
            </a:br>
            <a:r>
              <a:rPr lang="en-SG" sz="1300" dirty="0"/>
              <a:t>Afterwards it split via the different app type.</a:t>
            </a:r>
            <a:endParaRPr lang="en-GB" sz="1300" dirty="0"/>
          </a:p>
        </p:txBody>
      </p:sp>
      <p:sp>
        <p:nvSpPr>
          <p:cNvPr id="5" name="Rectangle 4">
            <a:extLst>
              <a:ext uri="{FF2B5EF4-FFF2-40B4-BE49-F238E27FC236}">
                <a16:creationId xmlns:a16="http://schemas.microsoft.com/office/drawing/2014/main" id="{F763D399-A3BF-EF55-B819-545E5B91E139}"/>
              </a:ext>
            </a:extLst>
          </p:cNvPr>
          <p:cNvSpPr/>
          <p:nvPr/>
        </p:nvSpPr>
        <p:spPr>
          <a:xfrm>
            <a:off x="7271239" y="2242038"/>
            <a:ext cx="2725615" cy="215411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557786A0-B875-BEDD-37F6-F4B62D03F69E}"/>
              </a:ext>
            </a:extLst>
          </p:cNvPr>
          <p:cNvSpPr/>
          <p:nvPr/>
        </p:nvSpPr>
        <p:spPr>
          <a:xfrm>
            <a:off x="7271239" y="4396153"/>
            <a:ext cx="2725615" cy="2382716"/>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D3B3A215-AB14-B7BB-74C9-C6D6BA077039}"/>
              </a:ext>
            </a:extLst>
          </p:cNvPr>
          <p:cNvPicPr>
            <a:picLocks noChangeAspect="1"/>
          </p:cNvPicPr>
          <p:nvPr/>
        </p:nvPicPr>
        <p:blipFill>
          <a:blip r:embed="rId3"/>
          <a:stretch>
            <a:fillRect/>
          </a:stretch>
        </p:blipFill>
        <p:spPr>
          <a:xfrm>
            <a:off x="-1" y="4130018"/>
            <a:ext cx="5794148" cy="2001789"/>
          </a:xfrm>
          <a:prstGeom prst="rect">
            <a:avLst/>
          </a:prstGeom>
        </p:spPr>
      </p:pic>
      <p:sp>
        <p:nvSpPr>
          <p:cNvPr id="9" name="TextBox 8">
            <a:extLst>
              <a:ext uri="{FF2B5EF4-FFF2-40B4-BE49-F238E27FC236}">
                <a16:creationId xmlns:a16="http://schemas.microsoft.com/office/drawing/2014/main" id="{3D4A9BDE-5330-0079-DD39-C7EFFA0369CB}"/>
              </a:ext>
            </a:extLst>
          </p:cNvPr>
          <p:cNvSpPr txBox="1"/>
          <p:nvPr/>
        </p:nvSpPr>
        <p:spPr>
          <a:xfrm>
            <a:off x="0" y="3429000"/>
            <a:ext cx="5547361" cy="492443"/>
          </a:xfrm>
          <a:prstGeom prst="rect">
            <a:avLst/>
          </a:prstGeom>
          <a:noFill/>
        </p:spPr>
        <p:txBody>
          <a:bodyPr wrap="square" rtlCol="0">
            <a:spAutoFit/>
          </a:bodyPr>
          <a:lstStyle/>
          <a:p>
            <a:r>
              <a:rPr lang="en-SG" sz="1300" dirty="0"/>
              <a:t>For CD Runs, the pipeline to deploy to various env (DEV,SIT…) are protected by the pipeline-environments</a:t>
            </a:r>
            <a:endParaRPr lang="en-GB" sz="1300" dirty="0"/>
          </a:p>
        </p:txBody>
      </p:sp>
    </p:spTree>
    <p:extLst>
      <p:ext uri="{BB962C8B-B14F-4D97-AF65-F5344CB8AC3E}">
        <p14:creationId xmlns:p14="http://schemas.microsoft.com/office/powerpoint/2010/main" val="251392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5">
            <a:extLst>
              <a:ext uri="{FF2B5EF4-FFF2-40B4-BE49-F238E27FC236}">
                <a16:creationId xmlns:a16="http://schemas.microsoft.com/office/drawing/2014/main" id="{9C4A5AFB-411E-3F42-41A4-6147FC29AA01}"/>
              </a:ext>
            </a:extLst>
          </p:cNvPr>
          <p:cNvGraphicFramePr>
            <a:graphicFrameLocks noGrp="1"/>
          </p:cNvGraphicFramePr>
          <p:nvPr>
            <p:extLst>
              <p:ext uri="{D42A27DB-BD31-4B8C-83A1-F6EECF244321}">
                <p14:modId xmlns:p14="http://schemas.microsoft.com/office/powerpoint/2010/main" val="154158239"/>
              </p:ext>
            </p:extLst>
          </p:nvPr>
        </p:nvGraphicFramePr>
        <p:xfrm>
          <a:off x="213497" y="1945762"/>
          <a:ext cx="1942123" cy="1285240"/>
        </p:xfrm>
        <a:graphic>
          <a:graphicData uri="http://schemas.openxmlformats.org/drawingml/2006/table">
            <a:tbl>
              <a:tblPr firstRow="1" bandRow="1">
                <a:tableStyleId>{5C22544A-7EE6-4342-B048-85BDC9FD1C3A}</a:tableStyleId>
              </a:tblPr>
              <a:tblGrid>
                <a:gridCol w="1942123">
                  <a:extLst>
                    <a:ext uri="{9D8B030D-6E8A-4147-A177-3AD203B41FA5}">
                      <a16:colId xmlns:a16="http://schemas.microsoft.com/office/drawing/2014/main" val="301110845"/>
                    </a:ext>
                  </a:extLst>
                </a:gridCol>
              </a:tblGrid>
              <a:tr h="265072">
                <a:tc>
                  <a:txBody>
                    <a:bodyPr/>
                    <a:lstStyle/>
                    <a:p>
                      <a:pPr algn="ctr"/>
                      <a:r>
                        <a:rPr lang="en-SG" sz="1200" dirty="0"/>
                        <a:t>1) Initialise</a:t>
                      </a:r>
                      <a:endParaRPr lang="en-GB" sz="1200" dirty="0"/>
                    </a:p>
                  </a:txBody>
                  <a:tcPr/>
                </a:tc>
                <a:extLst>
                  <a:ext uri="{0D108BD9-81ED-4DB2-BD59-A6C34878D82A}">
                    <a16:rowId xmlns:a16="http://schemas.microsoft.com/office/drawing/2014/main" val="359722901"/>
                  </a:ext>
                </a:extLst>
              </a:tr>
              <a:tr h="370840">
                <a:tc>
                  <a:txBody>
                    <a:bodyPr/>
                    <a:lstStyle/>
                    <a:p>
                      <a:r>
                        <a:rPr lang="en-SG" sz="1200" dirty="0"/>
                        <a:t>Ensure template version is latest and using correct run type</a:t>
                      </a:r>
                      <a:endParaRPr lang="en-GB" sz="1200" dirty="0"/>
                    </a:p>
                  </a:txBody>
                  <a:tcPr/>
                </a:tc>
                <a:extLst>
                  <a:ext uri="{0D108BD9-81ED-4DB2-BD59-A6C34878D82A}">
                    <a16:rowId xmlns:a16="http://schemas.microsoft.com/office/drawing/2014/main" val="4224052876"/>
                  </a:ext>
                </a:extLst>
              </a:tr>
              <a:tr h="370840">
                <a:tc>
                  <a:txBody>
                    <a:bodyPr/>
                    <a:lstStyle/>
                    <a:p>
                      <a:r>
                        <a:rPr lang="en-SG" sz="1200" dirty="0"/>
                        <a:t>Retrieve secrets from AKV</a:t>
                      </a:r>
                      <a:endParaRPr lang="en-GB" sz="1200" dirty="0"/>
                    </a:p>
                  </a:txBody>
                  <a:tcPr/>
                </a:tc>
                <a:extLst>
                  <a:ext uri="{0D108BD9-81ED-4DB2-BD59-A6C34878D82A}">
                    <a16:rowId xmlns:a16="http://schemas.microsoft.com/office/drawing/2014/main" val="206958627"/>
                  </a:ext>
                </a:extLst>
              </a:tr>
            </a:tbl>
          </a:graphicData>
        </a:graphic>
      </p:graphicFrame>
      <p:graphicFrame>
        <p:nvGraphicFramePr>
          <p:cNvPr id="16" name="Table 15">
            <a:extLst>
              <a:ext uri="{FF2B5EF4-FFF2-40B4-BE49-F238E27FC236}">
                <a16:creationId xmlns:a16="http://schemas.microsoft.com/office/drawing/2014/main" id="{9275A7C6-A8DA-E489-612A-ACBB7BD5B7B6}"/>
              </a:ext>
            </a:extLst>
          </p:cNvPr>
          <p:cNvGraphicFramePr>
            <a:graphicFrameLocks noGrp="1"/>
          </p:cNvGraphicFramePr>
          <p:nvPr>
            <p:extLst>
              <p:ext uri="{D42A27DB-BD31-4B8C-83A1-F6EECF244321}">
                <p14:modId xmlns:p14="http://schemas.microsoft.com/office/powerpoint/2010/main" val="3633119562"/>
              </p:ext>
            </p:extLst>
          </p:nvPr>
        </p:nvGraphicFramePr>
        <p:xfrm>
          <a:off x="2623535" y="1249411"/>
          <a:ext cx="1942123" cy="822960"/>
        </p:xfrm>
        <a:graphic>
          <a:graphicData uri="http://schemas.openxmlformats.org/drawingml/2006/table">
            <a:tbl>
              <a:tblPr firstRow="1" bandRow="1">
                <a:tableStyleId>{5C22544A-7EE6-4342-B048-85BDC9FD1C3A}</a:tableStyleId>
              </a:tblPr>
              <a:tblGrid>
                <a:gridCol w="1942123">
                  <a:extLst>
                    <a:ext uri="{9D8B030D-6E8A-4147-A177-3AD203B41FA5}">
                      <a16:colId xmlns:a16="http://schemas.microsoft.com/office/drawing/2014/main" val="301110845"/>
                    </a:ext>
                  </a:extLst>
                </a:gridCol>
              </a:tblGrid>
              <a:tr h="165499">
                <a:tc>
                  <a:txBody>
                    <a:bodyPr/>
                    <a:lstStyle/>
                    <a:p>
                      <a:pPr algn="ctr"/>
                      <a:r>
                        <a:rPr lang="en-SG" sz="1200" dirty="0"/>
                        <a:t>2) Validate</a:t>
                      </a:r>
                      <a:endParaRPr lang="en-GB" sz="1200" dirty="0"/>
                    </a:p>
                  </a:txBody>
                  <a:tcPr/>
                </a:tc>
                <a:extLst>
                  <a:ext uri="{0D108BD9-81ED-4DB2-BD59-A6C34878D82A}">
                    <a16:rowId xmlns:a16="http://schemas.microsoft.com/office/drawing/2014/main" val="359722901"/>
                  </a:ext>
                </a:extLst>
              </a:tr>
              <a:tr h="269175">
                <a:tc>
                  <a:txBody>
                    <a:bodyPr/>
                    <a:lstStyle/>
                    <a:p>
                      <a:r>
                        <a:rPr lang="en-SG" sz="1200" dirty="0"/>
                        <a:t>Verify PR approval and Repo</a:t>
                      </a:r>
                      <a:endParaRPr lang="en-GB" sz="1200" dirty="0"/>
                    </a:p>
                  </a:txBody>
                  <a:tcPr/>
                </a:tc>
                <a:extLst>
                  <a:ext uri="{0D108BD9-81ED-4DB2-BD59-A6C34878D82A}">
                    <a16:rowId xmlns:a16="http://schemas.microsoft.com/office/drawing/2014/main" val="4224052876"/>
                  </a:ext>
                </a:extLst>
              </a:tr>
              <a:tr h="258624">
                <a:tc>
                  <a:txBody>
                    <a:bodyPr/>
                    <a:lstStyle/>
                    <a:p>
                      <a:r>
                        <a:rPr lang="en-SG" sz="1200" dirty="0"/>
                        <a:t>Retrieve secrets from AKV</a:t>
                      </a:r>
                      <a:endParaRPr lang="en-GB" sz="1200" dirty="0"/>
                    </a:p>
                  </a:txBody>
                  <a:tcPr/>
                </a:tc>
                <a:extLst>
                  <a:ext uri="{0D108BD9-81ED-4DB2-BD59-A6C34878D82A}">
                    <a16:rowId xmlns:a16="http://schemas.microsoft.com/office/drawing/2014/main" val="206958627"/>
                  </a:ext>
                </a:extLst>
              </a:tr>
            </a:tbl>
          </a:graphicData>
        </a:graphic>
      </p:graphicFrame>
      <p:graphicFrame>
        <p:nvGraphicFramePr>
          <p:cNvPr id="17" name="Table 16">
            <a:extLst>
              <a:ext uri="{FF2B5EF4-FFF2-40B4-BE49-F238E27FC236}">
                <a16:creationId xmlns:a16="http://schemas.microsoft.com/office/drawing/2014/main" id="{5BC9A09D-44FB-A86B-EEC8-5DA15AF7DB50}"/>
              </a:ext>
            </a:extLst>
          </p:cNvPr>
          <p:cNvGraphicFramePr>
            <a:graphicFrameLocks noGrp="1"/>
          </p:cNvGraphicFramePr>
          <p:nvPr>
            <p:extLst>
              <p:ext uri="{D42A27DB-BD31-4B8C-83A1-F6EECF244321}">
                <p14:modId xmlns:p14="http://schemas.microsoft.com/office/powerpoint/2010/main" val="3755334808"/>
              </p:ext>
            </p:extLst>
          </p:nvPr>
        </p:nvGraphicFramePr>
        <p:xfrm>
          <a:off x="2580804" y="3304637"/>
          <a:ext cx="2336279" cy="2377440"/>
        </p:xfrm>
        <a:graphic>
          <a:graphicData uri="http://schemas.openxmlformats.org/drawingml/2006/table">
            <a:tbl>
              <a:tblPr firstRow="1" bandRow="1">
                <a:tableStyleId>{5C22544A-7EE6-4342-B048-85BDC9FD1C3A}</a:tableStyleId>
              </a:tblPr>
              <a:tblGrid>
                <a:gridCol w="2336279">
                  <a:extLst>
                    <a:ext uri="{9D8B030D-6E8A-4147-A177-3AD203B41FA5}">
                      <a16:colId xmlns:a16="http://schemas.microsoft.com/office/drawing/2014/main" val="301110845"/>
                    </a:ext>
                  </a:extLst>
                </a:gridCol>
              </a:tblGrid>
              <a:tr h="265072">
                <a:tc>
                  <a:txBody>
                    <a:bodyPr/>
                    <a:lstStyle/>
                    <a:p>
                      <a:pPr algn="ctr"/>
                      <a:r>
                        <a:rPr lang="en-SG" sz="1200" dirty="0"/>
                        <a:t>3) Build</a:t>
                      </a:r>
                      <a:endParaRPr lang="en-GB" sz="1200" dirty="0"/>
                    </a:p>
                  </a:txBody>
                  <a:tcPr/>
                </a:tc>
                <a:extLst>
                  <a:ext uri="{0D108BD9-81ED-4DB2-BD59-A6C34878D82A}">
                    <a16:rowId xmlns:a16="http://schemas.microsoft.com/office/drawing/2014/main" val="359722901"/>
                  </a:ext>
                </a:extLst>
              </a:tr>
              <a:tr h="1287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dk1"/>
                          </a:solidFill>
                          <a:effectLst/>
                          <a:latin typeface="+mn-lt"/>
                          <a:ea typeface="+mn-ea"/>
                          <a:cs typeface="+mn-cs"/>
                        </a:rPr>
                        <a:t>Validate Docker and API Policies files</a:t>
                      </a:r>
                      <a:endParaRPr lang="en-GB" sz="1200" dirty="0">
                        <a:effectLst/>
                      </a:endParaRPr>
                    </a:p>
                  </a:txBody>
                  <a:tcPr/>
                </a:tc>
                <a:extLst>
                  <a:ext uri="{0D108BD9-81ED-4DB2-BD59-A6C34878D82A}">
                    <a16:rowId xmlns:a16="http://schemas.microsoft.com/office/drawing/2014/main" val="4224052876"/>
                  </a:ext>
                </a:extLst>
              </a:tr>
              <a:tr h="2691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dk1"/>
                          </a:solidFill>
                          <a:effectLst/>
                          <a:latin typeface="+mn-lt"/>
                          <a:ea typeface="+mn-ea"/>
                          <a:cs typeface="+mn-cs"/>
                        </a:rPr>
                        <a:t>Build the application with </a:t>
                      </a:r>
                      <a:r>
                        <a:rPr lang="en-SG" sz="1200" kern="1200" dirty="0" err="1">
                          <a:solidFill>
                            <a:schemeClr val="dk1"/>
                          </a:solidFill>
                          <a:effectLst/>
                          <a:latin typeface="+mn-lt"/>
                          <a:ea typeface="+mn-ea"/>
                          <a:cs typeface="+mn-cs"/>
                        </a:rPr>
                        <a:t>.Net</a:t>
                      </a:r>
                      <a:r>
                        <a:rPr lang="en-SG" sz="1200" kern="1200" dirty="0">
                          <a:solidFill>
                            <a:schemeClr val="dk1"/>
                          </a:solidFill>
                          <a:effectLst/>
                          <a:latin typeface="+mn-lt"/>
                          <a:ea typeface="+mn-ea"/>
                          <a:cs typeface="+mn-cs"/>
                        </a:rPr>
                        <a:t> and run test cases</a:t>
                      </a:r>
                      <a:endParaRPr lang="en-GB" sz="1200" dirty="0">
                        <a:effectLst/>
                      </a:endParaRPr>
                    </a:p>
                  </a:txBody>
                  <a:tcPr/>
                </a:tc>
                <a:extLst>
                  <a:ext uri="{0D108BD9-81ED-4DB2-BD59-A6C34878D82A}">
                    <a16:rowId xmlns:a16="http://schemas.microsoft.com/office/drawing/2014/main" val="2487767905"/>
                  </a:ext>
                </a:extLst>
              </a:tr>
              <a:tr h="258624">
                <a:tc>
                  <a:txBody>
                    <a:bodyPr/>
                    <a:lstStyle/>
                    <a:p>
                      <a:r>
                        <a:rPr lang="en-SG" sz="1200" dirty="0"/>
                        <a:t>Scan the code with SonarQube and publish result</a:t>
                      </a:r>
                      <a:endParaRPr lang="en-GB" sz="1200" dirty="0"/>
                    </a:p>
                  </a:txBody>
                  <a:tcPr/>
                </a:tc>
                <a:extLst>
                  <a:ext uri="{0D108BD9-81ED-4DB2-BD59-A6C34878D82A}">
                    <a16:rowId xmlns:a16="http://schemas.microsoft.com/office/drawing/2014/main" val="206958627"/>
                  </a:ext>
                </a:extLst>
              </a:tr>
              <a:tr h="258624">
                <a:tc>
                  <a:txBody>
                    <a:bodyPr/>
                    <a:lstStyle/>
                    <a:p>
                      <a:r>
                        <a:rPr lang="en-SG" sz="1200" dirty="0"/>
                        <a:t>Up the </a:t>
                      </a:r>
                      <a:r>
                        <a:rPr lang="en-SG" sz="1200" dirty="0" err="1"/>
                        <a:t>SemVer</a:t>
                      </a:r>
                      <a:endParaRPr lang="en-GB" sz="1200" dirty="0"/>
                    </a:p>
                  </a:txBody>
                  <a:tcPr/>
                </a:tc>
                <a:extLst>
                  <a:ext uri="{0D108BD9-81ED-4DB2-BD59-A6C34878D82A}">
                    <a16:rowId xmlns:a16="http://schemas.microsoft.com/office/drawing/2014/main" val="3231984709"/>
                  </a:ext>
                </a:extLst>
              </a:tr>
              <a:tr h="258624">
                <a:tc>
                  <a:txBody>
                    <a:bodyPr/>
                    <a:lstStyle/>
                    <a:p>
                      <a:r>
                        <a:rPr lang="en-SG" sz="1200" dirty="0"/>
                        <a:t>Publish APIM Package, </a:t>
                      </a:r>
                      <a:r>
                        <a:rPr lang="en-SG" sz="1200" dirty="0" err="1"/>
                        <a:t>.Net</a:t>
                      </a:r>
                      <a:r>
                        <a:rPr lang="en-SG" sz="1200" dirty="0"/>
                        <a:t> and Swagger files as pipeline artifacts</a:t>
                      </a:r>
                      <a:endParaRPr lang="en-GB" sz="1200" dirty="0"/>
                    </a:p>
                  </a:txBody>
                  <a:tcPr/>
                </a:tc>
                <a:extLst>
                  <a:ext uri="{0D108BD9-81ED-4DB2-BD59-A6C34878D82A}">
                    <a16:rowId xmlns:a16="http://schemas.microsoft.com/office/drawing/2014/main" val="909325365"/>
                  </a:ext>
                </a:extLst>
              </a:tr>
            </a:tbl>
          </a:graphicData>
        </a:graphic>
      </p:graphicFrame>
      <p:sp>
        <p:nvSpPr>
          <p:cNvPr id="18" name="Rectangle 17">
            <a:extLst>
              <a:ext uri="{FF2B5EF4-FFF2-40B4-BE49-F238E27FC236}">
                <a16:creationId xmlns:a16="http://schemas.microsoft.com/office/drawing/2014/main" id="{3DB5BE57-DBB9-1E57-1496-6586EC4F21BF}"/>
              </a:ext>
            </a:extLst>
          </p:cNvPr>
          <p:cNvSpPr/>
          <p:nvPr/>
        </p:nvSpPr>
        <p:spPr>
          <a:xfrm>
            <a:off x="0" y="0"/>
            <a:ext cx="1924260" cy="634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t>MS</a:t>
            </a:r>
            <a:br>
              <a:rPr lang="en-SG" dirty="0"/>
            </a:br>
            <a:r>
              <a:rPr lang="en-SG" dirty="0"/>
              <a:t>Pipeline CI</a:t>
            </a:r>
            <a:endParaRPr lang="en-GB" dirty="0"/>
          </a:p>
        </p:txBody>
      </p:sp>
      <p:graphicFrame>
        <p:nvGraphicFramePr>
          <p:cNvPr id="20" name="Table 19">
            <a:extLst>
              <a:ext uri="{FF2B5EF4-FFF2-40B4-BE49-F238E27FC236}">
                <a16:creationId xmlns:a16="http://schemas.microsoft.com/office/drawing/2014/main" id="{0FC99FEE-7E8F-D614-1B1B-AA8643CBF9A7}"/>
              </a:ext>
            </a:extLst>
          </p:cNvPr>
          <p:cNvGraphicFramePr>
            <a:graphicFrameLocks noGrp="1"/>
          </p:cNvGraphicFramePr>
          <p:nvPr>
            <p:extLst>
              <p:ext uri="{D42A27DB-BD31-4B8C-83A1-F6EECF244321}">
                <p14:modId xmlns:p14="http://schemas.microsoft.com/office/powerpoint/2010/main" val="2939095430"/>
              </p:ext>
            </p:extLst>
          </p:nvPr>
        </p:nvGraphicFramePr>
        <p:xfrm>
          <a:off x="6069380" y="1251585"/>
          <a:ext cx="2336279" cy="822960"/>
        </p:xfrm>
        <a:graphic>
          <a:graphicData uri="http://schemas.openxmlformats.org/drawingml/2006/table">
            <a:tbl>
              <a:tblPr firstRow="1" bandRow="1">
                <a:tableStyleId>{5C22544A-7EE6-4342-B048-85BDC9FD1C3A}</a:tableStyleId>
              </a:tblPr>
              <a:tblGrid>
                <a:gridCol w="2336279">
                  <a:extLst>
                    <a:ext uri="{9D8B030D-6E8A-4147-A177-3AD203B41FA5}">
                      <a16:colId xmlns:a16="http://schemas.microsoft.com/office/drawing/2014/main" val="301110845"/>
                    </a:ext>
                  </a:extLst>
                </a:gridCol>
              </a:tblGrid>
              <a:tr h="265072">
                <a:tc>
                  <a:txBody>
                    <a:bodyPr/>
                    <a:lstStyle/>
                    <a:p>
                      <a:pPr algn="ctr"/>
                      <a:r>
                        <a:rPr lang="en-SG" sz="1200" dirty="0"/>
                        <a:t>4) Mend and Fortify</a:t>
                      </a:r>
                      <a:endParaRPr lang="en-GB" sz="1200" dirty="0"/>
                    </a:p>
                  </a:txBody>
                  <a:tcPr/>
                </a:tc>
                <a:extLst>
                  <a:ext uri="{0D108BD9-81ED-4DB2-BD59-A6C34878D82A}">
                    <a16:rowId xmlns:a16="http://schemas.microsoft.com/office/drawing/2014/main" val="359722901"/>
                  </a:ext>
                </a:extLst>
              </a:tr>
              <a:tr h="1287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dk1"/>
                          </a:solidFill>
                          <a:effectLst/>
                          <a:latin typeface="+mn-lt"/>
                          <a:ea typeface="+mn-ea"/>
                          <a:cs typeface="+mn-cs"/>
                        </a:rPr>
                        <a:t>Run Fortify and Mend Scan</a:t>
                      </a:r>
                      <a:endParaRPr lang="en-GB" sz="1200" dirty="0">
                        <a:effectLst/>
                      </a:endParaRPr>
                    </a:p>
                  </a:txBody>
                  <a:tcPr/>
                </a:tc>
                <a:extLst>
                  <a:ext uri="{0D108BD9-81ED-4DB2-BD59-A6C34878D82A}">
                    <a16:rowId xmlns:a16="http://schemas.microsoft.com/office/drawing/2014/main" val="4224052876"/>
                  </a:ext>
                </a:extLst>
              </a:tr>
              <a:tr h="2691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dk1"/>
                          </a:solidFill>
                          <a:effectLst/>
                          <a:latin typeface="+mn-lt"/>
                          <a:ea typeface="+mn-ea"/>
                          <a:cs typeface="+mn-cs"/>
                        </a:rPr>
                        <a:t>Publish the scan results</a:t>
                      </a:r>
                      <a:endParaRPr lang="en-GB" sz="1200" dirty="0">
                        <a:effectLst/>
                      </a:endParaRPr>
                    </a:p>
                  </a:txBody>
                  <a:tcPr/>
                </a:tc>
                <a:extLst>
                  <a:ext uri="{0D108BD9-81ED-4DB2-BD59-A6C34878D82A}">
                    <a16:rowId xmlns:a16="http://schemas.microsoft.com/office/drawing/2014/main" val="2487767905"/>
                  </a:ext>
                </a:extLst>
              </a:tr>
            </a:tbl>
          </a:graphicData>
        </a:graphic>
      </p:graphicFrame>
      <p:graphicFrame>
        <p:nvGraphicFramePr>
          <p:cNvPr id="21" name="Table 20">
            <a:extLst>
              <a:ext uri="{FF2B5EF4-FFF2-40B4-BE49-F238E27FC236}">
                <a16:creationId xmlns:a16="http://schemas.microsoft.com/office/drawing/2014/main" id="{5D53B5BD-E254-B07C-AF4A-893F4AD61E70}"/>
              </a:ext>
            </a:extLst>
          </p:cNvPr>
          <p:cNvGraphicFramePr>
            <a:graphicFrameLocks noGrp="1"/>
          </p:cNvGraphicFramePr>
          <p:nvPr>
            <p:extLst>
              <p:ext uri="{D42A27DB-BD31-4B8C-83A1-F6EECF244321}">
                <p14:modId xmlns:p14="http://schemas.microsoft.com/office/powerpoint/2010/main" val="4185174683"/>
              </p:ext>
            </p:extLst>
          </p:nvPr>
        </p:nvGraphicFramePr>
        <p:xfrm>
          <a:off x="5732343" y="3396077"/>
          <a:ext cx="3010355" cy="2377440"/>
        </p:xfrm>
        <a:graphic>
          <a:graphicData uri="http://schemas.openxmlformats.org/drawingml/2006/table">
            <a:tbl>
              <a:tblPr firstRow="1" bandRow="1">
                <a:tableStyleId>{5C22544A-7EE6-4342-B048-85BDC9FD1C3A}</a:tableStyleId>
              </a:tblPr>
              <a:tblGrid>
                <a:gridCol w="3010355">
                  <a:extLst>
                    <a:ext uri="{9D8B030D-6E8A-4147-A177-3AD203B41FA5}">
                      <a16:colId xmlns:a16="http://schemas.microsoft.com/office/drawing/2014/main" val="301110845"/>
                    </a:ext>
                  </a:extLst>
                </a:gridCol>
              </a:tblGrid>
              <a:tr h="265072">
                <a:tc>
                  <a:txBody>
                    <a:bodyPr/>
                    <a:lstStyle/>
                    <a:p>
                      <a:pPr algn="ctr"/>
                      <a:r>
                        <a:rPr lang="en-SG" sz="1200" dirty="0"/>
                        <a:t>5) Container Build</a:t>
                      </a:r>
                      <a:endParaRPr lang="en-GB" sz="1200" dirty="0"/>
                    </a:p>
                  </a:txBody>
                  <a:tcPr/>
                </a:tc>
                <a:extLst>
                  <a:ext uri="{0D108BD9-81ED-4DB2-BD59-A6C34878D82A}">
                    <a16:rowId xmlns:a16="http://schemas.microsoft.com/office/drawing/2014/main" val="359722901"/>
                  </a:ext>
                </a:extLst>
              </a:tr>
              <a:tr h="1287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dk1"/>
                          </a:solidFill>
                          <a:effectLst/>
                          <a:latin typeface="+mn-lt"/>
                          <a:ea typeface="+mn-ea"/>
                          <a:cs typeface="+mn-cs"/>
                        </a:rPr>
                        <a:t>Authenticate to the Azure Container Registry (ACR) and pull base image from staging ACR</a:t>
                      </a:r>
                      <a:endParaRPr lang="en-GB" sz="1200" dirty="0">
                        <a:effectLst/>
                      </a:endParaRPr>
                    </a:p>
                  </a:txBody>
                  <a:tcPr/>
                </a:tc>
                <a:extLst>
                  <a:ext uri="{0D108BD9-81ED-4DB2-BD59-A6C34878D82A}">
                    <a16:rowId xmlns:a16="http://schemas.microsoft.com/office/drawing/2014/main" val="4224052876"/>
                  </a:ext>
                </a:extLst>
              </a:tr>
              <a:tr h="2691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dk1"/>
                          </a:solidFill>
                          <a:effectLst/>
                          <a:latin typeface="+mn-lt"/>
                          <a:ea typeface="+mn-ea"/>
                          <a:cs typeface="+mn-cs"/>
                        </a:rPr>
                        <a:t>Build the different container types (App, Outbox, PDF, Bulk) with the code and certificates</a:t>
                      </a:r>
                      <a:endParaRPr lang="en-GB" sz="1200" dirty="0">
                        <a:effectLst/>
                      </a:endParaRPr>
                    </a:p>
                  </a:txBody>
                  <a:tcPr/>
                </a:tc>
                <a:extLst>
                  <a:ext uri="{0D108BD9-81ED-4DB2-BD59-A6C34878D82A}">
                    <a16:rowId xmlns:a16="http://schemas.microsoft.com/office/drawing/2014/main" val="2487767905"/>
                  </a:ext>
                </a:extLst>
              </a:tr>
              <a:tr h="258624">
                <a:tc>
                  <a:txBody>
                    <a:bodyPr/>
                    <a:lstStyle/>
                    <a:p>
                      <a:r>
                        <a:rPr lang="en-SG" sz="1200" dirty="0"/>
                        <a:t>Perform Prisma Cloud Scan (</a:t>
                      </a:r>
                      <a:r>
                        <a:rPr lang="en-SG" sz="1200" dirty="0" err="1"/>
                        <a:t>Twistlock</a:t>
                      </a:r>
                      <a:r>
                        <a:rPr lang="en-SG" sz="1200" dirty="0"/>
                        <a:t>) and publish result</a:t>
                      </a:r>
                      <a:endParaRPr lang="en-GB" sz="1200" dirty="0"/>
                    </a:p>
                  </a:txBody>
                  <a:tcPr/>
                </a:tc>
                <a:extLst>
                  <a:ext uri="{0D108BD9-81ED-4DB2-BD59-A6C34878D82A}">
                    <a16:rowId xmlns:a16="http://schemas.microsoft.com/office/drawing/2014/main" val="206958627"/>
                  </a:ext>
                </a:extLst>
              </a:tr>
              <a:tr h="0">
                <a:tc>
                  <a:txBody>
                    <a:bodyPr/>
                    <a:lstStyle/>
                    <a:p>
                      <a:r>
                        <a:rPr lang="en-SG" sz="1200" dirty="0"/>
                        <a:t>Sign the image</a:t>
                      </a:r>
                      <a:endParaRPr lang="en-GB" sz="1200" dirty="0"/>
                    </a:p>
                  </a:txBody>
                  <a:tcPr/>
                </a:tc>
                <a:extLst>
                  <a:ext uri="{0D108BD9-81ED-4DB2-BD59-A6C34878D82A}">
                    <a16:rowId xmlns:a16="http://schemas.microsoft.com/office/drawing/2014/main" val="3365471987"/>
                  </a:ext>
                </a:extLst>
              </a:tr>
              <a:tr h="258624">
                <a:tc>
                  <a:txBody>
                    <a:bodyPr/>
                    <a:lstStyle/>
                    <a:p>
                      <a:r>
                        <a:rPr lang="en-SG" sz="1200" dirty="0"/>
                        <a:t>Upload container image to </a:t>
                      </a:r>
                      <a:r>
                        <a:rPr lang="en-SG" sz="1200" dirty="0" err="1"/>
                        <a:t>PreProd</a:t>
                      </a:r>
                      <a:r>
                        <a:rPr lang="en-SG" sz="1200" dirty="0"/>
                        <a:t> ACR</a:t>
                      </a:r>
                      <a:endParaRPr lang="en-GB" sz="1200" dirty="0"/>
                    </a:p>
                  </a:txBody>
                  <a:tcPr/>
                </a:tc>
                <a:extLst>
                  <a:ext uri="{0D108BD9-81ED-4DB2-BD59-A6C34878D82A}">
                    <a16:rowId xmlns:a16="http://schemas.microsoft.com/office/drawing/2014/main" val="3231984709"/>
                  </a:ext>
                </a:extLst>
              </a:tr>
            </a:tbl>
          </a:graphicData>
        </a:graphic>
      </p:graphicFrame>
      <p:graphicFrame>
        <p:nvGraphicFramePr>
          <p:cNvPr id="22" name="Table 21">
            <a:extLst>
              <a:ext uri="{FF2B5EF4-FFF2-40B4-BE49-F238E27FC236}">
                <a16:creationId xmlns:a16="http://schemas.microsoft.com/office/drawing/2014/main" id="{8718C736-A3A2-1787-5695-3BC95B5FAFF0}"/>
              </a:ext>
            </a:extLst>
          </p:cNvPr>
          <p:cNvGraphicFramePr>
            <a:graphicFrameLocks noGrp="1"/>
          </p:cNvGraphicFramePr>
          <p:nvPr>
            <p:extLst>
              <p:ext uri="{D42A27DB-BD31-4B8C-83A1-F6EECF244321}">
                <p14:modId xmlns:p14="http://schemas.microsoft.com/office/powerpoint/2010/main" val="577230095"/>
              </p:ext>
            </p:extLst>
          </p:nvPr>
        </p:nvGraphicFramePr>
        <p:xfrm>
          <a:off x="9611196" y="2390237"/>
          <a:ext cx="2336279" cy="2103120"/>
        </p:xfrm>
        <a:graphic>
          <a:graphicData uri="http://schemas.openxmlformats.org/drawingml/2006/table">
            <a:tbl>
              <a:tblPr firstRow="1" bandRow="1">
                <a:tableStyleId>{5C22544A-7EE6-4342-B048-85BDC9FD1C3A}</a:tableStyleId>
              </a:tblPr>
              <a:tblGrid>
                <a:gridCol w="2336279">
                  <a:extLst>
                    <a:ext uri="{9D8B030D-6E8A-4147-A177-3AD203B41FA5}">
                      <a16:colId xmlns:a16="http://schemas.microsoft.com/office/drawing/2014/main" val="301110845"/>
                    </a:ext>
                  </a:extLst>
                </a:gridCol>
              </a:tblGrid>
              <a:tr h="265072">
                <a:tc>
                  <a:txBody>
                    <a:bodyPr/>
                    <a:lstStyle/>
                    <a:p>
                      <a:pPr algn="ctr"/>
                      <a:r>
                        <a:rPr lang="en-SG" sz="1200" dirty="0"/>
                        <a:t>6) Publish</a:t>
                      </a:r>
                      <a:endParaRPr lang="en-GB" sz="1200" dirty="0"/>
                    </a:p>
                  </a:txBody>
                  <a:tcPr/>
                </a:tc>
                <a:extLst>
                  <a:ext uri="{0D108BD9-81ED-4DB2-BD59-A6C34878D82A}">
                    <a16:rowId xmlns:a16="http://schemas.microsoft.com/office/drawing/2014/main" val="359722901"/>
                  </a:ext>
                </a:extLst>
              </a:tr>
              <a:tr h="1287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dk1"/>
                          </a:solidFill>
                          <a:effectLst/>
                          <a:latin typeface="+mn-lt"/>
                          <a:ea typeface="+mn-ea"/>
                          <a:cs typeface="+mn-cs"/>
                        </a:rPr>
                        <a:t>Validate that the swagger, APIM and </a:t>
                      </a:r>
                      <a:r>
                        <a:rPr lang="en-SG" sz="1200" kern="1200" dirty="0" err="1">
                          <a:solidFill>
                            <a:schemeClr val="dk1"/>
                          </a:solidFill>
                          <a:effectLst/>
                          <a:latin typeface="+mn-lt"/>
                          <a:ea typeface="+mn-ea"/>
                          <a:cs typeface="+mn-cs"/>
                        </a:rPr>
                        <a:t>.Net</a:t>
                      </a:r>
                      <a:r>
                        <a:rPr lang="en-SG" sz="1200" kern="1200" dirty="0">
                          <a:solidFill>
                            <a:schemeClr val="dk1"/>
                          </a:solidFill>
                          <a:effectLst/>
                          <a:latin typeface="+mn-lt"/>
                          <a:ea typeface="+mn-ea"/>
                          <a:cs typeface="+mn-cs"/>
                        </a:rPr>
                        <a:t> pipeline artifact exist</a:t>
                      </a:r>
                      <a:endParaRPr lang="en-GB" sz="1200" dirty="0">
                        <a:effectLst/>
                      </a:endParaRPr>
                    </a:p>
                  </a:txBody>
                  <a:tcPr/>
                </a:tc>
                <a:extLst>
                  <a:ext uri="{0D108BD9-81ED-4DB2-BD59-A6C34878D82A}">
                    <a16:rowId xmlns:a16="http://schemas.microsoft.com/office/drawing/2014/main" val="4224052876"/>
                  </a:ext>
                </a:extLst>
              </a:tr>
              <a:tr h="269175">
                <a:tc>
                  <a:txBody>
                    <a:bodyPr/>
                    <a:lstStyle/>
                    <a:p>
                      <a:pPr rtl="0" eaLnBrk="1" fontAlgn="auto" latinLnBrk="0" hangingPunct="1"/>
                      <a:r>
                        <a:rPr lang="en-SG" sz="1200" kern="1200" dirty="0">
                          <a:solidFill>
                            <a:schemeClr val="dk1"/>
                          </a:solidFill>
                          <a:effectLst/>
                          <a:latin typeface="+mn-lt"/>
                          <a:ea typeface="+mn-ea"/>
                          <a:cs typeface="+mn-cs"/>
                        </a:rPr>
                        <a:t>Retrieve the </a:t>
                      </a:r>
                      <a:r>
                        <a:rPr lang="en-SG" sz="1200" kern="1200" dirty="0" err="1">
                          <a:solidFill>
                            <a:schemeClr val="dk1"/>
                          </a:solidFill>
                          <a:effectLst/>
                          <a:latin typeface="+mn-lt"/>
                          <a:ea typeface="+mn-ea"/>
                          <a:cs typeface="+mn-cs"/>
                        </a:rPr>
                        <a:t>SemVer</a:t>
                      </a:r>
                      <a:r>
                        <a:rPr lang="en-SG" sz="1200" kern="1200" dirty="0">
                          <a:solidFill>
                            <a:schemeClr val="dk1"/>
                          </a:solidFill>
                          <a:effectLst/>
                          <a:latin typeface="+mn-lt"/>
                          <a:ea typeface="+mn-ea"/>
                          <a:cs typeface="+mn-cs"/>
                        </a:rPr>
                        <a:t> and commit it to the L4</a:t>
                      </a:r>
                      <a:endParaRPr lang="en-GB" sz="1200" dirty="0">
                        <a:effectLst/>
                      </a:endParaRPr>
                    </a:p>
                  </a:txBody>
                  <a:tcPr/>
                </a:tc>
                <a:extLst>
                  <a:ext uri="{0D108BD9-81ED-4DB2-BD59-A6C34878D82A}">
                    <a16:rowId xmlns:a16="http://schemas.microsoft.com/office/drawing/2014/main" val="2487767905"/>
                  </a:ext>
                </a:extLst>
              </a:tr>
              <a:tr h="2691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dk1"/>
                          </a:solidFill>
                          <a:effectLst/>
                          <a:latin typeface="+mn-lt"/>
                          <a:ea typeface="+mn-ea"/>
                          <a:cs typeface="+mn-cs"/>
                        </a:rPr>
                        <a:t>Publish the pipeline artifact as a universal artifact into the artifact feed</a:t>
                      </a:r>
                      <a:endParaRPr lang="en-GB" sz="1200" dirty="0">
                        <a:effectLst/>
                      </a:endParaRPr>
                    </a:p>
                  </a:txBody>
                  <a:tcPr/>
                </a:tc>
                <a:extLst>
                  <a:ext uri="{0D108BD9-81ED-4DB2-BD59-A6C34878D82A}">
                    <a16:rowId xmlns:a16="http://schemas.microsoft.com/office/drawing/2014/main" val="3026527161"/>
                  </a:ext>
                </a:extLst>
              </a:tr>
              <a:tr h="2691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dirty="0">
                          <a:effectLst/>
                        </a:rPr>
                        <a:t>Trigger App CD Pipeline</a:t>
                      </a:r>
                      <a:endParaRPr lang="en-GB" sz="1200" dirty="0">
                        <a:effectLst/>
                      </a:endParaRPr>
                    </a:p>
                  </a:txBody>
                  <a:tcPr/>
                </a:tc>
                <a:extLst>
                  <a:ext uri="{0D108BD9-81ED-4DB2-BD59-A6C34878D82A}">
                    <a16:rowId xmlns:a16="http://schemas.microsoft.com/office/drawing/2014/main" val="4036967050"/>
                  </a:ext>
                </a:extLst>
              </a:tr>
            </a:tbl>
          </a:graphicData>
        </a:graphic>
      </p:graphicFrame>
      <p:cxnSp>
        <p:nvCxnSpPr>
          <p:cNvPr id="27" name="Connector: Elbow 26">
            <a:extLst>
              <a:ext uri="{FF2B5EF4-FFF2-40B4-BE49-F238E27FC236}">
                <a16:creationId xmlns:a16="http://schemas.microsoft.com/office/drawing/2014/main" id="{D1E5B124-29EA-161C-1DD6-FFC7532CAFE5}"/>
              </a:ext>
            </a:extLst>
          </p:cNvPr>
          <p:cNvCxnSpPr>
            <a:cxnSpLocks/>
            <a:stCxn id="11" idx="3"/>
            <a:endCxn id="16" idx="1"/>
          </p:cNvCxnSpPr>
          <p:nvPr/>
        </p:nvCxnSpPr>
        <p:spPr>
          <a:xfrm flipV="1">
            <a:off x="2155620" y="1660891"/>
            <a:ext cx="467915" cy="927491"/>
          </a:xfrm>
          <a:prstGeom prst="bentConnector3">
            <a:avLst>
              <a:gd name="adj1" fmla="val 4457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10CEF286-E754-CA57-2481-8FEAC4D2F400}"/>
              </a:ext>
            </a:extLst>
          </p:cNvPr>
          <p:cNvCxnSpPr>
            <a:cxnSpLocks/>
            <a:stCxn id="11" idx="3"/>
            <a:endCxn id="17" idx="1"/>
          </p:cNvCxnSpPr>
          <p:nvPr/>
        </p:nvCxnSpPr>
        <p:spPr>
          <a:xfrm>
            <a:off x="2155620" y="2588382"/>
            <a:ext cx="425184" cy="1904975"/>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89BE9626-44DD-063E-5FAF-E694E7F78C12}"/>
              </a:ext>
            </a:extLst>
          </p:cNvPr>
          <p:cNvCxnSpPr>
            <a:cxnSpLocks/>
            <a:stCxn id="17" idx="3"/>
            <a:endCxn id="20" idx="1"/>
          </p:cNvCxnSpPr>
          <p:nvPr/>
        </p:nvCxnSpPr>
        <p:spPr>
          <a:xfrm flipV="1">
            <a:off x="4917083" y="1663065"/>
            <a:ext cx="1152297" cy="2830292"/>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6C2968BF-8D91-3872-295E-7E1C205C6D9C}"/>
              </a:ext>
            </a:extLst>
          </p:cNvPr>
          <p:cNvCxnSpPr>
            <a:cxnSpLocks/>
            <a:stCxn id="16" idx="3"/>
            <a:endCxn id="20" idx="1"/>
          </p:cNvCxnSpPr>
          <p:nvPr/>
        </p:nvCxnSpPr>
        <p:spPr>
          <a:xfrm>
            <a:off x="4565658" y="1660891"/>
            <a:ext cx="1503722" cy="2174"/>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DDA8E135-7201-2BA9-C22E-02A777067E1F}"/>
              </a:ext>
            </a:extLst>
          </p:cNvPr>
          <p:cNvCxnSpPr>
            <a:cxnSpLocks/>
            <a:stCxn id="20" idx="2"/>
            <a:endCxn id="21" idx="0"/>
          </p:cNvCxnSpPr>
          <p:nvPr/>
        </p:nvCxnSpPr>
        <p:spPr>
          <a:xfrm rot="16200000" flipH="1">
            <a:off x="6576753" y="2735310"/>
            <a:ext cx="1321532" cy="1"/>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AF006462-EA90-E46F-B220-A1194D13386E}"/>
              </a:ext>
            </a:extLst>
          </p:cNvPr>
          <p:cNvCxnSpPr>
            <a:cxnSpLocks/>
            <a:stCxn id="21" idx="3"/>
            <a:endCxn id="22" idx="1"/>
          </p:cNvCxnSpPr>
          <p:nvPr/>
        </p:nvCxnSpPr>
        <p:spPr>
          <a:xfrm flipV="1">
            <a:off x="8742698" y="3441797"/>
            <a:ext cx="868498" cy="1143000"/>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604D60B-BD33-9598-6383-A1FC57D92806}"/>
              </a:ext>
            </a:extLst>
          </p:cNvPr>
          <p:cNvSpPr txBox="1"/>
          <p:nvPr/>
        </p:nvSpPr>
        <p:spPr>
          <a:xfrm>
            <a:off x="1908417" y="-30089"/>
            <a:ext cx="2336279" cy="1015663"/>
          </a:xfrm>
          <a:prstGeom prst="rect">
            <a:avLst/>
          </a:prstGeom>
          <a:noFill/>
        </p:spPr>
        <p:txBody>
          <a:bodyPr wrap="square" rtlCol="0">
            <a:spAutoFit/>
          </a:bodyPr>
          <a:lstStyle/>
          <a:p>
            <a:r>
              <a:rPr lang="en-SG" sz="1200" dirty="0"/>
              <a:t>AKV – Azure Key Vault</a:t>
            </a:r>
            <a:br>
              <a:rPr lang="en-SG" sz="1200" dirty="0"/>
            </a:br>
            <a:r>
              <a:rPr lang="en-SG" sz="1200" dirty="0"/>
              <a:t>ACR – Azure Container Registry</a:t>
            </a:r>
            <a:br>
              <a:rPr lang="en-SG" sz="1200" dirty="0"/>
            </a:br>
            <a:r>
              <a:rPr lang="en-SG" sz="1200" dirty="0" err="1"/>
              <a:t>SemVer</a:t>
            </a:r>
            <a:r>
              <a:rPr lang="en-SG" sz="1200" dirty="0"/>
              <a:t> - Semantic versioning</a:t>
            </a:r>
            <a:br>
              <a:rPr lang="en-SG" sz="1200" dirty="0"/>
            </a:br>
            <a:r>
              <a:rPr lang="en-SG" sz="1200" dirty="0"/>
              <a:t>APIM - API Management</a:t>
            </a:r>
            <a:br>
              <a:rPr lang="en-SG" sz="1200" dirty="0"/>
            </a:br>
            <a:r>
              <a:rPr lang="en-SG" sz="1200" dirty="0" err="1"/>
              <a:t>PreProd</a:t>
            </a:r>
            <a:r>
              <a:rPr lang="en-SG" sz="1200" dirty="0"/>
              <a:t> – Pre-Production</a:t>
            </a:r>
            <a:endParaRPr lang="en-GB" sz="1200" dirty="0"/>
          </a:p>
        </p:txBody>
      </p:sp>
    </p:spTree>
    <p:extLst>
      <p:ext uri="{BB962C8B-B14F-4D97-AF65-F5344CB8AC3E}">
        <p14:creationId xmlns:p14="http://schemas.microsoft.com/office/powerpoint/2010/main" val="1189671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2A0B074-FC34-6CA9-660E-7CDCFAF28292}"/>
              </a:ext>
            </a:extLst>
          </p:cNvPr>
          <p:cNvSpPr/>
          <p:nvPr/>
        </p:nvSpPr>
        <p:spPr>
          <a:xfrm>
            <a:off x="5516260" y="1403926"/>
            <a:ext cx="1942123" cy="4107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2) {Env} Release</a:t>
            </a:r>
            <a:endParaRPr lang="en-GB" sz="1400" b="1" dirty="0"/>
          </a:p>
        </p:txBody>
      </p:sp>
      <p:graphicFrame>
        <p:nvGraphicFramePr>
          <p:cNvPr id="4" name="Table 15">
            <a:extLst>
              <a:ext uri="{FF2B5EF4-FFF2-40B4-BE49-F238E27FC236}">
                <a16:creationId xmlns:a16="http://schemas.microsoft.com/office/drawing/2014/main" id="{0BD7CA68-5D12-1753-AC29-672DD75F5556}"/>
              </a:ext>
            </a:extLst>
          </p:cNvPr>
          <p:cNvGraphicFramePr>
            <a:graphicFrameLocks noGrp="1"/>
          </p:cNvGraphicFramePr>
          <p:nvPr>
            <p:extLst>
              <p:ext uri="{D42A27DB-BD31-4B8C-83A1-F6EECF244321}">
                <p14:modId xmlns:p14="http://schemas.microsoft.com/office/powerpoint/2010/main" val="3942169644"/>
              </p:ext>
            </p:extLst>
          </p:nvPr>
        </p:nvGraphicFramePr>
        <p:xfrm>
          <a:off x="112606" y="880517"/>
          <a:ext cx="3102998" cy="1556711"/>
        </p:xfrm>
        <a:graphic>
          <a:graphicData uri="http://schemas.openxmlformats.org/drawingml/2006/table">
            <a:tbl>
              <a:tblPr firstRow="1" bandRow="1">
                <a:tableStyleId>{5C22544A-7EE6-4342-B048-85BDC9FD1C3A}</a:tableStyleId>
              </a:tblPr>
              <a:tblGrid>
                <a:gridCol w="3102998">
                  <a:extLst>
                    <a:ext uri="{9D8B030D-6E8A-4147-A177-3AD203B41FA5}">
                      <a16:colId xmlns:a16="http://schemas.microsoft.com/office/drawing/2014/main" val="301110845"/>
                    </a:ext>
                  </a:extLst>
                </a:gridCol>
              </a:tblGrid>
              <a:tr h="265072">
                <a:tc>
                  <a:txBody>
                    <a:bodyPr/>
                    <a:lstStyle/>
                    <a:p>
                      <a:pPr algn="ctr"/>
                      <a:r>
                        <a:rPr lang="en-SG" sz="1200" dirty="0"/>
                        <a:t>1) Initialise</a:t>
                      </a:r>
                      <a:endParaRPr lang="en-GB" sz="1200" dirty="0"/>
                    </a:p>
                  </a:txBody>
                  <a:tcPr/>
                </a:tc>
                <a:extLst>
                  <a:ext uri="{0D108BD9-81ED-4DB2-BD59-A6C34878D82A}">
                    <a16:rowId xmlns:a16="http://schemas.microsoft.com/office/drawing/2014/main" val="359722901"/>
                  </a:ext>
                </a:extLst>
              </a:tr>
              <a:tr h="370840">
                <a:tc>
                  <a:txBody>
                    <a:bodyPr/>
                    <a:lstStyle/>
                    <a:p>
                      <a:r>
                        <a:rPr lang="en-SG" sz="1200" dirty="0"/>
                        <a:t>Ensure template version is latest and using correct run type</a:t>
                      </a:r>
                      <a:endParaRPr lang="en-GB" sz="1200" dirty="0"/>
                    </a:p>
                  </a:txBody>
                  <a:tcPr/>
                </a:tc>
                <a:extLst>
                  <a:ext uri="{0D108BD9-81ED-4DB2-BD59-A6C34878D82A}">
                    <a16:rowId xmlns:a16="http://schemas.microsoft.com/office/drawing/2014/main" val="4224052876"/>
                  </a:ext>
                </a:extLst>
              </a:tr>
              <a:tr h="260725">
                <a:tc>
                  <a:txBody>
                    <a:bodyPr/>
                    <a:lstStyle/>
                    <a:p>
                      <a:r>
                        <a:rPr lang="en-SG" sz="1200" dirty="0"/>
                        <a:t>Retrieve secrets from AKV</a:t>
                      </a:r>
                      <a:endParaRPr lang="en-GB" sz="1200" dirty="0"/>
                    </a:p>
                  </a:txBody>
                  <a:tcPr/>
                </a:tc>
                <a:extLst>
                  <a:ext uri="{0D108BD9-81ED-4DB2-BD59-A6C34878D82A}">
                    <a16:rowId xmlns:a16="http://schemas.microsoft.com/office/drawing/2014/main" val="206958627"/>
                  </a:ext>
                </a:extLst>
              </a:tr>
              <a:tr h="276551">
                <a:tc>
                  <a:txBody>
                    <a:bodyPr/>
                    <a:lstStyle/>
                    <a:p>
                      <a:r>
                        <a:rPr lang="en-SG" sz="1200" dirty="0"/>
                        <a:t>Retrieve and validate artifact</a:t>
                      </a:r>
                      <a:endParaRPr lang="en-GB" sz="1200" dirty="0"/>
                    </a:p>
                  </a:txBody>
                  <a:tcPr/>
                </a:tc>
                <a:extLst>
                  <a:ext uri="{0D108BD9-81ED-4DB2-BD59-A6C34878D82A}">
                    <a16:rowId xmlns:a16="http://schemas.microsoft.com/office/drawing/2014/main" val="3575697846"/>
                  </a:ext>
                </a:extLst>
              </a:tr>
              <a:tr h="1934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dirty="0"/>
                        <a:t>Retain Pipelines</a:t>
                      </a:r>
                      <a:endParaRPr lang="en-GB" sz="1200" dirty="0"/>
                    </a:p>
                  </a:txBody>
                  <a:tcPr/>
                </a:tc>
                <a:extLst>
                  <a:ext uri="{0D108BD9-81ED-4DB2-BD59-A6C34878D82A}">
                    <a16:rowId xmlns:a16="http://schemas.microsoft.com/office/drawing/2014/main" val="544026212"/>
                  </a:ext>
                </a:extLst>
              </a:tr>
            </a:tbl>
          </a:graphicData>
        </a:graphic>
      </p:graphicFrame>
      <p:sp>
        <p:nvSpPr>
          <p:cNvPr id="7" name="Rectangle 6">
            <a:extLst>
              <a:ext uri="{FF2B5EF4-FFF2-40B4-BE49-F238E27FC236}">
                <a16:creationId xmlns:a16="http://schemas.microsoft.com/office/drawing/2014/main" id="{209B3A92-7B48-0238-5654-947B4A93FD23}"/>
              </a:ext>
            </a:extLst>
          </p:cNvPr>
          <p:cNvSpPr/>
          <p:nvPr/>
        </p:nvSpPr>
        <p:spPr>
          <a:xfrm>
            <a:off x="0" y="0"/>
            <a:ext cx="1924260" cy="634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t>MS</a:t>
            </a:r>
            <a:br>
              <a:rPr lang="en-SG" dirty="0"/>
            </a:br>
            <a:r>
              <a:rPr lang="en-SG" dirty="0"/>
              <a:t>Pipeline CD</a:t>
            </a:r>
            <a:endParaRPr lang="en-GB" dirty="0"/>
          </a:p>
        </p:txBody>
      </p:sp>
      <p:sp>
        <p:nvSpPr>
          <p:cNvPr id="14" name="TextBox 13">
            <a:extLst>
              <a:ext uri="{FF2B5EF4-FFF2-40B4-BE49-F238E27FC236}">
                <a16:creationId xmlns:a16="http://schemas.microsoft.com/office/drawing/2014/main" id="{36B9D592-731E-0286-47C5-9F5FCF041F93}"/>
              </a:ext>
            </a:extLst>
          </p:cNvPr>
          <p:cNvSpPr txBox="1"/>
          <p:nvPr/>
        </p:nvSpPr>
        <p:spPr>
          <a:xfrm>
            <a:off x="5516260" y="932965"/>
            <a:ext cx="2415686" cy="276999"/>
          </a:xfrm>
          <a:prstGeom prst="rect">
            <a:avLst/>
          </a:prstGeom>
          <a:noFill/>
        </p:spPr>
        <p:txBody>
          <a:bodyPr wrap="square">
            <a:spAutoFit/>
          </a:bodyPr>
          <a:lstStyle/>
          <a:p>
            <a:r>
              <a:rPr lang="en-SG" sz="1200" dirty="0"/>
              <a:t>Env can be DEV/SIT/UAT/ORT </a:t>
            </a:r>
            <a:endParaRPr lang="en-GB" sz="1200" dirty="0"/>
          </a:p>
        </p:txBody>
      </p:sp>
      <p:graphicFrame>
        <p:nvGraphicFramePr>
          <p:cNvPr id="16" name="Table 15">
            <a:extLst>
              <a:ext uri="{FF2B5EF4-FFF2-40B4-BE49-F238E27FC236}">
                <a16:creationId xmlns:a16="http://schemas.microsoft.com/office/drawing/2014/main" id="{9D81F375-E912-3780-1DD0-2BEBC29A20F4}"/>
              </a:ext>
            </a:extLst>
          </p:cNvPr>
          <p:cNvGraphicFramePr>
            <a:graphicFrameLocks noGrp="1"/>
          </p:cNvGraphicFramePr>
          <p:nvPr>
            <p:extLst>
              <p:ext uri="{D42A27DB-BD31-4B8C-83A1-F6EECF244321}">
                <p14:modId xmlns:p14="http://schemas.microsoft.com/office/powerpoint/2010/main" val="422164274"/>
              </p:ext>
            </p:extLst>
          </p:nvPr>
        </p:nvGraphicFramePr>
        <p:xfrm>
          <a:off x="1589026" y="3176677"/>
          <a:ext cx="3192953" cy="2052988"/>
        </p:xfrm>
        <a:graphic>
          <a:graphicData uri="http://schemas.openxmlformats.org/drawingml/2006/table">
            <a:tbl>
              <a:tblPr firstRow="1" bandRow="1">
                <a:tableStyleId>{5C22544A-7EE6-4342-B048-85BDC9FD1C3A}</a:tableStyleId>
              </a:tblPr>
              <a:tblGrid>
                <a:gridCol w="3192953">
                  <a:extLst>
                    <a:ext uri="{9D8B030D-6E8A-4147-A177-3AD203B41FA5}">
                      <a16:colId xmlns:a16="http://schemas.microsoft.com/office/drawing/2014/main" val="2189433784"/>
                    </a:ext>
                  </a:extLst>
                </a:gridCol>
              </a:tblGrid>
              <a:tr h="265072">
                <a:tc>
                  <a:txBody>
                    <a:bodyPr/>
                    <a:lstStyle/>
                    <a:p>
                      <a:pPr algn="ctr"/>
                      <a:r>
                        <a:rPr lang="en-SG" sz="1200" dirty="0"/>
                        <a:t>Pre-Deployment</a:t>
                      </a:r>
                      <a:endParaRPr lang="en-GB" sz="1200" dirty="0"/>
                    </a:p>
                  </a:txBody>
                  <a:tcPr/>
                </a:tc>
                <a:extLst>
                  <a:ext uri="{0D108BD9-81ED-4DB2-BD59-A6C34878D82A}">
                    <a16:rowId xmlns:a16="http://schemas.microsoft.com/office/drawing/2014/main" val="32580470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dirty="0"/>
                        <a:t>Check if pipeline is superseded</a:t>
                      </a:r>
                      <a:endParaRPr lang="en-GB" sz="1200" dirty="0"/>
                    </a:p>
                  </a:txBody>
                  <a:tcPr/>
                </a:tc>
                <a:extLst>
                  <a:ext uri="{0D108BD9-81ED-4DB2-BD59-A6C34878D82A}">
                    <a16:rowId xmlns:a16="http://schemas.microsoft.com/office/drawing/2014/main" val="2161685521"/>
                  </a:ext>
                </a:extLst>
              </a:tr>
              <a:tr h="310548">
                <a:tc>
                  <a:txBody>
                    <a:bodyPr/>
                    <a:lstStyle/>
                    <a:p>
                      <a:r>
                        <a:rPr lang="en-SG" sz="1200" dirty="0"/>
                        <a:t>Run Fortify Scan</a:t>
                      </a:r>
                      <a:endParaRPr lang="en-GB" sz="1200" dirty="0"/>
                    </a:p>
                  </a:txBody>
                  <a:tcPr/>
                </a:tc>
                <a:extLst>
                  <a:ext uri="{0D108BD9-81ED-4DB2-BD59-A6C34878D82A}">
                    <a16:rowId xmlns:a16="http://schemas.microsoft.com/office/drawing/2014/main" val="2996317180"/>
                  </a:ext>
                </a:extLst>
              </a:tr>
              <a:tr h="370840">
                <a:tc>
                  <a:txBody>
                    <a:bodyPr/>
                    <a:lstStyle/>
                    <a:p>
                      <a:r>
                        <a:rPr lang="en-SG" sz="1200" dirty="0"/>
                        <a:t>Validate ACR Images and Perform Prisma Cloud Scan (</a:t>
                      </a:r>
                      <a:r>
                        <a:rPr lang="en-SG" sz="1200" dirty="0" err="1"/>
                        <a:t>Twistlock</a:t>
                      </a:r>
                      <a:r>
                        <a:rPr lang="en-SG" sz="1200" dirty="0"/>
                        <a:t>), as well as validate that image is signed</a:t>
                      </a:r>
                      <a:endParaRPr lang="en-GB" sz="1200" dirty="0"/>
                    </a:p>
                  </a:txBody>
                  <a:tcPr/>
                </a:tc>
                <a:extLst>
                  <a:ext uri="{0D108BD9-81ED-4DB2-BD59-A6C34878D82A}">
                    <a16:rowId xmlns:a16="http://schemas.microsoft.com/office/drawing/2014/main" val="3515606270"/>
                  </a:ext>
                </a:extLst>
              </a:tr>
              <a:tr h="370840">
                <a:tc>
                  <a:txBody>
                    <a:bodyPr/>
                    <a:lstStyle/>
                    <a:p>
                      <a:r>
                        <a:rPr lang="en-SG" sz="1200" dirty="0"/>
                        <a:t>Check the Kubernetes pods and validate they are healthy</a:t>
                      </a:r>
                      <a:endParaRPr lang="en-GB" sz="1200" dirty="0"/>
                    </a:p>
                  </a:txBody>
                  <a:tcPr/>
                </a:tc>
                <a:extLst>
                  <a:ext uri="{0D108BD9-81ED-4DB2-BD59-A6C34878D82A}">
                    <a16:rowId xmlns:a16="http://schemas.microsoft.com/office/drawing/2014/main" val="22346867"/>
                  </a:ext>
                </a:extLst>
              </a:tr>
            </a:tbl>
          </a:graphicData>
        </a:graphic>
      </p:graphicFrame>
      <p:graphicFrame>
        <p:nvGraphicFramePr>
          <p:cNvPr id="17" name="Table 16">
            <a:extLst>
              <a:ext uri="{FF2B5EF4-FFF2-40B4-BE49-F238E27FC236}">
                <a16:creationId xmlns:a16="http://schemas.microsoft.com/office/drawing/2014/main" id="{1447CD59-3D9E-F79A-360C-21FBA0EA1530}"/>
              </a:ext>
            </a:extLst>
          </p:cNvPr>
          <p:cNvGraphicFramePr>
            <a:graphicFrameLocks noGrp="1"/>
          </p:cNvGraphicFramePr>
          <p:nvPr>
            <p:extLst>
              <p:ext uri="{D42A27DB-BD31-4B8C-83A1-F6EECF244321}">
                <p14:modId xmlns:p14="http://schemas.microsoft.com/office/powerpoint/2010/main" val="699050202"/>
              </p:ext>
            </p:extLst>
          </p:nvPr>
        </p:nvGraphicFramePr>
        <p:xfrm>
          <a:off x="5127627" y="3176677"/>
          <a:ext cx="3192953" cy="1473200"/>
        </p:xfrm>
        <a:graphic>
          <a:graphicData uri="http://schemas.openxmlformats.org/drawingml/2006/table">
            <a:tbl>
              <a:tblPr firstRow="1" bandRow="1">
                <a:tableStyleId>{5C22544A-7EE6-4342-B048-85BDC9FD1C3A}</a:tableStyleId>
              </a:tblPr>
              <a:tblGrid>
                <a:gridCol w="3192953">
                  <a:extLst>
                    <a:ext uri="{9D8B030D-6E8A-4147-A177-3AD203B41FA5}">
                      <a16:colId xmlns:a16="http://schemas.microsoft.com/office/drawing/2014/main" val="2189433784"/>
                    </a:ext>
                  </a:extLst>
                </a:gridCol>
              </a:tblGrid>
              <a:tr h="273620">
                <a:tc>
                  <a:txBody>
                    <a:bodyPr/>
                    <a:lstStyle/>
                    <a:p>
                      <a:pPr algn="ctr"/>
                      <a:r>
                        <a:rPr lang="en-SG" sz="1200" dirty="0"/>
                        <a:t>Deployment</a:t>
                      </a:r>
                      <a:endParaRPr lang="en-GB" sz="1200" dirty="0"/>
                    </a:p>
                  </a:txBody>
                  <a:tcPr/>
                </a:tc>
                <a:extLst>
                  <a:ext uri="{0D108BD9-81ED-4DB2-BD59-A6C34878D82A}">
                    <a16:rowId xmlns:a16="http://schemas.microsoft.com/office/drawing/2014/main" val="3258047013"/>
                  </a:ext>
                </a:extLst>
              </a:tr>
              <a:tr h="370840">
                <a:tc>
                  <a:txBody>
                    <a:bodyPr/>
                    <a:lstStyle/>
                    <a:p>
                      <a:r>
                        <a:rPr lang="en-SG" sz="1200" dirty="0"/>
                        <a:t>Bake the L4 (refer to slide 3) to merge the application Helm Release changes</a:t>
                      </a:r>
                      <a:endParaRPr lang="en-GB" sz="1200" dirty="0"/>
                    </a:p>
                  </a:txBody>
                  <a:tcPr/>
                </a:tc>
                <a:extLst>
                  <a:ext uri="{0D108BD9-81ED-4DB2-BD59-A6C34878D82A}">
                    <a16:rowId xmlns:a16="http://schemas.microsoft.com/office/drawing/2014/main" val="29963171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dk1"/>
                          </a:solidFill>
                          <a:effectLst/>
                          <a:latin typeface="+mn-lt"/>
                          <a:ea typeface="+mn-ea"/>
                          <a:cs typeface="+mn-cs"/>
                        </a:rPr>
                        <a:t>Deploy the Swagger Files </a:t>
                      </a:r>
                      <a:r>
                        <a:rPr lang="en-GB" sz="1200" kern="1200" dirty="0">
                          <a:solidFill>
                            <a:schemeClr val="dk1"/>
                          </a:solidFill>
                          <a:effectLst/>
                          <a:latin typeface="+mn-lt"/>
                          <a:ea typeface="+mn-ea"/>
                          <a:cs typeface="+mn-cs"/>
                        </a:rPr>
                        <a:t>into the APIM Services</a:t>
                      </a:r>
                      <a:endParaRPr lang="en-GB" sz="1200" dirty="0">
                        <a:effectLst/>
                      </a:endParaRPr>
                    </a:p>
                  </a:txBody>
                  <a:tcPr/>
                </a:tc>
                <a:extLst>
                  <a:ext uri="{0D108BD9-81ED-4DB2-BD59-A6C34878D82A}">
                    <a16:rowId xmlns:a16="http://schemas.microsoft.com/office/drawing/2014/main" val="3515606270"/>
                  </a:ext>
                </a:extLst>
              </a:tr>
              <a:tr h="370840">
                <a:tc>
                  <a:txBody>
                    <a:bodyPr/>
                    <a:lstStyle/>
                    <a:p>
                      <a:r>
                        <a:rPr lang="en-SG" sz="1200" dirty="0"/>
                        <a:t>Deploy APIM Child Policies to the APIM </a:t>
                      </a:r>
                      <a:r>
                        <a:rPr lang="en-GB" sz="1200" kern="1200" dirty="0">
                          <a:solidFill>
                            <a:schemeClr val="dk1"/>
                          </a:solidFill>
                          <a:effectLst/>
                          <a:latin typeface="+mn-lt"/>
                          <a:ea typeface="+mn-ea"/>
                          <a:cs typeface="+mn-cs"/>
                        </a:rPr>
                        <a:t>Services</a:t>
                      </a:r>
                      <a:endParaRPr lang="en-GB" sz="1200" dirty="0"/>
                    </a:p>
                  </a:txBody>
                  <a:tcPr/>
                </a:tc>
                <a:extLst>
                  <a:ext uri="{0D108BD9-81ED-4DB2-BD59-A6C34878D82A}">
                    <a16:rowId xmlns:a16="http://schemas.microsoft.com/office/drawing/2014/main" val="2366580256"/>
                  </a:ext>
                </a:extLst>
              </a:tr>
            </a:tbl>
          </a:graphicData>
        </a:graphic>
      </p:graphicFrame>
      <p:graphicFrame>
        <p:nvGraphicFramePr>
          <p:cNvPr id="18" name="Table 17">
            <a:extLst>
              <a:ext uri="{FF2B5EF4-FFF2-40B4-BE49-F238E27FC236}">
                <a16:creationId xmlns:a16="http://schemas.microsoft.com/office/drawing/2014/main" id="{6D3A7D72-CE97-FD92-B175-DD94E7C46A36}"/>
              </a:ext>
            </a:extLst>
          </p:cNvPr>
          <p:cNvGraphicFramePr>
            <a:graphicFrameLocks noGrp="1"/>
          </p:cNvGraphicFramePr>
          <p:nvPr>
            <p:extLst>
              <p:ext uri="{D42A27DB-BD31-4B8C-83A1-F6EECF244321}">
                <p14:modId xmlns:p14="http://schemas.microsoft.com/office/powerpoint/2010/main" val="475547607"/>
              </p:ext>
            </p:extLst>
          </p:nvPr>
        </p:nvGraphicFramePr>
        <p:xfrm>
          <a:off x="8666228" y="3176677"/>
          <a:ext cx="3192953" cy="2016760"/>
        </p:xfrm>
        <a:graphic>
          <a:graphicData uri="http://schemas.openxmlformats.org/drawingml/2006/table">
            <a:tbl>
              <a:tblPr firstRow="1" bandRow="1">
                <a:tableStyleId>{5C22544A-7EE6-4342-B048-85BDC9FD1C3A}</a:tableStyleId>
              </a:tblPr>
              <a:tblGrid>
                <a:gridCol w="3192953">
                  <a:extLst>
                    <a:ext uri="{9D8B030D-6E8A-4147-A177-3AD203B41FA5}">
                      <a16:colId xmlns:a16="http://schemas.microsoft.com/office/drawing/2014/main" val="2189433784"/>
                    </a:ext>
                  </a:extLst>
                </a:gridCol>
              </a:tblGrid>
              <a:tr h="265072">
                <a:tc>
                  <a:txBody>
                    <a:bodyPr/>
                    <a:lstStyle/>
                    <a:p>
                      <a:pPr algn="ctr"/>
                      <a:r>
                        <a:rPr lang="en-SG" sz="1200" dirty="0"/>
                        <a:t>Post-Deployment</a:t>
                      </a:r>
                      <a:endParaRPr lang="en-GB" sz="1200" dirty="0"/>
                    </a:p>
                  </a:txBody>
                  <a:tcPr/>
                </a:tc>
                <a:extLst>
                  <a:ext uri="{0D108BD9-81ED-4DB2-BD59-A6C34878D82A}">
                    <a16:rowId xmlns:a16="http://schemas.microsoft.com/office/drawing/2014/main" val="3258047013"/>
                  </a:ext>
                </a:extLst>
              </a:tr>
              <a:tr h="370840">
                <a:tc>
                  <a:txBody>
                    <a:bodyPr/>
                    <a:lstStyle/>
                    <a:p>
                      <a:r>
                        <a:rPr lang="en-SG" sz="1200" dirty="0"/>
                        <a:t>Wait 15 minute for AKS to sync and pick up the changes in the L4</a:t>
                      </a:r>
                      <a:endParaRPr lang="en-GB" sz="1200" dirty="0"/>
                    </a:p>
                  </a:txBody>
                  <a:tcPr/>
                </a:tc>
                <a:extLst>
                  <a:ext uri="{0D108BD9-81ED-4DB2-BD59-A6C34878D82A}">
                    <a16:rowId xmlns:a16="http://schemas.microsoft.com/office/drawing/2014/main" val="2996317180"/>
                  </a:ext>
                </a:extLst>
              </a:tr>
              <a:tr h="370840">
                <a:tc>
                  <a:txBody>
                    <a:bodyPr/>
                    <a:lstStyle/>
                    <a:p>
                      <a:r>
                        <a:rPr lang="en-SG" sz="1200" dirty="0"/>
                        <a:t>Check the </a:t>
                      </a:r>
                      <a:r>
                        <a:rPr lang="en-SG" sz="1200" dirty="0" err="1"/>
                        <a:t>HelmRelease</a:t>
                      </a:r>
                      <a:r>
                        <a:rPr lang="en-SG" sz="1200" dirty="0"/>
                        <a:t> and Pod Status, and if they been updated with new version</a:t>
                      </a:r>
                      <a:endParaRPr lang="en-GB" sz="1200" dirty="0"/>
                    </a:p>
                  </a:txBody>
                  <a:tcPr/>
                </a:tc>
                <a:extLst>
                  <a:ext uri="{0D108BD9-81ED-4DB2-BD59-A6C34878D82A}">
                    <a16:rowId xmlns:a16="http://schemas.microsoft.com/office/drawing/2014/main" val="3515606270"/>
                  </a:ext>
                </a:extLst>
              </a:tr>
              <a:tr h="370840">
                <a:tc>
                  <a:txBody>
                    <a:bodyPr/>
                    <a:lstStyle/>
                    <a:p>
                      <a:r>
                        <a:rPr lang="en-SG" sz="1200" dirty="0"/>
                        <a:t>Verify that the APIM Services has been updated with the latest changes</a:t>
                      </a:r>
                      <a:endParaRPr lang="en-GB" sz="1200" dirty="0"/>
                    </a:p>
                  </a:txBody>
                  <a:tcPr/>
                </a:tc>
                <a:extLst>
                  <a:ext uri="{0D108BD9-81ED-4DB2-BD59-A6C34878D82A}">
                    <a16:rowId xmlns:a16="http://schemas.microsoft.com/office/drawing/2014/main" val="2231958316"/>
                  </a:ext>
                </a:extLst>
              </a:tr>
              <a:tr h="370840">
                <a:tc>
                  <a:txBody>
                    <a:bodyPr/>
                    <a:lstStyle/>
                    <a:p>
                      <a:r>
                        <a:rPr lang="en-SG" sz="1200" dirty="0"/>
                        <a:t>Cancel older pipeline runs</a:t>
                      </a:r>
                      <a:endParaRPr lang="en-GB" sz="1200" dirty="0"/>
                    </a:p>
                  </a:txBody>
                  <a:tcPr/>
                </a:tc>
                <a:extLst>
                  <a:ext uri="{0D108BD9-81ED-4DB2-BD59-A6C34878D82A}">
                    <a16:rowId xmlns:a16="http://schemas.microsoft.com/office/drawing/2014/main" val="2055540077"/>
                  </a:ext>
                </a:extLst>
              </a:tr>
            </a:tbl>
          </a:graphicData>
        </a:graphic>
      </p:graphicFrame>
      <p:cxnSp>
        <p:nvCxnSpPr>
          <p:cNvPr id="20" name="Straight Connector 19">
            <a:extLst>
              <a:ext uri="{FF2B5EF4-FFF2-40B4-BE49-F238E27FC236}">
                <a16:creationId xmlns:a16="http://schemas.microsoft.com/office/drawing/2014/main" id="{CA84E33F-1F62-B82C-3011-98CB91CA32BA}"/>
              </a:ext>
            </a:extLst>
          </p:cNvPr>
          <p:cNvCxnSpPr>
            <a:cxnSpLocks/>
          </p:cNvCxnSpPr>
          <p:nvPr/>
        </p:nvCxnSpPr>
        <p:spPr>
          <a:xfrm flipV="1">
            <a:off x="1589026" y="1822475"/>
            <a:ext cx="3927234" cy="135420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F9CEC0C-3CEB-20C6-382A-09E42A76750B}"/>
              </a:ext>
            </a:extLst>
          </p:cNvPr>
          <p:cNvCxnSpPr>
            <a:cxnSpLocks/>
          </p:cNvCxnSpPr>
          <p:nvPr/>
        </p:nvCxnSpPr>
        <p:spPr>
          <a:xfrm flipH="1" flipV="1">
            <a:off x="7458383" y="1814641"/>
            <a:ext cx="4400798" cy="13620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5E8765F-E373-A5CF-3A7F-EC6046464443}"/>
              </a:ext>
            </a:extLst>
          </p:cNvPr>
          <p:cNvCxnSpPr>
            <a:cxnSpLocks/>
            <a:stCxn id="4" idx="3"/>
            <a:endCxn id="3" idx="1"/>
          </p:cNvCxnSpPr>
          <p:nvPr/>
        </p:nvCxnSpPr>
        <p:spPr>
          <a:xfrm flipV="1">
            <a:off x="3215604" y="1609284"/>
            <a:ext cx="2300656" cy="495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B34299B5-096E-D1D6-88EC-B4C2CF425BE3}"/>
              </a:ext>
            </a:extLst>
          </p:cNvPr>
          <p:cNvSpPr txBox="1"/>
          <p:nvPr/>
        </p:nvSpPr>
        <p:spPr>
          <a:xfrm>
            <a:off x="1924260" y="40241"/>
            <a:ext cx="2143019" cy="276999"/>
          </a:xfrm>
          <a:prstGeom prst="rect">
            <a:avLst/>
          </a:prstGeom>
          <a:noFill/>
        </p:spPr>
        <p:txBody>
          <a:bodyPr wrap="square" rtlCol="0">
            <a:spAutoFit/>
          </a:bodyPr>
          <a:lstStyle/>
          <a:p>
            <a:r>
              <a:rPr lang="en-SG" sz="1200" dirty="0"/>
              <a:t>HR - </a:t>
            </a:r>
            <a:r>
              <a:rPr lang="en-SG" sz="1200" dirty="0" err="1"/>
              <a:t>HelmRelease</a:t>
            </a:r>
            <a:endParaRPr lang="en-GB" sz="1200" dirty="0"/>
          </a:p>
        </p:txBody>
      </p:sp>
    </p:spTree>
    <p:extLst>
      <p:ext uri="{BB962C8B-B14F-4D97-AF65-F5344CB8AC3E}">
        <p14:creationId xmlns:p14="http://schemas.microsoft.com/office/powerpoint/2010/main" val="868585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8540CE0-4136-D6FF-CDD9-AC09A5743E21}"/>
              </a:ext>
            </a:extLst>
          </p:cNvPr>
          <p:cNvSpPr txBox="1"/>
          <p:nvPr/>
        </p:nvSpPr>
        <p:spPr>
          <a:xfrm>
            <a:off x="326571" y="204107"/>
            <a:ext cx="184731" cy="369332"/>
          </a:xfrm>
          <a:prstGeom prst="rect">
            <a:avLst/>
          </a:prstGeom>
          <a:noFill/>
        </p:spPr>
        <p:txBody>
          <a:bodyPr wrap="none" rtlCol="0">
            <a:spAutoFit/>
          </a:bodyPr>
          <a:lstStyle/>
          <a:p>
            <a:endParaRPr lang="en-GB" dirty="0"/>
          </a:p>
        </p:txBody>
      </p:sp>
      <p:sp>
        <p:nvSpPr>
          <p:cNvPr id="2" name="Rectangle 1">
            <a:extLst>
              <a:ext uri="{FF2B5EF4-FFF2-40B4-BE49-F238E27FC236}">
                <a16:creationId xmlns:a16="http://schemas.microsoft.com/office/drawing/2014/main" id="{0EBA09B8-0816-320F-D29C-18EA8618251B}"/>
              </a:ext>
            </a:extLst>
          </p:cNvPr>
          <p:cNvSpPr/>
          <p:nvPr/>
        </p:nvSpPr>
        <p:spPr>
          <a:xfrm>
            <a:off x="-1" y="0"/>
            <a:ext cx="2303585" cy="634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dirty="0"/>
              <a:t>MS</a:t>
            </a:r>
            <a:br>
              <a:rPr lang="en-SG" dirty="0"/>
            </a:br>
            <a:r>
              <a:rPr lang="en-SG" dirty="0"/>
              <a:t>Network Architecture</a:t>
            </a:r>
            <a:endParaRPr lang="en-GB" dirty="0"/>
          </a:p>
        </p:txBody>
      </p:sp>
      <p:sp>
        <p:nvSpPr>
          <p:cNvPr id="3" name="Rectangle 2">
            <a:extLst>
              <a:ext uri="{FF2B5EF4-FFF2-40B4-BE49-F238E27FC236}">
                <a16:creationId xmlns:a16="http://schemas.microsoft.com/office/drawing/2014/main" id="{81D685F5-EF7F-A4CA-DA14-0093E63F9D0C}"/>
              </a:ext>
            </a:extLst>
          </p:cNvPr>
          <p:cNvSpPr/>
          <p:nvPr/>
        </p:nvSpPr>
        <p:spPr>
          <a:xfrm>
            <a:off x="3847122" y="3546230"/>
            <a:ext cx="4334608" cy="2171700"/>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89FAB008-6C3E-9501-50D6-7DF7F0D992FD}"/>
              </a:ext>
            </a:extLst>
          </p:cNvPr>
          <p:cNvSpPr/>
          <p:nvPr/>
        </p:nvSpPr>
        <p:spPr>
          <a:xfrm>
            <a:off x="3847122" y="3546230"/>
            <a:ext cx="1078524" cy="234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t>DevOps Spoke</a:t>
            </a:r>
            <a:endParaRPr lang="en-GB" sz="1200" dirty="0"/>
          </a:p>
        </p:txBody>
      </p:sp>
      <p:sp>
        <p:nvSpPr>
          <p:cNvPr id="5" name="Rectangle 4">
            <a:extLst>
              <a:ext uri="{FF2B5EF4-FFF2-40B4-BE49-F238E27FC236}">
                <a16:creationId xmlns:a16="http://schemas.microsoft.com/office/drawing/2014/main" id="{726BB71B-6101-1A1C-C89F-92E66D01D803}"/>
              </a:ext>
            </a:extLst>
          </p:cNvPr>
          <p:cNvSpPr/>
          <p:nvPr/>
        </p:nvSpPr>
        <p:spPr>
          <a:xfrm>
            <a:off x="4015152" y="4155832"/>
            <a:ext cx="489439" cy="23446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t>ACR</a:t>
            </a:r>
            <a:endParaRPr lang="en-GB" sz="1200" dirty="0"/>
          </a:p>
        </p:txBody>
      </p:sp>
      <p:sp>
        <p:nvSpPr>
          <p:cNvPr id="7" name="Rectangle 6">
            <a:extLst>
              <a:ext uri="{FF2B5EF4-FFF2-40B4-BE49-F238E27FC236}">
                <a16:creationId xmlns:a16="http://schemas.microsoft.com/office/drawing/2014/main" id="{A5239B12-9E93-CF92-87DE-558791AD8C0F}"/>
              </a:ext>
            </a:extLst>
          </p:cNvPr>
          <p:cNvSpPr/>
          <p:nvPr/>
        </p:nvSpPr>
        <p:spPr>
          <a:xfrm>
            <a:off x="4015152" y="4846027"/>
            <a:ext cx="489439" cy="23446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t>AKV</a:t>
            </a:r>
            <a:endParaRPr lang="en-GB" sz="1200" dirty="0"/>
          </a:p>
        </p:txBody>
      </p:sp>
      <p:sp>
        <p:nvSpPr>
          <p:cNvPr id="8" name="Rectangle 7">
            <a:extLst>
              <a:ext uri="{FF2B5EF4-FFF2-40B4-BE49-F238E27FC236}">
                <a16:creationId xmlns:a16="http://schemas.microsoft.com/office/drawing/2014/main" id="{FC68321B-BDB7-9096-58F6-FE105A71ED26}"/>
              </a:ext>
            </a:extLst>
          </p:cNvPr>
          <p:cNvSpPr/>
          <p:nvPr/>
        </p:nvSpPr>
        <p:spPr>
          <a:xfrm>
            <a:off x="5595080" y="4156318"/>
            <a:ext cx="871905" cy="234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err="1"/>
              <a:t>BuildAgent</a:t>
            </a:r>
            <a:endParaRPr lang="en-GB" sz="1200" dirty="0"/>
          </a:p>
        </p:txBody>
      </p:sp>
      <p:sp>
        <p:nvSpPr>
          <p:cNvPr id="9" name="Rectangle 8">
            <a:extLst>
              <a:ext uri="{FF2B5EF4-FFF2-40B4-BE49-F238E27FC236}">
                <a16:creationId xmlns:a16="http://schemas.microsoft.com/office/drawing/2014/main" id="{355BDF99-90EA-1701-7AD8-F1163F8143F6}"/>
              </a:ext>
            </a:extLst>
          </p:cNvPr>
          <p:cNvSpPr/>
          <p:nvPr/>
        </p:nvSpPr>
        <p:spPr>
          <a:xfrm>
            <a:off x="4888034" y="5352562"/>
            <a:ext cx="948104" cy="23446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t>SonarQube</a:t>
            </a:r>
            <a:endParaRPr lang="en-GB" sz="1200" dirty="0"/>
          </a:p>
        </p:txBody>
      </p:sp>
      <p:sp>
        <p:nvSpPr>
          <p:cNvPr id="10" name="Rectangle 9">
            <a:extLst>
              <a:ext uri="{FF2B5EF4-FFF2-40B4-BE49-F238E27FC236}">
                <a16:creationId xmlns:a16="http://schemas.microsoft.com/office/drawing/2014/main" id="{F67FCEFB-A4DA-071E-C624-AEBC5D67AB94}"/>
              </a:ext>
            </a:extLst>
          </p:cNvPr>
          <p:cNvSpPr/>
          <p:nvPr/>
        </p:nvSpPr>
        <p:spPr>
          <a:xfrm>
            <a:off x="6116025" y="5352562"/>
            <a:ext cx="701920" cy="23446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t>Fortify</a:t>
            </a:r>
            <a:endParaRPr lang="en-GB" sz="1200" dirty="0"/>
          </a:p>
        </p:txBody>
      </p:sp>
      <p:sp>
        <p:nvSpPr>
          <p:cNvPr id="11" name="Rectangle 10">
            <a:extLst>
              <a:ext uri="{FF2B5EF4-FFF2-40B4-BE49-F238E27FC236}">
                <a16:creationId xmlns:a16="http://schemas.microsoft.com/office/drawing/2014/main" id="{0453B724-2F81-3EBC-AC53-900A6F360726}"/>
              </a:ext>
            </a:extLst>
          </p:cNvPr>
          <p:cNvSpPr/>
          <p:nvPr/>
        </p:nvSpPr>
        <p:spPr>
          <a:xfrm>
            <a:off x="7123232" y="5352562"/>
            <a:ext cx="871905" cy="23446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err="1"/>
              <a:t>Twistlock</a:t>
            </a:r>
            <a:endParaRPr lang="en-GB" sz="1200" dirty="0"/>
          </a:p>
        </p:txBody>
      </p:sp>
      <p:sp>
        <p:nvSpPr>
          <p:cNvPr id="12" name="Rectangle 11">
            <a:extLst>
              <a:ext uri="{FF2B5EF4-FFF2-40B4-BE49-F238E27FC236}">
                <a16:creationId xmlns:a16="http://schemas.microsoft.com/office/drawing/2014/main" id="{2CD6803A-4239-D8B9-6A2B-C7DCF0962B93}"/>
              </a:ext>
            </a:extLst>
          </p:cNvPr>
          <p:cNvSpPr/>
          <p:nvPr/>
        </p:nvSpPr>
        <p:spPr>
          <a:xfrm>
            <a:off x="5462340" y="2598612"/>
            <a:ext cx="1104171" cy="3392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t>Transit Gateway</a:t>
            </a:r>
            <a:endParaRPr lang="en-GB" sz="1200" dirty="0"/>
          </a:p>
        </p:txBody>
      </p:sp>
      <p:sp>
        <p:nvSpPr>
          <p:cNvPr id="13" name="Rectangle 12">
            <a:extLst>
              <a:ext uri="{FF2B5EF4-FFF2-40B4-BE49-F238E27FC236}">
                <a16:creationId xmlns:a16="http://schemas.microsoft.com/office/drawing/2014/main" id="{26BCA529-1A7A-8F96-80FC-1781B070F694}"/>
              </a:ext>
            </a:extLst>
          </p:cNvPr>
          <p:cNvSpPr/>
          <p:nvPr/>
        </p:nvSpPr>
        <p:spPr>
          <a:xfrm>
            <a:off x="2479425" y="2598613"/>
            <a:ext cx="1015516" cy="33923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t>APIM Services</a:t>
            </a:r>
            <a:endParaRPr lang="en-GB" sz="1200" dirty="0"/>
          </a:p>
        </p:txBody>
      </p:sp>
      <p:sp>
        <p:nvSpPr>
          <p:cNvPr id="14" name="Rectangle 13">
            <a:extLst>
              <a:ext uri="{FF2B5EF4-FFF2-40B4-BE49-F238E27FC236}">
                <a16:creationId xmlns:a16="http://schemas.microsoft.com/office/drawing/2014/main" id="{CD4402C2-77A6-DD2D-8FE6-264FF558731E}"/>
              </a:ext>
            </a:extLst>
          </p:cNvPr>
          <p:cNvSpPr/>
          <p:nvPr/>
        </p:nvSpPr>
        <p:spPr>
          <a:xfrm>
            <a:off x="2479425" y="3435350"/>
            <a:ext cx="892907" cy="35169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t>App Workload</a:t>
            </a:r>
            <a:endParaRPr lang="en-GB" sz="1200" dirty="0"/>
          </a:p>
        </p:txBody>
      </p:sp>
      <p:sp>
        <p:nvSpPr>
          <p:cNvPr id="15" name="Rectangle 14">
            <a:extLst>
              <a:ext uri="{FF2B5EF4-FFF2-40B4-BE49-F238E27FC236}">
                <a16:creationId xmlns:a16="http://schemas.microsoft.com/office/drawing/2014/main" id="{6E5C0A17-B97B-6ED9-1CE3-58B5E1F2A691}"/>
              </a:ext>
            </a:extLst>
          </p:cNvPr>
          <p:cNvSpPr/>
          <p:nvPr/>
        </p:nvSpPr>
        <p:spPr>
          <a:xfrm>
            <a:off x="3901097" y="970757"/>
            <a:ext cx="871905" cy="234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err="1"/>
              <a:t>AzDO</a:t>
            </a:r>
            <a:r>
              <a:rPr lang="en-SG" sz="1200" dirty="0"/>
              <a:t> SaaS</a:t>
            </a:r>
            <a:endParaRPr lang="en-GB" sz="1200" dirty="0"/>
          </a:p>
        </p:txBody>
      </p:sp>
      <p:sp>
        <p:nvSpPr>
          <p:cNvPr id="16" name="Rectangle 15">
            <a:extLst>
              <a:ext uri="{FF2B5EF4-FFF2-40B4-BE49-F238E27FC236}">
                <a16:creationId xmlns:a16="http://schemas.microsoft.com/office/drawing/2014/main" id="{CE0886EA-F3A2-0188-D40D-B53C0CB87CF3}"/>
              </a:ext>
            </a:extLst>
          </p:cNvPr>
          <p:cNvSpPr/>
          <p:nvPr/>
        </p:nvSpPr>
        <p:spPr>
          <a:xfrm>
            <a:off x="5216645" y="973651"/>
            <a:ext cx="871905" cy="234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t>Mend SaaS</a:t>
            </a:r>
            <a:endParaRPr lang="en-GB" sz="1200" dirty="0"/>
          </a:p>
        </p:txBody>
      </p:sp>
      <p:sp>
        <p:nvSpPr>
          <p:cNvPr id="17" name="Rectangle 16">
            <a:extLst>
              <a:ext uri="{FF2B5EF4-FFF2-40B4-BE49-F238E27FC236}">
                <a16:creationId xmlns:a16="http://schemas.microsoft.com/office/drawing/2014/main" id="{15E33BC4-4C5E-1693-8374-690ADA936844}"/>
              </a:ext>
            </a:extLst>
          </p:cNvPr>
          <p:cNvSpPr/>
          <p:nvPr/>
        </p:nvSpPr>
        <p:spPr>
          <a:xfrm>
            <a:off x="2337286" y="1841500"/>
            <a:ext cx="6301643" cy="4245707"/>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9" name="Straight Arrow Connector 18">
            <a:extLst>
              <a:ext uri="{FF2B5EF4-FFF2-40B4-BE49-F238E27FC236}">
                <a16:creationId xmlns:a16="http://schemas.microsoft.com/office/drawing/2014/main" id="{8CF9D7F7-8245-41D1-838D-5DD894C3E657}"/>
              </a:ext>
            </a:extLst>
          </p:cNvPr>
          <p:cNvCxnSpPr>
            <a:cxnSpLocks/>
            <a:endCxn id="8" idx="1"/>
          </p:cNvCxnSpPr>
          <p:nvPr/>
        </p:nvCxnSpPr>
        <p:spPr>
          <a:xfrm>
            <a:off x="4504591" y="4266712"/>
            <a:ext cx="1090489" cy="6836"/>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A542F007-1405-EF42-992F-74215CFAAA75}"/>
              </a:ext>
            </a:extLst>
          </p:cNvPr>
          <p:cNvCxnSpPr>
            <a:cxnSpLocks/>
            <a:stCxn id="7" idx="3"/>
            <a:endCxn id="8" idx="1"/>
          </p:cNvCxnSpPr>
          <p:nvPr/>
        </p:nvCxnSpPr>
        <p:spPr>
          <a:xfrm flipV="1">
            <a:off x="4504591" y="4273548"/>
            <a:ext cx="1090489" cy="689709"/>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75934E56-F528-1AF4-646A-DF8E59CBEEB2}"/>
              </a:ext>
            </a:extLst>
          </p:cNvPr>
          <p:cNvCxnSpPr>
            <a:cxnSpLocks/>
            <a:stCxn id="8" idx="2"/>
            <a:endCxn id="9" idx="0"/>
          </p:cNvCxnSpPr>
          <p:nvPr/>
        </p:nvCxnSpPr>
        <p:spPr>
          <a:xfrm rot="5400000">
            <a:off x="5215668" y="4537197"/>
            <a:ext cx="961784" cy="668947"/>
          </a:xfrm>
          <a:prstGeom prst="bentConnector3">
            <a:avLst>
              <a:gd name="adj1" fmla="val 50000"/>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C0EE14E1-D4DB-1D2E-A6E3-01387F8AA189}"/>
              </a:ext>
            </a:extLst>
          </p:cNvPr>
          <p:cNvCxnSpPr>
            <a:cxnSpLocks/>
            <a:stCxn id="8" idx="2"/>
            <a:endCxn id="11" idx="0"/>
          </p:cNvCxnSpPr>
          <p:nvPr/>
        </p:nvCxnSpPr>
        <p:spPr>
          <a:xfrm rot="16200000" flipH="1">
            <a:off x="6314217" y="4107594"/>
            <a:ext cx="961784" cy="1528152"/>
          </a:xfrm>
          <a:prstGeom prst="bentConnector3">
            <a:avLst>
              <a:gd name="adj1" fmla="val 50000"/>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3CC3DA15-F867-7BBA-FD9D-FC13E3189897}"/>
              </a:ext>
            </a:extLst>
          </p:cNvPr>
          <p:cNvCxnSpPr>
            <a:cxnSpLocks/>
            <a:stCxn id="8" idx="2"/>
            <a:endCxn id="10" idx="0"/>
          </p:cNvCxnSpPr>
          <p:nvPr/>
        </p:nvCxnSpPr>
        <p:spPr>
          <a:xfrm rot="16200000" flipH="1">
            <a:off x="5768117" y="4653694"/>
            <a:ext cx="961784" cy="435952"/>
          </a:xfrm>
          <a:prstGeom prst="bentConnector3">
            <a:avLst>
              <a:gd name="adj1" fmla="val 50000"/>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2AC9CF82-50E2-00DC-39BD-98B566D0F5B2}"/>
              </a:ext>
            </a:extLst>
          </p:cNvPr>
          <p:cNvCxnSpPr>
            <a:cxnSpLocks/>
            <a:stCxn id="12" idx="2"/>
            <a:endCxn id="8" idx="0"/>
          </p:cNvCxnSpPr>
          <p:nvPr/>
        </p:nvCxnSpPr>
        <p:spPr>
          <a:xfrm rot="16200000" flipH="1">
            <a:off x="5413496" y="3538780"/>
            <a:ext cx="1218467" cy="16607"/>
          </a:xfrm>
          <a:prstGeom prst="bentConnector3">
            <a:avLst>
              <a:gd name="adj1" fmla="val 1924"/>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CADD93CB-8340-6574-C047-25F7F60EDA57}"/>
              </a:ext>
            </a:extLst>
          </p:cNvPr>
          <p:cNvCxnSpPr>
            <a:cxnSpLocks/>
            <a:stCxn id="13" idx="3"/>
            <a:endCxn id="12" idx="1"/>
          </p:cNvCxnSpPr>
          <p:nvPr/>
        </p:nvCxnSpPr>
        <p:spPr>
          <a:xfrm flipV="1">
            <a:off x="3494941" y="2768232"/>
            <a:ext cx="1967399" cy="1"/>
          </a:xfrm>
          <a:prstGeom prst="bentConnector3">
            <a:avLst>
              <a:gd name="adj1" fmla="val 50000"/>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4421B910-F66E-166D-2BCC-04F810AD51A0}"/>
              </a:ext>
            </a:extLst>
          </p:cNvPr>
          <p:cNvCxnSpPr>
            <a:cxnSpLocks/>
            <a:stCxn id="14" idx="3"/>
            <a:endCxn id="12" idx="1"/>
          </p:cNvCxnSpPr>
          <p:nvPr/>
        </p:nvCxnSpPr>
        <p:spPr>
          <a:xfrm flipV="1">
            <a:off x="3372332" y="2768232"/>
            <a:ext cx="2090008" cy="842963"/>
          </a:xfrm>
          <a:prstGeom prst="bentConnector3">
            <a:avLst>
              <a:gd name="adj1" fmla="val 1749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F682E043-F88C-80FB-1064-2CD83D4DB9DC}"/>
              </a:ext>
            </a:extLst>
          </p:cNvPr>
          <p:cNvSpPr/>
          <p:nvPr/>
        </p:nvSpPr>
        <p:spPr>
          <a:xfrm>
            <a:off x="2337286" y="1841499"/>
            <a:ext cx="1078524" cy="234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t>Azure</a:t>
            </a:r>
            <a:endParaRPr lang="en-GB" sz="1200" dirty="0"/>
          </a:p>
        </p:txBody>
      </p:sp>
      <p:sp>
        <p:nvSpPr>
          <p:cNvPr id="73" name="Rectangle 72">
            <a:extLst>
              <a:ext uri="{FF2B5EF4-FFF2-40B4-BE49-F238E27FC236}">
                <a16:creationId xmlns:a16="http://schemas.microsoft.com/office/drawing/2014/main" id="{3D50452A-ED6C-75F6-5661-01AECA09B2A2}"/>
              </a:ext>
            </a:extLst>
          </p:cNvPr>
          <p:cNvSpPr/>
          <p:nvPr/>
        </p:nvSpPr>
        <p:spPr>
          <a:xfrm>
            <a:off x="4616202" y="1962950"/>
            <a:ext cx="871905" cy="234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t>Internet</a:t>
            </a:r>
            <a:endParaRPr lang="en-GB" sz="1200" dirty="0"/>
          </a:p>
        </p:txBody>
      </p:sp>
      <p:sp>
        <p:nvSpPr>
          <p:cNvPr id="74" name="Rectangle 73">
            <a:extLst>
              <a:ext uri="{FF2B5EF4-FFF2-40B4-BE49-F238E27FC236}">
                <a16:creationId xmlns:a16="http://schemas.microsoft.com/office/drawing/2014/main" id="{F964951A-1071-41A7-A8D4-ED14E73178D2}"/>
              </a:ext>
            </a:extLst>
          </p:cNvPr>
          <p:cNvSpPr/>
          <p:nvPr/>
        </p:nvSpPr>
        <p:spPr>
          <a:xfrm>
            <a:off x="2419224" y="2425700"/>
            <a:ext cx="1232026" cy="595325"/>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ectangle 74">
            <a:extLst>
              <a:ext uri="{FF2B5EF4-FFF2-40B4-BE49-F238E27FC236}">
                <a16:creationId xmlns:a16="http://schemas.microsoft.com/office/drawing/2014/main" id="{07BE8AAE-419B-F277-181D-5F7E0058E527}"/>
              </a:ext>
            </a:extLst>
          </p:cNvPr>
          <p:cNvSpPr/>
          <p:nvPr/>
        </p:nvSpPr>
        <p:spPr>
          <a:xfrm>
            <a:off x="2410305" y="3248567"/>
            <a:ext cx="1232026" cy="595325"/>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TextBox 75">
            <a:extLst>
              <a:ext uri="{FF2B5EF4-FFF2-40B4-BE49-F238E27FC236}">
                <a16:creationId xmlns:a16="http://schemas.microsoft.com/office/drawing/2014/main" id="{34224F7D-8CDE-D261-1770-7E7E0F80C945}"/>
              </a:ext>
            </a:extLst>
          </p:cNvPr>
          <p:cNvSpPr txBox="1"/>
          <p:nvPr/>
        </p:nvSpPr>
        <p:spPr>
          <a:xfrm>
            <a:off x="3832952" y="3731340"/>
            <a:ext cx="734278" cy="215444"/>
          </a:xfrm>
          <a:prstGeom prst="rect">
            <a:avLst/>
          </a:prstGeom>
          <a:noFill/>
        </p:spPr>
        <p:txBody>
          <a:bodyPr wrap="square">
            <a:spAutoFit/>
          </a:bodyPr>
          <a:lstStyle/>
          <a:p>
            <a:r>
              <a:rPr lang="en-SG" sz="800" dirty="0"/>
              <a:t>DevOps </a:t>
            </a:r>
            <a:r>
              <a:rPr lang="en-SG" sz="800" dirty="0" err="1"/>
              <a:t>Vnet</a:t>
            </a:r>
            <a:endParaRPr lang="en-GB" sz="800" dirty="0"/>
          </a:p>
        </p:txBody>
      </p:sp>
      <p:sp>
        <p:nvSpPr>
          <p:cNvPr id="77" name="TextBox 76">
            <a:extLst>
              <a:ext uri="{FF2B5EF4-FFF2-40B4-BE49-F238E27FC236}">
                <a16:creationId xmlns:a16="http://schemas.microsoft.com/office/drawing/2014/main" id="{25187AD9-D02F-736D-5F74-DF0B6DB114D2}"/>
              </a:ext>
            </a:extLst>
          </p:cNvPr>
          <p:cNvSpPr txBox="1"/>
          <p:nvPr/>
        </p:nvSpPr>
        <p:spPr>
          <a:xfrm>
            <a:off x="2362011" y="2407718"/>
            <a:ext cx="734278" cy="215444"/>
          </a:xfrm>
          <a:prstGeom prst="rect">
            <a:avLst/>
          </a:prstGeom>
          <a:noFill/>
        </p:spPr>
        <p:txBody>
          <a:bodyPr wrap="square">
            <a:spAutoFit/>
          </a:bodyPr>
          <a:lstStyle/>
          <a:p>
            <a:r>
              <a:rPr lang="en-SG" sz="800" dirty="0"/>
              <a:t>Vnet1</a:t>
            </a:r>
            <a:endParaRPr lang="en-GB" sz="800" dirty="0"/>
          </a:p>
        </p:txBody>
      </p:sp>
      <p:sp>
        <p:nvSpPr>
          <p:cNvPr id="78" name="TextBox 77">
            <a:extLst>
              <a:ext uri="{FF2B5EF4-FFF2-40B4-BE49-F238E27FC236}">
                <a16:creationId xmlns:a16="http://schemas.microsoft.com/office/drawing/2014/main" id="{B2AA14E0-9CEC-1258-6FEB-A59E793D408A}"/>
              </a:ext>
            </a:extLst>
          </p:cNvPr>
          <p:cNvSpPr txBox="1"/>
          <p:nvPr/>
        </p:nvSpPr>
        <p:spPr>
          <a:xfrm>
            <a:off x="2362011" y="3227877"/>
            <a:ext cx="734278" cy="215444"/>
          </a:xfrm>
          <a:prstGeom prst="rect">
            <a:avLst/>
          </a:prstGeom>
          <a:noFill/>
        </p:spPr>
        <p:txBody>
          <a:bodyPr wrap="square">
            <a:spAutoFit/>
          </a:bodyPr>
          <a:lstStyle/>
          <a:p>
            <a:r>
              <a:rPr lang="en-SG" sz="800" dirty="0"/>
              <a:t>Vnet2</a:t>
            </a:r>
            <a:endParaRPr lang="en-GB" sz="800" dirty="0"/>
          </a:p>
        </p:txBody>
      </p:sp>
      <p:sp>
        <p:nvSpPr>
          <p:cNvPr id="79" name="Rectangle 78">
            <a:extLst>
              <a:ext uri="{FF2B5EF4-FFF2-40B4-BE49-F238E27FC236}">
                <a16:creationId xmlns:a16="http://schemas.microsoft.com/office/drawing/2014/main" id="{B5DFB256-282F-0198-A714-E9EB2AE77D8D}"/>
              </a:ext>
            </a:extLst>
          </p:cNvPr>
          <p:cNvSpPr/>
          <p:nvPr/>
        </p:nvSpPr>
        <p:spPr>
          <a:xfrm>
            <a:off x="6566511" y="1980607"/>
            <a:ext cx="871905" cy="234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dirty="0"/>
              <a:t>Intranet</a:t>
            </a:r>
            <a:endParaRPr lang="en-GB" sz="1200" dirty="0"/>
          </a:p>
        </p:txBody>
      </p:sp>
      <p:cxnSp>
        <p:nvCxnSpPr>
          <p:cNvPr id="80" name="Connector: Elbow 79">
            <a:extLst>
              <a:ext uri="{FF2B5EF4-FFF2-40B4-BE49-F238E27FC236}">
                <a16:creationId xmlns:a16="http://schemas.microsoft.com/office/drawing/2014/main" id="{718CCD0C-6750-72E7-5BB6-4C601A8724BB}"/>
              </a:ext>
            </a:extLst>
          </p:cNvPr>
          <p:cNvCxnSpPr>
            <a:cxnSpLocks/>
            <a:stCxn id="73" idx="2"/>
            <a:endCxn id="12" idx="0"/>
          </p:cNvCxnSpPr>
          <p:nvPr/>
        </p:nvCxnSpPr>
        <p:spPr>
          <a:xfrm rot="16200000" flipH="1">
            <a:off x="5332689" y="1916875"/>
            <a:ext cx="401202" cy="962271"/>
          </a:xfrm>
          <a:prstGeom prst="bentConnector3">
            <a:avLst>
              <a:gd name="adj1" fmla="val 50000"/>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3" name="Connector: Elbow 82">
            <a:extLst>
              <a:ext uri="{FF2B5EF4-FFF2-40B4-BE49-F238E27FC236}">
                <a16:creationId xmlns:a16="http://schemas.microsoft.com/office/drawing/2014/main" id="{4BF51FC5-1176-C90E-4ACF-DAD016CF2D6B}"/>
              </a:ext>
            </a:extLst>
          </p:cNvPr>
          <p:cNvCxnSpPr>
            <a:cxnSpLocks/>
            <a:stCxn id="79" idx="2"/>
            <a:endCxn id="12" idx="0"/>
          </p:cNvCxnSpPr>
          <p:nvPr/>
        </p:nvCxnSpPr>
        <p:spPr>
          <a:xfrm rot="5400000">
            <a:off x="6316673" y="1912820"/>
            <a:ext cx="383545" cy="988038"/>
          </a:xfrm>
          <a:prstGeom prst="bentConnector3">
            <a:avLst>
              <a:gd name="adj1" fmla="val 47516"/>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0" name="Graphic 89" descr="Download from cloud outline">
            <a:extLst>
              <a:ext uri="{FF2B5EF4-FFF2-40B4-BE49-F238E27FC236}">
                <a16:creationId xmlns:a16="http://schemas.microsoft.com/office/drawing/2014/main" id="{E98A42CB-7E9A-1434-3A80-1984EE42A3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5906" y="1593140"/>
            <a:ext cx="552941" cy="407496"/>
          </a:xfrm>
          <a:prstGeom prst="rect">
            <a:avLst/>
          </a:prstGeom>
        </p:spPr>
      </p:pic>
      <p:cxnSp>
        <p:nvCxnSpPr>
          <p:cNvPr id="93" name="Connector: Elbow 92">
            <a:extLst>
              <a:ext uri="{FF2B5EF4-FFF2-40B4-BE49-F238E27FC236}">
                <a16:creationId xmlns:a16="http://schemas.microsoft.com/office/drawing/2014/main" id="{BE013E98-AF77-A579-2483-21D601169B43}"/>
              </a:ext>
            </a:extLst>
          </p:cNvPr>
          <p:cNvCxnSpPr>
            <a:cxnSpLocks/>
            <a:stCxn id="15" idx="2"/>
            <a:endCxn id="90" idx="0"/>
          </p:cNvCxnSpPr>
          <p:nvPr/>
        </p:nvCxnSpPr>
        <p:spPr>
          <a:xfrm rot="16200000" flipH="1">
            <a:off x="4490752" y="1051514"/>
            <a:ext cx="387923" cy="695327"/>
          </a:xfrm>
          <a:prstGeom prst="bentConnector3">
            <a:avLst>
              <a:gd name="adj1" fmla="val 50000"/>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F22576EE-F256-F080-EF88-19AC023D8CFA}"/>
              </a:ext>
            </a:extLst>
          </p:cNvPr>
          <p:cNvCxnSpPr>
            <a:cxnSpLocks/>
            <a:stCxn id="16" idx="2"/>
            <a:endCxn id="90" idx="0"/>
          </p:cNvCxnSpPr>
          <p:nvPr/>
        </p:nvCxnSpPr>
        <p:spPr>
          <a:xfrm rot="5400000">
            <a:off x="5149974" y="1090515"/>
            <a:ext cx="385029" cy="620221"/>
          </a:xfrm>
          <a:prstGeom prst="bentConnector3">
            <a:avLst>
              <a:gd name="adj1" fmla="val 50000"/>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BB12E007-DED1-E358-EBD2-3AAE03BE0A57}"/>
              </a:ext>
            </a:extLst>
          </p:cNvPr>
          <p:cNvSpPr txBox="1"/>
          <p:nvPr/>
        </p:nvSpPr>
        <p:spPr>
          <a:xfrm>
            <a:off x="2262701" y="7190"/>
            <a:ext cx="2336279" cy="461665"/>
          </a:xfrm>
          <a:prstGeom prst="rect">
            <a:avLst/>
          </a:prstGeom>
          <a:noFill/>
        </p:spPr>
        <p:txBody>
          <a:bodyPr wrap="square" rtlCol="0">
            <a:spAutoFit/>
          </a:bodyPr>
          <a:lstStyle/>
          <a:p>
            <a:r>
              <a:rPr lang="en-SG" sz="1200" dirty="0" err="1"/>
              <a:t>Vnet</a:t>
            </a:r>
            <a:r>
              <a:rPr lang="en-SG" sz="1200" dirty="0"/>
              <a:t> - Virtual Network</a:t>
            </a:r>
            <a:br>
              <a:rPr lang="en-SG" sz="1200" dirty="0"/>
            </a:br>
            <a:r>
              <a:rPr lang="en-SG" sz="1200" dirty="0"/>
              <a:t>SaaS - Software as a Service</a:t>
            </a:r>
            <a:endParaRPr lang="en-GB" sz="1200" dirty="0"/>
          </a:p>
        </p:txBody>
      </p:sp>
    </p:spTree>
    <p:extLst>
      <p:ext uri="{BB962C8B-B14F-4D97-AF65-F5344CB8AC3E}">
        <p14:creationId xmlns:p14="http://schemas.microsoft.com/office/powerpoint/2010/main" val="3131428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1161</TotalTime>
  <Words>2986</Words>
  <Application>Microsoft Office PowerPoint</Application>
  <PresentationFormat>Widescreen</PresentationFormat>
  <Paragraphs>418</Paragraphs>
  <Slides>25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Death</dc:creator>
  <cp:lastModifiedBy>Death</cp:lastModifiedBy>
  <cp:revision>145</cp:revision>
  <dcterms:created xsi:type="dcterms:W3CDTF">2025-01-04T16:37:56Z</dcterms:created>
  <dcterms:modified xsi:type="dcterms:W3CDTF">2025-01-12T11:39:07Z</dcterms:modified>
</cp:coreProperties>
</file>