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82" r:id="rId9"/>
    <p:sldId id="263" r:id="rId10"/>
    <p:sldId id="283" r:id="rId11"/>
    <p:sldId id="264" r:id="rId12"/>
    <p:sldId id="262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84" r:id="rId25"/>
    <p:sldId id="277" r:id="rId26"/>
    <p:sldId id="278" r:id="rId27"/>
    <p:sldId id="280" r:id="rId28"/>
    <p:sldId id="281" r:id="rId29"/>
    <p:sldId id="28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57E7-1975-4AB2-9CBA-EB4B66C5D9E9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6AAD-1F4F-4254-87B7-70515457B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4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57E7-1975-4AB2-9CBA-EB4B66C5D9E9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6AAD-1F4F-4254-87B7-70515457B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71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57E7-1975-4AB2-9CBA-EB4B66C5D9E9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6AAD-1F4F-4254-87B7-70515457B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4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57E7-1975-4AB2-9CBA-EB4B66C5D9E9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6AAD-1F4F-4254-87B7-70515457B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0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57E7-1975-4AB2-9CBA-EB4B66C5D9E9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6AAD-1F4F-4254-87B7-70515457B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6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57E7-1975-4AB2-9CBA-EB4B66C5D9E9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6AAD-1F4F-4254-87B7-70515457B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1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57E7-1975-4AB2-9CBA-EB4B66C5D9E9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6AAD-1F4F-4254-87B7-70515457B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8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57E7-1975-4AB2-9CBA-EB4B66C5D9E9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6AAD-1F4F-4254-87B7-70515457B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6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57E7-1975-4AB2-9CBA-EB4B66C5D9E9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6AAD-1F4F-4254-87B7-70515457B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5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57E7-1975-4AB2-9CBA-EB4B66C5D9E9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6AAD-1F4F-4254-87B7-70515457B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1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57E7-1975-4AB2-9CBA-EB4B66C5D9E9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6AAD-1F4F-4254-87B7-70515457B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6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657E7-1975-4AB2-9CBA-EB4B66C5D9E9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46AAD-1F4F-4254-87B7-70515457B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7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电磁组别入门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从零开始入手电磁循</a:t>
            </a:r>
            <a:r>
              <a:rPr lang="zh-CN" altLang="en-US" dirty="0" smtClean="0"/>
              <a:t>迹软硬件方案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7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6588" y="0"/>
            <a:ext cx="638175" cy="6858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赛道导引线说明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2"/>
          <a:stretch/>
        </p:blipFill>
        <p:spPr>
          <a:xfrm>
            <a:off x="2923308" y="0"/>
            <a:ext cx="6297111" cy="68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信号的采集和转换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667421" y="1039091"/>
            <a:ext cx="241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非屏蔽性电感</a:t>
            </a:r>
            <a:endParaRPr lang="en-US" altLang="zh-CN" sz="2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 t="17131" r="17522" b="17906"/>
          <a:stretch/>
        </p:blipFill>
        <p:spPr>
          <a:xfrm>
            <a:off x="1617437" y="1997609"/>
            <a:ext cx="2616111" cy="25259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096670" y="300428"/>
            <a:ext cx="227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电感的选择</a:t>
            </a:r>
            <a:endParaRPr lang="zh-CN" altLang="en-US" sz="36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346566" y="570952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396616" y="300428"/>
            <a:ext cx="227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线圈的选择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" t="11555" r="340" b="-680"/>
          <a:stretch/>
        </p:blipFill>
        <p:spPr>
          <a:xfrm>
            <a:off x="4876798" y="1875628"/>
            <a:ext cx="3490677" cy="31110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9" t="29911" r="27651" b="30357"/>
          <a:stretch/>
        </p:blipFill>
        <p:spPr>
          <a:xfrm>
            <a:off x="8750202" y="786893"/>
            <a:ext cx="2798619" cy="24214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54" y="3429000"/>
            <a:ext cx="3049158" cy="304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信号的采集和转换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562630" y="285805"/>
            <a:ext cx="227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电感的选择</a:t>
            </a:r>
            <a:endParaRPr lang="zh-CN" altLang="en-US" sz="36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812526" y="556329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862576" y="285805"/>
            <a:ext cx="227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线圈的选择</a:t>
            </a:r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0"/>
          <a:stretch/>
        </p:blipFill>
        <p:spPr>
          <a:xfrm>
            <a:off x="2354008" y="2135066"/>
            <a:ext cx="5262330" cy="428619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770323" y="1873456"/>
            <a:ext cx="5421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市面上常见的最大电感量为</a:t>
            </a:r>
            <a:r>
              <a:rPr lang="en-US" altLang="zh-CN" sz="2800" dirty="0" smtClean="0"/>
              <a:t>10mH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2956788" y="953283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线圈</a:t>
            </a:r>
            <a:r>
              <a:rPr lang="zh-CN" altLang="en-US" sz="2800" dirty="0"/>
              <a:t>匝数</a:t>
            </a:r>
            <a:r>
              <a:rPr lang="zh-CN" altLang="en-US" sz="2800" dirty="0" smtClean="0"/>
              <a:t>多、体积小、匹配度好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29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信号的采集和转换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562630" y="285805"/>
            <a:ext cx="227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电感的选择</a:t>
            </a:r>
            <a:endParaRPr lang="zh-CN" altLang="en-US" sz="36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812526" y="556329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862576" y="285805"/>
            <a:ext cx="227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线圈的选择</a:t>
            </a:r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0"/>
          <a:stretch/>
        </p:blipFill>
        <p:spPr>
          <a:xfrm>
            <a:off x="3354133" y="1717213"/>
            <a:ext cx="5262330" cy="428619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354133" y="875161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线圈</a:t>
            </a:r>
            <a:r>
              <a:rPr lang="zh-CN" altLang="en-US" sz="2800" dirty="0"/>
              <a:t>匝数</a:t>
            </a:r>
            <a:r>
              <a:rPr lang="zh-CN" altLang="en-US" sz="2800" dirty="0" smtClean="0"/>
              <a:t>多、体积小、匹配度好</a:t>
            </a:r>
            <a:endParaRPr lang="zh-CN" altLang="en-US" sz="28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484" y="1610446"/>
            <a:ext cx="8491537" cy="48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信号的采集和转换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06039" y="294717"/>
            <a:ext cx="116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噪声</a:t>
            </a:r>
            <a:endParaRPr lang="zh-CN" altLang="en-US" sz="3600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168097"/>
              </p:ext>
            </p:extLst>
          </p:nvPr>
        </p:nvGraphicFramePr>
        <p:xfrm>
          <a:off x="1938191" y="1743074"/>
          <a:ext cx="8591696" cy="4100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1055">
                  <a:extLst>
                    <a:ext uri="{9D8B030D-6E8A-4147-A177-3AD203B41FA5}">
                      <a16:colId xmlns:a16="http://schemas.microsoft.com/office/drawing/2014/main" val="1709431127"/>
                    </a:ext>
                  </a:extLst>
                </a:gridCol>
                <a:gridCol w="1924779">
                  <a:extLst>
                    <a:ext uri="{9D8B030D-6E8A-4147-A177-3AD203B41FA5}">
                      <a16:colId xmlns:a16="http://schemas.microsoft.com/office/drawing/2014/main" val="4269116175"/>
                    </a:ext>
                  </a:extLst>
                </a:gridCol>
                <a:gridCol w="2585862">
                  <a:extLst>
                    <a:ext uri="{9D8B030D-6E8A-4147-A177-3AD203B41FA5}">
                      <a16:colId xmlns:a16="http://schemas.microsoft.com/office/drawing/2014/main" val="34254070"/>
                    </a:ext>
                  </a:extLst>
                </a:gridCol>
              </a:tblGrid>
              <a:tr h="682712">
                <a:tc>
                  <a:txBody>
                    <a:bodyPr/>
                    <a:lstStyle/>
                    <a:p>
                      <a:pPr marL="64770" algn="l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磁场环境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algn="l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磁场性质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algn="l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磁场强度（高斯）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7265255"/>
                  </a:ext>
                </a:extLst>
              </a:tr>
              <a:tr h="684832">
                <a:tc>
                  <a:txBody>
                    <a:bodyPr/>
                    <a:lstStyle/>
                    <a:p>
                      <a:pPr marL="64770" algn="l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家用电器周围一米范围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algn="l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50Hz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algn="l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en-US" sz="1200" kern="0" dirty="0">
                          <a:effectLst/>
                        </a:rPr>
                        <a:t>-</a:t>
                      </a:r>
                      <a:r>
                        <a:rPr lang="en-US" sz="1200" kern="0" spc="5" dirty="0">
                          <a:effectLst/>
                        </a:rPr>
                        <a:t>3</a:t>
                      </a:r>
                      <a:r>
                        <a:rPr lang="en-US" sz="2400" kern="0" dirty="0">
                          <a:effectLst/>
                        </a:rPr>
                        <a:t>-10</a:t>
                      </a:r>
                      <a:r>
                        <a:rPr lang="en-US" sz="1200" kern="0" dirty="0">
                          <a:effectLst/>
                        </a:rPr>
                        <a:t>-2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62814852"/>
                  </a:ext>
                </a:extLst>
              </a:tr>
              <a:tr h="682712">
                <a:tc>
                  <a:txBody>
                    <a:bodyPr/>
                    <a:lstStyle/>
                    <a:p>
                      <a:pPr marL="64770" algn="l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地表面地球磁场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algn="l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恒定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algn="l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0.2-0.5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19016077"/>
                  </a:ext>
                </a:extLst>
              </a:tr>
              <a:tr h="682712">
                <a:tc>
                  <a:txBody>
                    <a:bodyPr/>
                    <a:lstStyle/>
                    <a:p>
                      <a:pPr marL="64770" algn="l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工业电机和电缆周围十米范围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algn="l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50Hz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algn="l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1-100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32668664"/>
                  </a:ext>
                </a:extLst>
              </a:tr>
              <a:tr h="684832">
                <a:tc>
                  <a:txBody>
                    <a:bodyPr/>
                    <a:lstStyle/>
                    <a:p>
                      <a:pPr marL="64770" algn="l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长波通讯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algn="l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&gt; 30kHz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algn="l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10</a:t>
                      </a:r>
                      <a:r>
                        <a:rPr lang="en-US" sz="1200" kern="0">
                          <a:effectLst/>
                        </a:rPr>
                        <a:t>-</a:t>
                      </a:r>
                      <a:r>
                        <a:rPr lang="en-US" sz="1200" kern="0" spc="5">
                          <a:effectLst/>
                        </a:rPr>
                        <a:t>6</a:t>
                      </a:r>
                      <a:r>
                        <a:rPr lang="en-US" sz="2400" kern="0">
                          <a:effectLst/>
                        </a:rPr>
                        <a:t>-10</a:t>
                      </a:r>
                      <a:r>
                        <a:rPr lang="en-US" sz="1200" kern="0">
                          <a:effectLst/>
                        </a:rPr>
                        <a:t>-3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2872768"/>
                  </a:ext>
                </a:extLst>
              </a:tr>
              <a:tr h="682712">
                <a:tc>
                  <a:txBody>
                    <a:bodyPr/>
                    <a:lstStyle/>
                    <a:p>
                      <a:pPr marL="64770" algn="l">
                        <a:lnSpc>
                          <a:spcPts val="1525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赛道中心导线周围</a:t>
                      </a:r>
                      <a:r>
                        <a:rPr lang="zh-CN" sz="2400" kern="0" spc="-35" dirty="0">
                          <a:effectLst/>
                        </a:rPr>
                        <a:t> </a:t>
                      </a:r>
                      <a:r>
                        <a:rPr lang="en-US" sz="2400" kern="0" dirty="0">
                          <a:effectLst/>
                        </a:rPr>
                        <a:t>0.5 </a:t>
                      </a:r>
                      <a:r>
                        <a:rPr lang="zh-CN" sz="2400" kern="0" dirty="0">
                          <a:effectLst/>
                        </a:rPr>
                        <a:t>米范围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algn="l"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20kHz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algn="l">
                        <a:lnSpc>
                          <a:spcPts val="146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en-US" sz="1200" kern="0" dirty="0">
                          <a:effectLst/>
                        </a:rPr>
                        <a:t>-</a:t>
                      </a:r>
                      <a:r>
                        <a:rPr lang="en-US" sz="1200" kern="0" spc="5" dirty="0">
                          <a:effectLst/>
                        </a:rPr>
                        <a:t>4</a:t>
                      </a:r>
                      <a:r>
                        <a:rPr lang="en-US" sz="2400" kern="0" dirty="0">
                          <a:effectLst/>
                        </a:rPr>
                        <a:t>-10</a:t>
                      </a:r>
                      <a:r>
                        <a:rPr lang="en-US" sz="1200" kern="0" dirty="0">
                          <a:effectLst/>
                        </a:rPr>
                        <a:t>-2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9279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5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信号的采集和转换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06039" y="294717"/>
            <a:ext cx="116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噪声</a:t>
            </a:r>
            <a:endParaRPr lang="zh-CN" alt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021" y="1157287"/>
            <a:ext cx="6814392" cy="515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97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信号的采集和转换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829921" y="294718"/>
            <a:ext cx="338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选频（带通）</a:t>
            </a:r>
            <a:endParaRPr lang="zh-CN" altLang="en-US" sz="36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031673" y="631739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706039" y="294717"/>
            <a:ext cx="116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噪声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994937" y="1361247"/>
            <a:ext cx="3786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为什么不用串联谐振？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59518" y="1268913"/>
            <a:ext cx="378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LC</a:t>
            </a:r>
            <a:r>
              <a:rPr lang="zh-CN" altLang="en-US" sz="3600" dirty="0" smtClean="0"/>
              <a:t>并联谐振</a:t>
            </a:r>
            <a:endParaRPr lang="zh-CN" altLang="en-US" sz="3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91" y="2552417"/>
            <a:ext cx="7526709" cy="4205570"/>
          </a:xfrm>
          <a:prstGeom prst="rect">
            <a:avLst/>
          </a:prstGeom>
        </p:spPr>
      </p:pic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093135"/>
              </p:ext>
            </p:extLst>
          </p:nvPr>
        </p:nvGraphicFramePr>
        <p:xfrm>
          <a:off x="8780956" y="674921"/>
          <a:ext cx="2593403" cy="124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4" imgW="876240" imgH="419040" progId="Equation.DSMT4">
                  <p:embed/>
                </p:oleObj>
              </mc:Choice>
              <mc:Fallback>
                <p:oleObj name="Equation" r:id="rId4" imgW="876240" imgH="4190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80956" y="674921"/>
                        <a:ext cx="2593403" cy="124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148589"/>
              </p:ext>
            </p:extLst>
          </p:nvPr>
        </p:nvGraphicFramePr>
        <p:xfrm>
          <a:off x="2106322" y="2007578"/>
          <a:ext cx="7594764" cy="878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6" imgW="3733560" imgH="431640" progId="Equation.DSMT4">
                  <p:embed/>
                </p:oleObj>
              </mc:Choice>
              <mc:Fallback>
                <p:oleObj name="Equation" r:id="rId6" imgW="3733560" imgH="4316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6322" y="2007578"/>
                        <a:ext cx="7594764" cy="878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55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信号的采集和转换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829921" y="294718"/>
            <a:ext cx="338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选频（带通）</a:t>
            </a:r>
            <a:endParaRPr lang="zh-CN" altLang="en-US" sz="36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031673" y="631739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706039" y="294717"/>
            <a:ext cx="116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噪声</a:t>
            </a:r>
            <a:endParaRPr lang="zh-CN" altLang="en-US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1" y="1579418"/>
            <a:ext cx="6530832" cy="490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8645383" y="4714317"/>
            <a:ext cx="2156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10-100mV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22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信号的采集和转换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829921" y="294718"/>
            <a:ext cx="338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选频（带通）</a:t>
            </a:r>
            <a:endParaRPr lang="zh-CN" altLang="en-US" sz="36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031673" y="631739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706039" y="294717"/>
            <a:ext cx="116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噪声</a:t>
            </a:r>
            <a:endParaRPr lang="zh-CN" altLang="en-US" sz="36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7573602" y="598459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215313" y="308573"/>
            <a:ext cx="306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同相放大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30848"/>
          <a:stretch/>
        </p:blipFill>
        <p:spPr>
          <a:xfrm>
            <a:off x="3480282" y="941048"/>
            <a:ext cx="7310797" cy="552646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412621" y="1964189"/>
            <a:ext cx="306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为什么不用反相放大？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31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信号的采集和转换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829921" y="294718"/>
            <a:ext cx="338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选频（带通）</a:t>
            </a:r>
            <a:endParaRPr lang="zh-CN" altLang="en-US" sz="36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031673" y="631739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706039" y="294717"/>
            <a:ext cx="1169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噪声</a:t>
            </a:r>
            <a:endParaRPr lang="zh-CN" altLang="en-US" sz="36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7573602" y="598459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215313" y="308573"/>
            <a:ext cx="306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同相放大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36" y="878030"/>
            <a:ext cx="7973293" cy="597997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95621" y="2545030"/>
            <a:ext cx="2156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放大至</a:t>
            </a:r>
            <a:r>
              <a:rPr lang="en-US" altLang="zh-CN" sz="2800" dirty="0" smtClean="0"/>
              <a:t>1-3V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05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赛道导引线说明</a:t>
            </a:r>
            <a:endParaRPr lang="zh-CN" altLang="en-US" dirty="0"/>
          </a:p>
        </p:txBody>
      </p:sp>
      <p:pic>
        <p:nvPicPr>
          <p:cNvPr id="1331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979" y="0"/>
            <a:ext cx="10874022" cy="667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2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信号的采集和转换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10838" y="337887"/>
            <a:ext cx="18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选频（带通）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369127" y="568720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40911" y="371166"/>
            <a:ext cx="116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噪声</a:t>
            </a:r>
            <a:endParaRPr lang="zh-CN" altLang="en-US" sz="24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816546" y="568720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49288" y="337886"/>
            <a:ext cx="147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同相放大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611672" y="1103512"/>
            <a:ext cx="378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二极管包络检波电路</a:t>
            </a:r>
            <a:endParaRPr lang="zh-CN" altLang="en-US" sz="28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752048" y="568720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88242" y="278640"/>
            <a:ext cx="306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幅度测量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62" y="1617867"/>
            <a:ext cx="6781111" cy="5238989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4969961" y="1316865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412429" y="1103512"/>
            <a:ext cx="378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正弦信号放大至</a:t>
            </a:r>
            <a:r>
              <a:rPr lang="en-US" altLang="zh-CN" sz="2800" dirty="0" smtClean="0"/>
              <a:t>1-3V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00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信号的采集和转换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10838" y="337887"/>
            <a:ext cx="18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选频（带通）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369127" y="568720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40911" y="371166"/>
            <a:ext cx="116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噪声</a:t>
            </a:r>
            <a:endParaRPr lang="zh-CN" altLang="en-US" sz="24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816546" y="568720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49288" y="337886"/>
            <a:ext cx="147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同相放大</a:t>
            </a:r>
            <a:endParaRPr lang="zh-CN" altLang="en-US" sz="24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752048" y="568720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88242" y="278640"/>
            <a:ext cx="306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幅度测量</a:t>
            </a:r>
            <a:endParaRPr lang="zh-CN" altLang="en-US" sz="36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11" y="1850996"/>
            <a:ext cx="10674237" cy="42385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611672" y="1103512"/>
            <a:ext cx="378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二极管包络检波电路</a:t>
            </a:r>
            <a:endParaRPr lang="zh-CN" altLang="en-US" sz="28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969961" y="1316865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412429" y="1103512"/>
            <a:ext cx="378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正弦信号放大至</a:t>
            </a:r>
            <a:r>
              <a:rPr lang="en-US" altLang="zh-CN" sz="2800" dirty="0" smtClean="0"/>
              <a:t>1-3V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481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信号的采集和转换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10838" y="337887"/>
            <a:ext cx="18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选频（带通）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369127" y="568720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40911" y="371166"/>
            <a:ext cx="116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噪声</a:t>
            </a:r>
            <a:endParaRPr lang="zh-CN" altLang="en-US" sz="24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816546" y="568720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49288" y="337886"/>
            <a:ext cx="147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同相放大</a:t>
            </a:r>
            <a:endParaRPr lang="zh-CN" altLang="en-US" sz="24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752048" y="568720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88242" y="278640"/>
            <a:ext cx="306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幅度测量</a:t>
            </a:r>
            <a:endParaRPr lang="zh-CN" altLang="en-US" sz="3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757992" y="5987823"/>
            <a:ext cx="675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为什么不将放大后的正弦信号直接给单片机</a:t>
            </a:r>
            <a:r>
              <a:rPr lang="en-US" altLang="zh-CN" sz="2400" dirty="0" smtClean="0"/>
              <a:t>AD</a:t>
            </a:r>
            <a:r>
              <a:rPr lang="zh-CN" altLang="en-US" sz="2400" dirty="0" smtClean="0"/>
              <a:t>口？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20" y="1035300"/>
            <a:ext cx="9023153" cy="471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9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信号的采集和转换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10838" y="337887"/>
            <a:ext cx="18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选频（带通）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369127" y="568720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40911" y="371166"/>
            <a:ext cx="116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噪声</a:t>
            </a:r>
            <a:endParaRPr lang="zh-CN" altLang="en-US" sz="24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816546" y="568720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49288" y="337886"/>
            <a:ext cx="147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同相放大</a:t>
            </a:r>
            <a:endParaRPr lang="zh-CN" altLang="en-US" sz="24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752048" y="568720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393760" y="337885"/>
            <a:ext cx="145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幅度测量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757992" y="5987823"/>
            <a:ext cx="675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为什么不将放大后的正弦信号直接给单片机</a:t>
            </a:r>
            <a:r>
              <a:rPr lang="en-US" altLang="zh-CN" sz="2400" dirty="0" smtClean="0"/>
              <a:t>AD</a:t>
            </a:r>
            <a:r>
              <a:rPr lang="zh-CN" altLang="en-US" sz="2400" dirty="0" smtClean="0"/>
              <a:t>口？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838200"/>
            <a:ext cx="11668125" cy="518160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8677831" y="568720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319543" y="337885"/>
            <a:ext cx="145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</a:t>
            </a:r>
            <a:r>
              <a:rPr lang="zh-CN" altLang="en-US" sz="2400" dirty="0" smtClean="0"/>
              <a:t>转换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72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赛道识别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809359" y="658091"/>
            <a:ext cx="227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线圈的选择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1" r="32727"/>
          <a:stretch/>
        </p:blipFill>
        <p:spPr>
          <a:xfrm>
            <a:off x="2809359" y="743477"/>
            <a:ext cx="5721927" cy="537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赛道识别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809359" y="658091"/>
            <a:ext cx="227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线圈的选择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14" y="523876"/>
            <a:ext cx="94202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赛道识别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357" y="483972"/>
            <a:ext cx="7620333" cy="58900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81760" y="6374027"/>
            <a:ext cx="743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非线性问题怎么解决？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950342" y="253139"/>
            <a:ext cx="743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左右电感线圈感应电动势差与横向偏移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的关系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27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赛道识别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83673" y="253138"/>
            <a:ext cx="219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一种优化算法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816646" y="253137"/>
            <a:ext cx="160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“差比和”</a:t>
            </a:r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668432"/>
              </p:ext>
            </p:extLst>
          </p:nvPr>
        </p:nvGraphicFramePr>
        <p:xfrm>
          <a:off x="1998271" y="1157683"/>
          <a:ext cx="1183743" cy="986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3" imgW="533160" imgH="444240" progId="Equation.DSMT4">
                  <p:embed/>
                </p:oleObj>
              </mc:Choice>
              <mc:Fallback>
                <p:oleObj name="Equation" r:id="rId3" imgW="533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8271" y="1157683"/>
                        <a:ext cx="1183743" cy="986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3352856" y="950330"/>
            <a:ext cx="8589762" cy="550332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457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代码结构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83"/>
          <a:stretch/>
        </p:blipFill>
        <p:spPr>
          <a:xfrm>
            <a:off x="1802477" y="1191490"/>
            <a:ext cx="9908988" cy="38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代码结构</a:t>
            </a:r>
            <a:endParaRPr lang="zh-CN" altLang="en-US" dirty="0"/>
          </a:p>
        </p:txBody>
      </p:sp>
      <p:pic>
        <p:nvPicPr>
          <p:cNvPr id="14338" name="图片 14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17" y="0"/>
            <a:ext cx="1095963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8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赛道导引线说明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40735" y="-1493264"/>
            <a:ext cx="6851947" cy="9850582"/>
          </a:xfrm>
        </p:spPr>
      </p:pic>
      <p:sp>
        <p:nvSpPr>
          <p:cNvPr id="11" name="任意多边形 10"/>
          <p:cNvSpPr/>
          <p:nvPr/>
        </p:nvSpPr>
        <p:spPr>
          <a:xfrm>
            <a:off x="2616200" y="1498600"/>
            <a:ext cx="266700" cy="1409700"/>
          </a:xfrm>
          <a:custGeom>
            <a:avLst/>
            <a:gdLst>
              <a:gd name="connsiteX0" fmla="*/ 88900 w 266700"/>
              <a:gd name="connsiteY0" fmla="*/ 1409700 h 1409700"/>
              <a:gd name="connsiteX1" fmla="*/ 76200 w 266700"/>
              <a:gd name="connsiteY1" fmla="*/ 736600 h 1409700"/>
              <a:gd name="connsiteX2" fmla="*/ 76200 w 266700"/>
              <a:gd name="connsiteY2" fmla="*/ 0 h 1409700"/>
              <a:gd name="connsiteX3" fmla="*/ 25400 w 266700"/>
              <a:gd name="connsiteY3" fmla="*/ 88900 h 1409700"/>
              <a:gd name="connsiteX4" fmla="*/ 0 w 266700"/>
              <a:gd name="connsiteY4" fmla="*/ 127000 h 1409700"/>
              <a:gd name="connsiteX5" fmla="*/ 50800 w 266700"/>
              <a:gd name="connsiteY5" fmla="*/ 12700 h 1409700"/>
              <a:gd name="connsiteX6" fmla="*/ 139700 w 266700"/>
              <a:gd name="connsiteY6" fmla="*/ 25400 h 1409700"/>
              <a:gd name="connsiteX7" fmla="*/ 203200 w 266700"/>
              <a:gd name="connsiteY7" fmla="*/ 101600 h 1409700"/>
              <a:gd name="connsiteX8" fmla="*/ 241300 w 266700"/>
              <a:gd name="connsiteY8" fmla="*/ 114300 h 1409700"/>
              <a:gd name="connsiteX9" fmla="*/ 266700 w 266700"/>
              <a:gd name="connsiteY9" fmla="*/ 1524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700" h="1409700">
                <a:moveTo>
                  <a:pt x="88900" y="1409700"/>
                </a:moveTo>
                <a:cubicBezTo>
                  <a:pt x="84667" y="1185333"/>
                  <a:pt x="76200" y="961007"/>
                  <a:pt x="76200" y="736600"/>
                </a:cubicBezTo>
                <a:cubicBezTo>
                  <a:pt x="76200" y="-34036"/>
                  <a:pt x="121281" y="315564"/>
                  <a:pt x="76200" y="0"/>
                </a:cubicBezTo>
                <a:cubicBezTo>
                  <a:pt x="14317" y="92825"/>
                  <a:pt x="89852" y="-23891"/>
                  <a:pt x="25400" y="88900"/>
                </a:cubicBezTo>
                <a:cubicBezTo>
                  <a:pt x="17827" y="102152"/>
                  <a:pt x="0" y="142264"/>
                  <a:pt x="0" y="127000"/>
                </a:cubicBezTo>
                <a:cubicBezTo>
                  <a:pt x="0" y="81660"/>
                  <a:pt x="27780" y="47229"/>
                  <a:pt x="50800" y="12700"/>
                </a:cubicBezTo>
                <a:cubicBezTo>
                  <a:pt x="80433" y="16933"/>
                  <a:pt x="111907" y="14283"/>
                  <a:pt x="139700" y="25400"/>
                </a:cubicBezTo>
                <a:cubicBezTo>
                  <a:pt x="188073" y="44749"/>
                  <a:pt x="168279" y="73663"/>
                  <a:pt x="203200" y="101600"/>
                </a:cubicBezTo>
                <a:cubicBezTo>
                  <a:pt x="213653" y="109963"/>
                  <a:pt x="228600" y="110067"/>
                  <a:pt x="241300" y="114300"/>
                </a:cubicBezTo>
                <a:lnTo>
                  <a:pt x="266700" y="15240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2552700" y="3009900"/>
            <a:ext cx="242431" cy="1490165"/>
          </a:xfrm>
          <a:custGeom>
            <a:avLst/>
            <a:gdLst>
              <a:gd name="connsiteX0" fmla="*/ 139700 w 242431"/>
              <a:gd name="connsiteY0" fmla="*/ 0 h 1490165"/>
              <a:gd name="connsiteX1" fmla="*/ 127000 w 242431"/>
              <a:gd name="connsiteY1" fmla="*/ 63500 h 1490165"/>
              <a:gd name="connsiteX2" fmla="*/ 152400 w 242431"/>
              <a:gd name="connsiteY2" fmla="*/ 266700 h 1490165"/>
              <a:gd name="connsiteX3" fmla="*/ 165100 w 242431"/>
              <a:gd name="connsiteY3" fmla="*/ 723900 h 1490165"/>
              <a:gd name="connsiteX4" fmla="*/ 152400 w 242431"/>
              <a:gd name="connsiteY4" fmla="*/ 1130300 h 1490165"/>
              <a:gd name="connsiteX5" fmla="*/ 127000 w 242431"/>
              <a:gd name="connsiteY5" fmla="*/ 1282700 h 1490165"/>
              <a:gd name="connsiteX6" fmla="*/ 101600 w 242431"/>
              <a:gd name="connsiteY6" fmla="*/ 1333500 h 1490165"/>
              <a:gd name="connsiteX7" fmla="*/ 76200 w 242431"/>
              <a:gd name="connsiteY7" fmla="*/ 1397000 h 1490165"/>
              <a:gd name="connsiteX8" fmla="*/ 50800 w 242431"/>
              <a:gd name="connsiteY8" fmla="*/ 1358900 h 1490165"/>
              <a:gd name="connsiteX9" fmla="*/ 38100 w 242431"/>
              <a:gd name="connsiteY9" fmla="*/ 1308100 h 1490165"/>
              <a:gd name="connsiteX10" fmla="*/ 0 w 242431"/>
              <a:gd name="connsiteY10" fmla="*/ 1282700 h 1490165"/>
              <a:gd name="connsiteX11" fmla="*/ 38100 w 242431"/>
              <a:gd name="connsiteY11" fmla="*/ 1320800 h 1490165"/>
              <a:gd name="connsiteX12" fmla="*/ 101600 w 242431"/>
              <a:gd name="connsiteY12" fmla="*/ 1447800 h 1490165"/>
              <a:gd name="connsiteX13" fmla="*/ 114300 w 242431"/>
              <a:gd name="connsiteY13" fmla="*/ 1485900 h 1490165"/>
              <a:gd name="connsiteX14" fmla="*/ 165100 w 242431"/>
              <a:gd name="connsiteY14" fmla="*/ 1422400 h 1490165"/>
              <a:gd name="connsiteX15" fmla="*/ 190500 w 242431"/>
              <a:gd name="connsiteY15" fmla="*/ 1384300 h 1490165"/>
              <a:gd name="connsiteX16" fmla="*/ 203200 w 242431"/>
              <a:gd name="connsiteY16" fmla="*/ 1333500 h 1490165"/>
              <a:gd name="connsiteX17" fmla="*/ 241300 w 242431"/>
              <a:gd name="connsiteY17" fmla="*/ 1320800 h 1490165"/>
              <a:gd name="connsiteX18" fmla="*/ 215900 w 242431"/>
              <a:gd name="connsiteY18" fmla="*/ 1358900 h 1490165"/>
              <a:gd name="connsiteX19" fmla="*/ 190500 w 242431"/>
              <a:gd name="connsiteY19" fmla="*/ 1435100 h 1490165"/>
              <a:gd name="connsiteX20" fmla="*/ 165100 w 242431"/>
              <a:gd name="connsiteY20" fmla="*/ 1473200 h 149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2431" h="1490165">
                <a:moveTo>
                  <a:pt x="139700" y="0"/>
                </a:moveTo>
                <a:cubicBezTo>
                  <a:pt x="135467" y="21167"/>
                  <a:pt x="127000" y="41914"/>
                  <a:pt x="127000" y="63500"/>
                </a:cubicBezTo>
                <a:cubicBezTo>
                  <a:pt x="127000" y="151426"/>
                  <a:pt x="137295" y="191175"/>
                  <a:pt x="152400" y="266700"/>
                </a:cubicBezTo>
                <a:cubicBezTo>
                  <a:pt x="156633" y="419100"/>
                  <a:pt x="165100" y="571441"/>
                  <a:pt x="165100" y="723900"/>
                </a:cubicBezTo>
                <a:cubicBezTo>
                  <a:pt x="165100" y="859433"/>
                  <a:pt x="159004" y="994928"/>
                  <a:pt x="152400" y="1130300"/>
                </a:cubicBezTo>
                <a:cubicBezTo>
                  <a:pt x="149805" y="1183489"/>
                  <a:pt x="147777" y="1234220"/>
                  <a:pt x="127000" y="1282700"/>
                </a:cubicBezTo>
                <a:cubicBezTo>
                  <a:pt x="119542" y="1300101"/>
                  <a:pt x="110067" y="1316567"/>
                  <a:pt x="101600" y="1333500"/>
                </a:cubicBezTo>
                <a:cubicBezTo>
                  <a:pt x="81250" y="1496300"/>
                  <a:pt x="102042" y="1448684"/>
                  <a:pt x="76200" y="1397000"/>
                </a:cubicBezTo>
                <a:cubicBezTo>
                  <a:pt x="69374" y="1383348"/>
                  <a:pt x="59267" y="1371600"/>
                  <a:pt x="50800" y="1358900"/>
                </a:cubicBezTo>
                <a:cubicBezTo>
                  <a:pt x="46567" y="1341967"/>
                  <a:pt x="47782" y="1322623"/>
                  <a:pt x="38100" y="1308100"/>
                </a:cubicBezTo>
                <a:cubicBezTo>
                  <a:pt x="29633" y="1295400"/>
                  <a:pt x="0" y="1267436"/>
                  <a:pt x="0" y="1282700"/>
                </a:cubicBezTo>
                <a:lnTo>
                  <a:pt x="38100" y="1320800"/>
                </a:lnTo>
                <a:cubicBezTo>
                  <a:pt x="70193" y="1417080"/>
                  <a:pt x="47436" y="1375581"/>
                  <a:pt x="101600" y="1447800"/>
                </a:cubicBezTo>
                <a:cubicBezTo>
                  <a:pt x="105833" y="1460500"/>
                  <a:pt x="102326" y="1479913"/>
                  <a:pt x="114300" y="1485900"/>
                </a:cubicBezTo>
                <a:cubicBezTo>
                  <a:pt x="160077" y="1508789"/>
                  <a:pt x="160733" y="1432589"/>
                  <a:pt x="165100" y="1422400"/>
                </a:cubicBezTo>
                <a:cubicBezTo>
                  <a:pt x="171113" y="1408371"/>
                  <a:pt x="182033" y="1397000"/>
                  <a:pt x="190500" y="1384300"/>
                </a:cubicBezTo>
                <a:cubicBezTo>
                  <a:pt x="194733" y="1367367"/>
                  <a:pt x="192296" y="1347130"/>
                  <a:pt x="203200" y="1333500"/>
                </a:cubicBezTo>
                <a:cubicBezTo>
                  <a:pt x="211563" y="1323047"/>
                  <a:pt x="235313" y="1308826"/>
                  <a:pt x="241300" y="1320800"/>
                </a:cubicBezTo>
                <a:cubicBezTo>
                  <a:pt x="248126" y="1334452"/>
                  <a:pt x="222099" y="1344952"/>
                  <a:pt x="215900" y="1358900"/>
                </a:cubicBezTo>
                <a:cubicBezTo>
                  <a:pt x="205026" y="1383366"/>
                  <a:pt x="198967" y="1409700"/>
                  <a:pt x="190500" y="1435100"/>
                </a:cubicBezTo>
                <a:cubicBezTo>
                  <a:pt x="176461" y="1477216"/>
                  <a:pt x="191187" y="1473200"/>
                  <a:pt x="165100" y="14732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892300" y="2259095"/>
            <a:ext cx="838200" cy="649205"/>
          </a:xfrm>
          <a:custGeom>
            <a:avLst/>
            <a:gdLst>
              <a:gd name="connsiteX0" fmla="*/ 838200 w 838200"/>
              <a:gd name="connsiteY0" fmla="*/ 649205 h 649205"/>
              <a:gd name="connsiteX1" fmla="*/ 609600 w 838200"/>
              <a:gd name="connsiteY1" fmla="*/ 636505 h 649205"/>
              <a:gd name="connsiteX2" fmla="*/ 533400 w 838200"/>
              <a:gd name="connsiteY2" fmla="*/ 585705 h 649205"/>
              <a:gd name="connsiteX3" fmla="*/ 469900 w 838200"/>
              <a:gd name="connsiteY3" fmla="*/ 560305 h 649205"/>
              <a:gd name="connsiteX4" fmla="*/ 381000 w 838200"/>
              <a:gd name="connsiteY4" fmla="*/ 458705 h 649205"/>
              <a:gd name="connsiteX5" fmla="*/ 368300 w 838200"/>
              <a:gd name="connsiteY5" fmla="*/ 407905 h 649205"/>
              <a:gd name="connsiteX6" fmla="*/ 292100 w 838200"/>
              <a:gd name="connsiteY6" fmla="*/ 357105 h 649205"/>
              <a:gd name="connsiteX7" fmla="*/ 241300 w 838200"/>
              <a:gd name="connsiteY7" fmla="*/ 319005 h 649205"/>
              <a:gd name="connsiteX8" fmla="*/ 165100 w 838200"/>
              <a:gd name="connsiteY8" fmla="*/ 242805 h 649205"/>
              <a:gd name="connsiteX9" fmla="*/ 152400 w 838200"/>
              <a:gd name="connsiteY9" fmla="*/ 204705 h 649205"/>
              <a:gd name="connsiteX10" fmla="*/ 63500 w 838200"/>
              <a:gd name="connsiteY10" fmla="*/ 128505 h 649205"/>
              <a:gd name="connsiteX11" fmla="*/ 12700 w 838200"/>
              <a:gd name="connsiteY11" fmla="*/ 1505 h 649205"/>
              <a:gd name="connsiteX12" fmla="*/ 0 w 838200"/>
              <a:gd name="connsiteY12" fmla="*/ 1505 h 6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8200" h="649205">
                <a:moveTo>
                  <a:pt x="838200" y="649205"/>
                </a:moveTo>
                <a:cubicBezTo>
                  <a:pt x="762000" y="644972"/>
                  <a:pt x="685574" y="643741"/>
                  <a:pt x="609600" y="636505"/>
                </a:cubicBezTo>
                <a:cubicBezTo>
                  <a:pt x="554146" y="631224"/>
                  <a:pt x="581388" y="615698"/>
                  <a:pt x="533400" y="585705"/>
                </a:cubicBezTo>
                <a:cubicBezTo>
                  <a:pt x="514068" y="573623"/>
                  <a:pt x="491067" y="568772"/>
                  <a:pt x="469900" y="560305"/>
                </a:cubicBezTo>
                <a:cubicBezTo>
                  <a:pt x="440885" y="531290"/>
                  <a:pt x="400381" y="493591"/>
                  <a:pt x="381000" y="458705"/>
                </a:cubicBezTo>
                <a:cubicBezTo>
                  <a:pt x="372523" y="443447"/>
                  <a:pt x="376960" y="423060"/>
                  <a:pt x="368300" y="407905"/>
                </a:cubicBezTo>
                <a:cubicBezTo>
                  <a:pt x="345916" y="368733"/>
                  <a:pt x="328469" y="369228"/>
                  <a:pt x="292100" y="357105"/>
                </a:cubicBezTo>
                <a:cubicBezTo>
                  <a:pt x="275167" y="344405"/>
                  <a:pt x="257033" y="333165"/>
                  <a:pt x="241300" y="319005"/>
                </a:cubicBezTo>
                <a:cubicBezTo>
                  <a:pt x="214600" y="294975"/>
                  <a:pt x="165100" y="242805"/>
                  <a:pt x="165100" y="242805"/>
                </a:cubicBezTo>
                <a:cubicBezTo>
                  <a:pt x="160867" y="230105"/>
                  <a:pt x="159826" y="215844"/>
                  <a:pt x="152400" y="204705"/>
                </a:cubicBezTo>
                <a:cubicBezTo>
                  <a:pt x="134711" y="178171"/>
                  <a:pt x="86975" y="146111"/>
                  <a:pt x="63500" y="128505"/>
                </a:cubicBezTo>
                <a:cubicBezTo>
                  <a:pt x="53255" y="97770"/>
                  <a:pt x="35124" y="31404"/>
                  <a:pt x="12700" y="1505"/>
                </a:cubicBezTo>
                <a:cubicBezTo>
                  <a:pt x="10160" y="-1882"/>
                  <a:pt x="4233" y="1505"/>
                  <a:pt x="0" y="150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723734" y="2259095"/>
            <a:ext cx="981366" cy="776205"/>
          </a:xfrm>
          <a:custGeom>
            <a:avLst/>
            <a:gdLst>
              <a:gd name="connsiteX0" fmla="*/ 952568 w 952568"/>
              <a:gd name="connsiteY0" fmla="*/ 660400 h 660400"/>
              <a:gd name="connsiteX1" fmla="*/ 571568 w 952568"/>
              <a:gd name="connsiteY1" fmla="*/ 647700 h 660400"/>
              <a:gd name="connsiteX2" fmla="*/ 508068 w 952568"/>
              <a:gd name="connsiteY2" fmla="*/ 584200 h 660400"/>
              <a:gd name="connsiteX3" fmla="*/ 419168 w 952568"/>
              <a:gd name="connsiteY3" fmla="*/ 520700 h 660400"/>
              <a:gd name="connsiteX4" fmla="*/ 393768 w 952568"/>
              <a:gd name="connsiteY4" fmla="*/ 469900 h 660400"/>
              <a:gd name="connsiteX5" fmla="*/ 317568 w 952568"/>
              <a:gd name="connsiteY5" fmla="*/ 431800 h 660400"/>
              <a:gd name="connsiteX6" fmla="*/ 279468 w 952568"/>
              <a:gd name="connsiteY6" fmla="*/ 393700 h 660400"/>
              <a:gd name="connsiteX7" fmla="*/ 254068 w 952568"/>
              <a:gd name="connsiteY7" fmla="*/ 342900 h 660400"/>
              <a:gd name="connsiteX8" fmla="*/ 203268 w 952568"/>
              <a:gd name="connsiteY8" fmla="*/ 317500 h 660400"/>
              <a:gd name="connsiteX9" fmla="*/ 177868 w 952568"/>
              <a:gd name="connsiteY9" fmla="*/ 279400 h 660400"/>
              <a:gd name="connsiteX10" fmla="*/ 139768 w 952568"/>
              <a:gd name="connsiteY10" fmla="*/ 266700 h 660400"/>
              <a:gd name="connsiteX11" fmla="*/ 101668 w 952568"/>
              <a:gd name="connsiteY11" fmla="*/ 241300 h 660400"/>
              <a:gd name="connsiteX12" fmla="*/ 63568 w 952568"/>
              <a:gd name="connsiteY12" fmla="*/ 152400 h 660400"/>
              <a:gd name="connsiteX13" fmla="*/ 25468 w 952568"/>
              <a:gd name="connsiteY13" fmla="*/ 101600 h 660400"/>
              <a:gd name="connsiteX14" fmla="*/ 68 w 952568"/>
              <a:gd name="connsiteY14" fmla="*/ 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2568" h="660400">
                <a:moveTo>
                  <a:pt x="952568" y="660400"/>
                </a:moveTo>
                <a:cubicBezTo>
                  <a:pt x="825568" y="656167"/>
                  <a:pt x="698117" y="659204"/>
                  <a:pt x="571568" y="647700"/>
                </a:cubicBezTo>
                <a:cubicBezTo>
                  <a:pt x="534315" y="644313"/>
                  <a:pt x="528388" y="604520"/>
                  <a:pt x="508068" y="584200"/>
                </a:cubicBezTo>
                <a:cubicBezTo>
                  <a:pt x="492315" y="568447"/>
                  <a:pt x="440801" y="535122"/>
                  <a:pt x="419168" y="520700"/>
                </a:cubicBezTo>
                <a:cubicBezTo>
                  <a:pt x="410701" y="503767"/>
                  <a:pt x="405888" y="484444"/>
                  <a:pt x="393768" y="469900"/>
                </a:cubicBezTo>
                <a:cubicBezTo>
                  <a:pt x="374830" y="447174"/>
                  <a:pt x="343573" y="440468"/>
                  <a:pt x="317568" y="431800"/>
                </a:cubicBezTo>
                <a:cubicBezTo>
                  <a:pt x="304868" y="419100"/>
                  <a:pt x="289907" y="408315"/>
                  <a:pt x="279468" y="393700"/>
                </a:cubicBezTo>
                <a:cubicBezTo>
                  <a:pt x="268464" y="378294"/>
                  <a:pt x="267455" y="356287"/>
                  <a:pt x="254068" y="342900"/>
                </a:cubicBezTo>
                <a:cubicBezTo>
                  <a:pt x="240681" y="329513"/>
                  <a:pt x="220201" y="325967"/>
                  <a:pt x="203268" y="317500"/>
                </a:cubicBezTo>
                <a:cubicBezTo>
                  <a:pt x="194801" y="304800"/>
                  <a:pt x="189787" y="288935"/>
                  <a:pt x="177868" y="279400"/>
                </a:cubicBezTo>
                <a:cubicBezTo>
                  <a:pt x="167415" y="271037"/>
                  <a:pt x="151742" y="272687"/>
                  <a:pt x="139768" y="266700"/>
                </a:cubicBezTo>
                <a:cubicBezTo>
                  <a:pt x="126116" y="259874"/>
                  <a:pt x="114368" y="249767"/>
                  <a:pt x="101668" y="241300"/>
                </a:cubicBezTo>
                <a:cubicBezTo>
                  <a:pt x="9214" y="102618"/>
                  <a:pt x="145578" y="316419"/>
                  <a:pt x="63568" y="152400"/>
                </a:cubicBezTo>
                <a:cubicBezTo>
                  <a:pt x="54102" y="133468"/>
                  <a:pt x="38168" y="118533"/>
                  <a:pt x="25468" y="101600"/>
                </a:cubicBezTo>
                <a:cubicBezTo>
                  <a:pt x="-2609" y="17368"/>
                  <a:pt x="68" y="52174"/>
                  <a:pt x="68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384299" y="1663700"/>
            <a:ext cx="957117" cy="595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信号源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7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赛道导引线说明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52340" y="2189896"/>
            <a:ext cx="3787363" cy="5444836"/>
          </a:xfrm>
        </p:spPr>
      </p:pic>
      <p:sp>
        <p:nvSpPr>
          <p:cNvPr id="3" name="文本框 2"/>
          <p:cNvSpPr txBox="1"/>
          <p:nvPr/>
        </p:nvSpPr>
        <p:spPr>
          <a:xfrm>
            <a:off x="2590799" y="595745"/>
            <a:ext cx="940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赛道中心线位置处布有导线，导线上通有</a:t>
            </a:r>
            <a:r>
              <a:rPr lang="en-US" altLang="zh-CN" sz="2800" dirty="0" smtClean="0"/>
              <a:t>20kHz</a:t>
            </a:r>
            <a:r>
              <a:rPr lang="zh-CN" altLang="en-US" sz="2800" dirty="0" smtClean="0"/>
              <a:t>的交变电流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139393" y="180307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频率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680541"/>
              </p:ext>
            </p:extLst>
          </p:nvPr>
        </p:nvGraphicFramePr>
        <p:xfrm>
          <a:off x="2874817" y="1759527"/>
          <a:ext cx="2136127" cy="61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4" imgW="711000" imgH="203040" progId="Equation.DSMT4">
                  <p:embed/>
                </p:oleObj>
              </mc:Choice>
              <mc:Fallback>
                <p:oleObj name="Equation" r:id="rId4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4817" y="1759527"/>
                        <a:ext cx="2136127" cy="610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5010944" y="2064688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652655" y="180307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波长</a:t>
            </a:r>
            <a:endParaRPr lang="zh-CN" altLang="en-US" sz="28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447522"/>
              </p:ext>
            </p:extLst>
          </p:nvPr>
        </p:nvGraphicFramePr>
        <p:xfrm>
          <a:off x="6423602" y="1797988"/>
          <a:ext cx="2747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6" imgW="914400" imgH="177480" progId="Equation.DSMT4">
                  <p:embed/>
                </p:oleObj>
              </mc:Choice>
              <mc:Fallback>
                <p:oleObj name="Equation" r:id="rId6" imgW="914400" imgH="177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23602" y="1797988"/>
                        <a:ext cx="274796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2553894" y="2675010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3695" y="24134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忽略电磁波辐射能量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9171565" y="1803078"/>
            <a:ext cx="3193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赛道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车模（天线）</a:t>
            </a:r>
            <a:endParaRPr lang="zh-CN" altLang="en-US" sz="28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540015" y="2675010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292567" y="241340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静磁场，毕奥萨伐尔定律成立</a:t>
            </a:r>
            <a:endParaRPr lang="zh-CN" altLang="en-US" sz="28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544110" y="3340029"/>
            <a:ext cx="641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123696" y="3078419"/>
            <a:ext cx="3299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从导线内电流信号转变为空间上的磁场信号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05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赛道导引线说明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6" y="5015"/>
            <a:ext cx="4122792" cy="56892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765" y="4097"/>
            <a:ext cx="3750322" cy="5316048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55963" y="5929745"/>
            <a:ext cx="10533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弯道部分的磁场建模可以使用有限元软件：</a:t>
            </a:r>
            <a:r>
              <a:rPr lang="en-US" altLang="zh-CN" sz="2800" dirty="0" smtClean="0"/>
              <a:t>ANSYS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CST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Comsol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19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赛道导引线说明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258290" y="296827"/>
            <a:ext cx="7385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磁场检测：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、电磁感应原理。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、霍尔效应。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7466722" y="80820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霍尔效应对磁场强度要求较高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644052" y="140637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电磁感应线圈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8886825" y="2648432"/>
            <a:ext cx="25632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导线中的电流按一定规律变化时，导线周围的磁场也将发生变化，则线圈中将感应出一定的电动势。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63" y="1929591"/>
            <a:ext cx="7141975" cy="46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赛道导引线说明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219" y="2665456"/>
            <a:ext cx="6497782" cy="4192545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503119"/>
              </p:ext>
            </p:extLst>
          </p:nvPr>
        </p:nvGraphicFramePr>
        <p:xfrm>
          <a:off x="2619850" y="276108"/>
          <a:ext cx="4284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4" imgW="1562040" imgH="393480" progId="Equation.DSMT4">
                  <p:embed/>
                </p:oleObj>
              </mc:Choice>
              <mc:Fallback>
                <p:oleObj name="Equation" r:id="rId4" imgW="1562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19850" y="276108"/>
                        <a:ext cx="4284662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039095" y="1548866"/>
            <a:ext cx="435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K</a:t>
            </a:r>
            <a:r>
              <a:rPr lang="zh-CN" altLang="en-US" sz="2400" dirty="0" smtClean="0"/>
              <a:t>与线圈面积、线圈匝数等有关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626778" y="3429000"/>
            <a:ext cx="22708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不同的线圈轴线摆放方向，可以感应不同的磁场分量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448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309" y="0"/>
            <a:ext cx="637308" cy="6858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赛道导引线说明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33" y="638773"/>
            <a:ext cx="10695867" cy="55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27" y="886641"/>
            <a:ext cx="7805174" cy="59713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7567" y="301866"/>
            <a:ext cx="9210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在车模前方安装一个水平方向的线圈，高度为</a:t>
            </a: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6588" y="0"/>
            <a:ext cx="638175" cy="6858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赛道导引线说明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2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541</Words>
  <Application>Microsoft Office PowerPoint</Application>
  <PresentationFormat>宽屏</PresentationFormat>
  <Paragraphs>120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Arial</vt:lpstr>
      <vt:lpstr>Times New Roman</vt:lpstr>
      <vt:lpstr>Office 主题​​</vt:lpstr>
      <vt:lpstr>Equation</vt:lpstr>
      <vt:lpstr>MathType 6.0 Equation</vt:lpstr>
      <vt:lpstr>电磁组别入门</vt:lpstr>
      <vt:lpstr>赛道导引线说明</vt:lpstr>
      <vt:lpstr>赛道导引线说明</vt:lpstr>
      <vt:lpstr>赛道导引线说明</vt:lpstr>
      <vt:lpstr>赛道导引线说明</vt:lpstr>
      <vt:lpstr>赛道导引线说明</vt:lpstr>
      <vt:lpstr>赛道导引线说明</vt:lpstr>
      <vt:lpstr>赛道导引线说明</vt:lpstr>
      <vt:lpstr>赛道导引线说明</vt:lpstr>
      <vt:lpstr>赛道导引线说明</vt:lpstr>
      <vt:lpstr>信号的采集和转换</vt:lpstr>
      <vt:lpstr>信号的采集和转换</vt:lpstr>
      <vt:lpstr>信号的采集和转换</vt:lpstr>
      <vt:lpstr>信号的采集和转换</vt:lpstr>
      <vt:lpstr>信号的采集和转换</vt:lpstr>
      <vt:lpstr>信号的采集和转换</vt:lpstr>
      <vt:lpstr>信号的采集和转换</vt:lpstr>
      <vt:lpstr>信号的采集和转换</vt:lpstr>
      <vt:lpstr>信号的采集和转换</vt:lpstr>
      <vt:lpstr>信号的采集和转换</vt:lpstr>
      <vt:lpstr>信号的采集和转换</vt:lpstr>
      <vt:lpstr>信号的采集和转换</vt:lpstr>
      <vt:lpstr>信号的采集和转换</vt:lpstr>
      <vt:lpstr>赛道识别</vt:lpstr>
      <vt:lpstr>赛道识别</vt:lpstr>
      <vt:lpstr>赛道识别</vt:lpstr>
      <vt:lpstr>赛道识别</vt:lpstr>
      <vt:lpstr>代码结构</vt:lpstr>
      <vt:lpstr>代码结构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电磁组别入门</dc:title>
  <dc:creator>蒋 徐颢</dc:creator>
  <cp:lastModifiedBy>蒋 徐颢</cp:lastModifiedBy>
  <cp:revision>35</cp:revision>
  <dcterms:created xsi:type="dcterms:W3CDTF">2018-11-20T04:41:42Z</dcterms:created>
  <dcterms:modified xsi:type="dcterms:W3CDTF">2018-11-20T10:25:00Z</dcterms:modified>
</cp:coreProperties>
</file>