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"/>
  </p:notesMasterIdLst>
  <p:sldIdLst>
    <p:sldId id="31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B90645A-75D4-4F5F-A685-5B44F37A4FB6}">
          <p14:sldIdLst>
            <p14:sldId id="31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  <a:srgbClr val="145ECD"/>
    <a:srgbClr val="E3ECF8"/>
    <a:srgbClr val="F5F8FA"/>
    <a:srgbClr val="EAFFD5"/>
    <a:srgbClr val="FFFFFF"/>
    <a:srgbClr val="99FF99"/>
    <a:srgbClr val="D5FC79"/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7B26C5-4107-4FEC-AEDC-1716B250A1EF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3" autoAdjust="0"/>
    <p:restoredTop sz="96920" autoAdjust="0"/>
  </p:normalViewPr>
  <p:slideViewPr>
    <p:cSldViewPr snapToGrid="0">
      <p:cViewPr varScale="1">
        <p:scale>
          <a:sx n="129" d="100"/>
          <a:sy n="129" d="100"/>
        </p:scale>
        <p:origin x="614" y="6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00" d="100"/>
        <a:sy n="3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90383D-E7A2-4D22-AE14-16F65C0765A6}" type="datetimeFigureOut">
              <a:rPr lang="zh-CN" altLang="en-US" smtClean="0"/>
              <a:t>2025/8/5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9CB2C-2386-4E13-8961-B39140D3FA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167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E4813-A51A-60AC-FDDB-D4F116874D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8B89E7-0A95-EA2E-ED01-757C5ABE4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30BD57-C135-1548-81C1-78177B546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3710981-64B0-494D-9D8C-79D5E37AEB60}" type="datetime1">
              <a:rPr lang="zh-CN" altLang="en-US" smtClean="0"/>
              <a:t>2025/8/5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FF4607-54A4-FF89-58E1-A0D1CC505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/>
              <a:t>Servforce.AI 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60FB71-D048-EEED-E0D6-224A76B1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2DCBF78-988F-4BD5-9A08-D58CF44AF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691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94952-99E9-5DAC-1176-CC5A0545A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033559-E242-1628-FFC5-E7D47A3AF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5F7CAB-5376-D25E-EFB3-09D5911EF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AFBB5-6DE6-4961-A5BA-E41C445D42EC}" type="datetime1">
              <a:rPr lang="zh-CN" altLang="en-US" smtClean="0"/>
              <a:t>2025/8/5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809E42-8342-9D29-365C-9C36A4D01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Servforce.AI 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6D4E14-11E2-00AD-4407-9C25AF30E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BF78-988F-4BD5-9A08-D58CF44AF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7309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2C73540-1013-5954-590E-6CC20517A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8B8710-701F-D8EC-20F9-56B232F71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4132EA-9E88-CA06-9B7E-C4020F808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14E9-11AA-448F-A6A9-69A2C69073AD}" type="datetime1">
              <a:rPr lang="zh-CN" altLang="en-US" smtClean="0"/>
              <a:t>2025/8/5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85CD0B-797A-CA30-5433-064053239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Servforce.AI 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EBD885-7DCE-B5BA-F212-3633F3755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BF78-988F-4BD5-9A08-D58CF44AF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453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gradFill>
            <a:gsLst>
              <a:gs pos="0">
                <a:srgbClr val="7030A0"/>
              </a:gs>
              <a:gs pos="100000">
                <a:srgbClr val="00B050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66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zh-CN" altLang="en-US"/>
              <a:t>单击此处编辑母版标题样式</a:t>
            </a:r>
            <a:endParaRPr dirty="0"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 hasCustomPrompt="1"/>
          </p:nvPr>
        </p:nvSpPr>
        <p:spPr>
          <a:xfrm>
            <a:off x="415600" y="983467"/>
            <a:ext cx="11360800" cy="5470800"/>
          </a:xfrm>
          <a:prstGeom prst="rect">
            <a:avLst/>
          </a:prstGeom>
          <a:solidFill>
            <a:srgbClr val="FFFFFF">
              <a:alpha val="70000"/>
            </a:srgb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504000" lvl="0" indent="-3600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800"/>
              <a:buChar char="●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64000" lvl="1" indent="-3600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400"/>
              <a:buChar char="○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24000" lvl="2" indent="-3600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400"/>
              <a:buChar char="■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584000" lvl="3" indent="-3600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400"/>
              <a:buChar char="●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944000" lvl="4" indent="-3600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400"/>
              <a:buChar char="○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304000" lvl="5" indent="-3600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ts val="1400"/>
              <a:buChar char="■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r>
              <a:rPr lang="en-US" dirty="0"/>
              <a:t>1</a:t>
            </a:r>
          </a:p>
          <a:p>
            <a:pPr lvl="1"/>
            <a:r>
              <a:rPr lang="en-US" dirty="0"/>
              <a:t>2</a:t>
            </a:r>
          </a:p>
          <a:p>
            <a:pPr lvl="2"/>
            <a:r>
              <a:rPr lang="en-US" dirty="0"/>
              <a:t>3</a:t>
            </a:r>
          </a:p>
          <a:p>
            <a:pPr lvl="3"/>
            <a:r>
              <a:rPr lang="en-US" dirty="0"/>
              <a:t>4</a:t>
            </a:r>
          </a:p>
          <a:p>
            <a:pPr lvl="4"/>
            <a:r>
              <a:rPr lang="en-US" dirty="0"/>
              <a:t>5</a:t>
            </a:r>
          </a:p>
          <a:p>
            <a:pPr lvl="5"/>
            <a:r>
              <a:rPr lang="en-US" dirty="0"/>
              <a:t>6</a:t>
            </a:r>
            <a:endParaRPr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11296600" y="6454267"/>
            <a:ext cx="731600" cy="2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A2DCBF78-988F-4BD5-9A08-D58CF44AF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072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1F458-F7E3-94CC-F61A-3CA06743D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656A0E-7DC2-23D0-6512-45FDD1705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956" y="878305"/>
            <a:ext cx="11462083" cy="5437330"/>
          </a:xfrm>
        </p:spPr>
        <p:txBody>
          <a:bodyPr/>
          <a:lstStyle>
            <a:lvl1pPr>
              <a:spcBef>
                <a:spcPts val="0"/>
              </a:spcBef>
              <a:spcAft>
                <a:spcPts val="300"/>
              </a:spcAft>
              <a:defRPr/>
            </a:lvl1pPr>
            <a:lvl2pPr>
              <a:spcBef>
                <a:spcPts val="0"/>
              </a:spcBef>
              <a:spcAft>
                <a:spcPts val="300"/>
              </a:spcAft>
              <a:defRPr/>
            </a:lvl2pPr>
            <a:lvl3pPr>
              <a:spcBef>
                <a:spcPts val="0"/>
              </a:spcBef>
              <a:spcAft>
                <a:spcPts val="300"/>
              </a:spcAft>
              <a:defRPr/>
            </a:lvl3pPr>
            <a:lvl4pPr>
              <a:spcBef>
                <a:spcPts val="0"/>
              </a:spcBef>
              <a:spcAft>
                <a:spcPts val="300"/>
              </a:spcAft>
              <a:defRPr/>
            </a:lvl4pPr>
            <a:lvl5pPr>
              <a:spcBef>
                <a:spcPts val="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05F723-297B-468D-D1EC-01DAE539DF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76303"/>
            <a:ext cx="2743200" cy="252645"/>
          </a:xfrm>
        </p:spPr>
        <p:txBody>
          <a:bodyPr/>
          <a:lstStyle/>
          <a:p>
            <a:fld id="{25B39134-796C-400E-8107-489293366666}" type="datetime1">
              <a:rPr lang="zh-CN" altLang="en-US" smtClean="0"/>
              <a:t>2025/8/5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59C4A5-32B0-5426-61AD-825F9DCDB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8" y="6480065"/>
            <a:ext cx="4114800" cy="252645"/>
          </a:xfrm>
        </p:spPr>
        <p:txBody>
          <a:bodyPr/>
          <a:lstStyle/>
          <a:p>
            <a:r>
              <a:rPr lang="en-US" altLang="zh-CN"/>
              <a:t>Servforce.AI 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CF64DE-3711-419F-A67A-3F5C10C45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6304"/>
            <a:ext cx="2743200" cy="252645"/>
          </a:xfrm>
        </p:spPr>
        <p:txBody>
          <a:bodyPr/>
          <a:lstStyle/>
          <a:p>
            <a:fld id="{A2DCBF78-988F-4BD5-9A08-D58CF44AF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859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17BAD1-F145-A1C5-4B13-547B407EB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DE6569-BE2B-B379-0B6E-9AC3C9193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CABC29-41FE-A12B-7F04-3778049B6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0E66-E3EB-41DE-B549-FB085C58447D}" type="datetime1">
              <a:rPr lang="zh-CN" altLang="en-US" smtClean="0"/>
              <a:t>2025/8/5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C5992C-35D5-FDFE-D2B5-A49511898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Servforce.AI 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191FF7-0B1C-0EDC-FC69-9D03CFFA2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BF78-988F-4BD5-9A08-D58CF44AF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14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31714-076C-9D60-02BA-41B273C56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3B9B8A-F6A8-2B91-6F73-B91BEB46DD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9FCE73-F8AF-449B-DB8C-13CA281BD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51F969-C7ED-1CD3-5E32-B9C1CF02E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786A5-B1AE-434D-A2E6-478AB1C9A099}" type="datetime1">
              <a:rPr lang="zh-CN" altLang="en-US" smtClean="0"/>
              <a:t>2025/8/5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32F392-FA71-18B8-7F5C-076575707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Servforce.AI 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CC57B8-42A9-14A9-1288-A506E4211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BF78-988F-4BD5-9A08-D58CF44AF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720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919C3-C6A4-4C3A-E40B-7B2AD5557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B1C5D0-3291-8002-2D79-4512ABF34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2A5F23-BF4E-0D19-D282-92C6ACD46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B7682C-125A-D7C8-5E44-1D84C38AB7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C959B3-A2E6-E895-745F-64CB5F7C6B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EC088A6-9B56-8FEE-66BA-E9CDAA3BD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A14B3-C3C4-4FC1-A708-63AED371EA69}" type="datetime1">
              <a:rPr lang="zh-CN" altLang="en-US" smtClean="0"/>
              <a:t>2025/8/5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5CC6A91-087E-CBC3-9BC5-9C4CC338C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Servforce.AI 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8460446-080F-ECF0-6850-276AA629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BF78-988F-4BD5-9A08-D58CF44AF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827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28053-AF38-837F-3EE0-90B5A329D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79E739-4643-4347-3869-09CA6CEAD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E72E-32B5-4C21-8A53-DFE799A45F8E}" type="datetime1">
              <a:rPr lang="zh-CN" altLang="en-US" smtClean="0"/>
              <a:t>2025/8/5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E693B7-765F-B27D-DDB7-266482033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Servforce.AI 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9BC261-E9A8-7268-BB08-DD8926E08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BF78-988F-4BD5-9A08-D58CF44AF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489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A10B6C-670F-956B-BDDE-AC143BD88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24E6-CECF-4C8F-B848-4646700D9FDE}" type="datetime1">
              <a:rPr lang="zh-CN" altLang="en-US" smtClean="0"/>
              <a:t>2025/8/5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0BFC37-FB39-483D-3A71-1A3D14003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Servforce.AI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24209C-ACAF-1679-4368-9E93C53AE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BF78-988F-4BD5-9A08-D58CF44AF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982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F1D67-9DCD-E066-531C-E4BE42BA7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EC5357-5C29-BF9D-16F6-E99C6A97B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4BE683-7456-5625-DCC4-D03B47FD0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0FADE0-5A3B-4746-CE05-079C93CFA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71CA8-1CE0-491E-8CFC-8B8B33F8FFA8}" type="datetime1">
              <a:rPr lang="zh-CN" altLang="en-US" smtClean="0"/>
              <a:t>2025/8/5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4549B6-148C-627E-18E5-7A01678C8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Servforce.AI 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D4F8BE-8EC6-38F6-7DFD-C0ABEF99E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BF78-988F-4BD5-9A08-D58CF44AF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190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D70DC8-1885-3022-5199-9B8D725F6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AB76142-5108-2D3E-FBC9-43A98AC47C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4D53B2-9DA4-AF0F-7C66-F9DF69CA1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9B3AF4-EB23-DAC5-9A0D-D59A8EF07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278CC-F74E-41A7-9AFF-0C35A90EA414}" type="datetime1">
              <a:rPr lang="zh-CN" altLang="en-US" smtClean="0"/>
              <a:t>2025/8/5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2E8047-48ED-413F-0C9E-D606286AC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Servforce.AI 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85135A-E0CA-35A4-27EF-D7CD6B2FD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BF78-988F-4BD5-9A08-D58CF44AF5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255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7000">
              <a:srgbClr val="DDFCD0"/>
            </a:gs>
            <a:gs pos="0">
              <a:srgbClr val="A3EF9B"/>
            </a:gs>
            <a:gs pos="100000">
              <a:srgbClr val="E6F2DE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209541-0E8A-66EB-6FE1-9F10C07D1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3874"/>
          </a:xfrm>
          <a:prstGeom prst="rect">
            <a:avLst/>
          </a:prstGeom>
        </p:spPr>
        <p:txBody>
          <a:bodyPr vert="horz" lIns="144000" tIns="45720" rIns="14400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A0537D-62CC-CEB1-9D31-285D92A82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4956" y="886326"/>
            <a:ext cx="11462083" cy="5402179"/>
          </a:xfrm>
          <a:prstGeom prst="rect">
            <a:avLst/>
          </a:prstGeom>
          <a:solidFill>
            <a:srgbClr val="FFFFFF">
              <a:alpha val="70000"/>
            </a:srgbClr>
          </a:solidFill>
        </p:spPr>
        <p:txBody>
          <a:bodyPr vert="horz" lIns="144000" tIns="144000" rIns="144000" bIns="1440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6E8C71-954A-FC2A-9711-EEFB2D96F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57194"/>
            <a:ext cx="2743200" cy="2704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083F4-45A4-4D73-A14D-EA87B3B44495}" type="datetime1">
              <a:rPr lang="zh-CN" altLang="en-US" smtClean="0"/>
              <a:t>2025/8/5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2460E8-32E6-22A1-5A2C-E3DCB431A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598" y="6460956"/>
            <a:ext cx="4114800" cy="2704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Servforce.AI 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C9475F-3F6E-DD22-BD88-1E949F89E9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57195"/>
            <a:ext cx="2743200" cy="2704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CBF78-988F-4BD5-9A08-D58CF44AF57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Google Shape;19;p4">
            <a:extLst>
              <a:ext uri="{FF2B5EF4-FFF2-40B4-BE49-F238E27FC236}">
                <a16:creationId xmlns:a16="http://schemas.microsoft.com/office/drawing/2014/main" id="{0A23B64B-3F30-332C-9644-06BE8F6FAB4C}"/>
              </a:ext>
            </a:extLst>
          </p:cNvPr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gradFill>
            <a:gsLst>
              <a:gs pos="0">
                <a:srgbClr val="7030A0"/>
              </a:gs>
              <a:gs pos="100000">
                <a:srgbClr val="00B050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31943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marL="0" algn="l" defTabSz="914400" rtl="0" eaLnBrk="1" latinLnBrk="0" hangingPunct="1">
        <a:lnSpc>
          <a:spcPct val="100000"/>
        </a:lnSpc>
        <a:spcBef>
          <a:spcPts val="0"/>
        </a:spcBef>
        <a:buNone/>
        <a:defRPr sz="2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48032F-0358-7308-3EF3-EC547411C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6416A0-A837-7347-722C-B84646F68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AddrResolver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C8D10A-EC57-BFE3-D21D-7F8FC5B1E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89979EA-BA51-B921-56A0-1C25E3212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s</a:t>
            </a:r>
            <a:r>
              <a:rPr lang="en-US" altLang="zh-CN"/>
              <a:t>cisaga</a:t>
            </a:r>
            <a:r>
              <a:rPr lang="en-US" altLang="zh-CN" dirty="0"/>
              <a:t>@gmail.com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8EA675D-6A60-86FA-3DAC-18A3F241E335}"/>
              </a:ext>
            </a:extLst>
          </p:cNvPr>
          <p:cNvSpPr/>
          <p:nvPr/>
        </p:nvSpPr>
        <p:spPr>
          <a:xfrm>
            <a:off x="6177204" y="4883759"/>
            <a:ext cx="4330864" cy="1253041"/>
          </a:xfrm>
          <a:prstGeom prst="roundRect">
            <a:avLst>
              <a:gd name="adj" fmla="val 5595"/>
            </a:avLst>
          </a:prstGeom>
          <a:solidFill>
            <a:schemeClr val="bg1"/>
          </a:solidFill>
          <a:ln w="12700">
            <a:solidFill>
              <a:srgbClr val="008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marL="0" lvl="1" algn="ctr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私有化标准地址库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37194EC-EDBB-2E2A-FD79-185484799BE2}"/>
              </a:ext>
            </a:extLst>
          </p:cNvPr>
          <p:cNvSpPr/>
          <p:nvPr/>
        </p:nvSpPr>
        <p:spPr>
          <a:xfrm>
            <a:off x="6300674" y="5156248"/>
            <a:ext cx="1656825" cy="397847"/>
          </a:xfrm>
          <a:prstGeom prst="roundRect">
            <a:avLst>
              <a:gd name="adj" fmla="val 10590"/>
            </a:avLst>
          </a:prstGeom>
          <a:solidFill>
            <a:srgbClr val="EEFFEE"/>
          </a:solidFill>
          <a:ln w="6350">
            <a:solidFill>
              <a:srgbClr val="008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正地理编码（支持近似匹配）</a:t>
            </a:r>
            <a:endParaRPr lang="en-US" altLang="zh-CN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 algn="ctr"/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标准化地址 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经纬度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4831E93-F6EC-99BA-31B6-9973741D1B96}"/>
              </a:ext>
            </a:extLst>
          </p:cNvPr>
          <p:cNvSpPr/>
          <p:nvPr/>
        </p:nvSpPr>
        <p:spPr>
          <a:xfrm>
            <a:off x="6300674" y="5627595"/>
            <a:ext cx="1656825" cy="397847"/>
          </a:xfrm>
          <a:prstGeom prst="roundRect">
            <a:avLst>
              <a:gd name="adj" fmla="val 10590"/>
            </a:avLst>
          </a:prstGeom>
          <a:solidFill>
            <a:srgbClr val="EEFFEE"/>
          </a:solidFill>
          <a:ln w="6350">
            <a:solidFill>
              <a:srgbClr val="008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逆地理编码</a:t>
            </a:r>
            <a:endParaRPr lang="en-US" altLang="zh-CN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 algn="ctr"/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经纬度 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结构化地址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D2F012A-3D42-FCA5-2049-C01C1DCF7E55}"/>
              </a:ext>
            </a:extLst>
          </p:cNvPr>
          <p:cNvSpPr/>
          <p:nvPr/>
        </p:nvSpPr>
        <p:spPr>
          <a:xfrm>
            <a:off x="8038127" y="5156248"/>
            <a:ext cx="1656825" cy="397847"/>
          </a:xfrm>
          <a:prstGeom prst="roundRect">
            <a:avLst>
              <a:gd name="adj" fmla="val 10590"/>
            </a:avLst>
          </a:prstGeom>
          <a:solidFill>
            <a:srgbClr val="EEFFEE"/>
          </a:solidFill>
          <a:ln w="6350">
            <a:solidFill>
              <a:srgbClr val="008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POI CRUD</a:t>
            </a:r>
          </a:p>
          <a:p>
            <a:pPr marL="0" lvl="1" algn="ctr"/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基础地址数据维护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74BB7B8-CFFE-C4BE-BEE9-C3768248BE20}"/>
              </a:ext>
            </a:extLst>
          </p:cNvPr>
          <p:cNvSpPr/>
          <p:nvPr/>
        </p:nvSpPr>
        <p:spPr>
          <a:xfrm>
            <a:off x="8038126" y="5627595"/>
            <a:ext cx="1656825" cy="397847"/>
          </a:xfrm>
          <a:prstGeom prst="roundRect">
            <a:avLst>
              <a:gd name="adj" fmla="val 10590"/>
            </a:avLst>
          </a:prstGeom>
          <a:solidFill>
            <a:srgbClr val="EEFFEE"/>
          </a:solidFill>
          <a:ln w="6350">
            <a:solidFill>
              <a:srgbClr val="008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手工地图标注器</a:t>
            </a:r>
            <a:endParaRPr lang="en-US" altLang="zh-CN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 algn="ctr"/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经纬度选点工具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F0AF5A0-8AD7-DC2A-2F6A-737C266E3F9A}"/>
              </a:ext>
            </a:extLst>
          </p:cNvPr>
          <p:cNvSpPr/>
          <p:nvPr/>
        </p:nvSpPr>
        <p:spPr>
          <a:xfrm>
            <a:off x="1683932" y="4883758"/>
            <a:ext cx="4333001" cy="1253041"/>
          </a:xfrm>
          <a:prstGeom prst="roundRect">
            <a:avLst>
              <a:gd name="adj" fmla="val 5595"/>
            </a:avLst>
          </a:prstGeom>
          <a:solidFill>
            <a:schemeClr val="bg1"/>
          </a:solidFill>
          <a:ln w="12700">
            <a:solidFill>
              <a:srgbClr val="008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marL="0" lvl="1" algn="ctr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大模型推理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A865AAD-2D83-5804-EF83-E12CC833F2B4}"/>
              </a:ext>
            </a:extLst>
          </p:cNvPr>
          <p:cNvSpPr/>
          <p:nvPr/>
        </p:nvSpPr>
        <p:spPr>
          <a:xfrm>
            <a:off x="2515145" y="5627595"/>
            <a:ext cx="1656825" cy="397847"/>
          </a:xfrm>
          <a:prstGeom prst="roundRect">
            <a:avLst>
              <a:gd name="adj" fmla="val 10590"/>
            </a:avLst>
          </a:prstGeom>
          <a:solidFill>
            <a:srgbClr val="EEFFEE"/>
          </a:solidFill>
          <a:ln w="6350">
            <a:solidFill>
              <a:srgbClr val="008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地址元素抽取</a:t>
            </a:r>
            <a:endParaRPr lang="en-US" altLang="zh-CN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 algn="ctr"/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文本 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多层级地址元素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88DAA7A-8949-7A4D-4F05-BFC9D6E1EC1F}"/>
              </a:ext>
            </a:extLst>
          </p:cNvPr>
          <p:cNvSpPr/>
          <p:nvPr/>
        </p:nvSpPr>
        <p:spPr>
          <a:xfrm>
            <a:off x="2515144" y="5156248"/>
            <a:ext cx="1656825" cy="397847"/>
          </a:xfrm>
          <a:prstGeom prst="roundRect">
            <a:avLst>
              <a:gd name="adj" fmla="val 10590"/>
            </a:avLst>
          </a:prstGeom>
          <a:solidFill>
            <a:srgbClr val="EEFFEE"/>
          </a:solidFill>
          <a:ln w="6350">
            <a:solidFill>
              <a:srgbClr val="008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缩写转换与顺序整理</a:t>
            </a:r>
            <a:endParaRPr lang="en-US" altLang="zh-CN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 algn="ctr"/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转换为地图 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 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友好的表达方式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6EB5664B-23E9-0CA6-823F-3A3B9552A515}"/>
              </a:ext>
            </a:extLst>
          </p:cNvPr>
          <p:cNvSpPr/>
          <p:nvPr/>
        </p:nvSpPr>
        <p:spPr>
          <a:xfrm>
            <a:off x="1683932" y="2218445"/>
            <a:ext cx="1165387" cy="1513461"/>
          </a:xfrm>
          <a:prstGeom prst="roundRect">
            <a:avLst>
              <a:gd name="adj" fmla="val 6148"/>
            </a:avLst>
          </a:prstGeom>
          <a:solidFill>
            <a:srgbClr val="FFFFE7"/>
          </a:solidFill>
          <a:ln w="63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>
              <a:spcAft>
                <a:spcPts val="300"/>
              </a:spcAft>
            </a:pPr>
            <a:r>
              <a:rPr lang="zh-CN" altLang="en-US" sz="1200" dirty="0">
                <a:solidFill>
                  <a:schemeClr val="tx1"/>
                </a:solidFill>
              </a:rPr>
              <a:t>多来源地址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171450" lvl="1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行政区域缺失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lvl="1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冗余信息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lvl="1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无关备注信息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lvl="1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字符乱码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lvl="1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输入错误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lvl="1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别名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D7503899-0988-EB42-AB2C-DD180218970F}"/>
              </a:ext>
            </a:extLst>
          </p:cNvPr>
          <p:cNvSpPr/>
          <p:nvPr/>
        </p:nvSpPr>
        <p:spPr>
          <a:xfrm>
            <a:off x="9342680" y="2272162"/>
            <a:ext cx="1165387" cy="1513461"/>
          </a:xfrm>
          <a:prstGeom prst="roundRect">
            <a:avLst>
              <a:gd name="adj" fmla="val 6148"/>
            </a:avLst>
          </a:prstGeom>
          <a:solidFill>
            <a:srgbClr val="FFFFE7"/>
          </a:solidFill>
          <a:ln w="63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>
              <a:spcAft>
                <a:spcPts val="300"/>
              </a:spcAft>
            </a:pPr>
            <a:r>
              <a:rPr lang="zh-CN" altLang="en-US" sz="1200" dirty="0">
                <a:solidFill>
                  <a:schemeClr val="tx1"/>
                </a:solidFill>
              </a:rPr>
              <a:t>标准化地址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marL="171450" lvl="1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精确到楼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lvl="1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包含经纬度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lvl="1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可地图定位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lvl="1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路线导航规划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lvl="1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地址输入自动推荐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C18A029B-E834-61D4-4EC1-E9E09AB52C37}"/>
              </a:ext>
            </a:extLst>
          </p:cNvPr>
          <p:cNvSpPr/>
          <p:nvPr/>
        </p:nvSpPr>
        <p:spPr>
          <a:xfrm>
            <a:off x="2849319" y="2768185"/>
            <a:ext cx="6493361" cy="413982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marL="0" algn="ctr"/>
            <a:endParaRPr lang="zh-CN" altLang="en-US" sz="1050" dirty="0">
              <a:solidFill>
                <a:srgbClr val="0000FF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3D629741-BC60-4D7B-E5EE-F5C7415A14F3}"/>
              </a:ext>
            </a:extLst>
          </p:cNvPr>
          <p:cNvSpPr/>
          <p:nvPr/>
        </p:nvSpPr>
        <p:spPr>
          <a:xfrm>
            <a:off x="5162082" y="2034635"/>
            <a:ext cx="866745" cy="867107"/>
          </a:xfrm>
          <a:prstGeom prst="roundRect">
            <a:avLst>
              <a:gd name="adj" fmla="val 6300"/>
            </a:avLst>
          </a:prstGeom>
          <a:solidFill>
            <a:schemeClr val="bg1"/>
          </a:solidFill>
          <a:ln>
            <a:solidFill>
              <a:srgbClr val="06B05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marL="0" algn="ctr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地址补齐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4AC6AD4D-68DB-4995-B5A3-8F77B7802C67}"/>
              </a:ext>
            </a:extLst>
          </p:cNvPr>
          <p:cNvSpPr/>
          <p:nvPr/>
        </p:nvSpPr>
        <p:spPr>
          <a:xfrm>
            <a:off x="6177204" y="2034635"/>
            <a:ext cx="866745" cy="867107"/>
          </a:xfrm>
          <a:prstGeom prst="roundRect">
            <a:avLst>
              <a:gd name="adj" fmla="val 6300"/>
            </a:avLst>
          </a:prstGeom>
          <a:solidFill>
            <a:schemeClr val="bg1"/>
          </a:solidFill>
          <a:ln>
            <a:solidFill>
              <a:srgbClr val="06B05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marL="0" algn="ctr"/>
            <a:r>
              <a:rPr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POI</a:t>
            </a:r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预查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D6135644-F750-3AD0-3396-E28360806147}"/>
              </a:ext>
            </a:extLst>
          </p:cNvPr>
          <p:cNvSpPr/>
          <p:nvPr/>
        </p:nvSpPr>
        <p:spPr>
          <a:xfrm>
            <a:off x="5150188" y="3044838"/>
            <a:ext cx="866745" cy="867107"/>
          </a:xfrm>
          <a:prstGeom prst="roundRect">
            <a:avLst>
              <a:gd name="adj" fmla="val 6300"/>
            </a:avLst>
          </a:prstGeom>
          <a:solidFill>
            <a:schemeClr val="bg1"/>
          </a:solidFill>
          <a:ln>
            <a:solidFill>
              <a:srgbClr val="06B05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标准格式转换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0054F02-0E88-2259-583E-607D2BE3E1E8}"/>
              </a:ext>
            </a:extLst>
          </p:cNvPr>
          <p:cNvSpPr/>
          <p:nvPr/>
        </p:nvSpPr>
        <p:spPr>
          <a:xfrm>
            <a:off x="7187090" y="2034635"/>
            <a:ext cx="866745" cy="867107"/>
          </a:xfrm>
          <a:prstGeom prst="roundRect">
            <a:avLst>
              <a:gd name="adj" fmla="val 6300"/>
            </a:avLst>
          </a:prstGeom>
          <a:solidFill>
            <a:schemeClr val="bg1"/>
          </a:solidFill>
          <a:ln>
            <a:solidFill>
              <a:srgbClr val="06B05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marL="0" algn="ctr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相似地址推理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893E04EA-B3F9-2728-F836-EF4E9C1C54AF}"/>
              </a:ext>
            </a:extLst>
          </p:cNvPr>
          <p:cNvSpPr/>
          <p:nvPr/>
        </p:nvSpPr>
        <p:spPr>
          <a:xfrm>
            <a:off x="6177203" y="3044838"/>
            <a:ext cx="866745" cy="867107"/>
          </a:xfrm>
          <a:prstGeom prst="roundRect">
            <a:avLst>
              <a:gd name="adj" fmla="val 6300"/>
            </a:avLst>
          </a:prstGeom>
          <a:solidFill>
            <a:schemeClr val="bg1"/>
          </a:solidFill>
          <a:ln>
            <a:solidFill>
              <a:srgbClr val="06B05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marL="0" algn="ctr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周边二阶搜索</a:t>
            </a: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B4B45D4A-17BF-6498-B3B2-3981DDA58CCB}"/>
              </a:ext>
            </a:extLst>
          </p:cNvPr>
          <p:cNvSpPr/>
          <p:nvPr/>
        </p:nvSpPr>
        <p:spPr>
          <a:xfrm>
            <a:off x="7184987" y="3044838"/>
            <a:ext cx="866745" cy="867107"/>
          </a:xfrm>
          <a:prstGeom prst="roundRect">
            <a:avLst>
              <a:gd name="adj" fmla="val 6300"/>
            </a:avLst>
          </a:prstGeom>
          <a:solidFill>
            <a:schemeClr val="bg1"/>
          </a:solidFill>
          <a:ln>
            <a:solidFill>
              <a:srgbClr val="06B05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marL="0" algn="ctr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私有地址路由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75BD397E-AC64-F319-0251-63E2238B5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081" y="2203119"/>
            <a:ext cx="360000" cy="360000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44ED5DD5-29DE-1F7A-D868-1A0F61C31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194" y="2180249"/>
            <a:ext cx="360000" cy="36000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53C522E1-F935-2DF5-D9C5-61708747A0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3560" y="3213322"/>
            <a:ext cx="360000" cy="360000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2F2E0CD9-33E7-585E-C67B-1613FCC0B2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3350" y="3198358"/>
            <a:ext cx="360000" cy="360000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5FD48027-325F-0937-C89A-0C2644E16B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3560" y="2180249"/>
            <a:ext cx="360000" cy="360000"/>
          </a:xfrm>
          <a:prstGeom prst="rect">
            <a:avLst/>
          </a:prstGeom>
        </p:spPr>
      </p:pic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11B6FF51-1368-66F6-9E1B-FDCF1152543D}"/>
              </a:ext>
            </a:extLst>
          </p:cNvPr>
          <p:cNvSpPr/>
          <p:nvPr/>
        </p:nvSpPr>
        <p:spPr>
          <a:xfrm>
            <a:off x="4123173" y="3044838"/>
            <a:ext cx="866745" cy="867107"/>
          </a:xfrm>
          <a:prstGeom prst="roundRect">
            <a:avLst>
              <a:gd name="adj" fmla="val 6300"/>
            </a:avLst>
          </a:prstGeom>
          <a:solidFill>
            <a:schemeClr val="bg1"/>
          </a:solidFill>
          <a:ln>
            <a:solidFill>
              <a:srgbClr val="06B05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marL="0" algn="ctr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地址结构化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8E4F0D3C-54FA-D7EE-7C4F-FDAA0921337E}"/>
              </a:ext>
            </a:extLst>
          </p:cNvPr>
          <p:cNvSpPr/>
          <p:nvPr/>
        </p:nvSpPr>
        <p:spPr>
          <a:xfrm>
            <a:off x="4123173" y="2034635"/>
            <a:ext cx="866745" cy="867107"/>
          </a:xfrm>
          <a:prstGeom prst="roundRect">
            <a:avLst>
              <a:gd name="adj" fmla="val 6300"/>
            </a:avLst>
          </a:prstGeom>
          <a:solidFill>
            <a:schemeClr val="bg1"/>
          </a:solidFill>
          <a:ln>
            <a:solidFill>
              <a:srgbClr val="06B05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marL="0" algn="ctr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地址清洗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16F270C9-4D13-79CE-2853-C0496394B2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80500" y="3196309"/>
            <a:ext cx="360000" cy="360000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09D2C873-8D5D-A106-953D-8B2C96E2FD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82882" y="2176951"/>
            <a:ext cx="360000" cy="360000"/>
          </a:xfrm>
          <a:prstGeom prst="rect">
            <a:avLst/>
          </a:prstGeom>
        </p:spPr>
      </p:pic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A8E21BE8-D538-4A23-2368-0BD4BC85ABF4}"/>
              </a:ext>
            </a:extLst>
          </p:cNvPr>
          <p:cNvSpPr/>
          <p:nvPr/>
        </p:nvSpPr>
        <p:spPr>
          <a:xfrm>
            <a:off x="3248082" y="4142186"/>
            <a:ext cx="1832930" cy="508662"/>
          </a:xfrm>
          <a:prstGeom prst="roundRect">
            <a:avLst>
              <a:gd name="adj" fmla="val 10590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地址信息缺失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地址中缺少必要元素，且无法自动推断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222A75F3-AD5B-AE37-8419-9A04A9A7280F}"/>
              </a:ext>
            </a:extLst>
          </p:cNvPr>
          <p:cNvSpPr/>
          <p:nvPr/>
        </p:nvSpPr>
        <p:spPr>
          <a:xfrm>
            <a:off x="5196905" y="4141785"/>
            <a:ext cx="1832930" cy="508662"/>
          </a:xfrm>
          <a:prstGeom prst="roundRect">
            <a:avLst>
              <a:gd name="adj" fmla="val 10590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地址不存在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不存在语义类似或相近的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POI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记录，地址不存在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E939C549-F431-02ED-84CC-05DA6A65D71C}"/>
              </a:ext>
            </a:extLst>
          </p:cNvPr>
          <p:cNvSpPr/>
          <p:nvPr/>
        </p:nvSpPr>
        <p:spPr>
          <a:xfrm>
            <a:off x="7145728" y="4141785"/>
            <a:ext cx="1832930" cy="508662"/>
          </a:xfrm>
          <a:prstGeom prst="roundRect">
            <a:avLst>
              <a:gd name="adj" fmla="val 10590"/>
            </a:avLst>
          </a:prstGeom>
          <a:solidFill>
            <a:schemeClr val="bg1"/>
          </a:solidFill>
          <a:ln w="12700">
            <a:solidFill>
              <a:srgbClr val="0000FF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zh-CN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地址解析推荐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lvl="1" indent="-171450">
              <a:buFont typeface="Arial" panose="020B0604020202020204" pitchFamily="34" charset="0"/>
              <a:buChar char="•"/>
            </a:pP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根据大模型推理最相似的</a:t>
            </a:r>
            <a:r>
              <a:rPr lang="en-US" altLang="zh-CN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个地址，供再次选择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标题 1">
            <a:extLst>
              <a:ext uri="{FF2B5EF4-FFF2-40B4-BE49-F238E27FC236}">
                <a16:creationId xmlns:a16="http://schemas.microsoft.com/office/drawing/2014/main" id="{EC7E0A08-2EDF-B820-91DB-EF6F0C748392}"/>
              </a:ext>
            </a:extLst>
          </p:cNvPr>
          <p:cNvSpPr txBox="1">
            <a:spLocks/>
          </p:cNvSpPr>
          <p:nvPr/>
        </p:nvSpPr>
        <p:spPr>
          <a:xfrm>
            <a:off x="2155377" y="4214203"/>
            <a:ext cx="972458" cy="353742"/>
          </a:xfrm>
          <a:prstGeom prst="rect">
            <a:avLst/>
          </a:prstGeom>
        </p:spPr>
        <p:txBody>
          <a:bodyPr vert="horz" lIns="144000" tIns="45720" rIns="144000" bIns="45720" rtlCol="0" anchor="ctr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1200" dirty="0"/>
              <a:t>API</a:t>
            </a:r>
            <a:r>
              <a:rPr lang="zh-CN" altLang="en-US" sz="1200" dirty="0"/>
              <a:t>接口</a:t>
            </a:r>
            <a:br>
              <a:rPr lang="en-US" altLang="zh-CN" sz="1200" dirty="0"/>
            </a:br>
            <a:r>
              <a:rPr lang="zh-CN" altLang="en-US" sz="1200" dirty="0"/>
              <a:t>信息提示</a:t>
            </a:r>
          </a:p>
        </p:txBody>
      </p:sp>
      <p:sp>
        <p:nvSpPr>
          <p:cNvPr id="43" name="标题 1">
            <a:extLst>
              <a:ext uri="{FF2B5EF4-FFF2-40B4-BE49-F238E27FC236}">
                <a16:creationId xmlns:a16="http://schemas.microsoft.com/office/drawing/2014/main" id="{3A777513-66A6-82AE-D739-249A72AE696A}"/>
              </a:ext>
            </a:extLst>
          </p:cNvPr>
          <p:cNvSpPr txBox="1">
            <a:spLocks/>
          </p:cNvSpPr>
          <p:nvPr/>
        </p:nvSpPr>
        <p:spPr>
          <a:xfrm>
            <a:off x="9073724" y="4216238"/>
            <a:ext cx="1278029" cy="353742"/>
          </a:xfrm>
          <a:prstGeom prst="rect">
            <a:avLst/>
          </a:prstGeom>
        </p:spPr>
        <p:txBody>
          <a:bodyPr vert="horz" lIns="144000" tIns="45720" rIns="144000" bIns="45720" rtlCol="0" anchor="ctr">
            <a:noAutofit/>
          </a:bodyPr>
          <a:lstStyle>
            <a:lvl1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1200" dirty="0"/>
              <a:t>AI</a:t>
            </a:r>
            <a:r>
              <a:rPr lang="zh-CN" altLang="en-US" sz="1200" dirty="0"/>
              <a:t>客服</a:t>
            </a:r>
            <a:r>
              <a:rPr lang="en-US" altLang="zh-CN" sz="1200" dirty="0"/>
              <a:t> / </a:t>
            </a:r>
            <a:r>
              <a:rPr lang="zh-CN" altLang="en-US" sz="1200" dirty="0"/>
              <a:t>外呼</a:t>
            </a:r>
            <a:r>
              <a:rPr lang="en-US" altLang="zh-CN" sz="1200" dirty="0"/>
              <a:t> </a:t>
            </a:r>
          </a:p>
          <a:p>
            <a:pPr algn="ctr"/>
            <a:r>
              <a:rPr lang="zh-CN" altLang="en-US" sz="1200" dirty="0"/>
              <a:t>调用端确认</a:t>
            </a: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B3C01387-FE72-A8E7-6DA6-768BE361CF52}"/>
              </a:ext>
            </a:extLst>
          </p:cNvPr>
          <p:cNvGrpSpPr/>
          <p:nvPr/>
        </p:nvGrpSpPr>
        <p:grpSpPr>
          <a:xfrm>
            <a:off x="1683932" y="1062820"/>
            <a:ext cx="8824135" cy="741085"/>
            <a:chOff x="1102997" y="1129778"/>
            <a:chExt cx="10190113" cy="668138"/>
          </a:xfrm>
        </p:grpSpPr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81A0E677-53DC-D6C8-5FD7-A401638BFA14}"/>
                </a:ext>
              </a:extLst>
            </p:cNvPr>
            <p:cNvSpPr/>
            <p:nvPr/>
          </p:nvSpPr>
          <p:spPr>
            <a:xfrm>
              <a:off x="1102997" y="1387493"/>
              <a:ext cx="10190113" cy="410423"/>
            </a:xfrm>
            <a:prstGeom prst="roundRect">
              <a:avLst>
                <a:gd name="adj" fmla="val 15251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12700"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36000" tIns="36000" rIns="36000" bIns="72000" rtlCol="0" anchor="b"/>
            <a:lstStyle/>
            <a:p>
              <a:pPr marL="0" lvl="1" algn="ctr">
                <a:spcBef>
                  <a:spcPts val="300"/>
                </a:spcBef>
                <a:spcAft>
                  <a:spcPts val="300"/>
                </a:spcAft>
              </a:pPr>
              <a:r>
                <a:rPr lang="zh-CN" altLang="en-US" sz="1200" dirty="0">
                  <a:solidFill>
                    <a:schemeClr val="tx1"/>
                  </a:solidFill>
                </a:rPr>
                <a:t>一键批量导入，输出标准地址库，可精确到楼，异常地址自动外呼确认，全面提升配送到位率和及时率</a:t>
              </a:r>
              <a:endPara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6" name="矩形: 圆顶角 45">
              <a:extLst>
                <a:ext uri="{FF2B5EF4-FFF2-40B4-BE49-F238E27FC236}">
                  <a16:creationId xmlns:a16="http://schemas.microsoft.com/office/drawing/2014/main" id="{2FE251DF-F9A0-127A-814E-B6173EA9DD95}"/>
                </a:ext>
              </a:extLst>
            </p:cNvPr>
            <p:cNvSpPr/>
            <p:nvPr/>
          </p:nvSpPr>
          <p:spPr>
            <a:xfrm>
              <a:off x="1102997" y="1129778"/>
              <a:ext cx="10190113" cy="319746"/>
            </a:xfrm>
            <a:prstGeom prst="round2Same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36000" tIns="72000" rIns="36000" bIns="36000" rtlCol="0" anchor="t"/>
            <a:lstStyle/>
            <a:p>
              <a:pPr marL="0" lvl="1" algn="ctr">
                <a:spcBef>
                  <a:spcPts val="300"/>
                </a:spcBef>
                <a:spcAft>
                  <a:spcPts val="300"/>
                </a:spcAft>
              </a:pPr>
              <a:r>
                <a:rPr lang="zh-CN" altLang="en-US" sz="1200" dirty="0">
                  <a:solidFill>
                    <a:schemeClr val="tx1"/>
                  </a:solidFill>
                </a:rPr>
                <a:t>多终端来源地址数据格式各异，订单来源多、地址叫法多，给配送造成很大困扰</a:t>
              </a:r>
              <a:endParaRPr lang="en-US" altLang="zh-CN" sz="12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48" name="图片 47">
            <a:extLst>
              <a:ext uri="{FF2B5EF4-FFF2-40B4-BE49-F238E27FC236}">
                <a16:creationId xmlns:a16="http://schemas.microsoft.com/office/drawing/2014/main" id="{FADC751B-7777-A1E4-ACBA-B02008A2AA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8359" y="3222743"/>
            <a:ext cx="360000" cy="360000"/>
          </a:xfrm>
          <a:prstGeom prst="rect">
            <a:avLst/>
          </a:prstGeom>
        </p:spPr>
      </p:pic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8DB87743-D544-769A-895D-168A06A0EBE3}"/>
              </a:ext>
            </a:extLst>
          </p:cNvPr>
          <p:cNvSpPr/>
          <p:nvPr/>
        </p:nvSpPr>
        <p:spPr>
          <a:xfrm>
            <a:off x="4252599" y="5627595"/>
            <a:ext cx="1656825" cy="397847"/>
          </a:xfrm>
          <a:prstGeom prst="roundRect">
            <a:avLst>
              <a:gd name="adj" fmla="val 10590"/>
            </a:avLst>
          </a:prstGeom>
          <a:solidFill>
            <a:srgbClr val="EEFFEE"/>
          </a:solidFill>
          <a:ln w="6350">
            <a:solidFill>
              <a:srgbClr val="008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模糊地址推理</a:t>
            </a:r>
            <a:endParaRPr lang="en-US" altLang="zh-CN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 algn="ctr"/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模拟人找路的过程筛选最优匹配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F42C7366-FBF1-7D87-DA44-1EC6C954A780}"/>
              </a:ext>
            </a:extLst>
          </p:cNvPr>
          <p:cNvSpPr/>
          <p:nvPr/>
        </p:nvSpPr>
        <p:spPr>
          <a:xfrm>
            <a:off x="4252598" y="5156248"/>
            <a:ext cx="1656825" cy="397847"/>
          </a:xfrm>
          <a:prstGeom prst="roundRect">
            <a:avLst>
              <a:gd name="adj" fmla="val 10590"/>
            </a:avLst>
          </a:prstGeom>
          <a:solidFill>
            <a:srgbClr val="EEFFEE"/>
          </a:solidFill>
          <a:ln w="6350">
            <a:solidFill>
              <a:srgbClr val="008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最优匹配推理</a:t>
            </a:r>
            <a:endParaRPr lang="en-US" altLang="zh-CN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 algn="ctr"/>
            <a:r>
              <a:rPr lang="zh-CN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融合多种相似度算法打分</a:t>
            </a:r>
            <a:endParaRPr lang="en-US" altLang="zh-CN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4" name="Picture 2" descr="通义">
            <a:extLst>
              <a:ext uri="{FF2B5EF4-FFF2-40B4-BE49-F238E27FC236}">
                <a16:creationId xmlns:a16="http://schemas.microsoft.com/office/drawing/2014/main" id="{A26EB7AA-6E85-C453-5674-9A8B9C24C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872" y="5646518"/>
            <a:ext cx="360000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44FDA6BA-4083-56D6-C708-2670343D282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40872" y="5215436"/>
            <a:ext cx="360000" cy="273176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1A07997F-9BF2-F265-21ED-D0922138528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891128" y="5170185"/>
            <a:ext cx="360000" cy="360000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:a16="http://schemas.microsoft.com/office/drawing/2014/main" id="{782EF0EA-7E2B-282B-028E-A65B7361898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891128" y="5636611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755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6">
      <a:majorFont>
        <a:latin typeface="Nunito"/>
        <a:ea typeface="微软雅黑"/>
        <a:cs typeface=""/>
      </a:majorFont>
      <a:minorFont>
        <a:latin typeface="Nunito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>
              <a:lumMod val="75000"/>
              <a:lumOff val="25000"/>
            </a:schemeClr>
          </a:solidFill>
        </a:ln>
      </a:spPr>
      <a:bodyPr lIns="36000" tIns="36000" rIns="36000" bIns="36000" rtlCol="0" anchor="t"/>
      <a:lstStyle>
        <a:defPPr marL="0" algn="ctr">
          <a:defRPr sz="1050" dirty="0" smtClean="0">
            <a:solidFill>
              <a:srgbClr val="0000FF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演示文稿1" id="{2E8392CD-7649-4262-B22C-0279A65EEB2B}" vid="{F53494AD-EDA2-46C2-A7D3-B03B3174D7A7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Rewind-Casual-2023</Template>
  <TotalTime>134988</TotalTime>
  <Words>251</Words>
  <Application>Microsoft Office PowerPoint</Application>
  <PresentationFormat>宽屏</PresentationFormat>
  <Paragraphs>53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Arial</vt:lpstr>
      <vt:lpstr>Nunito</vt:lpstr>
      <vt:lpstr>Wingdings</vt:lpstr>
      <vt:lpstr>Office 主题​​</vt:lpstr>
      <vt:lpstr>AddrResolver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Servforce Planner</dc:title>
  <dc:creator>Karajan Shang</dc:creator>
  <cp:lastModifiedBy>Karajan Shang</cp:lastModifiedBy>
  <cp:revision>626</cp:revision>
  <dcterms:created xsi:type="dcterms:W3CDTF">2023-11-30T07:54:42Z</dcterms:created>
  <dcterms:modified xsi:type="dcterms:W3CDTF">2025-08-05T01:54:26Z</dcterms:modified>
</cp:coreProperties>
</file>