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irm3bw/jdnJd7slMiN6SxSXOo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70576E-F1D2-4929-BB88-951ACDC387C1}">
  <a:tblStyle styleId="{6A70576E-F1D2-4929-BB88-951ACDC387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9A2384-B5A7-4F18-AEE9-1050E0B94C7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726EA30-BFFB-49B4-9708-6C9E4130297C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7292e3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f7292e3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1ef0d719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e1ef0d719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1ef0d719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e1ef0d719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10d28243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e10d28243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10d28243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e10d28243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f7292e3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0f7292e3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10d28243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e10d28243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7292e3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0f7292e3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10d28243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e10d28243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8540f9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f8540f9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10b477b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e10b477b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10d28243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e10d28243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1ef0d719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e1ef0d719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1ef0d719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e1ef0d719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eras.io/api/keras_cv/models/#backbone-presets" TargetMode="External"/><Relationship Id="rId4" Type="http://schemas.openxmlformats.org/officeDocument/2006/relationships/hyperlink" Target="https://keras.io/api/keras_nlp/model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eras.io/api/models/model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ensorflow.org/api_docs/python/tf/keras/activations/relu" TargetMode="External"/><Relationship Id="rId4" Type="http://schemas.openxmlformats.org/officeDocument/2006/relationships/hyperlink" Target="https://www.tensorflow.org/api_docs/python/tf/keras/activations/sigmoid" TargetMode="External"/><Relationship Id="rId5" Type="http://schemas.openxmlformats.org/officeDocument/2006/relationships/hyperlink" Target="https://www.tensorflow.org/api_docs/python/tf/keras/activations/tanh" TargetMode="External"/><Relationship Id="rId6" Type="http://schemas.openxmlformats.org/officeDocument/2006/relationships/hyperlink" Target="https://www.tensorflow.org/api_docs/python/tf/keras/activations/softmax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nsorflow.org/api_docs/python/tf/keras/optimizers/Adam" TargetMode="External"/><Relationship Id="rId4" Type="http://schemas.openxmlformats.org/officeDocument/2006/relationships/hyperlink" Target="https://www.tensorflow.org/api_docs/python/tf/keras/optimizers/SGD" TargetMode="External"/><Relationship Id="rId5" Type="http://schemas.openxmlformats.org/officeDocument/2006/relationships/hyperlink" Target="https://www.tensorflow.org/api_docs/python/tf/keras/optimizers/Adagrad" TargetMode="External"/><Relationship Id="rId6" Type="http://schemas.openxmlformats.org/officeDocument/2006/relationships/hyperlink" Target="https://www.tensorflow.org/api_docs/python/tf/keras/optimizers/Adadelta" TargetMode="External"/><Relationship Id="rId7" Type="http://schemas.openxmlformats.org/officeDocument/2006/relationships/hyperlink" Target="https://www.tensorflow.org/api_docs/python/tf/keras/optimizers/RMSpro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ensorflow.org/api_docs/python/tf/keras/losses/MeanSquaredError" TargetMode="External"/><Relationship Id="rId4" Type="http://schemas.openxmlformats.org/officeDocument/2006/relationships/hyperlink" Target="https://www.tensorflow.org/api_docs/python/tf/keras/losses/MeanSquaredLogarithmicError" TargetMode="External"/><Relationship Id="rId5" Type="http://schemas.openxmlformats.org/officeDocument/2006/relationships/hyperlink" Target="https://www.tensorflow.org/api_docs/python/tf/keras/losses/Hinge" TargetMode="External"/><Relationship Id="rId6" Type="http://schemas.openxmlformats.org/officeDocument/2006/relationships/hyperlink" Target="https://www.tensorflow.org/api_docs/python/tf/keras/losses/SparseCategoricalCrossentropy" TargetMode="External"/><Relationship Id="rId7" Type="http://schemas.openxmlformats.org/officeDocument/2006/relationships/hyperlink" Target="https://www.tensorflow.org/api_docs/python/tf/keras/losses/Hub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YzWveVJzryPGHt1UQyCufjKLlLxBXgDj/view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keras.io/examples/" TargetMode="External"/><Relationship Id="rId4" Type="http://schemas.openxmlformats.org/officeDocument/2006/relationships/hyperlink" Target="https://www.tensorflow.org/tutorials/quickstart/beginner" TargetMode="External"/><Relationship Id="rId11" Type="http://schemas.openxmlformats.org/officeDocument/2006/relationships/hyperlink" Target="https://www.tensorflow.org/lite/examples" TargetMode="External"/><Relationship Id="rId10" Type="http://schemas.openxmlformats.org/officeDocument/2006/relationships/hyperlink" Target="https://www.tensorflow.org/" TargetMode="External"/><Relationship Id="rId12" Type="http://schemas.openxmlformats.org/officeDocument/2006/relationships/hyperlink" Target="https://www.tensorflow.org/resources/learn-ml" TargetMode="External"/><Relationship Id="rId9" Type="http://schemas.openxmlformats.org/officeDocument/2006/relationships/hyperlink" Target="https://github.com/ryanxjhan/TensorFlow-2.x-Cheat-Sheet" TargetMode="External"/><Relationship Id="rId5" Type="http://schemas.openxmlformats.org/officeDocument/2006/relationships/hyperlink" Target="https://keras.io/api/" TargetMode="External"/><Relationship Id="rId6" Type="http://schemas.openxmlformats.org/officeDocument/2006/relationships/hyperlink" Target="https://keras.io/keras_cv" TargetMode="External"/><Relationship Id="rId7" Type="http://schemas.openxmlformats.org/officeDocument/2006/relationships/hyperlink" Target="https://keras.io/keras_nlp" TargetMode="External"/><Relationship Id="rId8" Type="http://schemas.openxmlformats.org/officeDocument/2006/relationships/hyperlink" Target="https://www.tensorflow.org/api_docs/python/tf/all_symbo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wZyY79x_hHvz0uwJoU6pbg8-G23J0EoN/view?usp=drive_li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wZyY79x_hHvz0uwJoU6pbg8-G23J0EoN/view?usp=drive_link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f7292e338_0_5"/>
          <p:cNvSpPr txBox="1"/>
          <p:nvPr>
            <p:ph idx="1" type="subTitle"/>
          </p:nvPr>
        </p:nvSpPr>
        <p:spPr>
          <a:xfrm>
            <a:off x="311700" y="3977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vi" sz="1600"/>
              <a:t>Khanh Pham Dinh</a:t>
            </a:r>
            <a:endParaRPr i="1"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600"/>
              <a:t>Hà Nội, 21/</a:t>
            </a:r>
            <a:r>
              <a:rPr i="1" lang="vi" sz="1600"/>
              <a:t>Sep</a:t>
            </a:r>
            <a:r>
              <a:rPr i="1" lang="vi" sz="1600"/>
              <a:t>/2024 </a:t>
            </a:r>
            <a:endParaRPr i="1" sz="1600"/>
          </a:p>
        </p:txBody>
      </p:sp>
      <p:pic>
        <p:nvPicPr>
          <p:cNvPr id="55" name="Google Shape;55;g10f7292e33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0f7292e338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0275" y="846075"/>
            <a:ext cx="5363449" cy="10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0f7292e338_0_5"/>
          <p:cNvSpPr txBox="1"/>
          <p:nvPr>
            <p:ph type="ctrTitle"/>
          </p:nvPr>
        </p:nvSpPr>
        <p:spPr>
          <a:xfrm>
            <a:off x="311700" y="3029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000"/>
              <a:t>Lesson 3. Tensorflow and Keras</a:t>
            </a:r>
            <a:endParaRPr sz="3000"/>
          </a:p>
        </p:txBody>
      </p:sp>
      <p:sp>
        <p:nvSpPr>
          <p:cNvPr id="58" name="Google Shape;58;g10f7292e338_0_5"/>
          <p:cNvSpPr txBox="1"/>
          <p:nvPr/>
        </p:nvSpPr>
        <p:spPr>
          <a:xfrm>
            <a:off x="311700" y="2192550"/>
            <a:ext cx="8520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80"/>
              <a:buFont typeface="Arial"/>
              <a:buNone/>
            </a:pPr>
            <a:r>
              <a:rPr b="1" i="0" lang="vi" sz="40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Generative AI Application</a:t>
            </a:r>
            <a:endParaRPr b="1" i="0" sz="40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0f7292e338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1ef0d7192_0_174"/>
          <p:cNvSpPr/>
          <p:nvPr/>
        </p:nvSpPr>
        <p:spPr>
          <a:xfrm>
            <a:off x="5595350" y="819375"/>
            <a:ext cx="2601000" cy="4107000"/>
          </a:xfrm>
          <a:prstGeom prst="roundRect">
            <a:avLst>
              <a:gd fmla="val 864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g2e1ef0d7192_0_174"/>
          <p:cNvGrpSpPr/>
          <p:nvPr/>
        </p:nvGrpSpPr>
        <p:grpSpPr>
          <a:xfrm>
            <a:off x="1755225" y="1098050"/>
            <a:ext cx="6075675" cy="3429144"/>
            <a:chOff x="383625" y="1326650"/>
            <a:chExt cx="6075675" cy="3429144"/>
          </a:xfrm>
        </p:grpSpPr>
        <p:sp>
          <p:nvSpPr>
            <p:cNvPr id="155" name="Google Shape;155;g2e1ef0d7192_0_174"/>
            <p:cNvSpPr/>
            <p:nvPr/>
          </p:nvSpPr>
          <p:spPr>
            <a:xfrm>
              <a:off x="383625" y="2585489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Keras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2e1ef0d7192_0_174"/>
            <p:cNvSpPr/>
            <p:nvPr/>
          </p:nvSpPr>
          <p:spPr>
            <a:xfrm>
              <a:off x="4513500" y="1326650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Tensorflow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2e1ef0d7192_0_174"/>
            <p:cNvSpPr/>
            <p:nvPr/>
          </p:nvSpPr>
          <p:spPr>
            <a:xfrm>
              <a:off x="4513500" y="2595735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JAX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2e1ef0d7192_0_174"/>
            <p:cNvSpPr/>
            <p:nvPr/>
          </p:nvSpPr>
          <p:spPr>
            <a:xfrm>
              <a:off x="4513500" y="3864794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Pytorch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g2e1ef0d7192_0_174"/>
            <p:cNvCxnSpPr>
              <a:stCxn id="155" idx="3"/>
              <a:endCxn id="156" idx="1"/>
            </p:cNvCxnSpPr>
            <p:nvPr/>
          </p:nvCxnSpPr>
          <p:spPr>
            <a:xfrm flipH="1" rot="10800000">
              <a:off x="2329425" y="1772189"/>
              <a:ext cx="2184000" cy="1258800"/>
            </a:xfrm>
            <a:prstGeom prst="bentConnector3">
              <a:avLst>
                <a:gd fmla="val -128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0" name="Google Shape;160;g2e1ef0d7192_0_174"/>
            <p:cNvCxnSpPr>
              <a:stCxn id="155" idx="3"/>
              <a:endCxn id="158" idx="1"/>
            </p:cNvCxnSpPr>
            <p:nvPr/>
          </p:nvCxnSpPr>
          <p:spPr>
            <a:xfrm>
              <a:off x="2329425" y="3030989"/>
              <a:ext cx="2184000" cy="1279200"/>
            </a:xfrm>
            <a:prstGeom prst="bentConnector3">
              <a:avLst>
                <a:gd fmla="val -128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1" name="Google Shape;161;g2e1ef0d7192_0_174"/>
            <p:cNvCxnSpPr>
              <a:stCxn id="155" idx="3"/>
              <a:endCxn id="157" idx="1"/>
            </p:cNvCxnSpPr>
            <p:nvPr/>
          </p:nvCxnSpPr>
          <p:spPr>
            <a:xfrm>
              <a:off x="2329425" y="3030989"/>
              <a:ext cx="21840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62" name="Google Shape;162;g2e1ef0d7192_0_174"/>
          <p:cNvSpPr txBox="1"/>
          <p:nvPr/>
        </p:nvSpPr>
        <p:spPr>
          <a:xfrm>
            <a:off x="6180025" y="4588150"/>
            <a:ext cx="1506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g2e1ef0d7192_0_174"/>
          <p:cNvGrpSpPr/>
          <p:nvPr/>
        </p:nvGrpSpPr>
        <p:grpSpPr>
          <a:xfrm>
            <a:off x="1736825" y="3698315"/>
            <a:ext cx="1982600" cy="936042"/>
            <a:chOff x="1693700" y="3784275"/>
            <a:chExt cx="1982600" cy="1123700"/>
          </a:xfrm>
        </p:grpSpPr>
        <p:sp>
          <p:nvSpPr>
            <p:cNvPr id="164" name="Google Shape;164;g2e1ef0d7192_0_174"/>
            <p:cNvSpPr/>
            <p:nvPr/>
          </p:nvSpPr>
          <p:spPr>
            <a:xfrm>
              <a:off x="1693700" y="37842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2e1ef0d7192_0_174"/>
            <p:cNvSpPr/>
            <p:nvPr/>
          </p:nvSpPr>
          <p:spPr>
            <a:xfrm>
              <a:off x="2757100" y="37842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Layers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2e1ef0d7192_0_174"/>
            <p:cNvSpPr/>
            <p:nvPr/>
          </p:nvSpPr>
          <p:spPr>
            <a:xfrm>
              <a:off x="1693700" y="44093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Metrics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2e1ef0d7192_0_174"/>
            <p:cNvSpPr/>
            <p:nvPr/>
          </p:nvSpPr>
          <p:spPr>
            <a:xfrm>
              <a:off x="2757100" y="44093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Callbacks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2e1ef0d7192_0_174"/>
          <p:cNvSpPr/>
          <p:nvPr/>
        </p:nvSpPr>
        <p:spPr>
          <a:xfrm>
            <a:off x="1491075" y="3470000"/>
            <a:ext cx="2474100" cy="144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2e1ef0d7192_0_174"/>
          <p:cNvCxnSpPr>
            <a:stCxn id="155" idx="2"/>
            <a:endCxn id="168" idx="0"/>
          </p:cNvCxnSpPr>
          <p:nvPr/>
        </p:nvCxnSpPr>
        <p:spPr>
          <a:xfrm>
            <a:off x="2728125" y="3247889"/>
            <a:ext cx="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g2e1ef0d7192_0_174"/>
          <p:cNvSpPr txBox="1"/>
          <p:nvPr/>
        </p:nvSpPr>
        <p:spPr>
          <a:xfrm>
            <a:off x="1920425" y="4604025"/>
            <a:ext cx="15060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e1ef0d7192_0_174"/>
          <p:cNvSpPr txBox="1"/>
          <p:nvPr/>
        </p:nvSpPr>
        <p:spPr>
          <a:xfrm>
            <a:off x="367575" y="751013"/>
            <a:ext cx="4721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Including many state-of-the-art pretrained NLP and CV models.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e1ef0d7192_0_174"/>
          <p:cNvSpPr/>
          <p:nvPr/>
        </p:nvSpPr>
        <p:spPr>
          <a:xfrm>
            <a:off x="891150" y="1235925"/>
            <a:ext cx="1817856" cy="7625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vi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Keras NLP</a:t>
            </a:r>
            <a:r>
              <a:rPr b="0" i="0" lang="vi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BERT,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vi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RoBERTa,GPT-2,...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2e1ef0d7192_0_174"/>
          <p:cNvCxnSpPr>
            <a:stCxn id="155" idx="0"/>
            <a:endCxn id="172" idx="1"/>
          </p:cNvCxnSpPr>
          <p:nvPr/>
        </p:nvCxnSpPr>
        <p:spPr>
          <a:xfrm rot="10800000">
            <a:off x="1800225" y="1997789"/>
            <a:ext cx="9279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g2e1ef0d7192_0_174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 Introduce Keras 3.0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e1ef0d7192_0_174"/>
          <p:cNvSpPr/>
          <p:nvPr/>
        </p:nvSpPr>
        <p:spPr>
          <a:xfrm>
            <a:off x="2987175" y="1235925"/>
            <a:ext cx="1817856" cy="7625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vi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Keras CV</a:t>
            </a:r>
            <a:r>
              <a:rPr b="0" i="0" lang="vi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VGG19,Inception Net</a:t>
            </a:r>
            <a:r>
              <a:rPr b="0" i="0" lang="vi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ViT ,...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2e1ef0d7192_0_174"/>
          <p:cNvCxnSpPr>
            <a:stCxn id="155" idx="0"/>
            <a:endCxn id="175" idx="1"/>
          </p:cNvCxnSpPr>
          <p:nvPr/>
        </p:nvCxnSpPr>
        <p:spPr>
          <a:xfrm flipH="1" rot="10800000">
            <a:off x="2728125" y="1997789"/>
            <a:ext cx="11679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g2e1ef0d7192_0_174"/>
          <p:cNvSpPr txBox="1"/>
          <p:nvPr/>
        </p:nvSpPr>
        <p:spPr>
          <a:xfrm>
            <a:off x="438500" y="4859075"/>
            <a:ext cx="34575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Keras CV - backbone</a:t>
            </a:r>
            <a:r>
              <a:rPr b="0" i="1" lang="vi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;  </a:t>
            </a: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Keras NLP -backbone</a:t>
            </a:r>
            <a:endParaRPr b="0" i="1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e1ef0d7192_0_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1ef0d7192_0_199"/>
          <p:cNvSpPr/>
          <p:nvPr/>
        </p:nvSpPr>
        <p:spPr>
          <a:xfrm>
            <a:off x="5595350" y="819375"/>
            <a:ext cx="2601000" cy="4107000"/>
          </a:xfrm>
          <a:prstGeom prst="roundRect">
            <a:avLst>
              <a:gd fmla="val 864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g2e1ef0d7192_0_199"/>
          <p:cNvGrpSpPr/>
          <p:nvPr/>
        </p:nvGrpSpPr>
        <p:grpSpPr>
          <a:xfrm>
            <a:off x="1755225" y="1098050"/>
            <a:ext cx="6075675" cy="3429144"/>
            <a:chOff x="383625" y="1326650"/>
            <a:chExt cx="6075675" cy="3429144"/>
          </a:xfrm>
        </p:grpSpPr>
        <p:sp>
          <p:nvSpPr>
            <p:cNvPr id="185" name="Google Shape;185;g2e1ef0d7192_0_199"/>
            <p:cNvSpPr/>
            <p:nvPr/>
          </p:nvSpPr>
          <p:spPr>
            <a:xfrm>
              <a:off x="383625" y="2585489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Keras NLP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e1ef0d7192_0_199"/>
            <p:cNvSpPr/>
            <p:nvPr/>
          </p:nvSpPr>
          <p:spPr>
            <a:xfrm>
              <a:off x="4513500" y="1326650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Tensorflow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2e1ef0d7192_0_199"/>
            <p:cNvSpPr/>
            <p:nvPr/>
          </p:nvSpPr>
          <p:spPr>
            <a:xfrm>
              <a:off x="4513500" y="2595735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JAX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e1ef0d7192_0_199"/>
            <p:cNvSpPr/>
            <p:nvPr/>
          </p:nvSpPr>
          <p:spPr>
            <a:xfrm>
              <a:off x="4513500" y="3864794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Pytorch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g2e1ef0d7192_0_199"/>
            <p:cNvCxnSpPr>
              <a:stCxn id="185" idx="3"/>
              <a:endCxn id="186" idx="1"/>
            </p:cNvCxnSpPr>
            <p:nvPr/>
          </p:nvCxnSpPr>
          <p:spPr>
            <a:xfrm flipH="1" rot="10800000">
              <a:off x="2329425" y="1772189"/>
              <a:ext cx="2184000" cy="1258800"/>
            </a:xfrm>
            <a:prstGeom prst="bentConnector3">
              <a:avLst>
                <a:gd fmla="val -128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0" name="Google Shape;190;g2e1ef0d7192_0_199"/>
            <p:cNvCxnSpPr>
              <a:stCxn id="185" idx="3"/>
              <a:endCxn id="188" idx="1"/>
            </p:cNvCxnSpPr>
            <p:nvPr/>
          </p:nvCxnSpPr>
          <p:spPr>
            <a:xfrm>
              <a:off x="2329425" y="3030989"/>
              <a:ext cx="2184000" cy="1279200"/>
            </a:xfrm>
            <a:prstGeom prst="bentConnector3">
              <a:avLst>
                <a:gd fmla="val -128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1" name="Google Shape;191;g2e1ef0d7192_0_199"/>
            <p:cNvCxnSpPr>
              <a:stCxn id="185" idx="3"/>
              <a:endCxn id="187" idx="1"/>
            </p:cNvCxnSpPr>
            <p:nvPr/>
          </p:nvCxnSpPr>
          <p:spPr>
            <a:xfrm>
              <a:off x="2329425" y="3030989"/>
              <a:ext cx="21840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92" name="Google Shape;192;g2e1ef0d7192_0_199"/>
          <p:cNvSpPr txBox="1"/>
          <p:nvPr/>
        </p:nvSpPr>
        <p:spPr>
          <a:xfrm>
            <a:off x="6180025" y="4588150"/>
            <a:ext cx="1506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g2e1ef0d7192_0_199"/>
          <p:cNvGrpSpPr/>
          <p:nvPr/>
        </p:nvGrpSpPr>
        <p:grpSpPr>
          <a:xfrm>
            <a:off x="1736825" y="3698315"/>
            <a:ext cx="1982600" cy="936042"/>
            <a:chOff x="1693700" y="3784275"/>
            <a:chExt cx="1982600" cy="1123700"/>
          </a:xfrm>
        </p:grpSpPr>
        <p:sp>
          <p:nvSpPr>
            <p:cNvPr id="194" name="Google Shape;194;g2e1ef0d7192_0_199"/>
            <p:cNvSpPr/>
            <p:nvPr/>
          </p:nvSpPr>
          <p:spPr>
            <a:xfrm>
              <a:off x="1693700" y="37842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2e1ef0d7192_0_199"/>
            <p:cNvSpPr/>
            <p:nvPr/>
          </p:nvSpPr>
          <p:spPr>
            <a:xfrm>
              <a:off x="2757100" y="37842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Layers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2e1ef0d7192_0_199"/>
            <p:cNvSpPr/>
            <p:nvPr/>
          </p:nvSpPr>
          <p:spPr>
            <a:xfrm>
              <a:off x="1693700" y="44093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Metrics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e1ef0d7192_0_199"/>
            <p:cNvSpPr/>
            <p:nvPr/>
          </p:nvSpPr>
          <p:spPr>
            <a:xfrm>
              <a:off x="2757100" y="44093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Callbacks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g2e1ef0d7192_0_199"/>
          <p:cNvSpPr/>
          <p:nvPr/>
        </p:nvSpPr>
        <p:spPr>
          <a:xfrm>
            <a:off x="1491075" y="3546200"/>
            <a:ext cx="2474100" cy="144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2e1ef0d7192_0_199"/>
          <p:cNvCxnSpPr>
            <a:stCxn id="185" idx="2"/>
            <a:endCxn id="198" idx="0"/>
          </p:cNvCxnSpPr>
          <p:nvPr/>
        </p:nvCxnSpPr>
        <p:spPr>
          <a:xfrm>
            <a:off x="2728125" y="3247889"/>
            <a:ext cx="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g2e1ef0d7192_0_199"/>
          <p:cNvSpPr txBox="1"/>
          <p:nvPr/>
        </p:nvSpPr>
        <p:spPr>
          <a:xfrm>
            <a:off x="1920425" y="4604025"/>
            <a:ext cx="15060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e1ef0d7192_0_199"/>
          <p:cNvSpPr txBox="1"/>
          <p:nvPr/>
        </p:nvSpPr>
        <p:spPr>
          <a:xfrm>
            <a:off x="383400" y="1034500"/>
            <a:ext cx="42711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Customizing for fine-tuning pretrained models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e1ef0d7192_0_199"/>
          <p:cNvSpPr/>
          <p:nvPr/>
        </p:nvSpPr>
        <p:spPr>
          <a:xfrm>
            <a:off x="1642800" y="1447300"/>
            <a:ext cx="2170800" cy="58676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BERT,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vi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RoBERTa,GPT-2,...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g2e1ef0d7192_0_199"/>
          <p:cNvCxnSpPr>
            <a:stCxn id="185" idx="0"/>
            <a:endCxn id="202" idx="1"/>
          </p:cNvCxnSpPr>
          <p:nvPr/>
        </p:nvCxnSpPr>
        <p:spPr>
          <a:xfrm rot="10800000">
            <a:off x="2728125" y="2033489"/>
            <a:ext cx="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g2e1ef0d7192_0_199"/>
          <p:cNvSpPr/>
          <p:nvPr/>
        </p:nvSpPr>
        <p:spPr>
          <a:xfrm>
            <a:off x="235500" y="2344625"/>
            <a:ext cx="891000" cy="936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data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2e1ef0d7192_0_199"/>
          <p:cNvCxnSpPr>
            <a:stCxn id="204" idx="4"/>
            <a:endCxn id="185" idx="1"/>
          </p:cNvCxnSpPr>
          <p:nvPr/>
        </p:nvCxnSpPr>
        <p:spPr>
          <a:xfrm flipH="1" rot="10800000">
            <a:off x="1126500" y="2802425"/>
            <a:ext cx="628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g2e1ef0d7192_0_199"/>
          <p:cNvSpPr txBox="1"/>
          <p:nvPr/>
        </p:nvSpPr>
        <p:spPr>
          <a:xfrm>
            <a:off x="970100" y="2569725"/>
            <a:ext cx="891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vi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fine-tuning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e1ef0d7192_0_199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 Introduce Keras 3.0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e1ef0d7192_0_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2.2. Model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301250" y="4757175"/>
            <a:ext cx="77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Keras Model API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2399425" y="1102450"/>
            <a:ext cx="13344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API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(declare inputs and outputs)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350050" y="2243129"/>
            <a:ext cx="13344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2399425" y="2036613"/>
            <a:ext cx="1334400" cy="10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Model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(implement Model class, operation is in call method)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2399425" y="3383800"/>
            <a:ext cx="13344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Class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(stacking layers in a sequential follow)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4"/>
          <p:cNvCxnSpPr>
            <a:stCxn id="216" idx="3"/>
            <a:endCxn id="215" idx="1"/>
          </p:cNvCxnSpPr>
          <p:nvPr/>
        </p:nvCxnSpPr>
        <p:spPr>
          <a:xfrm flipH="1" rot="10800000">
            <a:off x="1684450" y="1445879"/>
            <a:ext cx="714900" cy="11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4"/>
          <p:cNvCxnSpPr>
            <a:stCxn id="216" idx="3"/>
            <a:endCxn id="217" idx="1"/>
          </p:cNvCxnSpPr>
          <p:nvPr/>
        </p:nvCxnSpPr>
        <p:spPr>
          <a:xfrm>
            <a:off x="1684450" y="2586479"/>
            <a:ext cx="7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4"/>
          <p:cNvCxnSpPr>
            <a:stCxn id="216" idx="3"/>
            <a:endCxn id="218" idx="1"/>
          </p:cNvCxnSpPr>
          <p:nvPr/>
        </p:nvCxnSpPr>
        <p:spPr>
          <a:xfrm>
            <a:off x="1684450" y="2586479"/>
            <a:ext cx="714900" cy="11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22" name="Google Shape;2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1240" y="1105477"/>
            <a:ext cx="4576784" cy="6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1248" y="1864725"/>
            <a:ext cx="4576784" cy="144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61250" y="3389672"/>
            <a:ext cx="4576784" cy="674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4"/>
          <p:cNvCxnSpPr>
            <a:stCxn id="217" idx="3"/>
            <a:endCxn id="223" idx="1"/>
          </p:cNvCxnSpPr>
          <p:nvPr/>
        </p:nvCxnSpPr>
        <p:spPr>
          <a:xfrm>
            <a:off x="3733825" y="2586513"/>
            <a:ext cx="427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4"/>
          <p:cNvCxnSpPr>
            <a:stCxn id="215" idx="3"/>
            <a:endCxn id="222" idx="1"/>
          </p:cNvCxnSpPr>
          <p:nvPr/>
        </p:nvCxnSpPr>
        <p:spPr>
          <a:xfrm>
            <a:off x="3733825" y="1445800"/>
            <a:ext cx="4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4"/>
          <p:cNvCxnSpPr>
            <a:stCxn id="218" idx="3"/>
            <a:endCxn id="224" idx="1"/>
          </p:cNvCxnSpPr>
          <p:nvPr/>
        </p:nvCxnSpPr>
        <p:spPr>
          <a:xfrm>
            <a:off x="3733825" y="3727150"/>
            <a:ext cx="4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10d28243b_0_210"/>
          <p:cNvSpPr txBox="1"/>
          <p:nvPr>
            <p:ph type="ctrTitle"/>
          </p:nvPr>
        </p:nvSpPr>
        <p:spPr>
          <a:xfrm>
            <a:off x="435150" y="1547550"/>
            <a:ext cx="82737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600"/>
              <a:t>3. Keras API components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vi" sz="2000"/>
              <a:t>Model, Layer, Activation, Optimizer, Loss, DataGenerator</a:t>
            </a:r>
            <a:endParaRPr i="1" sz="2000"/>
          </a:p>
        </p:txBody>
      </p:sp>
      <p:pic>
        <p:nvPicPr>
          <p:cNvPr id="234" name="Google Shape;234;g2e10d28243b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e10d28243b_0_2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10d28243b_0_182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3.1. Model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g2e10d28243b_0_182"/>
          <p:cNvGraphicFramePr/>
          <p:nvPr/>
        </p:nvGraphicFramePr>
        <p:xfrm>
          <a:off x="381000" y="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{9726EA30-BFFB-49B4-9708-6C9E4130297C}</a:tableStyleId>
              </a:tblPr>
              <a:tblGrid>
                <a:gridCol w="5177550"/>
                <a:gridCol w="3400275"/>
              </a:tblGrid>
              <a:tr h="27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 = Model from </a:t>
                      </a:r>
                      <a:r>
                        <a:rPr b="1" i="1" lang="vi" sz="1100" u="none" cap="none" strike="noStrike">
                          <a:solidFill>
                            <a:srgbClr val="24292F"/>
                          </a:solidFill>
                        </a:rPr>
                        <a:t>Functional API, Subclass Model, or Sequential class</a:t>
                      </a:r>
                      <a:endParaRPr b="1" i="1"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Initializing a deep neural network models.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model.co­mpi­le(­opt­imizer, loss, metrics)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Configures the model for training.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history = model.fit(x, y, epoch)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Trains the model for a fixed number of epochs (itera­tions on a dataset).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history = model.fit_generator(train_generator, steps_per_epoch, 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epochs,validation_data, validation_steps)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Fits the model on data yielded batch-­by-­batch by a Python generator.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model.ev­alu­ate(x, y)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Returns the loss value &amp; metrics values for the model in test mode.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model.pr­edi­ct(x)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Generates output predic­tions for the input samples.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model.su­mma­ry()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Prints a string summary of the network.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model.save(path)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Saves a model as a TensorFlow SavedModel or HDF5 file.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model.stop_training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Stops training when true.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model.save('path/my_model.h5')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Save a model in HDF5 format.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new_model = tf.keras.models.load_model('path/my_model.h5')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Reload a fresh Keras model from the saved model.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g2e10d28243b_0_1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3.2. Layer in Tensorflow (keras.layers)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3"/>
          <p:cNvGraphicFramePr/>
          <p:nvPr/>
        </p:nvGraphicFramePr>
        <p:xfrm>
          <a:off x="290625" y="64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{9726EA30-BFFB-49B4-9708-6C9E4130297C}</a:tableStyleId>
              </a:tblPr>
              <a:tblGrid>
                <a:gridCol w="1230100"/>
                <a:gridCol w="3258925"/>
                <a:gridCol w="4288150"/>
              </a:tblGrid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Layers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Dense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tf.keras.layers.Dense(units, activation, input_shape)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Dense layer is the regular deeply connected neural network layer. It is most common and frequently used layer.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Flatten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tf.keras.layers.Flatten()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Flattens the input.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Conv2D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tf.keras.layers.Conv2D(filters, kernel_size, activation, input_shape)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Convolution layer for two-di­men­sional data such as images.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MaxPooling2D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tf.keras.layers.MaxPool2D(pool_size)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Max pooling for two-di­men­sional data.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Dropout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tf.keras.layers.Dropout(rate)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The Dropout layer randomly sets input units to 0 with a frequency of rate at each step during training time, which helps prevent overfitting.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Embedding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tf.keras.layers.Embedding(input_dim, output_dim, input_length)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The Embedding layer is initialized with random weights and will learn an embedding for all of the words in the dataset.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GlobalAveragePooling1D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tf.keras.layers.GlobalAveragePooling1D()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Global average pooling operation for temporal data.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Bidirectional LSTM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tf.keras.layers.Bidirectional(tf.keras.layers.LSTM(units, return_sequence))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Bidirectional Long Short-Term Memory layer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Conv1D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tf.keras.layers.Conv1D(filters, kernel_size, activation, input_shape)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Convolution layer for one-dimentional data such as word embeddings.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Bidirectional GRU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tf.keras.layers.Bidirectional(tf.keras.layers.GRU(units))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Bidirectional Gated Recurrent Unit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Simple RNN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tf.keras.layers.SimpleRNN(units, activation, return sequences, input_shape)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Fully-connected RNN where the output is to be fed back to input.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Lambda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tf.keras.layers.Lambda(function)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Wraps arbitrary expressions as a Layer object.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3.3. Activation Function (keras.activations)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5"/>
          <p:cNvGraphicFramePr/>
          <p:nvPr/>
        </p:nvGraphicFramePr>
        <p:xfrm>
          <a:off x="1021600" y="9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{9726EA30-BFFB-49B4-9708-6C9E4130297C}</a:tableStyleId>
              </a:tblPr>
              <a:tblGrid>
                <a:gridCol w="1162125"/>
                <a:gridCol w="2800700"/>
                <a:gridCol w="3265550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Name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relu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tf.keras.activations.relu</a:t>
                      </a:r>
                      <a:r>
                        <a:rPr lang="vi" sz="12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2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the default activation for hidden layers.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sigmoid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tf.keras.activations.sigmoid</a:t>
                      </a:r>
                      <a:r>
                        <a:rPr lang="vi" sz="12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2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binary classi­fic­ation.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tanh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tf.keras.activations.tanh</a:t>
                      </a:r>
                      <a:r>
                        <a:rPr lang="vi" sz="12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2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faster conver­gence than sigmoid.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softmax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tf.keras.activations.softmax</a:t>
                      </a:r>
                      <a:r>
                        <a:rPr lang="vi" sz="12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2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multiclass classi­fic­ation.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3.4. Optimizer (keras.optimizers)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6"/>
          <p:cNvGraphicFramePr/>
          <p:nvPr/>
        </p:nvGraphicFramePr>
        <p:xfrm>
          <a:off x="3398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{9726EA30-BFFB-49B4-9708-6C9E4130297C}</a:tableStyleId>
              </a:tblPr>
              <a:tblGrid>
                <a:gridCol w="891750"/>
                <a:gridCol w="1938150"/>
                <a:gridCol w="5650900"/>
              </a:tblGrid>
              <a:tr h="28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Name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Adam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tf.keras.optimizers.Adam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Adam combines the good properties of Adadelta and RMSprop and hence tend to do better for most of the problems.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SGD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tf.keras.optimizers.SGD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Stochastic gradient descent is very basic and works well for shallow networks.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AdaGrad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tf.keras.optimizers.Adagrad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Adagrad can be useful for sparse data such as tf-idf.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AdaDelta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tf.keras.optimizers.Adadelta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Extension of AdaGrad which tends to remove the decaying learning Rate problem of it.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RMSprop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tf.keras.optimizers.RMSprop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Very similar to AdaDelta.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3.5. Loss Function (keras.losses)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p7"/>
          <p:cNvGraphicFramePr/>
          <p:nvPr/>
        </p:nvGraphicFramePr>
        <p:xfrm>
          <a:off x="304800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{9726EA30-BFFB-49B4-9708-6C9E4130297C}</a:tableStyleId>
              </a:tblPr>
              <a:tblGrid>
                <a:gridCol w="1877025"/>
                <a:gridCol w="2851525"/>
                <a:gridCol w="3893125"/>
              </a:tblGrid>
              <a:tr h="25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Name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MeanSquaredError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tf.keras.losses.MeanSquaredError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Default loss function for regression problems.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MeanSquaredLogarithmicError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tf.keras.losses.MeanSquaredLogarithmicError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For regression problems with large spread.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MeanAbsoluteError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tf.keras.losses.MAE()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More robust to outliers.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BinaryCrossEntropy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tf.keras.losses.BinaryCrossentropy()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Default loss function to use for binary classi­fic­ation problems.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Hinge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tf.keras.losses.Hinge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It is intended for use with binary classi­fic­ation where the target values are in the set {-1, 1}.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SquaredHinge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tf.keras.losses.SquaredHinge()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If using a hinge loss does result in better perfor­mance on a given binary classi­fic­ation problem, is likely that a squared hinge loss may be approp­riate.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CategoricalCrossEntropy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tf.keras.losses.categorical_crossentropy()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Default loss function to use for multi-­class classi­fic­ation problems.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SparseCategoricalCrossEntropy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tf.keras.losses.SparseCategoricalCrossentropy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Sparse cross-­entropy addresses the one hot encoding frustr­ation by performing the same cross-­entropy calcul­ation of error, without requiring that the target variable be one hot encoded prior to training.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1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KLD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tf.keras.losses.KLD()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KL divergence loss function is more commonly used when using models that learn to approx­imate a more complex function than simply multi-­class classi­fic­ation, such as in the case of an autoen­coder used for learning a dense feature repres­ent­ation under a model that must recons­truct the original input.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Huber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tf.keras.losses.Huber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Less sensitive to outliers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0" name="Google Shape;27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3.6. Data Generator (keras.preprocessing)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304800" y="685800"/>
            <a:ext cx="4734900" cy="4202100"/>
          </a:xfrm>
          <a:prstGeom prst="rect">
            <a:avLst/>
          </a:prstGeom>
          <a:solidFill>
            <a:srgbClr val="24292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from tensorflow.keras.preprocessing.image import ImageDataGenerator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# Image augmentation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train_datagen = ImageDataGenerator(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rescale=1./255,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rotation_range=40,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width_shift_range=0.2,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height_shift_range=0.2,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shear_range=0.2,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zoom_range=0.2,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horizontal_flip=True,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fill_mode='nearest')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validation_datagen = ImageDataGenerator(rescale=1/255)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# Flow training images in batches of 128 using train_datagen generator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train_generator = train_datagen.flow_from_directory(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'/tmp/horse-or-human/',  # This is the source directory for training images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target_size=(300, 300),  # All images will be resized to 300x300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batch_size=128,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# Since we use binary_crossentropy loss, we need binary labels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class_mode='binary')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# Flow training images in batches of 128 using train_datagen generator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validation_generator = validation_datagen.flow_from_directory(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'/tmp/validation-horse-or-human/',  # This is the source directory for training images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target_size=(300, 300),  # All images will be resized to 300x300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batch_size=32,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# Since we use binary_crossentropy loss, we need binary labels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vi" sz="9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  class_mode='binary')</a:t>
            </a:r>
            <a:endParaRPr b="0" i="1" sz="9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7292e338_0_56"/>
          <p:cNvSpPr txBox="1"/>
          <p:nvPr>
            <p:ph type="ctrTitle"/>
          </p:nvPr>
        </p:nvSpPr>
        <p:spPr>
          <a:xfrm>
            <a:off x="311700" y="744575"/>
            <a:ext cx="85206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65" name="Google Shape;65;g10f7292e338_0_56"/>
          <p:cNvSpPr txBox="1"/>
          <p:nvPr/>
        </p:nvSpPr>
        <p:spPr>
          <a:xfrm>
            <a:off x="2525700" y="1882675"/>
            <a:ext cx="72993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AutoNum type="arabicPeriod"/>
            </a:pPr>
            <a:r>
              <a:rPr b="0" i="0" lang="vi" sz="2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Tensors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AutoNum type="arabicPeriod"/>
            </a:pPr>
            <a:r>
              <a:rPr b="0" i="0" lang="vi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Keras Model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AutoNum type="arabicPeriod"/>
            </a:pPr>
            <a:r>
              <a:rPr b="0" i="0" lang="vi" sz="2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Keras API components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8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AutoNum type="arabicPeriod"/>
            </a:pPr>
            <a:r>
              <a:rPr b="0" i="0" lang="vi" sz="2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10f7292e338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10d28243b_0_204"/>
          <p:cNvSpPr txBox="1"/>
          <p:nvPr>
            <p:ph type="ctrTitle"/>
          </p:nvPr>
        </p:nvSpPr>
        <p:spPr>
          <a:xfrm>
            <a:off x="435150" y="1547550"/>
            <a:ext cx="82737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600"/>
              <a:t>4. Practice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vi" sz="2000"/>
              <a:t>Training a simple network in Keras</a:t>
            </a:r>
            <a:endParaRPr i="1" sz="2000"/>
          </a:p>
        </p:txBody>
      </p:sp>
      <p:pic>
        <p:nvPicPr>
          <p:cNvPr id="283" name="Google Shape;283;g2e10d28243b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2e10d28243b_0_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f7292e338_0_61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VII. Practice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f7292e338_0_61"/>
          <p:cNvSpPr txBox="1"/>
          <p:nvPr/>
        </p:nvSpPr>
        <p:spPr>
          <a:xfrm>
            <a:off x="3024775" y="2156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Deep Neural Network - Tensorflow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f7292e338_0_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VIII. Good Sources about tensorflow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 txBox="1"/>
          <p:nvPr/>
        </p:nvSpPr>
        <p:spPr>
          <a:xfrm>
            <a:off x="653900" y="1328175"/>
            <a:ext cx="7328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Tutorial:</a:t>
            </a:r>
            <a:r>
              <a:rPr b="0" i="1" lang="vi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1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https://keras.io/examples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https://www.tensorflow.org/tutorials/quickstart/beginner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https://keras.io/api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https://keras.io/keras_cv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https://keras.io/keras_nlp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function: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https://www.tensorflow.org/api_docs/python/tf/all_symbols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Cheatsheet: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https://github.com/ryanxjhan/TensorFlow-2.x-Cheat-Sheet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https://www.tensorflow.org/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https://www.tensorflow.org/lite/examples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https://www.tensorflow.org/resources/learn-ml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0d28243b_0_111"/>
          <p:cNvSpPr txBox="1"/>
          <p:nvPr>
            <p:ph type="ctrTitle"/>
          </p:nvPr>
        </p:nvSpPr>
        <p:spPr>
          <a:xfrm>
            <a:off x="435150" y="1547550"/>
            <a:ext cx="82737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vi" sz="3600"/>
              <a:t>Introduction Tensors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vi" sz="2000"/>
              <a:t>Scalar, vector, matrice, tensor</a:t>
            </a:r>
            <a:endParaRPr i="1" sz="2000"/>
          </a:p>
        </p:txBody>
      </p:sp>
      <p:pic>
        <p:nvPicPr>
          <p:cNvPr id="72" name="Google Shape;72;g2e10d28243b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e10d28243b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8540f986d_0_0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vi" sz="2600"/>
              <a:t>What are main DL frameworks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f8540f986d_0_0"/>
          <p:cNvSpPr txBox="1"/>
          <p:nvPr/>
        </p:nvSpPr>
        <p:spPr>
          <a:xfrm>
            <a:off x="287125" y="6510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0" name="Google Shape;80;g2f8540f986d_0_0"/>
          <p:cNvGraphicFramePr/>
          <p:nvPr/>
        </p:nvGraphicFramePr>
        <p:xfrm>
          <a:off x="223263" y="7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{6A70576E-F1D2-4929-BB88-951ACDC387C1}</a:tableStyleId>
              </a:tblPr>
              <a:tblGrid>
                <a:gridCol w="951150"/>
                <a:gridCol w="3450875"/>
                <a:gridCol w="441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000"/>
                        <a:t>DL Framework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000"/>
                        <a:t>Explain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000"/>
                        <a:t>Using situation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0:2"/>
                      </a:ext>
                    </a:extLst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Pytorch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PyTorch is an open-source machine learning framework primarily developed by Facebook's AI Research Lab (FAIR).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PyTorch is widely known for its dynamic computational graph (also called "define-by-run" framework), which allows for flexibility in building and modifying models on the fly.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It is also supported by a strong ecosystem, including libraries like Torchvision (for computer vision) and Hugging Face (for NLP).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Research and Prototyping: Ideal for researchers and developers who want a flexible and easy-to-debug deep learning framework.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Natural Language Processing (NLP): Hugging Face, a popular library for NLP, is built on PyTorch, making it the go-to framework for NLP tasks.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Computer Vision: Strong support through libraries like Torchvision for handling image-related tasks.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1:2"/>
                      </a:ext>
                    </a:extLst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Tensorflow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TensorFlow is an open-source framework developed by Google Brain. Keras is a high-level neural networks API integrated into TensorFlow 2.0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Supports both static graphs and dynamic graphs through its eager execution mode.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TensorFlow Serving and TensorFlow Lite </a:t>
                      </a:r>
                      <a:r>
                        <a:rPr lang="vi" sz="800">
                          <a:solidFill>
                            <a:schemeClr val="dk1"/>
                          </a:solidFill>
                        </a:rPr>
                        <a:t>strong support for production environments</a:t>
                      </a:r>
                      <a:r>
                        <a:rPr lang="vi" sz="800"/>
                        <a:t> for mobile deployment.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Production and Deployment: TensorFlow is great for building models that need to scale to production environments, thanks to its mature deployment tools.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Beginner-Friendly: Keras makes it easy for beginners to quickly prototype models while still benefiting from TensorFlow’s advanced capabilities.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Cross-Platform: TensorFlow is well-suited for deploying models across various platforms, </a:t>
                      </a:r>
                      <a:r>
                        <a:rPr b="1" lang="vi" sz="800"/>
                        <a:t>including web, mobile, and edge devices</a:t>
                      </a:r>
                      <a:r>
                        <a:rPr lang="vi" sz="800"/>
                        <a:t>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2:2"/>
                      </a:ext>
                    </a:extLst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MXNet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MXNet is an open-source deep learning framework initially developed by the Apache Software Foundation and supported by Amazon Web Services (AWS).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MXNet offers a hybrid computation graph that allows for both dynamic and static graphs. It is known for its scalability and efficient memory usage, making it a popular choice for deploying models in cloud environments, particularly with AWS.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Cloud-Based Solutions: MXNet is especially effective when working with large-scale machine learning models in cloud environments, particularly on AWS.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Resource-Constrained Environments: MXNet’s memory-efficient design makes it suitable for situations where resources are limited.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Multiple Language Support: MXNet supports a variety of programming languages, making it versatile in diverse coding environments.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3:2"/>
                      </a:ext>
                    </a:extLst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JAX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JAX is an open-source framework developed by Google.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JAX is unique in that it combines NumPy-like syntax with the ability to automatically differentiate functions and run on GPUs and TPUs. It excels at automatic differentiation (autodiff) and just-in-time (JIT) compilation, making it highly efficient for research in machine learning and scientific computing.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High-Performance Research: JAX is highly suitable for researchers working on advanced machine learning and optimization problems requiring efficient computation.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Numerical and Scientific Computing: Its seamless integration with NumPy and support for hardware accelerators (GPUs, TPUs) makes JAX suitable for a wide range of scientific computing tasks.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800"/>
                        <a:t>- Complex Differentiation: JAX is highly optimized for applications that involve automatic differentiation and parallel computing, making it excellent for tasks involving complex gradients.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80:4:2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81" name="Google Shape;81;g2f8540f986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0b477b1a_0_5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 Scalar, vector, matrice, tensor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e10b477b1a_0_5"/>
          <p:cNvSpPr txBox="1"/>
          <p:nvPr/>
        </p:nvSpPr>
        <p:spPr>
          <a:xfrm>
            <a:off x="301250" y="4757175"/>
            <a:ext cx="77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Introduction Tensors with Tensorflow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e10b477b1a_0_5"/>
          <p:cNvSpPr txBox="1"/>
          <p:nvPr/>
        </p:nvSpPr>
        <p:spPr>
          <a:xfrm>
            <a:off x="287125" y="6510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vi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0" lang="vi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vi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 </a:t>
            </a:r>
            <a:r>
              <a:rPr b="0" i="0" lang="vi" sz="10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vi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tf</a:t>
            </a:r>
            <a:endParaRPr b="0" i="0" sz="10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9" name="Google Shape;89;g2e10b477b1a_0_5"/>
          <p:cNvGraphicFramePr/>
          <p:nvPr/>
        </p:nvGraphicFramePr>
        <p:xfrm>
          <a:off x="41910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{709A2384-B5A7-4F18-AEE9-1050E0B94C7F}</a:tableStyleId>
              </a:tblPr>
              <a:tblGrid>
                <a:gridCol w="1616400"/>
                <a:gridCol w="2800775"/>
                <a:gridCol w="3959725"/>
              </a:tblGrid>
              <a:tr h="37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vi" sz="1400" u="none" cap="none" strike="noStrike"/>
                        <a:t>Types of Tensor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vi" sz="1400" u="none" cap="none" strike="noStrike"/>
                        <a:t>Explain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vi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scalar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is a constant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tf.constant(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95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vector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is an one dimensional tensor like 1D-array in numpy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</a:rPr>
                        <a:t>For constant: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tf.constant([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1.5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1.8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</a:rPr>
                        <a:t>For variable: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tf.Variable([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1.5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1.8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matrice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is a two dimensional tensor like 2D-array in numpy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A=tf.constant([[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[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[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 dtype = tf.float32)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95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vi" sz="1400" u="none" cap="none" strike="noStrike"/>
                        <a:t>tensor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is created by Google to represent a general of matrices with more than 2 dimensions. For instance, 3D-array in numpy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tf.constant([[[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[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]],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[[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[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vi" sz="1050" u="none" cap="none" strike="noStrike">
                          <a:solidFill>
                            <a:srgbClr val="116644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vi" sz="1050" u="none" cap="none" strike="noStrike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]]])</a:t>
                      </a:r>
                      <a:endParaRPr sz="1050" u="none" cap="none" strike="noStrike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g2e10b477b1a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 Practice with tensors in Tensorflow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01250" y="4757175"/>
            <a:ext cx="77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Introduction Tensors with Tensorflow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75" y="720575"/>
            <a:ext cx="3133175" cy="4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0d28243b_0_176"/>
          <p:cNvSpPr txBox="1"/>
          <p:nvPr>
            <p:ph type="ctrTitle"/>
          </p:nvPr>
        </p:nvSpPr>
        <p:spPr>
          <a:xfrm>
            <a:off x="435150" y="1547550"/>
            <a:ext cx="82737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600"/>
              <a:t>2. Keras Model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vi" sz="2000"/>
              <a:t>Main ways of initializing Model in Keras</a:t>
            </a:r>
            <a:endParaRPr i="1" sz="2000"/>
          </a:p>
        </p:txBody>
      </p:sp>
      <p:pic>
        <p:nvPicPr>
          <p:cNvPr id="104" name="Google Shape;104;g2e10d28243b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e10d28243b_0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e1ef0d7192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525" y="3288459"/>
            <a:ext cx="4175399" cy="17463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g2e1ef0d7192_0_136"/>
          <p:cNvGrpSpPr/>
          <p:nvPr/>
        </p:nvGrpSpPr>
        <p:grpSpPr>
          <a:xfrm>
            <a:off x="1752975" y="1098050"/>
            <a:ext cx="6077925" cy="3429144"/>
            <a:chOff x="381375" y="1326650"/>
            <a:chExt cx="6077925" cy="3429144"/>
          </a:xfrm>
        </p:grpSpPr>
        <p:sp>
          <p:nvSpPr>
            <p:cNvPr id="112" name="Google Shape;112;g2e1ef0d7192_0_136"/>
            <p:cNvSpPr/>
            <p:nvPr/>
          </p:nvSpPr>
          <p:spPr>
            <a:xfrm>
              <a:off x="381375" y="2595714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Keras 3.0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2e1ef0d7192_0_136"/>
            <p:cNvSpPr/>
            <p:nvPr/>
          </p:nvSpPr>
          <p:spPr>
            <a:xfrm>
              <a:off x="4513500" y="1326650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Tensorflow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2e1ef0d7192_0_136"/>
            <p:cNvSpPr/>
            <p:nvPr/>
          </p:nvSpPr>
          <p:spPr>
            <a:xfrm>
              <a:off x="4513500" y="2595735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JAX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2e1ef0d7192_0_136"/>
            <p:cNvSpPr/>
            <p:nvPr/>
          </p:nvSpPr>
          <p:spPr>
            <a:xfrm>
              <a:off x="4513500" y="3864794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Pytorch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g2e1ef0d7192_0_136"/>
            <p:cNvCxnSpPr>
              <a:stCxn id="112" idx="3"/>
              <a:endCxn id="113" idx="1"/>
            </p:cNvCxnSpPr>
            <p:nvPr/>
          </p:nvCxnSpPr>
          <p:spPr>
            <a:xfrm flipH="1" rot="10800000">
              <a:off x="2327175" y="1772214"/>
              <a:ext cx="2186400" cy="1269000"/>
            </a:xfrm>
            <a:prstGeom prst="bentConnector3">
              <a:avLst>
                <a:gd fmla="val -1273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7" name="Google Shape;117;g2e1ef0d7192_0_136"/>
            <p:cNvCxnSpPr>
              <a:stCxn id="112" idx="3"/>
              <a:endCxn id="115" idx="1"/>
            </p:cNvCxnSpPr>
            <p:nvPr/>
          </p:nvCxnSpPr>
          <p:spPr>
            <a:xfrm>
              <a:off x="2327175" y="3041214"/>
              <a:ext cx="2186400" cy="1269000"/>
            </a:xfrm>
            <a:prstGeom prst="bentConnector3">
              <a:avLst>
                <a:gd fmla="val -1273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8" name="Google Shape;118;g2e1ef0d7192_0_136"/>
            <p:cNvCxnSpPr>
              <a:stCxn id="112" idx="3"/>
              <a:endCxn id="114" idx="1"/>
            </p:cNvCxnSpPr>
            <p:nvPr/>
          </p:nvCxnSpPr>
          <p:spPr>
            <a:xfrm>
              <a:off x="2327175" y="3041214"/>
              <a:ext cx="218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9" name="Google Shape;119;g2e1ef0d7192_0_136"/>
          <p:cNvSpPr/>
          <p:nvPr/>
        </p:nvSpPr>
        <p:spPr>
          <a:xfrm>
            <a:off x="5595350" y="819375"/>
            <a:ext cx="2601000" cy="4107000"/>
          </a:xfrm>
          <a:prstGeom prst="roundRect">
            <a:avLst>
              <a:gd fmla="val 864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e1ef0d7192_0_136"/>
          <p:cNvSpPr txBox="1"/>
          <p:nvPr/>
        </p:nvSpPr>
        <p:spPr>
          <a:xfrm>
            <a:off x="6180025" y="4588150"/>
            <a:ext cx="1506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e1ef0d7192_0_136"/>
          <p:cNvSpPr txBox="1"/>
          <p:nvPr/>
        </p:nvSpPr>
        <p:spPr>
          <a:xfrm>
            <a:off x="383400" y="1034500"/>
            <a:ext cx="4175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Adaptable with multiple kind of backends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e1ef0d7192_0_136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 Introduce Keras 3.0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e1ef0d7192_0_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1ef0d7192_0_151"/>
          <p:cNvSpPr/>
          <p:nvPr/>
        </p:nvSpPr>
        <p:spPr>
          <a:xfrm>
            <a:off x="5595350" y="819375"/>
            <a:ext cx="2601000" cy="4107000"/>
          </a:xfrm>
          <a:prstGeom prst="roundRect">
            <a:avLst>
              <a:gd fmla="val 864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g2e1ef0d7192_0_151"/>
          <p:cNvGrpSpPr/>
          <p:nvPr/>
        </p:nvGrpSpPr>
        <p:grpSpPr>
          <a:xfrm>
            <a:off x="1755225" y="1098050"/>
            <a:ext cx="6075675" cy="3429144"/>
            <a:chOff x="383625" y="1326650"/>
            <a:chExt cx="6075675" cy="3429144"/>
          </a:xfrm>
        </p:grpSpPr>
        <p:sp>
          <p:nvSpPr>
            <p:cNvPr id="130" name="Google Shape;130;g2e1ef0d7192_0_151"/>
            <p:cNvSpPr/>
            <p:nvPr/>
          </p:nvSpPr>
          <p:spPr>
            <a:xfrm>
              <a:off x="383625" y="2585489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Keras 3.0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2e1ef0d7192_0_151"/>
            <p:cNvSpPr/>
            <p:nvPr/>
          </p:nvSpPr>
          <p:spPr>
            <a:xfrm>
              <a:off x="4513500" y="1326650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Tensorflow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e1ef0d7192_0_151"/>
            <p:cNvSpPr/>
            <p:nvPr/>
          </p:nvSpPr>
          <p:spPr>
            <a:xfrm>
              <a:off x="4513500" y="2595735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JAX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e1ef0d7192_0_151"/>
            <p:cNvSpPr/>
            <p:nvPr/>
          </p:nvSpPr>
          <p:spPr>
            <a:xfrm>
              <a:off x="4513500" y="3864794"/>
              <a:ext cx="1945800" cy="89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Pytorch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g2e1ef0d7192_0_151"/>
            <p:cNvCxnSpPr>
              <a:stCxn id="130" idx="3"/>
              <a:endCxn id="131" idx="1"/>
            </p:cNvCxnSpPr>
            <p:nvPr/>
          </p:nvCxnSpPr>
          <p:spPr>
            <a:xfrm flipH="1" rot="10800000">
              <a:off x="2329425" y="1772189"/>
              <a:ext cx="2184000" cy="1258800"/>
            </a:xfrm>
            <a:prstGeom prst="bentConnector3">
              <a:avLst>
                <a:gd fmla="val -128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5" name="Google Shape;135;g2e1ef0d7192_0_151"/>
            <p:cNvCxnSpPr>
              <a:stCxn id="130" idx="3"/>
              <a:endCxn id="133" idx="1"/>
            </p:cNvCxnSpPr>
            <p:nvPr/>
          </p:nvCxnSpPr>
          <p:spPr>
            <a:xfrm>
              <a:off x="2329425" y="3030989"/>
              <a:ext cx="2184000" cy="1279200"/>
            </a:xfrm>
            <a:prstGeom prst="bentConnector3">
              <a:avLst>
                <a:gd fmla="val -128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6" name="Google Shape;136;g2e1ef0d7192_0_151"/>
            <p:cNvCxnSpPr>
              <a:stCxn id="130" idx="3"/>
              <a:endCxn id="132" idx="1"/>
            </p:cNvCxnSpPr>
            <p:nvPr/>
          </p:nvCxnSpPr>
          <p:spPr>
            <a:xfrm>
              <a:off x="2329425" y="3030989"/>
              <a:ext cx="21840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37" name="Google Shape;137;g2e1ef0d7192_0_151"/>
          <p:cNvSpPr txBox="1"/>
          <p:nvPr/>
        </p:nvSpPr>
        <p:spPr>
          <a:xfrm>
            <a:off x="6180025" y="4588150"/>
            <a:ext cx="1506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g2e1ef0d7192_0_151"/>
          <p:cNvGrpSpPr/>
          <p:nvPr/>
        </p:nvGrpSpPr>
        <p:grpSpPr>
          <a:xfrm>
            <a:off x="1736825" y="3698315"/>
            <a:ext cx="1982600" cy="936042"/>
            <a:chOff x="1693700" y="3784275"/>
            <a:chExt cx="1982600" cy="1123700"/>
          </a:xfrm>
        </p:grpSpPr>
        <p:sp>
          <p:nvSpPr>
            <p:cNvPr id="139" name="Google Shape;139;g2e1ef0d7192_0_151"/>
            <p:cNvSpPr/>
            <p:nvPr/>
          </p:nvSpPr>
          <p:spPr>
            <a:xfrm>
              <a:off x="1693700" y="37842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e1ef0d7192_0_151"/>
            <p:cNvSpPr/>
            <p:nvPr/>
          </p:nvSpPr>
          <p:spPr>
            <a:xfrm>
              <a:off x="2757100" y="37842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Layers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e1ef0d7192_0_151"/>
            <p:cNvSpPr/>
            <p:nvPr/>
          </p:nvSpPr>
          <p:spPr>
            <a:xfrm>
              <a:off x="1693700" y="44093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Metrics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e1ef0d7192_0_151"/>
            <p:cNvSpPr/>
            <p:nvPr/>
          </p:nvSpPr>
          <p:spPr>
            <a:xfrm>
              <a:off x="2757100" y="4409375"/>
              <a:ext cx="919200" cy="49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vi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Callbacks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g2e1ef0d7192_0_151"/>
          <p:cNvSpPr/>
          <p:nvPr/>
        </p:nvSpPr>
        <p:spPr>
          <a:xfrm>
            <a:off x="1491075" y="3470000"/>
            <a:ext cx="2474100" cy="144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g2e1ef0d7192_0_151"/>
          <p:cNvCxnSpPr>
            <a:stCxn id="130" idx="2"/>
            <a:endCxn id="143" idx="0"/>
          </p:cNvCxnSpPr>
          <p:nvPr/>
        </p:nvCxnSpPr>
        <p:spPr>
          <a:xfrm>
            <a:off x="2728125" y="3247889"/>
            <a:ext cx="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g2e1ef0d7192_0_151"/>
          <p:cNvSpPr txBox="1"/>
          <p:nvPr/>
        </p:nvSpPr>
        <p:spPr>
          <a:xfrm>
            <a:off x="1920425" y="4604025"/>
            <a:ext cx="15060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e1ef0d7192_0_151"/>
          <p:cNvSpPr txBox="1"/>
          <p:nvPr/>
        </p:nvSpPr>
        <p:spPr>
          <a:xfrm>
            <a:off x="383400" y="1034500"/>
            <a:ext cx="4095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 high-level design with many necessary components for training and evaluating DL model.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e1ef0d7192_0_151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 Introduce Keras 3.0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e1ef0d7192_0_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