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75" r:id="rId2"/>
    <p:sldId id="277" r:id="rId3"/>
    <p:sldId id="278" r:id="rId4"/>
    <p:sldId id="279" r:id="rId5"/>
    <p:sldId id="280" r:id="rId6"/>
    <p:sldId id="28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6327"/>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89D3D-0554-3D47-BACE-263E4621E330}" type="datetimeFigureOut">
              <a:rPr lang="en-US" smtClean="0"/>
              <a:t>11/22/22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A6221-7E78-274C-BFA0-DCC3C658E038}" type="slidenum">
              <a:rPr lang="en-US" smtClean="0"/>
              <a:t>‹#›</a:t>
            </a:fld>
            <a:endParaRPr lang="en-US"/>
          </a:p>
        </p:txBody>
      </p:sp>
    </p:spTree>
    <p:extLst>
      <p:ext uri="{BB962C8B-B14F-4D97-AF65-F5344CB8AC3E}">
        <p14:creationId xmlns:p14="http://schemas.microsoft.com/office/powerpoint/2010/main" val="29735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8835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172079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40120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370935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1039448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411607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75947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56435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8">
            <a:extLst>
              <a:ext uri="{FF2B5EF4-FFF2-40B4-BE49-F238E27FC236}">
                <a16:creationId xmlns:a16="http://schemas.microsoft.com/office/drawing/2014/main" id="{49F300AA-822B-4643-8DC2-3D205B78C90F}"/>
              </a:ext>
            </a:extLst>
          </p:cNvPr>
          <p:cNvSpPr>
            <a:spLocks noGrp="1"/>
          </p:cNvSpPr>
          <p:nvPr>
            <p:ph type="title"/>
          </p:nvPr>
        </p:nvSpPr>
        <p:spPr>
          <a:xfrm>
            <a:off x="652672" y="492868"/>
            <a:ext cx="10515600" cy="975410"/>
          </a:xfrm>
        </p:spPr>
        <p:txBody>
          <a:bodyPr anchor="b">
            <a:normAutofit/>
          </a:bodyPr>
          <a:lstStyle>
            <a:lvl1pPr>
              <a:defRPr sz="1575" b="1" i="0">
                <a:solidFill>
                  <a:schemeClr val="accent2"/>
                </a:solidFill>
                <a:latin typeface="Gentona SemiBold" pitchFamily="2" charset="77"/>
              </a:defRPr>
            </a:lvl1pPr>
          </a:lstStyle>
          <a:p>
            <a:r>
              <a:rPr lang="en-US"/>
              <a:t>Click to edit Master title style</a:t>
            </a:r>
            <a:endParaRPr lang="en-US" dirty="0"/>
          </a:p>
        </p:txBody>
      </p:sp>
      <p:sp>
        <p:nvSpPr>
          <p:cNvPr id="7" name="Text Placeholder 20">
            <a:extLst>
              <a:ext uri="{FF2B5EF4-FFF2-40B4-BE49-F238E27FC236}">
                <a16:creationId xmlns:a16="http://schemas.microsoft.com/office/drawing/2014/main" id="{B8949BA5-F6D9-3040-9A5F-DB073A7FDD55}"/>
              </a:ext>
            </a:extLst>
          </p:cNvPr>
          <p:cNvSpPr>
            <a:spLocks noGrp="1"/>
          </p:cNvSpPr>
          <p:nvPr>
            <p:ph type="body" sz="quarter" idx="10"/>
          </p:nvPr>
        </p:nvSpPr>
        <p:spPr>
          <a:xfrm>
            <a:off x="1384853" y="1863435"/>
            <a:ext cx="9957600" cy="4676505"/>
          </a:xfrm>
        </p:spPr>
        <p:txBody>
          <a:bodyPr>
            <a:normAutofit/>
          </a:bodyPr>
          <a:lstStyle>
            <a:lvl1pPr marL="0" indent="0">
              <a:buFont typeface="Arial" panose="020B0604020202020204" pitchFamily="34" charset="0"/>
              <a:buNone/>
              <a:defRPr sz="1200">
                <a:solidFill>
                  <a:srgbClr val="002060"/>
                </a:solidFill>
              </a:defRPr>
            </a:lvl1pPr>
            <a:lvl2pPr marL="342884" indent="0">
              <a:buFont typeface="Arial" panose="020B0604020202020204" pitchFamily="34" charset="0"/>
              <a:buNone/>
              <a:defRPr sz="1050">
                <a:solidFill>
                  <a:srgbClr val="002060"/>
                </a:solidFill>
              </a:defRPr>
            </a:lvl2pPr>
            <a:lvl3pPr marL="685766" indent="0">
              <a:buFont typeface="Arial" panose="020B0604020202020204" pitchFamily="34" charset="0"/>
              <a:buNone/>
              <a:defRPr sz="1000">
                <a:solidFill>
                  <a:srgbClr val="002060"/>
                </a:solidFill>
              </a:defRPr>
            </a:lvl3pPr>
            <a:lvl4pPr marL="1028649" indent="0">
              <a:buFont typeface="Arial" panose="020B0604020202020204" pitchFamily="34" charset="0"/>
              <a:buNone/>
              <a:defRPr sz="900">
                <a:solidFill>
                  <a:srgbClr val="002060"/>
                </a:solidFill>
              </a:defRPr>
            </a:lvl4pPr>
            <a:lvl5pPr marL="1371532" indent="0">
              <a:buFont typeface="Arial" panose="020B0604020202020204" pitchFamily="34" charset="0"/>
              <a:buNone/>
              <a:defRPr sz="8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0A6B1E57-E9CF-2945-BCFE-4A98A81A8164}"/>
              </a:ext>
            </a:extLst>
          </p:cNvPr>
          <p:cNvCxnSpPr/>
          <p:nvPr userDrawn="1"/>
        </p:nvCxnSpPr>
        <p:spPr>
          <a:xfrm>
            <a:off x="0" y="1468278"/>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9" name="Text Placeholder 35">
            <a:extLst>
              <a:ext uri="{FF2B5EF4-FFF2-40B4-BE49-F238E27FC236}">
                <a16:creationId xmlns:a16="http://schemas.microsoft.com/office/drawing/2014/main" id="{AFE1BB7D-11C8-384B-8F64-BFA990714177}"/>
              </a:ext>
            </a:extLst>
          </p:cNvPr>
          <p:cNvSpPr>
            <a:spLocks noGrp="1"/>
          </p:cNvSpPr>
          <p:nvPr>
            <p:ph type="body" sz="quarter" idx="12" hasCustomPrompt="1"/>
          </p:nvPr>
        </p:nvSpPr>
        <p:spPr>
          <a:xfrm>
            <a:off x="3" y="176621"/>
            <a:ext cx="10856068" cy="316248"/>
          </a:xfrm>
        </p:spPr>
        <p:txBody>
          <a:bodyPr>
            <a:normAutofit/>
          </a:bodyPr>
          <a:lstStyle>
            <a:lvl1pPr algn="ctr">
              <a:defRPr sz="1050" b="1" i="0" spc="225">
                <a:solidFill>
                  <a:schemeClr val="accent5"/>
                </a:solidFill>
                <a:latin typeface="Gentona SemiBold" pitchFamily="2" charset="77"/>
              </a:defRPr>
            </a:lvl1pPr>
          </a:lstStyle>
          <a:p>
            <a:pPr lvl="0"/>
            <a:r>
              <a:rPr lang="en-US" dirty="0"/>
              <a:t>CLICK TO EDIT MASTER TEXT STYLES</a:t>
            </a:r>
          </a:p>
        </p:txBody>
      </p:sp>
      <p:sp>
        <p:nvSpPr>
          <p:cNvPr id="10" name="Slide Number Placeholder 9">
            <a:extLst>
              <a:ext uri="{FF2B5EF4-FFF2-40B4-BE49-F238E27FC236}">
                <a16:creationId xmlns:a16="http://schemas.microsoft.com/office/drawing/2014/main" id="{EC47E0AD-5A17-784E-A861-59DEF2D715D4}"/>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2" name="Picture 11">
            <a:extLst>
              <a:ext uri="{FF2B5EF4-FFF2-40B4-BE49-F238E27FC236}">
                <a16:creationId xmlns:a16="http://schemas.microsoft.com/office/drawing/2014/main" id="{434B2FE3-8318-C142-B031-245993ACDF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22857" y="1"/>
            <a:ext cx="629440" cy="472080"/>
          </a:xfrm>
          <a:prstGeom prst="rect">
            <a:avLst/>
          </a:prstGeom>
        </p:spPr>
      </p:pic>
    </p:spTree>
    <p:extLst>
      <p:ext uri="{BB962C8B-B14F-4D97-AF65-F5344CB8AC3E}">
        <p14:creationId xmlns:p14="http://schemas.microsoft.com/office/powerpoint/2010/main" val="301680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8206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A19DC-EA9E-8043-800F-9EBA07805828}" type="datetimeFigureOut">
              <a:rPr lang="en-US" smtClean="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7245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A19DC-EA9E-8043-800F-9EBA07805828}"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08630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A19DC-EA9E-8043-800F-9EBA07805828}" type="datetimeFigureOut">
              <a:rPr lang="en-US" smtClean="0"/>
              <a:t>11/22/22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61172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A19DC-EA9E-8043-800F-9EBA07805828}" type="datetimeFigureOut">
              <a:rPr lang="en-US" smtClean="0"/>
              <a:t>11/22/22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45397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A19DC-EA9E-8043-800F-9EBA07805828}" type="datetimeFigureOut">
              <a:rPr lang="en-US" smtClean="0"/>
              <a:t>11/22/22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9974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91560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5694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A19DC-EA9E-8043-800F-9EBA07805828}" type="datetimeFigureOut">
              <a:rPr lang="en-US" smtClean="0"/>
              <a:t>11/22/22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A72E-FAB7-2F4B-9658-17809024083A}" type="slidenum">
              <a:rPr lang="en-US" smtClean="0"/>
              <a:t>‹#›</a:t>
            </a:fld>
            <a:endParaRPr lang="en-US"/>
          </a:p>
        </p:txBody>
      </p:sp>
    </p:spTree>
    <p:extLst>
      <p:ext uri="{BB962C8B-B14F-4D97-AF65-F5344CB8AC3E}">
        <p14:creationId xmlns:p14="http://schemas.microsoft.com/office/powerpoint/2010/main" val="130410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5" descr="DNA illustration">
            <a:extLst>
              <a:ext uri="{FF2B5EF4-FFF2-40B4-BE49-F238E27FC236}">
                <a16:creationId xmlns:a16="http://schemas.microsoft.com/office/drawing/2014/main" id="{DE0B5ED8-6E56-DF4B-995E-D0AA6B051D07}"/>
              </a:ext>
            </a:extLst>
          </p:cNvPr>
          <p:cNvPicPr>
            <a:picLocks noChangeAspect="1"/>
          </p:cNvPicPr>
          <p:nvPr/>
        </p:nvPicPr>
        <p:blipFill rotWithShape="1">
          <a:blip r:embed="rId2">
            <a:alphaModFix amt="50000"/>
          </a:blip>
          <a:srcRect l="17282" r="718"/>
          <a:stretch/>
        </p:blipFill>
        <p:spPr>
          <a:xfrm>
            <a:off x="1524020" y="2"/>
            <a:ext cx="9143980" cy="6857999"/>
          </a:xfrm>
          <a:prstGeom prst="rect">
            <a:avLst/>
          </a:prstGeom>
        </p:spPr>
      </p:pic>
      <p:sp>
        <p:nvSpPr>
          <p:cNvPr id="4" name="Title 3">
            <a:extLst>
              <a:ext uri="{FF2B5EF4-FFF2-40B4-BE49-F238E27FC236}">
                <a16:creationId xmlns:a16="http://schemas.microsoft.com/office/drawing/2014/main" id="{46431305-E71F-BC42-8F03-AA860561D1E5}"/>
              </a:ext>
            </a:extLst>
          </p:cNvPr>
          <p:cNvSpPr>
            <a:spLocks noGrp="1"/>
          </p:cNvSpPr>
          <p:nvPr>
            <p:ph type="ctrTitle"/>
          </p:nvPr>
        </p:nvSpPr>
        <p:spPr>
          <a:xfrm>
            <a:off x="1524000" y="1122362"/>
            <a:ext cx="9143980" cy="2900518"/>
          </a:xfrm>
        </p:spPr>
        <p:txBody>
          <a:bodyPr>
            <a:normAutofit/>
          </a:bodyPr>
          <a:lstStyle/>
          <a:p>
            <a:r>
              <a:rPr lang="en-US" sz="5400" dirty="0">
                <a:solidFill>
                  <a:srgbClr val="FFFFFF"/>
                </a:solidFill>
              </a:rPr>
              <a:t>Identifying correlation between RNA-seq data and different types of AML</a:t>
            </a:r>
          </a:p>
        </p:txBody>
      </p:sp>
      <p:sp>
        <p:nvSpPr>
          <p:cNvPr id="5" name="Subtitle 4">
            <a:extLst>
              <a:ext uri="{FF2B5EF4-FFF2-40B4-BE49-F238E27FC236}">
                <a16:creationId xmlns:a16="http://schemas.microsoft.com/office/drawing/2014/main" id="{404E2523-1173-B54F-BF2E-F297130E73C5}"/>
              </a:ext>
            </a:extLst>
          </p:cNvPr>
          <p:cNvSpPr>
            <a:spLocks noGrp="1"/>
          </p:cNvSpPr>
          <p:nvPr>
            <p:ph type="subTitle" idx="1"/>
          </p:nvPr>
        </p:nvSpPr>
        <p:spPr>
          <a:xfrm>
            <a:off x="2667000" y="4159405"/>
            <a:ext cx="6858000" cy="1098395"/>
          </a:xfrm>
        </p:spPr>
        <p:txBody>
          <a:bodyPr>
            <a:normAutofit/>
          </a:bodyPr>
          <a:lstStyle/>
          <a:p>
            <a:r>
              <a:rPr lang="en-US" dirty="0">
                <a:solidFill>
                  <a:srgbClr val="FFFFFF"/>
                </a:solidFill>
              </a:rPr>
              <a:t>Maria Hurtado, Fernando Sckaff (Team 11)</a:t>
            </a:r>
          </a:p>
          <a:p>
            <a:r>
              <a:rPr lang="en-US" dirty="0">
                <a:solidFill>
                  <a:srgbClr val="FFFFFF"/>
                </a:solidFill>
              </a:rPr>
              <a:t>December 2</a:t>
            </a:r>
            <a:r>
              <a:rPr lang="en-US" baseline="30000" dirty="0">
                <a:solidFill>
                  <a:srgbClr val="FFFFFF"/>
                </a:solidFill>
              </a:rPr>
              <a:t>nd</a:t>
            </a:r>
            <a:r>
              <a:rPr lang="en-US" dirty="0">
                <a:solidFill>
                  <a:srgbClr val="FFFFFF"/>
                </a:solidFill>
              </a:rPr>
              <a:t>, 2022</a:t>
            </a:r>
          </a:p>
        </p:txBody>
      </p:sp>
    </p:spTree>
    <p:extLst>
      <p:ext uri="{BB962C8B-B14F-4D97-AF65-F5344CB8AC3E}">
        <p14:creationId xmlns:p14="http://schemas.microsoft.com/office/powerpoint/2010/main" val="25884705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Introduction</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351311" y="1680873"/>
            <a:ext cx="5139267" cy="4858041"/>
          </a:xfrm>
        </p:spPr>
        <p:txBody>
          <a:bodyPr>
            <a:normAutofit/>
          </a:bodyPr>
          <a:lstStyle/>
          <a:p>
            <a:pPr marL="171450" indent="-171450">
              <a:buFont typeface="Arial" panose="020B0604020202020204" pitchFamily="34" charset="0"/>
              <a:buChar char="•"/>
            </a:pPr>
            <a:r>
              <a:rPr lang="en-US" dirty="0"/>
              <a:t>Acute myeloid leukemia (AML) is a cancer of the blood and bone marrow.</a:t>
            </a:r>
          </a:p>
          <a:p>
            <a:pPr marL="514334" lvl="1" indent="-171450">
              <a:buFont typeface="Arial" panose="020B0604020202020204" pitchFamily="34" charset="0"/>
              <a:buChar char="•"/>
            </a:pPr>
            <a:r>
              <a:rPr lang="en-US" dirty="0"/>
              <a:t>Characterized by the abnormal production of immature blood cells, which crowd out healthy blood cells and can lead to serious health problems.</a:t>
            </a:r>
          </a:p>
          <a:p>
            <a:pPr marL="171450" indent="-171450">
              <a:buFont typeface="Arial" panose="020B0604020202020204" pitchFamily="34" charset="0"/>
              <a:buChar char="•"/>
            </a:pPr>
            <a:r>
              <a:rPr lang="en-US" dirty="0"/>
              <a:t>Gene expression is the process by which information from a gene is used in the synthesis of a functional gene product. </a:t>
            </a:r>
          </a:p>
          <a:p>
            <a:pPr marL="514334" lvl="1" indent="-171450">
              <a:buFont typeface="Arial" panose="020B0604020202020204" pitchFamily="34" charset="0"/>
              <a:buChar char="•"/>
            </a:pPr>
            <a:r>
              <a:rPr lang="en-US" dirty="0"/>
              <a:t>In cancer cells, gene expression is often dysregulated, meaning that some genes are expressed at abnormally high or low levels relative to normal cells. </a:t>
            </a:r>
          </a:p>
          <a:p>
            <a:pPr marL="857216" lvl="2" indent="-171450">
              <a:buFont typeface="Arial" panose="020B0604020202020204" pitchFamily="34" charset="0"/>
              <a:buChar char="•"/>
            </a:pPr>
            <a:r>
              <a:rPr lang="en-US" dirty="0"/>
              <a:t>This dysregulation can lead to changes in cell function that contribute to cancer development and progression. </a:t>
            </a:r>
          </a:p>
          <a:p>
            <a:pPr marL="171450" indent="-171450">
              <a:buFont typeface="Arial" panose="020B0604020202020204" pitchFamily="34" charset="0"/>
              <a:buChar char="•"/>
            </a:pPr>
            <a:r>
              <a:rPr lang="en-US" dirty="0"/>
              <a:t>RNA-seq is a powerful tool that can be used to study the gene expression of a cell or tissue. </a:t>
            </a:r>
          </a:p>
          <a:p>
            <a:endParaRPr lang="en-US" dirty="0"/>
          </a:p>
          <a:p>
            <a:r>
              <a:rPr lang="en-US" sz="1600" dirty="0"/>
              <a:t>We utilized NCI TARGET data for the analysis of this project.</a:t>
            </a:r>
          </a:p>
          <a:p>
            <a:pPr marL="171450" indent="-171450">
              <a:buFont typeface="Arial" panose="020B0604020202020204" pitchFamily="34" charset="0"/>
              <a:buChar char="•"/>
            </a:pPr>
            <a:r>
              <a:rPr lang="en-US" b="0" i="0" dirty="0">
                <a:solidFill>
                  <a:srgbClr val="774928"/>
                </a:solidFill>
                <a:effectLst/>
                <a:latin typeface="FranklinGothicFSMedCdRegular"/>
              </a:rPr>
              <a:t>TARGET: </a:t>
            </a:r>
            <a:r>
              <a:rPr lang="en-US" b="0" i="0" dirty="0">
                <a:solidFill>
                  <a:srgbClr val="990000"/>
                </a:solidFill>
                <a:effectLst/>
                <a:latin typeface="FranklinGothicFSMedCdRegular"/>
              </a:rPr>
              <a:t>Therapeutically Applicable Research To Generate Effective Treatments</a:t>
            </a:r>
          </a:p>
          <a:p>
            <a:pPr marL="171450" indent="-171450">
              <a:buFont typeface="Arial" panose="020B0604020202020204" pitchFamily="34" charset="0"/>
              <a:buChar char="•"/>
            </a:pPr>
            <a:r>
              <a:rPr lang="en-US" b="0" i="0" dirty="0">
                <a:solidFill>
                  <a:srgbClr val="774928"/>
                </a:solidFill>
                <a:effectLst/>
                <a:latin typeface="FranklinGothicFSMedCdRegular"/>
              </a:rPr>
              <a:t>National Cancer Research, Office of Cancer Genomics: </a:t>
            </a:r>
            <a:r>
              <a:rPr lang="en-US" dirty="0">
                <a:solidFill>
                  <a:srgbClr val="990000"/>
                </a:solidFill>
                <a:latin typeface="FranklinGothicFSMedCdRegular"/>
              </a:rPr>
              <a:t>BCCA Cohort</a:t>
            </a:r>
          </a:p>
          <a:p>
            <a:pPr marL="514334" lvl="1" indent="-171450">
              <a:buFont typeface="Arial" panose="020B0604020202020204" pitchFamily="34" charset="0"/>
              <a:buChar char="•"/>
            </a:pPr>
            <a:r>
              <a:rPr lang="en-US" dirty="0">
                <a:solidFill>
                  <a:srgbClr val="990000"/>
                </a:solidFill>
                <a:latin typeface="FranklinGothicFSMedCdRegular"/>
              </a:rPr>
              <a:t>Gene Expression of 1038 pediatric patients (0- 30 years of age)</a:t>
            </a:r>
          </a:p>
          <a:p>
            <a:endParaRPr lang="en-US" dirty="0"/>
          </a:p>
          <a:p>
            <a:pPr marL="171450" indent="-1714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pic>
        <p:nvPicPr>
          <p:cNvPr id="6" name="Picture 5" descr="Chart, scatter chart&#10;&#10;Description automatically generated">
            <a:extLst>
              <a:ext uri="{FF2B5EF4-FFF2-40B4-BE49-F238E27FC236}">
                <a16:creationId xmlns:a16="http://schemas.microsoft.com/office/drawing/2014/main" id="{B3326093-2DFE-CB7F-CEC3-0F806A82E5F5}"/>
              </a:ext>
            </a:extLst>
          </p:cNvPr>
          <p:cNvPicPr>
            <a:picLocks noChangeAspect="1"/>
          </p:cNvPicPr>
          <p:nvPr/>
        </p:nvPicPr>
        <p:blipFill>
          <a:blip r:embed="rId3"/>
          <a:stretch>
            <a:fillRect/>
          </a:stretch>
        </p:blipFill>
        <p:spPr>
          <a:xfrm>
            <a:off x="6040966" y="3514115"/>
            <a:ext cx="5139267" cy="1894825"/>
          </a:xfrm>
          <a:prstGeom prst="rect">
            <a:avLst/>
          </a:prstGeom>
        </p:spPr>
      </p:pic>
      <p:pic>
        <p:nvPicPr>
          <p:cNvPr id="9" name="Picture 8" descr="Chart, scatter chart&#10;&#10;Description automatically generated">
            <a:extLst>
              <a:ext uri="{FF2B5EF4-FFF2-40B4-BE49-F238E27FC236}">
                <a16:creationId xmlns:a16="http://schemas.microsoft.com/office/drawing/2014/main" id="{62C80DC5-3930-2CAD-BE51-BDB5BFBA6A3A}"/>
              </a:ext>
            </a:extLst>
          </p:cNvPr>
          <p:cNvPicPr>
            <a:picLocks noChangeAspect="1"/>
          </p:cNvPicPr>
          <p:nvPr/>
        </p:nvPicPr>
        <p:blipFill>
          <a:blip r:embed="rId4"/>
          <a:stretch>
            <a:fillRect/>
          </a:stretch>
        </p:blipFill>
        <p:spPr>
          <a:xfrm>
            <a:off x="6125217" y="492868"/>
            <a:ext cx="2485383" cy="1873219"/>
          </a:xfrm>
          <a:prstGeom prst="rect">
            <a:avLst/>
          </a:prstGeom>
        </p:spPr>
      </p:pic>
      <p:pic>
        <p:nvPicPr>
          <p:cNvPr id="11" name="Picture 10" descr="Chart, histogram&#10;&#10;Description automatically generated">
            <a:extLst>
              <a:ext uri="{FF2B5EF4-FFF2-40B4-BE49-F238E27FC236}">
                <a16:creationId xmlns:a16="http://schemas.microsoft.com/office/drawing/2014/main" id="{58CED2EA-0A98-97B6-D8EE-55963728C46C}"/>
              </a:ext>
            </a:extLst>
          </p:cNvPr>
          <p:cNvPicPr>
            <a:picLocks noChangeAspect="1"/>
          </p:cNvPicPr>
          <p:nvPr/>
        </p:nvPicPr>
        <p:blipFill>
          <a:blip r:embed="rId5"/>
          <a:stretch>
            <a:fillRect/>
          </a:stretch>
        </p:blipFill>
        <p:spPr>
          <a:xfrm>
            <a:off x="8750114" y="520865"/>
            <a:ext cx="2418158" cy="1894825"/>
          </a:xfrm>
          <a:prstGeom prst="rect">
            <a:avLst/>
          </a:prstGeom>
        </p:spPr>
      </p:pic>
      <p:sp>
        <p:nvSpPr>
          <p:cNvPr id="12" name="TextBox 11">
            <a:extLst>
              <a:ext uri="{FF2B5EF4-FFF2-40B4-BE49-F238E27FC236}">
                <a16:creationId xmlns:a16="http://schemas.microsoft.com/office/drawing/2014/main" id="{FE7AC5F4-B0B7-BCE9-0283-9C6A4854561C}"/>
              </a:ext>
            </a:extLst>
          </p:cNvPr>
          <p:cNvSpPr txBox="1"/>
          <p:nvPr/>
        </p:nvSpPr>
        <p:spPr>
          <a:xfrm>
            <a:off x="6412675" y="2415690"/>
            <a:ext cx="4619502" cy="646331"/>
          </a:xfrm>
          <a:prstGeom prst="rect">
            <a:avLst/>
          </a:prstGeom>
          <a:noFill/>
        </p:spPr>
        <p:txBody>
          <a:bodyPr wrap="square" rtlCol="0">
            <a:spAutoFit/>
          </a:bodyPr>
          <a:lstStyle/>
          <a:p>
            <a:r>
              <a:rPr lang="en-US" sz="1200" dirty="0"/>
              <a:t>This is a PCA plot along with its explained variance. For 2 dimensions, roughly 22% of the data is explained – deeming not good for visualization purposes.</a:t>
            </a:r>
          </a:p>
        </p:txBody>
      </p:sp>
      <p:sp>
        <p:nvSpPr>
          <p:cNvPr id="13" name="TextBox 12">
            <a:extLst>
              <a:ext uri="{FF2B5EF4-FFF2-40B4-BE49-F238E27FC236}">
                <a16:creationId xmlns:a16="http://schemas.microsoft.com/office/drawing/2014/main" id="{5EF95A32-6C0B-15C8-C7EC-3D036681C67F}"/>
              </a:ext>
            </a:extLst>
          </p:cNvPr>
          <p:cNvSpPr txBox="1"/>
          <p:nvPr/>
        </p:nvSpPr>
        <p:spPr>
          <a:xfrm>
            <a:off x="6258296" y="5498275"/>
            <a:ext cx="4909976" cy="646331"/>
          </a:xfrm>
          <a:prstGeom prst="rect">
            <a:avLst/>
          </a:prstGeom>
          <a:noFill/>
        </p:spPr>
        <p:txBody>
          <a:bodyPr wrap="square" rtlCol="0">
            <a:spAutoFit/>
          </a:bodyPr>
          <a:lstStyle/>
          <a:p>
            <a:r>
              <a:rPr lang="en-US" sz="1200" dirty="0"/>
              <a:t>As you can see, UMAP is able to cluster similar types of AML based solely on RNA-seq data. We are now able to assert that it can classify different types of AML based on unlabeled RNA-seq data!</a:t>
            </a:r>
          </a:p>
        </p:txBody>
      </p:sp>
    </p:spTree>
    <p:extLst>
      <p:ext uri="{BB962C8B-B14F-4D97-AF65-F5344CB8AC3E}">
        <p14:creationId xmlns:p14="http://schemas.microsoft.com/office/powerpoint/2010/main" val="178244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Hypothesis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1210672" y="1688628"/>
            <a:ext cx="9127128" cy="2814100"/>
          </a:xfrm>
        </p:spPr>
        <p:txBody>
          <a:bodyPr>
            <a:normAutofit/>
          </a:bodyPr>
          <a:lstStyle/>
          <a:p>
            <a:pPr algn="just"/>
            <a:r>
              <a:rPr lang="en-US" sz="1600" b="1" dirty="0"/>
              <a:t>Can we identify different types of pediatric AML based on unlabeled RNA-seq data?</a:t>
            </a:r>
          </a:p>
          <a:p>
            <a:pPr marL="171450" indent="-171450" algn="just">
              <a:buFont typeface="Arial" panose="020B0604020202020204" pitchFamily="34" charset="0"/>
              <a:buChar char="•"/>
            </a:pPr>
            <a:r>
              <a:rPr lang="en-US" sz="1200" dirty="0"/>
              <a:t>In other words, </a:t>
            </a:r>
            <a:r>
              <a:rPr lang="en-US" dirty="0"/>
              <a:t>does different types of AML (usually characterized by their Primary Cytogenetic Code) have significant alterations on gene expression? If so, we hope to account for the variance in gene expression through RNA-seq.</a:t>
            </a:r>
            <a:endParaRPr lang="en-US" sz="1200" dirty="0"/>
          </a:p>
          <a:p>
            <a:pPr algn="just"/>
            <a:r>
              <a:rPr lang="en-US" sz="1600" b="1" dirty="0"/>
              <a:t>Why?</a:t>
            </a:r>
          </a:p>
          <a:p>
            <a:pPr marL="171450" indent="-171450" algn="just">
              <a:buFont typeface="Arial" panose="020B0604020202020204" pitchFamily="34" charset="0"/>
              <a:buChar char="•"/>
            </a:pPr>
            <a:r>
              <a:rPr lang="en-US" sz="1200" dirty="0"/>
              <a:t>By understanding which genes are expressed in cancer cells, we can better diagnose the specific form of cancer someone has and identify potential treatments for that patient.</a:t>
            </a:r>
          </a:p>
          <a:p>
            <a:pPr algn="just"/>
            <a:r>
              <a:rPr lang="en-US" sz="1600" b="1" dirty="0"/>
              <a:t>How?</a:t>
            </a:r>
          </a:p>
          <a:p>
            <a:pPr marL="171450" indent="-171450" algn="just">
              <a:buFont typeface="Arial" panose="020B0604020202020204" pitchFamily="34" charset="0"/>
              <a:buChar char="•"/>
            </a:pPr>
            <a:r>
              <a:rPr lang="en-US" dirty="0"/>
              <a:t>Our approach utilized unsupervised dimensionality reduction models and giving them nothing but gene expression data from our samples. </a:t>
            </a:r>
          </a:p>
          <a:p>
            <a:pPr marL="514334" lvl="1" indent="-171450" algn="just">
              <a:buFont typeface="Arial" panose="020B0604020202020204" pitchFamily="34" charset="0"/>
              <a:buChar char="•"/>
            </a:pPr>
            <a:r>
              <a:rPr lang="en-US" sz="1200" dirty="0"/>
              <a:t>If the models can cluster the data in a lower dimension abiding to the individual’s primary cytogenetic code (what we usually use do separate different types of leukemia), then we can identify different types of pediatric AML based on unlabeled RNA-seq data.</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2</a:t>
            </a:r>
          </a:p>
        </p:txBody>
      </p:sp>
      <p:pic>
        <p:nvPicPr>
          <p:cNvPr id="5" name="Picture 4" descr="Graphical user interface&#10;&#10;Description automatically generated with low confidence">
            <a:extLst>
              <a:ext uri="{FF2B5EF4-FFF2-40B4-BE49-F238E27FC236}">
                <a16:creationId xmlns:a16="http://schemas.microsoft.com/office/drawing/2014/main" id="{69280FE6-9399-6163-8F29-F2842FF832F5}"/>
              </a:ext>
            </a:extLst>
          </p:cNvPr>
          <p:cNvPicPr>
            <a:picLocks noChangeAspect="1"/>
          </p:cNvPicPr>
          <p:nvPr/>
        </p:nvPicPr>
        <p:blipFill>
          <a:blip r:embed="rId3"/>
          <a:stretch>
            <a:fillRect/>
          </a:stretch>
        </p:blipFill>
        <p:spPr>
          <a:xfrm>
            <a:off x="1023728" y="4757573"/>
            <a:ext cx="4780105" cy="1598779"/>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3AB71315-37E8-D7D0-B4A7-B6B145968B29}"/>
              </a:ext>
            </a:extLst>
          </p:cNvPr>
          <p:cNvPicPr>
            <a:picLocks noChangeAspect="1"/>
          </p:cNvPicPr>
          <p:nvPr/>
        </p:nvPicPr>
        <p:blipFill>
          <a:blip r:embed="rId4"/>
          <a:stretch>
            <a:fillRect/>
          </a:stretch>
        </p:blipFill>
        <p:spPr>
          <a:xfrm>
            <a:off x="6883400" y="4623512"/>
            <a:ext cx="3454400" cy="1866900"/>
          </a:xfrm>
          <a:prstGeom prst="rect">
            <a:avLst/>
          </a:prstGeom>
        </p:spPr>
      </p:pic>
    </p:spTree>
    <p:extLst>
      <p:ext uri="{BB962C8B-B14F-4D97-AF65-F5344CB8AC3E}">
        <p14:creationId xmlns:p14="http://schemas.microsoft.com/office/powerpoint/2010/main" val="33293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Differential Expression and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14" name="Picture 13" descr="Chart, treemap chart&#10;&#10;Description automatically generated">
            <a:extLst>
              <a:ext uri="{FF2B5EF4-FFF2-40B4-BE49-F238E27FC236}">
                <a16:creationId xmlns:a16="http://schemas.microsoft.com/office/drawing/2014/main" id="{37E27C8E-FA65-4DA0-C214-69CDD9E6B4A1}"/>
              </a:ext>
            </a:extLst>
          </p:cNvPr>
          <p:cNvPicPr>
            <a:picLocks noChangeAspect="1"/>
          </p:cNvPicPr>
          <p:nvPr/>
        </p:nvPicPr>
        <p:blipFill>
          <a:blip r:embed="rId3"/>
          <a:stretch>
            <a:fillRect/>
          </a:stretch>
        </p:blipFill>
        <p:spPr>
          <a:xfrm>
            <a:off x="34395" y="1991138"/>
            <a:ext cx="4247147" cy="4231532"/>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9E717691-83E8-8DB6-179F-39EF71F2FE21}"/>
              </a:ext>
            </a:extLst>
          </p:cNvPr>
          <p:cNvPicPr>
            <a:picLocks noChangeAspect="1"/>
          </p:cNvPicPr>
          <p:nvPr/>
        </p:nvPicPr>
        <p:blipFill>
          <a:blip r:embed="rId4"/>
          <a:stretch>
            <a:fillRect/>
          </a:stretch>
        </p:blipFill>
        <p:spPr>
          <a:xfrm>
            <a:off x="4426439" y="2583278"/>
            <a:ext cx="1346777" cy="1055765"/>
          </a:xfrm>
          <a:prstGeom prst="rect">
            <a:avLst/>
          </a:prstGeom>
        </p:spPr>
      </p:pic>
      <p:cxnSp>
        <p:nvCxnSpPr>
          <p:cNvPr id="18" name="Straight Connector 17">
            <a:extLst>
              <a:ext uri="{FF2B5EF4-FFF2-40B4-BE49-F238E27FC236}">
                <a16:creationId xmlns:a16="http://schemas.microsoft.com/office/drawing/2014/main" id="{0E028E71-A30F-BDE6-B17B-AAEFA5C7127C}"/>
              </a:ext>
            </a:extLst>
          </p:cNvPr>
          <p:cNvCxnSpPr/>
          <p:nvPr/>
        </p:nvCxnSpPr>
        <p:spPr>
          <a:xfrm>
            <a:off x="6214744" y="492868"/>
            <a:ext cx="0" cy="5957023"/>
          </a:xfrm>
          <a:prstGeom prst="line">
            <a:avLst/>
          </a:prstGeom>
        </p:spPr>
        <p:style>
          <a:lnRef idx="1">
            <a:schemeClr val="dk1"/>
          </a:lnRef>
          <a:fillRef idx="0">
            <a:schemeClr val="dk1"/>
          </a:fillRef>
          <a:effectRef idx="0">
            <a:schemeClr val="dk1"/>
          </a:effectRef>
          <a:fontRef idx="minor">
            <a:schemeClr val="tx1"/>
          </a:fontRef>
        </p:style>
      </p:cxnSp>
      <p:pic>
        <p:nvPicPr>
          <p:cNvPr id="20" name="Picture 19" descr="Chart, scatter chart&#10;&#10;Description automatically generated">
            <a:extLst>
              <a:ext uri="{FF2B5EF4-FFF2-40B4-BE49-F238E27FC236}">
                <a16:creationId xmlns:a16="http://schemas.microsoft.com/office/drawing/2014/main" id="{64C92768-7EE8-6EF3-1A15-8145D2377286}"/>
              </a:ext>
            </a:extLst>
          </p:cNvPr>
          <p:cNvPicPr>
            <a:picLocks noChangeAspect="1"/>
          </p:cNvPicPr>
          <p:nvPr/>
        </p:nvPicPr>
        <p:blipFill>
          <a:blip r:embed="rId5"/>
          <a:stretch>
            <a:fillRect/>
          </a:stretch>
        </p:blipFill>
        <p:spPr>
          <a:xfrm>
            <a:off x="6914591" y="321945"/>
            <a:ext cx="2464659" cy="2653728"/>
          </a:xfrm>
          <a:prstGeom prst="rect">
            <a:avLst/>
          </a:prstGeom>
        </p:spPr>
      </p:pic>
      <p:sp>
        <p:nvSpPr>
          <p:cNvPr id="21" name="TextBox 20">
            <a:extLst>
              <a:ext uri="{FF2B5EF4-FFF2-40B4-BE49-F238E27FC236}">
                <a16:creationId xmlns:a16="http://schemas.microsoft.com/office/drawing/2014/main" id="{E9894B94-7EED-F3F3-E787-CA9B0AED5C20}"/>
              </a:ext>
            </a:extLst>
          </p:cNvPr>
          <p:cNvSpPr txBox="1"/>
          <p:nvPr/>
        </p:nvSpPr>
        <p:spPr>
          <a:xfrm>
            <a:off x="9732734" y="790815"/>
            <a:ext cx="1947554" cy="954107"/>
          </a:xfrm>
          <a:prstGeom prst="rect">
            <a:avLst/>
          </a:prstGeom>
          <a:noFill/>
        </p:spPr>
        <p:txBody>
          <a:bodyPr wrap="square" rtlCol="0">
            <a:spAutoFit/>
          </a:bodyPr>
          <a:lstStyle/>
          <a:p>
            <a:r>
              <a:rPr lang="en-US" sz="1400" dirty="0"/>
              <a:t>Emphasis on the importance of </a:t>
            </a:r>
          </a:p>
          <a:p>
            <a:pPr marL="285750" indent="-285750">
              <a:buFont typeface="Arial" panose="020B0604020202020204" pitchFamily="34" charset="0"/>
              <a:buChar char="•"/>
            </a:pPr>
            <a:r>
              <a:rPr lang="en-US" sz="1400" dirty="0"/>
              <a:t>Cellular component </a:t>
            </a:r>
          </a:p>
          <a:p>
            <a:pPr marL="285750" indent="-285750">
              <a:buFont typeface="Arial" panose="020B0604020202020204" pitchFamily="34" charset="0"/>
              <a:buChar char="•"/>
            </a:pPr>
            <a:r>
              <a:rPr lang="en-US" sz="1400" dirty="0"/>
              <a:t>Molecular Function</a:t>
            </a:r>
          </a:p>
        </p:txBody>
      </p:sp>
      <p:sp>
        <p:nvSpPr>
          <p:cNvPr id="22" name="TextBox 21">
            <a:extLst>
              <a:ext uri="{FF2B5EF4-FFF2-40B4-BE49-F238E27FC236}">
                <a16:creationId xmlns:a16="http://schemas.microsoft.com/office/drawing/2014/main" id="{55AFA1B0-144D-951E-B354-F1D235AEAF40}"/>
              </a:ext>
            </a:extLst>
          </p:cNvPr>
          <p:cNvSpPr txBox="1"/>
          <p:nvPr/>
        </p:nvSpPr>
        <p:spPr>
          <a:xfrm>
            <a:off x="3917890" y="3863362"/>
            <a:ext cx="2030675" cy="2492990"/>
          </a:xfrm>
          <a:prstGeom prst="rect">
            <a:avLst/>
          </a:prstGeom>
          <a:noFill/>
        </p:spPr>
        <p:txBody>
          <a:bodyPr wrap="square" rtlCol="0">
            <a:spAutoFit/>
          </a:bodyPr>
          <a:lstStyle/>
          <a:p>
            <a:pPr algn="just"/>
            <a:r>
              <a:rPr lang="en-US" sz="1200" dirty="0"/>
              <a:t>The heatmap was done with all the 1038 individuals on the x-axis and the 20 genes with the highest variance (in the 0.99943 quantile). These genes are known to be very correlated to AML. Also, it is very interesting to see MLL clustering at the complete opposite borders of the heatmap and having t(8:21) in the middle. MLL is very different from t(8:21).</a:t>
            </a:r>
          </a:p>
        </p:txBody>
      </p:sp>
      <p:cxnSp>
        <p:nvCxnSpPr>
          <p:cNvPr id="24" name="Straight Connector 23">
            <a:extLst>
              <a:ext uri="{FF2B5EF4-FFF2-40B4-BE49-F238E27FC236}">
                <a16:creationId xmlns:a16="http://schemas.microsoft.com/office/drawing/2014/main" id="{224ECF45-16F8-EC12-4A7C-5717EEC25926}"/>
              </a:ext>
            </a:extLst>
          </p:cNvPr>
          <p:cNvCxnSpPr/>
          <p:nvPr/>
        </p:nvCxnSpPr>
        <p:spPr>
          <a:xfrm>
            <a:off x="6214744" y="3111160"/>
            <a:ext cx="5290467" cy="0"/>
          </a:xfrm>
          <a:prstGeom prst="line">
            <a:avLst/>
          </a:prstGeom>
        </p:spPr>
        <p:style>
          <a:lnRef idx="1">
            <a:schemeClr val="dk1"/>
          </a:lnRef>
          <a:fillRef idx="0">
            <a:schemeClr val="dk1"/>
          </a:fillRef>
          <a:effectRef idx="0">
            <a:schemeClr val="dk1"/>
          </a:effectRef>
          <a:fontRef idx="minor">
            <a:schemeClr val="tx1"/>
          </a:fontRef>
        </p:style>
      </p:cxnSp>
      <p:pic>
        <p:nvPicPr>
          <p:cNvPr id="26" name="Picture 25" descr="Chart, box and whisker chart&#10;&#10;Description automatically generated">
            <a:extLst>
              <a:ext uri="{FF2B5EF4-FFF2-40B4-BE49-F238E27FC236}">
                <a16:creationId xmlns:a16="http://schemas.microsoft.com/office/drawing/2014/main" id="{AF5F863C-6E32-7560-A458-76244C7CAFC3}"/>
              </a:ext>
            </a:extLst>
          </p:cNvPr>
          <p:cNvPicPr>
            <a:picLocks noChangeAspect="1"/>
          </p:cNvPicPr>
          <p:nvPr/>
        </p:nvPicPr>
        <p:blipFill>
          <a:blip r:embed="rId6"/>
          <a:stretch>
            <a:fillRect/>
          </a:stretch>
        </p:blipFill>
        <p:spPr>
          <a:xfrm>
            <a:off x="6254147" y="3244592"/>
            <a:ext cx="3026427" cy="1867737"/>
          </a:xfrm>
          <a:prstGeom prst="rect">
            <a:avLst/>
          </a:prstGeom>
        </p:spPr>
      </p:pic>
      <p:pic>
        <p:nvPicPr>
          <p:cNvPr id="30" name="Picture 29">
            <a:extLst>
              <a:ext uri="{FF2B5EF4-FFF2-40B4-BE49-F238E27FC236}">
                <a16:creationId xmlns:a16="http://schemas.microsoft.com/office/drawing/2014/main" id="{46A48665-331F-2E70-408F-B5D4C0C6A056}"/>
              </a:ext>
            </a:extLst>
          </p:cNvPr>
          <p:cNvPicPr>
            <a:picLocks noChangeAspect="1"/>
          </p:cNvPicPr>
          <p:nvPr/>
        </p:nvPicPr>
        <p:blipFill>
          <a:blip r:embed="rId7"/>
          <a:srcRect/>
          <a:stretch/>
        </p:blipFill>
        <p:spPr>
          <a:xfrm>
            <a:off x="9165571" y="3239346"/>
            <a:ext cx="3026429" cy="1867738"/>
          </a:xfrm>
          <a:prstGeom prst="rect">
            <a:avLst/>
          </a:prstGeom>
        </p:spPr>
      </p:pic>
      <p:sp>
        <p:nvSpPr>
          <p:cNvPr id="2" name="TextBox 1">
            <a:extLst>
              <a:ext uri="{FF2B5EF4-FFF2-40B4-BE49-F238E27FC236}">
                <a16:creationId xmlns:a16="http://schemas.microsoft.com/office/drawing/2014/main" id="{4D0605A7-F826-71D9-09E5-4AF9D261E381}"/>
              </a:ext>
            </a:extLst>
          </p:cNvPr>
          <p:cNvSpPr txBox="1"/>
          <p:nvPr/>
        </p:nvSpPr>
        <p:spPr>
          <a:xfrm>
            <a:off x="6473913" y="5247818"/>
            <a:ext cx="5510265" cy="1384995"/>
          </a:xfrm>
          <a:prstGeom prst="rect">
            <a:avLst/>
          </a:prstGeom>
          <a:noFill/>
        </p:spPr>
        <p:txBody>
          <a:bodyPr wrap="square" rtlCol="0">
            <a:spAutoFit/>
          </a:bodyPr>
          <a:lstStyle/>
          <a:p>
            <a:r>
              <a:rPr lang="en-US" sz="1200" dirty="0"/>
              <a:t>From enrichment analysis, we were able to separate our genes in terms of variance and their different expression. But how do they </a:t>
            </a:r>
            <a:r>
              <a:rPr lang="en-US" sz="1200" b="1" dirty="0"/>
              <a:t>truly change</a:t>
            </a:r>
            <a:r>
              <a:rPr lang="en-US" sz="1200" dirty="0"/>
              <a:t> between each type of AML? </a:t>
            </a:r>
          </a:p>
          <a:p>
            <a:r>
              <a:rPr lang="en-US" sz="1200" dirty="0"/>
              <a:t>By observing their normalized count for each primary cytogenetic code(PCC), we derived:</a:t>
            </a:r>
          </a:p>
          <a:p>
            <a:pPr marL="171450" indent="-171450">
              <a:buFont typeface="Arial" panose="020B0604020202020204" pitchFamily="34" charset="0"/>
              <a:buChar char="•"/>
            </a:pPr>
            <a:r>
              <a:rPr lang="en-US" sz="1200" dirty="0"/>
              <a:t>different genes are affected differently </a:t>
            </a:r>
          </a:p>
          <a:p>
            <a:pPr marL="171450" indent="-171450">
              <a:buFont typeface="Arial" panose="020B0604020202020204" pitchFamily="34" charset="0"/>
              <a:buChar char="•"/>
            </a:pPr>
            <a:r>
              <a:rPr lang="en-US" sz="1200" dirty="0"/>
              <a:t>Some genes can be described by other things other than PCC.</a:t>
            </a:r>
          </a:p>
        </p:txBody>
      </p:sp>
    </p:spTree>
    <p:extLst>
      <p:ext uri="{BB962C8B-B14F-4D97-AF65-F5344CB8AC3E}">
        <p14:creationId xmlns:p14="http://schemas.microsoft.com/office/powerpoint/2010/main" val="224396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Clustering &amp;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4</a:t>
            </a:r>
          </a:p>
        </p:txBody>
      </p:sp>
      <p:pic>
        <p:nvPicPr>
          <p:cNvPr id="8" name="Picture 7" descr="Graphical user interface&#10;&#10;Description automatically generated">
            <a:extLst>
              <a:ext uri="{FF2B5EF4-FFF2-40B4-BE49-F238E27FC236}">
                <a16:creationId xmlns:a16="http://schemas.microsoft.com/office/drawing/2014/main" id="{AD05D1AE-B1A3-11A2-1B9B-0BEB8EF3A7B3}"/>
              </a:ext>
            </a:extLst>
          </p:cNvPr>
          <p:cNvPicPr>
            <a:picLocks noChangeAspect="1"/>
          </p:cNvPicPr>
          <p:nvPr/>
        </p:nvPicPr>
        <p:blipFill>
          <a:blip r:embed="rId3"/>
          <a:stretch>
            <a:fillRect/>
          </a:stretch>
        </p:blipFill>
        <p:spPr>
          <a:xfrm>
            <a:off x="6622188" y="982290"/>
            <a:ext cx="5279874" cy="3213387"/>
          </a:xfrm>
          <a:prstGeom prst="rect">
            <a:avLst/>
          </a:prstGeom>
        </p:spPr>
      </p:pic>
      <p:sp>
        <p:nvSpPr>
          <p:cNvPr id="9" name="TextBox 8">
            <a:extLst>
              <a:ext uri="{FF2B5EF4-FFF2-40B4-BE49-F238E27FC236}">
                <a16:creationId xmlns:a16="http://schemas.microsoft.com/office/drawing/2014/main" id="{3A7EE173-CF92-D730-89D0-FD94CFA13890}"/>
              </a:ext>
            </a:extLst>
          </p:cNvPr>
          <p:cNvSpPr txBox="1"/>
          <p:nvPr/>
        </p:nvSpPr>
        <p:spPr>
          <a:xfrm>
            <a:off x="6669933" y="4141036"/>
            <a:ext cx="5192747" cy="2492990"/>
          </a:xfrm>
          <a:prstGeom prst="rect">
            <a:avLst/>
          </a:prstGeom>
          <a:noFill/>
        </p:spPr>
        <p:txBody>
          <a:bodyPr wrap="square" rtlCol="0">
            <a:spAutoFit/>
          </a:bodyPr>
          <a:lstStyle/>
          <a:p>
            <a:r>
              <a:rPr lang="en-US" sz="1200" b="1" dirty="0"/>
              <a:t>Chi-Square Test for Independence with Kmeans-2 clustering. </a:t>
            </a:r>
          </a:p>
          <a:p>
            <a:endParaRPr lang="en-US" sz="1200" dirty="0"/>
          </a:p>
          <a:p>
            <a:r>
              <a:rPr lang="en-US" sz="1200" b="1" dirty="0"/>
              <a:t>Adjusting for multiple hypotheses with Bonferroni. </a:t>
            </a:r>
          </a:p>
          <a:p>
            <a:r>
              <a:rPr lang="en-US" sz="1200" dirty="0"/>
              <a:t>p=0.05, n=1039, </a:t>
            </a:r>
            <a:r>
              <a:rPr lang="en-US" sz="1200" b="1" dirty="0"/>
              <a:t>Bonferroni = </a:t>
            </a:r>
            <a:r>
              <a:rPr lang="en-US" sz="1200" b="1" dirty="0" err="1"/>
              <a:t>p/n</a:t>
            </a:r>
            <a:r>
              <a:rPr lang="en-US" sz="1200" dirty="0"/>
              <a:t> = 4.8e-5 </a:t>
            </a:r>
          </a:p>
          <a:p>
            <a:r>
              <a:rPr lang="en-US" sz="1200" dirty="0"/>
              <a:t>Our p-values are lower than Bonferroni</a:t>
            </a:r>
            <a:r>
              <a:rPr lang="en-US" sz="1200" b="1" dirty="0"/>
              <a:t>. 1.87e-70 &lt; 4.8e-5</a:t>
            </a:r>
          </a:p>
          <a:p>
            <a:endParaRPr lang="en-US" sz="1200" b="1" dirty="0"/>
          </a:p>
          <a:p>
            <a:r>
              <a:rPr lang="en-US" sz="1200" dirty="0"/>
              <a:t>The resulting clusters of variance of normalized RNA-seq counts highly depend on Primary Cytogenetic Code in Pediatric AML patients. Observe, MLL is known as a very harmful mutation compared to inv(16) and t(8;21). The clusters are precisely divided on that matter - with </a:t>
            </a:r>
            <a:r>
              <a:rPr lang="en-US" sz="1200" b="1" dirty="0"/>
              <a:t>no metadata/supervision</a:t>
            </a:r>
            <a:r>
              <a:rPr lang="en-US" sz="1200" dirty="0"/>
              <a:t>. </a:t>
            </a:r>
          </a:p>
          <a:p>
            <a:endParaRPr lang="en-US" sz="1200" dirty="0"/>
          </a:p>
          <a:p>
            <a:r>
              <a:rPr lang="en-US" sz="1200" i="1" dirty="0"/>
              <a:t>We can conclude that primary cytogenetic code does influence gene expression.</a:t>
            </a:r>
            <a:endParaRPr lang="en-US" sz="1200" b="1" i="1" dirty="0"/>
          </a:p>
          <a:p>
            <a:endParaRPr lang="en-US" sz="1200" b="1" dirty="0"/>
          </a:p>
        </p:txBody>
      </p:sp>
      <p:pic>
        <p:nvPicPr>
          <p:cNvPr id="13" name="Picture 12" descr="Chart, scatter chart&#10;&#10;Description automatically generated">
            <a:extLst>
              <a:ext uri="{FF2B5EF4-FFF2-40B4-BE49-F238E27FC236}">
                <a16:creationId xmlns:a16="http://schemas.microsoft.com/office/drawing/2014/main" id="{5249D854-73E7-769A-7C53-69B73E015999}"/>
              </a:ext>
            </a:extLst>
          </p:cNvPr>
          <p:cNvPicPr>
            <a:picLocks noChangeAspect="1"/>
          </p:cNvPicPr>
          <p:nvPr/>
        </p:nvPicPr>
        <p:blipFill>
          <a:blip r:embed="rId4"/>
          <a:stretch>
            <a:fillRect/>
          </a:stretch>
        </p:blipFill>
        <p:spPr>
          <a:xfrm>
            <a:off x="329320" y="1682174"/>
            <a:ext cx="5536888" cy="2343561"/>
          </a:xfrm>
          <a:prstGeom prst="rect">
            <a:avLst/>
          </a:prstGeom>
        </p:spPr>
      </p:pic>
      <p:sp>
        <p:nvSpPr>
          <p:cNvPr id="14" name="TextBox 13">
            <a:extLst>
              <a:ext uri="{FF2B5EF4-FFF2-40B4-BE49-F238E27FC236}">
                <a16:creationId xmlns:a16="http://schemas.microsoft.com/office/drawing/2014/main" id="{EB7E5496-8DE8-D833-4858-6775A585CF56}"/>
              </a:ext>
            </a:extLst>
          </p:cNvPr>
          <p:cNvSpPr txBox="1"/>
          <p:nvPr/>
        </p:nvSpPr>
        <p:spPr>
          <a:xfrm>
            <a:off x="415636" y="4025735"/>
            <a:ext cx="5450572" cy="600164"/>
          </a:xfrm>
          <a:prstGeom prst="rect">
            <a:avLst/>
          </a:prstGeom>
          <a:noFill/>
        </p:spPr>
        <p:txBody>
          <a:bodyPr wrap="square" rtlCol="0">
            <a:spAutoFit/>
          </a:bodyPr>
          <a:lstStyle/>
          <a:p>
            <a:r>
              <a:rPr lang="en-US" sz="1100" dirty="0"/>
              <a:t>Of all the 1039 patients, KMeans was able to almost perfectly mimic the PaCMAP clustering performed in the dimensionality reduction. It’s a practically perfect separation between two groups. This means there might be a lot of differences explained within the first 10 genes.</a:t>
            </a:r>
          </a:p>
        </p:txBody>
      </p:sp>
      <p:pic>
        <p:nvPicPr>
          <p:cNvPr id="16" name="Picture 15" descr="Calendar&#10;&#10;Description automatically generated">
            <a:extLst>
              <a:ext uri="{FF2B5EF4-FFF2-40B4-BE49-F238E27FC236}">
                <a16:creationId xmlns:a16="http://schemas.microsoft.com/office/drawing/2014/main" id="{E61621F8-AFA2-56DB-281F-B46FE5660D49}"/>
              </a:ext>
            </a:extLst>
          </p:cNvPr>
          <p:cNvPicPr>
            <a:picLocks noChangeAspect="1"/>
          </p:cNvPicPr>
          <p:nvPr/>
        </p:nvPicPr>
        <p:blipFill>
          <a:blip r:embed="rId5"/>
          <a:stretch>
            <a:fillRect/>
          </a:stretch>
        </p:blipFill>
        <p:spPr>
          <a:xfrm>
            <a:off x="415636" y="4699274"/>
            <a:ext cx="2382354" cy="2000085"/>
          </a:xfrm>
          <a:prstGeom prst="rect">
            <a:avLst/>
          </a:prstGeom>
        </p:spPr>
      </p:pic>
      <p:cxnSp>
        <p:nvCxnSpPr>
          <p:cNvPr id="18" name="Straight Connector 17">
            <a:extLst>
              <a:ext uri="{FF2B5EF4-FFF2-40B4-BE49-F238E27FC236}">
                <a16:creationId xmlns:a16="http://schemas.microsoft.com/office/drawing/2014/main" id="{5240393C-B954-35C8-DA52-53064B15577A}"/>
              </a:ext>
            </a:extLst>
          </p:cNvPr>
          <p:cNvCxnSpPr>
            <a:cxnSpLocks/>
          </p:cNvCxnSpPr>
          <p:nvPr/>
        </p:nvCxnSpPr>
        <p:spPr>
          <a:xfrm>
            <a:off x="6365174" y="605642"/>
            <a:ext cx="0" cy="584265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391456D-076B-0F55-EEA4-29C185F86275}"/>
              </a:ext>
            </a:extLst>
          </p:cNvPr>
          <p:cNvCxnSpPr/>
          <p:nvPr/>
        </p:nvCxnSpPr>
        <p:spPr>
          <a:xfrm flipH="1">
            <a:off x="329320" y="4695919"/>
            <a:ext cx="6035854" cy="0"/>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714AFA0-4881-100B-6C2E-987CE8B6F9D2}"/>
              </a:ext>
            </a:extLst>
          </p:cNvPr>
          <p:cNvSpPr txBox="1"/>
          <p:nvPr/>
        </p:nvSpPr>
        <p:spPr>
          <a:xfrm>
            <a:off x="3097764" y="4879699"/>
            <a:ext cx="2998236" cy="1384995"/>
          </a:xfrm>
          <a:prstGeom prst="rect">
            <a:avLst/>
          </a:prstGeom>
          <a:noFill/>
        </p:spPr>
        <p:txBody>
          <a:bodyPr wrap="square" rtlCol="0">
            <a:spAutoFit/>
          </a:bodyPr>
          <a:lstStyle/>
          <a:p>
            <a:r>
              <a:rPr lang="en-US" sz="1200" b="1" dirty="0"/>
              <a:t>Correlation matrix. </a:t>
            </a:r>
            <a:r>
              <a:rPr lang="en-US" sz="1200" dirty="0"/>
              <a:t>Here we can see, from the 10 most variable genes, there are a lot of dependent genes (genes with similar functionalities, behaving in similar manner.) This can potentially be detrimental to our research, as minimizing the number of dependent genes in an analysis is ideal.</a:t>
            </a:r>
          </a:p>
        </p:txBody>
      </p:sp>
    </p:spTree>
    <p:extLst>
      <p:ext uri="{BB962C8B-B14F-4D97-AF65-F5344CB8AC3E}">
        <p14:creationId xmlns:p14="http://schemas.microsoft.com/office/powerpoint/2010/main" val="258811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pic>
        <p:nvPicPr>
          <p:cNvPr id="2050" name="Picture 2" descr="Autoencoders in Deep Learning: Tutorial &amp; Use Cases [2022]">
            <a:extLst>
              <a:ext uri="{FF2B5EF4-FFF2-40B4-BE49-F238E27FC236}">
                <a16:creationId xmlns:a16="http://schemas.microsoft.com/office/drawing/2014/main" id="{D688D51F-6631-BDC5-293C-914ABEC48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193" y="635846"/>
            <a:ext cx="2724376" cy="29160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a Transformer?. An Introduction to Transformers and… | by Maxime |  Inside Machine learning | Medium">
            <a:extLst>
              <a:ext uri="{FF2B5EF4-FFF2-40B4-BE49-F238E27FC236}">
                <a16:creationId xmlns:a16="http://schemas.microsoft.com/office/drawing/2014/main" id="{3A06768B-95E7-2587-627F-AF49BE7A7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663582"/>
            <a:ext cx="2513562" cy="30578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etabolomics - Wikipedia">
            <a:extLst>
              <a:ext uri="{FF2B5EF4-FFF2-40B4-BE49-F238E27FC236}">
                <a16:creationId xmlns:a16="http://schemas.microsoft.com/office/drawing/2014/main" id="{C0D03A02-092C-8405-E74E-2ADF07C33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753" y="4057293"/>
            <a:ext cx="3252528" cy="261850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3">
            <a:extLst>
              <a:ext uri="{FF2B5EF4-FFF2-40B4-BE49-F238E27FC236}">
                <a16:creationId xmlns:a16="http://schemas.microsoft.com/office/drawing/2014/main" id="{EC38FD5C-79FE-8ECE-EF71-1DF9632F6E6C}"/>
              </a:ext>
            </a:extLst>
          </p:cNvPr>
          <p:cNvSpPr>
            <a:spLocks noGrp="1"/>
          </p:cNvSpPr>
          <p:nvPr>
            <p:ph type="body" sz="quarter" idx="10"/>
          </p:nvPr>
        </p:nvSpPr>
        <p:spPr>
          <a:xfrm>
            <a:off x="790339" y="1764716"/>
            <a:ext cx="6995168" cy="2452852"/>
          </a:xfrm>
        </p:spPr>
        <p:txBody>
          <a:bodyPr>
            <a:normAutofit lnSpcReduction="10000"/>
          </a:bodyPr>
          <a:lstStyle/>
          <a:p>
            <a:pPr marL="171450" indent="-171450" algn="just">
              <a:buFont typeface="Arial" panose="020B0604020202020204" pitchFamily="34" charset="0"/>
              <a:buChar char="•"/>
            </a:pPr>
            <a:r>
              <a:rPr lang="en-US" dirty="0"/>
              <a:t>AML is a heterogeneous disease, meaning that there are many different subtypes, each with different characteristics. </a:t>
            </a:r>
          </a:p>
          <a:p>
            <a:pPr marL="514334" lvl="1" indent="-171450" algn="just">
              <a:buFont typeface="Arial" panose="020B0604020202020204" pitchFamily="34" charset="0"/>
              <a:buChar char="•"/>
            </a:pPr>
            <a:r>
              <a:rPr lang="en-US" dirty="0"/>
              <a:t>These subtypes are typically distinguished by their primary cytogenetic code, which refers to the specific chromosomal abnormalities that are present in the cancerous cells. </a:t>
            </a:r>
          </a:p>
          <a:p>
            <a:pPr marL="171450" indent="-171450" algn="just">
              <a:buFont typeface="Arial" panose="020B0604020202020204" pitchFamily="34" charset="0"/>
              <a:buChar char="•"/>
            </a:pPr>
            <a:r>
              <a:rPr lang="en-US" dirty="0"/>
              <a:t>In this study, we used RNA-seq data to examine gene expression changes in different types of AML. We performed differential gene expression analysis followed by gene ontology, variability selection, and most-variable gene extraction.</a:t>
            </a:r>
          </a:p>
          <a:p>
            <a:pPr marL="171450" indent="-171450" algn="just">
              <a:buFont typeface="Arial" panose="020B0604020202020204" pitchFamily="34" charset="0"/>
              <a:buChar char="•"/>
            </a:pPr>
            <a:r>
              <a:rPr lang="en-US" b="1" dirty="0"/>
              <a:t>We found that </a:t>
            </a:r>
            <a:r>
              <a:rPr lang="en-US" dirty="0"/>
              <a:t>there were significant differences in gene expression between the various subtypes of AML, indicating that it may be possible to accurately identify these subtypes based on their gene expression profiles.</a:t>
            </a:r>
          </a:p>
          <a:p>
            <a:pPr marL="171450" indent="-171450" algn="just">
              <a:buFont typeface="Arial" panose="020B0604020202020204" pitchFamily="34" charset="0"/>
              <a:buChar char="•"/>
            </a:pPr>
            <a:r>
              <a:rPr lang="en-US" dirty="0"/>
              <a:t>Additionally, we found that RNA-seq data can provide insights into potential targets for therapy and shed light on mechanisms involved in disease development and progression.</a:t>
            </a:r>
          </a:p>
        </p:txBody>
      </p:sp>
      <p:sp>
        <p:nvSpPr>
          <p:cNvPr id="9" name="Text Placeholder 3">
            <a:extLst>
              <a:ext uri="{FF2B5EF4-FFF2-40B4-BE49-F238E27FC236}">
                <a16:creationId xmlns:a16="http://schemas.microsoft.com/office/drawing/2014/main" id="{FD4B3807-022E-B89D-6373-BC776527A611}"/>
              </a:ext>
            </a:extLst>
          </p:cNvPr>
          <p:cNvSpPr txBox="1">
            <a:spLocks/>
          </p:cNvSpPr>
          <p:nvPr/>
        </p:nvSpPr>
        <p:spPr>
          <a:xfrm>
            <a:off x="790338" y="4235822"/>
            <a:ext cx="4553557" cy="23303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rgbClr val="002060"/>
                </a:solidFill>
                <a:latin typeface="+mn-lt"/>
                <a:ea typeface="+mn-ea"/>
                <a:cs typeface="+mn-cs"/>
              </a:defRPr>
            </a:lvl1pPr>
            <a:lvl2pPr marL="342884" indent="0" algn="l" defTabSz="914400" rtl="0" eaLnBrk="1" latinLnBrk="0" hangingPunct="1">
              <a:lnSpc>
                <a:spcPct val="90000"/>
              </a:lnSpc>
              <a:spcBef>
                <a:spcPts val="500"/>
              </a:spcBef>
              <a:buFont typeface="Arial" panose="020B0604020202020204" pitchFamily="34" charset="0"/>
              <a:buNone/>
              <a:defRPr sz="1050" kern="1200">
                <a:solidFill>
                  <a:srgbClr val="002060"/>
                </a:solidFill>
                <a:latin typeface="+mn-lt"/>
                <a:ea typeface="+mn-ea"/>
                <a:cs typeface="+mn-cs"/>
              </a:defRPr>
            </a:lvl2pPr>
            <a:lvl3pPr marL="685766" indent="0" algn="l" defTabSz="914400" rtl="0" eaLnBrk="1" latinLnBrk="0" hangingPunct="1">
              <a:lnSpc>
                <a:spcPct val="90000"/>
              </a:lnSpc>
              <a:spcBef>
                <a:spcPts val="500"/>
              </a:spcBef>
              <a:buFont typeface="Arial" panose="020B0604020202020204" pitchFamily="34" charset="0"/>
              <a:buNone/>
              <a:defRPr sz="1000" kern="1200">
                <a:solidFill>
                  <a:srgbClr val="002060"/>
                </a:solidFill>
                <a:latin typeface="+mn-lt"/>
                <a:ea typeface="+mn-ea"/>
                <a:cs typeface="+mn-cs"/>
              </a:defRPr>
            </a:lvl3pPr>
            <a:lvl4pPr marL="1028649" indent="0" algn="l" defTabSz="914400" rtl="0" eaLnBrk="1" latinLnBrk="0" hangingPunct="1">
              <a:lnSpc>
                <a:spcPct val="90000"/>
              </a:lnSpc>
              <a:spcBef>
                <a:spcPts val="500"/>
              </a:spcBef>
              <a:buFont typeface="Arial" panose="020B0604020202020204" pitchFamily="34" charset="0"/>
              <a:buNone/>
              <a:defRPr sz="900" kern="1200">
                <a:solidFill>
                  <a:srgbClr val="002060"/>
                </a:solidFill>
                <a:latin typeface="+mn-lt"/>
                <a:ea typeface="+mn-ea"/>
                <a:cs typeface="+mn-cs"/>
              </a:defRPr>
            </a:lvl4pPr>
            <a:lvl5pPr marL="1371532" indent="0" algn="l" defTabSz="914400" rtl="0" eaLnBrk="1" latinLnBrk="0" hangingPunct="1">
              <a:lnSpc>
                <a:spcPct val="90000"/>
              </a:lnSpc>
              <a:spcBef>
                <a:spcPts val="500"/>
              </a:spcBef>
              <a:buFont typeface="Arial" panose="020B0604020202020204" pitchFamily="34" charset="0"/>
              <a:buNone/>
              <a:defRPr sz="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a:t>FURTHER QUESTIONS:</a:t>
            </a:r>
          </a:p>
          <a:p>
            <a:pPr marL="285750" indent="-285750" algn="just">
              <a:buFont typeface="Arial" panose="020B0604020202020204" pitchFamily="34" charset="0"/>
              <a:buChar char="•"/>
            </a:pPr>
            <a:r>
              <a:rPr lang="en-US" sz="1400" dirty="0"/>
              <a:t>Could we derive more accurate results with different omics? (Metabolomics, proteomics, methylomics)</a:t>
            </a:r>
          </a:p>
          <a:p>
            <a:pPr marL="628634" lvl="1" indent="-285750" algn="just">
              <a:buFont typeface="Arial" panose="020B0604020202020204" pitchFamily="34" charset="0"/>
              <a:buChar char="•"/>
            </a:pPr>
            <a:r>
              <a:rPr lang="en-US" sz="1250" dirty="0"/>
              <a:t>Can we combine all omics, acquire a more holistic view, and more accurately describe the disease?</a:t>
            </a:r>
          </a:p>
          <a:p>
            <a:pPr marL="285750" indent="-285750" algn="just">
              <a:buFont typeface="Arial" panose="020B0604020202020204" pitchFamily="34" charset="0"/>
              <a:buChar char="•"/>
            </a:pPr>
            <a:r>
              <a:rPr lang="en-US" sz="1400" dirty="0"/>
              <a:t>Utilize Deep Learning to achieve more accurate results/insights.</a:t>
            </a:r>
          </a:p>
          <a:p>
            <a:pPr marL="628634" lvl="1" indent="-285750" algn="just">
              <a:buFont typeface="Arial" panose="020B0604020202020204" pitchFamily="34" charset="0"/>
              <a:buChar char="•"/>
            </a:pPr>
            <a:r>
              <a:rPr lang="en-US" sz="1250" dirty="0"/>
              <a:t>Architectures such as Auto-Encoders, and Transformers</a:t>
            </a:r>
          </a:p>
        </p:txBody>
      </p:sp>
    </p:spTree>
    <p:extLst>
      <p:ext uri="{BB962C8B-B14F-4D97-AF65-F5344CB8AC3E}">
        <p14:creationId xmlns:p14="http://schemas.microsoft.com/office/powerpoint/2010/main" val="2260697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1002</Words>
  <Application>Microsoft Macintosh PowerPoint</Application>
  <PresentationFormat>Widescreen</PresentationFormat>
  <Paragraphs>67</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FranklinGothicFSMedCdRegular</vt:lpstr>
      <vt:lpstr>Gentona SemiBold</vt:lpstr>
      <vt:lpstr>Office Theme</vt:lpstr>
      <vt:lpstr>Identifying correlation between RNA-seq data and different types of AML</vt:lpstr>
      <vt:lpstr>Introduction</vt:lpstr>
      <vt:lpstr>Hypothesis</vt:lpstr>
      <vt:lpstr>Differential Expression and Enrichment Analysis</vt:lpstr>
      <vt:lpstr>Clustering &amp; Enrichment Analysis</vt:lpstr>
      <vt:lpstr>Conclusions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And Second Line</dc:title>
  <dc:creator>Graim, Kiley</dc:creator>
  <cp:lastModifiedBy>Sckaff, Fernando</cp:lastModifiedBy>
  <cp:revision>26</cp:revision>
  <dcterms:created xsi:type="dcterms:W3CDTF">2021-07-30T13:34:41Z</dcterms:created>
  <dcterms:modified xsi:type="dcterms:W3CDTF">2022-11-23T01:26:13Z</dcterms:modified>
</cp:coreProperties>
</file>