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0BB50FE-246A-43F1-83B7-093F19CE1DD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ublication/287595146_An_Ontology-Based_System_for_Cancer_Diseases_Knowledge_Management/figures?lo=1" TargetMode="External"/><Relationship Id="rId2" Type="http://schemas.openxmlformats.org/officeDocument/2006/relationships/slide" Target="../slides/slide11.xml"/><Relationship Id="rId3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ublication/287595146_An_Ontology-Based_System_for_Cancer_Diseases_Knowledge_Management/figures?lo=1" TargetMode="External"/><Relationship Id="rId2" Type="http://schemas.openxmlformats.org/officeDocument/2006/relationships/slide" Target="../slides/slide12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0456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1" lang="en" sz="1200" spc="-1" strike="noStrike">
                <a:solidFill>
                  <a:srgbClr val="404040"/>
                </a:solidFill>
                <a:highlight>
                  <a:srgbClr val="fcfcfc"/>
                </a:highlight>
                <a:latin typeface="Arial"/>
              </a:rPr>
              <a:t>First-order statistics</a:t>
            </a:r>
            <a:r>
              <a:rPr b="0" lang="en" sz="1200" spc="-1" strike="noStrike">
                <a:solidFill>
                  <a:srgbClr val="404040"/>
                </a:solidFill>
                <a:highlight>
                  <a:srgbClr val="fcfcfc"/>
                </a:highlight>
                <a:latin typeface="Arial"/>
              </a:rPr>
              <a:t> describe the distribution of voxel intensities within the image region defined by the mask through commonly used and basic metrics.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en" sz="1200" spc="-1" strike="noStrike">
                <a:solidFill>
                  <a:srgbClr val="404040"/>
                </a:solidFill>
                <a:highlight>
                  <a:srgbClr val="fcfcfc"/>
                </a:highlight>
                <a:latin typeface="Arial"/>
              </a:rPr>
              <a:t>Shape-based (3D) (16 features)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en" sz="1200" spc="-1" strike="noStrike">
                <a:solidFill>
                  <a:srgbClr val="404040"/>
                </a:solidFill>
                <a:highlight>
                  <a:srgbClr val="fcfcfc"/>
                </a:highlight>
                <a:latin typeface="Arial"/>
              </a:rPr>
              <a:t>Shape-based (2D) (10 features)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en" sz="1200" spc="-1" strike="noStrike">
                <a:solidFill>
                  <a:srgbClr val="404040"/>
                </a:solidFill>
                <a:highlight>
                  <a:srgbClr val="fcfcfc"/>
                </a:highlight>
                <a:latin typeface="Arial"/>
              </a:rPr>
              <a:t>Gray Level Cooccurence Matrix (24 features)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en" sz="1200" spc="-1" strike="noStrike">
                <a:solidFill>
                  <a:srgbClr val="404040"/>
                </a:solidFill>
                <a:highlight>
                  <a:srgbClr val="fcfcfc"/>
                </a:highlight>
                <a:latin typeface="Arial"/>
              </a:rPr>
              <a:t>Gray Level Run Length Matrix (16 features)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en" sz="1200" spc="-1" strike="noStrike">
                <a:solidFill>
                  <a:srgbClr val="404040"/>
                </a:solidFill>
                <a:highlight>
                  <a:srgbClr val="fcfcfc"/>
                </a:highlight>
                <a:latin typeface="Arial"/>
              </a:rPr>
              <a:t>Gray Level Size Zone Matrix (16 features)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en" sz="1200" spc="-1" strike="noStrike">
                <a:solidFill>
                  <a:srgbClr val="404040"/>
                </a:solidFill>
                <a:highlight>
                  <a:srgbClr val="fcfcfc"/>
                </a:highlight>
                <a:latin typeface="Arial"/>
              </a:rPr>
              <a:t>Neighbouring Gray Tone Difference Matrix (5 features)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en" sz="1200" spc="-1" strike="noStrike">
                <a:solidFill>
                  <a:srgbClr val="404040"/>
                </a:solidFill>
                <a:highlight>
                  <a:srgbClr val="fcfcfc"/>
                </a:highlight>
                <a:latin typeface="Arial"/>
              </a:rPr>
              <a:t>Gray Level Dependence Matrix (14 features)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https://www.researchgate.net/publication/287595146_An_Ontology-Based_System_for_Cancer_Diseases_Knowledge_Management/figures?lo=1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https://www.researchgate.net/publication/287595146_An_Ontology-Based_System_for_Cancer_Diseases_Knowledge_Management/figures?lo=1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Lung cancer is the most commonly diagnosed cancer in the word.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Lung cancer consists of two major histological types: Non-small-cell lung cancer (NSCLC), which accounts for approximately 85%, and small-cell lung cancer (SCLC). The precise stratification of patients with NSCLC into groups according to survival outcomes represents a crucial step in treatment.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However, this procedure usually has been done manually by experts without the assistance from the current cutting-edge technology.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In this project, we bridge the gap between expertise and technology by introducing the lung cancer prognosis application. </a:t>
            </a:r>
            <a:endParaRPr b="0" lang="en-U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/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5C1A3FC-37E9-48C1-A20B-676132F0246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908BAA4-530A-4F7F-A52C-F6DDEC183AD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15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De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vel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op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me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nt 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AI 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mo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del 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AP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ser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vic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br/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lun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g 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ca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nc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er 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pro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gn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osi</a:t>
            </a:r>
            <a:r>
              <a:rPr b="1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Vo Minh Cong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Chonnam National University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277200" y="4614840"/>
            <a:ext cx="8520120" cy="528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2021.12.09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7" name="Google Shape;57;p13" descr=""/>
          <p:cNvPicPr/>
          <p:nvPr/>
        </p:nvPicPr>
        <p:blipFill>
          <a:blip r:embed="rId1"/>
          <a:stretch/>
        </p:blipFill>
        <p:spPr>
          <a:xfrm>
            <a:off x="0" y="0"/>
            <a:ext cx="2563200" cy="79236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58;p13" descr=""/>
          <p:cNvPicPr/>
          <p:nvPr/>
        </p:nvPicPr>
        <p:blipFill>
          <a:blip r:embed="rId2"/>
          <a:stretch/>
        </p:blipFill>
        <p:spPr>
          <a:xfrm>
            <a:off x="2563560" y="132120"/>
            <a:ext cx="1126080" cy="52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1"/>
          <p:cNvGrpSpPr/>
          <p:nvPr/>
        </p:nvGrpSpPr>
        <p:grpSpPr>
          <a:xfrm>
            <a:off x="1661400" y="1390680"/>
            <a:ext cx="1625760" cy="1399680"/>
            <a:chOff x="1661400" y="1390680"/>
            <a:chExt cx="1625760" cy="1399680"/>
          </a:xfrm>
        </p:grpSpPr>
        <p:sp>
          <p:nvSpPr>
            <p:cNvPr id="213" name="CustomShape 2"/>
            <p:cNvSpPr/>
            <p:nvPr/>
          </p:nvSpPr>
          <p:spPr>
            <a:xfrm>
              <a:off x="1661400" y="1390680"/>
              <a:ext cx="1438560" cy="1193040"/>
            </a:xfrm>
            <a:prstGeom prst="rect">
              <a:avLst/>
            </a:prstGeom>
            <a:solidFill>
              <a:schemeClr val="lt2"/>
            </a:solidFill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3"/>
            <p:cNvSpPr/>
            <p:nvPr/>
          </p:nvSpPr>
          <p:spPr>
            <a:xfrm>
              <a:off x="1663200" y="1398600"/>
              <a:ext cx="177480" cy="16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4"/>
            <p:cNvSpPr/>
            <p:nvPr/>
          </p:nvSpPr>
          <p:spPr>
            <a:xfrm>
              <a:off x="3093840" y="1391040"/>
              <a:ext cx="193320" cy="16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5"/>
            <p:cNvSpPr/>
            <p:nvPr/>
          </p:nvSpPr>
          <p:spPr>
            <a:xfrm>
              <a:off x="1663200" y="2589840"/>
              <a:ext cx="162000" cy="20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7" name="Group 6"/>
          <p:cNvGrpSpPr/>
          <p:nvPr/>
        </p:nvGrpSpPr>
        <p:grpSpPr>
          <a:xfrm>
            <a:off x="1661400" y="3200040"/>
            <a:ext cx="1625760" cy="1399680"/>
            <a:chOff x="1661400" y="3200040"/>
            <a:chExt cx="1625760" cy="1399680"/>
          </a:xfrm>
        </p:grpSpPr>
        <p:sp>
          <p:nvSpPr>
            <p:cNvPr id="218" name="CustomShape 7"/>
            <p:cNvSpPr/>
            <p:nvPr/>
          </p:nvSpPr>
          <p:spPr>
            <a:xfrm>
              <a:off x="1661400" y="3200040"/>
              <a:ext cx="1438560" cy="1193040"/>
            </a:xfrm>
            <a:prstGeom prst="rect">
              <a:avLst/>
            </a:prstGeom>
            <a:solidFill>
              <a:schemeClr val="lt2"/>
            </a:solidFill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8"/>
            <p:cNvSpPr/>
            <p:nvPr/>
          </p:nvSpPr>
          <p:spPr>
            <a:xfrm>
              <a:off x="1663200" y="3207960"/>
              <a:ext cx="177480" cy="16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9"/>
            <p:cNvSpPr/>
            <p:nvPr/>
          </p:nvSpPr>
          <p:spPr>
            <a:xfrm>
              <a:off x="3093840" y="3200040"/>
              <a:ext cx="193320" cy="16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0"/>
            <p:cNvSpPr/>
            <p:nvPr/>
          </p:nvSpPr>
          <p:spPr>
            <a:xfrm>
              <a:off x="1663200" y="4399200"/>
              <a:ext cx="162000" cy="20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" name="CustomShape 11"/>
          <p:cNvSpPr/>
          <p:nvPr/>
        </p:nvSpPr>
        <p:spPr>
          <a:xfrm>
            <a:off x="83160" y="4820400"/>
            <a:ext cx="847152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[1] https://pyradiomics.readthedocs.io/en/latest/features.html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23" name="Google Shape;230;p22" descr=""/>
          <p:cNvPicPr/>
          <p:nvPr/>
        </p:nvPicPr>
        <p:blipFill>
          <a:blip r:embed="rId1"/>
          <a:stretch/>
        </p:blipFill>
        <p:spPr>
          <a:xfrm>
            <a:off x="1849680" y="1581480"/>
            <a:ext cx="1438560" cy="1193040"/>
          </a:xfrm>
          <a:prstGeom prst="rect">
            <a:avLst/>
          </a:prstGeom>
          <a:ln w="19050">
            <a:solidFill>
              <a:schemeClr val="dk1"/>
            </a:solidFill>
            <a:round/>
          </a:ln>
        </p:spPr>
      </p:pic>
      <p:pic>
        <p:nvPicPr>
          <p:cNvPr id="224" name="Google Shape;231;p22" descr=""/>
          <p:cNvPicPr/>
          <p:nvPr/>
        </p:nvPicPr>
        <p:blipFill>
          <a:blip r:embed="rId2"/>
          <a:stretch/>
        </p:blipFill>
        <p:spPr>
          <a:xfrm>
            <a:off x="1839240" y="3384360"/>
            <a:ext cx="1438560" cy="1193040"/>
          </a:xfrm>
          <a:prstGeom prst="rect">
            <a:avLst/>
          </a:prstGeom>
          <a:ln w="19050">
            <a:solidFill>
              <a:schemeClr val="dk1"/>
            </a:solidFill>
            <a:round/>
          </a:ln>
        </p:spPr>
      </p:pic>
      <p:sp>
        <p:nvSpPr>
          <p:cNvPr id="225" name="TextShape 12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5 - Radiomic Features Extraction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233;p22" descr=""/>
          <p:cNvPicPr/>
          <p:nvPr/>
        </p:nvPicPr>
        <p:blipFill>
          <a:blip r:embed="rId3"/>
          <a:stretch/>
        </p:blipFill>
        <p:spPr>
          <a:xfrm>
            <a:off x="1863360" y="1560600"/>
            <a:ext cx="1423800" cy="118080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13"/>
          <p:cNvSpPr/>
          <p:nvPr/>
        </p:nvSpPr>
        <p:spPr>
          <a:xfrm>
            <a:off x="5871600" y="2467080"/>
            <a:ext cx="1626120" cy="1180800"/>
          </a:xfrm>
          <a:prstGeom prst="roundRect">
            <a:avLst>
              <a:gd name="adj" fmla="val 5207"/>
            </a:avLst>
          </a:prstGeom>
          <a:solidFill>
            <a:srgbClr val="fff2cc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First Order Statistics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Shape-based (3D)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Shape-based (2D)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Gray Level-based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4007520" y="2753640"/>
            <a:ext cx="201852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Extract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Radiomic Features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9" name="CustomShape 15"/>
          <p:cNvSpPr/>
          <p:nvPr/>
        </p:nvSpPr>
        <p:spPr>
          <a:xfrm>
            <a:off x="4007520" y="3057840"/>
            <a:ext cx="186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6"/>
          <p:cNvSpPr/>
          <p:nvPr/>
        </p:nvSpPr>
        <p:spPr>
          <a:xfrm>
            <a:off x="3287520" y="2151000"/>
            <a:ext cx="719640" cy="906120"/>
          </a:xfrm>
          <a:prstGeom prst="curvedConnector3">
            <a:avLst>
              <a:gd name="adj1" fmla="val 49997"/>
            </a:avLst>
          </a:prstGeom>
          <a:noFill/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7"/>
          <p:cNvSpPr/>
          <p:nvPr/>
        </p:nvSpPr>
        <p:spPr>
          <a:xfrm flipH="1" rot="10800000">
            <a:off x="3277800" y="3058200"/>
            <a:ext cx="729000" cy="922680"/>
          </a:xfrm>
          <a:prstGeom prst="curvedConnector3">
            <a:avLst>
              <a:gd name="adj1" fmla="val 50007"/>
            </a:avLst>
          </a:prstGeom>
          <a:noFill/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8"/>
          <p:cNvSpPr/>
          <p:nvPr/>
        </p:nvSpPr>
        <p:spPr>
          <a:xfrm>
            <a:off x="5972760" y="2135520"/>
            <a:ext cx="142380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108 features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4007520" y="3266280"/>
            <a:ext cx="201852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(Pyradiomic [1])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4" name="CustomShape 20"/>
          <p:cNvSpPr/>
          <p:nvPr/>
        </p:nvSpPr>
        <p:spPr>
          <a:xfrm>
            <a:off x="154800" y="590040"/>
            <a:ext cx="884952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Radiomic features are the features related to size and shape based–features, descriptors of the image intensity histogram, descriptors of the relationships between image voxels, neighborhood gray tone difference, etc.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32200" y="1245960"/>
            <a:ext cx="4826160" cy="2545920"/>
          </a:xfrm>
          <a:prstGeom prst="rect">
            <a:avLst/>
          </a:prstGeom>
          <a:noFill/>
          <a:ln w="9525">
            <a:solidFill>
              <a:srgbClr val="22222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5128200" y="1245960"/>
            <a:ext cx="3913560" cy="2545920"/>
          </a:xfrm>
          <a:prstGeom prst="rect">
            <a:avLst/>
          </a:prstGeom>
          <a:noFill/>
          <a:ln w="9525">
            <a:solidFill>
              <a:srgbClr val="22222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0" y="4706640"/>
            <a:ext cx="9143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8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[1] Katzman, Jared L., et al. "DeepSurv: personalized treatment recommender system using a Cox proportional hazards deep neural network." BMC medical research methodology 18.1 (2018): 1-12.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8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[2] Lin, D. Y. "On the Breslow estimator." Lifetime data analysis 13.4 (2007): 471-480.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910800" y="1348560"/>
            <a:ext cx="1451880" cy="103572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First Order Statistics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Shape-based (2D)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910800" y="2552760"/>
            <a:ext cx="881640" cy="103572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Age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Gender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Stages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 rot="16200000">
            <a:off x="-2520" y="1607760"/>
            <a:ext cx="12409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Radiomic Features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 rot="16200000">
            <a:off x="-2520" y="2746440"/>
            <a:ext cx="12409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Clinical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Features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42" name="Group 8"/>
          <p:cNvGrpSpPr/>
          <p:nvPr/>
        </p:nvGrpSpPr>
        <p:grpSpPr>
          <a:xfrm>
            <a:off x="2454840" y="2291040"/>
            <a:ext cx="354960" cy="354960"/>
            <a:chOff x="2454840" y="2291040"/>
            <a:chExt cx="354960" cy="354960"/>
          </a:xfrm>
        </p:grpSpPr>
        <p:sp>
          <p:nvSpPr>
            <p:cNvPr id="243" name="CustomShape 9"/>
            <p:cNvSpPr/>
            <p:nvPr/>
          </p:nvSpPr>
          <p:spPr>
            <a:xfrm>
              <a:off x="2454840" y="2291040"/>
              <a:ext cx="354960" cy="354960"/>
            </a:xfrm>
            <a:prstGeom prst="ellipse">
              <a:avLst/>
            </a:prstGeom>
            <a:solidFill>
              <a:schemeClr val="lt2"/>
            </a:solidFill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0"/>
            <p:cNvSpPr/>
            <p:nvPr/>
          </p:nvSpPr>
          <p:spPr>
            <a:xfrm>
              <a:off x="2632320" y="2291040"/>
              <a:ext cx="360" cy="35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11"/>
            <p:cNvSpPr/>
            <p:nvPr/>
          </p:nvSpPr>
          <p:spPr>
            <a:xfrm>
              <a:off x="2454840" y="2468880"/>
              <a:ext cx="354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6" name="CustomShape 12"/>
          <p:cNvSpPr/>
          <p:nvPr/>
        </p:nvSpPr>
        <p:spPr>
          <a:xfrm>
            <a:off x="2363400" y="1866600"/>
            <a:ext cx="268920" cy="424080"/>
          </a:xfrm>
          <a:prstGeom prst="curvedConnector2">
            <a:avLst/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3"/>
          <p:cNvSpPr/>
          <p:nvPr/>
        </p:nvSpPr>
        <p:spPr>
          <a:xfrm flipH="1" rot="10800000">
            <a:off x="1792440" y="2646720"/>
            <a:ext cx="839160" cy="424080"/>
          </a:xfrm>
          <a:prstGeom prst="curvedConnector2">
            <a:avLst/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4"/>
          <p:cNvSpPr/>
          <p:nvPr/>
        </p:nvSpPr>
        <p:spPr>
          <a:xfrm rot="5400000">
            <a:off x="2929680" y="1941840"/>
            <a:ext cx="1376280" cy="105372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5"/>
          <p:cNvSpPr/>
          <p:nvPr/>
        </p:nvSpPr>
        <p:spPr>
          <a:xfrm>
            <a:off x="2809800" y="2468880"/>
            <a:ext cx="28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6"/>
          <p:cNvSpPr/>
          <p:nvPr/>
        </p:nvSpPr>
        <p:spPr>
          <a:xfrm>
            <a:off x="3090600" y="2284200"/>
            <a:ext cx="106452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DeepSurv [1]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" name="CustomShape 17"/>
          <p:cNvSpPr/>
          <p:nvPr/>
        </p:nvSpPr>
        <p:spPr>
          <a:xfrm>
            <a:off x="4512600" y="2252520"/>
            <a:ext cx="432720" cy="432720"/>
          </a:xfrm>
          <a:prstGeom prst="ellipse">
            <a:avLst/>
          </a:prstGeom>
          <a:solidFill>
            <a:srgbClr val="fce5cd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" name="CustomShape 18"/>
          <p:cNvSpPr/>
          <p:nvPr/>
        </p:nvSpPr>
        <p:spPr>
          <a:xfrm>
            <a:off x="4155480" y="2453400"/>
            <a:ext cx="35676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9"/>
          <p:cNvSpPr/>
          <p:nvPr/>
        </p:nvSpPr>
        <p:spPr>
          <a:xfrm>
            <a:off x="4196520" y="2753640"/>
            <a:ext cx="106452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Predicted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Hazard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Rate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4" name="CustomShape 20"/>
          <p:cNvSpPr/>
          <p:nvPr/>
        </p:nvSpPr>
        <p:spPr>
          <a:xfrm>
            <a:off x="5331960" y="2050200"/>
            <a:ext cx="1064520" cy="836640"/>
          </a:xfrm>
          <a:prstGeom prst="rect">
            <a:avLst/>
          </a:prstGeom>
          <a:solidFill>
            <a:srgbClr val="d9d2e9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Cumulative Hazard Rate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(Breslow Estimator [2])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5" name="CustomShape 21"/>
          <p:cNvSpPr/>
          <p:nvPr/>
        </p:nvSpPr>
        <p:spPr>
          <a:xfrm>
            <a:off x="6783840" y="2145600"/>
            <a:ext cx="745560" cy="646200"/>
          </a:xfrm>
          <a:prstGeom prst="rect">
            <a:avLst/>
          </a:prstGeom>
          <a:solidFill>
            <a:srgbClr val="e6b8af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Survival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6" name="CustomShape 22"/>
          <p:cNvSpPr/>
          <p:nvPr/>
        </p:nvSpPr>
        <p:spPr>
          <a:xfrm>
            <a:off x="4945320" y="2468880"/>
            <a:ext cx="38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3"/>
          <p:cNvSpPr/>
          <p:nvPr/>
        </p:nvSpPr>
        <p:spPr>
          <a:xfrm>
            <a:off x="6397200" y="2468880"/>
            <a:ext cx="38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Google Shape;269;p23" descr=""/>
          <p:cNvPicPr/>
          <p:nvPr/>
        </p:nvPicPr>
        <p:blipFill>
          <a:blip r:embed="rId1"/>
          <a:stretch/>
        </p:blipFill>
        <p:spPr>
          <a:xfrm>
            <a:off x="7671240" y="1995480"/>
            <a:ext cx="1246320" cy="995760"/>
          </a:xfrm>
          <a:prstGeom prst="rect">
            <a:avLst/>
          </a:prstGeom>
          <a:ln w="0">
            <a:noFill/>
          </a:ln>
        </p:spPr>
      </p:pic>
      <p:sp>
        <p:nvSpPr>
          <p:cNvPr id="259" name="CustomShape 24"/>
          <p:cNvSpPr/>
          <p:nvPr/>
        </p:nvSpPr>
        <p:spPr>
          <a:xfrm>
            <a:off x="3726360" y="1255320"/>
            <a:ext cx="154332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0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Survival Model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0" name="CustomShape 25"/>
          <p:cNvSpPr/>
          <p:nvPr/>
        </p:nvSpPr>
        <p:spPr>
          <a:xfrm>
            <a:off x="7750080" y="1255320"/>
            <a:ext cx="13446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0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Survival Time Prediction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" name="TextShape 26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6 - Survival Model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952640" y="920160"/>
            <a:ext cx="1481400" cy="1035720"/>
          </a:xfrm>
          <a:prstGeom prst="rect">
            <a:avLst/>
          </a:prstGeom>
          <a:noFill/>
          <a:ln w="9525">
            <a:solidFill>
              <a:srgbClr val="22222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232200" y="2160360"/>
            <a:ext cx="4826160" cy="2545920"/>
          </a:xfrm>
          <a:prstGeom prst="rect">
            <a:avLst/>
          </a:prstGeom>
          <a:noFill/>
          <a:ln w="9525">
            <a:solidFill>
              <a:srgbClr val="22222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5128200" y="2160360"/>
            <a:ext cx="3913560" cy="2545920"/>
          </a:xfrm>
          <a:prstGeom prst="rect">
            <a:avLst/>
          </a:prstGeom>
          <a:noFill/>
          <a:ln w="9525">
            <a:solidFill>
              <a:srgbClr val="22222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232200" y="641880"/>
            <a:ext cx="8809560" cy="1467000"/>
          </a:xfrm>
          <a:prstGeom prst="rect">
            <a:avLst/>
          </a:prstGeom>
          <a:noFill/>
          <a:ln w="9525">
            <a:solidFill>
              <a:srgbClr val="22222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TextShape 5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7 - The Overall Approach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0" y="4706640"/>
            <a:ext cx="9143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8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[1] Katzman, Jared L., et al. "DeepSurv: personalized treatment recommender system using a Cox proportional hazards deep neural network." BMC medical research methodology 18.1 (2018): 1-12.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8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[2] Lin, D. Y. "On the Breslow estimator." Lifetime data analysis 13.4 (2007): 471-480.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268" name="Group 7"/>
          <p:cNvGrpSpPr/>
          <p:nvPr/>
        </p:nvGrpSpPr>
        <p:grpSpPr>
          <a:xfrm>
            <a:off x="3560040" y="763200"/>
            <a:ext cx="1203120" cy="1035720"/>
            <a:chOff x="3560040" y="763200"/>
            <a:chExt cx="1203120" cy="1035720"/>
          </a:xfrm>
        </p:grpSpPr>
        <p:sp>
          <p:nvSpPr>
            <p:cNvPr id="269" name="CustomShape 8"/>
            <p:cNvSpPr/>
            <p:nvPr/>
          </p:nvSpPr>
          <p:spPr>
            <a:xfrm>
              <a:off x="3560040" y="763200"/>
              <a:ext cx="1064520" cy="882720"/>
            </a:xfrm>
            <a:prstGeom prst="rect">
              <a:avLst/>
            </a:prstGeom>
            <a:solidFill>
              <a:schemeClr val="lt2"/>
            </a:solidFill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9"/>
            <p:cNvSpPr/>
            <p:nvPr/>
          </p:nvSpPr>
          <p:spPr>
            <a:xfrm>
              <a:off x="3561480" y="769320"/>
              <a:ext cx="131400" cy="119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0"/>
            <p:cNvSpPr/>
            <p:nvPr/>
          </p:nvSpPr>
          <p:spPr>
            <a:xfrm>
              <a:off x="4620240" y="763560"/>
              <a:ext cx="142920" cy="119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1"/>
            <p:cNvSpPr/>
            <p:nvPr/>
          </p:nvSpPr>
          <p:spPr>
            <a:xfrm>
              <a:off x="3561480" y="1650600"/>
              <a:ext cx="119880" cy="148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3" name="CustomShape 12"/>
          <p:cNvSpPr/>
          <p:nvPr/>
        </p:nvSpPr>
        <p:spPr>
          <a:xfrm rot="5400000">
            <a:off x="2094840" y="1109160"/>
            <a:ext cx="618120" cy="473400"/>
          </a:xfrm>
          <a:prstGeom prst="trapezoid">
            <a:avLst>
              <a:gd name="adj" fmla="val 25000"/>
            </a:avLst>
          </a:prstGeom>
          <a:solidFill>
            <a:srgbClr val="cfe2f3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3"/>
          <p:cNvSpPr/>
          <p:nvPr/>
        </p:nvSpPr>
        <p:spPr>
          <a:xfrm>
            <a:off x="2158920" y="1207440"/>
            <a:ext cx="64656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Encoder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 rot="16201800">
            <a:off x="2788200" y="1109520"/>
            <a:ext cx="618120" cy="473400"/>
          </a:xfrm>
          <a:prstGeom prst="trapezoid">
            <a:avLst>
              <a:gd name="adj" fmla="val 25000"/>
            </a:avLst>
          </a:prstGeom>
          <a:solidFill>
            <a:srgbClr val="d9ead3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Google Shape;291;p24" descr=""/>
          <p:cNvPicPr/>
          <p:nvPr/>
        </p:nvPicPr>
        <p:blipFill>
          <a:blip r:embed="rId1"/>
          <a:stretch/>
        </p:blipFill>
        <p:spPr>
          <a:xfrm>
            <a:off x="3699720" y="904680"/>
            <a:ext cx="1064520" cy="882720"/>
          </a:xfrm>
          <a:prstGeom prst="rect">
            <a:avLst/>
          </a:prstGeom>
          <a:ln w="19050">
            <a:solidFill>
              <a:schemeClr val="dk1"/>
            </a:solidFill>
            <a:round/>
          </a:ln>
        </p:spPr>
      </p:pic>
      <p:sp>
        <p:nvSpPr>
          <p:cNvPr id="277" name="CustomShape 15"/>
          <p:cNvSpPr/>
          <p:nvPr/>
        </p:nvSpPr>
        <p:spPr>
          <a:xfrm>
            <a:off x="2832840" y="1215000"/>
            <a:ext cx="64656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Decoder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78" name="CustomShape 16"/>
          <p:cNvSpPr/>
          <p:nvPr/>
        </p:nvSpPr>
        <p:spPr>
          <a:xfrm>
            <a:off x="2640600" y="1346040"/>
            <a:ext cx="21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7"/>
          <p:cNvSpPr/>
          <p:nvPr/>
        </p:nvSpPr>
        <p:spPr>
          <a:xfrm flipH="1" rot="10800000">
            <a:off x="3344760" y="1346040"/>
            <a:ext cx="35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8"/>
          <p:cNvSpPr/>
          <p:nvPr/>
        </p:nvSpPr>
        <p:spPr>
          <a:xfrm>
            <a:off x="1774440" y="1644840"/>
            <a:ext cx="195156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SegResnet [1]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1" name="CustomShape 19"/>
          <p:cNvSpPr/>
          <p:nvPr/>
        </p:nvSpPr>
        <p:spPr>
          <a:xfrm>
            <a:off x="4764600" y="1346040"/>
            <a:ext cx="165492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0"/>
          <p:cNvSpPr/>
          <p:nvPr/>
        </p:nvSpPr>
        <p:spPr>
          <a:xfrm>
            <a:off x="4529160" y="1068480"/>
            <a:ext cx="21805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Extract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Radiomic Features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3" name="CustomShape 21"/>
          <p:cNvSpPr/>
          <p:nvPr/>
        </p:nvSpPr>
        <p:spPr>
          <a:xfrm>
            <a:off x="910800" y="3467160"/>
            <a:ext cx="881640" cy="103572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Age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Gender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Stages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4" name="CustomShape 22"/>
          <p:cNvSpPr/>
          <p:nvPr/>
        </p:nvSpPr>
        <p:spPr>
          <a:xfrm rot="16200000">
            <a:off x="-2520" y="2522160"/>
            <a:ext cx="12409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Radiomic Features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5" name="CustomShape 23"/>
          <p:cNvSpPr/>
          <p:nvPr/>
        </p:nvSpPr>
        <p:spPr>
          <a:xfrm rot="16200000">
            <a:off x="-2520" y="3660840"/>
            <a:ext cx="12409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Clinical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Features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86" name="Group 24"/>
          <p:cNvGrpSpPr/>
          <p:nvPr/>
        </p:nvGrpSpPr>
        <p:grpSpPr>
          <a:xfrm>
            <a:off x="2378520" y="3205440"/>
            <a:ext cx="354960" cy="354960"/>
            <a:chOff x="2378520" y="3205440"/>
            <a:chExt cx="354960" cy="354960"/>
          </a:xfrm>
        </p:grpSpPr>
        <p:sp>
          <p:nvSpPr>
            <p:cNvPr id="287" name="CustomShape 25"/>
            <p:cNvSpPr/>
            <p:nvPr/>
          </p:nvSpPr>
          <p:spPr>
            <a:xfrm>
              <a:off x="2378520" y="3205440"/>
              <a:ext cx="354960" cy="354960"/>
            </a:xfrm>
            <a:prstGeom prst="ellipse">
              <a:avLst/>
            </a:prstGeom>
            <a:solidFill>
              <a:schemeClr val="lt2"/>
            </a:solidFill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6"/>
            <p:cNvSpPr/>
            <p:nvPr/>
          </p:nvSpPr>
          <p:spPr>
            <a:xfrm>
              <a:off x="2556000" y="3205440"/>
              <a:ext cx="360" cy="35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7"/>
            <p:cNvSpPr/>
            <p:nvPr/>
          </p:nvSpPr>
          <p:spPr>
            <a:xfrm>
              <a:off x="2378520" y="3383280"/>
              <a:ext cx="354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CustomShape 28"/>
          <p:cNvSpPr/>
          <p:nvPr/>
        </p:nvSpPr>
        <p:spPr>
          <a:xfrm>
            <a:off x="2334240" y="2788200"/>
            <a:ext cx="221760" cy="416880"/>
          </a:xfrm>
          <a:prstGeom prst="curvedConnector2">
            <a:avLst/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9"/>
          <p:cNvSpPr/>
          <p:nvPr/>
        </p:nvSpPr>
        <p:spPr>
          <a:xfrm flipH="1" rot="10800000">
            <a:off x="1792440" y="3561120"/>
            <a:ext cx="762840" cy="424080"/>
          </a:xfrm>
          <a:prstGeom prst="curvedConnector2">
            <a:avLst/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0"/>
          <p:cNvSpPr/>
          <p:nvPr/>
        </p:nvSpPr>
        <p:spPr>
          <a:xfrm rot="5400000">
            <a:off x="2853360" y="2856240"/>
            <a:ext cx="1376280" cy="105372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1"/>
          <p:cNvSpPr/>
          <p:nvPr/>
        </p:nvSpPr>
        <p:spPr>
          <a:xfrm>
            <a:off x="2733840" y="3383280"/>
            <a:ext cx="28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2"/>
          <p:cNvSpPr/>
          <p:nvPr/>
        </p:nvSpPr>
        <p:spPr>
          <a:xfrm>
            <a:off x="3014280" y="3198600"/>
            <a:ext cx="106452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DeepSurv [1]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5" name="CustomShape 33"/>
          <p:cNvSpPr/>
          <p:nvPr/>
        </p:nvSpPr>
        <p:spPr>
          <a:xfrm>
            <a:off x="4512600" y="3166920"/>
            <a:ext cx="432720" cy="432720"/>
          </a:xfrm>
          <a:prstGeom prst="ellipse">
            <a:avLst/>
          </a:prstGeom>
          <a:solidFill>
            <a:srgbClr val="fce5cd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CustomShape 34"/>
          <p:cNvSpPr/>
          <p:nvPr/>
        </p:nvSpPr>
        <p:spPr>
          <a:xfrm>
            <a:off x="4079520" y="3367800"/>
            <a:ext cx="43272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5"/>
          <p:cNvSpPr/>
          <p:nvPr/>
        </p:nvSpPr>
        <p:spPr>
          <a:xfrm>
            <a:off x="4196520" y="3668040"/>
            <a:ext cx="106452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Predicted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Hazard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Rate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" name="CustomShape 36"/>
          <p:cNvSpPr/>
          <p:nvPr/>
        </p:nvSpPr>
        <p:spPr>
          <a:xfrm>
            <a:off x="5331960" y="2964600"/>
            <a:ext cx="1064520" cy="836640"/>
          </a:xfrm>
          <a:prstGeom prst="rect">
            <a:avLst/>
          </a:prstGeom>
          <a:solidFill>
            <a:srgbClr val="d9d2e9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Cumulative Hazard Rate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(Breslow Estimator [2])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9" name="CustomShape 37"/>
          <p:cNvSpPr/>
          <p:nvPr/>
        </p:nvSpPr>
        <p:spPr>
          <a:xfrm>
            <a:off x="6783840" y="3060000"/>
            <a:ext cx="745560" cy="646200"/>
          </a:xfrm>
          <a:prstGeom prst="rect">
            <a:avLst/>
          </a:prstGeom>
          <a:solidFill>
            <a:srgbClr val="e6b8af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Survival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0" name="CustomShape 38"/>
          <p:cNvSpPr/>
          <p:nvPr/>
        </p:nvSpPr>
        <p:spPr>
          <a:xfrm>
            <a:off x="4945320" y="3383280"/>
            <a:ext cx="38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9"/>
          <p:cNvSpPr/>
          <p:nvPr/>
        </p:nvSpPr>
        <p:spPr>
          <a:xfrm>
            <a:off x="6397200" y="3383280"/>
            <a:ext cx="38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Google Shape;319;p24" descr=""/>
          <p:cNvPicPr/>
          <p:nvPr/>
        </p:nvPicPr>
        <p:blipFill>
          <a:blip r:embed="rId2"/>
          <a:stretch/>
        </p:blipFill>
        <p:spPr>
          <a:xfrm>
            <a:off x="7671240" y="2909880"/>
            <a:ext cx="1246320" cy="995760"/>
          </a:xfrm>
          <a:prstGeom prst="rect">
            <a:avLst/>
          </a:prstGeom>
          <a:ln w="0">
            <a:noFill/>
          </a:ln>
        </p:spPr>
      </p:pic>
      <p:sp>
        <p:nvSpPr>
          <p:cNvPr id="303" name="CustomShape 40"/>
          <p:cNvSpPr/>
          <p:nvPr/>
        </p:nvSpPr>
        <p:spPr>
          <a:xfrm>
            <a:off x="3726360" y="2169720"/>
            <a:ext cx="154332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0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Survival Model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4" name="CustomShape 41"/>
          <p:cNvSpPr/>
          <p:nvPr/>
        </p:nvSpPr>
        <p:spPr>
          <a:xfrm>
            <a:off x="7750080" y="2169720"/>
            <a:ext cx="13446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0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Survival Time Prediction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" name="CustomShape 42"/>
          <p:cNvSpPr/>
          <p:nvPr/>
        </p:nvSpPr>
        <p:spPr>
          <a:xfrm>
            <a:off x="7838640" y="586440"/>
            <a:ext cx="120312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0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Radiomic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0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Features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0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Extraction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06" name="Google Shape;323;p24" descr=""/>
          <p:cNvPicPr/>
          <p:nvPr/>
        </p:nvPicPr>
        <p:blipFill>
          <a:blip r:embed="rId3"/>
          <a:stretch/>
        </p:blipFill>
        <p:spPr>
          <a:xfrm>
            <a:off x="3710160" y="878760"/>
            <a:ext cx="1064520" cy="882720"/>
          </a:xfrm>
          <a:prstGeom prst="rect">
            <a:avLst/>
          </a:prstGeom>
          <a:ln w="0">
            <a:noFill/>
          </a:ln>
        </p:spPr>
      </p:pic>
      <p:sp>
        <p:nvSpPr>
          <p:cNvPr id="307" name="CustomShape 43"/>
          <p:cNvSpPr/>
          <p:nvPr/>
        </p:nvSpPr>
        <p:spPr>
          <a:xfrm>
            <a:off x="6430680" y="835560"/>
            <a:ext cx="1451880" cy="103572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First Order Statistics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Shape-based (2D)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8" name="CustomShape 44"/>
          <p:cNvSpPr/>
          <p:nvPr/>
        </p:nvSpPr>
        <p:spPr>
          <a:xfrm>
            <a:off x="882000" y="2270160"/>
            <a:ext cx="1451880" cy="103572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First Order Statistics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Shape-based (2D)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09" name="Group 45"/>
          <p:cNvGrpSpPr/>
          <p:nvPr/>
        </p:nvGrpSpPr>
        <p:grpSpPr>
          <a:xfrm>
            <a:off x="789120" y="756360"/>
            <a:ext cx="614880" cy="559800"/>
            <a:chOff x="789120" y="756360"/>
            <a:chExt cx="614880" cy="559800"/>
          </a:xfrm>
        </p:grpSpPr>
        <p:grpSp>
          <p:nvGrpSpPr>
            <p:cNvPr id="310" name="Group 46"/>
            <p:cNvGrpSpPr/>
            <p:nvPr/>
          </p:nvGrpSpPr>
          <p:grpSpPr>
            <a:xfrm>
              <a:off x="789120" y="756360"/>
              <a:ext cx="614880" cy="559800"/>
              <a:chOff x="789120" y="756360"/>
              <a:chExt cx="614880" cy="559800"/>
            </a:xfrm>
          </p:grpSpPr>
          <p:sp>
            <p:nvSpPr>
              <p:cNvPr id="311" name="CustomShape 47"/>
              <p:cNvSpPr/>
              <p:nvPr/>
            </p:nvSpPr>
            <p:spPr>
              <a:xfrm>
                <a:off x="789120" y="756360"/>
                <a:ext cx="543960" cy="477000"/>
              </a:xfrm>
              <a:prstGeom prst="rect">
                <a:avLst/>
              </a:prstGeom>
              <a:solidFill>
                <a:schemeClr val="lt2"/>
              </a:solidFill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CustomShape 48"/>
              <p:cNvSpPr/>
              <p:nvPr/>
            </p:nvSpPr>
            <p:spPr>
              <a:xfrm>
                <a:off x="789840" y="759600"/>
                <a:ext cx="66960" cy="64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CustomShape 49"/>
              <p:cNvSpPr/>
              <p:nvPr/>
            </p:nvSpPr>
            <p:spPr>
              <a:xfrm>
                <a:off x="1331280" y="756720"/>
                <a:ext cx="72720" cy="64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CustomShape 50"/>
              <p:cNvSpPr/>
              <p:nvPr/>
            </p:nvSpPr>
            <p:spPr>
              <a:xfrm>
                <a:off x="789840" y="1236240"/>
                <a:ext cx="61200" cy="79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15" name="Google Shape;331;p24" descr=""/>
            <p:cNvPicPr/>
            <p:nvPr/>
          </p:nvPicPr>
          <p:blipFill>
            <a:blip r:embed="rId4"/>
            <a:stretch/>
          </p:blipFill>
          <p:spPr>
            <a:xfrm>
              <a:off x="856440" y="830520"/>
              <a:ext cx="543960" cy="477000"/>
            </a:xfrm>
            <a:prstGeom prst="rect">
              <a:avLst/>
            </a:prstGeom>
            <a:ln w="19050">
              <a:solidFill>
                <a:schemeClr val="dk1"/>
              </a:solidFill>
              <a:round/>
            </a:ln>
          </p:spPr>
        </p:pic>
      </p:grpSp>
      <p:grpSp>
        <p:nvGrpSpPr>
          <p:cNvPr id="316" name="Group 51"/>
          <p:cNvGrpSpPr/>
          <p:nvPr/>
        </p:nvGrpSpPr>
        <p:grpSpPr>
          <a:xfrm>
            <a:off x="789480" y="1400760"/>
            <a:ext cx="614880" cy="565200"/>
            <a:chOff x="789480" y="1400760"/>
            <a:chExt cx="614880" cy="565200"/>
          </a:xfrm>
        </p:grpSpPr>
        <p:grpSp>
          <p:nvGrpSpPr>
            <p:cNvPr id="317" name="Group 52"/>
            <p:cNvGrpSpPr/>
            <p:nvPr/>
          </p:nvGrpSpPr>
          <p:grpSpPr>
            <a:xfrm>
              <a:off x="789480" y="1400760"/>
              <a:ext cx="614520" cy="559440"/>
              <a:chOff x="789480" y="1400760"/>
              <a:chExt cx="614520" cy="559440"/>
            </a:xfrm>
          </p:grpSpPr>
          <p:sp>
            <p:nvSpPr>
              <p:cNvPr id="318" name="CustomShape 53"/>
              <p:cNvSpPr/>
              <p:nvPr/>
            </p:nvSpPr>
            <p:spPr>
              <a:xfrm>
                <a:off x="789480" y="1400760"/>
                <a:ext cx="543960" cy="477000"/>
              </a:xfrm>
              <a:prstGeom prst="rect">
                <a:avLst/>
              </a:prstGeom>
              <a:solidFill>
                <a:schemeClr val="lt2"/>
              </a:solidFill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CustomShape 54"/>
              <p:cNvSpPr/>
              <p:nvPr/>
            </p:nvSpPr>
            <p:spPr>
              <a:xfrm>
                <a:off x="789840" y="1404000"/>
                <a:ext cx="66960" cy="64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CustomShape 55"/>
              <p:cNvSpPr/>
              <p:nvPr/>
            </p:nvSpPr>
            <p:spPr>
              <a:xfrm>
                <a:off x="1331280" y="1400760"/>
                <a:ext cx="72720" cy="64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CustomShape 56"/>
              <p:cNvSpPr/>
              <p:nvPr/>
            </p:nvSpPr>
            <p:spPr>
              <a:xfrm>
                <a:off x="789840" y="1880280"/>
                <a:ext cx="61200" cy="79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22" name="Google Shape;338;p24" descr=""/>
            <p:cNvPicPr/>
            <p:nvPr/>
          </p:nvPicPr>
          <p:blipFill>
            <a:blip r:embed="rId5"/>
            <a:stretch/>
          </p:blipFill>
          <p:spPr>
            <a:xfrm>
              <a:off x="853200" y="1468080"/>
              <a:ext cx="551160" cy="497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23" name="Group 57"/>
          <p:cNvGrpSpPr/>
          <p:nvPr/>
        </p:nvGrpSpPr>
        <p:grpSpPr>
          <a:xfrm>
            <a:off x="1606320" y="1246680"/>
            <a:ext cx="221760" cy="221760"/>
            <a:chOff x="1606320" y="1246680"/>
            <a:chExt cx="221760" cy="221760"/>
          </a:xfrm>
        </p:grpSpPr>
        <p:sp>
          <p:nvSpPr>
            <p:cNvPr id="324" name="CustomShape 58"/>
            <p:cNvSpPr/>
            <p:nvPr/>
          </p:nvSpPr>
          <p:spPr>
            <a:xfrm>
              <a:off x="1606320" y="1246680"/>
              <a:ext cx="221760" cy="221760"/>
            </a:xfrm>
            <a:prstGeom prst="ellipse">
              <a:avLst/>
            </a:prstGeom>
            <a:solidFill>
              <a:schemeClr val="lt2"/>
            </a:solidFill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59"/>
            <p:cNvSpPr/>
            <p:nvPr/>
          </p:nvSpPr>
          <p:spPr>
            <a:xfrm>
              <a:off x="1717200" y="1246680"/>
              <a:ext cx="360" cy="221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60"/>
            <p:cNvSpPr/>
            <p:nvPr/>
          </p:nvSpPr>
          <p:spPr>
            <a:xfrm>
              <a:off x="1606320" y="1357560"/>
              <a:ext cx="22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7" name="CustomShape 61"/>
          <p:cNvSpPr/>
          <p:nvPr/>
        </p:nvSpPr>
        <p:spPr>
          <a:xfrm>
            <a:off x="1401120" y="1069200"/>
            <a:ext cx="315720" cy="177120"/>
          </a:xfrm>
          <a:prstGeom prst="curvedConnector2">
            <a:avLst/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2"/>
          <p:cNvSpPr/>
          <p:nvPr/>
        </p:nvSpPr>
        <p:spPr>
          <a:xfrm flipH="1" rot="10800000">
            <a:off x="1404360" y="1468800"/>
            <a:ext cx="312120" cy="248400"/>
          </a:xfrm>
          <a:prstGeom prst="curvedConnector2">
            <a:avLst/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63"/>
          <p:cNvSpPr/>
          <p:nvPr/>
        </p:nvSpPr>
        <p:spPr>
          <a:xfrm flipH="1" rot="10800000">
            <a:off x="1828440" y="1353960"/>
            <a:ext cx="33048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8 - Experimental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31" name="Table 2"/>
          <p:cNvGraphicFramePr/>
          <p:nvPr/>
        </p:nvGraphicFramePr>
        <p:xfrm>
          <a:off x="945000" y="1475280"/>
          <a:ext cx="7253280" cy="1652760"/>
        </p:xfrm>
        <a:graphic>
          <a:graphicData uri="http://schemas.openxmlformats.org/drawingml/2006/table">
            <a:tbl>
              <a:tblPr/>
              <a:tblGrid>
                <a:gridCol w="2900520"/>
                <a:gridCol w="1103400"/>
                <a:gridCol w="1119960"/>
                <a:gridCol w="1042560"/>
                <a:gridCol w="1086840"/>
              </a:tblGrid>
              <a:tr h="3960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Method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C-Index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MAE(0.5)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MAE(0.7)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MAE(0.9)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DeepSurv w/ Clinical Feature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0.713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535.1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531.5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730.4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DeepSurv w/ Radiomic Feature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0.712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534.2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614.3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770.3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86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DeepSurv w/ Combined Features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0.737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526.6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597.3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763.6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32" name="CustomShape 3"/>
          <p:cNvSpPr/>
          <p:nvPr/>
        </p:nvSpPr>
        <p:spPr>
          <a:xfrm>
            <a:off x="1082160" y="997920"/>
            <a:ext cx="69793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Current performance on validation set  for early-stage patients (500 patients)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9 - Inference 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34" name="Table 2"/>
          <p:cNvGraphicFramePr/>
          <p:nvPr/>
        </p:nvGraphicFramePr>
        <p:xfrm>
          <a:off x="2570040" y="1459800"/>
          <a:ext cx="4003920" cy="1652760"/>
        </p:xfrm>
        <a:graphic>
          <a:graphicData uri="http://schemas.openxmlformats.org/drawingml/2006/table">
            <a:tbl>
              <a:tblPr/>
              <a:tblGrid>
                <a:gridCol w="2475000"/>
                <a:gridCol w="1528920"/>
              </a:tblGrid>
              <a:tr h="3960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Module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Second(s)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Lung Cancer Segmentation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Survival Prediction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86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Total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35" name="CustomShape 3"/>
          <p:cNvSpPr/>
          <p:nvPr/>
        </p:nvSpPr>
        <p:spPr>
          <a:xfrm>
            <a:off x="1082160" y="997920"/>
            <a:ext cx="69793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Inference Time on GPU NVIDIA-3090, CPU Intel® Core™ i9-10900 CPU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9 - GUI Design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Google Shape;365;p27" descr=""/>
          <p:cNvPicPr/>
          <p:nvPr/>
        </p:nvPicPr>
        <p:blipFill>
          <a:blip r:embed="rId1"/>
          <a:stretch/>
        </p:blipFill>
        <p:spPr>
          <a:xfrm>
            <a:off x="3027600" y="872640"/>
            <a:ext cx="5903280" cy="2872440"/>
          </a:xfrm>
          <a:prstGeom prst="rect">
            <a:avLst/>
          </a:prstGeom>
          <a:ln w="0">
            <a:noFill/>
          </a:ln>
        </p:spPr>
      </p:pic>
      <p:sp>
        <p:nvSpPr>
          <p:cNvPr id="338" name="CustomShape 2"/>
          <p:cNvSpPr/>
          <p:nvPr/>
        </p:nvSpPr>
        <p:spPr>
          <a:xfrm>
            <a:off x="208440" y="872640"/>
            <a:ext cx="281880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Language: Python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Framework: PyQt5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Support: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Multi-modalities View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Clinical/Dicom Information View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9 - GUI Design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86720" y="872640"/>
            <a:ext cx="2540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1" name="Google Shape;373;p28" descr=""/>
          <p:cNvPicPr/>
          <p:nvPr/>
        </p:nvPicPr>
        <p:blipFill>
          <a:blip r:embed="rId1"/>
          <a:stretch/>
        </p:blipFill>
        <p:spPr>
          <a:xfrm>
            <a:off x="3027600" y="872640"/>
            <a:ext cx="5903280" cy="2860560"/>
          </a:xfrm>
          <a:prstGeom prst="rect">
            <a:avLst/>
          </a:prstGeom>
          <a:ln w="0">
            <a:noFill/>
          </a:ln>
        </p:spPr>
      </p:pic>
      <p:sp>
        <p:nvSpPr>
          <p:cNvPr id="342" name="CustomShape 3"/>
          <p:cNvSpPr/>
          <p:nvPr/>
        </p:nvSpPr>
        <p:spPr>
          <a:xfrm>
            <a:off x="208440" y="872640"/>
            <a:ext cx="281880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Language: Python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Framework: PyQt5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Support: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Multi-modalities View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Clinical/Dicom Information View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10 - Demo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86720" y="872640"/>
            <a:ext cx="2540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311760" y="77148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Thank you!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1 - Lung </a:t>
            </a: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Cancer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64;p14" descr=""/>
          <p:cNvPicPr/>
          <p:nvPr/>
        </p:nvPicPr>
        <p:blipFill>
          <a:blip r:embed="rId1"/>
          <a:stretch/>
        </p:blipFill>
        <p:spPr>
          <a:xfrm>
            <a:off x="5131080" y="140400"/>
            <a:ext cx="2945880" cy="206028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11760" y="712800"/>
            <a:ext cx="4198680" cy="32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</a:rPr>
              <a:t>Lung cancer is the leading cause of cancer deaths worldwide.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</a:rPr>
              <a:t>Lung cancer consists of two major histological types: 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11111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</a:rPr>
              <a:t>Non-small-cell lung cancer (NSCLC) (85%)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11111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</a:rPr>
              <a:t>Small-cell lung cancer (SCLC).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</a:rPr>
              <a:t>The precise classification of patients with NSCLC into groups according to survival outcomes is a crucial step in treatment, especially for early-stage patients.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-3759120" y="-371160"/>
            <a:ext cx="3696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Google Shape;67;p14" descr=""/>
          <p:cNvPicPr/>
          <p:nvPr/>
        </p:nvPicPr>
        <p:blipFill>
          <a:blip r:embed="rId2"/>
          <a:srcRect l="0" t="0" r="0" b="35875"/>
          <a:stretch/>
        </p:blipFill>
        <p:spPr>
          <a:xfrm>
            <a:off x="4695840" y="2647800"/>
            <a:ext cx="4198680" cy="212904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0" y="4656240"/>
            <a:ext cx="402192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https://www.wcrf.org/dietandcancer/worldwide-cancer-data/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4784040" y="4716720"/>
            <a:ext cx="402192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Source: World Cancer Research Fund (2018)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4764600" y="3666240"/>
            <a:ext cx="4021920" cy="19296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2 - Project </a:t>
            </a: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Description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10120" y="638280"/>
            <a:ext cx="84211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514440" indent="-514080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Goal: 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Development an AI model and API service for prognosis survival probability on early-stage lung cancer patients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Company: 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Gwangju Artificial Intelligence Center lnc.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091400" y="1907640"/>
            <a:ext cx="1512360" cy="242712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 rot="16200000">
            <a:off x="1564200" y="1839960"/>
            <a:ext cx="5461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CT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4330800" y="2216160"/>
            <a:ext cx="1030680" cy="57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Frontend/GUI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4405320" y="3663720"/>
            <a:ext cx="884160" cy="52128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AI Models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4452480" y="1860840"/>
            <a:ext cx="99396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System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4330800" y="2925000"/>
            <a:ext cx="1030680" cy="57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Backend/API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05" name="Group 9"/>
          <p:cNvGrpSpPr/>
          <p:nvPr/>
        </p:nvGrpSpPr>
        <p:grpSpPr>
          <a:xfrm>
            <a:off x="2131200" y="1568880"/>
            <a:ext cx="1031040" cy="937800"/>
            <a:chOff x="2131200" y="1568880"/>
            <a:chExt cx="1031040" cy="937800"/>
          </a:xfrm>
        </p:grpSpPr>
        <p:grpSp>
          <p:nvGrpSpPr>
            <p:cNvPr id="106" name="Group 10"/>
            <p:cNvGrpSpPr/>
            <p:nvPr/>
          </p:nvGrpSpPr>
          <p:grpSpPr>
            <a:xfrm>
              <a:off x="2131200" y="1568880"/>
              <a:ext cx="1031040" cy="937800"/>
              <a:chOff x="2131200" y="1568880"/>
              <a:chExt cx="1031040" cy="937800"/>
            </a:xfrm>
          </p:grpSpPr>
          <p:sp>
            <p:nvSpPr>
              <p:cNvPr id="107" name="CustomShape 11"/>
              <p:cNvSpPr/>
              <p:nvPr/>
            </p:nvSpPr>
            <p:spPr>
              <a:xfrm>
                <a:off x="2131200" y="1568880"/>
                <a:ext cx="911880" cy="799560"/>
              </a:xfrm>
              <a:prstGeom prst="rect">
                <a:avLst/>
              </a:prstGeom>
              <a:solidFill>
                <a:schemeClr val="lt2"/>
              </a:solidFill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CustomShape 12"/>
              <p:cNvSpPr/>
              <p:nvPr/>
            </p:nvSpPr>
            <p:spPr>
              <a:xfrm>
                <a:off x="2132280" y="1573920"/>
                <a:ext cx="112320" cy="108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13"/>
              <p:cNvSpPr/>
              <p:nvPr/>
            </p:nvSpPr>
            <p:spPr>
              <a:xfrm>
                <a:off x="3039840" y="1568880"/>
                <a:ext cx="122400" cy="108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CustomShape 14"/>
              <p:cNvSpPr/>
              <p:nvPr/>
            </p:nvSpPr>
            <p:spPr>
              <a:xfrm>
                <a:off x="2132280" y="2372400"/>
                <a:ext cx="102600" cy="134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11" name="Google Shape;89;p15" descr=""/>
            <p:cNvPicPr/>
            <p:nvPr/>
          </p:nvPicPr>
          <p:blipFill>
            <a:blip r:embed="rId1"/>
            <a:stretch/>
          </p:blipFill>
          <p:spPr>
            <a:xfrm>
              <a:off x="2244240" y="1692360"/>
              <a:ext cx="911880" cy="799560"/>
            </a:xfrm>
            <a:prstGeom prst="rect">
              <a:avLst/>
            </a:prstGeom>
            <a:ln w="19050">
              <a:solidFill>
                <a:schemeClr val="dk1"/>
              </a:solidFill>
              <a:round/>
            </a:ln>
          </p:spPr>
        </p:pic>
      </p:grpSp>
      <p:sp>
        <p:nvSpPr>
          <p:cNvPr id="112" name="CustomShape 15"/>
          <p:cNvSpPr/>
          <p:nvPr/>
        </p:nvSpPr>
        <p:spPr>
          <a:xfrm>
            <a:off x="2139120" y="3727800"/>
            <a:ext cx="1274400" cy="103572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Age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Gender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Cancer Stages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3" name="CustomShape 16"/>
          <p:cNvSpPr/>
          <p:nvPr/>
        </p:nvSpPr>
        <p:spPr>
          <a:xfrm>
            <a:off x="6416280" y="2052360"/>
            <a:ext cx="1546560" cy="52128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Survival Probability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14" name="Group 17"/>
          <p:cNvGrpSpPr/>
          <p:nvPr/>
        </p:nvGrpSpPr>
        <p:grpSpPr>
          <a:xfrm>
            <a:off x="2131200" y="2586240"/>
            <a:ext cx="1030680" cy="938160"/>
            <a:chOff x="2131200" y="2586240"/>
            <a:chExt cx="1030680" cy="938160"/>
          </a:xfrm>
        </p:grpSpPr>
        <p:sp>
          <p:nvSpPr>
            <p:cNvPr id="115" name="CustomShape 18"/>
            <p:cNvSpPr/>
            <p:nvPr/>
          </p:nvSpPr>
          <p:spPr>
            <a:xfrm>
              <a:off x="2131200" y="2586240"/>
              <a:ext cx="911880" cy="799560"/>
            </a:xfrm>
            <a:prstGeom prst="rect">
              <a:avLst/>
            </a:prstGeom>
            <a:solidFill>
              <a:schemeClr val="lt2"/>
            </a:solidFill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9"/>
            <p:cNvSpPr/>
            <p:nvPr/>
          </p:nvSpPr>
          <p:spPr>
            <a:xfrm>
              <a:off x="2132280" y="2591640"/>
              <a:ext cx="112320" cy="108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20"/>
            <p:cNvSpPr/>
            <p:nvPr/>
          </p:nvSpPr>
          <p:spPr>
            <a:xfrm>
              <a:off x="3039480" y="2586600"/>
              <a:ext cx="122400" cy="108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21"/>
            <p:cNvSpPr/>
            <p:nvPr/>
          </p:nvSpPr>
          <p:spPr>
            <a:xfrm>
              <a:off x="2132280" y="3390120"/>
              <a:ext cx="102600" cy="134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CustomShape 22"/>
          <p:cNvSpPr/>
          <p:nvPr/>
        </p:nvSpPr>
        <p:spPr>
          <a:xfrm rot="16200000">
            <a:off x="1564200" y="2757960"/>
            <a:ext cx="5461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PET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CustomShape 23"/>
          <p:cNvSpPr/>
          <p:nvPr/>
        </p:nvSpPr>
        <p:spPr>
          <a:xfrm rot="16200000">
            <a:off x="1180080" y="3955680"/>
            <a:ext cx="13122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Clinical Information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24"/>
          <p:cNvSpPr/>
          <p:nvPr/>
        </p:nvSpPr>
        <p:spPr>
          <a:xfrm>
            <a:off x="3156480" y="2092320"/>
            <a:ext cx="923760" cy="37872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5"/>
          <p:cNvSpPr/>
          <p:nvPr/>
        </p:nvSpPr>
        <p:spPr>
          <a:xfrm>
            <a:off x="3156480" y="3110040"/>
            <a:ext cx="934560" cy="10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6"/>
          <p:cNvSpPr/>
          <p:nvPr/>
        </p:nvSpPr>
        <p:spPr>
          <a:xfrm flipH="1" rot="10800000">
            <a:off x="3414240" y="3867840"/>
            <a:ext cx="661680" cy="378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7"/>
          <p:cNvSpPr/>
          <p:nvPr/>
        </p:nvSpPr>
        <p:spPr>
          <a:xfrm flipH="1" rot="10800000">
            <a:off x="5604120" y="2313360"/>
            <a:ext cx="812160" cy="807840"/>
          </a:xfrm>
          <a:prstGeom prst="curvedConnector3">
            <a:avLst>
              <a:gd name="adj1" fmla="val 49992"/>
            </a:avLst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Google Shape;104;p15" descr=""/>
          <p:cNvPicPr/>
          <p:nvPr/>
        </p:nvPicPr>
        <p:blipFill>
          <a:blip r:embed="rId2"/>
          <a:stretch/>
        </p:blipFill>
        <p:spPr>
          <a:xfrm>
            <a:off x="2238480" y="2700000"/>
            <a:ext cx="923760" cy="834480"/>
          </a:xfrm>
          <a:prstGeom prst="rect">
            <a:avLst/>
          </a:prstGeom>
          <a:ln w="0">
            <a:noFill/>
          </a:ln>
        </p:spPr>
      </p:pic>
      <p:grpSp>
        <p:nvGrpSpPr>
          <p:cNvPr id="126" name="Group 28"/>
          <p:cNvGrpSpPr/>
          <p:nvPr/>
        </p:nvGrpSpPr>
        <p:grpSpPr>
          <a:xfrm>
            <a:off x="6521760" y="3260880"/>
            <a:ext cx="1039320" cy="948600"/>
            <a:chOff x="6521760" y="3260880"/>
            <a:chExt cx="1039320" cy="948600"/>
          </a:xfrm>
        </p:grpSpPr>
        <p:grpSp>
          <p:nvGrpSpPr>
            <p:cNvPr id="127" name="Group 29"/>
            <p:cNvGrpSpPr/>
            <p:nvPr/>
          </p:nvGrpSpPr>
          <p:grpSpPr>
            <a:xfrm>
              <a:off x="6521760" y="3260880"/>
              <a:ext cx="1030680" cy="937800"/>
              <a:chOff x="6521760" y="3260880"/>
              <a:chExt cx="1030680" cy="937800"/>
            </a:xfrm>
          </p:grpSpPr>
          <p:sp>
            <p:nvSpPr>
              <p:cNvPr id="128" name="CustomShape 30"/>
              <p:cNvSpPr/>
              <p:nvPr/>
            </p:nvSpPr>
            <p:spPr>
              <a:xfrm>
                <a:off x="6521760" y="3260880"/>
                <a:ext cx="911880" cy="799560"/>
              </a:xfrm>
              <a:prstGeom prst="rect">
                <a:avLst/>
              </a:prstGeom>
              <a:solidFill>
                <a:schemeClr val="lt2"/>
              </a:solidFill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CustomShape 31"/>
              <p:cNvSpPr/>
              <p:nvPr/>
            </p:nvSpPr>
            <p:spPr>
              <a:xfrm>
                <a:off x="6522840" y="3266280"/>
                <a:ext cx="112320" cy="108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CustomShape 32"/>
              <p:cNvSpPr/>
              <p:nvPr/>
            </p:nvSpPr>
            <p:spPr>
              <a:xfrm>
                <a:off x="7430040" y="3260880"/>
                <a:ext cx="122400" cy="108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CustomShape 33"/>
              <p:cNvSpPr/>
              <p:nvPr/>
            </p:nvSpPr>
            <p:spPr>
              <a:xfrm>
                <a:off x="6522840" y="4064400"/>
                <a:ext cx="102600" cy="134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32" name="Google Shape;111;p15" descr=""/>
            <p:cNvPicPr/>
            <p:nvPr/>
          </p:nvPicPr>
          <p:blipFill>
            <a:blip r:embed="rId3"/>
            <a:stretch/>
          </p:blipFill>
          <p:spPr>
            <a:xfrm>
              <a:off x="6626520" y="3344760"/>
              <a:ext cx="934560" cy="864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3" name="CustomShape 34"/>
          <p:cNvSpPr/>
          <p:nvPr/>
        </p:nvSpPr>
        <p:spPr>
          <a:xfrm>
            <a:off x="5604120" y="3121200"/>
            <a:ext cx="917280" cy="539280"/>
          </a:xfrm>
          <a:prstGeom prst="curvedConnector3">
            <a:avLst>
              <a:gd name="adj1" fmla="val 50001"/>
            </a:avLst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5"/>
          <p:cNvSpPr/>
          <p:nvPr/>
        </p:nvSpPr>
        <p:spPr>
          <a:xfrm>
            <a:off x="6416280" y="4267080"/>
            <a:ext cx="13122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Lung Location Prediction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3 - Lung Cancer Dataset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66760" y="727560"/>
            <a:ext cx="3912480" cy="33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1 - AIDATA-LC-NSCLC (n=400)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Data Types:</a:t>
            </a:r>
            <a:endParaRPr b="0" lang="en-US" sz="1400" spc="-1" strike="noStrike">
              <a:latin typeface="Arial"/>
            </a:endParaRPr>
          </a:p>
          <a:p>
            <a:pPr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Clinical Information</a:t>
            </a:r>
            <a:endParaRPr b="0" lang="en-US" sz="1400" spc="-1" strike="noStrike">
              <a:latin typeface="Arial"/>
            </a:endParaRPr>
          </a:p>
          <a:p>
            <a:pPr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CT/PET Images</a:t>
            </a:r>
            <a:endParaRPr b="0" lang="en-US" sz="1400" spc="-1" strike="noStrike">
              <a:latin typeface="Arial"/>
            </a:endParaRPr>
          </a:p>
          <a:p>
            <a:pPr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Seg. Cancer Annotations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Num. samples: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400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For training segmentation model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2 - AIDATA-LC-NSCLC (n=2687)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Data Types:</a:t>
            </a:r>
            <a:endParaRPr b="0" lang="en-US" sz="1400" spc="-1" strike="noStrike">
              <a:latin typeface="Arial"/>
            </a:endParaRPr>
          </a:p>
          <a:p>
            <a:pPr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Clinical Information</a:t>
            </a:r>
            <a:endParaRPr b="0" lang="en-US" sz="1400" spc="-1" strike="noStrike">
              <a:latin typeface="Arial"/>
            </a:endParaRPr>
          </a:p>
          <a:p>
            <a:pPr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CT/PET Images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Num. samples: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2687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For training and testing survival analysis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7" name="Google Shape;120;p16" descr=""/>
          <p:cNvPicPr/>
          <p:nvPr/>
        </p:nvPicPr>
        <p:blipFill>
          <a:blip r:embed="rId1"/>
          <a:stretch/>
        </p:blipFill>
        <p:spPr>
          <a:xfrm>
            <a:off x="3922200" y="802800"/>
            <a:ext cx="5070240" cy="31726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729680" y="3975840"/>
            <a:ext cx="35647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 raw CT/PET sample on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AIDATA-NSCLC-SCLC</a:t>
            </a:r>
            <a:r>
              <a:rPr b="0" i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dataset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3 - Lung Cancer Dataset: Clinical Insights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127;p17" descr=""/>
          <p:cNvPicPr/>
          <p:nvPr/>
        </p:nvPicPr>
        <p:blipFill>
          <a:blip r:embed="rId1"/>
          <a:srcRect l="0" t="5542" r="0" b="0"/>
          <a:stretch/>
        </p:blipFill>
        <p:spPr>
          <a:xfrm>
            <a:off x="92880" y="1374840"/>
            <a:ext cx="2743560" cy="135216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28;p17" descr=""/>
          <p:cNvPicPr/>
          <p:nvPr/>
        </p:nvPicPr>
        <p:blipFill>
          <a:blip r:embed="rId2"/>
          <a:srcRect l="0" t="0" r="0" b="6620"/>
          <a:stretch/>
        </p:blipFill>
        <p:spPr>
          <a:xfrm>
            <a:off x="3010320" y="1295280"/>
            <a:ext cx="2661480" cy="170532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129;p17" descr=""/>
          <p:cNvPicPr/>
          <p:nvPr/>
        </p:nvPicPr>
        <p:blipFill>
          <a:blip r:embed="rId3"/>
          <a:stretch/>
        </p:blipFill>
        <p:spPr>
          <a:xfrm>
            <a:off x="5913360" y="1295280"/>
            <a:ext cx="3157200" cy="15940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4060800" y="3412080"/>
            <a:ext cx="4524120" cy="61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>
            <a:solidFill>
              <a:srgbClr val="2222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- The majority of lung cancer patients is old people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- Smoking can shorten survival time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11400" y="1020600"/>
            <a:ext cx="245772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Patient’s status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3214440" y="792000"/>
            <a:ext cx="2457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The relation between Age and Patient's status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6374520" y="742680"/>
            <a:ext cx="2457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The relation between Smoking status and Patient's status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3 - Lung Cancer Dataset: Clinical Insights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Google Shape;139;p18" descr=""/>
          <p:cNvPicPr/>
          <p:nvPr/>
        </p:nvPicPr>
        <p:blipFill>
          <a:blip r:embed="rId1"/>
          <a:srcRect l="3137" t="0" r="0" b="0"/>
          <a:stretch/>
        </p:blipFill>
        <p:spPr>
          <a:xfrm>
            <a:off x="146880" y="1116000"/>
            <a:ext cx="4525560" cy="239652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140;p18" descr=""/>
          <p:cNvPicPr/>
          <p:nvPr/>
        </p:nvPicPr>
        <p:blipFill>
          <a:blip r:embed="rId2"/>
          <a:stretch/>
        </p:blipFill>
        <p:spPr>
          <a:xfrm>
            <a:off x="4672800" y="1155600"/>
            <a:ext cx="4470840" cy="229320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640440" y="3667320"/>
            <a:ext cx="3603960" cy="61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>
            <a:solidFill>
              <a:srgbClr val="2222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Late-stage patients account for the largest percentage.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5073840" y="3667320"/>
            <a:ext cx="3998520" cy="61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>
            <a:solidFill>
              <a:srgbClr val="2222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The worse situation, the shorter survival time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55760" y="801720"/>
            <a:ext cx="421632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The distribution of overall cancer stages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932000" y="833400"/>
            <a:ext cx="421632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The relation between survival time and overall cancer stage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3 - Lung Cancer Dataset: Early-stage Focused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oogle Shape;150;p19" descr=""/>
          <p:cNvPicPr/>
          <p:nvPr/>
        </p:nvPicPr>
        <p:blipFill>
          <a:blip r:embed="rId1"/>
          <a:stretch/>
        </p:blipFill>
        <p:spPr>
          <a:xfrm>
            <a:off x="0" y="1116000"/>
            <a:ext cx="4672440" cy="239652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151;p19" descr=""/>
          <p:cNvPicPr/>
          <p:nvPr/>
        </p:nvPicPr>
        <p:blipFill>
          <a:blip r:embed="rId2"/>
          <a:stretch/>
        </p:blipFill>
        <p:spPr>
          <a:xfrm>
            <a:off x="4672800" y="1155600"/>
            <a:ext cx="4470840" cy="229320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1176120" y="3837600"/>
            <a:ext cx="7094520" cy="61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>
            <a:solidFill>
              <a:srgbClr val="2222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Help doctors find the best treatments to prolong early-stage patient’s survival time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928080" y="2072880"/>
            <a:ext cx="3643560" cy="14824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5558760" y="1413000"/>
            <a:ext cx="3513600" cy="2035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3 - Lung Cancer Dataset: PET and CT Images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160;p20" descr=""/>
          <p:cNvPicPr/>
          <p:nvPr/>
        </p:nvPicPr>
        <p:blipFill>
          <a:blip r:embed="rId1"/>
          <a:stretch/>
        </p:blipFill>
        <p:spPr>
          <a:xfrm>
            <a:off x="6076080" y="1280880"/>
            <a:ext cx="2078280" cy="275940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161;p20" descr=""/>
          <p:cNvPicPr/>
          <p:nvPr/>
        </p:nvPicPr>
        <p:blipFill>
          <a:blip r:embed="rId2"/>
          <a:stretch/>
        </p:blipFill>
        <p:spPr>
          <a:xfrm>
            <a:off x="924840" y="937080"/>
            <a:ext cx="1585080" cy="3447360"/>
          </a:xfrm>
          <a:prstGeom prst="rect">
            <a:avLst/>
          </a:prstGeom>
          <a:ln w="0"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2957040" y="2230200"/>
            <a:ext cx="296532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1 - Crop Lung Region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2 - Normalize Pixel Intensity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(Hounsfield Scale for CT Image)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09920" y="2660760"/>
            <a:ext cx="356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3575880" y="4247640"/>
            <a:ext cx="151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731520" y="4425120"/>
            <a:ext cx="19710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CT (or PET Image)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6075720" y="4114080"/>
            <a:ext cx="20779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Preprocessed Image for later processes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932920" y="3341520"/>
            <a:ext cx="1888920" cy="1106280"/>
          </a:xfrm>
          <a:prstGeom prst="rect">
            <a:avLst/>
          </a:prstGeom>
          <a:noFill/>
          <a:ln w="9525">
            <a:solidFill>
              <a:srgbClr val="22222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9" name="Group 2"/>
          <p:cNvGrpSpPr/>
          <p:nvPr/>
        </p:nvGrpSpPr>
        <p:grpSpPr>
          <a:xfrm>
            <a:off x="5302800" y="3063960"/>
            <a:ext cx="1626120" cy="1399680"/>
            <a:chOff x="5302800" y="3063960"/>
            <a:chExt cx="1626120" cy="1399680"/>
          </a:xfrm>
        </p:grpSpPr>
        <p:sp>
          <p:nvSpPr>
            <p:cNvPr id="170" name="CustomShape 3"/>
            <p:cNvSpPr/>
            <p:nvPr/>
          </p:nvSpPr>
          <p:spPr>
            <a:xfrm>
              <a:off x="5302800" y="3063960"/>
              <a:ext cx="1438560" cy="1193040"/>
            </a:xfrm>
            <a:prstGeom prst="rect">
              <a:avLst/>
            </a:prstGeom>
            <a:solidFill>
              <a:schemeClr val="lt2"/>
            </a:solidFill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4"/>
            <p:cNvSpPr/>
            <p:nvPr/>
          </p:nvSpPr>
          <p:spPr>
            <a:xfrm>
              <a:off x="5304600" y="3071880"/>
              <a:ext cx="177480" cy="16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5"/>
            <p:cNvSpPr/>
            <p:nvPr/>
          </p:nvSpPr>
          <p:spPr>
            <a:xfrm>
              <a:off x="6735600" y="3064320"/>
              <a:ext cx="193320" cy="16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6"/>
            <p:cNvSpPr/>
            <p:nvPr/>
          </p:nvSpPr>
          <p:spPr>
            <a:xfrm>
              <a:off x="5304600" y="4263120"/>
              <a:ext cx="162000" cy="20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CustomShape 7"/>
          <p:cNvSpPr/>
          <p:nvPr/>
        </p:nvSpPr>
        <p:spPr>
          <a:xfrm rot="5400000">
            <a:off x="3017520" y="3531240"/>
            <a:ext cx="835200" cy="639720"/>
          </a:xfrm>
          <a:prstGeom prst="trapezoid">
            <a:avLst>
              <a:gd name="adj" fmla="val 25000"/>
            </a:avLst>
          </a:prstGeom>
          <a:solidFill>
            <a:srgbClr val="cfe2f3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>
            <a:off x="3115080" y="3674520"/>
            <a:ext cx="87372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Encoder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 rot="16201200">
            <a:off x="3954600" y="3531240"/>
            <a:ext cx="835200" cy="639720"/>
          </a:xfrm>
          <a:prstGeom prst="trapezoid">
            <a:avLst>
              <a:gd name="adj" fmla="val 25000"/>
            </a:avLst>
          </a:prstGeom>
          <a:solidFill>
            <a:srgbClr val="d9ead3"/>
          </a:solidFill>
          <a:ln w="1905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0"/>
          <p:cNvSpPr/>
          <p:nvPr/>
        </p:nvSpPr>
        <p:spPr>
          <a:xfrm>
            <a:off x="311760" y="4820400"/>
            <a:ext cx="847152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[1] Myronenko, Andriy. "3D MRI brain tumor segmentation using autoencoder regularization." International MICCAI Brainlesion Workshop. Springer, Cham, 2018.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78" name="Google Shape;181;p21" descr=""/>
          <p:cNvPicPr/>
          <p:nvPr/>
        </p:nvPicPr>
        <p:blipFill>
          <a:blip r:embed="rId1"/>
          <a:srcRect l="6407" t="0" r="3831" b="0"/>
          <a:stretch/>
        </p:blipFill>
        <p:spPr>
          <a:xfrm>
            <a:off x="1489320" y="568080"/>
            <a:ext cx="3797280" cy="1958760"/>
          </a:xfrm>
          <a:prstGeom prst="rect">
            <a:avLst/>
          </a:prstGeom>
          <a:ln w="0">
            <a:noFill/>
          </a:ln>
        </p:spPr>
      </p:pic>
      <p:sp>
        <p:nvSpPr>
          <p:cNvPr id="179" name="CustomShape 11"/>
          <p:cNvSpPr/>
          <p:nvPr/>
        </p:nvSpPr>
        <p:spPr>
          <a:xfrm>
            <a:off x="2233080" y="2543760"/>
            <a:ext cx="263736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SegResnet [1]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80" name="Table 12"/>
          <p:cNvGraphicFramePr/>
          <p:nvPr/>
        </p:nvGraphicFramePr>
        <p:xfrm>
          <a:off x="5861880" y="1281240"/>
          <a:ext cx="2697480" cy="761760"/>
        </p:xfrm>
        <a:graphic>
          <a:graphicData uri="http://schemas.openxmlformats.org/drawingml/2006/table">
            <a:tbl>
              <a:tblPr/>
              <a:tblGrid>
                <a:gridCol w="1348920"/>
                <a:gridCol w="1348920"/>
              </a:tblGrid>
              <a:tr h="3956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Method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DiceScore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56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SegResnet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CustomShape 13"/>
          <p:cNvSpPr/>
          <p:nvPr/>
        </p:nvSpPr>
        <p:spPr>
          <a:xfrm>
            <a:off x="5378760" y="651600"/>
            <a:ext cx="363312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Current performance on the validation set (20%) of AIDATA-NSCLC-SCLC (n=400)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4015080" y="3674520"/>
            <a:ext cx="87372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Decoder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3755160" y="3851280"/>
            <a:ext cx="29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6"/>
          <p:cNvSpPr/>
          <p:nvPr/>
        </p:nvSpPr>
        <p:spPr>
          <a:xfrm>
            <a:off x="4706640" y="3851640"/>
            <a:ext cx="65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7"/>
          <p:cNvSpPr/>
          <p:nvPr/>
        </p:nvSpPr>
        <p:spPr>
          <a:xfrm rot="10800000">
            <a:off x="1552680" y="2502000"/>
            <a:ext cx="1479600" cy="8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"/>
          <p:cNvSpPr/>
          <p:nvPr/>
        </p:nvSpPr>
        <p:spPr>
          <a:xfrm flipH="1" rot="10800000">
            <a:off x="4749840" y="2317320"/>
            <a:ext cx="617760" cy="98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TextShape 19"/>
          <p:cNvSpPr txBox="1"/>
          <p:nvPr/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4 - Lung Cancer Segmentation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Google Shape;191;p21" descr=""/>
          <p:cNvPicPr/>
          <p:nvPr/>
        </p:nvPicPr>
        <p:blipFill>
          <a:blip r:embed="rId2"/>
          <a:stretch/>
        </p:blipFill>
        <p:spPr>
          <a:xfrm>
            <a:off x="5481720" y="3233880"/>
            <a:ext cx="1482840" cy="122976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20"/>
          <p:cNvSpPr/>
          <p:nvPr/>
        </p:nvSpPr>
        <p:spPr>
          <a:xfrm rot="16200000">
            <a:off x="188640" y="3052440"/>
            <a:ext cx="5461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CT 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90" name="Group 21"/>
          <p:cNvGrpSpPr/>
          <p:nvPr/>
        </p:nvGrpSpPr>
        <p:grpSpPr>
          <a:xfrm>
            <a:off x="755640" y="2781000"/>
            <a:ext cx="1030680" cy="938160"/>
            <a:chOff x="755640" y="2781000"/>
            <a:chExt cx="1030680" cy="938160"/>
          </a:xfrm>
        </p:grpSpPr>
        <p:grpSp>
          <p:nvGrpSpPr>
            <p:cNvPr id="191" name="Group 22"/>
            <p:cNvGrpSpPr/>
            <p:nvPr/>
          </p:nvGrpSpPr>
          <p:grpSpPr>
            <a:xfrm>
              <a:off x="755640" y="2781000"/>
              <a:ext cx="1030680" cy="938160"/>
              <a:chOff x="755640" y="2781000"/>
              <a:chExt cx="1030680" cy="938160"/>
            </a:xfrm>
          </p:grpSpPr>
          <p:sp>
            <p:nvSpPr>
              <p:cNvPr id="192" name="CustomShape 23"/>
              <p:cNvSpPr/>
              <p:nvPr/>
            </p:nvSpPr>
            <p:spPr>
              <a:xfrm>
                <a:off x="755640" y="2781000"/>
                <a:ext cx="911880" cy="799560"/>
              </a:xfrm>
              <a:prstGeom prst="rect">
                <a:avLst/>
              </a:prstGeom>
              <a:solidFill>
                <a:schemeClr val="lt2"/>
              </a:solidFill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CustomShape 24"/>
              <p:cNvSpPr/>
              <p:nvPr/>
            </p:nvSpPr>
            <p:spPr>
              <a:xfrm>
                <a:off x="756720" y="2786400"/>
                <a:ext cx="112320" cy="108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CustomShape 25"/>
              <p:cNvSpPr/>
              <p:nvPr/>
            </p:nvSpPr>
            <p:spPr>
              <a:xfrm>
                <a:off x="1663920" y="2781360"/>
                <a:ext cx="122400" cy="108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CustomShape 26"/>
              <p:cNvSpPr/>
              <p:nvPr/>
            </p:nvSpPr>
            <p:spPr>
              <a:xfrm>
                <a:off x="756720" y="3584880"/>
                <a:ext cx="102600" cy="134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96" name="Google Shape;199;p21" descr=""/>
            <p:cNvPicPr/>
            <p:nvPr/>
          </p:nvPicPr>
          <p:blipFill>
            <a:blip r:embed="rId3"/>
            <a:stretch/>
          </p:blipFill>
          <p:spPr>
            <a:xfrm>
              <a:off x="868320" y="2904840"/>
              <a:ext cx="911880" cy="799560"/>
            </a:xfrm>
            <a:prstGeom prst="rect">
              <a:avLst/>
            </a:prstGeom>
            <a:ln w="19050">
              <a:solidFill>
                <a:schemeClr val="dk1"/>
              </a:solidFill>
              <a:round/>
            </a:ln>
          </p:spPr>
        </p:pic>
      </p:grpSp>
      <p:sp>
        <p:nvSpPr>
          <p:cNvPr id="197" name="CustomShape 27"/>
          <p:cNvSpPr/>
          <p:nvPr/>
        </p:nvSpPr>
        <p:spPr>
          <a:xfrm rot="16200000">
            <a:off x="188640" y="3970440"/>
            <a:ext cx="5461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PET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98" name="Group 28"/>
          <p:cNvGrpSpPr/>
          <p:nvPr/>
        </p:nvGrpSpPr>
        <p:grpSpPr>
          <a:xfrm>
            <a:off x="755640" y="3860640"/>
            <a:ext cx="1030680" cy="946800"/>
            <a:chOff x="755640" y="3860640"/>
            <a:chExt cx="1030680" cy="946800"/>
          </a:xfrm>
        </p:grpSpPr>
        <p:grpSp>
          <p:nvGrpSpPr>
            <p:cNvPr id="199" name="Group 29"/>
            <p:cNvGrpSpPr/>
            <p:nvPr/>
          </p:nvGrpSpPr>
          <p:grpSpPr>
            <a:xfrm>
              <a:off x="755640" y="3860640"/>
              <a:ext cx="1030680" cy="937800"/>
              <a:chOff x="755640" y="3860640"/>
              <a:chExt cx="1030680" cy="937800"/>
            </a:xfrm>
          </p:grpSpPr>
          <p:sp>
            <p:nvSpPr>
              <p:cNvPr id="200" name="CustomShape 30"/>
              <p:cNvSpPr/>
              <p:nvPr/>
            </p:nvSpPr>
            <p:spPr>
              <a:xfrm>
                <a:off x="755640" y="3860640"/>
                <a:ext cx="911880" cy="799560"/>
              </a:xfrm>
              <a:prstGeom prst="rect">
                <a:avLst/>
              </a:prstGeom>
              <a:solidFill>
                <a:schemeClr val="lt2"/>
              </a:solidFill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31"/>
              <p:cNvSpPr/>
              <p:nvPr/>
            </p:nvSpPr>
            <p:spPr>
              <a:xfrm>
                <a:off x="756720" y="3866040"/>
                <a:ext cx="112320" cy="108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32"/>
              <p:cNvSpPr/>
              <p:nvPr/>
            </p:nvSpPr>
            <p:spPr>
              <a:xfrm>
                <a:off x="1663920" y="3860640"/>
                <a:ext cx="122400" cy="108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CustomShape 33"/>
              <p:cNvSpPr/>
              <p:nvPr/>
            </p:nvSpPr>
            <p:spPr>
              <a:xfrm>
                <a:off x="756720" y="4664160"/>
                <a:ext cx="102600" cy="134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chemeClr val="dk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04" name="Google Shape;207;p21" descr=""/>
            <p:cNvPicPr/>
            <p:nvPr/>
          </p:nvPicPr>
          <p:blipFill>
            <a:blip r:embed="rId4"/>
            <a:stretch/>
          </p:blipFill>
          <p:spPr>
            <a:xfrm>
              <a:off x="862560" y="3972960"/>
              <a:ext cx="923760" cy="8344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5" name="Group 34"/>
          <p:cNvGrpSpPr/>
          <p:nvPr/>
        </p:nvGrpSpPr>
        <p:grpSpPr>
          <a:xfrm>
            <a:off x="2092680" y="3673800"/>
            <a:ext cx="354960" cy="354960"/>
            <a:chOff x="2092680" y="3673800"/>
            <a:chExt cx="354960" cy="354960"/>
          </a:xfrm>
        </p:grpSpPr>
        <p:sp>
          <p:nvSpPr>
            <p:cNvPr id="206" name="CustomShape 35"/>
            <p:cNvSpPr/>
            <p:nvPr/>
          </p:nvSpPr>
          <p:spPr>
            <a:xfrm>
              <a:off x="2092680" y="3673800"/>
              <a:ext cx="354960" cy="354960"/>
            </a:xfrm>
            <a:prstGeom prst="ellipse">
              <a:avLst/>
            </a:prstGeom>
            <a:solidFill>
              <a:schemeClr val="lt2"/>
            </a:solidFill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36"/>
            <p:cNvSpPr/>
            <p:nvPr/>
          </p:nvSpPr>
          <p:spPr>
            <a:xfrm>
              <a:off x="2270160" y="3673800"/>
              <a:ext cx="360" cy="35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37"/>
            <p:cNvSpPr/>
            <p:nvPr/>
          </p:nvSpPr>
          <p:spPr>
            <a:xfrm>
              <a:off x="2092680" y="3851280"/>
              <a:ext cx="354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CustomShape 38"/>
          <p:cNvSpPr/>
          <p:nvPr/>
        </p:nvSpPr>
        <p:spPr>
          <a:xfrm>
            <a:off x="1780920" y="3304800"/>
            <a:ext cx="489240" cy="368640"/>
          </a:xfrm>
          <a:prstGeom prst="curvedConnector2">
            <a:avLst/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9"/>
          <p:cNvSpPr/>
          <p:nvPr/>
        </p:nvSpPr>
        <p:spPr>
          <a:xfrm flipH="1" rot="10800000">
            <a:off x="1787040" y="4029480"/>
            <a:ext cx="483120" cy="361080"/>
          </a:xfrm>
          <a:prstGeom prst="curvedConnector2">
            <a:avLst/>
          </a:pr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0"/>
          <p:cNvSpPr/>
          <p:nvPr/>
        </p:nvSpPr>
        <p:spPr>
          <a:xfrm>
            <a:off x="2448000" y="3851280"/>
            <a:ext cx="66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LibreOffice/7.0.2.2$Linux_X86_64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2021-12-09T16:15:49Z</dcterms:modified>
  <cp:revision>1</cp:revision>
  <dc:subject/>
  <dc:title/>
</cp:coreProperties>
</file>