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8" r:id="rId2"/>
    <p:sldId id="258" r:id="rId3"/>
    <p:sldId id="310" r:id="rId4"/>
    <p:sldId id="329" r:id="rId5"/>
    <p:sldId id="311" r:id="rId6"/>
    <p:sldId id="323" r:id="rId7"/>
    <p:sldId id="285" r:id="rId8"/>
    <p:sldId id="299" r:id="rId9"/>
    <p:sldId id="328" r:id="rId10"/>
    <p:sldId id="291" r:id="rId11"/>
    <p:sldId id="325" r:id="rId12"/>
    <p:sldId id="326" r:id="rId13"/>
    <p:sldId id="327" r:id="rId14"/>
    <p:sldId id="330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156"/>
    <a:srgbClr val="D0B689"/>
    <a:srgbClr val="FFFFFF"/>
    <a:srgbClr val="893BC3"/>
    <a:srgbClr val="0091C4"/>
    <a:srgbClr val="B686DA"/>
    <a:srgbClr val="007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7846" autoAdjust="0"/>
  </p:normalViewPr>
  <p:slideViewPr>
    <p:cSldViewPr snapToGrid="0">
      <p:cViewPr varScale="1">
        <p:scale>
          <a:sx n="111" d="100"/>
          <a:sy n="111" d="100"/>
        </p:scale>
        <p:origin x="4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38C52-85D8-42B2-87D5-D6D652351229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E6128-7851-4A12-86EB-D4C3ABF32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44500" y="1243013"/>
            <a:ext cx="5969000" cy="3357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B30912-709F-4A34-A09F-C8A99BD28668}" type="slidenum">
              <a:rPr lang="ru-RU">
                <a:solidFill>
                  <a:prstClr val="black"/>
                </a:solidFill>
              </a:rPr>
              <a:pPr eaLnBrk="1" hangingPunct="1"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9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6128-7851-4A12-86EB-D4C3ABF3292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4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6128-7851-4A12-86EB-D4C3ABF3292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29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44500" y="1243013"/>
            <a:ext cx="5969000" cy="3357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B30912-709F-4A34-A09F-C8A99BD28668}" type="slidenum">
              <a:rPr lang="ru-RU">
                <a:solidFill>
                  <a:prstClr val="black"/>
                </a:solidFill>
              </a:rPr>
              <a:pPr eaLnBrk="1" hangingPunct="1"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2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5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73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4" y="91551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40" y="32284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30" y="609607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3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5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6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73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6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6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6" y="4766738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6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5" y="685806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7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5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9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7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6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5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5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5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9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6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6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81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419307" y="3692130"/>
            <a:ext cx="9371062" cy="865187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автоматизированной информационной системы управления заказами для ателье ИП Тимушева А. Ю.»</a:t>
            </a:r>
            <a:endParaRPr lang="ru-RU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 txBox="1">
            <a:spLocks noRot="1" noChangeArrowheads="1"/>
          </p:cNvSpPr>
          <p:nvPr/>
        </p:nvSpPr>
        <p:spPr bwMode="auto">
          <a:xfrm>
            <a:off x="1529988" y="6565721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Санкт-Петербург </a:t>
            </a:r>
            <a:r>
              <a:rPr lang="ru-RU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2019</a:t>
            </a:r>
            <a:endParaRPr lang="ru-RU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46689" y="142846"/>
            <a:ext cx="8509179" cy="90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Минобрнауки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России</a:t>
            </a: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</a:t>
            </a:r>
            <a:r>
              <a:rPr lang="ru-RU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автономное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образовательное учреждение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Санкт-Петербургский государственный политехнический университет Петра Великого</a:t>
            </a:r>
          </a:p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Университетский политехнический колледж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441790" y="1311271"/>
            <a:ext cx="820896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УГНС 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09.02.00 </a:t>
            </a:r>
            <a:r>
              <a:rPr lang="ru-RU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«Информатика и вычислительная техника»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Направление подготовки: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09.02.03 </a:t>
            </a:r>
            <a:r>
              <a:rPr lang="ru-RU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«Программирование к компьютерных системах»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Уровень подготовки: 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техник-программист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Форма обучения: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очная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Отделение:</a:t>
            </a:r>
            <a:r>
              <a:rPr lang="ru-RU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информационные технологии</a:t>
            </a:r>
          </a:p>
        </p:txBody>
      </p:sp>
      <p:sp>
        <p:nvSpPr>
          <p:cNvPr id="2055" name="Rectangle 1222"/>
          <p:cNvSpPr>
            <a:spLocks noChangeArrowheads="1"/>
          </p:cNvSpPr>
          <p:nvPr/>
        </p:nvSpPr>
        <p:spPr bwMode="auto">
          <a:xfrm>
            <a:off x="2257059" y="278185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7" name="Rectangle 1224"/>
          <p:cNvSpPr>
            <a:spLocks noChangeArrowheads="1"/>
          </p:cNvSpPr>
          <p:nvPr/>
        </p:nvSpPr>
        <p:spPr bwMode="auto">
          <a:xfrm>
            <a:off x="2257059" y="278185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1174380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1174380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7636"/>
              </p:ext>
            </p:extLst>
          </p:nvPr>
        </p:nvGraphicFramePr>
        <p:xfrm>
          <a:off x="918516" y="5086039"/>
          <a:ext cx="10354236" cy="762000"/>
        </p:xfrm>
        <a:graphic>
          <a:graphicData uri="http://schemas.openxmlformats.org/drawingml/2006/table">
            <a:tbl>
              <a:tblPr/>
              <a:tblGrid>
                <a:gridCol w="368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 </a:t>
                      </a: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гр.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42928/2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45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</a:t>
                      </a: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Тимушев Федор Алексеевич</a:t>
                      </a:r>
                      <a:endParaRPr kumimoji="0" lang="ru-R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Зернова Елена Николаевна</a:t>
                      </a:r>
                      <a:endParaRPr kumimoji="0" lang="ru-R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 flipV="1">
            <a:off x="1419307" y="5486400"/>
            <a:ext cx="9338340" cy="1"/>
          </a:xfrm>
          <a:prstGeom prst="line">
            <a:avLst/>
          </a:prstGeom>
          <a:ln w="254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423623" y="2966522"/>
            <a:ext cx="936674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ДИПЛОМНЫЙ ПРОЕКТ</a:t>
            </a:r>
            <a:endParaRPr lang="ru-RU" altLang="ru-RU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Панель администратора</a:t>
            </a:r>
          </a:p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(список заказов)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99" t="474" r="547"/>
          <a:stretch/>
        </p:blipFill>
        <p:spPr>
          <a:xfrm>
            <a:off x="327045" y="1384017"/>
            <a:ext cx="8005313" cy="4826086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126" y="1384017"/>
            <a:ext cx="3166158" cy="3408219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18" name="Прямоугольник 17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10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1341" y="6182436"/>
            <a:ext cx="801101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формы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034803" y="4806684"/>
            <a:ext cx="2562804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статистики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3948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11" t="519" r="732" b="815"/>
          <a:stretch/>
        </p:blipFill>
        <p:spPr>
          <a:xfrm>
            <a:off x="345058" y="1242204"/>
            <a:ext cx="7565366" cy="4528868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Панель мастера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70" t="1348" r="2372" b="2428"/>
          <a:stretch/>
        </p:blipFill>
        <p:spPr>
          <a:xfrm>
            <a:off x="8645106" y="1219200"/>
            <a:ext cx="3105509" cy="2872597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544" t="1310" r="1778" b="1837"/>
          <a:stretch/>
        </p:blipFill>
        <p:spPr>
          <a:xfrm>
            <a:off x="6206707" y="3407434"/>
            <a:ext cx="3010619" cy="2769079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11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1341" y="5760538"/>
            <a:ext cx="756536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формы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35306" y="6150114"/>
            <a:ext cx="2613803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изменения данных о клиенте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049109" y="4091797"/>
            <a:ext cx="2613803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добавления нового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7785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Панель мастера</a:t>
            </a:r>
          </a:p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(информация и статустность заказа)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984" b="1157"/>
          <a:stretch/>
        </p:blipFill>
        <p:spPr>
          <a:xfrm>
            <a:off x="224359" y="1854678"/>
            <a:ext cx="3617726" cy="4313209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05" y="1629415"/>
            <a:ext cx="3094593" cy="1308283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05" y="3026062"/>
            <a:ext cx="3094593" cy="1192795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744" b="16523"/>
          <a:stretch/>
        </p:blipFill>
        <p:spPr>
          <a:xfrm>
            <a:off x="4782100" y="4304732"/>
            <a:ext cx="3068201" cy="887901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00" y="5276861"/>
            <a:ext cx="3066014" cy="880752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l="1640" t="3791" r="1924" b="3000"/>
          <a:stretch/>
        </p:blipFill>
        <p:spPr>
          <a:xfrm>
            <a:off x="8587059" y="4218857"/>
            <a:ext cx="2889849" cy="1345721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168" y="1629415"/>
            <a:ext cx="2581635" cy="1762371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16" name="Прямоугольник 15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12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4359" y="6174866"/>
            <a:ext cx="361772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формы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68904" y="6174866"/>
            <a:ext cx="307920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статусы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408912" y="5569639"/>
            <a:ext cx="32461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отправки рассылки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741167" y="3402579"/>
            <a:ext cx="258163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Удачная отправка оповещения</a:t>
            </a:r>
          </a:p>
        </p:txBody>
      </p:sp>
      <p:cxnSp>
        <p:nvCxnSpPr>
          <p:cNvPr id="3" name="Прямая со стрелкой 2"/>
          <p:cNvCxnSpPr>
            <a:stCxn id="8" idx="3"/>
            <a:endCxn id="15" idx="1"/>
          </p:cNvCxnSpPr>
          <p:nvPr/>
        </p:nvCxnSpPr>
        <p:spPr>
          <a:xfrm>
            <a:off x="7863498" y="2283557"/>
            <a:ext cx="877670" cy="227044"/>
          </a:xfrm>
          <a:prstGeom prst="straightConnector1">
            <a:avLst/>
          </a:prstGeom>
          <a:ln>
            <a:solidFill>
              <a:srgbClr val="CD215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12" idx="1"/>
          </p:cNvCxnSpPr>
          <p:nvPr/>
        </p:nvCxnSpPr>
        <p:spPr>
          <a:xfrm>
            <a:off x="7863498" y="2283557"/>
            <a:ext cx="723561" cy="2608161"/>
          </a:xfrm>
          <a:prstGeom prst="straightConnector1">
            <a:avLst/>
          </a:prstGeom>
          <a:ln>
            <a:solidFill>
              <a:srgbClr val="CD215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Вывод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13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39091" y="1219200"/>
            <a:ext cx="101138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дипломной работе была разработана автоматизированная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система, позволяющая значительно ускорить процесс обработки заказов в ИП Тимушева Антонина Юрьевна.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программе были реализованы такие механизмы как: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уникальная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авторизация, система разграничения ролей, система почтовой рассылки. Все они являются неотъемлемой частью любой современной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5298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419307" y="3692130"/>
            <a:ext cx="9371062" cy="865187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автоматизированной информационной системы управления заказами для ателье ИП Тимушева А. Ю.»</a:t>
            </a:r>
            <a:endParaRPr lang="ru-RU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 txBox="1">
            <a:spLocks noRot="1" noChangeArrowheads="1"/>
          </p:cNvSpPr>
          <p:nvPr/>
        </p:nvSpPr>
        <p:spPr bwMode="auto">
          <a:xfrm>
            <a:off x="1529988" y="6565721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Санкт-Петербург </a:t>
            </a:r>
            <a:r>
              <a:rPr lang="ru-RU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2019</a:t>
            </a:r>
            <a:endParaRPr lang="ru-RU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46689" y="142846"/>
            <a:ext cx="8509179" cy="90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Минобрнауки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России</a:t>
            </a: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</a:t>
            </a:r>
            <a:r>
              <a:rPr lang="ru-RU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автономное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образовательное учреждение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Санкт-Петербургский государственный политехнический университет Петра Великого</a:t>
            </a:r>
          </a:p>
          <a:p>
            <a:pPr algn="ctr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ru-RU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Университетский политехнический колледж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441790" y="1311271"/>
            <a:ext cx="820896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УГНС 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09.02.00 </a:t>
            </a:r>
            <a:r>
              <a:rPr lang="ru-RU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«Информатика и вычислительная техника»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Направление подготовки: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09.02.03 </a:t>
            </a:r>
            <a:r>
              <a:rPr lang="ru-RU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«Программирование к компьютерных системах»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Уровень подготовки: 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техник-программист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Форма обучения: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очная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Отделение:</a:t>
            </a:r>
            <a:r>
              <a:rPr lang="ru-RU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информационные технологии</a:t>
            </a:r>
          </a:p>
        </p:txBody>
      </p:sp>
      <p:sp>
        <p:nvSpPr>
          <p:cNvPr id="2055" name="Rectangle 1222"/>
          <p:cNvSpPr>
            <a:spLocks noChangeArrowheads="1"/>
          </p:cNvSpPr>
          <p:nvPr/>
        </p:nvSpPr>
        <p:spPr bwMode="auto">
          <a:xfrm>
            <a:off x="2257059" y="278185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7" name="Rectangle 1224"/>
          <p:cNvSpPr>
            <a:spLocks noChangeArrowheads="1"/>
          </p:cNvSpPr>
          <p:nvPr/>
        </p:nvSpPr>
        <p:spPr bwMode="auto">
          <a:xfrm>
            <a:off x="2257059" y="278185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1174380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1174380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58127"/>
              </p:ext>
            </p:extLst>
          </p:nvPr>
        </p:nvGraphicFramePr>
        <p:xfrm>
          <a:off x="918516" y="5086039"/>
          <a:ext cx="10354236" cy="762000"/>
        </p:xfrm>
        <a:graphic>
          <a:graphicData uri="http://schemas.openxmlformats.org/drawingml/2006/table">
            <a:tbl>
              <a:tblPr/>
              <a:tblGrid>
                <a:gridCol w="368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 </a:t>
                      </a: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гр.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42928/2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45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</a:t>
                      </a: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Тимушев Федор Алексеевич</a:t>
                      </a:r>
                      <a:endParaRPr kumimoji="0" lang="ru-R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Зернова Елена Николаевна</a:t>
                      </a:r>
                      <a:endParaRPr kumimoji="0" lang="ru-R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 flipV="1">
            <a:off x="1419307" y="5486400"/>
            <a:ext cx="9338340" cy="1"/>
          </a:xfrm>
          <a:prstGeom prst="line">
            <a:avLst/>
          </a:prstGeom>
          <a:ln w="254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423623" y="2966522"/>
            <a:ext cx="936674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ДИПЛОМНЫЙ ПРОЕКТ</a:t>
            </a:r>
            <a:endParaRPr lang="ru-RU" altLang="ru-RU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11636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Цель и задачи проектирования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4587" y="1163678"/>
            <a:ext cx="10649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489" algn="just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 проектирования – автоматизация процесса оформления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 в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ИП Тимушева Антонина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Юрьевна.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2819" y="2157689"/>
            <a:ext cx="10273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данной цели необходимо решить следующие задачи: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 и техническое задание заказчика;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инструменты для разработки программного продукта;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и базу данных;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пользовательский интерфейс приложения;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основные функции программного продукта;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техническую документацию на программный продукт.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9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4411" y="1604918"/>
            <a:ext cx="11083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489"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актуальна из-за необходимости перехода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бумажной коммуникации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электронной для получения следующих технологических преимуществ:</a:t>
            </a:r>
          </a:p>
          <a:p>
            <a:pPr indent="444489"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акопление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современных средств хранения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(например – жесткий диск):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затрат на обслуживание;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места;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тбор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меньше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времени:</a:t>
            </a:r>
          </a:p>
          <a:p>
            <a:pPr marL="1714500" lvl="3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 на обслуживание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3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выполняет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ЭВМ; 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0" y="1"/>
            <a:ext cx="12192000" cy="1173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Преимущества автоматизированной информационной системы (АИС)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6484" y="4580626"/>
            <a:ext cx="6029466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4411" y="1173193"/>
            <a:ext cx="110136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 технология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ADO.NET Entity Framework (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метода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First)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 разработки программного обеспечения -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Community 2017;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4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0" y="1"/>
            <a:ext cx="12192000" cy="1173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Средства разработки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9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0" y="1496493"/>
            <a:ext cx="1728000" cy="16098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0671" y="131182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62739" y="1191059"/>
            <a:ext cx="9384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добавление/изменение мастеров;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добавление/изменение администраторов;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категорий;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мастеров по ФИО;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заказов по номеру заказа, по ФИО клиента, по ФИО мастера;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статистики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функции: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заказов;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в программе;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из учетной записи;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"/>
            <a:ext cx="12192000" cy="1173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Функции администратора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8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0" y="1496493"/>
            <a:ext cx="1728000" cy="16098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0671" y="131182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66384" y="1173193"/>
            <a:ext cx="93870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добавление/изменение клиента;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клиентов по номеру мобильного телефона;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заказа;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полной информации по конкретному заказу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статуса заказа: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заказа на выполнение;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оповещение заказчика;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(закрытие) заказа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выполнения;</a:t>
            </a:r>
          </a:p>
          <a:p>
            <a:pPr lvl="1"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функции: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заказов;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в программе;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из учетной записи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6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"/>
            <a:ext cx="12192000" cy="1173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Функции мастера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7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96B71D-6415-41A0-915A-22A3EC25F410}"/>
              </a:ext>
            </a:extLst>
          </p:cNvPr>
          <p:cNvSpPr/>
          <p:nvPr/>
        </p:nvSpPr>
        <p:spPr>
          <a:xfrm>
            <a:off x="8706680" y="2064327"/>
            <a:ext cx="34853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отношений БД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Выделено 4 сущности: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Схема базы данных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Рисунок 14" descr="D:\DOWNLOADS\Diagram-DataB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1" y="1330037"/>
            <a:ext cx="7565899" cy="502771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7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45845" y="6828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 авторизации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8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40746" y="5380568"/>
            <a:ext cx="419243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авторизации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2" y="1566228"/>
            <a:ext cx="4194419" cy="3816142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1566228"/>
            <a:ext cx="4192438" cy="3814340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1333132" y="5380568"/>
            <a:ext cx="419243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формы</a:t>
            </a:r>
          </a:p>
        </p:txBody>
      </p:sp>
    </p:spTree>
    <p:extLst>
      <p:ext uri="{BB962C8B-B14F-4D97-AF65-F5344CB8AC3E}">
        <p14:creationId xmlns:p14="http://schemas.microsoft.com/office/powerpoint/2010/main" val="21004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1341" y="0"/>
            <a:ext cx="8565083" cy="8172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45845" y="6828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" y="0"/>
            <a:ext cx="12192000" cy="12192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cap="all">
                <a:ln w="3175" cmpd="sng"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cap="none" dirty="0" smtClean="0">
                <a:ln w="10160">
                  <a:noFill/>
                  <a:prstDash val="solid"/>
                </a:ln>
                <a:solidFill>
                  <a:srgbClr val="CD215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Панель администратора</a:t>
            </a:r>
            <a:endParaRPr lang="ru-RU" sz="3600" cap="none" dirty="0">
              <a:ln w="10160">
                <a:noFill/>
                <a:prstDash val="solid"/>
              </a:ln>
              <a:solidFill>
                <a:srgbClr val="CD215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309230" y="6374921"/>
            <a:ext cx="882770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9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/</a:t>
            </a:r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14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79920" y="5973992"/>
            <a:ext cx="254153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изменения данных работника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36139" y="5485072"/>
            <a:ext cx="419243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формы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89" y="1186852"/>
            <a:ext cx="7163338" cy="4308174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1" y="1364296"/>
            <a:ext cx="3066661" cy="2835215"/>
          </a:xfrm>
          <a:prstGeom prst="rect">
            <a:avLst/>
          </a:prstGeom>
          <a:ln>
            <a:solidFill>
              <a:srgbClr val="CD2156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96" y="3019581"/>
            <a:ext cx="3195586" cy="2954411"/>
          </a:xfrm>
          <a:prstGeom prst="rect">
            <a:avLst/>
          </a:prstGeom>
          <a:ln>
            <a:solidFill>
              <a:srgbClr val="CD2156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583902" y="4199511"/>
            <a:ext cx="254153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добавления новой категории</a:t>
            </a:r>
          </a:p>
        </p:txBody>
      </p:sp>
    </p:spTree>
    <p:extLst>
      <p:ext uri="{BB962C8B-B14F-4D97-AF65-F5344CB8AC3E}">
        <p14:creationId xmlns:p14="http://schemas.microsoft.com/office/powerpoint/2010/main" val="3081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9576</TotalTime>
  <Words>603</Words>
  <Application>Microsoft Office PowerPoint</Application>
  <PresentationFormat>Широкоэкранный</PresentationFormat>
  <Paragraphs>129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Century Schoolbook</vt:lpstr>
      <vt:lpstr>Times New Roman</vt:lpstr>
      <vt:lpstr>Wingdings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ИНТЕРНЕТ-ПОРТАЛА ВЫПУСКНИКОВ КАФЕДРЫ САПРИУ</dc:title>
  <dc:creator>Петров Илья</dc:creator>
  <cp:lastModifiedBy>Fedor Timushev</cp:lastModifiedBy>
  <cp:revision>458</cp:revision>
  <cp:lastPrinted>2017-06-15T05:38:22Z</cp:lastPrinted>
  <dcterms:created xsi:type="dcterms:W3CDTF">2016-11-29T17:01:26Z</dcterms:created>
  <dcterms:modified xsi:type="dcterms:W3CDTF">2019-06-17T21:38:45Z</dcterms:modified>
</cp:coreProperties>
</file>