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6d9e298ec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6d9e298ec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6d9e298ec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6d9e298ec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6d9e298ec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6d9e298ec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6d9e298ec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6d9e298ec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6d9e298ec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6d9e298ec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6d9e298ec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6d9e298ec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6d9e298ec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6d9e298ec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6d9e298ec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6d9e298ec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6d9e298ec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6d9e298ec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6d9e298ec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6d9e298ec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6d9e298ec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6d9e298ec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6d9e298ec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6d9e298ec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6d9e298ec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6d9e298ec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6d9e298ec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6d9e298ec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6d9e298ec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6d9e298ec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6d9e298ec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6d9e298ec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6d9e298ec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6d9e298ec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6d9e298ec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6d9e298ec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6d9e298ec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6d9e298ec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6d9e298ec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6d9e298ec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65482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07336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58672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7252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83838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36707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86575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38455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430154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1646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32060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59655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59641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42891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66470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843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72794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65325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3/5/2022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042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endParaRPr dirty="0"/>
          </a:p>
          <a:p>
            <a:pPr marL="0" lvl="0" indent="0" algn="l" rtl="0">
              <a:spcBef>
                <a:spcPts val="1200"/>
              </a:spcBef>
              <a:spcAft>
                <a:spcPts val="0"/>
              </a:spcAft>
              <a:buNone/>
            </a:pPr>
            <a:r>
              <a:rPr lang="en" b="1" dirty="0">
                <a:latin typeface="Calibri"/>
                <a:ea typeface="Calibri"/>
                <a:cs typeface="Calibri"/>
                <a:sym typeface="Calibri"/>
              </a:rPr>
              <a:t>		</a:t>
            </a:r>
            <a:r>
              <a:rPr lang="en" sz="2100" b="1" dirty="0">
                <a:latin typeface="Calibri"/>
                <a:ea typeface="Calibri"/>
                <a:cs typeface="Calibri"/>
                <a:sym typeface="Calibri"/>
              </a:rPr>
              <a:t>EDA And Modelling Using Spark MLLIB.</a:t>
            </a:r>
            <a:endParaRPr sz="2100" b="1" dirty="0">
              <a:latin typeface="Calibri"/>
              <a:ea typeface="Calibri"/>
              <a:cs typeface="Calibri"/>
              <a:sym typeface="Calibri"/>
            </a:endParaRPr>
          </a:p>
          <a:p>
            <a:pPr marL="0" lvl="0" indent="0" algn="l" rtl="0">
              <a:spcBef>
                <a:spcPts val="1200"/>
              </a:spcBef>
              <a:spcAft>
                <a:spcPts val="0"/>
              </a:spcAft>
              <a:buNone/>
            </a:pPr>
            <a:endParaRPr sz="2100" b="1" dirty="0">
              <a:latin typeface="Calibri"/>
              <a:ea typeface="Calibri"/>
              <a:cs typeface="Calibri"/>
              <a:sym typeface="Calibri"/>
            </a:endParaRPr>
          </a:p>
          <a:p>
            <a:pPr marL="0" lvl="0" indent="0" algn="l" rtl="0">
              <a:spcBef>
                <a:spcPts val="1200"/>
              </a:spcBef>
              <a:spcAft>
                <a:spcPts val="0"/>
              </a:spcAft>
              <a:buNone/>
            </a:pPr>
            <a:endParaRPr b="1" dirty="0">
              <a:latin typeface="Calibri"/>
              <a:ea typeface="Calibri"/>
              <a:cs typeface="Calibri"/>
              <a:sym typeface="Calibri"/>
            </a:endParaRPr>
          </a:p>
          <a:p>
            <a:pPr marL="0" lvl="0" indent="0" algn="l" rtl="0">
              <a:spcBef>
                <a:spcPts val="1200"/>
              </a:spcBef>
              <a:spcAft>
                <a:spcPts val="0"/>
              </a:spcAft>
              <a:buNone/>
            </a:pPr>
            <a:endParaRPr b="1" dirty="0">
              <a:latin typeface="Calibri"/>
              <a:ea typeface="Calibri"/>
              <a:cs typeface="Calibri"/>
              <a:sym typeface="Calibri"/>
            </a:endParaRPr>
          </a:p>
          <a:p>
            <a:pPr marL="0" lvl="0" indent="0" algn="l" rtl="0">
              <a:spcBef>
                <a:spcPts val="1200"/>
              </a:spcBef>
              <a:spcAft>
                <a:spcPts val="0"/>
              </a:spcAft>
              <a:buNone/>
            </a:pPr>
            <a:r>
              <a:rPr lang="en" b="1" dirty="0">
                <a:latin typeface="Calibri"/>
                <a:ea typeface="Calibri"/>
                <a:cs typeface="Calibri"/>
                <a:sym typeface="Calibri"/>
              </a:rPr>
              <a:t>                                                                                         			By: Mohammad shaan</a:t>
            </a:r>
            <a:endParaRPr b="1" dirty="0">
              <a:latin typeface="Calibri"/>
              <a:ea typeface="Calibri"/>
              <a:cs typeface="Calibri"/>
              <a:sym typeface="Calibri"/>
            </a:endParaRPr>
          </a:p>
          <a:p>
            <a:pPr marL="0" lvl="0" indent="0" algn="l" rtl="0">
              <a:spcBef>
                <a:spcPts val="1200"/>
              </a:spcBef>
              <a:spcAft>
                <a:spcPts val="0"/>
              </a:spcAft>
              <a:buNone/>
            </a:pPr>
            <a:r>
              <a:rPr lang="en" b="1" dirty="0">
                <a:latin typeface="Calibri"/>
                <a:ea typeface="Calibri"/>
                <a:cs typeface="Calibri"/>
                <a:sym typeface="Calibri"/>
              </a:rPr>
              <a:t>                                                                                 				A21018</a:t>
            </a:r>
            <a:endParaRPr b="1" dirty="0">
              <a:latin typeface="Calibri"/>
              <a:ea typeface="Calibri"/>
              <a:cs typeface="Calibri"/>
              <a:sym typeface="Calibri"/>
            </a:endParaRPr>
          </a:p>
          <a:p>
            <a:pPr marL="0" lvl="0" indent="0" algn="l" rtl="0">
              <a:spcBef>
                <a:spcPts val="1200"/>
              </a:spcBef>
              <a:spcAft>
                <a:spcPts val="1200"/>
              </a:spcAft>
              <a:buNone/>
            </a:pPr>
            <a:r>
              <a:rPr lang="en" b="1" dirty="0">
                <a:latin typeface="Calibri"/>
                <a:ea typeface="Calibri"/>
                <a:cs typeface="Calibri"/>
                <a:sym typeface="Calibri"/>
              </a:rPr>
              <a:t>													</a:t>
            </a:r>
            <a:endParaRPr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ctrTitle"/>
          </p:nvPr>
        </p:nvSpPr>
        <p:spPr>
          <a:xfrm>
            <a:off x="241500" y="200125"/>
            <a:ext cx="8520600" cy="692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a:latin typeface="Calibri"/>
                <a:ea typeface="Calibri"/>
                <a:cs typeface="Calibri"/>
                <a:sym typeface="Calibri"/>
              </a:rPr>
              <a:t>Summary</a:t>
            </a:r>
            <a:endParaRPr sz="3000">
              <a:latin typeface="Calibri"/>
              <a:ea typeface="Calibri"/>
              <a:cs typeface="Calibri"/>
              <a:sym typeface="Calibri"/>
            </a:endParaRPr>
          </a:p>
        </p:txBody>
      </p:sp>
      <p:sp>
        <p:nvSpPr>
          <p:cNvPr id="111" name="Google Shape;111;p22"/>
          <p:cNvSpPr txBox="1">
            <a:spLocks noGrp="1"/>
          </p:cNvSpPr>
          <p:nvPr>
            <p:ph type="subTitle" idx="1"/>
          </p:nvPr>
        </p:nvSpPr>
        <p:spPr>
          <a:xfrm>
            <a:off x="2282456" y="892225"/>
            <a:ext cx="6479644" cy="41410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Co-Applicant Income Statistics:</a:t>
            </a:r>
            <a:endParaRPr sz="1400" dirty="0"/>
          </a:p>
          <a:p>
            <a:pPr marL="0" lvl="0" indent="0" algn="l" rtl="0">
              <a:spcBef>
                <a:spcPts val="0"/>
              </a:spcBef>
              <a:spcAft>
                <a:spcPts val="0"/>
              </a:spcAft>
              <a:buNone/>
            </a:pPr>
            <a:r>
              <a:rPr lang="en" sz="1400" dirty="0"/>
              <a:t>The average co-applicant income is 1621.246 and the standard deviation is 2926.248.</a:t>
            </a:r>
            <a:endParaRPr sz="1400" dirty="0"/>
          </a:p>
          <a:p>
            <a:pPr marL="0" lvl="0" indent="0" algn="l" rtl="0">
              <a:spcBef>
                <a:spcPts val="0"/>
              </a:spcBef>
              <a:spcAft>
                <a:spcPts val="0"/>
              </a:spcAft>
              <a:buNone/>
            </a:pPr>
            <a:endParaRPr sz="1400" dirty="0"/>
          </a:p>
        </p:txBody>
      </p:sp>
      <p:pic>
        <p:nvPicPr>
          <p:cNvPr id="112" name="Google Shape;112;p22"/>
          <p:cNvPicPr preferRelativeResize="0"/>
          <p:nvPr/>
        </p:nvPicPr>
        <p:blipFill>
          <a:blip r:embed="rId3">
            <a:alphaModFix/>
          </a:blip>
          <a:stretch>
            <a:fillRect/>
          </a:stretch>
        </p:blipFill>
        <p:spPr>
          <a:xfrm>
            <a:off x="3410378" y="1933760"/>
            <a:ext cx="5351722" cy="30096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ctrTitle"/>
          </p:nvPr>
        </p:nvSpPr>
        <p:spPr>
          <a:xfrm>
            <a:off x="311700" y="173075"/>
            <a:ext cx="8520600" cy="6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Calibri"/>
                <a:ea typeface="Calibri"/>
                <a:cs typeface="Calibri"/>
                <a:sym typeface="Calibri"/>
              </a:rPr>
              <a:t>Summary</a:t>
            </a:r>
            <a:endParaRPr sz="3000" b="1">
              <a:latin typeface="Calibri"/>
              <a:ea typeface="Calibri"/>
              <a:cs typeface="Calibri"/>
              <a:sym typeface="Calibri"/>
            </a:endParaRPr>
          </a:p>
        </p:txBody>
      </p:sp>
      <p:sp>
        <p:nvSpPr>
          <p:cNvPr id="118" name="Google Shape;118;p23"/>
          <p:cNvSpPr txBox="1">
            <a:spLocks noGrp="1"/>
          </p:cNvSpPr>
          <p:nvPr>
            <p:ph type="subTitle" idx="1"/>
          </p:nvPr>
        </p:nvSpPr>
        <p:spPr>
          <a:xfrm>
            <a:off x="2225748" y="791975"/>
            <a:ext cx="6606551" cy="394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Loan Amount Statistics:</a:t>
            </a:r>
            <a:endParaRPr sz="1400" dirty="0"/>
          </a:p>
          <a:p>
            <a:pPr marL="0" lvl="0" indent="0" algn="l" rtl="0">
              <a:spcBef>
                <a:spcPts val="0"/>
              </a:spcBef>
              <a:spcAft>
                <a:spcPts val="0"/>
              </a:spcAft>
              <a:buNone/>
            </a:pPr>
            <a:r>
              <a:rPr lang="en" sz="1400" dirty="0"/>
              <a:t>The average Loan Amount is 146.412 and the standard deviation is 84.037.</a:t>
            </a:r>
            <a:endParaRPr sz="1400" dirty="0"/>
          </a:p>
          <a:p>
            <a:pPr marL="0" lvl="0" indent="0" algn="l" rtl="0">
              <a:spcBef>
                <a:spcPts val="0"/>
              </a:spcBef>
              <a:spcAft>
                <a:spcPts val="0"/>
              </a:spcAft>
              <a:buNone/>
            </a:pPr>
            <a:endParaRPr sz="1400" dirty="0"/>
          </a:p>
        </p:txBody>
      </p:sp>
      <p:pic>
        <p:nvPicPr>
          <p:cNvPr id="119" name="Google Shape;119;p23"/>
          <p:cNvPicPr preferRelativeResize="0"/>
          <p:nvPr/>
        </p:nvPicPr>
        <p:blipFill>
          <a:blip r:embed="rId3">
            <a:alphaModFix/>
          </a:blip>
          <a:stretch>
            <a:fillRect/>
          </a:stretch>
        </p:blipFill>
        <p:spPr>
          <a:xfrm>
            <a:off x="3746047" y="1623238"/>
            <a:ext cx="5086252" cy="29887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ctrTitle"/>
          </p:nvPr>
        </p:nvSpPr>
        <p:spPr>
          <a:xfrm>
            <a:off x="251525" y="203150"/>
            <a:ext cx="8520600" cy="6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Calibri"/>
                <a:ea typeface="Calibri"/>
                <a:cs typeface="Calibri"/>
                <a:sym typeface="Calibri"/>
              </a:rPr>
              <a:t>Summary</a:t>
            </a:r>
            <a:endParaRPr sz="3000" b="1">
              <a:latin typeface="Calibri"/>
              <a:ea typeface="Calibri"/>
              <a:cs typeface="Calibri"/>
              <a:sym typeface="Calibri"/>
            </a:endParaRPr>
          </a:p>
        </p:txBody>
      </p:sp>
      <p:sp>
        <p:nvSpPr>
          <p:cNvPr id="125" name="Google Shape;125;p24"/>
          <p:cNvSpPr txBox="1">
            <a:spLocks noGrp="1"/>
          </p:cNvSpPr>
          <p:nvPr>
            <p:ph type="subTitle" idx="1"/>
          </p:nvPr>
        </p:nvSpPr>
        <p:spPr>
          <a:xfrm>
            <a:off x="2714846" y="921488"/>
            <a:ext cx="6177603" cy="381083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Loan Amount Term Statistics:</a:t>
            </a:r>
            <a:endParaRPr sz="1400" dirty="0"/>
          </a:p>
          <a:p>
            <a:pPr marL="0" lvl="0" indent="0" algn="l" rtl="0">
              <a:spcBef>
                <a:spcPts val="0"/>
              </a:spcBef>
              <a:spcAft>
                <a:spcPts val="0"/>
              </a:spcAft>
              <a:buNone/>
            </a:pPr>
            <a:r>
              <a:rPr lang="en" sz="1400" dirty="0"/>
              <a:t>The average loan amount term is 342.41 and the standard deviation is 64.429.</a:t>
            </a:r>
            <a:endParaRPr sz="1400" dirty="0"/>
          </a:p>
          <a:p>
            <a:pPr marL="0" lvl="0" indent="0" algn="l" rtl="0">
              <a:spcBef>
                <a:spcPts val="0"/>
              </a:spcBef>
              <a:spcAft>
                <a:spcPts val="0"/>
              </a:spcAft>
              <a:buNone/>
            </a:pPr>
            <a:endParaRPr sz="1400" dirty="0"/>
          </a:p>
        </p:txBody>
      </p:sp>
      <p:pic>
        <p:nvPicPr>
          <p:cNvPr id="126" name="Google Shape;126;p24"/>
          <p:cNvPicPr preferRelativeResize="0"/>
          <p:nvPr/>
        </p:nvPicPr>
        <p:blipFill>
          <a:blip r:embed="rId3">
            <a:alphaModFix/>
          </a:blip>
          <a:stretch>
            <a:fillRect/>
          </a:stretch>
        </p:blipFill>
        <p:spPr>
          <a:xfrm>
            <a:off x="4097064" y="1806754"/>
            <a:ext cx="4675061" cy="30349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311700" y="744575"/>
            <a:ext cx="8520600" cy="859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b="1"/>
              <a:t>Splitting The Data</a:t>
            </a:r>
            <a:endParaRPr sz="3000" b="1"/>
          </a:p>
        </p:txBody>
      </p:sp>
      <p:sp>
        <p:nvSpPr>
          <p:cNvPr id="132" name="Google Shape;132;p25"/>
          <p:cNvSpPr txBox="1">
            <a:spLocks noGrp="1"/>
          </p:cNvSpPr>
          <p:nvPr>
            <p:ph type="subTitle" idx="1"/>
          </p:nvPr>
        </p:nvSpPr>
        <p:spPr>
          <a:xfrm>
            <a:off x="2006008" y="1604075"/>
            <a:ext cx="6826291" cy="251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We split the data set into two parts as the training data and the test data.</a:t>
            </a:r>
            <a:endParaRPr sz="1500"/>
          </a:p>
          <a:p>
            <a:pPr marL="0" lvl="0" indent="0" algn="l" rtl="0">
              <a:spcBef>
                <a:spcPts val="0"/>
              </a:spcBef>
              <a:spcAft>
                <a:spcPts val="0"/>
              </a:spcAft>
              <a:buNone/>
            </a:pPr>
            <a:r>
              <a:rPr lang="en" sz="1500"/>
              <a:t>Here we have split the data into 70:30 ratio, where 70% acts as the training data and 30% is the test data.</a:t>
            </a:r>
            <a:endParaRPr sz="1500"/>
          </a:p>
          <a:p>
            <a:pPr marL="0" lvl="0" indent="0" algn="l" rtl="0">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a:t>
            </a:r>
            <a:r>
              <a:rPr lang="en" sz="1400">
                <a:solidFill>
                  <a:schemeClr val="dk1"/>
                </a:solidFill>
                <a:highlight>
                  <a:srgbClr val="FFFFFE"/>
                </a:highlight>
                <a:latin typeface="Courier New"/>
                <a:ea typeface="Courier New"/>
                <a:cs typeface="Courier New"/>
                <a:sym typeface="Courier New"/>
              </a:rPr>
              <a:t>df_train, df_test = df.randomSplit([</a:t>
            </a:r>
            <a:r>
              <a:rPr lang="en" sz="1400">
                <a:solidFill>
                  <a:srgbClr val="09885A"/>
                </a:solidFill>
                <a:highlight>
                  <a:srgbClr val="FFFFFE"/>
                </a:highlight>
                <a:latin typeface="Courier New"/>
                <a:ea typeface="Courier New"/>
                <a:cs typeface="Courier New"/>
                <a:sym typeface="Courier New"/>
              </a:rPr>
              <a:t>0.70</a:t>
            </a:r>
            <a:r>
              <a:rPr lang="en" sz="1400">
                <a:solidFill>
                  <a:schemeClr val="dk1"/>
                </a:solidFill>
                <a:highlight>
                  <a:srgbClr val="FFFFFE"/>
                </a:highlight>
                <a:latin typeface="Courier New"/>
                <a:ea typeface="Courier New"/>
                <a:cs typeface="Courier New"/>
                <a:sym typeface="Courier New"/>
              </a:rPr>
              <a:t>,</a:t>
            </a:r>
            <a:r>
              <a:rPr lang="en" sz="1400">
                <a:solidFill>
                  <a:srgbClr val="09885A"/>
                </a:solidFill>
                <a:highlight>
                  <a:srgbClr val="FFFFFE"/>
                </a:highlight>
                <a:latin typeface="Courier New"/>
                <a:ea typeface="Courier New"/>
                <a:cs typeface="Courier New"/>
                <a:sym typeface="Courier New"/>
              </a:rPr>
              <a:t>0.30</a:t>
            </a:r>
            <a:r>
              <a:rPr lang="en" sz="1400">
                <a:solidFill>
                  <a:schemeClr val="dk1"/>
                </a:solidFill>
                <a:highlight>
                  <a:srgbClr val="FFFFFE"/>
                </a:highlight>
                <a:latin typeface="Courier New"/>
                <a:ea typeface="Courier New"/>
                <a:cs typeface="Courier New"/>
                <a:sym typeface="Courier New"/>
              </a:rPr>
              <a:t>])</a:t>
            </a:r>
            <a:endParaRPr sz="140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ctrTitle"/>
          </p:nvPr>
        </p:nvSpPr>
        <p:spPr>
          <a:xfrm>
            <a:off x="311700" y="744575"/>
            <a:ext cx="8520600" cy="87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990"/>
              <a:buFont typeface="Arial"/>
              <a:buNone/>
            </a:pPr>
            <a:r>
              <a:rPr lang="en" sz="2420" b="1" dirty="0"/>
              <a:t>								Label Point Generation</a:t>
            </a:r>
            <a:endParaRPr sz="2420" b="1" dirty="0"/>
          </a:p>
          <a:p>
            <a:pPr marL="0" lvl="0" indent="0" algn="ctr" rtl="0">
              <a:spcBef>
                <a:spcPts val="0"/>
              </a:spcBef>
              <a:spcAft>
                <a:spcPts val="0"/>
              </a:spcAft>
              <a:buSzPts val="990"/>
              <a:buNone/>
            </a:pPr>
            <a:endParaRPr sz="4680" dirty="0"/>
          </a:p>
        </p:txBody>
      </p:sp>
      <p:sp>
        <p:nvSpPr>
          <p:cNvPr id="138" name="Google Shape;138;p26"/>
          <p:cNvSpPr txBox="1">
            <a:spLocks noGrp="1"/>
          </p:cNvSpPr>
          <p:nvPr>
            <p:ph type="subTitle" idx="1"/>
          </p:nvPr>
        </p:nvSpPr>
        <p:spPr>
          <a:xfrm>
            <a:off x="3012558" y="1041990"/>
            <a:ext cx="5819742" cy="3409659"/>
          </a:xfrm>
          <a:prstGeom prst="rect">
            <a:avLst/>
          </a:prstGeom>
        </p:spPr>
        <p:txBody>
          <a:bodyPr spcFirstLastPara="1" wrap="square" lIns="91425" tIns="91425" rIns="91425" bIns="91425" anchor="t" anchorCtr="0">
            <a:normAutofit fontScale="92500" lnSpcReduction="20000"/>
          </a:bodyPr>
          <a:lstStyle/>
          <a:p>
            <a:pPr marL="0" marR="254000" lvl="0" indent="0" algn="l" rtl="0">
              <a:spcBef>
                <a:spcPts val="1000"/>
              </a:spcBef>
              <a:spcAft>
                <a:spcPts val="0"/>
              </a:spcAft>
              <a:buClr>
                <a:schemeClr val="dk1"/>
              </a:buClr>
              <a:buSzPts val="1100"/>
              <a:buFont typeface="Arial"/>
              <a:buNone/>
            </a:pPr>
            <a:r>
              <a:rPr lang="en" sz="1600" b="1" dirty="0">
                <a:solidFill>
                  <a:schemeClr val="dk1"/>
                </a:solidFill>
                <a:latin typeface="Times New Roman"/>
                <a:ea typeface="Times New Roman"/>
                <a:cs typeface="Times New Roman"/>
                <a:sym typeface="Times New Roman"/>
              </a:rPr>
              <a:t>Labeled Points:</a:t>
            </a:r>
            <a:endParaRPr sz="1600" b="1"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Clr>
                <a:schemeClr val="dk1"/>
              </a:buClr>
              <a:buSzPts val="1100"/>
              <a:buFont typeface="Arial"/>
              <a:buNone/>
            </a:pPr>
            <a:r>
              <a:rPr lang="en" sz="1600" dirty="0">
                <a:solidFill>
                  <a:schemeClr val="dk1"/>
                </a:solidFill>
                <a:latin typeface="Times New Roman"/>
                <a:ea typeface="Times New Roman"/>
                <a:cs typeface="Times New Roman"/>
                <a:sym typeface="Times New Roman"/>
              </a:rPr>
              <a:t>A labeled point is a local vector associated with a label/response. In MLlib, labeled points are used in supervised learning algorithms and they are stored as doubles. For binary classification, a label should be either 0 (negative) or 1 (positive).</a:t>
            </a:r>
            <a:endParaRPr sz="1600"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Clr>
                <a:schemeClr val="dk1"/>
              </a:buClr>
              <a:buSzPts val="1100"/>
              <a:buFont typeface="Arial"/>
              <a:buNone/>
            </a:pPr>
            <a:endParaRPr sz="1600" dirty="0">
              <a:solidFill>
                <a:schemeClr val="dk1"/>
              </a:solidFill>
              <a:latin typeface="Times New Roman"/>
              <a:ea typeface="Times New Roman"/>
              <a:cs typeface="Times New Roman"/>
              <a:sym typeface="Times New Roman"/>
            </a:endParaRPr>
          </a:p>
          <a:p>
            <a:pPr marL="0" marR="254000" lvl="0" indent="0" algn="l" rtl="0">
              <a:spcBef>
                <a:spcPts val="1000"/>
              </a:spcBef>
              <a:spcAft>
                <a:spcPts val="0"/>
              </a:spcAft>
              <a:buClr>
                <a:schemeClr val="dk1"/>
              </a:buClr>
              <a:buSzPts val="1100"/>
              <a:buFont typeface="Arial"/>
              <a:buNone/>
            </a:pPr>
            <a:r>
              <a:rPr lang="en" sz="1600" b="1" dirty="0">
                <a:solidFill>
                  <a:schemeClr val="dk1"/>
                </a:solidFill>
                <a:latin typeface="Times New Roman"/>
                <a:ea typeface="Times New Roman"/>
                <a:cs typeface="Times New Roman"/>
                <a:sym typeface="Times New Roman"/>
              </a:rPr>
              <a:t>Preparing the training data:</a:t>
            </a:r>
            <a:endParaRPr sz="1600" b="1"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Clr>
                <a:schemeClr val="dk1"/>
              </a:buClr>
              <a:buSzPts val="1100"/>
              <a:buFont typeface="Arial"/>
              <a:buNone/>
            </a:pPr>
            <a:r>
              <a:rPr lang="en" sz="1600" dirty="0">
                <a:solidFill>
                  <a:schemeClr val="dk1"/>
                </a:solidFill>
                <a:latin typeface="Times New Roman"/>
                <a:ea typeface="Times New Roman"/>
                <a:cs typeface="Times New Roman"/>
                <a:sym typeface="Times New Roman"/>
              </a:rPr>
              <a:t>In our case, we are interested in predicting whether borrower will get the loan or not. So there will be a binary loan_status 0.0 - No and 1.1 - Yes.</a:t>
            </a:r>
            <a:endParaRPr sz="1600"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Clr>
                <a:schemeClr val="dk1"/>
              </a:buClr>
              <a:buSzPts val="1100"/>
              <a:buFont typeface="Arial"/>
              <a:buNone/>
            </a:pPr>
            <a:endParaRPr sz="1600"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Clr>
                <a:schemeClr val="dk1"/>
              </a:buClr>
              <a:buSzPts val="1100"/>
              <a:buFont typeface="Arial"/>
              <a:buNone/>
            </a:pPr>
            <a:endParaRPr sz="1600"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Clr>
                <a:schemeClr val="dk1"/>
              </a:buClr>
              <a:buSzPts val="1100"/>
              <a:buFont typeface="Arial"/>
              <a:buNone/>
            </a:pPr>
            <a:r>
              <a:rPr lang="en" sz="1600" b="1" dirty="0">
                <a:solidFill>
                  <a:schemeClr val="dk1"/>
                </a:solidFill>
                <a:latin typeface="Times New Roman"/>
                <a:ea typeface="Times New Roman"/>
                <a:cs typeface="Times New Roman"/>
                <a:sym typeface="Times New Roman"/>
              </a:rPr>
              <a:t>Preparing the testing data:</a:t>
            </a:r>
            <a:endParaRPr sz="1600" b="1"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Clr>
                <a:schemeClr val="dk1"/>
              </a:buClr>
              <a:buSzPts val="1100"/>
              <a:buFont typeface="Arial"/>
              <a:buNone/>
            </a:pPr>
            <a:r>
              <a:rPr lang="en" sz="1600" dirty="0">
                <a:solidFill>
                  <a:schemeClr val="dk1"/>
                </a:solidFill>
                <a:highlight>
                  <a:schemeClr val="lt1"/>
                </a:highlight>
              </a:rPr>
              <a:t>Similarly, we process our test data file.</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ctrTitle"/>
          </p:nvPr>
        </p:nvSpPr>
        <p:spPr>
          <a:xfrm>
            <a:off x="1701208" y="411126"/>
            <a:ext cx="7060891" cy="631524"/>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ct val="39285"/>
              <a:buFont typeface="Arial"/>
              <a:buNone/>
            </a:pPr>
            <a:r>
              <a:rPr lang="en" sz="2800" dirty="0"/>
              <a:t>Label Point Parsing Working</a:t>
            </a:r>
            <a:endParaRPr dirty="0"/>
          </a:p>
        </p:txBody>
      </p:sp>
      <p:sp>
        <p:nvSpPr>
          <p:cNvPr id="144" name="Google Shape;144;p27"/>
          <p:cNvSpPr txBox="1">
            <a:spLocks noGrp="1"/>
          </p:cNvSpPr>
          <p:nvPr>
            <p:ph type="subTitle" idx="1"/>
          </p:nvPr>
        </p:nvSpPr>
        <p:spPr>
          <a:xfrm>
            <a:off x="1771408" y="1042650"/>
            <a:ext cx="7060892" cy="38102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In the data set we have column 0 and 1 as categorical, so with label point we removed them and we kept all other columns for their numerical nature.</a:t>
            </a:r>
            <a:endParaRPr sz="1400" dirty="0"/>
          </a:p>
          <a:p>
            <a:pPr marL="0" lvl="0" indent="0" algn="l" rtl="0">
              <a:spcBef>
                <a:spcPts val="0"/>
              </a:spcBef>
              <a:spcAft>
                <a:spcPts val="0"/>
              </a:spcAft>
              <a:buNone/>
            </a:pPr>
            <a:r>
              <a:rPr lang="en" sz="1400" dirty="0">
                <a:solidFill>
                  <a:schemeClr val="dk1"/>
                </a:solidFill>
              </a:rPr>
              <a:t>We have assigning float value 0.0 as 1.0 as binary values accordingly in my target variable.</a:t>
            </a:r>
            <a:endParaRPr sz="1400" dirty="0">
              <a:solidFill>
                <a:schemeClr val="dk1"/>
              </a:solidFill>
            </a:endParaRPr>
          </a:p>
          <a:p>
            <a:pPr marL="0" lvl="0" indent="0" algn="l" rtl="0">
              <a:spcBef>
                <a:spcPts val="0"/>
              </a:spcBef>
              <a:spcAft>
                <a:spcPts val="0"/>
              </a:spcAft>
              <a:buNone/>
            </a:pPr>
            <a:endParaRPr sz="1400" dirty="0">
              <a:solidFill>
                <a:schemeClr val="dk1"/>
              </a:solidFill>
            </a:endParaRPr>
          </a:p>
        </p:txBody>
      </p:sp>
      <p:pic>
        <p:nvPicPr>
          <p:cNvPr id="145" name="Google Shape;145;p27"/>
          <p:cNvPicPr preferRelativeResize="0"/>
          <p:nvPr/>
        </p:nvPicPr>
        <p:blipFill>
          <a:blip r:embed="rId3">
            <a:alphaModFix/>
          </a:blip>
          <a:stretch>
            <a:fillRect/>
          </a:stretch>
        </p:blipFill>
        <p:spPr>
          <a:xfrm>
            <a:off x="3012558" y="2044205"/>
            <a:ext cx="5677786" cy="2808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ctrTitle"/>
          </p:nvPr>
        </p:nvSpPr>
        <p:spPr>
          <a:xfrm>
            <a:off x="311700" y="213175"/>
            <a:ext cx="8520600" cy="839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t>Label Points Created</a:t>
            </a:r>
            <a:endParaRPr sz="3600"/>
          </a:p>
        </p:txBody>
      </p:sp>
      <p:sp>
        <p:nvSpPr>
          <p:cNvPr id="151" name="Google Shape;151;p28"/>
          <p:cNvSpPr txBox="1">
            <a:spLocks noGrp="1"/>
          </p:cNvSpPr>
          <p:nvPr>
            <p:ph type="subTitle" idx="1"/>
          </p:nvPr>
        </p:nvSpPr>
        <p:spPr>
          <a:xfrm>
            <a:off x="1566530" y="992372"/>
            <a:ext cx="7265770" cy="398060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The created label points for the training and the test data.</a:t>
            </a:r>
            <a:endParaRPr sz="1400" dirty="0"/>
          </a:p>
        </p:txBody>
      </p:sp>
      <p:pic>
        <p:nvPicPr>
          <p:cNvPr id="152" name="Google Shape;152;p28"/>
          <p:cNvPicPr preferRelativeResize="0"/>
          <p:nvPr/>
        </p:nvPicPr>
        <p:blipFill>
          <a:blip r:embed="rId3">
            <a:alphaModFix/>
          </a:blip>
          <a:stretch>
            <a:fillRect/>
          </a:stretch>
        </p:blipFill>
        <p:spPr>
          <a:xfrm>
            <a:off x="441150" y="1513975"/>
            <a:ext cx="8432149" cy="3196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ctrTitle"/>
          </p:nvPr>
        </p:nvSpPr>
        <p:spPr>
          <a:xfrm>
            <a:off x="311700" y="42725"/>
            <a:ext cx="8520600" cy="709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600"/>
              <a:t>Machine Learning Modelling</a:t>
            </a:r>
            <a:endParaRPr sz="3600"/>
          </a:p>
        </p:txBody>
      </p:sp>
      <p:sp>
        <p:nvSpPr>
          <p:cNvPr id="158" name="Google Shape;158;p29"/>
          <p:cNvSpPr txBox="1">
            <a:spLocks noGrp="1"/>
          </p:cNvSpPr>
          <p:nvPr>
            <p:ph type="subTitle" idx="1"/>
          </p:nvPr>
        </p:nvSpPr>
        <p:spPr>
          <a:xfrm>
            <a:off x="2700670" y="375900"/>
            <a:ext cx="6131630" cy="4391700"/>
          </a:xfrm>
          <a:prstGeom prst="rect">
            <a:avLst/>
          </a:prstGeom>
        </p:spPr>
        <p:txBody>
          <a:bodyPr spcFirstLastPara="1" wrap="square" lIns="91425" tIns="91425" rIns="91425" bIns="91425" anchor="t" anchorCtr="0">
            <a:normAutofit/>
          </a:bodyPr>
          <a:lstStyle/>
          <a:p>
            <a:pPr marL="0" marR="254000" lvl="0" indent="0" algn="l" rtl="0">
              <a:spcBef>
                <a:spcPts val="1000"/>
              </a:spcBef>
              <a:spcAft>
                <a:spcPts val="0"/>
              </a:spcAft>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Predicting if an applicant will get the loan or not  using Logistic Regression:</a:t>
            </a:r>
            <a:endParaRPr sz="1400" b="1" dirty="0">
              <a:solidFill>
                <a:schemeClr val="dk1"/>
              </a:solidFill>
              <a:latin typeface="Times New Roman"/>
              <a:ea typeface="Times New Roman"/>
              <a:cs typeface="Times New Roman"/>
              <a:sym typeface="Times New Roman"/>
            </a:endParaRPr>
          </a:p>
          <a:p>
            <a:pPr marL="241300" marR="254000" lvl="0" indent="0" algn="l" rtl="0">
              <a:spcBef>
                <a:spcPts val="1000"/>
              </a:spcBef>
              <a:spcAft>
                <a:spcPts val="0"/>
              </a:spcAft>
              <a:buClr>
                <a:schemeClr val="dk1"/>
              </a:buClr>
              <a:buSzPts val="1100"/>
              <a:buFont typeface="Arial"/>
              <a:buNone/>
            </a:pPr>
            <a:endParaRPr sz="1400" b="1"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Logistic regression is widely used to predict a binary response. Spark implements two algorithms to solve logistic regression: mini-batch gradient descent and L-BFGS. L-BFGS is recommended over mini-batch gradient descent for faster convergence.</a:t>
            </a:r>
            <a:endParaRPr sz="1400"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Following the logistic regression training on training_data(Labelpoint data) and ready for prediction on test data.</a:t>
            </a:r>
            <a:endParaRPr sz="1400" dirty="0"/>
          </a:p>
        </p:txBody>
      </p:sp>
      <p:pic>
        <p:nvPicPr>
          <p:cNvPr id="159" name="Google Shape;159;p29"/>
          <p:cNvPicPr preferRelativeResize="0"/>
          <p:nvPr/>
        </p:nvPicPr>
        <p:blipFill>
          <a:blip r:embed="rId3">
            <a:alphaModFix/>
          </a:blip>
          <a:stretch>
            <a:fillRect/>
          </a:stretch>
        </p:blipFill>
        <p:spPr>
          <a:xfrm>
            <a:off x="3253563" y="2828260"/>
            <a:ext cx="5578737" cy="22228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ctrTitle"/>
          </p:nvPr>
        </p:nvSpPr>
        <p:spPr>
          <a:xfrm>
            <a:off x="311700" y="203150"/>
            <a:ext cx="8520600" cy="69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Modelling</a:t>
            </a:r>
            <a:endParaRPr sz="3600" dirty="0"/>
          </a:p>
        </p:txBody>
      </p:sp>
      <p:sp>
        <p:nvSpPr>
          <p:cNvPr id="165" name="Google Shape;165;p30"/>
          <p:cNvSpPr txBox="1">
            <a:spLocks noGrp="1"/>
          </p:cNvSpPr>
          <p:nvPr>
            <p:ph type="subTitle" idx="1"/>
          </p:nvPr>
        </p:nvSpPr>
        <p:spPr>
          <a:xfrm>
            <a:off x="1942214" y="1041991"/>
            <a:ext cx="6890086" cy="3890934"/>
          </a:xfrm>
          <a:prstGeom prst="rect">
            <a:avLst/>
          </a:prstGeom>
        </p:spPr>
        <p:txBody>
          <a:bodyPr spcFirstLastPara="1" wrap="square" lIns="91425" tIns="91425" rIns="91425" bIns="91425" anchor="t" anchorCtr="0">
            <a:normAutofit fontScale="85000" lnSpcReduction="20000"/>
          </a:bodyPr>
          <a:lstStyle/>
          <a:p>
            <a:pPr marL="0" lvl="0" indent="0" algn="l" rtl="0">
              <a:lnSpc>
                <a:spcPct val="105000"/>
              </a:lnSpc>
              <a:spcBef>
                <a:spcPts val="0"/>
              </a:spcBef>
              <a:spcAft>
                <a:spcPts val="0"/>
              </a:spcAft>
              <a:buNone/>
            </a:pPr>
            <a:r>
              <a:rPr lang="en" sz="2000" dirty="0">
                <a:solidFill>
                  <a:srgbClr val="000000"/>
                </a:solidFill>
              </a:rPr>
              <a:t>Logit:</a:t>
            </a:r>
            <a:endParaRPr sz="2000" dirty="0">
              <a:solidFill>
                <a:srgbClr val="000000"/>
              </a:solidFill>
            </a:endParaRPr>
          </a:p>
          <a:p>
            <a:pPr marL="0" lvl="0" indent="0" algn="l" rtl="0">
              <a:lnSpc>
                <a:spcPct val="105000"/>
              </a:lnSpc>
              <a:spcBef>
                <a:spcPts val="1200"/>
              </a:spcBef>
              <a:spcAft>
                <a:spcPts val="0"/>
              </a:spcAft>
              <a:buNone/>
            </a:pPr>
            <a:r>
              <a:rPr lang="en" sz="2000" dirty="0">
                <a:solidFill>
                  <a:srgbClr val="000000"/>
                </a:solidFill>
              </a:rPr>
              <a:t>Logit Function is log odds of probability of success and failure ratio which predicts the probability of class.</a:t>
            </a:r>
            <a:endParaRPr sz="2000" dirty="0">
              <a:solidFill>
                <a:srgbClr val="000000"/>
              </a:solidFill>
            </a:endParaRPr>
          </a:p>
          <a:p>
            <a:pPr marL="0" lvl="0" indent="0" algn="l" rtl="0">
              <a:lnSpc>
                <a:spcPct val="105000"/>
              </a:lnSpc>
              <a:spcBef>
                <a:spcPts val="1200"/>
              </a:spcBef>
              <a:spcAft>
                <a:spcPts val="0"/>
              </a:spcAft>
              <a:buNone/>
            </a:pPr>
            <a:r>
              <a:rPr lang="en" sz="2000" dirty="0">
                <a:solidFill>
                  <a:srgbClr val="000000"/>
                </a:solidFill>
                <a:highlight>
                  <a:srgbClr val="FFFFFF"/>
                </a:highlight>
              </a:rPr>
              <a:t>In order to measure the classification error on our test data, we use map on the </a:t>
            </a:r>
            <a:r>
              <a:rPr lang="en" sz="2000" b="1" dirty="0">
                <a:solidFill>
                  <a:srgbClr val="000000"/>
                </a:solidFill>
                <a:highlight>
                  <a:srgbClr val="FFFFFF"/>
                </a:highlight>
              </a:rPr>
              <a:t>test_data RDD</a:t>
            </a:r>
            <a:r>
              <a:rPr lang="en" sz="2000" dirty="0">
                <a:solidFill>
                  <a:srgbClr val="000000"/>
                </a:solidFill>
                <a:highlight>
                  <a:srgbClr val="FFFFFF"/>
                </a:highlight>
              </a:rPr>
              <a:t> and the model to predict each test point class.</a:t>
            </a:r>
            <a:endParaRPr sz="2000" dirty="0">
              <a:solidFill>
                <a:srgbClr val="000000"/>
              </a:solidFill>
              <a:highlight>
                <a:srgbClr val="FFFFFF"/>
              </a:highlight>
            </a:endParaRPr>
          </a:p>
          <a:p>
            <a:pPr marL="0" lvl="0" indent="0" algn="l" rtl="0">
              <a:lnSpc>
                <a:spcPct val="105000"/>
              </a:lnSpc>
              <a:spcBef>
                <a:spcPts val="1200"/>
              </a:spcBef>
              <a:spcAft>
                <a:spcPts val="0"/>
              </a:spcAft>
              <a:buNone/>
            </a:pPr>
            <a:endParaRPr sz="2000" dirty="0">
              <a:solidFill>
                <a:srgbClr val="000000"/>
              </a:solidFill>
              <a:highlight>
                <a:srgbClr val="FFFFFF"/>
              </a:highlight>
            </a:endParaRPr>
          </a:p>
          <a:p>
            <a:pPr marL="0" lvl="0" indent="0" algn="l" rtl="0">
              <a:lnSpc>
                <a:spcPct val="125714"/>
              </a:lnSpc>
              <a:spcBef>
                <a:spcPts val="1200"/>
              </a:spcBef>
              <a:spcAft>
                <a:spcPts val="0"/>
              </a:spcAft>
              <a:buNone/>
            </a:pPr>
            <a:r>
              <a:rPr lang="en" sz="1714" b="1" dirty="0">
                <a:solidFill>
                  <a:srgbClr val="000000"/>
                </a:solidFill>
                <a:highlight>
                  <a:srgbClr val="FFFFFE"/>
                </a:highlight>
                <a:latin typeface="Courier New"/>
                <a:ea typeface="Courier New"/>
                <a:cs typeface="Courier New"/>
                <a:sym typeface="Courier New"/>
              </a:rPr>
              <a:t>labels_and_preds = test_data.</a:t>
            </a:r>
            <a:r>
              <a:rPr lang="en" sz="1714" b="1" dirty="0">
                <a:solidFill>
                  <a:srgbClr val="795E26"/>
                </a:solidFill>
                <a:highlight>
                  <a:srgbClr val="FFFFFE"/>
                </a:highlight>
                <a:latin typeface="Courier New"/>
                <a:ea typeface="Courier New"/>
                <a:cs typeface="Courier New"/>
                <a:sym typeface="Courier New"/>
              </a:rPr>
              <a:t>map</a:t>
            </a:r>
            <a:r>
              <a:rPr lang="en" sz="1714" b="1" dirty="0">
                <a:solidFill>
                  <a:srgbClr val="000000"/>
                </a:solidFill>
                <a:highlight>
                  <a:srgbClr val="FFFFFE"/>
                </a:highlight>
                <a:latin typeface="Courier New"/>
                <a:ea typeface="Courier New"/>
                <a:cs typeface="Courier New"/>
                <a:sym typeface="Courier New"/>
              </a:rPr>
              <a:t>(</a:t>
            </a:r>
            <a:r>
              <a:rPr lang="en" sz="1714" b="1" dirty="0">
                <a:solidFill>
                  <a:srgbClr val="0000FF"/>
                </a:solidFill>
                <a:highlight>
                  <a:srgbClr val="FFFFFE"/>
                </a:highlight>
                <a:latin typeface="Courier New"/>
                <a:ea typeface="Courier New"/>
                <a:cs typeface="Courier New"/>
                <a:sym typeface="Courier New"/>
              </a:rPr>
              <a:t>lambda</a:t>
            </a:r>
            <a:r>
              <a:rPr lang="en" sz="1714" b="1" dirty="0">
                <a:solidFill>
                  <a:srgbClr val="000000"/>
                </a:solidFill>
                <a:highlight>
                  <a:srgbClr val="FFFFFE"/>
                </a:highlight>
                <a:latin typeface="Courier New"/>
                <a:ea typeface="Courier New"/>
                <a:cs typeface="Courier New"/>
                <a:sym typeface="Courier New"/>
              </a:rPr>
              <a:t> p: (p.label, logit_model.predict(p.features)))</a:t>
            </a:r>
            <a:endParaRPr sz="1714" b="1" dirty="0">
              <a:solidFill>
                <a:srgbClr val="000000"/>
              </a:solidFill>
              <a:highlight>
                <a:srgbClr val="FFFFFE"/>
              </a:highlight>
              <a:latin typeface="Courier New"/>
              <a:ea typeface="Courier New"/>
              <a:cs typeface="Courier New"/>
              <a:sym typeface="Courier New"/>
            </a:endParaRPr>
          </a:p>
          <a:p>
            <a:pPr marL="0" lvl="0" indent="0" algn="ctr" rtl="0">
              <a:lnSpc>
                <a:spcPct val="125714"/>
              </a:lnSpc>
              <a:spcBef>
                <a:spcPts val="0"/>
              </a:spcBef>
              <a:spcAft>
                <a:spcPts val="0"/>
              </a:spcAft>
              <a:buNone/>
            </a:pPr>
            <a:endParaRPr sz="2000" b="1" dirty="0">
              <a:solidFill>
                <a:srgbClr val="000000"/>
              </a:solidFill>
              <a:highlight>
                <a:srgbClr val="FFFFFE"/>
              </a:highlight>
              <a:latin typeface="Courier New"/>
              <a:ea typeface="Courier New"/>
              <a:cs typeface="Courier New"/>
              <a:sym typeface="Courier New"/>
            </a:endParaRPr>
          </a:p>
          <a:p>
            <a:pPr marL="0" lvl="0" indent="0" algn="ctr" rtl="0">
              <a:lnSpc>
                <a:spcPct val="125714"/>
              </a:lnSpc>
              <a:spcBef>
                <a:spcPts val="0"/>
              </a:spcBef>
              <a:spcAft>
                <a:spcPts val="0"/>
              </a:spcAft>
              <a:buNone/>
            </a:pPr>
            <a:endParaRPr sz="2000" b="1" dirty="0">
              <a:solidFill>
                <a:srgbClr val="000000"/>
              </a:solidFill>
              <a:highlight>
                <a:srgbClr val="FFFFFE"/>
              </a:highlight>
              <a:latin typeface="Courier New"/>
              <a:ea typeface="Courier New"/>
              <a:cs typeface="Courier New"/>
              <a:sym typeface="Courier New"/>
            </a:endParaRPr>
          </a:p>
          <a:p>
            <a:pPr marL="0" lvl="0" indent="0" algn="l" rtl="0">
              <a:lnSpc>
                <a:spcPct val="125714"/>
              </a:lnSpc>
              <a:spcBef>
                <a:spcPts val="0"/>
              </a:spcBef>
              <a:spcAft>
                <a:spcPts val="0"/>
              </a:spcAft>
              <a:buNone/>
            </a:pPr>
            <a:r>
              <a:rPr lang="en" sz="2000" dirty="0">
                <a:solidFill>
                  <a:srgbClr val="000000"/>
                </a:solidFill>
                <a:highlight>
                  <a:srgbClr val="FFFFFE"/>
                </a:highlight>
                <a:latin typeface="Times New Roman"/>
                <a:ea typeface="Times New Roman"/>
                <a:cs typeface="Times New Roman"/>
                <a:sym typeface="Times New Roman"/>
              </a:rPr>
              <a:t>In label_and_preds will contain a tuple of actual values and model predicted values predicted by logit function of logistic regression model.</a:t>
            </a:r>
            <a:endParaRPr sz="2000" dirty="0">
              <a:solidFill>
                <a:srgbClr val="000000"/>
              </a:solidFill>
              <a:highlight>
                <a:srgbClr val="FFFFFE"/>
              </a:highlight>
              <a:latin typeface="Times New Roman"/>
              <a:ea typeface="Times New Roman"/>
              <a:cs typeface="Times New Roman"/>
              <a:sym typeface="Times New Roman"/>
            </a:endParaRPr>
          </a:p>
          <a:p>
            <a:pPr marL="0" lvl="0" indent="0" algn="l" rtl="0">
              <a:lnSpc>
                <a:spcPct val="105000"/>
              </a:lnSpc>
              <a:spcBef>
                <a:spcPts val="0"/>
              </a:spcBef>
              <a:spcAft>
                <a:spcPts val="0"/>
              </a:spcAft>
              <a:buNone/>
            </a:pPr>
            <a:endParaRPr sz="1541" dirty="0">
              <a:solidFill>
                <a:srgbClr val="000000"/>
              </a:solidFill>
              <a:highlight>
                <a:srgbClr val="FFFFFF"/>
              </a:highlight>
            </a:endParaRPr>
          </a:p>
          <a:p>
            <a:pPr marL="0" lvl="0" indent="0" algn="l" rtl="0">
              <a:lnSpc>
                <a:spcPct val="105000"/>
              </a:lnSpc>
              <a:spcBef>
                <a:spcPts val="1200"/>
              </a:spcBef>
              <a:spcAft>
                <a:spcPts val="0"/>
              </a:spcAft>
              <a:buNone/>
            </a:pPr>
            <a:endParaRPr sz="1541" dirty="0">
              <a:solidFill>
                <a:srgbClr val="000000"/>
              </a:solidFill>
              <a:highlight>
                <a:srgbClr val="FFFFFF"/>
              </a:highlight>
            </a:endParaRPr>
          </a:p>
          <a:p>
            <a:pPr marL="0" lvl="0" indent="0" algn="ctr" rtl="0">
              <a:spcBef>
                <a:spcPts val="120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ctrTitle"/>
          </p:nvPr>
        </p:nvSpPr>
        <p:spPr>
          <a:xfrm>
            <a:off x="1693576" y="380900"/>
            <a:ext cx="7078574" cy="60155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ts val="1100"/>
              <a:buFont typeface="Arial"/>
              <a:buNone/>
            </a:pPr>
            <a:r>
              <a:rPr lang="en" sz="2800" b="1" dirty="0"/>
              <a:t>Model Evaluation</a:t>
            </a:r>
            <a:endParaRPr dirty="0"/>
          </a:p>
        </p:txBody>
      </p:sp>
      <p:sp>
        <p:nvSpPr>
          <p:cNvPr id="171" name="Google Shape;171;p31"/>
          <p:cNvSpPr txBox="1">
            <a:spLocks noGrp="1"/>
          </p:cNvSpPr>
          <p:nvPr>
            <p:ph type="subTitle" idx="1"/>
          </p:nvPr>
        </p:nvSpPr>
        <p:spPr>
          <a:xfrm>
            <a:off x="1644501" y="1084521"/>
            <a:ext cx="7078573" cy="3678079"/>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441">
                <a:solidFill>
                  <a:schemeClr val="dk1"/>
                </a:solidFill>
                <a:highlight>
                  <a:schemeClr val="lt1"/>
                </a:highlight>
                <a:latin typeface="Times New Roman"/>
                <a:ea typeface="Times New Roman"/>
                <a:cs typeface="Times New Roman"/>
                <a:sym typeface="Times New Roman"/>
              </a:rPr>
              <a:t>Classification results are returned in pars, with the actual test label and the predicted one. This is used to calculate the classification error by using filter and count as follows. </a:t>
            </a:r>
            <a:endParaRPr sz="1441">
              <a:solidFill>
                <a:schemeClr val="dk1"/>
              </a:solidFill>
              <a:highlight>
                <a:schemeClr val="lt1"/>
              </a:highlight>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sz="1441">
              <a:solidFill>
                <a:schemeClr val="dk1"/>
              </a:solidFill>
              <a:highlight>
                <a:schemeClr val="lt1"/>
              </a:highlight>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1018"/>
              <a:buFont typeface="Arial"/>
              <a:buNone/>
            </a:pPr>
            <a:endParaRPr sz="1463">
              <a:solidFill>
                <a:schemeClr val="dk1"/>
              </a:solidFill>
              <a:highlight>
                <a:schemeClr val="lt1"/>
              </a:highlight>
            </a:endParaRPr>
          </a:p>
          <a:p>
            <a:pPr marL="0" lvl="0" indent="0" algn="ctr" rtl="0">
              <a:spcBef>
                <a:spcPts val="0"/>
              </a:spcBef>
              <a:spcAft>
                <a:spcPts val="0"/>
              </a:spcAft>
              <a:buNone/>
            </a:pPr>
            <a:endParaRPr/>
          </a:p>
        </p:txBody>
      </p:sp>
      <p:pic>
        <p:nvPicPr>
          <p:cNvPr id="172" name="Google Shape;172;p31"/>
          <p:cNvPicPr preferRelativeResize="0"/>
          <p:nvPr/>
        </p:nvPicPr>
        <p:blipFill>
          <a:blip r:embed="rId3">
            <a:alphaModFix/>
          </a:blip>
          <a:stretch>
            <a:fillRect/>
          </a:stretch>
        </p:blipFill>
        <p:spPr>
          <a:xfrm>
            <a:off x="1056167" y="1977655"/>
            <a:ext cx="7912408" cy="28581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297500" y="654425"/>
            <a:ext cx="7038900" cy="5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Calibri"/>
                <a:ea typeface="Calibri"/>
                <a:cs typeface="Calibri"/>
                <a:sym typeface="Calibri"/>
              </a:rPr>
              <a:t>Business Problem</a:t>
            </a:r>
            <a:endParaRPr sz="3000" b="1">
              <a:latin typeface="Calibri"/>
              <a:ea typeface="Calibri"/>
              <a:cs typeface="Calibri"/>
              <a:sym typeface="Calibri"/>
            </a:endParaRPr>
          </a:p>
        </p:txBody>
      </p:sp>
      <p:sp>
        <p:nvSpPr>
          <p:cNvPr id="61" name="Google Shape;61;p14"/>
          <p:cNvSpPr txBox="1">
            <a:spLocks noGrp="1"/>
          </p:cNvSpPr>
          <p:nvPr>
            <p:ph type="body" idx="1"/>
          </p:nvPr>
        </p:nvSpPr>
        <p:spPr>
          <a:xfrm>
            <a:off x="1297500" y="1122950"/>
            <a:ext cx="7038900" cy="3355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latin typeface="Calibri"/>
                <a:ea typeface="Calibri"/>
                <a:cs typeface="Calibri"/>
                <a:sym typeface="Calibri"/>
              </a:rPr>
              <a:t>The dataset is based on customer information which is used by a bank to provide loans to the customers. Now the bank uses various attributes to either provide or deny loan to a customer.</a:t>
            </a:r>
            <a:endParaRPr>
              <a:latin typeface="Calibri"/>
              <a:ea typeface="Calibri"/>
              <a:cs typeface="Calibri"/>
              <a:sym typeface="Calibri"/>
            </a:endParaRPr>
          </a:p>
          <a:p>
            <a:pPr marL="0" lvl="0" indent="0" algn="l" rtl="0">
              <a:spcBef>
                <a:spcPts val="1200"/>
              </a:spcBef>
              <a:spcAft>
                <a:spcPts val="0"/>
              </a:spcAft>
              <a:buNone/>
            </a:pPr>
            <a:r>
              <a:rPr lang="en">
                <a:latin typeface="Calibri"/>
                <a:ea typeface="Calibri"/>
                <a:cs typeface="Calibri"/>
                <a:sym typeface="Calibri"/>
              </a:rPr>
              <a:t>The attributes in the given data set are: Gender, Married, Loan Amount, Applicant Income, Dependents, Co Applicant Income, Education, Credit Score,  Self Employed, Loan Amount Term, Property Area.</a:t>
            </a:r>
            <a:endParaRPr>
              <a:latin typeface="Calibri"/>
              <a:ea typeface="Calibri"/>
              <a:cs typeface="Calibri"/>
              <a:sym typeface="Calibri"/>
            </a:endParaRPr>
          </a:p>
          <a:p>
            <a:pPr marL="0" lvl="0" indent="0" algn="l" rtl="0">
              <a:spcBef>
                <a:spcPts val="1200"/>
              </a:spcBef>
              <a:spcAft>
                <a:spcPts val="0"/>
              </a:spcAft>
              <a:buNone/>
            </a:pPr>
            <a:r>
              <a:rPr lang="en">
                <a:latin typeface="Calibri"/>
                <a:ea typeface="Calibri"/>
                <a:cs typeface="Calibri"/>
                <a:sym typeface="Calibri"/>
              </a:rPr>
              <a:t>Each of these attributes help the bank to decide whether to approve loan or not.</a:t>
            </a:r>
            <a:endParaRPr>
              <a:latin typeface="Calibri"/>
              <a:ea typeface="Calibri"/>
              <a:cs typeface="Calibri"/>
              <a:sym typeface="Calibri"/>
            </a:endParaRPr>
          </a:p>
          <a:p>
            <a:pPr marL="0" lvl="0" indent="0" algn="l" rtl="0">
              <a:spcBef>
                <a:spcPts val="1200"/>
              </a:spcBef>
              <a:spcAft>
                <a:spcPts val="1200"/>
              </a:spcAft>
              <a:buNone/>
            </a:pPr>
            <a:r>
              <a:rPr lang="en">
                <a:latin typeface="Calibri"/>
                <a:ea typeface="Calibri"/>
                <a:cs typeface="Calibri"/>
                <a:sym typeface="Calibri"/>
              </a:rPr>
              <a:t>Our goal is to build a Machine Learning Model to predict the approval or denial of loan for the customer.</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ctrTitle"/>
          </p:nvPr>
        </p:nvSpPr>
        <p:spPr>
          <a:xfrm>
            <a:off x="161300" y="163050"/>
            <a:ext cx="8520600" cy="990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b="1" dirty="0"/>
              <a:t>Conclusion</a:t>
            </a:r>
            <a:endParaRPr sz="3600" b="1" dirty="0"/>
          </a:p>
        </p:txBody>
      </p:sp>
      <p:sp>
        <p:nvSpPr>
          <p:cNvPr id="178" name="Google Shape;178;p32"/>
          <p:cNvSpPr txBox="1">
            <a:spLocks noGrp="1"/>
          </p:cNvSpPr>
          <p:nvPr>
            <p:ph type="subTitle" idx="1"/>
          </p:nvPr>
        </p:nvSpPr>
        <p:spPr>
          <a:xfrm>
            <a:off x="2828260" y="2048540"/>
            <a:ext cx="6004040" cy="2169860"/>
          </a:xfrm>
          <a:prstGeom prst="rect">
            <a:avLst/>
          </a:prstGeom>
        </p:spPr>
        <p:txBody>
          <a:bodyPr spcFirstLastPara="1" wrap="square" lIns="91425" tIns="91425" rIns="91425" bIns="91425" anchor="t" anchorCtr="0">
            <a:normAutofit/>
          </a:bodyPr>
          <a:lstStyle/>
          <a:p>
            <a:pPr marL="457200" lvl="0" indent="-335208" algn="l" rtl="0">
              <a:lnSpc>
                <a:spcPct val="95000"/>
              </a:lnSpc>
              <a:spcBef>
                <a:spcPts val="0"/>
              </a:spcBef>
              <a:spcAft>
                <a:spcPts val="0"/>
              </a:spcAft>
              <a:buSzPct val="100000"/>
              <a:buFont typeface="Times New Roman"/>
              <a:buChar char="●"/>
            </a:pPr>
            <a:r>
              <a:rPr lang="en" sz="1815" dirty="0">
                <a:latin typeface="Times New Roman"/>
                <a:ea typeface="Times New Roman"/>
                <a:cs typeface="Times New Roman"/>
                <a:sym typeface="Times New Roman"/>
              </a:rPr>
              <a:t>The main goal of the building the model is to predict the applicants getting the loan correctly.</a:t>
            </a:r>
            <a:endParaRPr sz="1815" dirty="0">
              <a:latin typeface="Times New Roman"/>
              <a:ea typeface="Times New Roman"/>
              <a:cs typeface="Times New Roman"/>
              <a:sym typeface="Times New Roman"/>
            </a:endParaRPr>
          </a:p>
          <a:p>
            <a:pPr marL="457200" lvl="0" indent="0" algn="l" rtl="0">
              <a:lnSpc>
                <a:spcPct val="95000"/>
              </a:lnSpc>
              <a:spcBef>
                <a:spcPts val="1200"/>
              </a:spcBef>
              <a:spcAft>
                <a:spcPts val="0"/>
              </a:spcAft>
              <a:buClr>
                <a:schemeClr val="dk1"/>
              </a:buClr>
              <a:buSzPct val="51515"/>
              <a:buFont typeface="Arial"/>
              <a:buNone/>
            </a:pPr>
            <a:endParaRPr sz="1815" dirty="0">
              <a:latin typeface="Times New Roman"/>
              <a:ea typeface="Times New Roman"/>
              <a:cs typeface="Times New Roman"/>
              <a:sym typeface="Times New Roman"/>
            </a:endParaRPr>
          </a:p>
          <a:p>
            <a:pPr marL="457200" lvl="0" indent="-335208" algn="l" rtl="0">
              <a:lnSpc>
                <a:spcPct val="95000"/>
              </a:lnSpc>
              <a:spcBef>
                <a:spcPts val="1200"/>
              </a:spcBef>
              <a:spcAft>
                <a:spcPts val="0"/>
              </a:spcAft>
              <a:buSzPct val="100000"/>
              <a:buFont typeface="Times New Roman"/>
              <a:buChar char="●"/>
            </a:pPr>
            <a:r>
              <a:rPr lang="en" sz="1815" dirty="0">
                <a:latin typeface="Times New Roman"/>
                <a:ea typeface="Times New Roman"/>
                <a:cs typeface="Times New Roman"/>
                <a:sym typeface="Times New Roman"/>
              </a:rPr>
              <a:t>The accuracy is 79.7% which entitles that the model is able to classify 79% of the applicants getting the loan precisely.</a:t>
            </a:r>
            <a:endParaRPr sz="1815" dirty="0">
              <a:latin typeface="Times New Roman"/>
              <a:ea typeface="Times New Roman"/>
              <a:cs typeface="Times New Roman"/>
              <a:sym typeface="Times New Roman"/>
            </a:endParaRPr>
          </a:p>
          <a:p>
            <a:pPr marL="457200" lvl="0" indent="0" algn="l" rtl="0">
              <a:lnSpc>
                <a:spcPct val="95000"/>
              </a:lnSpc>
              <a:spcBef>
                <a:spcPts val="1200"/>
              </a:spcBef>
              <a:spcAft>
                <a:spcPts val="0"/>
              </a:spcAft>
              <a:buClr>
                <a:schemeClr val="dk1"/>
              </a:buClr>
              <a:buSzPct val="51515"/>
              <a:buFont typeface="Arial"/>
              <a:buNone/>
            </a:pPr>
            <a:endParaRPr sz="1815" dirty="0">
              <a:latin typeface="Times New Roman"/>
              <a:ea typeface="Times New Roman"/>
              <a:cs typeface="Times New Roman"/>
              <a:sym typeface="Times New Roman"/>
            </a:endParaRPr>
          </a:p>
          <a:p>
            <a:pPr marL="457200" lvl="0" indent="0" algn="l" rtl="0">
              <a:lnSpc>
                <a:spcPct val="95000"/>
              </a:lnSpc>
              <a:spcBef>
                <a:spcPts val="1200"/>
              </a:spcBef>
              <a:spcAft>
                <a:spcPts val="12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800740" y="599622"/>
            <a:ext cx="7038900" cy="55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Calibri"/>
                <a:ea typeface="Calibri"/>
                <a:cs typeface="Calibri"/>
                <a:sym typeface="Calibri"/>
              </a:rPr>
              <a:t>A quick look at the Data</a:t>
            </a:r>
            <a:endParaRPr b="1" dirty="0">
              <a:latin typeface="Calibri"/>
              <a:ea typeface="Calibri"/>
              <a:cs typeface="Calibri"/>
              <a:sym typeface="Calibri"/>
            </a:endParaRPr>
          </a:p>
        </p:txBody>
      </p:sp>
      <p:sp>
        <p:nvSpPr>
          <p:cNvPr id="67" name="Google Shape;67;p15"/>
          <p:cNvSpPr txBox="1">
            <a:spLocks noGrp="1"/>
          </p:cNvSpPr>
          <p:nvPr>
            <p:ph type="body" idx="1"/>
          </p:nvPr>
        </p:nvSpPr>
        <p:spPr>
          <a:xfrm>
            <a:off x="1297500" y="4271200"/>
            <a:ext cx="7038900" cy="397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a:t>Number of rows = 614   &amp; Number of Columns = 13</a:t>
            </a:r>
            <a:endParaRPr/>
          </a:p>
        </p:txBody>
      </p:sp>
      <p:pic>
        <p:nvPicPr>
          <p:cNvPr id="68" name="Google Shape;68;p15"/>
          <p:cNvPicPr preferRelativeResize="0"/>
          <p:nvPr/>
        </p:nvPicPr>
        <p:blipFill>
          <a:blip r:embed="rId3">
            <a:alphaModFix/>
          </a:blip>
          <a:stretch>
            <a:fillRect/>
          </a:stretch>
        </p:blipFill>
        <p:spPr>
          <a:xfrm>
            <a:off x="1828078" y="1688881"/>
            <a:ext cx="6984224" cy="22960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016000" y="857956"/>
            <a:ext cx="7308850" cy="659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Calibri"/>
                <a:ea typeface="Calibri"/>
                <a:cs typeface="Calibri"/>
                <a:sym typeface="Calibri"/>
              </a:rPr>
              <a:t>Load Data</a:t>
            </a:r>
            <a:endParaRPr b="1" dirty="0">
              <a:latin typeface="Calibri"/>
              <a:ea typeface="Calibri"/>
              <a:cs typeface="Calibri"/>
              <a:sym typeface="Calibri"/>
            </a:endParaRPr>
          </a:p>
        </p:txBody>
      </p:sp>
      <p:sp>
        <p:nvSpPr>
          <p:cNvPr id="74" name="Google Shape;74;p16"/>
          <p:cNvSpPr txBox="1">
            <a:spLocks noGrp="1"/>
          </p:cNvSpPr>
          <p:nvPr>
            <p:ph type="body" idx="1"/>
          </p:nvPr>
        </p:nvSpPr>
        <p:spPr>
          <a:xfrm>
            <a:off x="1015998" y="1517299"/>
            <a:ext cx="7766758" cy="276824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1800" dirty="0">
              <a:solidFill>
                <a:srgbClr val="595959"/>
              </a:solidFill>
              <a:latin typeface="Arial"/>
              <a:ea typeface="Arial"/>
              <a:cs typeface="Arial"/>
              <a:sym typeface="Arial"/>
            </a:endParaRPr>
          </a:p>
          <a:p>
            <a:pPr marL="457200" lvl="0" indent="-342900" algn="l" rtl="0">
              <a:spcBef>
                <a:spcPts val="1200"/>
              </a:spcBef>
              <a:spcAft>
                <a:spcPts val="0"/>
              </a:spcAft>
              <a:buClr>
                <a:srgbClr val="595959"/>
              </a:buClr>
              <a:buSzPts val="1800"/>
              <a:buFont typeface="Arial"/>
              <a:buChar char="●"/>
            </a:pPr>
            <a:r>
              <a:rPr lang="en" sz="1800" dirty="0">
                <a:solidFill>
                  <a:srgbClr val="595959"/>
                </a:solidFill>
                <a:latin typeface="Arial"/>
                <a:ea typeface="Arial"/>
                <a:cs typeface="Arial"/>
                <a:sym typeface="Arial"/>
              </a:rPr>
              <a:t>The dataset stored in object known as  </a:t>
            </a:r>
            <a:r>
              <a:rPr lang="en" sz="1800" dirty="0">
                <a:solidFill>
                  <a:srgbClr val="444444"/>
                </a:solidFill>
                <a:latin typeface="Arial"/>
                <a:ea typeface="Arial"/>
                <a:cs typeface="Arial"/>
                <a:sym typeface="Arial"/>
              </a:rPr>
              <a:t>Resilient Distributed Dataset or RDD.</a:t>
            </a:r>
            <a:endParaRPr sz="1800" dirty="0">
              <a:solidFill>
                <a:srgbClr val="444444"/>
              </a:solidFill>
              <a:latin typeface="Arial"/>
              <a:ea typeface="Arial"/>
              <a:cs typeface="Arial"/>
              <a:sym typeface="Arial"/>
            </a:endParaRPr>
          </a:p>
          <a:p>
            <a:pPr marL="457200" lvl="0" indent="-342900" algn="l" rtl="0">
              <a:spcBef>
                <a:spcPts val="0"/>
              </a:spcBef>
              <a:spcAft>
                <a:spcPts val="0"/>
              </a:spcAft>
              <a:buClr>
                <a:srgbClr val="444444"/>
              </a:buClr>
              <a:buSzPts val="1800"/>
              <a:buFont typeface="Arial"/>
              <a:buChar char="●"/>
            </a:pPr>
            <a:r>
              <a:rPr lang="en" sz="1800" dirty="0">
                <a:solidFill>
                  <a:srgbClr val="444444"/>
                </a:solidFill>
                <a:latin typeface="Arial"/>
                <a:ea typeface="Arial"/>
                <a:cs typeface="Arial"/>
                <a:sym typeface="Arial"/>
              </a:rPr>
              <a:t>An RDD is a distributed collection of elements. All work in Spark is expressed as either creating new RDDs, transforming existing RDDs, or calling actions on RDDs to compute a result.Spark automatically distributes the data contained in RDDs across your cluster and parallelism the operations you perform on them.</a:t>
            </a:r>
            <a:endParaRPr sz="1800" dirty="0">
              <a:solidFill>
                <a:srgbClr val="444444"/>
              </a:solidFill>
              <a:latin typeface="Arial"/>
              <a:ea typeface="Arial"/>
              <a:cs typeface="Arial"/>
              <a:sym typeface="Arial"/>
            </a:endParaRPr>
          </a:p>
          <a:p>
            <a:pPr marL="457200" lvl="0" indent="-342900" algn="l" rtl="0">
              <a:spcBef>
                <a:spcPts val="0"/>
              </a:spcBef>
              <a:spcAft>
                <a:spcPts val="0"/>
              </a:spcAft>
              <a:buClr>
                <a:srgbClr val="444444"/>
              </a:buClr>
              <a:buSzPts val="1800"/>
              <a:buFont typeface="Arial"/>
              <a:buChar char="●"/>
            </a:pPr>
            <a:r>
              <a:rPr lang="en" sz="1800" dirty="0">
                <a:solidFill>
                  <a:srgbClr val="444444"/>
                </a:solidFill>
                <a:latin typeface="Arial"/>
                <a:ea typeface="Arial"/>
                <a:cs typeface="Arial"/>
                <a:sym typeface="Arial"/>
              </a:rPr>
              <a:t>We have our data file loaded into the ‘df’ RDD.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ctrTitle"/>
          </p:nvPr>
        </p:nvSpPr>
        <p:spPr>
          <a:xfrm>
            <a:off x="1807500" y="2152350"/>
            <a:ext cx="5529000" cy="419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Calibri"/>
              <a:ea typeface="Calibri"/>
              <a:cs typeface="Calibri"/>
              <a:sym typeface="Calibri"/>
            </a:endParaRPr>
          </a:p>
          <a:p>
            <a:pPr marL="0" lvl="0" indent="0" algn="l" rtl="0">
              <a:spcBef>
                <a:spcPts val="0"/>
              </a:spcBef>
              <a:spcAft>
                <a:spcPts val="0"/>
              </a:spcAft>
              <a:buNone/>
            </a:pPr>
            <a:endParaRPr/>
          </a:p>
        </p:txBody>
      </p:sp>
      <p:sp>
        <p:nvSpPr>
          <p:cNvPr id="80" name="Google Shape;80;p17"/>
          <p:cNvSpPr txBox="1"/>
          <p:nvPr/>
        </p:nvSpPr>
        <p:spPr>
          <a:xfrm>
            <a:off x="1433689" y="110005"/>
            <a:ext cx="7710311" cy="449697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800" dirty="0">
                <a:solidFill>
                  <a:schemeClr val="dk1"/>
                </a:solidFill>
                <a:latin typeface="Calibri"/>
                <a:ea typeface="Calibri"/>
                <a:cs typeface="Calibri"/>
                <a:sym typeface="Calibri"/>
              </a:rPr>
              <a:t>                     </a:t>
            </a:r>
            <a:r>
              <a:rPr lang="en" sz="3000" b="1" dirty="0">
                <a:solidFill>
                  <a:schemeClr val="dk1"/>
                </a:solidFill>
                <a:latin typeface="Calibri"/>
                <a:ea typeface="Calibri"/>
                <a:cs typeface="Calibri"/>
                <a:sym typeface="Calibri"/>
              </a:rPr>
              <a:t>Exploratory Data Analysis</a:t>
            </a:r>
            <a:endParaRPr sz="3000" b="1" dirty="0">
              <a:solidFill>
                <a:srgbClr val="595959"/>
              </a:solidFill>
              <a:latin typeface="Calibri"/>
              <a:ea typeface="Calibri"/>
              <a:cs typeface="Calibri"/>
              <a:sym typeface="Calibri"/>
            </a:endParaRPr>
          </a:p>
          <a:p>
            <a:pPr marL="457200" lvl="0" indent="-317500" algn="l" rtl="0">
              <a:lnSpc>
                <a:spcPct val="115000"/>
              </a:lnSpc>
              <a:spcBef>
                <a:spcPts val="1200"/>
              </a:spcBef>
              <a:spcAft>
                <a:spcPts val="0"/>
              </a:spcAft>
              <a:buClr>
                <a:srgbClr val="595959"/>
              </a:buClr>
              <a:buSzPts val="1400"/>
              <a:buFont typeface="Calibri"/>
              <a:buChar char="●"/>
            </a:pPr>
            <a:r>
              <a:rPr lang="en" dirty="0">
                <a:latin typeface="Calibri"/>
                <a:ea typeface="Calibri"/>
                <a:cs typeface="Calibri"/>
                <a:sym typeface="Calibri"/>
              </a:rPr>
              <a:t> Exploring the RDD our dataset.</a:t>
            </a:r>
            <a:endParaRPr dirty="0">
              <a:latin typeface="Calibri"/>
              <a:ea typeface="Calibri"/>
              <a:cs typeface="Calibri"/>
              <a:sym typeface="Calibri"/>
            </a:endParaRPr>
          </a:p>
          <a:p>
            <a:pPr marL="457200" lvl="0" indent="-317500" algn="l" rtl="0">
              <a:lnSpc>
                <a:spcPct val="115000"/>
              </a:lnSpc>
              <a:spcBef>
                <a:spcPts val="0"/>
              </a:spcBef>
              <a:spcAft>
                <a:spcPts val="0"/>
              </a:spcAft>
              <a:buClr>
                <a:srgbClr val="595959"/>
              </a:buClr>
              <a:buSzPts val="1400"/>
              <a:buFont typeface="Calibri"/>
              <a:buChar char="●"/>
            </a:pPr>
            <a:r>
              <a:rPr lang="en" dirty="0">
                <a:latin typeface="Calibri"/>
                <a:ea typeface="Calibri"/>
                <a:cs typeface="Calibri"/>
                <a:sym typeface="Calibri"/>
              </a:rPr>
              <a:t> The most basic thing we can do to check that we got our RDD contents right is to count() the number of lines loaded from the file into the RDD and the no of rows in our dataset is 614. </a:t>
            </a:r>
            <a:endParaRPr dirty="0">
              <a:latin typeface="Calibri"/>
              <a:ea typeface="Calibri"/>
              <a:cs typeface="Calibri"/>
              <a:sym typeface="Calibri"/>
            </a:endParaRPr>
          </a:p>
          <a:p>
            <a:pPr marL="457200" lvl="0" indent="-317500" algn="l" rtl="0">
              <a:lnSpc>
                <a:spcPct val="115000"/>
              </a:lnSpc>
              <a:spcBef>
                <a:spcPts val="0"/>
              </a:spcBef>
              <a:spcAft>
                <a:spcPts val="0"/>
              </a:spcAft>
              <a:buClr>
                <a:srgbClr val="444444"/>
              </a:buClr>
              <a:buSzPts val="1400"/>
              <a:buFont typeface="Calibri"/>
              <a:buChar char="●"/>
            </a:pPr>
            <a:r>
              <a:rPr lang="en" dirty="0">
                <a:latin typeface="Calibri"/>
                <a:ea typeface="Calibri"/>
                <a:cs typeface="Calibri"/>
                <a:sym typeface="Calibri"/>
              </a:rPr>
              <a:t>The following are the features used for our modelling to predict whether an applicant will get a loan or not.</a:t>
            </a:r>
            <a:endParaRPr dirty="0">
              <a:latin typeface="Calibri"/>
              <a:ea typeface="Calibri"/>
              <a:cs typeface="Calibri"/>
              <a:sym typeface="Calibri"/>
            </a:endParaRPr>
          </a:p>
          <a:p>
            <a:pPr marL="457200" lvl="0" indent="-317500" algn="l" rtl="0">
              <a:lnSpc>
                <a:spcPct val="115000"/>
              </a:lnSpc>
              <a:spcBef>
                <a:spcPts val="0"/>
              </a:spcBef>
              <a:spcAft>
                <a:spcPts val="0"/>
              </a:spcAft>
              <a:buClr>
                <a:srgbClr val="444444"/>
              </a:buClr>
              <a:buSzPts val="1400"/>
              <a:buFont typeface="Calibri"/>
              <a:buChar char="●"/>
            </a:pPr>
            <a:r>
              <a:rPr lang="en" dirty="0">
                <a:solidFill>
                  <a:srgbClr val="212121"/>
                </a:solidFill>
                <a:highlight>
                  <a:srgbClr val="FFFFFF"/>
                </a:highlight>
                <a:latin typeface="Calibri"/>
                <a:ea typeface="Calibri"/>
                <a:cs typeface="Calibri"/>
                <a:sym typeface="Calibri"/>
              </a:rPr>
              <a:t>Loan_ID,Gender,Married,Dependents,Education,Self_Employed,ApplicantIncome,CoapplicantIncome, LoanAmount,Loan_Amount_Term,Credit_History,Property_Area,Loan_Status</a:t>
            </a:r>
            <a:r>
              <a:rPr lang="en" dirty="0">
                <a:solidFill>
                  <a:srgbClr val="444444"/>
                </a:solidFill>
                <a:latin typeface="Calibri"/>
                <a:ea typeface="Calibri"/>
                <a:cs typeface="Calibri"/>
                <a:sym typeface="Calibri"/>
              </a:rPr>
              <a:t>.</a:t>
            </a:r>
            <a:endParaRPr dirty="0">
              <a:solidFill>
                <a:srgbClr val="444444"/>
              </a:solidFill>
              <a:latin typeface="Calibri"/>
              <a:ea typeface="Calibri"/>
              <a:cs typeface="Calibri"/>
              <a:sym typeface="Calibri"/>
            </a:endParaRPr>
          </a:p>
          <a:p>
            <a:pPr marL="457200" lvl="0" indent="0" algn="l" rtl="0">
              <a:lnSpc>
                <a:spcPct val="115000"/>
              </a:lnSpc>
              <a:spcBef>
                <a:spcPts val="1200"/>
              </a:spcBef>
              <a:spcAft>
                <a:spcPts val="1200"/>
              </a:spcAft>
              <a:buNone/>
            </a:pPr>
            <a:endParaRPr sz="1150" dirty="0">
              <a:solidFill>
                <a:srgbClr val="44444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ctrTitle"/>
          </p:nvPr>
        </p:nvSpPr>
        <p:spPr>
          <a:xfrm>
            <a:off x="2641598" y="203200"/>
            <a:ext cx="4849001" cy="841400"/>
          </a:xfrm>
          <a:prstGeom prst="rect">
            <a:avLst/>
          </a:prstGeom>
        </p:spPr>
        <p:txBody>
          <a:bodyPr spcFirstLastPara="1" wrap="square" lIns="91425" tIns="91425" rIns="91425" bIns="91425" anchor="b" anchorCtr="0">
            <a:normAutofit fontScale="90000"/>
          </a:bodyPr>
          <a:lstStyle/>
          <a:p>
            <a:pPr marL="0" lvl="0" indent="0" algn="l" rtl="0">
              <a:lnSpc>
                <a:spcPct val="219230"/>
              </a:lnSpc>
              <a:spcBef>
                <a:spcPts val="500"/>
              </a:spcBef>
              <a:spcAft>
                <a:spcPts val="900"/>
              </a:spcAft>
              <a:buClr>
                <a:schemeClr val="dk1"/>
              </a:buClr>
              <a:buSzPts val="1100"/>
              <a:buFont typeface="Arial"/>
              <a:buNone/>
            </a:pPr>
            <a:r>
              <a:rPr lang="en" sz="3000" b="1" dirty="0">
                <a:latin typeface="Calibri"/>
                <a:ea typeface="Calibri"/>
                <a:cs typeface="Calibri"/>
                <a:sym typeface="Calibri"/>
              </a:rPr>
              <a:t>The </a:t>
            </a:r>
            <a:r>
              <a:rPr lang="en" sz="3000" b="1" dirty="0">
                <a:highlight>
                  <a:srgbClr val="F8F8F8"/>
                </a:highlight>
                <a:latin typeface="Calibri"/>
                <a:ea typeface="Calibri"/>
                <a:cs typeface="Calibri"/>
                <a:sym typeface="Calibri"/>
              </a:rPr>
              <a:t>filter</a:t>
            </a:r>
            <a:r>
              <a:rPr lang="en" sz="3000" b="1" dirty="0">
                <a:latin typeface="Calibri"/>
                <a:ea typeface="Calibri"/>
                <a:cs typeface="Calibri"/>
                <a:sym typeface="Calibri"/>
              </a:rPr>
              <a:t> Transformation</a:t>
            </a:r>
            <a:endParaRPr sz="3000" dirty="0"/>
          </a:p>
        </p:txBody>
      </p:sp>
      <p:sp>
        <p:nvSpPr>
          <p:cNvPr id="86" name="Google Shape;86;p18"/>
          <p:cNvSpPr txBox="1">
            <a:spLocks noGrp="1"/>
          </p:cNvSpPr>
          <p:nvPr>
            <p:ph type="subTitle" idx="1"/>
          </p:nvPr>
        </p:nvSpPr>
        <p:spPr>
          <a:xfrm>
            <a:off x="2641599" y="903111"/>
            <a:ext cx="5440675" cy="3538364"/>
          </a:xfrm>
          <a:prstGeom prst="rect">
            <a:avLst/>
          </a:prstGeom>
        </p:spPr>
        <p:txBody>
          <a:bodyPr spcFirstLastPara="1" wrap="square" lIns="91425" tIns="91425" rIns="91425" bIns="91425" anchor="t" anchorCtr="0">
            <a:normAutofit fontScale="25000" lnSpcReduction="20000"/>
          </a:bodyPr>
          <a:lstStyle/>
          <a:p>
            <a:pPr marL="0" lvl="0" indent="0" algn="l" rtl="0">
              <a:lnSpc>
                <a:spcPct val="219230"/>
              </a:lnSpc>
              <a:spcBef>
                <a:spcPts val="500"/>
              </a:spcBef>
              <a:spcAft>
                <a:spcPts val="0"/>
              </a:spcAft>
              <a:buNone/>
            </a:pPr>
            <a:r>
              <a:rPr lang="en" sz="5600" dirty="0">
                <a:solidFill>
                  <a:srgbClr val="000000"/>
                </a:solidFill>
                <a:latin typeface="Calibri"/>
                <a:ea typeface="Calibri"/>
                <a:cs typeface="Calibri"/>
                <a:sym typeface="Calibri"/>
              </a:rPr>
              <a:t>This transformation can be applied to RDDs in order to keep just elements that satisfy a certain condition. More concretely, a functions is evaluated on every element in the original RDD. The new resulting RDD will contain just those elements that make the function return </a:t>
            </a:r>
            <a:r>
              <a:rPr lang="en" sz="5600" dirty="0">
                <a:solidFill>
                  <a:srgbClr val="000000"/>
                </a:solidFill>
                <a:highlight>
                  <a:srgbClr val="F8F8F8"/>
                </a:highlight>
                <a:latin typeface="Calibri"/>
                <a:ea typeface="Calibri"/>
                <a:cs typeface="Calibri"/>
                <a:sym typeface="Calibri"/>
              </a:rPr>
              <a:t>True</a:t>
            </a:r>
            <a:r>
              <a:rPr lang="en" sz="5600" dirty="0">
                <a:solidFill>
                  <a:srgbClr val="000000"/>
                </a:solidFill>
                <a:latin typeface="Calibri"/>
                <a:ea typeface="Calibri"/>
                <a:cs typeface="Calibri"/>
                <a:sym typeface="Calibri"/>
              </a:rPr>
              <a:t>.</a:t>
            </a:r>
            <a:endParaRPr sz="5600" dirty="0">
              <a:solidFill>
                <a:srgbClr val="000000"/>
              </a:solidFill>
              <a:latin typeface="Calibri"/>
              <a:ea typeface="Calibri"/>
              <a:cs typeface="Calibri"/>
              <a:sym typeface="Calibri"/>
            </a:endParaRPr>
          </a:p>
          <a:p>
            <a:pPr marL="0" lvl="0" indent="0" algn="l" rtl="0">
              <a:lnSpc>
                <a:spcPct val="218181"/>
              </a:lnSpc>
              <a:spcBef>
                <a:spcPts val="900"/>
              </a:spcBef>
              <a:spcAft>
                <a:spcPts val="0"/>
              </a:spcAft>
              <a:buNone/>
            </a:pPr>
            <a:r>
              <a:rPr lang="en" sz="5600" dirty="0">
                <a:solidFill>
                  <a:srgbClr val="000000"/>
                </a:solidFill>
                <a:latin typeface="Calibri"/>
                <a:ea typeface="Calibri"/>
                <a:cs typeface="Calibri"/>
                <a:sym typeface="Calibri"/>
              </a:rPr>
              <a:t>Here we are removing header from the RDD by using filter method we are filtering the non-header rows.  </a:t>
            </a:r>
            <a:endParaRPr sz="5600" dirty="0">
              <a:solidFill>
                <a:srgbClr val="000000"/>
              </a:solidFill>
              <a:latin typeface="Calibri"/>
              <a:ea typeface="Calibri"/>
              <a:cs typeface="Calibri"/>
              <a:sym typeface="Calibri"/>
            </a:endParaRPr>
          </a:p>
          <a:p>
            <a:pPr marL="0" lvl="0" indent="0" algn="l" rtl="0">
              <a:lnSpc>
                <a:spcPct val="100000"/>
              </a:lnSpc>
              <a:spcBef>
                <a:spcPts val="2000"/>
              </a:spcBef>
              <a:spcAft>
                <a:spcPts val="0"/>
              </a:spcAft>
              <a:buNone/>
            </a:pPr>
            <a:r>
              <a:rPr lang="en" sz="5600" dirty="0">
                <a:solidFill>
                  <a:srgbClr val="000000"/>
                </a:solidFill>
                <a:highlight>
                  <a:srgbClr val="FFFFFE"/>
                </a:highlight>
                <a:latin typeface="Calibri"/>
                <a:ea typeface="Calibri"/>
                <a:cs typeface="Calibri"/>
                <a:sym typeface="Calibri"/>
              </a:rPr>
              <a:t>header = df.first() #extract header</a:t>
            </a:r>
            <a:endParaRPr sz="5600" dirty="0">
              <a:solidFill>
                <a:srgbClr val="000000"/>
              </a:solidFill>
              <a:highlight>
                <a:srgbClr val="FFFFFE"/>
              </a:highlight>
              <a:latin typeface="Calibri"/>
              <a:ea typeface="Calibri"/>
              <a:cs typeface="Calibri"/>
              <a:sym typeface="Calibri"/>
            </a:endParaRPr>
          </a:p>
          <a:p>
            <a:pPr marL="0" lvl="0" indent="0" algn="l" rtl="0">
              <a:lnSpc>
                <a:spcPct val="218181"/>
              </a:lnSpc>
              <a:spcBef>
                <a:spcPts val="2000"/>
              </a:spcBef>
              <a:spcAft>
                <a:spcPts val="0"/>
              </a:spcAft>
              <a:buNone/>
            </a:pPr>
            <a:r>
              <a:rPr lang="en" sz="5600" dirty="0">
                <a:solidFill>
                  <a:srgbClr val="000000"/>
                </a:solidFill>
                <a:highlight>
                  <a:srgbClr val="FFFFFE"/>
                </a:highlight>
                <a:latin typeface="Calibri"/>
                <a:ea typeface="Calibri"/>
                <a:cs typeface="Calibri"/>
                <a:sym typeface="Calibri"/>
              </a:rPr>
              <a:t>df = df.filter(lambda x:x != header)   #filter out header</a:t>
            </a:r>
            <a:endParaRPr sz="5600" dirty="0">
              <a:solidFill>
                <a:srgbClr val="000000"/>
              </a:solidFill>
              <a:highlight>
                <a:srgbClr val="FFFFFE"/>
              </a:highlight>
              <a:latin typeface="Calibri"/>
              <a:ea typeface="Calibri"/>
              <a:cs typeface="Calibri"/>
              <a:sym typeface="Calibri"/>
            </a:endParaRPr>
          </a:p>
          <a:p>
            <a:pPr marL="0" lvl="0" indent="0" algn="ctr" rtl="0">
              <a:spcBef>
                <a:spcPts val="20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311700" y="744575"/>
            <a:ext cx="8520600" cy="79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ct val="39285"/>
              <a:buFont typeface="Arial"/>
              <a:buNone/>
            </a:pPr>
            <a:endParaRPr sz="2800" dirty="0">
              <a:latin typeface="Calibri"/>
              <a:ea typeface="Calibri"/>
              <a:cs typeface="Calibri"/>
              <a:sym typeface="Calibri"/>
            </a:endParaRPr>
          </a:p>
          <a:p>
            <a:pPr marL="0" lvl="0" indent="0" algn="ctr" rtl="0">
              <a:spcBef>
                <a:spcPts val="0"/>
              </a:spcBef>
              <a:spcAft>
                <a:spcPts val="0"/>
              </a:spcAft>
              <a:buNone/>
            </a:pPr>
            <a:endParaRPr dirty="0"/>
          </a:p>
        </p:txBody>
      </p:sp>
      <p:sp>
        <p:nvSpPr>
          <p:cNvPr id="92" name="Google Shape;92;p19"/>
          <p:cNvSpPr txBox="1">
            <a:spLocks noGrp="1"/>
          </p:cNvSpPr>
          <p:nvPr>
            <p:ph type="subTitle" idx="1"/>
          </p:nvPr>
        </p:nvSpPr>
        <p:spPr>
          <a:xfrm>
            <a:off x="3558362" y="241005"/>
            <a:ext cx="5273937" cy="415057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800" b="1" dirty="0"/>
              <a:t>Parsing Method:</a:t>
            </a:r>
            <a:endParaRPr sz="1800" b="1" dirty="0"/>
          </a:p>
          <a:p>
            <a:pPr marL="0" lvl="0" indent="0" algn="l" rtl="0">
              <a:spcBef>
                <a:spcPts val="1200"/>
              </a:spcBef>
              <a:spcAft>
                <a:spcPts val="0"/>
              </a:spcAft>
              <a:buNone/>
            </a:pPr>
            <a:endParaRPr sz="1400" dirty="0">
              <a:latin typeface="Calibri"/>
              <a:ea typeface="Calibri"/>
              <a:cs typeface="Calibri"/>
              <a:sym typeface="Calibri"/>
            </a:endParaRPr>
          </a:p>
          <a:p>
            <a:pPr marL="0" lvl="0" indent="0" algn="l" rtl="0">
              <a:spcBef>
                <a:spcPts val="0"/>
              </a:spcBef>
              <a:spcAft>
                <a:spcPts val="0"/>
              </a:spcAft>
              <a:buNone/>
            </a:pPr>
            <a:r>
              <a:rPr lang="en" sz="1400" dirty="0">
                <a:latin typeface="Calibri"/>
                <a:ea typeface="Calibri"/>
                <a:cs typeface="Calibri"/>
                <a:sym typeface="Calibri"/>
              </a:rPr>
              <a:t>In this method we will parse the required features of all rows into vectors i.e numerical arrays to perform descriptive statistics.</a:t>
            </a:r>
            <a:endParaRPr sz="1400" dirty="0">
              <a:latin typeface="Calibri"/>
              <a:ea typeface="Calibri"/>
              <a:cs typeface="Calibri"/>
              <a:sym typeface="Calibri"/>
            </a:endParaRPr>
          </a:p>
          <a:p>
            <a:pPr marL="0" lvl="0" indent="0" algn="ctr" rtl="0">
              <a:spcBef>
                <a:spcPts val="0"/>
              </a:spcBef>
              <a:spcAft>
                <a:spcPts val="0"/>
              </a:spcAft>
              <a:buNone/>
            </a:pPr>
            <a:r>
              <a:rPr lang="en" sz="1400" dirty="0">
                <a:latin typeface="Calibri"/>
                <a:ea typeface="Calibri"/>
                <a:cs typeface="Calibri"/>
                <a:sym typeface="Calibri"/>
              </a:rPr>
              <a:t>·       </a:t>
            </a:r>
            <a:endParaRPr sz="1400" dirty="0">
              <a:latin typeface="Calibri"/>
              <a:ea typeface="Calibri"/>
              <a:cs typeface="Calibri"/>
              <a:sym typeface="Calibri"/>
            </a:endParaRPr>
          </a:p>
          <a:p>
            <a:pPr marL="0" lvl="0" indent="0" algn="l" rtl="0">
              <a:spcBef>
                <a:spcPts val="0"/>
              </a:spcBef>
              <a:spcAft>
                <a:spcPts val="0"/>
              </a:spcAft>
              <a:buNone/>
            </a:pPr>
            <a:r>
              <a:rPr lang="en" sz="1400" dirty="0">
                <a:latin typeface="Calibri"/>
                <a:ea typeface="Calibri"/>
                <a:cs typeface="Calibri"/>
                <a:sym typeface="Calibri"/>
              </a:rPr>
              <a:t>This method accepts parameter as a single dimension row (line item). We will split the line by split method using delimiter (‘,’) and get the all rows and require features by list comprehension. </a:t>
            </a:r>
            <a:endParaRPr sz="1400" dirty="0">
              <a:latin typeface="Calibri"/>
              <a:ea typeface="Calibri"/>
              <a:cs typeface="Calibri"/>
              <a:sym typeface="Calibri"/>
            </a:endParaRPr>
          </a:p>
          <a:p>
            <a:pPr marL="0" lvl="0" indent="0" algn="l" rtl="0">
              <a:spcBef>
                <a:spcPts val="0"/>
              </a:spcBef>
              <a:spcAft>
                <a:spcPts val="0"/>
              </a:spcAft>
              <a:buNone/>
            </a:pPr>
            <a:endParaRPr sz="1400" dirty="0">
              <a:latin typeface="Calibri"/>
              <a:ea typeface="Calibri"/>
              <a:cs typeface="Calibri"/>
              <a:sym typeface="Calibri"/>
            </a:endParaRPr>
          </a:p>
          <a:p>
            <a:pPr marL="0" lvl="0" indent="0" algn="l" rtl="0">
              <a:spcBef>
                <a:spcPts val="0"/>
              </a:spcBef>
              <a:spcAft>
                <a:spcPts val="0"/>
              </a:spcAft>
              <a:buNone/>
            </a:pPr>
            <a:r>
              <a:rPr lang="en" sz="1400" dirty="0">
                <a:latin typeface="Calibri"/>
                <a:ea typeface="Calibri"/>
                <a:cs typeface="Calibri"/>
                <a:sym typeface="Calibri"/>
              </a:rPr>
              <a:t>At last the method generate and return vector.</a:t>
            </a:r>
            <a:endParaRPr sz="1400" dirty="0">
              <a:latin typeface="Calibri"/>
              <a:ea typeface="Calibri"/>
              <a:cs typeface="Calibri"/>
              <a:sym typeface="Calibri"/>
            </a:endParaRPr>
          </a:p>
          <a:p>
            <a:pPr marL="0" lvl="0" indent="0" algn="l" rtl="0">
              <a:spcBef>
                <a:spcPts val="0"/>
              </a:spcBef>
              <a:spcAft>
                <a:spcPts val="0"/>
              </a:spcAft>
              <a:buNone/>
            </a:pPr>
            <a:r>
              <a:rPr lang="en" sz="1400" dirty="0">
                <a:latin typeface="Calibri"/>
                <a:ea typeface="Calibri"/>
                <a:cs typeface="Calibri"/>
                <a:sym typeface="Calibri"/>
              </a:rPr>
              <a:t>We will map the RDD to call parse method any using map() method and get the vectors for our statistical analysis.</a:t>
            </a:r>
            <a:endParaRPr sz="14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ctrTitle"/>
          </p:nvPr>
        </p:nvSpPr>
        <p:spPr>
          <a:xfrm>
            <a:off x="1474380" y="330950"/>
            <a:ext cx="7357919" cy="1283425"/>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2800" dirty="0"/>
          </a:p>
          <a:p>
            <a:pPr marL="0" lvl="0" indent="0" algn="l" rtl="0">
              <a:spcBef>
                <a:spcPts val="0"/>
              </a:spcBef>
              <a:spcAft>
                <a:spcPts val="0"/>
              </a:spcAft>
              <a:buNone/>
            </a:pPr>
            <a:endParaRPr sz="2800" dirty="0">
              <a:latin typeface="Calibri"/>
              <a:ea typeface="Calibri"/>
              <a:cs typeface="Calibri"/>
              <a:sym typeface="Calibri"/>
            </a:endParaRPr>
          </a:p>
          <a:p>
            <a:pPr marL="0" lvl="0" indent="0" algn="l" rtl="0">
              <a:spcBef>
                <a:spcPts val="0"/>
              </a:spcBef>
              <a:spcAft>
                <a:spcPts val="0"/>
              </a:spcAft>
              <a:buNone/>
            </a:pPr>
            <a:endParaRPr sz="2800" dirty="0"/>
          </a:p>
          <a:p>
            <a:pPr marL="0" lvl="0" indent="0" algn="l" rtl="0">
              <a:spcBef>
                <a:spcPts val="0"/>
              </a:spcBef>
              <a:spcAft>
                <a:spcPts val="0"/>
              </a:spcAft>
              <a:buNone/>
            </a:pPr>
            <a:endParaRPr sz="2800" dirty="0"/>
          </a:p>
          <a:p>
            <a:pPr marL="0" lvl="0" indent="0" algn="l" rtl="0">
              <a:spcBef>
                <a:spcPts val="0"/>
              </a:spcBef>
              <a:spcAft>
                <a:spcPts val="0"/>
              </a:spcAft>
              <a:buClr>
                <a:schemeClr val="dk1"/>
              </a:buClr>
              <a:buSzPct val="33333"/>
              <a:buFont typeface="Arial"/>
              <a:buNone/>
            </a:pPr>
            <a:r>
              <a:rPr lang="en" sz="3300" b="1" dirty="0">
                <a:latin typeface="Calibri"/>
                <a:ea typeface="Calibri"/>
                <a:cs typeface="Calibri"/>
                <a:sym typeface="Calibri"/>
              </a:rPr>
              <a:t>Descriptive Statistics</a:t>
            </a:r>
            <a:endParaRPr sz="3300" b="1" dirty="0">
              <a:latin typeface="Calibri"/>
              <a:ea typeface="Calibri"/>
              <a:cs typeface="Calibri"/>
              <a:sym typeface="Calibri"/>
            </a:endParaRPr>
          </a:p>
          <a:p>
            <a:pPr marL="0" lvl="0" indent="0" algn="ctr" rtl="0">
              <a:spcBef>
                <a:spcPts val="0"/>
              </a:spcBef>
              <a:spcAft>
                <a:spcPts val="0"/>
              </a:spcAft>
              <a:buNone/>
            </a:pPr>
            <a:endParaRPr dirty="0"/>
          </a:p>
        </p:txBody>
      </p:sp>
      <p:sp>
        <p:nvSpPr>
          <p:cNvPr id="98" name="Google Shape;98;p20"/>
          <p:cNvSpPr txBox="1">
            <a:spLocks noGrp="1"/>
          </p:cNvSpPr>
          <p:nvPr>
            <p:ph type="subTitle" idx="1"/>
          </p:nvPr>
        </p:nvSpPr>
        <p:spPr>
          <a:xfrm>
            <a:off x="2842436" y="850605"/>
            <a:ext cx="5989863" cy="3961945"/>
          </a:xfrm>
          <a:prstGeom prst="rect">
            <a:avLst/>
          </a:prstGeom>
        </p:spPr>
        <p:txBody>
          <a:bodyPr spcFirstLastPara="1" wrap="square" lIns="91425" tIns="91425" rIns="91425" bIns="91425" anchor="t" anchorCtr="0">
            <a:normAutofit/>
          </a:bodyPr>
          <a:lstStyle/>
          <a:p>
            <a:pPr marL="50800" marR="63500" lvl="0" indent="0" algn="just" rtl="0">
              <a:lnSpc>
                <a:spcPct val="115000"/>
              </a:lnSpc>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50800" marR="63500" lvl="0" indent="0" algn="just" rtl="0">
              <a:lnSpc>
                <a:spcPct val="115000"/>
              </a:lnSpc>
              <a:spcBef>
                <a:spcPts val="0"/>
              </a:spcBef>
              <a:spcAft>
                <a:spcPts val="0"/>
              </a:spcAft>
              <a:buNone/>
            </a:pPr>
            <a:r>
              <a:rPr lang="en" sz="1400" dirty="0">
                <a:solidFill>
                  <a:schemeClr val="dk1"/>
                </a:solidFill>
                <a:latin typeface="Calibri"/>
                <a:ea typeface="Calibri"/>
                <a:cs typeface="Calibri"/>
                <a:sym typeface="Calibri"/>
              </a:rPr>
              <a:t>Spark's MLlib provides column summary statistics for </a:t>
            </a:r>
            <a:r>
              <a:rPr lang="en" sz="1400" dirty="0">
                <a:solidFill>
                  <a:schemeClr val="dk1"/>
                </a:solidFill>
                <a:highlight>
                  <a:schemeClr val="lt1"/>
                </a:highlight>
                <a:latin typeface="Calibri"/>
                <a:ea typeface="Calibri"/>
                <a:cs typeface="Calibri"/>
                <a:sym typeface="Calibri"/>
              </a:rPr>
              <a:t>RDD[Vector]</a:t>
            </a:r>
            <a:r>
              <a:rPr lang="en" sz="1400" dirty="0">
                <a:solidFill>
                  <a:schemeClr val="dk1"/>
                </a:solidFill>
                <a:latin typeface="Calibri"/>
                <a:ea typeface="Calibri"/>
                <a:cs typeface="Calibri"/>
                <a:sym typeface="Calibri"/>
              </a:rPr>
              <a:t> through the function </a:t>
            </a:r>
            <a:r>
              <a:rPr lang="en" sz="1400" dirty="0">
                <a:solidFill>
                  <a:schemeClr val="dk1"/>
                </a:solidFill>
                <a:highlight>
                  <a:schemeClr val="lt1"/>
                </a:highlight>
                <a:latin typeface="Calibri"/>
                <a:ea typeface="Calibri"/>
                <a:cs typeface="Calibri"/>
                <a:sym typeface="Calibri"/>
              </a:rPr>
              <a:t>colStats</a:t>
            </a:r>
            <a:r>
              <a:rPr lang="en" sz="1400" dirty="0">
                <a:solidFill>
                  <a:schemeClr val="dk1"/>
                </a:solidFill>
                <a:latin typeface="Calibri"/>
                <a:ea typeface="Calibri"/>
                <a:cs typeface="Calibri"/>
                <a:sym typeface="Calibri"/>
              </a:rPr>
              <a:t> available in </a:t>
            </a:r>
            <a:r>
              <a:rPr lang="en" sz="1400" dirty="0">
                <a:solidFill>
                  <a:schemeClr val="dk1"/>
                </a:solidFill>
                <a:highlight>
                  <a:schemeClr val="lt1"/>
                </a:highlight>
                <a:latin typeface="Calibri"/>
                <a:ea typeface="Calibri"/>
                <a:cs typeface="Calibri"/>
                <a:sym typeface="Calibri"/>
              </a:rPr>
              <a:t>Statistics</a:t>
            </a:r>
            <a:r>
              <a:rPr lang="en" sz="1400" dirty="0">
                <a:solidFill>
                  <a:schemeClr val="dk1"/>
                </a:solidFill>
                <a:latin typeface="Calibri"/>
                <a:ea typeface="Calibri"/>
                <a:cs typeface="Calibri"/>
                <a:sym typeface="Calibri"/>
              </a:rPr>
              <a:t>. The method returns an instance of </a:t>
            </a:r>
            <a:r>
              <a:rPr lang="en" sz="1400" dirty="0">
                <a:solidFill>
                  <a:schemeClr val="dk1"/>
                </a:solidFill>
                <a:highlight>
                  <a:schemeClr val="lt1"/>
                </a:highlight>
                <a:latin typeface="Calibri"/>
                <a:ea typeface="Calibri"/>
                <a:cs typeface="Calibri"/>
                <a:sym typeface="Calibri"/>
              </a:rPr>
              <a:t>Multivariate Statistical Summary</a:t>
            </a:r>
            <a:r>
              <a:rPr lang="en" sz="1400" dirty="0">
                <a:solidFill>
                  <a:schemeClr val="dk1"/>
                </a:solidFill>
                <a:latin typeface="Calibri"/>
                <a:ea typeface="Calibri"/>
                <a:cs typeface="Calibri"/>
                <a:sym typeface="Calibri"/>
              </a:rPr>
              <a:t>, which contains the column-wise </a:t>
            </a:r>
            <a:r>
              <a:rPr lang="en" sz="1400" i="1" dirty="0">
                <a:solidFill>
                  <a:schemeClr val="dk1"/>
                </a:solidFill>
                <a:latin typeface="Calibri"/>
                <a:ea typeface="Calibri"/>
                <a:cs typeface="Calibri"/>
                <a:sym typeface="Calibri"/>
              </a:rPr>
              <a:t>max</a:t>
            </a:r>
            <a:r>
              <a:rPr lang="en" sz="1400" dirty="0">
                <a:solidFill>
                  <a:schemeClr val="dk1"/>
                </a:solidFill>
                <a:latin typeface="Calibri"/>
                <a:ea typeface="Calibri"/>
                <a:cs typeface="Calibri"/>
                <a:sym typeface="Calibri"/>
              </a:rPr>
              <a:t>, </a:t>
            </a:r>
            <a:r>
              <a:rPr lang="en" sz="1400" i="1" dirty="0">
                <a:solidFill>
                  <a:schemeClr val="dk1"/>
                </a:solidFill>
                <a:latin typeface="Calibri"/>
                <a:ea typeface="Calibri"/>
                <a:cs typeface="Calibri"/>
                <a:sym typeface="Calibri"/>
              </a:rPr>
              <a:t>min</a:t>
            </a:r>
            <a:r>
              <a:rPr lang="en" sz="1400" dirty="0">
                <a:solidFill>
                  <a:schemeClr val="dk1"/>
                </a:solidFill>
                <a:latin typeface="Calibri"/>
                <a:ea typeface="Calibri"/>
                <a:cs typeface="Calibri"/>
                <a:sym typeface="Calibri"/>
              </a:rPr>
              <a:t>, </a:t>
            </a:r>
            <a:r>
              <a:rPr lang="en" sz="1400" i="1" dirty="0">
                <a:solidFill>
                  <a:schemeClr val="dk1"/>
                </a:solidFill>
                <a:latin typeface="Calibri"/>
                <a:ea typeface="Calibri"/>
                <a:cs typeface="Calibri"/>
                <a:sym typeface="Calibri"/>
              </a:rPr>
              <a:t>mean</a:t>
            </a:r>
            <a:r>
              <a:rPr lang="en" sz="1400" dirty="0">
                <a:solidFill>
                  <a:schemeClr val="dk1"/>
                </a:solidFill>
                <a:latin typeface="Calibri"/>
                <a:ea typeface="Calibri"/>
                <a:cs typeface="Calibri"/>
                <a:sym typeface="Calibri"/>
              </a:rPr>
              <a:t>, </a:t>
            </a:r>
            <a:r>
              <a:rPr lang="en" sz="1400" i="1" dirty="0">
                <a:solidFill>
                  <a:schemeClr val="dk1"/>
                </a:solidFill>
                <a:latin typeface="Calibri"/>
                <a:ea typeface="Calibri"/>
                <a:cs typeface="Calibri"/>
                <a:sym typeface="Calibri"/>
              </a:rPr>
              <a:t>variance</a:t>
            </a:r>
            <a:r>
              <a:rPr lang="en" sz="1400" dirty="0">
                <a:solidFill>
                  <a:schemeClr val="dk1"/>
                </a:solidFill>
                <a:latin typeface="Calibri"/>
                <a:ea typeface="Calibri"/>
                <a:cs typeface="Calibri"/>
                <a:sym typeface="Calibri"/>
              </a:rPr>
              <a:t>, and </a:t>
            </a:r>
            <a:r>
              <a:rPr lang="en" sz="1400" i="1" dirty="0">
                <a:solidFill>
                  <a:schemeClr val="dk1"/>
                </a:solidFill>
                <a:latin typeface="Calibri"/>
                <a:ea typeface="Calibri"/>
                <a:cs typeface="Calibri"/>
                <a:sym typeface="Calibri"/>
              </a:rPr>
              <a:t>number of nonzeros</a:t>
            </a:r>
            <a:r>
              <a:rPr lang="en" sz="1400" dirty="0">
                <a:solidFill>
                  <a:schemeClr val="dk1"/>
                </a:solidFill>
                <a:latin typeface="Calibri"/>
                <a:ea typeface="Calibri"/>
                <a:cs typeface="Calibri"/>
                <a:sym typeface="Calibri"/>
              </a:rPr>
              <a:t>, as well as the </a:t>
            </a:r>
            <a:r>
              <a:rPr lang="en" sz="1400" i="1" dirty="0">
                <a:solidFill>
                  <a:schemeClr val="dk1"/>
                </a:solidFill>
                <a:latin typeface="Calibri"/>
                <a:ea typeface="Calibri"/>
                <a:cs typeface="Calibri"/>
                <a:sym typeface="Calibri"/>
              </a:rPr>
              <a:t>total count</a:t>
            </a:r>
            <a:r>
              <a:rPr lang="en"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lvl="0" indent="0" algn="ctr" rtl="0">
              <a:lnSpc>
                <a:spcPct val="135714"/>
              </a:lnSpc>
              <a:spcBef>
                <a:spcPts val="0"/>
              </a:spcBef>
              <a:spcAft>
                <a:spcPts val="0"/>
              </a:spcAft>
              <a:buNone/>
            </a:pPr>
            <a:endParaRPr sz="1400" dirty="0">
              <a:solidFill>
                <a:srgbClr val="AF00DB"/>
              </a:solidFill>
              <a:highlight>
                <a:srgbClr val="FFFFFE"/>
              </a:highlight>
              <a:latin typeface="Calibri"/>
              <a:ea typeface="Calibri"/>
              <a:cs typeface="Calibri"/>
              <a:sym typeface="Calibri"/>
            </a:endParaRPr>
          </a:p>
          <a:p>
            <a:pPr marL="0" lvl="0" indent="0" algn="ctr" rtl="0">
              <a:lnSpc>
                <a:spcPct val="135714"/>
              </a:lnSpc>
              <a:spcBef>
                <a:spcPts val="0"/>
              </a:spcBef>
              <a:spcAft>
                <a:spcPts val="0"/>
              </a:spcAft>
              <a:buNone/>
            </a:pPr>
            <a:r>
              <a:rPr lang="en" sz="1400" dirty="0">
                <a:solidFill>
                  <a:srgbClr val="AF00DB"/>
                </a:solidFill>
                <a:highlight>
                  <a:srgbClr val="FFFFFE"/>
                </a:highlight>
                <a:latin typeface="Calibri"/>
                <a:ea typeface="Calibri"/>
                <a:cs typeface="Calibri"/>
                <a:sym typeface="Calibri"/>
              </a:rPr>
              <a:t>from</a:t>
            </a:r>
            <a:r>
              <a:rPr lang="en" sz="1400" dirty="0">
                <a:solidFill>
                  <a:schemeClr val="dk1"/>
                </a:solidFill>
                <a:highlight>
                  <a:srgbClr val="FFFFFE"/>
                </a:highlight>
                <a:latin typeface="Calibri"/>
                <a:ea typeface="Calibri"/>
                <a:cs typeface="Calibri"/>
                <a:sym typeface="Calibri"/>
              </a:rPr>
              <a:t> pyspark.mllib.stat </a:t>
            </a:r>
            <a:r>
              <a:rPr lang="en" sz="1400" dirty="0">
                <a:solidFill>
                  <a:srgbClr val="AF00DB"/>
                </a:solidFill>
                <a:highlight>
                  <a:srgbClr val="FFFFFE"/>
                </a:highlight>
                <a:latin typeface="Calibri"/>
                <a:ea typeface="Calibri"/>
                <a:cs typeface="Calibri"/>
                <a:sym typeface="Calibri"/>
              </a:rPr>
              <a:t>import</a:t>
            </a:r>
            <a:r>
              <a:rPr lang="en" sz="1400" dirty="0">
                <a:solidFill>
                  <a:schemeClr val="dk1"/>
                </a:solidFill>
                <a:highlight>
                  <a:srgbClr val="FFFFFE"/>
                </a:highlight>
                <a:latin typeface="Calibri"/>
                <a:ea typeface="Calibri"/>
                <a:cs typeface="Calibri"/>
                <a:sym typeface="Calibri"/>
              </a:rPr>
              <a:t> Statistics </a:t>
            </a:r>
            <a:endParaRPr sz="1400" dirty="0">
              <a:solidFill>
                <a:schemeClr val="dk1"/>
              </a:solidFill>
              <a:highlight>
                <a:srgbClr val="FFFFFE"/>
              </a:highlight>
              <a:latin typeface="Calibri"/>
              <a:ea typeface="Calibri"/>
              <a:cs typeface="Calibri"/>
              <a:sym typeface="Calibri"/>
            </a:endParaRPr>
          </a:p>
          <a:p>
            <a:pPr marL="0" lvl="0" indent="0" algn="ctr" rtl="0">
              <a:lnSpc>
                <a:spcPct val="135714"/>
              </a:lnSpc>
              <a:spcBef>
                <a:spcPts val="0"/>
              </a:spcBef>
              <a:spcAft>
                <a:spcPts val="0"/>
              </a:spcAft>
              <a:buNone/>
            </a:pPr>
            <a:r>
              <a:rPr lang="en" sz="1400" dirty="0">
                <a:solidFill>
                  <a:srgbClr val="AF00DB"/>
                </a:solidFill>
                <a:highlight>
                  <a:srgbClr val="FFFFFE"/>
                </a:highlight>
                <a:latin typeface="Calibri"/>
                <a:ea typeface="Calibri"/>
                <a:cs typeface="Calibri"/>
                <a:sym typeface="Calibri"/>
              </a:rPr>
              <a:t>from</a:t>
            </a:r>
            <a:r>
              <a:rPr lang="en" sz="1400" dirty="0">
                <a:solidFill>
                  <a:schemeClr val="dk1"/>
                </a:solidFill>
                <a:highlight>
                  <a:srgbClr val="FFFFFE"/>
                </a:highlight>
                <a:latin typeface="Calibri"/>
                <a:ea typeface="Calibri"/>
                <a:cs typeface="Calibri"/>
                <a:sym typeface="Calibri"/>
              </a:rPr>
              <a:t> math </a:t>
            </a:r>
            <a:r>
              <a:rPr lang="en" sz="1400" dirty="0">
                <a:solidFill>
                  <a:srgbClr val="AF00DB"/>
                </a:solidFill>
                <a:highlight>
                  <a:srgbClr val="FFFFFE"/>
                </a:highlight>
                <a:latin typeface="Calibri"/>
                <a:ea typeface="Calibri"/>
                <a:cs typeface="Calibri"/>
                <a:sym typeface="Calibri"/>
              </a:rPr>
              <a:t>import</a:t>
            </a:r>
            <a:r>
              <a:rPr lang="en" sz="1400" dirty="0">
                <a:solidFill>
                  <a:schemeClr val="dk1"/>
                </a:solidFill>
                <a:highlight>
                  <a:srgbClr val="FFFFFE"/>
                </a:highlight>
                <a:latin typeface="Calibri"/>
                <a:ea typeface="Calibri"/>
                <a:cs typeface="Calibri"/>
                <a:sym typeface="Calibri"/>
              </a:rPr>
              <a:t> sqrt</a:t>
            </a:r>
            <a:endParaRPr sz="1400" dirty="0">
              <a:solidFill>
                <a:schemeClr val="dk1"/>
              </a:solidFill>
              <a:highlight>
                <a:srgbClr val="FFFFFE"/>
              </a:highlight>
              <a:latin typeface="Calibri"/>
              <a:ea typeface="Calibri"/>
              <a:cs typeface="Calibri"/>
              <a:sym typeface="Calibri"/>
            </a:endParaRPr>
          </a:p>
          <a:p>
            <a:pPr marL="0" lvl="0" indent="0" algn="ctr" rtl="0">
              <a:lnSpc>
                <a:spcPct val="135714"/>
              </a:lnSpc>
              <a:spcBef>
                <a:spcPts val="0"/>
              </a:spcBef>
              <a:spcAft>
                <a:spcPts val="0"/>
              </a:spcAft>
              <a:buNone/>
            </a:pPr>
            <a:r>
              <a:rPr lang="en" sz="1400" dirty="0">
                <a:solidFill>
                  <a:schemeClr val="dk1"/>
                </a:solidFill>
                <a:highlight>
                  <a:srgbClr val="FFFFFE"/>
                </a:highlight>
                <a:latin typeface="Calibri"/>
                <a:ea typeface="Calibri"/>
                <a:cs typeface="Calibri"/>
                <a:sym typeface="Calibri"/>
              </a:rPr>
              <a:t>summary = Statistics.colStats(vector_data)</a:t>
            </a:r>
            <a:endParaRPr sz="1400" dirty="0">
              <a:solidFill>
                <a:schemeClr val="dk1"/>
              </a:solidFill>
              <a:highlight>
                <a:srgbClr val="FFFFFE"/>
              </a:highlight>
              <a:latin typeface="Calibri"/>
              <a:ea typeface="Calibri"/>
              <a:cs typeface="Calibri"/>
              <a:sym typeface="Calibri"/>
            </a:endParaRPr>
          </a:p>
          <a:p>
            <a:pPr marL="50800" marR="63500" lvl="0" indent="0" algn="just" rtl="0">
              <a:lnSpc>
                <a:spcPct val="115000"/>
              </a:lnSpc>
              <a:spcBef>
                <a:spcPts val="0"/>
              </a:spcBef>
              <a:spcAft>
                <a:spcPts val="0"/>
              </a:spcAft>
              <a:buClr>
                <a:schemeClr val="dk1"/>
              </a:buClr>
              <a:buSzPts val="1100"/>
              <a:buFont typeface="Arial"/>
              <a:buNone/>
            </a:pPr>
            <a:endParaRPr sz="1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ctrTitle"/>
          </p:nvPr>
        </p:nvSpPr>
        <p:spPr>
          <a:xfrm>
            <a:off x="251550" y="26330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00" b="1">
                <a:latin typeface="Calibri"/>
                <a:ea typeface="Calibri"/>
                <a:cs typeface="Calibri"/>
                <a:sym typeface="Calibri"/>
              </a:rPr>
              <a:t>Summary</a:t>
            </a:r>
            <a:endParaRPr sz="3000" b="1">
              <a:latin typeface="Calibri"/>
              <a:ea typeface="Calibri"/>
              <a:cs typeface="Calibri"/>
              <a:sym typeface="Calibri"/>
            </a:endParaRPr>
          </a:p>
        </p:txBody>
      </p:sp>
      <p:sp>
        <p:nvSpPr>
          <p:cNvPr id="104" name="Google Shape;104;p21"/>
          <p:cNvSpPr txBox="1">
            <a:spLocks noGrp="1"/>
          </p:cNvSpPr>
          <p:nvPr>
            <p:ph type="subTitle" idx="1"/>
          </p:nvPr>
        </p:nvSpPr>
        <p:spPr>
          <a:xfrm>
            <a:off x="1247552" y="992372"/>
            <a:ext cx="7524597" cy="362962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Applicant Income Statistics:  </a:t>
            </a:r>
            <a:endParaRPr sz="1400" dirty="0"/>
          </a:p>
          <a:p>
            <a:pPr marL="0" lvl="0" indent="0" algn="l" rtl="0">
              <a:spcBef>
                <a:spcPts val="0"/>
              </a:spcBef>
              <a:spcAft>
                <a:spcPts val="0"/>
              </a:spcAft>
              <a:buNone/>
            </a:pPr>
            <a:r>
              <a:rPr lang="en" sz="1400" dirty="0"/>
              <a:t>The average applicant income is 5403.459 and the standard deviation is 6109.042</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ctr" rtl="0">
              <a:spcBef>
                <a:spcPts val="0"/>
              </a:spcBef>
              <a:spcAft>
                <a:spcPts val="0"/>
              </a:spcAft>
              <a:buNone/>
            </a:pPr>
            <a:endParaRPr sz="1400" dirty="0"/>
          </a:p>
        </p:txBody>
      </p:sp>
      <p:pic>
        <p:nvPicPr>
          <p:cNvPr id="105" name="Google Shape;105;p21"/>
          <p:cNvPicPr preferRelativeResize="0"/>
          <p:nvPr/>
        </p:nvPicPr>
        <p:blipFill>
          <a:blip r:embed="rId3">
            <a:alphaModFix/>
          </a:blip>
          <a:stretch>
            <a:fillRect/>
          </a:stretch>
        </p:blipFill>
        <p:spPr>
          <a:xfrm>
            <a:off x="3239386" y="2026997"/>
            <a:ext cx="5839527" cy="2853203"/>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11</TotalTime>
  <Words>1221</Words>
  <Application>Microsoft Office PowerPoint</Application>
  <PresentationFormat>On-screen Show (16:9)</PresentationFormat>
  <Paragraphs>113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Courier New</vt:lpstr>
      <vt:lpstr>Times New Roman</vt:lpstr>
      <vt:lpstr>Parallax</vt:lpstr>
      <vt:lpstr>PowerPoint Presentation</vt:lpstr>
      <vt:lpstr>Business Problem</vt:lpstr>
      <vt:lpstr>A quick look at the Data</vt:lpstr>
      <vt:lpstr>Load Data</vt:lpstr>
      <vt:lpstr>     </vt:lpstr>
      <vt:lpstr>The filter Transformation</vt:lpstr>
      <vt:lpstr> </vt:lpstr>
      <vt:lpstr>    Descriptive Statistics </vt:lpstr>
      <vt:lpstr>Summary</vt:lpstr>
      <vt:lpstr>Summary</vt:lpstr>
      <vt:lpstr>Summary</vt:lpstr>
      <vt:lpstr>Summary</vt:lpstr>
      <vt:lpstr>Splitting The Data</vt:lpstr>
      <vt:lpstr>        Label Point Generation </vt:lpstr>
      <vt:lpstr>Label Point Parsing Working</vt:lpstr>
      <vt:lpstr>Label Points Created</vt:lpstr>
      <vt:lpstr>Machine Learning Modelling</vt:lpstr>
      <vt:lpstr>Modelling</vt:lpstr>
      <vt:lpstr>Model Evaluation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End Term Project.</dc:title>
  <dc:creator>mohammad shaan</dc:creator>
  <cp:lastModifiedBy>mohammad shaan</cp:lastModifiedBy>
  <cp:revision>2</cp:revision>
  <dcterms:modified xsi:type="dcterms:W3CDTF">2022-03-05T10:15:13Z</dcterms:modified>
</cp:coreProperties>
</file>