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FBE9C-CCAD-4767-9876-84540732CCB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4FA94D-16F6-4111-97BB-EB6D03687FF4}">
      <dgm:prSet/>
      <dgm:spPr/>
      <dgm:t>
        <a:bodyPr/>
        <a:lstStyle/>
        <a:p>
          <a:r>
            <a:rPr lang="en-GB" b="1" dirty="0"/>
            <a:t>Key Findings &amp; Observations:</a:t>
          </a:r>
          <a:endParaRPr lang="en-US" dirty="0"/>
        </a:p>
      </dgm:t>
    </dgm:pt>
    <dgm:pt modelId="{7F3053A8-C90A-40EB-BE97-B230CC2685BF}" type="parTrans" cxnId="{825527BE-A646-45EC-BFD6-B7191983B7C0}">
      <dgm:prSet/>
      <dgm:spPr/>
      <dgm:t>
        <a:bodyPr/>
        <a:lstStyle/>
        <a:p>
          <a:endParaRPr lang="en-US"/>
        </a:p>
      </dgm:t>
    </dgm:pt>
    <dgm:pt modelId="{49B2F4AC-0012-4948-AB3E-D41EFF983AE7}" type="sibTrans" cxnId="{825527BE-A646-45EC-BFD6-B7191983B7C0}">
      <dgm:prSet/>
      <dgm:spPr/>
      <dgm:t>
        <a:bodyPr/>
        <a:lstStyle/>
        <a:p>
          <a:endParaRPr lang="en-US"/>
        </a:p>
      </dgm:t>
    </dgm:pt>
    <dgm:pt modelId="{792672C0-6A6A-47C8-9830-9C27ED6E751A}">
      <dgm:prSet/>
      <dgm:spPr/>
      <dgm:t>
        <a:bodyPr/>
        <a:lstStyle/>
        <a:p>
          <a:r>
            <a:rPr lang="en-US" dirty="0"/>
            <a:t>1. % Bed Occupancy  Varies &amp; During Pandemic Occupancy Dropped</a:t>
          </a:r>
        </a:p>
      </dgm:t>
    </dgm:pt>
    <dgm:pt modelId="{F7B1F48A-8103-4AAA-B23F-AF56B6AE2C35}" type="parTrans" cxnId="{978BC5A5-2DC0-4991-990A-EDB504616A09}">
      <dgm:prSet/>
      <dgm:spPr/>
      <dgm:t>
        <a:bodyPr/>
        <a:lstStyle/>
        <a:p>
          <a:endParaRPr lang="en-US"/>
        </a:p>
      </dgm:t>
    </dgm:pt>
    <dgm:pt modelId="{4E03147B-379F-4D6C-9B93-8642894BFEF2}" type="sibTrans" cxnId="{978BC5A5-2DC0-4991-990A-EDB504616A09}">
      <dgm:prSet/>
      <dgm:spPr/>
      <dgm:t>
        <a:bodyPr/>
        <a:lstStyle/>
        <a:p>
          <a:endParaRPr lang="en-US"/>
        </a:p>
      </dgm:t>
    </dgm:pt>
    <dgm:pt modelId="{9B752979-7328-43DC-9578-959630BC4F7E}">
      <dgm:prSet/>
      <dgm:spPr/>
      <dgm:t>
        <a:bodyPr/>
        <a:lstStyle/>
        <a:p>
          <a:r>
            <a:rPr lang="en-US" dirty="0"/>
            <a:t>2. Delayed Discharge – Most Vulnerable– Admissions Increases</a:t>
          </a:r>
        </a:p>
      </dgm:t>
    </dgm:pt>
    <dgm:pt modelId="{D065B9B7-C0AB-4376-8C15-56F5B4B9337F}" type="parTrans" cxnId="{384FF95D-4888-4B59-8EFB-BCA8CCCFD60F}">
      <dgm:prSet/>
      <dgm:spPr/>
      <dgm:t>
        <a:bodyPr/>
        <a:lstStyle/>
        <a:p>
          <a:endParaRPr lang="en-US"/>
        </a:p>
      </dgm:t>
    </dgm:pt>
    <dgm:pt modelId="{F5F1B9BC-4799-490C-97CD-2B4DE098CEEC}" type="sibTrans" cxnId="{384FF95D-4888-4B59-8EFB-BCA8CCCFD60F}">
      <dgm:prSet/>
      <dgm:spPr/>
      <dgm:t>
        <a:bodyPr/>
        <a:lstStyle/>
        <a:p>
          <a:endParaRPr lang="en-US"/>
        </a:p>
      </dgm:t>
    </dgm:pt>
    <dgm:pt modelId="{C0442A0C-5585-4E0E-B730-22FA40E825CC}">
      <dgm:prSet/>
      <dgm:spPr/>
      <dgm:t>
        <a:bodyPr/>
        <a:lstStyle/>
        <a:p>
          <a:r>
            <a:rPr lang="en-GB" dirty="0"/>
            <a:t>3. Delayed Discharge  - Main Reasons related  to Health &amp; Social Care</a:t>
          </a:r>
          <a:endParaRPr lang="en-US" dirty="0"/>
        </a:p>
      </dgm:t>
    </dgm:pt>
    <dgm:pt modelId="{12A599A4-2648-4EEC-8C94-A3EDD1EC1598}" type="parTrans" cxnId="{228FD0AC-0D23-4016-A817-CDBC1DCF8975}">
      <dgm:prSet/>
      <dgm:spPr/>
      <dgm:t>
        <a:bodyPr/>
        <a:lstStyle/>
        <a:p>
          <a:endParaRPr lang="en-US"/>
        </a:p>
      </dgm:t>
    </dgm:pt>
    <dgm:pt modelId="{0C0B7CDB-1BE5-41A7-A51F-6EAD738B420A}" type="sibTrans" cxnId="{228FD0AC-0D23-4016-A817-CDBC1DCF8975}">
      <dgm:prSet/>
      <dgm:spPr/>
      <dgm:t>
        <a:bodyPr/>
        <a:lstStyle/>
        <a:p>
          <a:endParaRPr lang="en-US"/>
        </a:p>
      </dgm:t>
    </dgm:pt>
    <dgm:pt modelId="{15104F8D-1F3B-4796-8B9F-5017DDEE4A83}">
      <dgm:prSet/>
      <dgm:spPr/>
      <dgm:t>
        <a:bodyPr/>
        <a:lstStyle/>
        <a:p>
          <a:r>
            <a:rPr lang="en-US" dirty="0"/>
            <a:t>4. A&amp;E -  On average hospitals don’t always meet 4 </a:t>
          </a:r>
          <a:r>
            <a:rPr lang="en-US" dirty="0" err="1"/>
            <a:t>hr</a:t>
          </a:r>
          <a:r>
            <a:rPr lang="en-US" dirty="0"/>
            <a:t> target.</a:t>
          </a:r>
        </a:p>
      </dgm:t>
    </dgm:pt>
    <dgm:pt modelId="{02271F50-A877-4EC3-BF0F-4D3CEBD50438}" type="parTrans" cxnId="{7112DE3E-98A1-4099-A5DE-A9D1DDC56642}">
      <dgm:prSet/>
      <dgm:spPr/>
      <dgm:t>
        <a:bodyPr/>
        <a:lstStyle/>
        <a:p>
          <a:endParaRPr lang="en-US"/>
        </a:p>
      </dgm:t>
    </dgm:pt>
    <dgm:pt modelId="{40CFEC5A-3307-4754-8646-BC846AADDE38}" type="sibTrans" cxnId="{7112DE3E-98A1-4099-A5DE-A9D1DDC56642}">
      <dgm:prSet/>
      <dgm:spPr/>
      <dgm:t>
        <a:bodyPr/>
        <a:lstStyle/>
        <a:p>
          <a:endParaRPr lang="en-US"/>
        </a:p>
      </dgm:t>
    </dgm:pt>
    <dgm:pt modelId="{27917316-CDE2-4E21-94F1-EA0A0485D810}">
      <dgm:prSet/>
      <dgm:spPr/>
      <dgm:t>
        <a:bodyPr/>
        <a:lstStyle/>
        <a:p>
          <a:endParaRPr lang="en-US" dirty="0"/>
        </a:p>
        <a:p>
          <a:r>
            <a:rPr lang="en-US" dirty="0"/>
            <a:t>5.  That further data would enhance predictability modelling.</a:t>
          </a:r>
        </a:p>
      </dgm:t>
    </dgm:pt>
    <dgm:pt modelId="{12F4022D-AFC7-4355-82AC-74BE062361C8}" type="parTrans" cxnId="{1468B651-8E1E-42AD-B96C-8CBD0539B457}">
      <dgm:prSet/>
      <dgm:spPr/>
      <dgm:t>
        <a:bodyPr/>
        <a:lstStyle/>
        <a:p>
          <a:endParaRPr lang="en-US"/>
        </a:p>
      </dgm:t>
    </dgm:pt>
    <dgm:pt modelId="{3F8111DE-10CF-4975-8D64-FAA3FFAA4C26}" type="sibTrans" cxnId="{1468B651-8E1E-42AD-B96C-8CBD0539B457}">
      <dgm:prSet/>
      <dgm:spPr/>
      <dgm:t>
        <a:bodyPr/>
        <a:lstStyle/>
        <a:p>
          <a:endParaRPr lang="en-US"/>
        </a:p>
      </dgm:t>
    </dgm:pt>
    <dgm:pt modelId="{673879F0-F332-4A59-A64D-751EC60F086E}">
      <dgm:prSet/>
      <dgm:spPr/>
      <dgm:t>
        <a:bodyPr/>
        <a:lstStyle/>
        <a:p>
          <a:r>
            <a:rPr lang="en-US" dirty="0"/>
            <a:t>e.g. Staffing Numbers, vaccination.</a:t>
          </a:r>
        </a:p>
      </dgm:t>
    </dgm:pt>
    <dgm:pt modelId="{D820AF27-15F6-4EFC-9EA2-82ABF53C3511}" type="parTrans" cxnId="{DFD85593-8C54-4EE6-8C83-B2A101FE6D23}">
      <dgm:prSet/>
      <dgm:spPr/>
      <dgm:t>
        <a:bodyPr/>
        <a:lstStyle/>
        <a:p>
          <a:endParaRPr lang="en-US"/>
        </a:p>
      </dgm:t>
    </dgm:pt>
    <dgm:pt modelId="{F2358DB2-6C6F-4D75-8611-A2B17DCFEA41}" type="sibTrans" cxnId="{DFD85593-8C54-4EE6-8C83-B2A101FE6D23}">
      <dgm:prSet/>
      <dgm:spPr/>
      <dgm:t>
        <a:bodyPr/>
        <a:lstStyle/>
        <a:p>
          <a:endParaRPr lang="en-US"/>
        </a:p>
      </dgm:t>
    </dgm:pt>
    <dgm:pt modelId="{79C0F48F-DCA3-F744-B34B-966DFA061ED6}" type="pres">
      <dgm:prSet presAssocID="{C56FBE9C-CCAD-4767-9876-84540732CCB9}" presName="linear" presStyleCnt="0">
        <dgm:presLayoutVars>
          <dgm:animLvl val="lvl"/>
          <dgm:resizeHandles val="exact"/>
        </dgm:presLayoutVars>
      </dgm:prSet>
      <dgm:spPr/>
    </dgm:pt>
    <dgm:pt modelId="{571F095E-4513-194F-A94A-B0B956081CCB}" type="pres">
      <dgm:prSet presAssocID="{774FA94D-16F6-4111-97BB-EB6D03687FF4}" presName="parentText" presStyleLbl="node1" presStyleIdx="0" presStyleCnt="7" custLinFactY="-48692" custLinFactNeighborX="-3869" custLinFactNeighborY="-100000">
        <dgm:presLayoutVars>
          <dgm:chMax val="0"/>
          <dgm:bulletEnabled val="1"/>
        </dgm:presLayoutVars>
      </dgm:prSet>
      <dgm:spPr/>
    </dgm:pt>
    <dgm:pt modelId="{8DFFADB2-095B-C648-A260-BF34DF1B1E8C}" type="pres">
      <dgm:prSet presAssocID="{49B2F4AC-0012-4948-AB3E-D41EFF983AE7}" presName="spacer" presStyleCnt="0"/>
      <dgm:spPr/>
    </dgm:pt>
    <dgm:pt modelId="{73B26CF2-E6D3-A946-B891-79B9E9D66899}" type="pres">
      <dgm:prSet presAssocID="{792672C0-6A6A-47C8-9830-9C27ED6E751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0BEF32D-3474-CE41-BE27-3DA569BCA44D}" type="pres">
      <dgm:prSet presAssocID="{4E03147B-379F-4D6C-9B93-8642894BFEF2}" presName="spacer" presStyleCnt="0"/>
      <dgm:spPr/>
    </dgm:pt>
    <dgm:pt modelId="{6257FC33-AA03-7345-9A26-93C4275CC3A9}" type="pres">
      <dgm:prSet presAssocID="{9B752979-7328-43DC-9578-959630BC4F7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F2FD2C5-5B1A-964A-A7BF-24FF68C3B192}" type="pres">
      <dgm:prSet presAssocID="{F5F1B9BC-4799-490C-97CD-2B4DE098CEEC}" presName="spacer" presStyleCnt="0"/>
      <dgm:spPr/>
    </dgm:pt>
    <dgm:pt modelId="{8A561229-CC6A-CF4E-AA29-C2EE5CF7E73C}" type="pres">
      <dgm:prSet presAssocID="{C0442A0C-5585-4E0E-B730-22FA40E825C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D1F9F50-A04E-3F43-A138-25DE83A2096C}" type="pres">
      <dgm:prSet presAssocID="{0C0B7CDB-1BE5-41A7-A51F-6EAD738B420A}" presName="spacer" presStyleCnt="0"/>
      <dgm:spPr/>
    </dgm:pt>
    <dgm:pt modelId="{3C5DB99F-C869-2543-B31E-B91DD59AD0E3}" type="pres">
      <dgm:prSet presAssocID="{15104F8D-1F3B-4796-8B9F-5017DDEE4A8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695087E-F447-9C4B-BE75-FFAB72D1CA08}" type="pres">
      <dgm:prSet presAssocID="{40CFEC5A-3307-4754-8646-BC846AADDE38}" presName="spacer" presStyleCnt="0"/>
      <dgm:spPr/>
    </dgm:pt>
    <dgm:pt modelId="{E9866504-7091-0B4F-AC65-696E781BDDA2}" type="pres">
      <dgm:prSet presAssocID="{27917316-CDE2-4E21-94F1-EA0A0485D81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049029E-21EB-C54C-B84E-DFCA3B04AC8F}" type="pres">
      <dgm:prSet presAssocID="{3F8111DE-10CF-4975-8D64-FAA3FFAA4C26}" presName="spacer" presStyleCnt="0"/>
      <dgm:spPr/>
    </dgm:pt>
    <dgm:pt modelId="{9767335C-230A-0A49-B3D6-0104D918FD42}" type="pres">
      <dgm:prSet presAssocID="{673879F0-F332-4A59-A64D-751EC60F086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DA4E406-AABD-5946-AECC-B75BA86D1A09}" type="presOf" srcId="{9B752979-7328-43DC-9578-959630BC4F7E}" destId="{6257FC33-AA03-7345-9A26-93C4275CC3A9}" srcOrd="0" destOrd="0" presId="urn:microsoft.com/office/officeart/2005/8/layout/vList2"/>
    <dgm:cxn modelId="{2B65E011-E13A-0543-806C-21B56667212B}" type="presOf" srcId="{C56FBE9C-CCAD-4767-9876-84540732CCB9}" destId="{79C0F48F-DCA3-F744-B34B-966DFA061ED6}" srcOrd="0" destOrd="0" presId="urn:microsoft.com/office/officeart/2005/8/layout/vList2"/>
    <dgm:cxn modelId="{7112DE3E-98A1-4099-A5DE-A9D1DDC56642}" srcId="{C56FBE9C-CCAD-4767-9876-84540732CCB9}" destId="{15104F8D-1F3B-4796-8B9F-5017DDEE4A83}" srcOrd="4" destOrd="0" parTransId="{02271F50-A877-4EC3-BF0F-4D3CEBD50438}" sibTransId="{40CFEC5A-3307-4754-8646-BC846AADDE38}"/>
    <dgm:cxn modelId="{1468B651-8E1E-42AD-B96C-8CBD0539B457}" srcId="{C56FBE9C-CCAD-4767-9876-84540732CCB9}" destId="{27917316-CDE2-4E21-94F1-EA0A0485D810}" srcOrd="5" destOrd="0" parTransId="{12F4022D-AFC7-4355-82AC-74BE062361C8}" sibTransId="{3F8111DE-10CF-4975-8D64-FAA3FFAA4C26}"/>
    <dgm:cxn modelId="{384FF95D-4888-4B59-8EFB-BCA8CCCFD60F}" srcId="{C56FBE9C-CCAD-4767-9876-84540732CCB9}" destId="{9B752979-7328-43DC-9578-959630BC4F7E}" srcOrd="2" destOrd="0" parTransId="{D065B9B7-C0AB-4376-8C15-56F5B4B9337F}" sibTransId="{F5F1B9BC-4799-490C-97CD-2B4DE098CEEC}"/>
    <dgm:cxn modelId="{B8929185-3C23-674B-9F80-6EACD804D02D}" type="presOf" srcId="{15104F8D-1F3B-4796-8B9F-5017DDEE4A83}" destId="{3C5DB99F-C869-2543-B31E-B91DD59AD0E3}" srcOrd="0" destOrd="0" presId="urn:microsoft.com/office/officeart/2005/8/layout/vList2"/>
    <dgm:cxn modelId="{462C708A-4DC0-0E41-B1ED-3DCB835B4585}" type="presOf" srcId="{774FA94D-16F6-4111-97BB-EB6D03687FF4}" destId="{571F095E-4513-194F-A94A-B0B956081CCB}" srcOrd="0" destOrd="0" presId="urn:microsoft.com/office/officeart/2005/8/layout/vList2"/>
    <dgm:cxn modelId="{876CC891-68C6-2544-897E-87CE9CBD4167}" type="presOf" srcId="{27917316-CDE2-4E21-94F1-EA0A0485D810}" destId="{E9866504-7091-0B4F-AC65-696E781BDDA2}" srcOrd="0" destOrd="0" presId="urn:microsoft.com/office/officeart/2005/8/layout/vList2"/>
    <dgm:cxn modelId="{DFD85593-8C54-4EE6-8C83-B2A101FE6D23}" srcId="{C56FBE9C-CCAD-4767-9876-84540732CCB9}" destId="{673879F0-F332-4A59-A64D-751EC60F086E}" srcOrd="6" destOrd="0" parTransId="{D820AF27-15F6-4EFC-9EA2-82ABF53C3511}" sibTransId="{F2358DB2-6C6F-4D75-8611-A2B17DCFEA41}"/>
    <dgm:cxn modelId="{978BC5A5-2DC0-4991-990A-EDB504616A09}" srcId="{C56FBE9C-CCAD-4767-9876-84540732CCB9}" destId="{792672C0-6A6A-47C8-9830-9C27ED6E751A}" srcOrd="1" destOrd="0" parTransId="{F7B1F48A-8103-4AAA-B23F-AF56B6AE2C35}" sibTransId="{4E03147B-379F-4D6C-9B93-8642894BFEF2}"/>
    <dgm:cxn modelId="{228FD0AC-0D23-4016-A817-CDBC1DCF8975}" srcId="{C56FBE9C-CCAD-4767-9876-84540732CCB9}" destId="{C0442A0C-5585-4E0E-B730-22FA40E825CC}" srcOrd="3" destOrd="0" parTransId="{12A599A4-2648-4EEC-8C94-A3EDD1EC1598}" sibTransId="{0C0B7CDB-1BE5-41A7-A51F-6EAD738B420A}"/>
    <dgm:cxn modelId="{B8E26DAF-B2D0-374F-BA4E-C4F37259FAAB}" type="presOf" srcId="{792672C0-6A6A-47C8-9830-9C27ED6E751A}" destId="{73B26CF2-E6D3-A946-B891-79B9E9D66899}" srcOrd="0" destOrd="0" presId="urn:microsoft.com/office/officeart/2005/8/layout/vList2"/>
    <dgm:cxn modelId="{580A6AB5-163A-EE48-8D69-A2F6544FA6FF}" type="presOf" srcId="{C0442A0C-5585-4E0E-B730-22FA40E825CC}" destId="{8A561229-CC6A-CF4E-AA29-C2EE5CF7E73C}" srcOrd="0" destOrd="0" presId="urn:microsoft.com/office/officeart/2005/8/layout/vList2"/>
    <dgm:cxn modelId="{825527BE-A646-45EC-BFD6-B7191983B7C0}" srcId="{C56FBE9C-CCAD-4767-9876-84540732CCB9}" destId="{774FA94D-16F6-4111-97BB-EB6D03687FF4}" srcOrd="0" destOrd="0" parTransId="{7F3053A8-C90A-40EB-BE97-B230CC2685BF}" sibTransId="{49B2F4AC-0012-4948-AB3E-D41EFF983AE7}"/>
    <dgm:cxn modelId="{F7299ABE-2A75-BE4F-843E-0D8C450A3663}" type="presOf" srcId="{673879F0-F332-4A59-A64D-751EC60F086E}" destId="{9767335C-230A-0A49-B3D6-0104D918FD42}" srcOrd="0" destOrd="0" presId="urn:microsoft.com/office/officeart/2005/8/layout/vList2"/>
    <dgm:cxn modelId="{191B6E4B-4B7B-3B41-9087-AC2A97B0A581}" type="presParOf" srcId="{79C0F48F-DCA3-F744-B34B-966DFA061ED6}" destId="{571F095E-4513-194F-A94A-B0B956081CCB}" srcOrd="0" destOrd="0" presId="urn:microsoft.com/office/officeart/2005/8/layout/vList2"/>
    <dgm:cxn modelId="{5400C810-E79C-2F49-A2E4-F7BBBB4E20D9}" type="presParOf" srcId="{79C0F48F-DCA3-F744-B34B-966DFA061ED6}" destId="{8DFFADB2-095B-C648-A260-BF34DF1B1E8C}" srcOrd="1" destOrd="0" presId="urn:microsoft.com/office/officeart/2005/8/layout/vList2"/>
    <dgm:cxn modelId="{F2BBC96C-FA16-6F47-A638-BD0E9BA76C59}" type="presParOf" srcId="{79C0F48F-DCA3-F744-B34B-966DFA061ED6}" destId="{73B26CF2-E6D3-A946-B891-79B9E9D66899}" srcOrd="2" destOrd="0" presId="urn:microsoft.com/office/officeart/2005/8/layout/vList2"/>
    <dgm:cxn modelId="{C8134932-78CC-754B-859D-496BAD302C53}" type="presParOf" srcId="{79C0F48F-DCA3-F744-B34B-966DFA061ED6}" destId="{70BEF32D-3474-CE41-BE27-3DA569BCA44D}" srcOrd="3" destOrd="0" presId="urn:microsoft.com/office/officeart/2005/8/layout/vList2"/>
    <dgm:cxn modelId="{7BCD37AB-1768-CD42-B86E-0E29DD119799}" type="presParOf" srcId="{79C0F48F-DCA3-F744-B34B-966DFA061ED6}" destId="{6257FC33-AA03-7345-9A26-93C4275CC3A9}" srcOrd="4" destOrd="0" presId="urn:microsoft.com/office/officeart/2005/8/layout/vList2"/>
    <dgm:cxn modelId="{899BC2D8-901C-BA4B-84D4-CC6D51345510}" type="presParOf" srcId="{79C0F48F-DCA3-F744-B34B-966DFA061ED6}" destId="{CF2FD2C5-5B1A-964A-A7BF-24FF68C3B192}" srcOrd="5" destOrd="0" presId="urn:microsoft.com/office/officeart/2005/8/layout/vList2"/>
    <dgm:cxn modelId="{F604F6D6-C17C-1F4A-A7E5-D45ECE885F3E}" type="presParOf" srcId="{79C0F48F-DCA3-F744-B34B-966DFA061ED6}" destId="{8A561229-CC6A-CF4E-AA29-C2EE5CF7E73C}" srcOrd="6" destOrd="0" presId="urn:microsoft.com/office/officeart/2005/8/layout/vList2"/>
    <dgm:cxn modelId="{DB5D4BCF-C380-7F47-BFD2-87CBC6DC5021}" type="presParOf" srcId="{79C0F48F-DCA3-F744-B34B-966DFA061ED6}" destId="{3D1F9F50-A04E-3F43-A138-25DE83A2096C}" srcOrd="7" destOrd="0" presId="urn:microsoft.com/office/officeart/2005/8/layout/vList2"/>
    <dgm:cxn modelId="{1B11D17B-2636-0A4A-957C-3620762D0C16}" type="presParOf" srcId="{79C0F48F-DCA3-F744-B34B-966DFA061ED6}" destId="{3C5DB99F-C869-2543-B31E-B91DD59AD0E3}" srcOrd="8" destOrd="0" presId="urn:microsoft.com/office/officeart/2005/8/layout/vList2"/>
    <dgm:cxn modelId="{D07FA369-A492-4348-9401-0E237DB36A08}" type="presParOf" srcId="{79C0F48F-DCA3-F744-B34B-966DFA061ED6}" destId="{2695087E-F447-9C4B-BE75-FFAB72D1CA08}" srcOrd="9" destOrd="0" presId="urn:microsoft.com/office/officeart/2005/8/layout/vList2"/>
    <dgm:cxn modelId="{0DBCEE73-29C2-CA4A-885F-97996BF0ECC6}" type="presParOf" srcId="{79C0F48F-DCA3-F744-B34B-966DFA061ED6}" destId="{E9866504-7091-0B4F-AC65-696E781BDDA2}" srcOrd="10" destOrd="0" presId="urn:microsoft.com/office/officeart/2005/8/layout/vList2"/>
    <dgm:cxn modelId="{3400DA6C-F3C1-CB43-9BFF-A399BCB54228}" type="presParOf" srcId="{79C0F48F-DCA3-F744-B34B-966DFA061ED6}" destId="{0049029E-21EB-C54C-B84E-DFCA3B04AC8F}" srcOrd="11" destOrd="0" presId="urn:microsoft.com/office/officeart/2005/8/layout/vList2"/>
    <dgm:cxn modelId="{04E2B838-E737-2344-AAA3-ACDB3FCC766B}" type="presParOf" srcId="{79C0F48F-DCA3-F744-B34B-966DFA061ED6}" destId="{9767335C-230A-0A49-B3D6-0104D918FD4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F095E-4513-194F-A94A-B0B956081CCB}">
      <dsp:nvSpPr>
        <dsp:cNvPr id="0" name=""/>
        <dsp:cNvSpPr/>
      </dsp:nvSpPr>
      <dsp:spPr>
        <a:xfrm>
          <a:off x="0" y="0"/>
          <a:ext cx="4352980" cy="5029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Key Findings &amp; Observations:</a:t>
          </a:r>
          <a:endParaRPr lang="en-US" sz="1100" kern="1200" dirty="0"/>
        </a:p>
      </dsp:txBody>
      <dsp:txXfrm>
        <a:off x="24551" y="24551"/>
        <a:ext cx="4303878" cy="453833"/>
      </dsp:txXfrm>
    </dsp:sp>
    <dsp:sp modelId="{73B26CF2-E6D3-A946-B891-79B9E9D66899}">
      <dsp:nvSpPr>
        <dsp:cNvPr id="0" name=""/>
        <dsp:cNvSpPr/>
      </dsp:nvSpPr>
      <dsp:spPr>
        <a:xfrm>
          <a:off x="0" y="563048"/>
          <a:ext cx="4352980" cy="502935"/>
        </a:xfrm>
        <a:prstGeom prst="roundRect">
          <a:avLst/>
        </a:prstGeom>
        <a:solidFill>
          <a:schemeClr val="accent5">
            <a:hueOff val="1863053"/>
            <a:satOff val="-1606"/>
            <a:lumOff val="2124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% Bed Occupancy  Varies &amp; During Pandemic Occupancy Dropped</a:t>
          </a:r>
        </a:p>
      </dsp:txBody>
      <dsp:txXfrm>
        <a:off x="24551" y="587599"/>
        <a:ext cx="4303878" cy="453833"/>
      </dsp:txXfrm>
    </dsp:sp>
    <dsp:sp modelId="{6257FC33-AA03-7345-9A26-93C4275CC3A9}">
      <dsp:nvSpPr>
        <dsp:cNvPr id="0" name=""/>
        <dsp:cNvSpPr/>
      </dsp:nvSpPr>
      <dsp:spPr>
        <a:xfrm>
          <a:off x="0" y="1097664"/>
          <a:ext cx="4352980" cy="502935"/>
        </a:xfrm>
        <a:prstGeom prst="round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Delayed Discharge – Most Vulnerable– Admissions Increases</a:t>
          </a:r>
        </a:p>
      </dsp:txBody>
      <dsp:txXfrm>
        <a:off x="24551" y="1122215"/>
        <a:ext cx="4303878" cy="453833"/>
      </dsp:txXfrm>
    </dsp:sp>
    <dsp:sp modelId="{8A561229-CC6A-CF4E-AA29-C2EE5CF7E73C}">
      <dsp:nvSpPr>
        <dsp:cNvPr id="0" name=""/>
        <dsp:cNvSpPr/>
      </dsp:nvSpPr>
      <dsp:spPr>
        <a:xfrm>
          <a:off x="0" y="1632279"/>
          <a:ext cx="4352980" cy="502935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3. Delayed Discharge  - Main Reasons related  to Health &amp; Social Care</a:t>
          </a:r>
          <a:endParaRPr lang="en-US" sz="1100" kern="1200" dirty="0"/>
        </a:p>
      </dsp:txBody>
      <dsp:txXfrm>
        <a:off x="24551" y="1656830"/>
        <a:ext cx="4303878" cy="453833"/>
      </dsp:txXfrm>
    </dsp:sp>
    <dsp:sp modelId="{3C5DB99F-C869-2543-B31E-B91DD59AD0E3}">
      <dsp:nvSpPr>
        <dsp:cNvPr id="0" name=""/>
        <dsp:cNvSpPr/>
      </dsp:nvSpPr>
      <dsp:spPr>
        <a:xfrm>
          <a:off x="0" y="2166895"/>
          <a:ext cx="4352980" cy="502935"/>
        </a:xfrm>
        <a:prstGeom prst="roundRect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A&amp;E -  On average hospitals don’t always meet 4 </a:t>
          </a:r>
          <a:r>
            <a:rPr lang="en-US" sz="1100" kern="1200" dirty="0" err="1"/>
            <a:t>hr</a:t>
          </a:r>
          <a:r>
            <a:rPr lang="en-US" sz="1100" kern="1200" dirty="0"/>
            <a:t> target.</a:t>
          </a:r>
        </a:p>
      </dsp:txBody>
      <dsp:txXfrm>
        <a:off x="24551" y="2191446"/>
        <a:ext cx="4303878" cy="453833"/>
      </dsp:txXfrm>
    </dsp:sp>
    <dsp:sp modelId="{E9866504-7091-0B4F-AC65-696E781BDDA2}">
      <dsp:nvSpPr>
        <dsp:cNvPr id="0" name=""/>
        <dsp:cNvSpPr/>
      </dsp:nvSpPr>
      <dsp:spPr>
        <a:xfrm>
          <a:off x="0" y="2701510"/>
          <a:ext cx="4352980" cy="502935"/>
        </a:xfrm>
        <a:prstGeom prst="roundRect">
          <a:avLst/>
        </a:prstGeom>
        <a:solidFill>
          <a:schemeClr val="accent5">
            <a:hueOff val="9315266"/>
            <a:satOff val="-8028"/>
            <a:lumOff val="10622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 That further data would enhance predictability modelling.</a:t>
          </a:r>
        </a:p>
      </dsp:txBody>
      <dsp:txXfrm>
        <a:off x="24551" y="2726061"/>
        <a:ext cx="4303878" cy="453833"/>
      </dsp:txXfrm>
    </dsp:sp>
    <dsp:sp modelId="{9767335C-230A-0A49-B3D6-0104D918FD42}">
      <dsp:nvSpPr>
        <dsp:cNvPr id="0" name=""/>
        <dsp:cNvSpPr/>
      </dsp:nvSpPr>
      <dsp:spPr>
        <a:xfrm>
          <a:off x="0" y="3236126"/>
          <a:ext cx="4352980" cy="502935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e.g. Staffing Numbers, vaccination.</a:t>
          </a:r>
        </a:p>
      </dsp:txBody>
      <dsp:txXfrm>
        <a:off x="24551" y="3260677"/>
        <a:ext cx="4303878" cy="453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B169-E1A0-D1F8-EB9B-4F39D9A0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dirty="0"/>
              <a:t>Group 3 – Dashboard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50878-78F2-B344-B07C-76D2814C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US" dirty="0"/>
              <a:t>Presented By:  Group 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F035DC5-EDC2-9CA7-14D6-B5BD8607F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6" r="1" b="12604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D83-3F47-EDAB-A12C-42750D79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Brief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9E881-1D51-50F1-B9BE-777FB7A4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633" y="0"/>
            <a:ext cx="1768958" cy="9375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0B6BF-3656-B129-58A5-41C0343CD94B}"/>
              </a:ext>
            </a:extLst>
          </p:cNvPr>
          <p:cNvSpPr txBox="1"/>
          <p:nvPr/>
        </p:nvSpPr>
        <p:spPr>
          <a:xfrm>
            <a:off x="11787189" y="5286374"/>
            <a:ext cx="370468" cy="34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DDC60-984F-70A5-64B0-B51B4D1B4B7A}"/>
              </a:ext>
            </a:extLst>
          </p:cNvPr>
          <p:cNvSpPr txBox="1"/>
          <p:nvPr/>
        </p:nvSpPr>
        <p:spPr>
          <a:xfrm>
            <a:off x="3727050" y="746772"/>
            <a:ext cx="6724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a dashboard using R-Shiny and PHS open data on secondary care to investigate what has been happening from 2020 onwards in the acute hospital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dirty="0"/>
              <a:t>Key Focus Areas:</a:t>
            </a:r>
          </a:p>
          <a:p>
            <a:endParaRPr lang="en-GB" dirty="0"/>
          </a:p>
          <a:p>
            <a:r>
              <a:rPr lang="en-GB" dirty="0"/>
              <a:t>1. To what extent is the ‘winter crises’ the media predicts real? </a:t>
            </a:r>
          </a:p>
          <a:p>
            <a:endParaRPr lang="en-GB" dirty="0"/>
          </a:p>
          <a:p>
            <a:r>
              <a:rPr lang="en-GB" dirty="0"/>
              <a:t>2. How has winter impacted Scotland’s NHS in the past?</a:t>
            </a:r>
          </a:p>
          <a:p>
            <a:endParaRPr lang="en-GB" dirty="0"/>
          </a:p>
          <a:p>
            <a:r>
              <a:rPr lang="en-GB" dirty="0"/>
              <a:t>3. Potential impact in winter 2022 </a:t>
            </a:r>
          </a:p>
          <a:p>
            <a:endParaRPr lang="en-GB" dirty="0"/>
          </a:p>
          <a:p>
            <a:r>
              <a:rPr lang="en-GB" dirty="0"/>
              <a:t>4. How might the pandemic influence the potential scenario?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Consider:  Temporal,  Demographic  &amp; Geographic  Aspects. </a:t>
            </a:r>
            <a:endParaRPr lang="en-US" b="1" dirty="0"/>
          </a:p>
        </p:txBody>
      </p:sp>
      <p:pic>
        <p:nvPicPr>
          <p:cNvPr id="9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20DD52B4-EF4F-E3AC-0B77-41B772B4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5A9E34D-6A81-24E1-3D8C-0EB3D4A6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95" y="5825085"/>
            <a:ext cx="3200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9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BF24-B2B5-F7E8-E082-6B69F01E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r>
              <a:rPr lang="en-US"/>
              <a:t>Media  Predictions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0F5083-CE22-8BAD-E7D0-B3376182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65344">
            <a:off x="4243789" y="1459076"/>
            <a:ext cx="4939847" cy="114851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982EC57-C064-F711-11B6-76643756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93" y="452235"/>
            <a:ext cx="3348812" cy="619529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349B542-981C-0DC8-68BE-30FC0963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1790">
            <a:off x="7101636" y="5619829"/>
            <a:ext cx="4467068" cy="88224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63BE45B-87AE-4356-01F4-B6ECA6EBB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132" y="4140390"/>
            <a:ext cx="4309012" cy="121729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F572E-C987-89DA-F40F-D0A96F2CECE4}"/>
              </a:ext>
            </a:extLst>
          </p:cNvPr>
          <p:cNvSpPr txBox="1"/>
          <p:nvPr/>
        </p:nvSpPr>
        <p:spPr>
          <a:xfrm>
            <a:off x="330275" y="2808311"/>
            <a:ext cx="3392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A&amp;E Waiting Times Increasing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Delayed Discharges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Overwhelming  Bed Demand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Increased Admissions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Covid Influence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12A6E5-D950-6FFE-2784-48B4A34FF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7154">
            <a:off x="8174903" y="2624466"/>
            <a:ext cx="3590317" cy="1198887"/>
          </a:xfrm>
          <a:prstGeom prst="rect">
            <a:avLst/>
          </a:prstGeom>
        </p:spPr>
      </p:pic>
      <p:pic>
        <p:nvPicPr>
          <p:cNvPr id="3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B5AC1B39-EAC6-D8EB-A8DA-7AC7C9EC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158549" y="134216"/>
            <a:ext cx="1779622" cy="943200"/>
          </a:xfrm>
        </p:spPr>
      </p:pic>
    </p:spTree>
    <p:extLst>
      <p:ext uri="{BB962C8B-B14F-4D97-AF65-F5344CB8AC3E}">
        <p14:creationId xmlns:p14="http://schemas.microsoft.com/office/powerpoint/2010/main" val="185908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8024F-96CD-EBAC-DF04-5C0C76BA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73" y="4386720"/>
            <a:ext cx="4067033" cy="152724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Project Timeline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F526FD8-1C37-2A6D-374F-BA757F6E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5" y="1378415"/>
            <a:ext cx="10764933" cy="2637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8BB-3CCE-F988-CD4C-A7F230A5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DD15C27-C093-0D87-6B3D-E1E5336C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5FCF71D-B8C5-4114-7E69-3DB3581BE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15" y="192976"/>
            <a:ext cx="1079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6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8024F-96CD-EBAC-DF04-5C0C76BA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84" y="4401137"/>
            <a:ext cx="5120017" cy="152724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Dashboard 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8BB-3CCE-F988-CD4C-A7F230A5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DD15C27-C093-0D87-6B3D-E1E5336C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8E809F-C747-EFB4-07A4-78A5B2E1C5F9}"/>
              </a:ext>
            </a:extLst>
          </p:cNvPr>
          <p:cNvSpPr txBox="1"/>
          <p:nvPr/>
        </p:nvSpPr>
        <p:spPr>
          <a:xfrm>
            <a:off x="870809" y="734626"/>
            <a:ext cx="95975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Following our review of the project brief, we developed a dashboard that focused on NHS Performance Vitals (KPI’s):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% Bed Occupancy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A&amp;E Waiting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Delayed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Admissions </a:t>
            </a:r>
          </a:p>
          <a:p>
            <a:endParaRPr lang="en-GB" b="1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4004795-8AA8-F30C-0142-F2F92BF1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36" y="1425731"/>
            <a:ext cx="2300965" cy="22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9D83-3F47-EDAB-A12C-42750D79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621174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 Key Findings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9E881-1D51-50F1-B9BE-777FB7A4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633" y="0"/>
            <a:ext cx="1768958" cy="9375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0B6BF-3656-B129-58A5-41C0343CD94B}"/>
              </a:ext>
            </a:extLst>
          </p:cNvPr>
          <p:cNvSpPr txBox="1"/>
          <p:nvPr/>
        </p:nvSpPr>
        <p:spPr>
          <a:xfrm>
            <a:off x="11787189" y="5286374"/>
            <a:ext cx="370468" cy="34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20DD52B4-EF4F-E3AC-0B77-41B772B4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graphicFrame>
        <p:nvGraphicFramePr>
          <p:cNvPr id="13" name="TextBox 7">
            <a:extLst>
              <a:ext uri="{FF2B5EF4-FFF2-40B4-BE49-F238E27FC236}">
                <a16:creationId xmlns:a16="http://schemas.microsoft.com/office/drawing/2014/main" id="{AB3653FB-E927-435F-C8E7-DCAC497FA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33632"/>
              </p:ext>
            </p:extLst>
          </p:nvPr>
        </p:nvGraphicFramePr>
        <p:xfrm>
          <a:off x="120817" y="1859636"/>
          <a:ext cx="4352980" cy="3767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967B6C4-18CA-1DA1-DBDB-79EEB3871754}"/>
              </a:ext>
            </a:extLst>
          </p:cNvPr>
          <p:cNvSpPr txBox="1"/>
          <p:nvPr/>
        </p:nvSpPr>
        <p:spPr>
          <a:xfrm>
            <a:off x="5139416" y="1156835"/>
            <a:ext cx="61505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Conclusions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media predicts has some substance but using data</a:t>
            </a:r>
          </a:p>
          <a:p>
            <a:r>
              <a:rPr lang="en-GB" dirty="0"/>
              <a:t>provides a more accurate insight into these  winter predictions.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pandemic did have an impact  on secondary care in the acute hospital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pandemic continues we could see similar trends as  shown in past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126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8024F-96CD-EBAC-DF04-5C0C76BA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69" y="4386720"/>
            <a:ext cx="6485861" cy="15272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End of Presentation – Questions?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Tick">
            <a:extLst>
              <a:ext uri="{FF2B5EF4-FFF2-40B4-BE49-F238E27FC236}">
                <a16:creationId xmlns:a16="http://schemas.microsoft.com/office/drawing/2014/main" id="{6D8E26E9-7A6C-8E6A-DEC6-002D5B2E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138" y="757326"/>
            <a:ext cx="3185684" cy="31856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8BB-3CCE-F988-CD4C-A7F230A5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DD15C27-C093-0D87-6B3D-E1E5336C2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83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506</TotalTime>
  <Words>290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Group 3 – Dashboard Project</vt:lpstr>
      <vt:lpstr> Project Brief</vt:lpstr>
      <vt:lpstr>Media  Predictions</vt:lpstr>
      <vt:lpstr>Project Timeline </vt:lpstr>
      <vt:lpstr>Dashboard Demonstration</vt:lpstr>
      <vt:lpstr> Key Findings</vt:lpstr>
      <vt:lpstr>End of Presentation –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Wright</dc:creator>
  <cp:lastModifiedBy>Scott Wright</cp:lastModifiedBy>
  <cp:revision>6</cp:revision>
  <dcterms:created xsi:type="dcterms:W3CDTF">2022-04-27T13:59:44Z</dcterms:created>
  <dcterms:modified xsi:type="dcterms:W3CDTF">2022-04-28T10:24:48Z</dcterms:modified>
</cp:coreProperties>
</file>