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300" r:id="rId5"/>
    <p:sldId id="299" r:id="rId6"/>
    <p:sldId id="279" r:id="rId7"/>
    <p:sldId id="281" r:id="rId8"/>
    <p:sldId id="303" r:id="rId9"/>
    <p:sldId id="280" r:id="rId10"/>
    <p:sldId id="282" r:id="rId11"/>
    <p:sldId id="291" r:id="rId12"/>
    <p:sldId id="290" r:id="rId13"/>
    <p:sldId id="297" r:id="rId14"/>
    <p:sldId id="298" r:id="rId15"/>
    <p:sldId id="278" r:id="rId16"/>
    <p:sldId id="306" r:id="rId17"/>
    <p:sldId id="307" r:id="rId18"/>
    <p:sldId id="293" r:id="rId19"/>
    <p:sldId id="304" r:id="rId20"/>
    <p:sldId id="294" r:id="rId21"/>
    <p:sldId id="283" r:id="rId22"/>
    <p:sldId id="296" r:id="rId23"/>
    <p:sldId id="284" r:id="rId24"/>
    <p:sldId id="301" r:id="rId25"/>
    <p:sldId id="261" r:id="rId26"/>
    <p:sldId id="302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409" autoAdjust="0"/>
  </p:normalViewPr>
  <p:slideViewPr>
    <p:cSldViewPr snapToGrid="0" showGuides="1">
      <p:cViewPr varScale="1">
        <p:scale>
          <a:sx n="38" d="100"/>
          <a:sy n="3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5B06C-CC99-4BDA-8C43-B5C3B027314C}" type="datetimeFigureOut">
              <a:rPr lang="en-IN" smtClean="0"/>
              <a:t>30-12-2024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B15E1-F31D-4C26-B135-687442C4E3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032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r>
              <a:rPr lang="en-US" b="1" dirty="0"/>
              <a:t>Answers:</a:t>
            </a:r>
          </a:p>
          <a:p>
            <a:pPr marL="228600" indent="-228600">
              <a:buAutoNum type="arabicPeriod"/>
            </a:pPr>
            <a:r>
              <a:rPr lang="en-US" b="0" dirty="0"/>
              <a:t>Japan</a:t>
            </a:r>
          </a:p>
          <a:p>
            <a:pPr marL="228600" indent="-228600">
              <a:buAutoNum type="arabicPeriod"/>
            </a:pPr>
            <a:r>
              <a:rPr lang="en-US" dirty="0"/>
              <a:t>The country with the </a:t>
            </a:r>
            <a:r>
              <a:rPr lang="en-US" b="1" dirty="0"/>
              <a:t>longest days</a:t>
            </a:r>
            <a:r>
              <a:rPr lang="en-US" dirty="0"/>
              <a:t> is </a:t>
            </a:r>
            <a:r>
              <a:rPr lang="en-US" b="1" dirty="0"/>
              <a:t>Norway</a:t>
            </a:r>
            <a:r>
              <a:rPr lang="en-US" dirty="0"/>
              <a:t>, particularly in its northern regions above the </a:t>
            </a:r>
            <a:r>
              <a:rPr lang="en-US" b="1" dirty="0"/>
              <a:t>Arctic Circle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/>
              <a:t>The country with the </a:t>
            </a:r>
            <a:r>
              <a:rPr lang="en-US" b="1" dirty="0"/>
              <a:t>shortest days</a:t>
            </a:r>
            <a:r>
              <a:rPr lang="en-US" dirty="0"/>
              <a:t> (in terms of daylight hours) is typically located near the </a:t>
            </a:r>
            <a:r>
              <a:rPr lang="en-US" b="1" dirty="0"/>
              <a:t>South Pole</a:t>
            </a:r>
            <a:r>
              <a:rPr lang="en-US" dirty="0"/>
              <a:t>—</a:t>
            </a:r>
            <a:r>
              <a:rPr lang="en-US" b="1" dirty="0"/>
              <a:t>Antarctica</a:t>
            </a:r>
            <a:r>
              <a:rPr lang="en-US" dirty="0"/>
              <a:t>.</a:t>
            </a:r>
            <a:endParaRPr lang="en-IN" dirty="0"/>
          </a:p>
          <a:p>
            <a:pPr marL="228600" indent="-228600">
              <a:buAutoNum type="arabicPeriod"/>
            </a:pPr>
            <a:r>
              <a:rPr lang="en-US" dirty="0"/>
              <a:t>The country where the </a:t>
            </a:r>
            <a:r>
              <a:rPr lang="en-US" b="1" dirty="0"/>
              <a:t>Sun sets last</a:t>
            </a:r>
            <a:r>
              <a:rPr lang="en-US" dirty="0"/>
              <a:t> is typically </a:t>
            </a:r>
            <a:r>
              <a:rPr lang="en-US" b="1" dirty="0"/>
              <a:t>American Samoa</a:t>
            </a:r>
            <a:r>
              <a:rPr lang="en-US" dirty="0"/>
              <a:t>, located in the </a:t>
            </a:r>
            <a:r>
              <a:rPr lang="en-US" b="1" dirty="0"/>
              <a:t>Pacific Ocean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627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BB9CB-64DB-0979-E7D1-55B6F507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6E925-1D63-F829-B8C4-F72D67D18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53A8E-E2F6-DB11-9FEE-AD43043DF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Observer Object: Represents the location on Earth from where observations are made. It requires geographical coordinates:</a:t>
            </a:r>
          </a:p>
          <a:p>
            <a:pPr marL="896938" lvl="1" indent="-439738">
              <a:buFont typeface="Courier New" panose="02070309020205020404" pitchFamily="49" charset="0"/>
              <a:buChar char="o"/>
            </a:pPr>
            <a:r>
              <a:rPr lang="en-US" dirty="0"/>
              <a:t>lat: Latitude of the location.</a:t>
            </a:r>
          </a:p>
          <a:p>
            <a:pPr marL="896938" lvl="1" indent="-439738">
              <a:buFont typeface="Courier New" panose="02070309020205020404" pitchFamily="49" charset="0"/>
              <a:buChar char="o"/>
            </a:pPr>
            <a:r>
              <a:rPr lang="en-US" dirty="0"/>
              <a:t>lon: Longitude of the location.</a:t>
            </a:r>
          </a:p>
          <a:p>
            <a:pPr marL="896938" lvl="1" indent="-439738">
              <a:buFont typeface="Courier New" panose="02070309020205020404" pitchFamily="49" charset="0"/>
              <a:buChar char="o"/>
            </a:pPr>
            <a:r>
              <a:rPr lang="en-US" dirty="0"/>
              <a:t>date: The current date and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Sunrise and Sunset Calculation: Use the next_rising and next_setting methods to calculate the next sunrise and sunset times for a given location.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DD4C-BC5F-5F74-9896-7CAF382A8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102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BB9CB-64DB-0979-E7D1-55B6F507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6E925-1D63-F829-B8C4-F72D67D18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53A8E-E2F6-DB11-9FEE-AD43043DF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Here, next_rising and next_setting return the times of the next sunrise and sunset as ephem.Date objects.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DD4C-BC5F-5F74-9896-7CAF382A8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46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Define the function to get the times of sunrise and sunset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Create a list of cities, their latitudes and longitudes respectively.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ephem.now() – gets the current date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46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2867A-43F6-95DE-0684-BD76CDFCC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CEB0F-4749-9622-41C2-46FDCC38B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EE05DE-1D5F-A544-1067-8F80D0FF5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Here, next_rising and next_setting return the times of the next sunrise and sunset as </a:t>
            </a:r>
            <a:r>
              <a:rPr lang="en-US" u="sng" dirty="0"/>
              <a:t>ephem.Date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Decoding the print format statement: 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IN" b="1" dirty="0"/>
              <a:t>print(f"{city['name']:&lt;15} {str(sunrise):&lt;20} {str(sunset):&lt;20}")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="1" dirty="0"/>
              <a:t>city['name']</a:t>
            </a:r>
            <a:r>
              <a:rPr lang="en-US" dirty="0"/>
              <a:t>: Displays the name of the city (assumed to be part of a dictionary).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="1" dirty="0"/>
              <a:t>:&lt;15</a:t>
            </a:r>
            <a:r>
              <a:rPr lang="en-US" dirty="0"/>
              <a:t>: Ensures the city name occupies 15 characters with left alignment (padding with spaces if needed).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="1" dirty="0"/>
              <a:t>str(sunrise) and str(sunset)</a:t>
            </a:r>
            <a:r>
              <a:rPr lang="en-US" dirty="0"/>
              <a:t>: Converts the calculated sunrise and sunset times into strings for display.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b="1" dirty="0"/>
              <a:t>:&lt;20</a:t>
            </a:r>
            <a:r>
              <a:rPr lang="en-US" dirty="0"/>
              <a:t>: Ensures each time occupies 20 characters with left alignment.</a:t>
            </a:r>
            <a:endParaRPr lang="en-IN" b="1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endParaRPr lang="en-IN" b="1" dirty="0"/>
          </a:p>
          <a:p>
            <a:pPr marL="457200" lvl="1" indent="0">
              <a:buFont typeface="Courier New" panose="02070309020205020404" pitchFamily="49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3E5E-A3CB-B8CA-1923-EBD9C6DA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40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Probing 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some real-world applications of the </a:t>
            </a:r>
            <a:r>
              <a:rPr lang="en-US" dirty="0" err="1"/>
              <a:t>ephem</a:t>
            </a:r>
            <a:r>
              <a:rPr lang="en-US" dirty="0"/>
              <a:t> library?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would you calculate the sunrise and sunset times for a specific location using </a:t>
            </a:r>
            <a:r>
              <a:rPr lang="en-US" dirty="0" err="1"/>
              <a:t>ephem</a:t>
            </a:r>
            <a:r>
              <a:rPr lang="en-US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the </a:t>
            </a:r>
            <a:r>
              <a:rPr lang="en-US" dirty="0" err="1"/>
              <a:t>ephem</a:t>
            </a:r>
            <a:r>
              <a:rPr lang="en-US" dirty="0"/>
              <a:t> library handle time zones or coordinate systems?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some alternative libraries to </a:t>
            </a:r>
            <a:r>
              <a:rPr lang="en-US" dirty="0" err="1"/>
              <a:t>ephem</a:t>
            </a:r>
            <a:r>
              <a:rPr lang="en-US" dirty="0"/>
              <a:t> for astronomical computations?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7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</a:t>
            </a:r>
          </a:p>
          <a:p>
            <a:pPr marL="228600" indent="-228600">
              <a:buAutoNum type="arabicPeriod"/>
            </a:pPr>
            <a:r>
              <a:rPr lang="en-US" dirty="0"/>
              <a:t>B</a:t>
            </a:r>
          </a:p>
          <a:p>
            <a:pPr marL="228600" indent="-228600">
              <a:buAutoNum type="arabicPeriod"/>
            </a:pPr>
            <a:r>
              <a:rPr lang="en-US" dirty="0"/>
              <a:t>D</a:t>
            </a:r>
          </a:p>
          <a:p>
            <a:pPr marL="228600" indent="-228600">
              <a:buAutoNum type="arabicPeriod"/>
            </a:pPr>
            <a:r>
              <a:rPr lang="en-US" dirty="0"/>
              <a:t>B</a:t>
            </a:r>
          </a:p>
          <a:p>
            <a:pPr marL="228600" indent="-228600">
              <a:buAutoNum type="arabicPeriod"/>
            </a:pPr>
            <a:r>
              <a:rPr lang="en-US" dirty="0"/>
              <a:t>B 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723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Allow users to view the cities sorted by the earliest sunrise or sunset, helping them decide where to experience these magical moments first.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If the cities are </a:t>
            </a:r>
            <a:r>
              <a:rPr lang="en-US" i="1" dirty="0"/>
              <a:t>New York</a:t>
            </a:r>
            <a:r>
              <a:rPr lang="en-US" dirty="0"/>
              <a:t>, </a:t>
            </a:r>
            <a:r>
              <a:rPr lang="en-US" i="1" dirty="0"/>
              <a:t>London</a:t>
            </a:r>
            <a:r>
              <a:rPr lang="en-US" dirty="0"/>
              <a:t>, and </a:t>
            </a:r>
            <a:r>
              <a:rPr lang="en-US" i="1" dirty="0"/>
              <a:t>Tokyo</a:t>
            </a:r>
            <a:r>
              <a:rPr lang="en-US" dirty="0"/>
              <a:t>, the program should display them in ascending order of sunrise or sunset times when chosen.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860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627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529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979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Teacher Reference: </a:t>
            </a:r>
          </a:p>
          <a:p>
            <a:r>
              <a:rPr lang="en-US" u="sng" dirty="0"/>
              <a:t>Story</a:t>
            </a:r>
            <a:r>
              <a:rPr lang="en-US" dirty="0"/>
              <a:t>: One fine morning, when the warmth of Sunrays touched Alex, he woke up. Alex is a curious boy. He wondered when would people in other parts of the world wake up.</a:t>
            </a:r>
          </a:p>
          <a:p>
            <a:r>
              <a:rPr lang="en-US" dirty="0"/>
              <a:t>So, he decided to find out the sunrise timings for 5 different cities in different parts of the world.</a:t>
            </a:r>
          </a:p>
          <a:p>
            <a:r>
              <a:rPr lang="en-US" dirty="0"/>
              <a:t>To build a Python program that:</a:t>
            </a:r>
          </a:p>
          <a:p>
            <a:r>
              <a:rPr lang="en-US" dirty="0"/>
              <a:t>a.) Calculates the next sunrise and sunset times for these five cities using their geographical coordinates.</a:t>
            </a:r>
          </a:p>
          <a:p>
            <a:r>
              <a:rPr lang="en-US" dirty="0"/>
              <a:t>b.) Displays the results in a clean, tabular format.                    </a:t>
            </a:r>
          </a:p>
          <a:p>
            <a:r>
              <a:rPr lang="en-US" dirty="0"/>
              <a:t> #Additional: Research and add your hometown to the list of cities in the program. Test it to find the next sunrise and sunset times for where you live!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42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</a:t>
            </a:r>
            <a:r>
              <a:rPr lang="en-US" dirty="0"/>
              <a:t>ists are used to store multiple items in a single variable .</a:t>
            </a:r>
          </a:p>
          <a:p>
            <a:r>
              <a:rPr lang="en-US" dirty="0"/>
              <a:t>For example, this fruit basket contains different types of fruits, apple, orange, banana, etc.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List items are indexed, list items can be accessed through their locations as we have seen in the string.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Lists are ordered that means they have specific locations.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list items can be added and removed that means lists are mutable unlike strings.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Major difference between a list and string that a string is immutable where as a list is mutable.</a:t>
            </a:r>
            <a:endParaRPr lang="en-IN" dirty="0"/>
          </a:p>
          <a:p>
            <a:endParaRPr lang="en-IN" dirty="0"/>
          </a:p>
          <a:p>
            <a:r>
              <a:rPr lang="en-IN" dirty="0"/>
              <a:t>Note: 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{“name": "Banana”, “nutrient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:”potassium”} :  This part is known as dictionary. They have key: value pairs. We will be learning about them in next class project.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813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r>
              <a:rPr lang="en-US" dirty="0"/>
              <a:t>In the above example,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List [ start: end ] </a:t>
            </a:r>
            <a:r>
              <a:rPr lang="en-US" dirty="0">
                <a:sym typeface="Wingdings" panose="05000000000000000000" pitchFamily="2" charset="2"/>
              </a:rPr>
              <a:t> actual values are start and end-1, but you need to specify till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Start missing  from the first element of the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End missing  till the last element of the 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List [ : : -1]  reverse a list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531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.append() method – add the element at the last place in the list.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.remove() method- removes the specified element from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27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 change a particular item in the list can be done using the index location of the list.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List slicing can also be done in the same way as it is done for strings.</a:t>
            </a:r>
            <a:endParaRPr lang="en-IN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/>
              <a:t>Mutation – changing an element or some of the elements in a list as shown above.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 inbuilt functions. The best part of this inbuilt functions are that there is no necessity of adding any other library for these operations.</a:t>
            </a:r>
            <a:endParaRPr lang="en-IN" dirty="0"/>
          </a:p>
          <a:p>
            <a:pPr marL="158750" indent="0">
              <a:buNone/>
            </a:pPr>
            <a:endParaRPr lang="en-IN" dirty="0"/>
          </a:p>
          <a:p>
            <a:pPr marL="158750" indent="0">
              <a:buNone/>
            </a:pPr>
            <a:r>
              <a:rPr lang="en-IN" b="1" dirty="0"/>
              <a:t>Probing Questions:</a:t>
            </a:r>
          </a:p>
          <a:p>
            <a:pPr marL="330200" indent="-171450">
              <a:buFont typeface="Arial" panose="020B0604020202020204" pitchFamily="34" charset="0"/>
              <a:buChar char="•"/>
            </a:pPr>
            <a:r>
              <a:rPr lang="en-US" dirty="0"/>
              <a:t>What happens if you try to access an index that does not exist in a list?</a:t>
            </a:r>
          </a:p>
          <a:p>
            <a:pPr marL="330200" indent="-171450">
              <a:buFont typeface="Arial" panose="020B0604020202020204" pitchFamily="34" charset="0"/>
              <a:buChar char="•"/>
            </a:pPr>
            <a:r>
              <a:rPr lang="en-US" dirty="0"/>
              <a:t>How can you merge two lists into one?</a:t>
            </a:r>
          </a:p>
          <a:p>
            <a:pPr marL="330200" indent="-171450">
              <a:buFont typeface="Arial" panose="020B0604020202020204" pitchFamily="34" charset="0"/>
              <a:buChar char="•"/>
            </a:pPr>
            <a:r>
              <a:rPr lang="en-US" dirty="0"/>
              <a:t>What are the advantages of using lists in Python?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433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Ask Students: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is latitude and longitude?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How do you find it for your location?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Teacher Reference: </a:t>
            </a:r>
          </a:p>
          <a:p>
            <a:r>
              <a:rPr lang="en-IN" dirty="0"/>
              <a:t>Click on the given link to find the location co-ordinates of your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B15E1-F31D-4C26-B135-687442C4E3F0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040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ps-coordinates.net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6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1.png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43.png"/><Relationship Id="rId5" Type="http://schemas.openxmlformats.org/officeDocument/2006/relationships/image" Target="../media/image1.png"/><Relationship Id="rId10" Type="http://schemas.openxmlformats.org/officeDocument/2006/relationships/image" Target="../media/image42.png"/><Relationship Id="rId4" Type="http://schemas.openxmlformats.org/officeDocument/2006/relationships/image" Target="../media/image39.svg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GIF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411472" y="6608459"/>
            <a:ext cx="4541528" cy="1172410"/>
            <a:chOff x="0" y="0"/>
            <a:chExt cx="1010119" cy="3087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10119" cy="308783"/>
            </a:xfrm>
            <a:custGeom>
              <a:avLst/>
              <a:gdLst/>
              <a:ahLst/>
              <a:cxnLst/>
              <a:rect l="l" t="t" r="r" b="b"/>
              <a:pathLst>
                <a:path w="1010119" h="308783">
                  <a:moveTo>
                    <a:pt x="54502" y="0"/>
                  </a:moveTo>
                  <a:lnTo>
                    <a:pt x="955617" y="0"/>
                  </a:lnTo>
                  <a:cubicBezTo>
                    <a:pt x="970072" y="0"/>
                    <a:pt x="983935" y="5742"/>
                    <a:pt x="994156" y="15963"/>
                  </a:cubicBezTo>
                  <a:cubicBezTo>
                    <a:pt x="1004377" y="26184"/>
                    <a:pt x="1010119" y="40047"/>
                    <a:pt x="1010119" y="54502"/>
                  </a:cubicBezTo>
                  <a:lnTo>
                    <a:pt x="1010119" y="254281"/>
                  </a:lnTo>
                  <a:cubicBezTo>
                    <a:pt x="1010119" y="268736"/>
                    <a:pt x="1004377" y="282598"/>
                    <a:pt x="994156" y="292820"/>
                  </a:cubicBezTo>
                  <a:cubicBezTo>
                    <a:pt x="983935" y="303041"/>
                    <a:pt x="970072" y="308783"/>
                    <a:pt x="955617" y="308783"/>
                  </a:cubicBezTo>
                  <a:lnTo>
                    <a:pt x="54502" y="308783"/>
                  </a:lnTo>
                  <a:cubicBezTo>
                    <a:pt x="40047" y="308783"/>
                    <a:pt x="26184" y="303041"/>
                    <a:pt x="15963" y="292820"/>
                  </a:cubicBezTo>
                  <a:cubicBezTo>
                    <a:pt x="5742" y="282598"/>
                    <a:pt x="0" y="268736"/>
                    <a:pt x="0" y="254281"/>
                  </a:cubicBezTo>
                  <a:lnTo>
                    <a:pt x="0" y="54502"/>
                  </a:lnTo>
                  <a:cubicBezTo>
                    <a:pt x="0" y="40047"/>
                    <a:pt x="5742" y="26184"/>
                    <a:pt x="15963" y="15963"/>
                  </a:cubicBezTo>
                  <a:cubicBezTo>
                    <a:pt x="26184" y="5742"/>
                    <a:pt x="40047" y="0"/>
                    <a:pt x="54502" y="0"/>
                  </a:cubicBezTo>
                  <a:close/>
                </a:path>
              </a:pathLst>
            </a:custGeom>
            <a:solidFill>
              <a:srgbClr val="262A41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010119" cy="3564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6" name="Freeform 6"/>
          <p:cNvSpPr/>
          <p:nvPr/>
        </p:nvSpPr>
        <p:spPr>
          <a:xfrm>
            <a:off x="-1733551" y="-288002"/>
            <a:ext cx="8526303" cy="2416163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16031823" y="-1847968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0651" y="8624986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19"/>
                </a:lnTo>
                <a:lnTo>
                  <a:pt x="0" y="10010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60876" y="2550220"/>
            <a:ext cx="8908040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000"/>
              </a:lnSpc>
            </a:pPr>
            <a:r>
              <a:rPr lang="en-US" sz="125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Python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3328" y="6780111"/>
            <a:ext cx="3692397" cy="943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95"/>
              </a:lnSpc>
            </a:pPr>
            <a:r>
              <a:rPr lang="en-US" sz="6330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GRADE 7 &amp; 8</a:t>
            </a:r>
          </a:p>
        </p:txBody>
      </p:sp>
      <p:pic>
        <p:nvPicPr>
          <p:cNvPr id="14" name="Picture 13" descr="MicrosoftTeams-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285" y="3002058"/>
            <a:ext cx="7396645" cy="410219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38603B6-B875-9FEC-85AF-BCCC08FDB49B}"/>
              </a:ext>
            </a:extLst>
          </p:cNvPr>
          <p:cNvGrpSpPr/>
          <p:nvPr/>
        </p:nvGrpSpPr>
        <p:grpSpPr>
          <a:xfrm>
            <a:off x="411472" y="8161924"/>
            <a:ext cx="3362499" cy="962765"/>
            <a:chOff x="290982" y="8095000"/>
            <a:chExt cx="3362499" cy="962765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75DEB00A-6CA7-16F9-F6AD-9ED8A0830BD5}"/>
                </a:ext>
              </a:extLst>
            </p:cNvPr>
            <p:cNvGrpSpPr/>
            <p:nvPr/>
          </p:nvGrpSpPr>
          <p:grpSpPr>
            <a:xfrm>
              <a:off x="411472" y="8192207"/>
              <a:ext cx="3242009" cy="865558"/>
              <a:chOff x="0" y="0"/>
              <a:chExt cx="1010119" cy="308783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0B466B0C-AADD-5E7B-FEE7-054D5DF85C38}"/>
                  </a:ext>
                </a:extLst>
              </p:cNvPr>
              <p:cNvSpPr/>
              <p:nvPr/>
            </p:nvSpPr>
            <p:spPr>
              <a:xfrm>
                <a:off x="0" y="0"/>
                <a:ext cx="1010119" cy="308783"/>
              </a:xfrm>
              <a:custGeom>
                <a:avLst/>
                <a:gdLst/>
                <a:ahLst/>
                <a:cxnLst/>
                <a:rect l="l" t="t" r="r" b="b"/>
                <a:pathLst>
                  <a:path w="1010119" h="308783">
                    <a:moveTo>
                      <a:pt x="54502" y="0"/>
                    </a:moveTo>
                    <a:lnTo>
                      <a:pt x="955617" y="0"/>
                    </a:lnTo>
                    <a:cubicBezTo>
                      <a:pt x="970072" y="0"/>
                      <a:pt x="983935" y="5742"/>
                      <a:pt x="994156" y="15963"/>
                    </a:cubicBezTo>
                    <a:cubicBezTo>
                      <a:pt x="1004377" y="26184"/>
                      <a:pt x="1010119" y="40047"/>
                      <a:pt x="1010119" y="54502"/>
                    </a:cubicBezTo>
                    <a:lnTo>
                      <a:pt x="1010119" y="254281"/>
                    </a:lnTo>
                    <a:cubicBezTo>
                      <a:pt x="1010119" y="268736"/>
                      <a:pt x="1004377" y="282598"/>
                      <a:pt x="994156" y="292820"/>
                    </a:cubicBezTo>
                    <a:cubicBezTo>
                      <a:pt x="983935" y="303041"/>
                      <a:pt x="970072" y="308783"/>
                      <a:pt x="955617" y="308783"/>
                    </a:cubicBezTo>
                    <a:lnTo>
                      <a:pt x="54502" y="308783"/>
                    </a:lnTo>
                    <a:cubicBezTo>
                      <a:pt x="40047" y="308783"/>
                      <a:pt x="26184" y="303041"/>
                      <a:pt x="15963" y="292820"/>
                    </a:cubicBezTo>
                    <a:cubicBezTo>
                      <a:pt x="5742" y="282598"/>
                      <a:pt x="0" y="268736"/>
                      <a:pt x="0" y="254281"/>
                    </a:cubicBezTo>
                    <a:lnTo>
                      <a:pt x="0" y="54502"/>
                    </a:lnTo>
                    <a:cubicBezTo>
                      <a:pt x="0" y="40047"/>
                      <a:pt x="5742" y="26184"/>
                      <a:pt x="15963" y="15963"/>
                    </a:cubicBezTo>
                    <a:cubicBezTo>
                      <a:pt x="26184" y="5742"/>
                      <a:pt x="40047" y="0"/>
                      <a:pt x="54502" y="0"/>
                    </a:cubicBezTo>
                    <a:close/>
                  </a:path>
                </a:pathLst>
              </a:custGeom>
              <a:solidFill>
                <a:srgbClr val="262A41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5" name="TextBox 5">
                <a:extLst>
                  <a:ext uri="{FF2B5EF4-FFF2-40B4-BE49-F238E27FC236}">
                    <a16:creationId xmlns:a16="http://schemas.microsoft.com/office/drawing/2014/main" id="{9E2AA856-242B-9039-B7CA-0FC3D659E7B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010119" cy="3564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 dirty="0"/>
              </a:p>
            </p:txBody>
          </p:sp>
        </p:grp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2398352A-703F-A40C-7E0A-01C5F0EF726F}"/>
                </a:ext>
              </a:extLst>
            </p:cNvPr>
            <p:cNvSpPr txBox="1"/>
            <p:nvPr/>
          </p:nvSpPr>
          <p:spPr>
            <a:xfrm>
              <a:off x="290982" y="8095000"/>
              <a:ext cx="3362499" cy="8655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95"/>
                </a:lnSpc>
              </a:pPr>
              <a:r>
                <a:rPr lang="en-US" sz="4000" dirty="0">
                  <a:solidFill>
                    <a:srgbClr val="FFFFFF"/>
                  </a:solidFill>
                  <a:latin typeface="Anton"/>
                  <a:ea typeface="Anton"/>
                  <a:cs typeface="Anton"/>
                  <a:sym typeface="Anton"/>
                </a:rPr>
                <a:t>Lesson 10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33973-124A-4D30-0A0C-4D5952D6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>
            <a:extLst>
              <a:ext uri="{FF2B5EF4-FFF2-40B4-BE49-F238E27FC236}">
                <a16:creationId xmlns:a16="http://schemas.microsoft.com/office/drawing/2014/main" id="{89A617A1-9096-5063-7BE9-F5B9D2283523}"/>
              </a:ext>
            </a:extLst>
          </p:cNvPr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List Mutation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948FB32B-1A10-CEE4-FCA0-4B407BBD1487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E7BF2FF2-9147-F510-B052-27A10BEFBE9C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628728CB-EB00-985D-6FE9-A2D5BEF38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DF1202-8FB2-7D14-1E2C-673AF233A566}"/>
              </a:ext>
            </a:extLst>
          </p:cNvPr>
          <p:cNvSpPr txBox="1"/>
          <p:nvPr/>
        </p:nvSpPr>
        <p:spPr>
          <a:xfrm>
            <a:off x="6095998" y="22940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Items in a list can be changed.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5FDBE9-E024-3668-0D47-0BFAF6A98C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7034"/>
          <a:stretch/>
        </p:blipFill>
        <p:spPr>
          <a:xfrm>
            <a:off x="5423846" y="3112621"/>
            <a:ext cx="7440302" cy="39523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9930B1-D48F-0D32-7975-40962160CA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2966" b="45089"/>
          <a:stretch/>
        </p:blipFill>
        <p:spPr>
          <a:xfrm>
            <a:off x="4940528" y="7448771"/>
            <a:ext cx="8787303" cy="19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20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3D7C-A177-34C3-6D99-8CF1923A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>
            <a:extLst>
              <a:ext uri="{FF2B5EF4-FFF2-40B4-BE49-F238E27FC236}">
                <a16:creationId xmlns:a16="http://schemas.microsoft.com/office/drawing/2014/main" id="{774FF2B7-8F32-A6C5-75C0-0F1B913754D1}"/>
              </a:ext>
            </a:extLst>
          </p:cNvPr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Inbuilt Functions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CB0BA8BA-DE36-CF97-B983-E399AF4E697F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E6677074-7E5F-544A-70E4-1AB4465181BE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01DAD8A6-18D2-2929-245A-C687C7B4C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091F2E-3D12-58E2-E781-086AA3830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99618"/>
              </p:ext>
            </p:extLst>
          </p:nvPr>
        </p:nvGraphicFramePr>
        <p:xfrm>
          <a:off x="2231469" y="2389654"/>
          <a:ext cx="13825061" cy="6878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9458">
                  <a:extLst>
                    <a:ext uri="{9D8B030D-6E8A-4147-A177-3AD203B41FA5}">
                      <a16:colId xmlns:a16="http://schemas.microsoft.com/office/drawing/2014/main" val="3796158778"/>
                    </a:ext>
                  </a:extLst>
                </a:gridCol>
                <a:gridCol w="11065603">
                  <a:extLst>
                    <a:ext uri="{9D8B030D-6E8A-4147-A177-3AD203B41FA5}">
                      <a16:colId xmlns:a16="http://schemas.microsoft.com/office/drawing/2014/main" val="943960038"/>
                    </a:ext>
                  </a:extLst>
                </a:gridCol>
              </a:tblGrid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u="none" dirty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u="none" dirty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39193"/>
                  </a:ext>
                </a:extLst>
              </a:tr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Clear()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all the elements from the list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078283"/>
                  </a:ext>
                </a:extLst>
              </a:tr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Copy()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a copy of the list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737366"/>
                  </a:ext>
                </a:extLst>
              </a:tr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Count()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number of elements with the specified value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03705"/>
                  </a:ext>
                </a:extLst>
              </a:tr>
              <a:tr h="9040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ndex()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Returns the index of the first element with the specified value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654040"/>
                  </a:ext>
                </a:extLst>
              </a:tr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</a:t>
                      </a:r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nsert()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Adds an element at the specified position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11531"/>
                  </a:ext>
                </a:extLst>
              </a:tr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op()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Removes the element at the specified position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891014"/>
                  </a:ext>
                </a:extLst>
              </a:tr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</a:t>
                      </a:r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everse()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Reverses the order of the list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232430"/>
                  </a:ext>
                </a:extLst>
              </a:tr>
              <a:tr h="7467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  <a:r>
                        <a:rPr lang="en-IN" sz="2800" b="1" u="none" dirty="0">
                          <a:solidFill>
                            <a:srgbClr val="0070C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ort()</a:t>
                      </a:r>
                    </a:p>
                  </a:txBody>
                  <a:tcPr marL="12192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u="non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Sorts the list</a:t>
                      </a:r>
                    </a:p>
                  </a:txBody>
                  <a:tcPr marL="60960" marR="6096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825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018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17523" y="2788979"/>
            <a:ext cx="1636462" cy="17544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60"/>
              </a:lnSpc>
            </a:pPr>
            <a:endParaRPr dirty="0"/>
          </a:p>
        </p:txBody>
      </p:sp>
      <p:sp>
        <p:nvSpPr>
          <p:cNvPr id="35" name="Freeform 35"/>
          <p:cNvSpPr/>
          <p:nvPr/>
        </p:nvSpPr>
        <p:spPr>
          <a:xfrm>
            <a:off x="1427167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2992807" y="1026948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Latitude and Longitude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1213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35"/>
          <p:cNvSpPr/>
          <p:nvPr/>
        </p:nvSpPr>
        <p:spPr>
          <a:xfrm>
            <a:off x="14963752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A42A3F1-F1D5-116E-604B-E2EE78038225}"/>
              </a:ext>
            </a:extLst>
          </p:cNvPr>
          <p:cNvSpPr txBox="1">
            <a:spLocks/>
          </p:cNvSpPr>
          <p:nvPr/>
        </p:nvSpPr>
        <p:spPr>
          <a:xfrm>
            <a:off x="7135677" y="2942602"/>
            <a:ext cx="5970724" cy="9189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latin typeface="Avenir Next LT Pro" panose="020B0504020202020204" pitchFamily="34" charset="0"/>
                <a:ea typeface="Arimo" panose="020B0604020202020204" charset="0"/>
                <a:cs typeface="Arimo" panose="020B0604020202020204" charset="0"/>
                <a:hlinkClick r:id="rId8"/>
              </a:rPr>
              <a:t>https://www.gps-coordinates.net/</a:t>
            </a:r>
            <a:endParaRPr lang="en-US" sz="2800" dirty="0">
              <a:latin typeface="Avenir Next LT Pro" panose="020B0504020202020204" pitchFamily="34" charset="0"/>
              <a:ea typeface="Arimo" panose="020B0604020202020204" charset="0"/>
              <a:cs typeface="Arimo" panose="020B0604020202020204" charset="0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78B0A8-9F18-053C-5711-27296EE65D2C}"/>
              </a:ext>
            </a:extLst>
          </p:cNvPr>
          <p:cNvSpPr txBox="1"/>
          <p:nvPr/>
        </p:nvSpPr>
        <p:spPr>
          <a:xfrm>
            <a:off x="2901950" y="3150462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Latitude and Longitude Finder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A2261D-D596-9D77-9A9D-D12ADD3274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0019" y="3944143"/>
            <a:ext cx="13347962" cy="5642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99EB3-A427-DA14-93F1-A7831A0A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7FEF0B67-E303-B774-58EE-72C0503F3196}"/>
              </a:ext>
            </a:extLst>
          </p:cNvPr>
          <p:cNvSpPr txBox="1"/>
          <p:nvPr/>
        </p:nvSpPr>
        <p:spPr>
          <a:xfrm>
            <a:off x="1217523" y="2788979"/>
            <a:ext cx="1636462" cy="17544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60"/>
              </a:lnSpc>
            </a:pPr>
            <a:endParaRPr dirty="0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B6A6155C-0949-E85F-3427-3FBC269DCF9D}"/>
              </a:ext>
            </a:extLst>
          </p:cNvPr>
          <p:cNvSpPr/>
          <p:nvPr/>
        </p:nvSpPr>
        <p:spPr>
          <a:xfrm>
            <a:off x="1427167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382C8732-B4B2-091A-B441-FF724AF7B30B}"/>
              </a:ext>
            </a:extLst>
          </p:cNvPr>
          <p:cNvSpPr txBox="1"/>
          <p:nvPr/>
        </p:nvSpPr>
        <p:spPr>
          <a:xfrm>
            <a:off x="2992807" y="1026948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PyEphem Library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9D87F37C-19EF-BBA5-0676-72F04A65A462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2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2F7E8130-73C2-A6CF-B8AD-72ECE102F9B7}"/>
              </a:ext>
            </a:extLst>
          </p:cNvPr>
          <p:cNvSpPr/>
          <p:nvPr/>
        </p:nvSpPr>
        <p:spPr>
          <a:xfrm>
            <a:off x="1551213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2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35">
            <a:extLst>
              <a:ext uri="{FF2B5EF4-FFF2-40B4-BE49-F238E27FC236}">
                <a16:creationId xmlns:a16="http://schemas.microsoft.com/office/drawing/2014/main" id="{4123423F-9180-288C-116E-D4CDE71ECB2A}"/>
              </a:ext>
            </a:extLst>
          </p:cNvPr>
          <p:cNvSpPr/>
          <p:nvPr/>
        </p:nvSpPr>
        <p:spPr>
          <a:xfrm>
            <a:off x="14963752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BC0C125B-8816-B893-DD07-09D3ED1645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B1051D7F-6E96-68C5-5AC1-91673287B148}"/>
              </a:ext>
            </a:extLst>
          </p:cNvPr>
          <p:cNvSpPr txBox="1">
            <a:spLocks/>
          </p:cNvSpPr>
          <p:nvPr/>
        </p:nvSpPr>
        <p:spPr>
          <a:xfrm>
            <a:off x="1268450" y="2536460"/>
            <a:ext cx="11585110" cy="58354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rPr>
              <a:t>The ephem library in Python is used to calculate the positions of astronomical objects like the Sun, Moon, planets, and stars.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rPr>
              <a:t> It is commonly used for tasks such as determining the rise and set times of celestial bodies, which are based on precise astronomical algorithms.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rPr>
              <a:t>Key Features: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rPr>
              <a:t>Calculates sunrise, sunset, and other celestial events accurately.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rPr>
              <a:t>Requires observer details, such as latitude, longitude, elevation, and time.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rPr>
              <a:t>Handles time zones and date calculations.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  <a:cs typeface="Arimo" panose="020B0604020202020204" charset="0"/>
              <a:sym typeface="+mn-ea"/>
            </a:endParaRPr>
          </a:p>
        </p:txBody>
      </p:sp>
      <p:pic>
        <p:nvPicPr>
          <p:cNvPr id="3" name="Screen Recording 2">
            <a:hlinkClick r:id="" action="ppaction://media"/>
            <a:extLst>
              <a:ext uri="{FF2B5EF4-FFF2-40B4-BE49-F238E27FC236}">
                <a16:creationId xmlns:a16="http://schemas.microsoft.com/office/drawing/2014/main" id="{AE699FE1-05BF-E2BE-1D48-900248F758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074661" y="3437701"/>
            <a:ext cx="4157855" cy="39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97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 mute="1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99EB3-A427-DA14-93F1-A7831A0A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7FEF0B67-E303-B774-58EE-72C0503F3196}"/>
              </a:ext>
            </a:extLst>
          </p:cNvPr>
          <p:cNvSpPr txBox="1"/>
          <p:nvPr/>
        </p:nvSpPr>
        <p:spPr>
          <a:xfrm>
            <a:off x="1217523" y="2788979"/>
            <a:ext cx="1636462" cy="17544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60"/>
              </a:lnSpc>
            </a:pPr>
            <a:endParaRPr dirty="0"/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B6A6155C-0949-E85F-3427-3FBC269DCF9D}"/>
              </a:ext>
            </a:extLst>
          </p:cNvPr>
          <p:cNvSpPr/>
          <p:nvPr/>
        </p:nvSpPr>
        <p:spPr>
          <a:xfrm>
            <a:off x="1427167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382C8732-B4B2-091A-B441-FF724AF7B30B}"/>
              </a:ext>
            </a:extLst>
          </p:cNvPr>
          <p:cNvSpPr txBox="1"/>
          <p:nvPr/>
        </p:nvSpPr>
        <p:spPr>
          <a:xfrm>
            <a:off x="2992807" y="1026948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PyEphem Library - Example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9D87F37C-19EF-BBA5-0676-72F04A65A462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2F7E8130-73C2-A6CF-B8AD-72ECE102F9B7}"/>
              </a:ext>
            </a:extLst>
          </p:cNvPr>
          <p:cNvSpPr/>
          <p:nvPr/>
        </p:nvSpPr>
        <p:spPr>
          <a:xfrm>
            <a:off x="1551213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35">
            <a:extLst>
              <a:ext uri="{FF2B5EF4-FFF2-40B4-BE49-F238E27FC236}">
                <a16:creationId xmlns:a16="http://schemas.microsoft.com/office/drawing/2014/main" id="{4123423F-9180-288C-116E-D4CDE71ECB2A}"/>
              </a:ext>
            </a:extLst>
          </p:cNvPr>
          <p:cNvSpPr/>
          <p:nvPr/>
        </p:nvSpPr>
        <p:spPr>
          <a:xfrm>
            <a:off x="14963752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BC0C125B-8816-B893-DD07-09D3ED1645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35ED7-BC80-3BA9-D45C-CC5949194BC7}"/>
              </a:ext>
            </a:extLst>
          </p:cNvPr>
          <p:cNvSpPr txBox="1"/>
          <p:nvPr/>
        </p:nvSpPr>
        <p:spPr>
          <a:xfrm>
            <a:off x="1427167" y="2506597"/>
            <a:ext cx="9902630" cy="582935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 sz="280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214E3-7C63-3389-A40C-F625C8CD3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77847" y="2648552"/>
            <a:ext cx="10600863" cy="68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6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198B-787E-E48E-E73B-0F8579CB9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>
            <a:extLst>
              <a:ext uri="{FF2B5EF4-FFF2-40B4-BE49-F238E27FC236}">
                <a16:creationId xmlns:a16="http://schemas.microsoft.com/office/drawing/2014/main" id="{E15CD5DD-01D2-966F-3766-3B7E9F307782}"/>
              </a:ext>
            </a:extLst>
          </p:cNvPr>
          <p:cNvSpPr txBox="1"/>
          <p:nvPr/>
        </p:nvSpPr>
        <p:spPr>
          <a:xfrm>
            <a:off x="2701327" y="847899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latin typeface="Anton"/>
                <a:ea typeface="Anton"/>
                <a:cs typeface="Anton"/>
                <a:sym typeface="Anton"/>
              </a:rPr>
              <a:t>Main Activity</a:t>
            </a: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0D3EE041-4C97-5F71-8FFC-5D7A188E22B3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19268A72-3C55-1099-69BD-E1715CD7292F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7FC98B68-7F40-E46A-B6CF-B9D5548DD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405823-BB64-EE34-E6A5-54458D727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528" y="2324658"/>
            <a:ext cx="11970944" cy="74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89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C113D-B00A-B507-DFD8-F39786CB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>
            <a:extLst>
              <a:ext uri="{FF2B5EF4-FFF2-40B4-BE49-F238E27FC236}">
                <a16:creationId xmlns:a16="http://schemas.microsoft.com/office/drawing/2014/main" id="{BBDBD053-7519-53EE-CAEB-70290D8FA4A3}"/>
              </a:ext>
            </a:extLst>
          </p:cNvPr>
          <p:cNvSpPr txBox="1"/>
          <p:nvPr/>
        </p:nvSpPr>
        <p:spPr>
          <a:xfrm>
            <a:off x="2701327" y="847899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latin typeface="Anton"/>
                <a:ea typeface="Anton"/>
                <a:cs typeface="Anton"/>
                <a:sym typeface="Anton"/>
              </a:rPr>
              <a:t>Main Activity</a:t>
            </a: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8139A66D-AF7C-D517-3877-44745BBD80F6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31F23DE4-B38F-C234-5D12-0FDC4C0D7158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AF21B803-90F4-1AD7-951F-005B89D16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66E8F-A74D-497F-43E3-BA798D36C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776" y="2434829"/>
            <a:ext cx="13001394" cy="700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84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09E85-4727-CAB5-1B02-1CAC222C8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DA2A82-0B3A-B9A7-233F-4B37653F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3" y="2715997"/>
            <a:ext cx="5445277" cy="5187096"/>
          </a:xfrm>
          <a:prstGeom prst="rect">
            <a:avLst/>
          </a:prstGeom>
        </p:spPr>
      </p:pic>
      <p:sp>
        <p:nvSpPr>
          <p:cNvPr id="38" name="TextBox 38">
            <a:extLst>
              <a:ext uri="{FF2B5EF4-FFF2-40B4-BE49-F238E27FC236}">
                <a16:creationId xmlns:a16="http://schemas.microsoft.com/office/drawing/2014/main" id="{42F38666-EA00-EBBE-AA96-830A68990135}"/>
              </a:ext>
            </a:extLst>
          </p:cNvPr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Additional Activity- 01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CFF7C054-BD50-C9E4-A746-EC3E0A5C0E84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CD0C62EA-5B1C-E27F-577D-55EE9B2E19BC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B8E58920-7E25-91BE-3E8E-0F3854D52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4516DA25-AE6B-EB15-3B69-E9590E42FC71}"/>
              </a:ext>
            </a:extLst>
          </p:cNvPr>
          <p:cNvSpPr txBox="1">
            <a:spLocks/>
          </p:cNvSpPr>
          <p:nvPr/>
        </p:nvSpPr>
        <p:spPr>
          <a:xfrm>
            <a:off x="2061883" y="3628387"/>
            <a:ext cx="9724152" cy="33623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  <a:sym typeface="+mn-ea"/>
              </a:rPr>
              <a:t>Research Based Activity: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  <a:sym typeface="+mn-ea"/>
              </a:rPr>
              <a:t>Add your Hometown to the list.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  <a:sym typeface="+mn-ea"/>
              </a:rPr>
              <a:t>Research for the co-ordinates of your town.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  <a:sym typeface="+mn-ea"/>
              </a:rPr>
              <a:t>Find the next sunrise and sunset timings for your town.</a:t>
            </a:r>
          </a:p>
        </p:txBody>
      </p:sp>
    </p:spTree>
    <p:extLst>
      <p:ext uri="{BB962C8B-B14F-4D97-AF65-F5344CB8AC3E}">
        <p14:creationId xmlns:p14="http://schemas.microsoft.com/office/powerpoint/2010/main" val="4135835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3592859-8778-80DD-2F74-2DC1D086D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901" y="8189812"/>
            <a:ext cx="3838575" cy="1600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98078B-43B7-7FA3-F707-8EC9ABC7E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602" y="6378051"/>
            <a:ext cx="3216413" cy="13408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E1D9B-0211-921C-6D56-D7F2DA39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460" y="5755068"/>
            <a:ext cx="3338544" cy="1391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81E7A9-B991-1C2C-55D4-92BAAD32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576" y="8439852"/>
            <a:ext cx="3338544" cy="1391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41D598-48F3-2817-DAEB-2627FF99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117" y="8243815"/>
            <a:ext cx="3838575" cy="1600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F9AA6A-A292-80C7-F8D1-1C4CC8062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818" y="6432054"/>
            <a:ext cx="3216413" cy="13408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58546B-9BC8-DA74-6439-F06F18D0E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4676" y="5809071"/>
            <a:ext cx="3338544" cy="139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08C9A0-1BC8-DD31-C13A-EDC87D76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315" y="3036415"/>
            <a:ext cx="2345917" cy="977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8096FD-A374-D13E-7CBF-30095A48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001" y="1674073"/>
            <a:ext cx="3838575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1052CA-D7A7-538C-B99B-A2E49868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20" y="2690353"/>
            <a:ext cx="3838575" cy="160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78286-3812-3830-EB7C-672B637F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66" y="1623733"/>
            <a:ext cx="3838575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011DA-3B44-82FD-6F7E-1EF47B0EA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84" b="98678" l="3965" r="95595">
                        <a14:foregroundMark x1="50661" y1="14097" x2="48458" y2="3524"/>
                        <a14:foregroundMark x1="67401" y1="44934" x2="66520" y2="51542"/>
                        <a14:foregroundMark x1="35242" y1="56388" x2="49339" y2="67841"/>
                        <a14:foregroundMark x1="11013" y1="33921" x2="10573" y2="57709"/>
                        <a14:foregroundMark x1="10573" y1="57709" x2="30837" y2="86344"/>
                        <a14:foregroundMark x1="30837" y1="86344" x2="61674" y2="94273"/>
                        <a14:foregroundMark x1="61674" y1="94273" x2="92070" y2="85022"/>
                        <a14:foregroundMark x1="92070" y1="85022" x2="97797" y2="60352"/>
                        <a14:foregroundMark x1="97797" y1="60352" x2="93833" y2="31278"/>
                        <a14:foregroundMark x1="93833" y1="31278" x2="90308" y2="64317"/>
                        <a14:foregroundMark x1="90308" y1="64317" x2="85022" y2="31718"/>
                        <a14:foregroundMark x1="85022" y1="31718" x2="50220" y2="7048"/>
                        <a14:foregroundMark x1="50220" y1="7048" x2="42731" y2="6608"/>
                        <a14:foregroundMark x1="49339" y1="88106" x2="63436" y2="96035"/>
                        <a14:foregroundMark x1="87225" y1="59031" x2="95595" y2="81938"/>
                        <a14:foregroundMark x1="75771" y1="14978" x2="53744" y2="11894"/>
                        <a14:foregroundMark x1="53744" y1="11894" x2="42731" y2="3524"/>
                        <a14:foregroundMark x1="15859" y1="24229" x2="3965" y2="58590"/>
                        <a14:foregroundMark x1="3965" y1="58590" x2="12775" y2="74009"/>
                        <a14:foregroundMark x1="20264" y1="82819" x2="29075" y2="986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92594" y="4252925"/>
            <a:ext cx="3047999" cy="3047999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QUIZ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477935-D3C9-CBD9-3F8B-E69863F5D157}"/>
              </a:ext>
            </a:extLst>
          </p:cNvPr>
          <p:cNvSpPr/>
          <p:nvPr/>
        </p:nvSpPr>
        <p:spPr>
          <a:xfrm>
            <a:off x="1028769" y="2599766"/>
            <a:ext cx="7308408" cy="3048000"/>
          </a:xfrm>
          <a:prstGeom prst="roundRect">
            <a:avLst>
              <a:gd name="adj" fmla="val 975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What is the purpose of the ephem library in Python?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a) To perform mathematical calculations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b) To calculate astronomical events like sunrise and sunset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c) To process geographical maps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d) To display tables in Python</a:t>
            </a:r>
          </a:p>
          <a:p>
            <a:pPr algn="ctr"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4B6E57-B4BE-EEC2-E744-145C20FE6327}"/>
              </a:ext>
            </a:extLst>
          </p:cNvPr>
          <p:cNvSpPr/>
          <p:nvPr/>
        </p:nvSpPr>
        <p:spPr>
          <a:xfrm>
            <a:off x="9017746" y="2626660"/>
            <a:ext cx="7308408" cy="3048000"/>
          </a:xfrm>
          <a:prstGeom prst="roundRect">
            <a:avLst>
              <a:gd name="adj" fmla="val 9755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What details are required to create an ephem.Observer object?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Latitude and longitude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Time zone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Observer's name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Latitude, longitude, and date</a:t>
            </a:r>
            <a:endParaRPr lang="en-IN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C57F75-6C12-E0C0-6EF8-09F18F6422B1}"/>
              </a:ext>
            </a:extLst>
          </p:cNvPr>
          <p:cNvSpPr/>
          <p:nvPr/>
        </p:nvSpPr>
        <p:spPr>
          <a:xfrm>
            <a:off x="1028769" y="6194889"/>
            <a:ext cx="7308408" cy="3048000"/>
          </a:xfrm>
          <a:prstGeom prst="roundRect">
            <a:avLst>
              <a:gd name="adj" fmla="val 9755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Which method of the ephem.Observer object is used to calculate the next sunrise?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observer.sunrise()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observer.next_rising()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observer.rising_time()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observer.sunrise_next()</a:t>
            </a:r>
            <a:endParaRPr lang="en-IN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79E61F-5B00-91E7-5386-B6CC5504A4D0}"/>
              </a:ext>
            </a:extLst>
          </p:cNvPr>
          <p:cNvSpPr/>
          <p:nvPr/>
        </p:nvSpPr>
        <p:spPr>
          <a:xfrm>
            <a:off x="9017746" y="6238237"/>
            <a:ext cx="7308408" cy="3048000"/>
          </a:xfrm>
          <a:prstGeom prst="roundRect">
            <a:avLst>
              <a:gd name="adj" fmla="val 9755"/>
            </a:avLst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What does the negative index -1 represent in a Python list?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The first element of the list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b)   The last element of the list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 undefined position in the list</a:t>
            </a: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en-US" sz="200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 syntax error</a:t>
            </a:r>
            <a:endParaRPr lang="en-IN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6850466-6BB6-328E-3048-3C7599FE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E5A72C-1D0C-A7FA-C093-49DBEFF8D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974" y="3444869"/>
            <a:ext cx="6199357" cy="5342162"/>
          </a:xfrm>
          <a:prstGeom prst="rect">
            <a:avLst/>
          </a:prstGeom>
        </p:spPr>
      </p:pic>
      <p:sp>
        <p:nvSpPr>
          <p:cNvPr id="38" name="TextBox 38">
            <a:extLst>
              <a:ext uri="{FF2B5EF4-FFF2-40B4-BE49-F238E27FC236}">
                <a16:creationId xmlns:a16="http://schemas.microsoft.com/office/drawing/2014/main" id="{1A1AB215-311E-6534-E4CF-BC54647A9B42}"/>
              </a:ext>
            </a:extLst>
          </p:cNvPr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Homework Explanation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2A0BD484-0067-B399-882D-BEC709C89183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C1E93C91-0553-D114-7CB6-5EFF8324489A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2B990CF9-715A-38A1-2D5E-7946D979E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E2C13-D9B8-DEAA-745C-2530BF879CE4}"/>
              </a:ext>
            </a:extLst>
          </p:cNvPr>
          <p:cNvSpPr txBox="1"/>
          <p:nvPr/>
        </p:nvSpPr>
        <p:spPr>
          <a:xfrm>
            <a:off x="1751773" y="2467302"/>
            <a:ext cx="5024718" cy="658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u="sng" dirty="0">
                <a:latin typeface="Cambria" panose="02040503050406030204" pitchFamily="18" charset="0"/>
                <a:ea typeface="Cambria" panose="02040503050406030204" pitchFamily="18" charset="0"/>
              </a:rPr>
              <a:t>Chasing the Sun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6E581-6E8B-7ACD-845D-E6A73D70F3A1}"/>
              </a:ext>
            </a:extLst>
          </p:cNvPr>
          <p:cNvSpPr txBox="1"/>
          <p:nvPr/>
        </p:nvSpPr>
        <p:spPr>
          <a:xfrm>
            <a:off x="1819009" y="3594632"/>
            <a:ext cx="9914965" cy="518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Imagine you are building a tool for travelers who love to chase sunrises and sunsets across different cities.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Your task is to create a program that calculates the next sunrise and sunset times for a list of cities based on their geographic locations.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To make it easier for travelers to plan their journeys, add the ability to sort the cities based on either their next sunrise or next sunset times.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04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28700" y="2718171"/>
            <a:ext cx="2014107" cy="201410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385E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5019874"/>
            <a:ext cx="2014107" cy="20141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784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7500706"/>
            <a:ext cx="2014107" cy="20141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2A4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442649" y="2985221"/>
            <a:ext cx="3823502" cy="1385387"/>
            <a:chOff x="0" y="0"/>
            <a:chExt cx="1007013" cy="36487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7013" cy="364876"/>
            </a:xfrm>
            <a:custGeom>
              <a:avLst/>
              <a:gdLst/>
              <a:ahLst/>
              <a:cxnLst/>
              <a:rect l="l" t="t" r="r" b="b"/>
              <a:pathLst>
                <a:path w="1007013" h="364876">
                  <a:moveTo>
                    <a:pt x="0" y="0"/>
                  </a:moveTo>
                  <a:lnTo>
                    <a:pt x="1007013" y="0"/>
                  </a:lnTo>
                  <a:lnTo>
                    <a:pt x="1007013" y="364876"/>
                  </a:lnTo>
                  <a:lnTo>
                    <a:pt x="0" y="364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007013" cy="412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442649" y="5401924"/>
            <a:ext cx="3823502" cy="1385387"/>
            <a:chOff x="0" y="0"/>
            <a:chExt cx="1007013" cy="36487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07013" cy="364876"/>
            </a:xfrm>
            <a:custGeom>
              <a:avLst/>
              <a:gdLst/>
              <a:ahLst/>
              <a:cxnLst/>
              <a:rect l="l" t="t" r="r" b="b"/>
              <a:pathLst>
                <a:path w="1007013" h="364876">
                  <a:moveTo>
                    <a:pt x="0" y="0"/>
                  </a:moveTo>
                  <a:lnTo>
                    <a:pt x="1007013" y="0"/>
                  </a:lnTo>
                  <a:lnTo>
                    <a:pt x="1007013" y="364876"/>
                  </a:lnTo>
                  <a:lnTo>
                    <a:pt x="0" y="364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007013" cy="412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442649" y="7940603"/>
            <a:ext cx="3823502" cy="1385387"/>
            <a:chOff x="0" y="0"/>
            <a:chExt cx="1007013" cy="36487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07013" cy="364876"/>
            </a:xfrm>
            <a:custGeom>
              <a:avLst/>
              <a:gdLst/>
              <a:ahLst/>
              <a:cxnLst/>
              <a:rect l="l" t="t" r="r" b="b"/>
              <a:pathLst>
                <a:path w="1007013" h="364876">
                  <a:moveTo>
                    <a:pt x="0" y="0"/>
                  </a:moveTo>
                  <a:lnTo>
                    <a:pt x="1007013" y="0"/>
                  </a:lnTo>
                  <a:lnTo>
                    <a:pt x="1007013" y="364876"/>
                  </a:lnTo>
                  <a:lnTo>
                    <a:pt x="0" y="364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007013" cy="412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CLASS </a:t>
            </a:r>
            <a:r>
              <a:rPr lang="en-US" sz="8440" dirty="0">
                <a:solidFill>
                  <a:schemeClr val="accent6"/>
                </a:solidFill>
                <a:latin typeface="Anton"/>
                <a:ea typeface="Anton"/>
                <a:cs typeface="Anton"/>
                <a:sym typeface="Anton"/>
              </a:rPr>
              <a:t>RULES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127289" y="8141548"/>
            <a:ext cx="2454222" cy="66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36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Hands Up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602225" y="8912911"/>
            <a:ext cx="351614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35"/>
              </a:lnSpc>
              <a:spcBef>
                <a:spcPct val="0"/>
              </a:spcBef>
            </a:pPr>
            <a:r>
              <a:rPr lang="en-US" sz="1600" u="none" strike="noStrike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Use the virtual hand to speak up.</a:t>
            </a: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4" name="Group 5"/>
          <p:cNvGrpSpPr/>
          <p:nvPr/>
        </p:nvGrpSpPr>
        <p:grpSpPr>
          <a:xfrm>
            <a:off x="14565285" y="2718171"/>
            <a:ext cx="2014107" cy="2014107"/>
            <a:chOff x="0" y="0"/>
            <a:chExt cx="812800" cy="812800"/>
          </a:xfrm>
        </p:grpSpPr>
        <p:sp>
          <p:nvSpPr>
            <p:cNvPr id="55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385EA"/>
            </a:solidFill>
          </p:spPr>
        </p:sp>
        <p:sp>
          <p:nvSpPr>
            <p:cNvPr id="56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57" name="Group 8"/>
          <p:cNvGrpSpPr/>
          <p:nvPr/>
        </p:nvGrpSpPr>
        <p:grpSpPr>
          <a:xfrm>
            <a:off x="14565285" y="5019874"/>
            <a:ext cx="2014107" cy="2014107"/>
            <a:chOff x="0" y="0"/>
            <a:chExt cx="812800" cy="812800"/>
          </a:xfrm>
        </p:grpSpPr>
        <p:sp>
          <p:nvSpPr>
            <p:cNvPr id="58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7843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9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0" name="Group 11"/>
          <p:cNvGrpSpPr/>
          <p:nvPr/>
        </p:nvGrpSpPr>
        <p:grpSpPr>
          <a:xfrm>
            <a:off x="14565285" y="7500706"/>
            <a:ext cx="2014107" cy="2014107"/>
            <a:chOff x="0" y="0"/>
            <a:chExt cx="812800" cy="812800"/>
          </a:xfrm>
        </p:grpSpPr>
        <p:sp>
          <p:nvSpPr>
            <p:cNvPr id="61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2A41"/>
            </a:solidFill>
          </p:spPr>
        </p:sp>
        <p:sp>
          <p:nvSpPr>
            <p:cNvPr id="62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3" name="Group 14"/>
          <p:cNvGrpSpPr/>
          <p:nvPr/>
        </p:nvGrpSpPr>
        <p:grpSpPr>
          <a:xfrm>
            <a:off x="10357252" y="2971145"/>
            <a:ext cx="3823502" cy="1385387"/>
            <a:chOff x="0" y="0"/>
            <a:chExt cx="1007013" cy="364876"/>
          </a:xfrm>
        </p:grpSpPr>
        <p:sp>
          <p:nvSpPr>
            <p:cNvPr id="64" name="Freeform 15"/>
            <p:cNvSpPr/>
            <p:nvPr/>
          </p:nvSpPr>
          <p:spPr>
            <a:xfrm>
              <a:off x="0" y="0"/>
              <a:ext cx="1007013" cy="364876"/>
            </a:xfrm>
            <a:custGeom>
              <a:avLst/>
              <a:gdLst/>
              <a:ahLst/>
              <a:cxnLst/>
              <a:rect l="l" t="t" r="r" b="b"/>
              <a:pathLst>
                <a:path w="1007013" h="364876">
                  <a:moveTo>
                    <a:pt x="0" y="0"/>
                  </a:moveTo>
                  <a:lnTo>
                    <a:pt x="1007013" y="0"/>
                  </a:lnTo>
                  <a:lnTo>
                    <a:pt x="1007013" y="364876"/>
                  </a:lnTo>
                  <a:lnTo>
                    <a:pt x="0" y="364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5" name="TextBox 16"/>
            <p:cNvSpPr txBox="1"/>
            <p:nvPr/>
          </p:nvSpPr>
          <p:spPr>
            <a:xfrm>
              <a:off x="0" y="-47625"/>
              <a:ext cx="1007013" cy="412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6" name="Group 20"/>
          <p:cNvGrpSpPr/>
          <p:nvPr/>
        </p:nvGrpSpPr>
        <p:grpSpPr>
          <a:xfrm>
            <a:off x="10348085" y="5420606"/>
            <a:ext cx="3823502" cy="1385387"/>
            <a:chOff x="0" y="0"/>
            <a:chExt cx="1007013" cy="364876"/>
          </a:xfrm>
        </p:grpSpPr>
        <p:sp>
          <p:nvSpPr>
            <p:cNvPr id="67" name="Freeform 21"/>
            <p:cNvSpPr/>
            <p:nvPr/>
          </p:nvSpPr>
          <p:spPr>
            <a:xfrm>
              <a:off x="0" y="0"/>
              <a:ext cx="1007013" cy="364876"/>
            </a:xfrm>
            <a:custGeom>
              <a:avLst/>
              <a:gdLst/>
              <a:ahLst/>
              <a:cxnLst/>
              <a:rect l="l" t="t" r="r" b="b"/>
              <a:pathLst>
                <a:path w="1007013" h="364876">
                  <a:moveTo>
                    <a:pt x="0" y="0"/>
                  </a:moveTo>
                  <a:lnTo>
                    <a:pt x="1007013" y="0"/>
                  </a:lnTo>
                  <a:lnTo>
                    <a:pt x="1007013" y="364876"/>
                  </a:lnTo>
                  <a:lnTo>
                    <a:pt x="0" y="364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8" name="TextBox 22"/>
            <p:cNvSpPr txBox="1"/>
            <p:nvPr/>
          </p:nvSpPr>
          <p:spPr>
            <a:xfrm>
              <a:off x="0" y="-47625"/>
              <a:ext cx="1007013" cy="412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69" name="Group 26"/>
          <p:cNvGrpSpPr/>
          <p:nvPr/>
        </p:nvGrpSpPr>
        <p:grpSpPr>
          <a:xfrm>
            <a:off x="10348085" y="7959285"/>
            <a:ext cx="3823502" cy="1385387"/>
            <a:chOff x="0" y="0"/>
            <a:chExt cx="1007013" cy="364876"/>
          </a:xfrm>
        </p:grpSpPr>
        <p:sp>
          <p:nvSpPr>
            <p:cNvPr id="70" name="Freeform 27"/>
            <p:cNvSpPr/>
            <p:nvPr/>
          </p:nvSpPr>
          <p:spPr>
            <a:xfrm>
              <a:off x="0" y="0"/>
              <a:ext cx="1007013" cy="364876"/>
            </a:xfrm>
            <a:custGeom>
              <a:avLst/>
              <a:gdLst/>
              <a:ahLst/>
              <a:cxnLst/>
              <a:rect l="l" t="t" r="r" b="b"/>
              <a:pathLst>
                <a:path w="1007013" h="364876">
                  <a:moveTo>
                    <a:pt x="0" y="0"/>
                  </a:moveTo>
                  <a:lnTo>
                    <a:pt x="1007013" y="0"/>
                  </a:lnTo>
                  <a:lnTo>
                    <a:pt x="1007013" y="364876"/>
                  </a:lnTo>
                  <a:lnTo>
                    <a:pt x="0" y="3648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1" name="TextBox 28"/>
            <p:cNvSpPr txBox="1"/>
            <p:nvPr/>
          </p:nvSpPr>
          <p:spPr>
            <a:xfrm>
              <a:off x="0" y="-47625"/>
              <a:ext cx="1007013" cy="4125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88" name="TextBox 41"/>
          <p:cNvSpPr txBox="1"/>
          <p:nvPr/>
        </p:nvSpPr>
        <p:spPr>
          <a:xfrm>
            <a:off x="4127289" y="5576236"/>
            <a:ext cx="2454222" cy="66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36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Mic Manners</a:t>
            </a:r>
          </a:p>
        </p:txBody>
      </p:sp>
      <p:sp>
        <p:nvSpPr>
          <p:cNvPr id="89" name="TextBox 47"/>
          <p:cNvSpPr txBox="1"/>
          <p:nvPr/>
        </p:nvSpPr>
        <p:spPr>
          <a:xfrm>
            <a:off x="3602225" y="6347599"/>
            <a:ext cx="351614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35"/>
              </a:lnSpc>
              <a:spcBef>
                <a:spcPct val="0"/>
              </a:spcBef>
            </a:pPr>
            <a:r>
              <a:rPr lang="en-US" sz="1600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Mute unless it’s your turn to talk.</a:t>
            </a:r>
            <a:endParaRPr lang="en-US" sz="1600" u="none" strike="noStrike" dirty="0">
              <a:solidFill>
                <a:srgbClr val="262A4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0" name="TextBox 41"/>
          <p:cNvSpPr txBox="1"/>
          <p:nvPr/>
        </p:nvSpPr>
        <p:spPr>
          <a:xfrm>
            <a:off x="10297372" y="5494353"/>
            <a:ext cx="3967459" cy="669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36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Laptop &amp; Wi-Fi Ready</a:t>
            </a:r>
          </a:p>
        </p:txBody>
      </p:sp>
      <p:sp>
        <p:nvSpPr>
          <p:cNvPr id="91" name="TextBox 47"/>
          <p:cNvSpPr txBox="1"/>
          <p:nvPr/>
        </p:nvSpPr>
        <p:spPr>
          <a:xfrm>
            <a:off x="10505775" y="6347599"/>
            <a:ext cx="351614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35"/>
              </a:lnSpc>
              <a:spcBef>
                <a:spcPct val="0"/>
              </a:spcBef>
            </a:pPr>
            <a:r>
              <a:rPr lang="en-US" sz="1600" u="none" strike="noStrike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Strong connection, smooth learning.</a:t>
            </a:r>
          </a:p>
        </p:txBody>
      </p:sp>
      <p:sp>
        <p:nvSpPr>
          <p:cNvPr id="92" name="TextBox 41"/>
          <p:cNvSpPr txBox="1"/>
          <p:nvPr/>
        </p:nvSpPr>
        <p:spPr>
          <a:xfrm>
            <a:off x="4157280" y="3149459"/>
            <a:ext cx="2454222" cy="66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36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Stay Seen</a:t>
            </a:r>
          </a:p>
        </p:txBody>
      </p:sp>
      <p:sp>
        <p:nvSpPr>
          <p:cNvPr id="93" name="TextBox 47"/>
          <p:cNvSpPr txBox="1"/>
          <p:nvPr/>
        </p:nvSpPr>
        <p:spPr>
          <a:xfrm>
            <a:off x="3632216" y="3920822"/>
            <a:ext cx="351614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35"/>
              </a:lnSpc>
              <a:spcBef>
                <a:spcPct val="0"/>
              </a:spcBef>
            </a:pPr>
            <a:r>
              <a:rPr lang="en-US" sz="1600" u="none" strike="noStrike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Keep your camera on, stay connected!</a:t>
            </a:r>
          </a:p>
        </p:txBody>
      </p:sp>
      <p:sp>
        <p:nvSpPr>
          <p:cNvPr id="94" name="TextBox 41"/>
          <p:cNvSpPr txBox="1"/>
          <p:nvPr/>
        </p:nvSpPr>
        <p:spPr>
          <a:xfrm>
            <a:off x="11030839" y="3149459"/>
            <a:ext cx="2454222" cy="66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36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Focus Zone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0505775" y="3844014"/>
            <a:ext cx="3516141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35"/>
              </a:lnSpc>
              <a:spcBef>
                <a:spcPct val="0"/>
              </a:spcBef>
            </a:pPr>
            <a:r>
              <a:rPr lang="en-US" sz="1600" u="none" strike="noStrike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Keep backgrounds and actions distraction free.</a:t>
            </a:r>
          </a:p>
        </p:txBody>
      </p:sp>
      <p:sp>
        <p:nvSpPr>
          <p:cNvPr id="96" name="TextBox 41"/>
          <p:cNvSpPr txBox="1"/>
          <p:nvPr/>
        </p:nvSpPr>
        <p:spPr>
          <a:xfrm>
            <a:off x="11030839" y="8141548"/>
            <a:ext cx="2454222" cy="66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36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Login &amp; Go</a:t>
            </a:r>
          </a:p>
        </p:txBody>
      </p:sp>
      <p:sp>
        <p:nvSpPr>
          <p:cNvPr id="97" name="TextBox 47"/>
          <p:cNvSpPr txBox="1"/>
          <p:nvPr/>
        </p:nvSpPr>
        <p:spPr>
          <a:xfrm>
            <a:off x="10505775" y="8912911"/>
            <a:ext cx="3516141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35"/>
              </a:lnSpc>
              <a:spcBef>
                <a:spcPct val="0"/>
              </a:spcBef>
            </a:pPr>
            <a:r>
              <a:rPr lang="en-US" sz="1600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Have all platforms and passwords handy.</a:t>
            </a:r>
            <a:endParaRPr lang="en-US" sz="1600" u="none" strike="noStrike" dirty="0">
              <a:solidFill>
                <a:srgbClr val="262A4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13" y="3031894"/>
            <a:ext cx="1382209" cy="1382209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38" y="5368264"/>
            <a:ext cx="1378429" cy="1378429"/>
          </a:xfrm>
          <a:prstGeom prst="rect">
            <a:avLst/>
          </a:prstGeom>
        </p:spPr>
      </p:pic>
      <p:pic>
        <p:nvPicPr>
          <p:cNvPr id="118" name="Picture 1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90978" y="5323666"/>
            <a:ext cx="1520123" cy="1520123"/>
          </a:xfrm>
          <a:prstGeom prst="rect">
            <a:avLst/>
          </a:prstGeom>
        </p:spPr>
      </p:pic>
      <p:pic>
        <p:nvPicPr>
          <p:cNvPr id="122" name="Picture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1868" y="7704868"/>
            <a:ext cx="1487767" cy="1487767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36324" y="7896817"/>
            <a:ext cx="1465620" cy="1465620"/>
          </a:xfrm>
          <a:prstGeom prst="rect">
            <a:avLst/>
          </a:prstGeom>
        </p:spPr>
      </p:pic>
      <p:pic>
        <p:nvPicPr>
          <p:cNvPr id="128" name="Picture 1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11495" y="3031894"/>
            <a:ext cx="1390449" cy="1390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SUMMARY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6EEB4D-3104-DF6B-B335-5AB216505D56}"/>
              </a:ext>
            </a:extLst>
          </p:cNvPr>
          <p:cNvSpPr txBox="1"/>
          <p:nvPr/>
        </p:nvSpPr>
        <p:spPr>
          <a:xfrm>
            <a:off x="2381713" y="3641180"/>
            <a:ext cx="2858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List and List operations</a:t>
            </a:r>
            <a:endParaRPr lang="en-IN" sz="4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6B98E3-4DD6-6EB4-4DCF-C55E287F8B12}"/>
              </a:ext>
            </a:extLst>
          </p:cNvPr>
          <p:cNvGrpSpPr/>
          <p:nvPr/>
        </p:nvGrpSpPr>
        <p:grpSpPr>
          <a:xfrm>
            <a:off x="1356433" y="2038371"/>
            <a:ext cx="4908885" cy="3941461"/>
            <a:chOff x="6721640" y="2790824"/>
            <a:chExt cx="4908885" cy="39414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AB1D47B-3570-614A-EC6D-966186B1A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007" r="4622"/>
            <a:stretch/>
          </p:blipFill>
          <p:spPr>
            <a:xfrm>
              <a:off x="6721640" y="2790824"/>
              <a:ext cx="4908885" cy="394146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6651C7-F859-45AA-1E0E-309CA03D5FDC}"/>
                </a:ext>
              </a:extLst>
            </p:cNvPr>
            <p:cNvSpPr txBox="1"/>
            <p:nvPr/>
          </p:nvSpPr>
          <p:spPr>
            <a:xfrm>
              <a:off x="7862284" y="4801247"/>
              <a:ext cx="33608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List and List operations</a:t>
              </a:r>
              <a:endParaRPr lang="en-IN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7C1723-4BFB-DE9B-B74F-67BA5D027A01}"/>
              </a:ext>
            </a:extLst>
          </p:cNvPr>
          <p:cNvGrpSpPr/>
          <p:nvPr/>
        </p:nvGrpSpPr>
        <p:grpSpPr>
          <a:xfrm>
            <a:off x="6432298" y="5354163"/>
            <a:ext cx="4908885" cy="3941461"/>
            <a:chOff x="6721640" y="2790824"/>
            <a:chExt cx="4908885" cy="394146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1728EF-43B7-2363-F3EB-FA70FF9C6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007" r="4622"/>
            <a:stretch/>
          </p:blipFill>
          <p:spPr>
            <a:xfrm>
              <a:off x="6721640" y="2790824"/>
              <a:ext cx="4908885" cy="394146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75EFFC-D099-240E-70B1-0C062880B4C2}"/>
                </a:ext>
              </a:extLst>
            </p:cNvPr>
            <p:cNvSpPr txBox="1"/>
            <p:nvPr/>
          </p:nvSpPr>
          <p:spPr>
            <a:xfrm>
              <a:off x="7616518" y="4761554"/>
              <a:ext cx="387667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PyEphem Library</a:t>
              </a:r>
              <a:endParaRPr lang="en-IN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FBBA63-C2C8-041A-00FD-45C3B77EEAE7}"/>
              </a:ext>
            </a:extLst>
          </p:cNvPr>
          <p:cNvGrpSpPr/>
          <p:nvPr/>
        </p:nvGrpSpPr>
        <p:grpSpPr>
          <a:xfrm>
            <a:off x="11508163" y="1877369"/>
            <a:ext cx="4908885" cy="3941461"/>
            <a:chOff x="6721640" y="2790824"/>
            <a:chExt cx="4908885" cy="394146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35504E8-5F16-02C3-4CA7-3819FD601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007" r="4622"/>
            <a:stretch/>
          </p:blipFill>
          <p:spPr>
            <a:xfrm>
              <a:off x="6721640" y="2790824"/>
              <a:ext cx="4908885" cy="3941461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5C8959-F486-DA09-ED63-3FF93B70FB11}"/>
                </a:ext>
              </a:extLst>
            </p:cNvPr>
            <p:cNvSpPr txBox="1"/>
            <p:nvPr/>
          </p:nvSpPr>
          <p:spPr>
            <a:xfrm>
              <a:off x="7740632" y="4870378"/>
              <a:ext cx="33608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Properties of List</a:t>
              </a:r>
              <a:endParaRPr lang="en-IN" sz="40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3DC6A0D-5C65-044E-97F2-F9D15F849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59" b="89189" l="9434" r="92453">
                        <a14:foregroundMark x1="67925" y1="10811" x2="41509" y2="10811"/>
                        <a14:foregroundMark x1="90223" y1="42279" x2="92453" y2="44595"/>
                        <a14:foregroundMark x1="54717" y1="5405" x2="82414" y2="34169"/>
                        <a14:foregroundMark x1="92453" y1="44595" x2="92453" y2="51351"/>
                        <a14:foregroundMark x1="49057" y1="22973" x2="67925" y2="44595"/>
                        <a14:foregroundMark x1="50943" y1="85135" x2="66038" y2="87838"/>
                        <a14:backgroundMark x1="92453" y1="56757" x2="92453" y2="47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77519" y="2215402"/>
            <a:ext cx="717634" cy="10019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155AD4-7432-4029-CCDA-B4809F872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59" b="89189" l="9434" r="92453">
                        <a14:foregroundMark x1="67925" y1="10811" x2="41509" y2="10811"/>
                        <a14:foregroundMark x1="90223" y1="42279" x2="92453" y2="44595"/>
                        <a14:foregroundMark x1="54717" y1="5405" x2="82414" y2="34169"/>
                        <a14:foregroundMark x1="92453" y1="44595" x2="92453" y2="51351"/>
                        <a14:foregroundMark x1="49057" y1="22973" x2="67925" y2="44595"/>
                        <a14:foregroundMark x1="50943" y1="85135" x2="66038" y2="87838"/>
                        <a14:backgroundMark x1="92453" y1="56757" x2="92453" y2="47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3229" y="1915166"/>
            <a:ext cx="717634" cy="10019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69A05D-B9B3-C20E-288A-5A1494667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459" b="89189" l="9434" r="92453">
                        <a14:foregroundMark x1="67925" y1="10811" x2="41509" y2="10811"/>
                        <a14:foregroundMark x1="90223" y1="42279" x2="92453" y2="44595"/>
                        <a14:foregroundMark x1="54717" y1="5405" x2="82414" y2="34169"/>
                        <a14:foregroundMark x1="92453" y1="44595" x2="92453" y2="51351"/>
                        <a14:foregroundMark x1="49057" y1="22973" x2="67925" y2="44595"/>
                        <a14:foregroundMark x1="50943" y1="85135" x2="66038" y2="87838"/>
                        <a14:backgroundMark x1="92453" y1="56757" x2="92453" y2="472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5728" y="5478842"/>
            <a:ext cx="717634" cy="1001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660A79-F7FE-915E-B834-D50078011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"/>
            <a:ext cx="18286857" cy="102857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10961" y="2883859"/>
            <a:ext cx="2014107" cy="201410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38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83101" y="2883859"/>
            <a:ext cx="2014107" cy="201410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A9A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610961" y="6164297"/>
            <a:ext cx="2014107" cy="201410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784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612179" y="6164297"/>
            <a:ext cx="2014107" cy="201410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2A4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dirty="0"/>
            </a:p>
          </p:txBody>
        </p:sp>
      </p:grpSp>
      <p:sp>
        <p:nvSpPr>
          <p:cNvPr id="14" name="Freeform 14"/>
          <p:cNvSpPr/>
          <p:nvPr/>
        </p:nvSpPr>
        <p:spPr>
          <a:xfrm>
            <a:off x="7014172" y="5836786"/>
            <a:ext cx="4243924" cy="2984476"/>
          </a:xfrm>
          <a:custGeom>
            <a:avLst/>
            <a:gdLst/>
            <a:ahLst/>
            <a:cxnLst/>
            <a:rect l="l" t="t" r="r" b="b"/>
            <a:pathLst>
              <a:path w="4243924" h="2984476">
                <a:moveTo>
                  <a:pt x="0" y="0"/>
                </a:moveTo>
                <a:lnTo>
                  <a:pt x="4243925" y="0"/>
                </a:lnTo>
                <a:lnTo>
                  <a:pt x="4243925" y="2984476"/>
                </a:lnTo>
                <a:lnTo>
                  <a:pt x="0" y="29844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6625068" y="7185638"/>
            <a:ext cx="708164" cy="0"/>
          </a:xfrm>
          <a:prstGeom prst="line">
            <a:avLst/>
          </a:prstGeom>
          <a:ln w="28575" cap="flat">
            <a:solidFill>
              <a:srgbClr val="262A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0904015" y="7185638"/>
            <a:ext cx="708164" cy="0"/>
          </a:xfrm>
          <a:prstGeom prst="line">
            <a:avLst/>
          </a:prstGeom>
          <a:ln w="28575" cap="flat">
            <a:solidFill>
              <a:srgbClr val="262A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9951142" y="3905199"/>
            <a:ext cx="1831959" cy="14288"/>
          </a:xfrm>
          <a:prstGeom prst="line">
            <a:avLst/>
          </a:prstGeom>
          <a:ln w="28575" cap="flat">
            <a:solidFill>
              <a:srgbClr val="262A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6625179" y="3890912"/>
            <a:ext cx="1831959" cy="14288"/>
          </a:xfrm>
          <a:prstGeom prst="line">
            <a:avLst/>
          </a:prstGeom>
          <a:ln w="28575" cap="flat">
            <a:solidFill>
              <a:srgbClr val="262A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8471426" y="3890912"/>
            <a:ext cx="0" cy="1945874"/>
          </a:xfrm>
          <a:prstGeom prst="line">
            <a:avLst/>
          </a:prstGeom>
          <a:ln w="28575" cap="flat">
            <a:solidFill>
              <a:srgbClr val="262A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9936854" y="3890912"/>
            <a:ext cx="0" cy="1945874"/>
          </a:xfrm>
          <a:prstGeom prst="line">
            <a:avLst/>
          </a:prstGeom>
          <a:ln w="28575" cap="flat">
            <a:solidFill>
              <a:srgbClr val="262A4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4077807" y="3020393"/>
            <a:ext cx="2454222" cy="711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5"/>
              </a:lnSpc>
            </a:pPr>
            <a:r>
              <a:rPr lang="en-US" sz="4745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ShowTime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24290" y="6740519"/>
            <a:ext cx="2560982" cy="696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95"/>
              </a:lnSpc>
            </a:pPr>
            <a:r>
              <a:rPr lang="en-US" sz="440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IMPORTANT!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077807" y="6431639"/>
            <a:ext cx="2454222" cy="70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95"/>
              </a:lnSpc>
            </a:pPr>
            <a:r>
              <a:rPr lang="en-US" sz="4745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Be Early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47800" y="6435145"/>
            <a:ext cx="2810737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695"/>
              </a:lnSpc>
            </a:pPr>
            <a:r>
              <a:rPr lang="en-US" sz="4745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HOMEWORK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077807" y="3843287"/>
            <a:ext cx="2314501" cy="1366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60"/>
              </a:lnSpc>
              <a:spcBef>
                <a:spcPct val="0"/>
              </a:spcBef>
            </a:pPr>
            <a:r>
              <a:rPr lang="en-US" sz="2000" dirty="0"/>
              <a:t>Share your creativity with your family – they’ll love seeing what you've built!</a:t>
            </a:r>
            <a:endParaRPr lang="en-US" sz="1900" u="none" strike="noStrike" dirty="0">
              <a:solidFill>
                <a:srgbClr val="262A4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4077807" y="7254533"/>
            <a:ext cx="2314501" cy="136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60"/>
              </a:lnSpc>
              <a:spcBef>
                <a:spcPct val="0"/>
              </a:spcBef>
            </a:pPr>
            <a:r>
              <a:rPr lang="en-US" sz="1900" u="none" strike="noStrike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Join a few minutes early for our next session to kick things off smoothly.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04315" y="7254533"/>
            <a:ext cx="2314501" cy="1366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60"/>
              </a:lnSpc>
              <a:spcBef>
                <a:spcPct val="0"/>
              </a:spcBef>
            </a:pPr>
            <a:r>
              <a:rPr lang="en-US" sz="2000" dirty="0"/>
              <a:t>“Consistency is key”: </a:t>
            </a:r>
          </a:p>
          <a:p>
            <a:pPr marL="0" lvl="0" indent="0" algn="r">
              <a:lnSpc>
                <a:spcPts val="2660"/>
              </a:lnSpc>
              <a:spcBef>
                <a:spcPct val="0"/>
              </a:spcBef>
            </a:pPr>
            <a:r>
              <a:rPr lang="en-US" sz="2000" dirty="0"/>
              <a:t>10 minutes of coding daily can make you a pro!</a:t>
            </a:r>
            <a:endParaRPr lang="en-US" sz="1900" u="none" strike="noStrike" dirty="0">
              <a:solidFill>
                <a:srgbClr val="262A4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734454" y="3972341"/>
            <a:ext cx="2314501" cy="1362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660"/>
              </a:lnSpc>
              <a:spcBef>
                <a:spcPct val="0"/>
              </a:spcBef>
            </a:pPr>
            <a:r>
              <a:rPr lang="en-US" sz="1900" dirty="0">
                <a:solidFill>
                  <a:srgbClr val="262A4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Take a moment to rate today’s class after you leave. Your feedback is valuable!</a:t>
            </a:r>
            <a:endParaRPr lang="en-US" sz="1900" u="none" strike="noStrike" dirty="0">
              <a:solidFill>
                <a:srgbClr val="262A4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9" name="Freeform 29"/>
          <p:cNvSpPr/>
          <p:nvPr/>
        </p:nvSpPr>
        <p:spPr>
          <a:xfrm>
            <a:off x="15468600" y="-127305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-8826439" y="3919487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19"/>
                </a:lnTo>
                <a:lnTo>
                  <a:pt x="0" y="100106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1" y="3152953"/>
            <a:ext cx="4188676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695"/>
              </a:lnSpc>
            </a:pPr>
            <a:r>
              <a:rPr lang="en-US" sz="4745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RATE &amp; RELATE</a:t>
            </a:r>
          </a:p>
        </p:txBody>
      </p:sp>
      <p:sp>
        <p:nvSpPr>
          <p:cNvPr id="37" name="Freeform 36"/>
          <p:cNvSpPr/>
          <p:nvPr/>
        </p:nvSpPr>
        <p:spPr>
          <a:xfrm>
            <a:off x="5001455" y="3233258"/>
            <a:ext cx="1252679" cy="1372457"/>
          </a:xfrm>
          <a:custGeom>
            <a:avLst/>
            <a:gdLst/>
            <a:ahLst/>
            <a:cxnLst/>
            <a:rect l="l" t="t" r="r" b="b"/>
            <a:pathLst>
              <a:path w="1252679" h="1372457">
                <a:moveTo>
                  <a:pt x="0" y="0"/>
                </a:moveTo>
                <a:lnTo>
                  <a:pt x="1252679" y="0"/>
                </a:lnTo>
                <a:lnTo>
                  <a:pt x="1252679" y="1372457"/>
                </a:lnTo>
                <a:lnTo>
                  <a:pt x="0" y="137245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38" name="Picture 37" descr="MicrosoftTeams-imag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1455" y="6439892"/>
            <a:ext cx="1399266" cy="139926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09134" y="3109892"/>
            <a:ext cx="1562040" cy="156204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03913" y="6462822"/>
            <a:ext cx="1445632" cy="1445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2818025" y="4500562"/>
            <a:ext cx="1265194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30"/>
              </a:lnSpc>
              <a:spcBef>
                <a:spcPct val="0"/>
              </a:spcBef>
            </a:pPr>
            <a:r>
              <a:rPr lang="en-US" sz="8440" u="none" strike="noStrike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</a:p>
        </p:txBody>
      </p:sp>
      <p:sp>
        <p:nvSpPr>
          <p:cNvPr id="7" name="Freeform 7"/>
          <p:cNvSpPr/>
          <p:nvPr/>
        </p:nvSpPr>
        <p:spPr>
          <a:xfrm rot="1117918">
            <a:off x="11615925" y="-472040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1117918">
            <a:off x="-7242752" y="603131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19"/>
                </a:lnTo>
                <a:lnTo>
                  <a:pt x="0" y="10010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 descr="MicrosoftTeams-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 txBox="1"/>
          <p:nvPr/>
        </p:nvSpPr>
        <p:spPr>
          <a:xfrm>
            <a:off x="3742404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ICE BREAKER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E458E2-677C-CCA5-6AA6-8A4A6B447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273" y="1699872"/>
            <a:ext cx="4826159" cy="4206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0EAEE-B1E7-EB94-F5DF-0B5A8765B7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4963" y="1998678"/>
            <a:ext cx="4397752" cy="3907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D42239-4D32-F2FF-CABB-5BFA8207DD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5124" y="5979649"/>
            <a:ext cx="4397752" cy="39077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D61882-57A1-EC12-4F93-01FE7B4382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1927" y="6046412"/>
            <a:ext cx="4397753" cy="3907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217523" y="2788979"/>
            <a:ext cx="1636462" cy="175447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60"/>
              </a:lnSpc>
            </a:pPr>
            <a:endParaRPr dirty="0"/>
          </a:p>
        </p:txBody>
      </p:sp>
      <p:sp>
        <p:nvSpPr>
          <p:cNvPr id="35" name="Freeform 35"/>
          <p:cNvSpPr/>
          <p:nvPr/>
        </p:nvSpPr>
        <p:spPr>
          <a:xfrm>
            <a:off x="1427167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2923396" y="1351066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Recap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1213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35"/>
          <p:cNvSpPr/>
          <p:nvPr/>
        </p:nvSpPr>
        <p:spPr>
          <a:xfrm>
            <a:off x="14963752" y="2929159"/>
            <a:ext cx="1217173" cy="1333556"/>
          </a:xfrm>
          <a:custGeom>
            <a:avLst/>
            <a:gdLst/>
            <a:ahLst/>
            <a:cxnLst/>
            <a:rect l="l" t="t" r="r" b="b"/>
            <a:pathLst>
              <a:path w="1217173" h="1333556">
                <a:moveTo>
                  <a:pt x="0" y="0"/>
                </a:moveTo>
                <a:lnTo>
                  <a:pt x="1217173" y="0"/>
                </a:lnTo>
                <a:lnTo>
                  <a:pt x="1217173" y="1333556"/>
                </a:lnTo>
                <a:lnTo>
                  <a:pt x="0" y="1333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FCD6764-2F1B-6871-65A6-6089547F761E}"/>
              </a:ext>
            </a:extLst>
          </p:cNvPr>
          <p:cNvSpPr txBox="1">
            <a:spLocks/>
          </p:cNvSpPr>
          <p:nvPr/>
        </p:nvSpPr>
        <p:spPr>
          <a:xfrm>
            <a:off x="2853984" y="3666217"/>
            <a:ext cx="11551345" cy="50595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  <a:sym typeface="+mn-ea"/>
              </a:rPr>
              <a:t>Installation of Python and Visual Studio Code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  <a:sym typeface="+mn-ea"/>
              </a:rPr>
              <a:t>Introduction to Tkinter Library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  <a:sym typeface="+mn-ea"/>
              </a:rPr>
              <a:t>A simple greeting application with Tkinter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1C8A3-F4A7-0117-1C59-4A9D2A72C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7B203-3188-16B7-1BE9-055758DC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970" y="2786846"/>
            <a:ext cx="3466504" cy="4339646"/>
          </a:xfrm>
          <a:prstGeom prst="rect">
            <a:avLst/>
          </a:prstGeom>
        </p:spPr>
      </p:pic>
      <p:sp>
        <p:nvSpPr>
          <p:cNvPr id="38" name="TextBox 38">
            <a:extLst>
              <a:ext uri="{FF2B5EF4-FFF2-40B4-BE49-F238E27FC236}">
                <a16:creationId xmlns:a16="http://schemas.microsoft.com/office/drawing/2014/main" id="{108A9BAD-3DA8-682A-A545-A4572A3F6950}"/>
              </a:ext>
            </a:extLst>
          </p:cNvPr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Learning Outcome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F34EDD9E-5616-72F2-53BA-DD19A77ED352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2932475D-5191-B64D-3610-3197DCA413F6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ED066045-A59B-8B80-DCA5-8D7FA6B96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BD1DBD5-EFE4-BB69-5B3D-E0A59B68D43F}"/>
              </a:ext>
            </a:extLst>
          </p:cNvPr>
          <p:cNvSpPr txBox="1">
            <a:spLocks/>
          </p:cNvSpPr>
          <p:nvPr/>
        </p:nvSpPr>
        <p:spPr>
          <a:xfrm>
            <a:off x="1417177" y="3149326"/>
            <a:ext cx="12248023" cy="30739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Understand the concept of geographical coordinates (latitude and longitude).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Gain hands-on experience with the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ephem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library to calculate celestial events.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Learn to use Python libraries and functions to solve real-world problems.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Enhance research skills by finding geographical coordinates for their hometown.</a:t>
            </a:r>
          </a:p>
        </p:txBody>
      </p:sp>
    </p:spTree>
    <p:extLst>
      <p:ext uri="{BB962C8B-B14F-4D97-AF65-F5344CB8AC3E}">
        <p14:creationId xmlns:p14="http://schemas.microsoft.com/office/powerpoint/2010/main" val="31581152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860D6-F934-CAA7-4970-CDC2420B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971" y="2476491"/>
            <a:ext cx="6051327" cy="6051327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3" name="Freeform 35"/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A6B64C88-C894-0B79-BE3A-9104C76BDB72}"/>
              </a:ext>
            </a:extLst>
          </p:cNvPr>
          <p:cNvSpPr txBox="1">
            <a:spLocks/>
          </p:cNvSpPr>
          <p:nvPr/>
        </p:nvSpPr>
        <p:spPr>
          <a:xfrm>
            <a:off x="1253233" y="2370535"/>
            <a:ext cx="10301594" cy="7061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latin typeface="Cambria" panose="02040503050406030204" pitchFamily="18" charset="0"/>
                <a:ea typeface="Cambria" panose="02040503050406030204" pitchFamily="18" charset="0"/>
                <a:cs typeface="Arimo" panose="020B060402020202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dirty="0"/>
              <a:t>Alex, a curious explorer, wants to calculate sunrise and sunset times for cities around the world. Your challenge is to build a Python program that:</a:t>
            </a:r>
          </a:p>
          <a:p>
            <a:r>
              <a:rPr lang="en-US" dirty="0"/>
              <a:t>Calculates the next sunrise and sunset times for five cities (London, Tokyo, Sydney, New York, and New Delhi) using their geographical coordinates.</a:t>
            </a:r>
          </a:p>
          <a:p>
            <a:r>
              <a:rPr lang="en-US" dirty="0"/>
              <a:t>Adds your hometown to the list and finds its sunrise and sunset times.</a:t>
            </a:r>
          </a:p>
          <a:p>
            <a:r>
              <a:rPr lang="en-US" dirty="0"/>
              <a:t>Displays all results in a clean, tabular format.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List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/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/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7FA751-6691-EC73-64A2-D565B95803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90688" y="2560725"/>
            <a:ext cx="3580638" cy="3653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B99F7-5DCA-64FB-EF37-6B25228BC3F3}"/>
              </a:ext>
            </a:extLst>
          </p:cNvPr>
          <p:cNvSpPr txBox="1"/>
          <p:nvPr/>
        </p:nvSpPr>
        <p:spPr>
          <a:xfrm>
            <a:off x="4765024" y="2270966"/>
            <a:ext cx="11219006" cy="5183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Lists are used to store multiple items in a single variable.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Ex: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Fruits =    [“kiwi”, “apple”, ”mango”]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Persons= [“Harry”,40, True , 34.89]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Places=    [ “London” ,”New York", "Paris”, “Rome”]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Dataset= 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{“name": "Banana”, “nutrient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:”potassium”},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      {“name”: “Avocado”, “nutrient”: ”Fats”},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         {“name”: “Berries”, “nutrient” : “Vitamin C”} 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5DDB8C9F-56E3-8392-32B2-FC1B3338C796}"/>
              </a:ext>
            </a:extLst>
          </p:cNvPr>
          <p:cNvSpPr/>
          <p:nvPr/>
        </p:nvSpPr>
        <p:spPr>
          <a:xfrm>
            <a:off x="3675333" y="8441868"/>
            <a:ext cx="3401961" cy="707923"/>
          </a:xfrm>
          <a:prstGeom prst="homePlat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Indexed</a:t>
            </a:r>
            <a:endParaRPr lang="en-IN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D25163A-BE4D-AD94-9246-DDBFD61A3AF6}"/>
              </a:ext>
            </a:extLst>
          </p:cNvPr>
          <p:cNvSpPr/>
          <p:nvPr/>
        </p:nvSpPr>
        <p:spPr>
          <a:xfrm>
            <a:off x="8189104" y="8499448"/>
            <a:ext cx="3401961" cy="707923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Ordered</a:t>
            </a:r>
            <a:endParaRPr lang="en-IN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88D9C1D-4ABC-C4C3-DC03-AF0837E4CD03}"/>
              </a:ext>
            </a:extLst>
          </p:cNvPr>
          <p:cNvSpPr/>
          <p:nvPr/>
        </p:nvSpPr>
        <p:spPr>
          <a:xfrm>
            <a:off x="12754596" y="8499447"/>
            <a:ext cx="3401961" cy="707923"/>
          </a:xfrm>
          <a:prstGeom prst="homePlate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Mutable</a:t>
            </a:r>
            <a:endParaRPr lang="en-IN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17A2-E9A2-26A5-A43A-FED93A0F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>
            <a:extLst>
              <a:ext uri="{FF2B5EF4-FFF2-40B4-BE49-F238E27FC236}">
                <a16:creationId xmlns:a16="http://schemas.microsoft.com/office/drawing/2014/main" id="{1635CC6F-3D84-732A-F765-A52C618390E5}"/>
              </a:ext>
            </a:extLst>
          </p:cNvPr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List slicing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B66CF97C-4413-2D78-E2BE-463E607F6A53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02226FFB-6E6B-50FA-C2FC-11F06E0BCD8B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2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EAFD5DB5-0A43-3020-02FD-E80078037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F0CAEC-2070-C333-A5A6-6A138B237D74}"/>
              </a:ext>
            </a:extLst>
          </p:cNvPr>
          <p:cNvSpPr txBox="1"/>
          <p:nvPr/>
        </p:nvSpPr>
        <p:spPr>
          <a:xfrm>
            <a:off x="5710336" y="2273961"/>
            <a:ext cx="7043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List items can be accessed using its index</a:t>
            </a:r>
          </a:p>
          <a:p>
            <a:pPr algn="ctr"/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5A2450-1889-9089-F480-95A4E85A4EC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5146"/>
          <a:stretch/>
        </p:blipFill>
        <p:spPr>
          <a:xfrm>
            <a:off x="1643611" y="3474324"/>
            <a:ext cx="7588393" cy="4277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59EDB9-52EF-401E-461D-234D6F52D7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6025" b="46651"/>
          <a:stretch/>
        </p:blipFill>
        <p:spPr>
          <a:xfrm>
            <a:off x="9524360" y="4464231"/>
            <a:ext cx="6892826" cy="25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31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A03FE-2BFE-C515-C6B6-052F0DEDF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3B2DCC-A274-61FD-FA9E-F5CA92F9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228" y="1746458"/>
            <a:ext cx="4494516" cy="1950059"/>
          </a:xfrm>
          <a:prstGeom prst="rect">
            <a:avLst/>
          </a:prstGeom>
        </p:spPr>
      </p:pic>
      <p:sp>
        <p:nvSpPr>
          <p:cNvPr id="38" name="TextBox 38">
            <a:extLst>
              <a:ext uri="{FF2B5EF4-FFF2-40B4-BE49-F238E27FC236}">
                <a16:creationId xmlns:a16="http://schemas.microsoft.com/office/drawing/2014/main" id="{84A01A69-2162-E5E3-5D68-4A6993423650}"/>
              </a:ext>
            </a:extLst>
          </p:cNvPr>
          <p:cNvSpPr txBox="1"/>
          <p:nvPr/>
        </p:nvSpPr>
        <p:spPr>
          <a:xfrm>
            <a:off x="3158527" y="703453"/>
            <a:ext cx="11970945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30"/>
              </a:lnSpc>
            </a:pPr>
            <a:r>
              <a:rPr lang="en-US" sz="8440" dirty="0">
                <a:solidFill>
                  <a:srgbClr val="262A41"/>
                </a:solidFill>
                <a:latin typeface="Anton"/>
                <a:ea typeface="Anton"/>
                <a:cs typeface="Anton"/>
                <a:sym typeface="Anton"/>
              </a:rPr>
              <a:t>List</a:t>
            </a:r>
            <a:endParaRPr lang="en-US" sz="8440" dirty="0">
              <a:solidFill>
                <a:schemeClr val="accent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D56945C7-3164-BA71-DAAB-CD4EFD8164F5}"/>
              </a:ext>
            </a:extLst>
          </p:cNvPr>
          <p:cNvSpPr/>
          <p:nvPr/>
        </p:nvSpPr>
        <p:spPr>
          <a:xfrm>
            <a:off x="-9339711" y="3848100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3" name="Freeform 35">
            <a:extLst>
              <a:ext uri="{FF2B5EF4-FFF2-40B4-BE49-F238E27FC236}">
                <a16:creationId xmlns:a16="http://schemas.microsoft.com/office/drawing/2014/main" id="{BC96E64B-4C0D-AEE9-F2BD-3A6D7A1DD1F8}"/>
              </a:ext>
            </a:extLst>
          </p:cNvPr>
          <p:cNvSpPr/>
          <p:nvPr/>
        </p:nvSpPr>
        <p:spPr>
          <a:xfrm>
            <a:off x="15523170" y="-742595"/>
            <a:ext cx="12484900" cy="10010620"/>
          </a:xfrm>
          <a:custGeom>
            <a:avLst/>
            <a:gdLst/>
            <a:ahLst/>
            <a:cxnLst/>
            <a:rect l="l" t="t" r="r" b="b"/>
            <a:pathLst>
              <a:path w="12484900" h="10010620">
                <a:moveTo>
                  <a:pt x="0" y="0"/>
                </a:moveTo>
                <a:lnTo>
                  <a:pt x="12484900" y="0"/>
                </a:lnTo>
                <a:lnTo>
                  <a:pt x="12484900" y="10010620"/>
                </a:lnTo>
                <a:lnTo>
                  <a:pt x="0" y="10010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81" name="Picture 80" descr="MicrosoftTeams-image 3">
            <a:extLst>
              <a:ext uri="{FF2B5EF4-FFF2-40B4-BE49-F238E27FC236}">
                <a16:creationId xmlns:a16="http://schemas.microsoft.com/office/drawing/2014/main" id="{CC9409C2-2AC5-3D4E-A364-3367A44F7A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9476" y="382830"/>
            <a:ext cx="1745822" cy="968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9DDBCE-51C7-65DE-E3D7-BE485B6AF35B}"/>
              </a:ext>
            </a:extLst>
          </p:cNvPr>
          <p:cNvSpPr txBox="1"/>
          <p:nvPr/>
        </p:nvSpPr>
        <p:spPr>
          <a:xfrm>
            <a:off x="13407263" y="4228711"/>
            <a:ext cx="3830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Removes items from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8C25-FC7C-4707-F8FC-B933FE4D8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379" y="2271985"/>
            <a:ext cx="7560085" cy="4383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492E8-6E23-82FE-2FAA-9078ADEB008E}"/>
              </a:ext>
            </a:extLst>
          </p:cNvPr>
          <p:cNvSpPr txBox="1"/>
          <p:nvPr/>
        </p:nvSpPr>
        <p:spPr>
          <a:xfrm>
            <a:off x="13321861" y="2569903"/>
            <a:ext cx="3639061" cy="543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Adds items to the list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CB5464-7D5C-ADA1-2D77-92D27DD985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46" b="89024" l="2899" r="96812">
                        <a14:foregroundMark x1="3188" y1="45732" x2="6667" y2="78659"/>
                        <a14:foregroundMark x1="93333" y1="42683" x2="96812" y2="87195"/>
                        <a14:foregroundMark x1="14493" y1="58537" x2="49855" y2="57927"/>
                        <a14:foregroundMark x1="49855" y1="57927" x2="88406" y2="57927"/>
                        <a14:foregroundMark x1="82609" y1="70732" x2="11884" y2="67073"/>
                        <a14:foregroundMark x1="50725" y1="10366" x2="44638" y2="42683"/>
                        <a14:foregroundMark x1="44638" y1="42683" x2="51304" y2="25610"/>
                        <a14:foregroundMark x1="63768" y1="70732" x2="81739" y2="59756"/>
                        <a14:foregroundMark x1="81739" y1="59756" x2="63768" y2="67073"/>
                        <a14:foregroundMark x1="63768" y1="67073" x2="75652" y2="71951"/>
                        <a14:foregroundMark x1="75652" y1="71951" x2="65797" y2="77439"/>
                        <a14:foregroundMark x1="89565" y1="76220" x2="85797" y2="60366"/>
                        <a14:foregroundMark x1="88696" y1="75610" x2="56812" y2="57927"/>
                        <a14:foregroundMark x1="56812" y1="57927" x2="22319" y2="67683"/>
                        <a14:foregroundMark x1="22319" y1="67683" x2="80000" y2="756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23630" y="3510929"/>
            <a:ext cx="4098231" cy="1905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4A257B-1D5D-1C9C-1369-8BE775F351A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7818" b="19264"/>
          <a:stretch/>
        </p:blipFill>
        <p:spPr>
          <a:xfrm>
            <a:off x="1411379" y="6902017"/>
            <a:ext cx="13079303" cy="22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903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6D32475842A48A6BFA6971F2271A1" ma:contentTypeVersion="15" ma:contentTypeDescription="Create a new document." ma:contentTypeScope="" ma:versionID="3f09697d724f034f3ecea76c108e415e">
  <xsd:schema xmlns:xsd="http://www.w3.org/2001/XMLSchema" xmlns:xs="http://www.w3.org/2001/XMLSchema" xmlns:p="http://schemas.microsoft.com/office/2006/metadata/properties" xmlns:ns3="5a4e6cbc-ce50-46c2-b017-2b149da820c3" xmlns:ns4="b3638819-f73f-4f03-ae3b-08212f5c01ff" targetNamespace="http://schemas.microsoft.com/office/2006/metadata/properties" ma:root="true" ma:fieldsID="a7fd7f3c15b9b872b25f15d750ab764d" ns3:_="" ns4:_="">
    <xsd:import namespace="5a4e6cbc-ce50-46c2-b017-2b149da820c3"/>
    <xsd:import namespace="b3638819-f73f-4f03-ae3b-08212f5c01f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4e6cbc-ce50-46c2-b017-2b149da820c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38819-f73f-4f03-ae3b-08212f5c01ff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4e6cbc-ce50-46c2-b017-2b149da820c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268968-1C36-43C4-92F6-02EDB5209060}">
  <ds:schemaRefs/>
</ds:datastoreItem>
</file>

<file path=customXml/itemProps2.xml><?xml version="1.0" encoding="utf-8"?>
<ds:datastoreItem xmlns:ds="http://schemas.openxmlformats.org/officeDocument/2006/customXml" ds:itemID="{2BC70DB9-0674-4A7B-A968-74519AEC7853}">
  <ds:schemaRefs/>
</ds:datastoreItem>
</file>

<file path=customXml/itemProps3.xml><?xml version="1.0" encoding="utf-8"?>
<ds:datastoreItem xmlns:ds="http://schemas.openxmlformats.org/officeDocument/2006/customXml" ds:itemID="{9F722B88-7CD4-4A93-8DEF-7E6B0ACAB18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</TotalTime>
  <Words>1876</Words>
  <Application>Microsoft Office PowerPoint</Application>
  <PresentationFormat>Custom</PresentationFormat>
  <Paragraphs>230</Paragraphs>
  <Slides>23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Anton</vt:lpstr>
      <vt:lpstr>Arial</vt:lpstr>
      <vt:lpstr>Arimo</vt:lpstr>
      <vt:lpstr>Avenir Next LT Pro</vt:lpstr>
      <vt:lpstr>Calibri</vt:lpstr>
      <vt:lpstr>Cambria</vt:lpstr>
      <vt:lpstr>Comic Sans MS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How to Code Infographics Presentation</dc:title>
  <dc:creator>Ujjwal Sharma</dc:creator>
  <cp:lastModifiedBy>RAINA BAFNA</cp:lastModifiedBy>
  <cp:revision>63</cp:revision>
  <dcterms:created xsi:type="dcterms:W3CDTF">2006-08-16T00:00:00Z</dcterms:created>
  <dcterms:modified xsi:type="dcterms:W3CDTF">2024-12-30T08:08:06Z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0x0101005476D32475842A48A6BFA6971F2271A1</vt:lpwstr>
  </property>
  <property fmtid="{D5CDD505-2E9C-101B-9397-08002B2CF9AE}" pid="3" name="ICV">
    <vt:lpwstr>C6D33DBC858246A79FA24CC9383DC8C5_13</vt:lpwstr>
  </property>
  <property fmtid="{D5CDD505-2E9C-101B-9397-08002B2CF9AE}" pid="4" name="KSOProductBuildVer">
    <vt:lpwstr>1033-12.2.0.18607</vt:lpwstr>
  </property>
</Properties>
</file>