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F4E348-60ED-4C1A-B2D0-BAF8C9AC6571}">
  <a:tblStyle styleId="{7DF4E348-60ED-4C1A-B2D0-BAF8C9AC657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d25eeef2a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d25eeef2a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d536d55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d536d55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e3e9a41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e3e9a41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d536d550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d536d550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e3e9a413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e3e9a413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e6a8158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e6a8158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e6a81580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e6a81580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e6a81580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e6a8158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e6a81580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e6a8158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b21ff42b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b21ff42b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d25eeef2a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d25eeef2a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e6a81580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0e6a8158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b21ff42b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b21ff42b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d25eeef2a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d25eeef2a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d25eeef2a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d25eeef2a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d25eeef2a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d25eeef2a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d25eeef2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d25eeef2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d25eeef2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d25eeef2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d25eeef2a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d25eeef2a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d25eeef2a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d25eeef2a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statistics.laerd.com/statistical-guides/repeated-measures-anova-statistical-guide.ph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hyperlink" Target="http://drive.google.com/file/d/1ZELnmYRaf7cfMNYGwnHFIDykoUXUBJal/view" TargetMode="External"/><Relationship Id="rId5"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hyperlink" Target="https://github.com/ScodroS/HCI_proje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2015550"/>
            <a:ext cx="7688100" cy="111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3080"/>
              <a:t>A study on 3D racing games interaction modes on mobile platforms</a:t>
            </a:r>
            <a:endParaRPr sz="3080"/>
          </a:p>
        </p:txBody>
      </p:sp>
      <p:sp>
        <p:nvSpPr>
          <p:cNvPr id="87" name="Google Shape;87;p13"/>
          <p:cNvSpPr txBox="1"/>
          <p:nvPr>
            <p:ph idx="1" type="subTitle"/>
          </p:nvPr>
        </p:nvSpPr>
        <p:spPr>
          <a:xfrm>
            <a:off x="729627" y="351732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solidFill>
                  <a:schemeClr val="dk2"/>
                </a:solidFill>
              </a:rPr>
              <a:t>A study on the interaction methods for 3D racing games for smartphones</a:t>
            </a:r>
            <a:endParaRPr>
              <a:solidFill>
                <a:schemeClr val="dk2"/>
              </a:solidFill>
            </a:endParaRPr>
          </a:p>
        </p:txBody>
      </p:sp>
      <p:pic>
        <p:nvPicPr>
          <p:cNvPr id="88" name="Google Shape;88;p13"/>
          <p:cNvPicPr preferRelativeResize="0"/>
          <p:nvPr/>
        </p:nvPicPr>
        <p:blipFill>
          <a:blip r:embed="rId3">
            <a:alphaModFix/>
          </a:blip>
          <a:stretch>
            <a:fillRect/>
          </a:stretch>
        </p:blipFill>
        <p:spPr>
          <a:xfrm>
            <a:off x="7548525" y="727275"/>
            <a:ext cx="1209625" cy="1209625"/>
          </a:xfrm>
          <a:prstGeom prst="rect">
            <a:avLst/>
          </a:prstGeom>
          <a:noFill/>
          <a:ln>
            <a:noFill/>
          </a:ln>
          <a:effectLst>
            <a:outerShdw blurRad="457200" rotWithShape="0" algn="bl" dir="10800000" dist="409575">
              <a:srgbClr val="000000">
                <a:alpha val="8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727650" y="1265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Task proposed to the users</a:t>
            </a:r>
            <a:endParaRPr/>
          </a:p>
        </p:txBody>
      </p:sp>
      <p:sp>
        <p:nvSpPr>
          <p:cNvPr id="158" name="Google Shape;158;p22"/>
          <p:cNvSpPr txBox="1"/>
          <p:nvPr>
            <p:ph idx="1" type="body"/>
          </p:nvPr>
        </p:nvSpPr>
        <p:spPr>
          <a:xfrm>
            <a:off x="727650" y="1838713"/>
            <a:ext cx="7688700" cy="2608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lang="it" sz="1600">
                <a:solidFill>
                  <a:schemeClr val="dk2"/>
                </a:solidFill>
              </a:rPr>
              <a:t>The objective of the prototype is to evaluate the three interaction modes.</a:t>
            </a:r>
            <a:endParaRPr sz="1600">
              <a:solidFill>
                <a:schemeClr val="dk2"/>
              </a:solidFill>
            </a:endParaRPr>
          </a:p>
          <a:p>
            <a:pPr indent="-330200" lvl="0" marL="457200" rtl="0" algn="l">
              <a:spcBef>
                <a:spcPts val="0"/>
              </a:spcBef>
              <a:spcAft>
                <a:spcPts val="0"/>
              </a:spcAft>
              <a:buClr>
                <a:schemeClr val="dk2"/>
              </a:buClr>
              <a:buSzPts val="1600"/>
              <a:buChar char="●"/>
            </a:pPr>
            <a:r>
              <a:rPr lang="it" sz="1600">
                <a:solidFill>
                  <a:schemeClr val="dk2"/>
                </a:solidFill>
              </a:rPr>
              <a:t>To perform the evaluation I’ve decided to measure the lap times (up to tenths of seconds) with each mode in order to have quantitative data on which is possible to perform an accurate analysis.</a:t>
            </a:r>
            <a:endParaRPr sz="1600">
              <a:solidFill>
                <a:schemeClr val="dk2"/>
              </a:solidFill>
            </a:endParaRPr>
          </a:p>
          <a:p>
            <a:pPr indent="-330200" lvl="0" marL="457200" rtl="0" algn="l">
              <a:spcBef>
                <a:spcPts val="0"/>
              </a:spcBef>
              <a:spcAft>
                <a:spcPts val="0"/>
              </a:spcAft>
              <a:buClr>
                <a:schemeClr val="dk2"/>
              </a:buClr>
              <a:buSzPts val="1600"/>
              <a:buChar char="●"/>
            </a:pPr>
            <a:r>
              <a:rPr lang="it" sz="1600">
                <a:solidFill>
                  <a:schemeClr val="dk2"/>
                </a:solidFill>
              </a:rPr>
              <a:t>The user has to complete 3 “clean” laps (this means that he shouldn’t hit the walls of the track) with the 3 different interaction methods trying to score the best possible time for each method. The time of a lap is counted between two consecutive passes under the checkered flag.</a:t>
            </a:r>
            <a:endParaRPr sz="1600">
              <a:solidFill>
                <a:schemeClr val="dk2"/>
              </a:solidFill>
            </a:endParaRPr>
          </a:p>
        </p:txBody>
      </p:sp>
      <p:sp>
        <p:nvSpPr>
          <p:cNvPr id="159" name="Google Shape;159;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60" name="Google Shape;160;p22"/>
          <p:cNvPicPr preferRelativeResize="0"/>
          <p:nvPr/>
        </p:nvPicPr>
        <p:blipFill>
          <a:blip r:embed="rId3">
            <a:alphaModFix/>
          </a:blip>
          <a:stretch>
            <a:fillRect/>
          </a:stretch>
        </p:blipFill>
        <p:spPr>
          <a:xfrm>
            <a:off x="727650" y="4391800"/>
            <a:ext cx="2250000" cy="614950"/>
          </a:xfrm>
          <a:prstGeom prst="rect">
            <a:avLst/>
          </a:prstGeom>
          <a:noFill/>
          <a:ln>
            <a:noFill/>
          </a:ln>
        </p:spPr>
      </p:pic>
      <p:pic>
        <p:nvPicPr>
          <p:cNvPr id="161" name="Google Shape;161;p22"/>
          <p:cNvPicPr preferRelativeResize="0"/>
          <p:nvPr/>
        </p:nvPicPr>
        <p:blipFill>
          <a:blip r:embed="rId4">
            <a:alphaModFix/>
          </a:blip>
          <a:stretch>
            <a:fillRect/>
          </a:stretch>
        </p:blipFill>
        <p:spPr>
          <a:xfrm>
            <a:off x="3130175" y="4485437"/>
            <a:ext cx="5406125" cy="427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727650" y="1265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Hypothesis</a:t>
            </a:r>
            <a:endParaRPr/>
          </a:p>
        </p:txBody>
      </p:sp>
      <p:sp>
        <p:nvSpPr>
          <p:cNvPr id="167" name="Google Shape;167;p23"/>
          <p:cNvSpPr txBox="1"/>
          <p:nvPr>
            <p:ph idx="1" type="body"/>
          </p:nvPr>
        </p:nvSpPr>
        <p:spPr>
          <a:xfrm>
            <a:off x="772050" y="1976450"/>
            <a:ext cx="4404600" cy="2283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b="1" lang="it" sz="1600">
                <a:solidFill>
                  <a:schemeClr val="dk2"/>
                </a:solidFill>
              </a:rPr>
              <a:t>Null hypothesis</a:t>
            </a:r>
            <a:r>
              <a:rPr lang="it" sz="1600">
                <a:solidFill>
                  <a:schemeClr val="dk2"/>
                </a:solidFill>
              </a:rPr>
              <a:t>: the three interaction modes perform the same in terms of lap times.</a:t>
            </a:r>
            <a:endParaRPr sz="1600">
              <a:solidFill>
                <a:schemeClr val="dk2"/>
              </a:solidFill>
            </a:endParaRPr>
          </a:p>
          <a:p>
            <a:pPr indent="-330200" lvl="0" marL="457200" rtl="0" algn="l">
              <a:spcBef>
                <a:spcPts val="0"/>
              </a:spcBef>
              <a:spcAft>
                <a:spcPts val="0"/>
              </a:spcAft>
              <a:buClr>
                <a:schemeClr val="dk2"/>
              </a:buClr>
              <a:buSzPts val="1600"/>
              <a:buChar char="●"/>
            </a:pPr>
            <a:r>
              <a:rPr b="1" lang="it" sz="1600">
                <a:solidFill>
                  <a:schemeClr val="dk2"/>
                </a:solidFill>
              </a:rPr>
              <a:t>Alternative hypothesis</a:t>
            </a:r>
            <a:r>
              <a:rPr lang="it" sz="1600">
                <a:solidFill>
                  <a:schemeClr val="dk2"/>
                </a:solidFill>
              </a:rPr>
              <a:t>: it is possible to measure a difference in performance between the interaction modes.</a:t>
            </a:r>
            <a:endParaRPr sz="1600">
              <a:solidFill>
                <a:schemeClr val="dk2"/>
              </a:solidFill>
            </a:endParaRPr>
          </a:p>
        </p:txBody>
      </p:sp>
      <p:sp>
        <p:nvSpPr>
          <p:cNvPr id="168" name="Google Shape;168;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69" name="Google Shape;169;p23"/>
          <p:cNvPicPr preferRelativeResize="0"/>
          <p:nvPr/>
        </p:nvPicPr>
        <p:blipFill>
          <a:blip r:embed="rId3">
            <a:alphaModFix/>
          </a:blip>
          <a:stretch>
            <a:fillRect/>
          </a:stretch>
        </p:blipFill>
        <p:spPr>
          <a:xfrm>
            <a:off x="5132250" y="1650800"/>
            <a:ext cx="3284107" cy="2608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727650" y="1265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Participants</a:t>
            </a:r>
            <a:endParaRPr/>
          </a:p>
        </p:txBody>
      </p:sp>
      <p:sp>
        <p:nvSpPr>
          <p:cNvPr id="175" name="Google Shape;175;p24"/>
          <p:cNvSpPr txBox="1"/>
          <p:nvPr>
            <p:ph idx="1" type="body"/>
          </p:nvPr>
        </p:nvSpPr>
        <p:spPr>
          <a:xfrm>
            <a:off x="727650" y="1731775"/>
            <a:ext cx="3350100" cy="301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lang="it" sz="1600">
                <a:solidFill>
                  <a:schemeClr val="dk2"/>
                </a:solidFill>
              </a:rPr>
              <a:t>The </a:t>
            </a:r>
            <a:r>
              <a:rPr b="1" lang="it" sz="1600">
                <a:solidFill>
                  <a:schemeClr val="dk2"/>
                </a:solidFill>
              </a:rPr>
              <a:t>participants</a:t>
            </a:r>
            <a:r>
              <a:rPr lang="it" sz="1600">
                <a:solidFill>
                  <a:schemeClr val="dk2"/>
                </a:solidFill>
              </a:rPr>
              <a:t> of the test are people between 20 and 25 years and all of them had previous experience in mobile 3D driving games</a:t>
            </a:r>
            <a:endParaRPr sz="1600">
              <a:solidFill>
                <a:schemeClr val="dk2"/>
              </a:solidFill>
            </a:endParaRPr>
          </a:p>
          <a:p>
            <a:pPr indent="-330200" lvl="0" marL="457200" rtl="0" algn="l">
              <a:spcBef>
                <a:spcPts val="0"/>
              </a:spcBef>
              <a:spcAft>
                <a:spcPts val="0"/>
              </a:spcAft>
              <a:buClr>
                <a:schemeClr val="dk2"/>
              </a:buClr>
              <a:buSzPts val="1600"/>
              <a:buChar char="●"/>
            </a:pPr>
            <a:r>
              <a:rPr lang="it" sz="1600">
                <a:solidFill>
                  <a:schemeClr val="dk2"/>
                </a:solidFill>
              </a:rPr>
              <a:t>There were 15 total participants in the test, which is considered the minimum to perform a significant statistical analysis</a:t>
            </a:r>
            <a:endParaRPr sz="1600">
              <a:solidFill>
                <a:schemeClr val="dk2"/>
              </a:solidFill>
            </a:endParaRPr>
          </a:p>
          <a:p>
            <a:pPr indent="0" lvl="0" marL="457200" rtl="0" algn="l">
              <a:spcBef>
                <a:spcPts val="1200"/>
              </a:spcBef>
              <a:spcAft>
                <a:spcPts val="1200"/>
              </a:spcAft>
              <a:buNone/>
            </a:pPr>
            <a:r>
              <a:t/>
            </a:r>
            <a:endParaRPr sz="1600">
              <a:solidFill>
                <a:schemeClr val="dk2"/>
              </a:solidFill>
            </a:endParaRPr>
          </a:p>
        </p:txBody>
      </p:sp>
      <p:sp>
        <p:nvSpPr>
          <p:cNvPr id="176" name="Google Shape;176;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77" name="Google Shape;177;p24"/>
          <p:cNvPicPr preferRelativeResize="0"/>
          <p:nvPr/>
        </p:nvPicPr>
        <p:blipFill>
          <a:blip r:embed="rId3">
            <a:alphaModFix/>
          </a:blip>
          <a:stretch>
            <a:fillRect/>
          </a:stretch>
        </p:blipFill>
        <p:spPr>
          <a:xfrm>
            <a:off x="3988050" y="2182462"/>
            <a:ext cx="4996150" cy="2035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727650" y="1265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Statistical test</a:t>
            </a:r>
            <a:endParaRPr/>
          </a:p>
        </p:txBody>
      </p:sp>
      <p:sp>
        <p:nvSpPr>
          <p:cNvPr id="183" name="Google Shape;183;p25"/>
          <p:cNvSpPr txBox="1"/>
          <p:nvPr>
            <p:ph idx="1" type="body"/>
          </p:nvPr>
        </p:nvSpPr>
        <p:spPr>
          <a:xfrm>
            <a:off x="727650" y="1970925"/>
            <a:ext cx="7808700" cy="2608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lang="it" sz="1600">
                <a:solidFill>
                  <a:schemeClr val="dk2"/>
                </a:solidFill>
              </a:rPr>
              <a:t>The test performed is a test </a:t>
            </a:r>
            <a:r>
              <a:rPr b="1" lang="it" sz="1600">
                <a:solidFill>
                  <a:schemeClr val="dk2"/>
                </a:solidFill>
              </a:rPr>
              <a:t>within subject</a:t>
            </a:r>
            <a:r>
              <a:rPr lang="it" sz="1600">
                <a:solidFill>
                  <a:schemeClr val="dk2"/>
                </a:solidFill>
              </a:rPr>
              <a:t> since each participant is tested on each level (the three different methods for steering).</a:t>
            </a:r>
            <a:endParaRPr sz="1600">
              <a:solidFill>
                <a:schemeClr val="dk2"/>
              </a:solidFill>
            </a:endParaRPr>
          </a:p>
          <a:p>
            <a:pPr indent="-330200" lvl="0" marL="457200" rtl="0" algn="l">
              <a:spcBef>
                <a:spcPts val="0"/>
              </a:spcBef>
              <a:spcAft>
                <a:spcPts val="0"/>
              </a:spcAft>
              <a:buClr>
                <a:schemeClr val="dk2"/>
              </a:buClr>
              <a:buSzPts val="1600"/>
              <a:buChar char="●"/>
            </a:pPr>
            <a:r>
              <a:rPr lang="it" sz="1600">
                <a:solidFill>
                  <a:schemeClr val="dk2"/>
                </a:solidFill>
              </a:rPr>
              <a:t>Since the test is within subject, to limit the problem of performance improvement with practice each participant is given some time (before the test) to learn the layout of the track and get used to the three interaction methods.</a:t>
            </a:r>
            <a:endParaRPr sz="1600">
              <a:solidFill>
                <a:schemeClr val="dk2"/>
              </a:solidFill>
            </a:endParaRPr>
          </a:p>
          <a:p>
            <a:pPr indent="-330200" lvl="0" marL="457200" rtl="0" algn="l">
              <a:spcBef>
                <a:spcPts val="0"/>
              </a:spcBef>
              <a:spcAft>
                <a:spcPts val="0"/>
              </a:spcAft>
              <a:buClr>
                <a:schemeClr val="dk2"/>
              </a:buClr>
              <a:buSzPts val="1600"/>
              <a:buChar char="●"/>
            </a:pPr>
            <a:r>
              <a:rPr lang="it" sz="1600">
                <a:solidFill>
                  <a:schemeClr val="dk2"/>
                </a:solidFill>
              </a:rPr>
              <a:t>Since the number of participants wasn’t known in advance it wasn’t possible to apply the latin square technique, so to minimize learning effects each participant was given a </a:t>
            </a:r>
            <a:r>
              <a:rPr b="1" lang="it" sz="1600">
                <a:solidFill>
                  <a:schemeClr val="dk2"/>
                </a:solidFill>
              </a:rPr>
              <a:t>random order</a:t>
            </a:r>
            <a:r>
              <a:rPr lang="it" sz="1600">
                <a:solidFill>
                  <a:schemeClr val="dk2"/>
                </a:solidFill>
              </a:rPr>
              <a:t> to perform the test (each participant trying every mode but in different orders).</a:t>
            </a:r>
            <a:endParaRPr sz="1600">
              <a:solidFill>
                <a:schemeClr val="dk2"/>
              </a:solidFill>
            </a:endParaRPr>
          </a:p>
        </p:txBody>
      </p:sp>
      <p:sp>
        <p:nvSpPr>
          <p:cNvPr id="184" name="Google Shape;184;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idx="1" type="body"/>
          </p:nvPr>
        </p:nvSpPr>
        <p:spPr>
          <a:xfrm>
            <a:off x="727675" y="1523400"/>
            <a:ext cx="7808700" cy="2546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b="1" lang="it" sz="1600">
                <a:solidFill>
                  <a:schemeClr val="dk2"/>
                </a:solidFill>
              </a:rPr>
              <a:t>Factors (independent variables):</a:t>
            </a:r>
            <a:r>
              <a:rPr lang="it" sz="1600">
                <a:solidFill>
                  <a:schemeClr val="dk2"/>
                </a:solidFill>
              </a:rPr>
              <a:t> interaction modes</a:t>
            </a:r>
            <a:endParaRPr sz="1600">
              <a:solidFill>
                <a:schemeClr val="dk2"/>
              </a:solidFill>
            </a:endParaRPr>
          </a:p>
          <a:p>
            <a:pPr indent="-330200" lvl="0" marL="457200" rtl="0" algn="l">
              <a:spcBef>
                <a:spcPts val="0"/>
              </a:spcBef>
              <a:spcAft>
                <a:spcPts val="0"/>
              </a:spcAft>
              <a:buClr>
                <a:schemeClr val="dk2"/>
              </a:buClr>
              <a:buSzPts val="1600"/>
              <a:buChar char="●"/>
            </a:pPr>
            <a:r>
              <a:rPr b="1" lang="it" sz="1600">
                <a:solidFill>
                  <a:schemeClr val="dk2"/>
                </a:solidFill>
              </a:rPr>
              <a:t>Levels:</a:t>
            </a:r>
            <a:r>
              <a:rPr lang="it" sz="1600">
                <a:solidFill>
                  <a:schemeClr val="dk2"/>
                </a:solidFill>
              </a:rPr>
              <a:t> steering wheel, tilting (gyroscopes), virtual buttons</a:t>
            </a:r>
            <a:endParaRPr sz="1600">
              <a:solidFill>
                <a:schemeClr val="dk2"/>
              </a:solidFill>
            </a:endParaRPr>
          </a:p>
          <a:p>
            <a:pPr indent="-330200" lvl="0" marL="457200" rtl="0" algn="l">
              <a:spcBef>
                <a:spcPts val="0"/>
              </a:spcBef>
              <a:spcAft>
                <a:spcPts val="0"/>
              </a:spcAft>
              <a:buClr>
                <a:schemeClr val="dk2"/>
              </a:buClr>
              <a:buSzPts val="1600"/>
              <a:buChar char="●"/>
            </a:pPr>
            <a:r>
              <a:rPr b="1" lang="it" sz="1600">
                <a:solidFill>
                  <a:schemeClr val="dk2"/>
                </a:solidFill>
              </a:rPr>
              <a:t>Dependent variables:</a:t>
            </a:r>
            <a:r>
              <a:rPr lang="it" sz="1600">
                <a:solidFill>
                  <a:schemeClr val="dk2"/>
                </a:solidFill>
              </a:rPr>
              <a:t> lap times in seconds (with tenth of second precision) which is the quantitative data measured.</a:t>
            </a:r>
            <a:endParaRPr sz="1600">
              <a:solidFill>
                <a:schemeClr val="dk2"/>
              </a:solidFill>
            </a:endParaRPr>
          </a:p>
          <a:p>
            <a:pPr indent="0" lvl="0" marL="0" rtl="0" algn="l">
              <a:spcBef>
                <a:spcPts val="1200"/>
              </a:spcBef>
              <a:spcAft>
                <a:spcPts val="0"/>
              </a:spcAft>
              <a:buNone/>
            </a:pPr>
            <a:r>
              <a:rPr lang="it" sz="1600">
                <a:solidFill>
                  <a:schemeClr val="dk2"/>
                </a:solidFill>
              </a:rPr>
              <a:t>This means that we should choose a statistical test for data with 1 factor with #levels ≥ 2 in a within subject scenario. For this reason I have applied the repeated measures ANOVA test that, like other ANOVA tests, generates an F-statistic that is used to determine statistical significance.</a:t>
            </a:r>
            <a:endParaRPr sz="1600">
              <a:solidFill>
                <a:schemeClr val="dk2"/>
              </a:solidFill>
            </a:endParaRPr>
          </a:p>
          <a:p>
            <a:pPr indent="0" lvl="0" marL="0" rtl="0" algn="l">
              <a:spcBef>
                <a:spcPts val="1200"/>
              </a:spcBef>
              <a:spcAft>
                <a:spcPts val="0"/>
              </a:spcAft>
              <a:buNone/>
            </a:pPr>
            <a:r>
              <a:t/>
            </a:r>
            <a:endParaRPr sz="1600">
              <a:solidFill>
                <a:schemeClr val="dk2"/>
              </a:solidFill>
            </a:endParaRPr>
          </a:p>
          <a:p>
            <a:pPr indent="0" lvl="0" marL="0" rtl="0" algn="l">
              <a:spcBef>
                <a:spcPts val="1200"/>
              </a:spcBef>
              <a:spcAft>
                <a:spcPts val="0"/>
              </a:spcAft>
              <a:buNone/>
            </a:pPr>
            <a:r>
              <a:t/>
            </a:r>
            <a:endParaRPr sz="1600">
              <a:solidFill>
                <a:schemeClr val="dk2"/>
              </a:solidFill>
            </a:endParaRPr>
          </a:p>
          <a:p>
            <a:pPr indent="0" lvl="0" marL="0" rtl="0" algn="l">
              <a:spcBef>
                <a:spcPts val="1200"/>
              </a:spcBef>
              <a:spcAft>
                <a:spcPts val="0"/>
              </a:spcAft>
              <a:buNone/>
            </a:pPr>
            <a:r>
              <a:t/>
            </a:r>
            <a:endParaRPr sz="1600">
              <a:solidFill>
                <a:schemeClr val="dk2"/>
              </a:solidFill>
            </a:endParaRPr>
          </a:p>
          <a:p>
            <a:pPr indent="0" lvl="0" marL="0" rtl="0" algn="l">
              <a:spcBef>
                <a:spcPts val="1200"/>
              </a:spcBef>
              <a:spcAft>
                <a:spcPts val="1200"/>
              </a:spcAft>
              <a:buNone/>
            </a:pPr>
            <a:r>
              <a:t/>
            </a:r>
            <a:endParaRPr sz="1600">
              <a:solidFill>
                <a:schemeClr val="dk2"/>
              </a:solidFill>
            </a:endParaRPr>
          </a:p>
        </p:txBody>
      </p:sp>
      <p:sp>
        <p:nvSpPr>
          <p:cNvPr id="190" name="Google Shape;190;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91" name="Google Shape;191;p26"/>
          <p:cNvSpPr txBox="1"/>
          <p:nvPr/>
        </p:nvSpPr>
        <p:spPr>
          <a:xfrm>
            <a:off x="727675" y="4514450"/>
            <a:ext cx="7808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u="sng">
                <a:solidFill>
                  <a:schemeClr val="hlink"/>
                </a:solidFill>
                <a:latin typeface="Lato"/>
                <a:ea typeface="Lato"/>
                <a:cs typeface="Lato"/>
                <a:sym typeface="Lato"/>
                <a:hlinkClick r:id="rId3"/>
              </a:rPr>
              <a:t>https://statistics.laerd.com/statistical-guides/repeated-measures-anova-statistical-guide.php</a:t>
            </a:r>
            <a:endParaRPr sz="1200" u="sng">
              <a:solidFill>
                <a:srgbClr val="0000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97" name="Google Shape;197;p27"/>
          <p:cNvSpPr txBox="1"/>
          <p:nvPr/>
        </p:nvSpPr>
        <p:spPr>
          <a:xfrm>
            <a:off x="888075" y="1391325"/>
            <a:ext cx="76482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it">
                <a:latin typeface="Lato"/>
                <a:ea typeface="Lato"/>
                <a:cs typeface="Lato"/>
                <a:sym typeface="Lato"/>
              </a:rPr>
              <a:t>The </a:t>
            </a:r>
            <a:r>
              <a:rPr b="1" lang="it">
                <a:latin typeface="Lato"/>
                <a:ea typeface="Lato"/>
                <a:cs typeface="Lato"/>
                <a:sym typeface="Lato"/>
              </a:rPr>
              <a:t>null hypothesis</a:t>
            </a:r>
            <a:r>
              <a:rPr lang="it">
                <a:latin typeface="Lato"/>
                <a:ea typeface="Lato"/>
                <a:cs typeface="Lato"/>
                <a:sym typeface="Lato"/>
              </a:rPr>
              <a:t> (H0) states that there is no difference between the 3 modes (equal means)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it">
                <a:latin typeface="Lato"/>
                <a:ea typeface="Lato"/>
                <a:cs typeface="Lato"/>
                <a:sym typeface="Lato"/>
              </a:rPr>
              <a:t>The </a:t>
            </a:r>
            <a:r>
              <a:rPr b="1" lang="it">
                <a:latin typeface="Lato"/>
                <a:ea typeface="Lato"/>
                <a:cs typeface="Lato"/>
                <a:sym typeface="Lato"/>
              </a:rPr>
              <a:t>alternative hypothesis</a:t>
            </a:r>
            <a:r>
              <a:rPr lang="it">
                <a:latin typeface="Lato"/>
                <a:ea typeface="Lato"/>
                <a:cs typeface="Lato"/>
                <a:sym typeface="Lato"/>
              </a:rPr>
              <a:t> (HA) states that there is a significant difference between the three interaction modes in terms of lap times</a:t>
            </a:r>
            <a:endParaRPr>
              <a:latin typeface="Lato"/>
              <a:ea typeface="Lato"/>
              <a:cs typeface="Lato"/>
              <a:sym typeface="Lato"/>
            </a:endParaRPr>
          </a:p>
        </p:txBody>
      </p:sp>
      <p:pic>
        <p:nvPicPr>
          <p:cNvPr id="198" name="Google Shape;198;p27"/>
          <p:cNvPicPr preferRelativeResize="0"/>
          <p:nvPr/>
        </p:nvPicPr>
        <p:blipFill>
          <a:blip r:embed="rId3">
            <a:alphaModFix/>
          </a:blip>
          <a:stretch>
            <a:fillRect/>
          </a:stretch>
        </p:blipFill>
        <p:spPr>
          <a:xfrm>
            <a:off x="1110099" y="2438025"/>
            <a:ext cx="4899300" cy="2116175"/>
          </a:xfrm>
          <a:prstGeom prst="rect">
            <a:avLst/>
          </a:prstGeom>
          <a:noFill/>
          <a:ln>
            <a:noFill/>
          </a:ln>
        </p:spPr>
      </p:pic>
      <p:graphicFrame>
        <p:nvGraphicFramePr>
          <p:cNvPr id="199" name="Google Shape;199;p27"/>
          <p:cNvGraphicFramePr/>
          <p:nvPr/>
        </p:nvGraphicFramePr>
        <p:xfrm>
          <a:off x="6098225" y="2830263"/>
          <a:ext cx="3000000" cy="3000000"/>
        </p:xfrm>
        <a:graphic>
          <a:graphicData uri="http://schemas.openxmlformats.org/drawingml/2006/table">
            <a:tbl>
              <a:tblPr>
                <a:noFill/>
                <a:tableStyleId>{7DF4E348-60ED-4C1A-B2D0-BAF8C9AC6571}</a:tableStyleId>
              </a:tblPr>
              <a:tblGrid>
                <a:gridCol w="1775475"/>
                <a:gridCol w="603375"/>
              </a:tblGrid>
              <a:tr h="221825">
                <a:tc>
                  <a:txBody>
                    <a:bodyPr/>
                    <a:lstStyle/>
                    <a:p>
                      <a:pPr indent="0" lvl="0" marL="0" rtl="0" algn="l">
                        <a:spcBef>
                          <a:spcPts val="0"/>
                        </a:spcBef>
                        <a:spcAft>
                          <a:spcPts val="0"/>
                        </a:spcAft>
                        <a:buNone/>
                      </a:pPr>
                      <a:r>
                        <a:rPr lang="it"/>
                        <a:t>Degrees of freedom</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44175">
                <a:tc>
                  <a:txBody>
                    <a:bodyPr/>
                    <a:lstStyle/>
                    <a:p>
                      <a:pPr indent="0" lvl="0" marL="0" rtl="0" algn="l">
                        <a:spcBef>
                          <a:spcPts val="0"/>
                        </a:spcBef>
                        <a:spcAft>
                          <a:spcPts val="0"/>
                        </a:spcAft>
                        <a:buNone/>
                      </a:pPr>
                      <a:r>
                        <a:rPr lang="it"/>
                        <a:t>error</a:t>
                      </a:r>
                      <a:endParaRPr/>
                    </a:p>
                  </a:txBody>
                  <a:tcPr marT="91425" marB="91425" marR="91425" marL="91425"/>
                </a:tc>
                <a:tc>
                  <a:txBody>
                    <a:bodyPr/>
                    <a:lstStyle/>
                    <a:p>
                      <a:pPr indent="0" lvl="0" marL="0" rtl="0" algn="l">
                        <a:spcBef>
                          <a:spcPts val="0"/>
                        </a:spcBef>
                        <a:spcAft>
                          <a:spcPts val="0"/>
                        </a:spcAft>
                        <a:buNone/>
                      </a:pPr>
                      <a:r>
                        <a:rPr lang="it"/>
                        <a:t>28</a:t>
                      </a:r>
                      <a:endParaRPr/>
                    </a:p>
                  </a:txBody>
                  <a:tcPr marT="91425" marB="91425" marR="91425" marL="91425"/>
                </a:tc>
              </a:tr>
              <a:tr h="144175">
                <a:tc>
                  <a:txBody>
                    <a:bodyPr/>
                    <a:lstStyle/>
                    <a:p>
                      <a:pPr indent="0" lvl="0" marL="0" rtl="0" algn="l">
                        <a:spcBef>
                          <a:spcPts val="0"/>
                        </a:spcBef>
                        <a:spcAft>
                          <a:spcPts val="0"/>
                        </a:spcAft>
                        <a:buNone/>
                      </a:pPr>
                      <a:r>
                        <a:rPr lang="it"/>
                        <a:t>modes</a:t>
                      </a:r>
                      <a:endParaRPr/>
                    </a:p>
                  </a:txBody>
                  <a:tcPr marT="91425" marB="91425" marR="91425" marL="91425"/>
                </a:tc>
                <a:tc>
                  <a:txBody>
                    <a:bodyPr/>
                    <a:lstStyle/>
                    <a:p>
                      <a:pPr indent="0" lvl="0" marL="0" rtl="0" algn="l">
                        <a:spcBef>
                          <a:spcPts val="0"/>
                        </a:spcBef>
                        <a:spcAft>
                          <a:spcPts val="0"/>
                        </a:spcAft>
                        <a:buNone/>
                      </a:pPr>
                      <a:r>
                        <a:rPr lang="it"/>
                        <a:t>2</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05" name="Google Shape;205;p28"/>
          <p:cNvSpPr txBox="1"/>
          <p:nvPr/>
        </p:nvSpPr>
        <p:spPr>
          <a:xfrm>
            <a:off x="920250" y="2975100"/>
            <a:ext cx="7648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With the F-value and the degrees of freedom of numerator and denominator (2 and 28 respectively) we can calculate the P-value. </a:t>
            </a:r>
            <a:endParaRPr>
              <a:latin typeface="Lato"/>
              <a:ea typeface="Lato"/>
              <a:cs typeface="Lato"/>
              <a:sym typeface="Lato"/>
            </a:endParaRPr>
          </a:p>
          <a:p>
            <a:pPr indent="0" lvl="0" marL="0" rtl="0" algn="l">
              <a:spcBef>
                <a:spcPts val="0"/>
              </a:spcBef>
              <a:spcAft>
                <a:spcPts val="0"/>
              </a:spcAft>
              <a:buNone/>
            </a:pPr>
            <a:r>
              <a:rPr lang="it">
                <a:latin typeface="Lato"/>
                <a:ea typeface="Lato"/>
                <a:cs typeface="Lato"/>
                <a:sym typeface="Lato"/>
              </a:rPr>
              <a:t>The P-value is the probability of obtaining test results at least as extreme as the results actually observed, under the assumption that the null hypothesis is correct.</a:t>
            </a:r>
            <a:endParaRPr>
              <a:latin typeface="Lato"/>
              <a:ea typeface="Lato"/>
              <a:cs typeface="Lato"/>
              <a:sym typeface="Lato"/>
            </a:endParaRPr>
          </a:p>
          <a:p>
            <a:pPr indent="0" lvl="0" marL="0" rtl="0" algn="l">
              <a:spcBef>
                <a:spcPts val="0"/>
              </a:spcBef>
              <a:spcAft>
                <a:spcPts val="0"/>
              </a:spcAft>
              <a:buNone/>
            </a:pPr>
            <a:r>
              <a:rPr lang="it">
                <a:latin typeface="Lato"/>
                <a:ea typeface="Lato"/>
                <a:cs typeface="Lato"/>
                <a:sym typeface="Lato"/>
              </a:rPr>
              <a:t>We have obtained:</a:t>
            </a:r>
            <a:endParaRPr>
              <a:latin typeface="Lato"/>
              <a:ea typeface="Lato"/>
              <a:cs typeface="Lato"/>
              <a:sym typeface="Lato"/>
            </a:endParaRPr>
          </a:p>
          <a:p>
            <a:pPr indent="0" lvl="0" marL="0" rtl="0" algn="ctr">
              <a:spcBef>
                <a:spcPts val="0"/>
              </a:spcBef>
              <a:spcAft>
                <a:spcPts val="0"/>
              </a:spcAft>
              <a:buNone/>
            </a:pPr>
            <a:r>
              <a:t/>
            </a:r>
            <a:endParaRPr b="1">
              <a:latin typeface="Lato"/>
              <a:ea typeface="Lato"/>
              <a:cs typeface="Lato"/>
              <a:sym typeface="Lato"/>
            </a:endParaRPr>
          </a:p>
          <a:p>
            <a:pPr indent="0" lvl="0" marL="0" rtl="0" algn="ctr">
              <a:spcBef>
                <a:spcPts val="0"/>
              </a:spcBef>
              <a:spcAft>
                <a:spcPts val="0"/>
              </a:spcAft>
              <a:buNone/>
            </a:pPr>
            <a:r>
              <a:rPr b="1" lang="it">
                <a:latin typeface="Lato"/>
                <a:ea typeface="Lato"/>
                <a:cs typeface="Lato"/>
                <a:sym typeface="Lato"/>
              </a:rPr>
              <a:t>P-value = 0,00001</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graphicFrame>
        <p:nvGraphicFramePr>
          <p:cNvPr id="206" name="Google Shape;206;p28"/>
          <p:cNvGraphicFramePr/>
          <p:nvPr/>
        </p:nvGraphicFramePr>
        <p:xfrm>
          <a:off x="920250" y="1298990"/>
          <a:ext cx="3000000" cy="3000000"/>
        </p:xfrm>
        <a:graphic>
          <a:graphicData uri="http://schemas.openxmlformats.org/drawingml/2006/table">
            <a:tbl>
              <a:tblPr>
                <a:noFill/>
                <a:tableStyleId>{7DF4E348-60ED-4C1A-B2D0-BAF8C9AC6571}</a:tableStyleId>
              </a:tblPr>
              <a:tblGrid>
                <a:gridCol w="1217250"/>
                <a:gridCol w="1217250"/>
                <a:gridCol w="1217250"/>
                <a:gridCol w="1217250"/>
                <a:gridCol w="1217250"/>
                <a:gridCol w="1217250"/>
              </a:tblGrid>
              <a:tr h="572575">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it"/>
                        <a:t>Sum of squares</a:t>
                      </a:r>
                      <a:endParaRPr/>
                    </a:p>
                  </a:txBody>
                  <a:tcPr marT="91425" marB="91425" marR="91425" marL="91425" anchor="ctr"/>
                </a:tc>
                <a:tc>
                  <a:txBody>
                    <a:bodyPr/>
                    <a:lstStyle/>
                    <a:p>
                      <a:pPr indent="0" lvl="0" marL="0" rtl="0" algn="ctr">
                        <a:spcBef>
                          <a:spcPts val="0"/>
                        </a:spcBef>
                        <a:spcAft>
                          <a:spcPts val="0"/>
                        </a:spcAft>
                        <a:buNone/>
                      </a:pPr>
                      <a:r>
                        <a:rPr lang="it"/>
                        <a:t>Degrees of freedom</a:t>
                      </a:r>
                      <a:endParaRPr/>
                    </a:p>
                  </a:txBody>
                  <a:tcPr marT="91425" marB="91425" marR="91425" marL="91425" anchor="ctr"/>
                </a:tc>
                <a:tc>
                  <a:txBody>
                    <a:bodyPr/>
                    <a:lstStyle/>
                    <a:p>
                      <a:pPr indent="0" lvl="0" marL="0" rtl="0" algn="ctr">
                        <a:spcBef>
                          <a:spcPts val="0"/>
                        </a:spcBef>
                        <a:spcAft>
                          <a:spcPts val="0"/>
                        </a:spcAft>
                        <a:buNone/>
                      </a:pPr>
                      <a:r>
                        <a:rPr lang="it"/>
                        <a:t>Mean sum of squares</a:t>
                      </a:r>
                      <a:endParaRPr/>
                    </a:p>
                  </a:txBody>
                  <a:tcPr marT="91425" marB="91425" marR="91425" marL="91425" anchor="ctr"/>
                </a:tc>
                <a:tc>
                  <a:txBody>
                    <a:bodyPr/>
                    <a:lstStyle/>
                    <a:p>
                      <a:pPr indent="0" lvl="0" marL="0" rtl="0" algn="ctr">
                        <a:spcBef>
                          <a:spcPts val="0"/>
                        </a:spcBef>
                        <a:spcAft>
                          <a:spcPts val="0"/>
                        </a:spcAft>
                        <a:buNone/>
                      </a:pPr>
                      <a:r>
                        <a:rPr lang="it"/>
                        <a:t>F value</a:t>
                      </a:r>
                      <a:endParaRPr/>
                    </a:p>
                  </a:txBody>
                  <a:tcPr marT="91425" marB="91425" marR="91425" marL="91425" anchor="ctr"/>
                </a:tc>
                <a:tc>
                  <a:txBody>
                    <a:bodyPr/>
                    <a:lstStyle/>
                    <a:p>
                      <a:pPr indent="0" lvl="0" marL="0" rtl="0" algn="ctr">
                        <a:spcBef>
                          <a:spcPts val="0"/>
                        </a:spcBef>
                        <a:spcAft>
                          <a:spcPts val="0"/>
                        </a:spcAft>
                        <a:buNone/>
                      </a:pPr>
                      <a:r>
                        <a:rPr lang="it"/>
                        <a:t>P value</a:t>
                      </a:r>
                      <a:endParaRPr/>
                    </a:p>
                  </a:txBody>
                  <a:tcPr marT="91425" marB="91425" marR="91425" marL="91425" anchor="ctr"/>
                </a:tc>
              </a:tr>
              <a:tr h="372150">
                <a:tc>
                  <a:txBody>
                    <a:bodyPr/>
                    <a:lstStyle/>
                    <a:p>
                      <a:pPr indent="0" lvl="0" marL="0" rtl="0" algn="ctr">
                        <a:spcBef>
                          <a:spcPts val="0"/>
                        </a:spcBef>
                        <a:spcAft>
                          <a:spcPts val="0"/>
                        </a:spcAft>
                        <a:buNone/>
                      </a:pPr>
                      <a:r>
                        <a:rPr lang="it"/>
                        <a:t>Modes</a:t>
                      </a:r>
                      <a:endParaRPr/>
                    </a:p>
                  </a:txBody>
                  <a:tcPr marT="91425" marB="91425" marR="91425" marL="91425" anchor="ctr"/>
                </a:tc>
                <a:tc>
                  <a:txBody>
                    <a:bodyPr/>
                    <a:lstStyle/>
                    <a:p>
                      <a:pPr indent="0" lvl="0" marL="0" rtl="0" algn="ctr">
                        <a:spcBef>
                          <a:spcPts val="0"/>
                        </a:spcBef>
                        <a:spcAft>
                          <a:spcPts val="0"/>
                        </a:spcAft>
                        <a:buNone/>
                      </a:pPr>
                      <a:r>
                        <a:rPr lang="it"/>
                        <a:t>46,116</a:t>
                      </a:r>
                      <a:endParaRPr/>
                    </a:p>
                  </a:txBody>
                  <a:tcPr marT="91425" marB="91425" marR="91425" marL="91425" anchor="ctr"/>
                </a:tc>
                <a:tc>
                  <a:txBody>
                    <a:bodyPr/>
                    <a:lstStyle/>
                    <a:p>
                      <a:pPr indent="0" lvl="0" marL="0" rtl="0" algn="ctr">
                        <a:spcBef>
                          <a:spcPts val="0"/>
                        </a:spcBef>
                        <a:spcAft>
                          <a:spcPts val="0"/>
                        </a:spcAft>
                        <a:buNone/>
                      </a:pPr>
                      <a:r>
                        <a:rPr lang="it"/>
                        <a:t>2</a:t>
                      </a:r>
                      <a:endParaRPr/>
                    </a:p>
                  </a:txBody>
                  <a:tcPr marT="91425" marB="91425" marR="91425" marL="91425" anchor="ctr"/>
                </a:tc>
                <a:tc>
                  <a:txBody>
                    <a:bodyPr/>
                    <a:lstStyle/>
                    <a:p>
                      <a:pPr indent="0" lvl="0" marL="0" rtl="0" algn="ctr">
                        <a:spcBef>
                          <a:spcPts val="0"/>
                        </a:spcBef>
                        <a:spcAft>
                          <a:spcPts val="0"/>
                        </a:spcAft>
                        <a:buNone/>
                      </a:pPr>
                      <a:r>
                        <a:rPr lang="it"/>
                        <a:t>23,058</a:t>
                      </a:r>
                      <a:endParaRPr/>
                    </a:p>
                  </a:txBody>
                  <a:tcPr marT="91425" marB="91425" marR="91425" marL="91425" anchor="ctr"/>
                </a:tc>
                <a:tc>
                  <a:txBody>
                    <a:bodyPr/>
                    <a:lstStyle/>
                    <a:p>
                      <a:pPr indent="0" lvl="0" marL="0" rtl="0" algn="ctr">
                        <a:spcBef>
                          <a:spcPts val="0"/>
                        </a:spcBef>
                        <a:spcAft>
                          <a:spcPts val="0"/>
                        </a:spcAft>
                        <a:buNone/>
                      </a:pPr>
                      <a:r>
                        <a:rPr lang="it"/>
                        <a:t>17,7936</a:t>
                      </a:r>
                      <a:endParaRPr/>
                    </a:p>
                  </a:txBody>
                  <a:tcPr marT="91425" marB="91425" marR="91425" marL="91425" anchor="ctr"/>
                </a:tc>
                <a:tc>
                  <a:txBody>
                    <a:bodyPr/>
                    <a:lstStyle/>
                    <a:p>
                      <a:pPr indent="0" lvl="0" marL="0" rtl="0" algn="ctr">
                        <a:spcBef>
                          <a:spcPts val="0"/>
                        </a:spcBef>
                        <a:spcAft>
                          <a:spcPts val="0"/>
                        </a:spcAft>
                        <a:buNone/>
                      </a:pPr>
                      <a:r>
                        <a:rPr lang="it"/>
                        <a:t>0,00001</a:t>
                      </a:r>
                      <a:endParaRPr/>
                    </a:p>
                  </a:txBody>
                  <a:tcPr marT="91425" marB="91425" marR="91425" marL="91425" anchor="ctr"/>
                </a:tc>
              </a:tr>
              <a:tr h="372150">
                <a:tc>
                  <a:txBody>
                    <a:bodyPr/>
                    <a:lstStyle/>
                    <a:p>
                      <a:pPr indent="0" lvl="0" marL="0" rtl="0" algn="ctr">
                        <a:spcBef>
                          <a:spcPts val="0"/>
                        </a:spcBef>
                        <a:spcAft>
                          <a:spcPts val="0"/>
                        </a:spcAft>
                        <a:buNone/>
                      </a:pPr>
                      <a:r>
                        <a:rPr lang="it"/>
                        <a:t>Error</a:t>
                      </a:r>
                      <a:endParaRPr/>
                    </a:p>
                  </a:txBody>
                  <a:tcPr marT="91425" marB="91425" marR="91425" marL="91425" anchor="ctr"/>
                </a:tc>
                <a:tc>
                  <a:txBody>
                    <a:bodyPr/>
                    <a:lstStyle/>
                    <a:p>
                      <a:pPr indent="0" lvl="0" marL="0" rtl="0" algn="ctr">
                        <a:spcBef>
                          <a:spcPts val="0"/>
                        </a:spcBef>
                        <a:spcAft>
                          <a:spcPts val="0"/>
                        </a:spcAft>
                        <a:buNone/>
                      </a:pPr>
                      <a:r>
                        <a:rPr lang="it"/>
                        <a:t>36,2840</a:t>
                      </a:r>
                      <a:endParaRPr/>
                    </a:p>
                  </a:txBody>
                  <a:tcPr marT="91425" marB="91425" marR="91425" marL="91425" anchor="ctr"/>
                </a:tc>
                <a:tc>
                  <a:txBody>
                    <a:bodyPr/>
                    <a:lstStyle/>
                    <a:p>
                      <a:pPr indent="0" lvl="0" marL="0" rtl="0" algn="ctr">
                        <a:spcBef>
                          <a:spcPts val="0"/>
                        </a:spcBef>
                        <a:spcAft>
                          <a:spcPts val="0"/>
                        </a:spcAft>
                        <a:buNone/>
                      </a:pPr>
                      <a:r>
                        <a:rPr lang="it"/>
                        <a:t>28</a:t>
                      </a:r>
                      <a:endParaRPr/>
                    </a:p>
                  </a:txBody>
                  <a:tcPr marT="91425" marB="91425" marR="91425" marL="91425" anchor="ctr"/>
                </a:tc>
                <a:tc>
                  <a:txBody>
                    <a:bodyPr/>
                    <a:lstStyle/>
                    <a:p>
                      <a:pPr indent="0" lvl="0" marL="0" rtl="0" algn="ctr">
                        <a:spcBef>
                          <a:spcPts val="0"/>
                        </a:spcBef>
                        <a:spcAft>
                          <a:spcPts val="0"/>
                        </a:spcAft>
                        <a:buNone/>
                      </a:pPr>
                      <a:r>
                        <a:rPr lang="it"/>
                        <a:t>1,2959</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12" name="Google Shape;212;p29"/>
          <p:cNvSpPr txBox="1"/>
          <p:nvPr/>
        </p:nvSpPr>
        <p:spPr>
          <a:xfrm>
            <a:off x="888100" y="1961200"/>
            <a:ext cx="76482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We refer to statistically significant as P-value &lt; 0,05 and statistically highly significant as P-value &lt; 0,001.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it">
                <a:latin typeface="Lato"/>
                <a:ea typeface="Lato"/>
                <a:cs typeface="Lato"/>
                <a:sym typeface="Lato"/>
              </a:rPr>
              <a:t>In our case P is 0,00001 which is </a:t>
            </a:r>
            <a:r>
              <a:rPr b="1" lang="it">
                <a:latin typeface="Lato"/>
                <a:ea typeface="Lato"/>
                <a:cs typeface="Lato"/>
                <a:sym typeface="Lato"/>
              </a:rPr>
              <a:t>≪</a:t>
            </a:r>
            <a:r>
              <a:rPr lang="it">
                <a:latin typeface="Lato"/>
                <a:ea typeface="Lato"/>
                <a:cs typeface="Lato"/>
                <a:sym typeface="Lato"/>
              </a:rPr>
              <a:t> 0,001.</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it">
                <a:latin typeface="Lato"/>
                <a:ea typeface="Lato"/>
                <a:cs typeface="Lato"/>
                <a:sym typeface="Lato"/>
              </a:rPr>
              <a:t>For this reason we can reject the Null hypothesis and conclude that </a:t>
            </a:r>
            <a:r>
              <a:rPr b="1" lang="it">
                <a:latin typeface="Lato"/>
                <a:ea typeface="Lato"/>
                <a:cs typeface="Lato"/>
                <a:sym typeface="Lato"/>
              </a:rPr>
              <a:t>there is a difference in performance between the three interaction modes</a:t>
            </a:r>
            <a:r>
              <a:rPr lang="it">
                <a:latin typeface="Lato"/>
                <a:ea typeface="Lato"/>
                <a:cs typeface="Lato"/>
                <a:sym typeface="Lato"/>
              </a:rPr>
              <a:t> and in particular, as we can see from the data gathered, that the one with the virtual buttons is the one obtaining the lowest lap times.</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727650" y="1265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Prototype in action</a:t>
            </a:r>
            <a:endParaRPr/>
          </a:p>
        </p:txBody>
      </p:sp>
      <p:sp>
        <p:nvSpPr>
          <p:cNvPr id="218" name="Google Shape;218;p3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19" name="Google Shape;219;p30"/>
          <p:cNvPicPr preferRelativeResize="0"/>
          <p:nvPr/>
        </p:nvPicPr>
        <p:blipFill>
          <a:blip r:embed="rId3">
            <a:alphaModFix/>
          </a:blip>
          <a:stretch>
            <a:fillRect/>
          </a:stretch>
        </p:blipFill>
        <p:spPr>
          <a:xfrm>
            <a:off x="2301625" y="2072200"/>
            <a:ext cx="4581051" cy="2301625"/>
          </a:xfrm>
          <a:prstGeom prst="rect">
            <a:avLst/>
          </a:prstGeom>
          <a:noFill/>
          <a:ln>
            <a:noFill/>
          </a:ln>
        </p:spPr>
      </p:pic>
      <p:pic>
        <p:nvPicPr>
          <p:cNvPr id="220" name="Google Shape;220;p30" title="1c1dc808-a2a1-4166-9894-0d094d4fe4b8.mp4">
            <a:hlinkClick r:id="rId4"/>
          </p:cNvPr>
          <p:cNvPicPr preferRelativeResize="0"/>
          <p:nvPr/>
        </p:nvPicPr>
        <p:blipFill>
          <a:blip r:embed="rId5">
            <a:alphaModFix/>
          </a:blip>
          <a:stretch>
            <a:fillRect/>
          </a:stretch>
        </p:blipFill>
        <p:spPr>
          <a:xfrm>
            <a:off x="2391813" y="2127950"/>
            <a:ext cx="4360374" cy="21801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727650" y="1265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Questionnaire &amp; conclusions</a:t>
            </a:r>
            <a:endParaRPr/>
          </a:p>
        </p:txBody>
      </p:sp>
      <p:sp>
        <p:nvSpPr>
          <p:cNvPr id="226" name="Google Shape;226;p3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27" name="Google Shape;227;p31"/>
          <p:cNvSpPr txBox="1"/>
          <p:nvPr/>
        </p:nvSpPr>
        <p:spPr>
          <a:xfrm>
            <a:off x="845700" y="1916800"/>
            <a:ext cx="7452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A System Usability Scale questionnaire was proposed to the users upon completion of the test.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it" u="sng">
                <a:solidFill>
                  <a:schemeClr val="accent5"/>
                </a:solidFill>
                <a:latin typeface="Lato"/>
                <a:ea typeface="Lato"/>
                <a:cs typeface="Lato"/>
                <a:sym typeface="Lato"/>
              </a:rPr>
              <a:t>https://docs.google.com/forms/d/1ku5Cyuv4ChBgeszb2tHsJ_00QnMLWdd5l4_N6QsWKok/</a:t>
            </a:r>
            <a:endParaRPr sz="1500" u="sng">
              <a:solidFill>
                <a:schemeClr val="accent5"/>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it">
                <a:latin typeface="Lato"/>
                <a:ea typeface="Lato"/>
                <a:cs typeface="Lato"/>
                <a:sym typeface="Lato"/>
              </a:rPr>
              <a:t>Although we have demonstrated that there is a significant difference in terms of performance of the three interaction methods, all three modes were considered a viable alternative for a mobile racing game by the participants of the test.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it">
                <a:latin typeface="Lato"/>
                <a:ea typeface="Lato"/>
                <a:cs typeface="Lato"/>
                <a:sym typeface="Lato"/>
              </a:rPr>
              <a:t>The prototype was considered easy to understand and no one thought it was necessary assistance in order to perform the test since the interface is extremely simple and inspired by other famous products available in the market.</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7650" y="1599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Objective of the project</a:t>
            </a:r>
            <a:endParaRPr/>
          </a:p>
        </p:txBody>
      </p:sp>
      <p:sp>
        <p:nvSpPr>
          <p:cNvPr id="94" name="Google Shape;94;p14"/>
          <p:cNvSpPr txBox="1"/>
          <p:nvPr>
            <p:ph idx="1" type="body"/>
          </p:nvPr>
        </p:nvSpPr>
        <p:spPr>
          <a:xfrm>
            <a:off x="727650" y="2571750"/>
            <a:ext cx="7688700" cy="217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lang="it" sz="1600">
                <a:solidFill>
                  <a:schemeClr val="dk2"/>
                </a:solidFill>
              </a:rPr>
              <a:t>The objective of the project is to perform the evaluation of usability and user experience of several interaction methods for mobile driving games.</a:t>
            </a:r>
            <a:endParaRPr sz="1600">
              <a:solidFill>
                <a:schemeClr val="dk2"/>
              </a:solidFill>
            </a:endParaRPr>
          </a:p>
          <a:p>
            <a:pPr indent="-330200" lvl="0" marL="457200" rtl="0" algn="l">
              <a:spcBef>
                <a:spcPts val="0"/>
              </a:spcBef>
              <a:spcAft>
                <a:spcPts val="0"/>
              </a:spcAft>
              <a:buClr>
                <a:schemeClr val="dk2"/>
              </a:buClr>
              <a:buSzPts val="1600"/>
              <a:buChar char="●"/>
            </a:pPr>
            <a:r>
              <a:rPr lang="it" sz="1600">
                <a:solidFill>
                  <a:schemeClr val="dk2"/>
                </a:solidFill>
              </a:rPr>
              <a:t>To perform an evaluation a prototype of a 3D driving game was created. In this prototype several different input modes that allow the steering of the player’s car are available.</a:t>
            </a:r>
            <a:endParaRPr sz="1600">
              <a:solidFill>
                <a:schemeClr val="dk2"/>
              </a:solidFill>
            </a:endParaRPr>
          </a:p>
        </p:txBody>
      </p:sp>
      <p:sp>
        <p:nvSpPr>
          <p:cNvPr id="95" name="Google Shape;95;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33" name="Google Shape;233;p32"/>
          <p:cNvSpPr txBox="1"/>
          <p:nvPr/>
        </p:nvSpPr>
        <p:spPr>
          <a:xfrm>
            <a:off x="777075" y="1953800"/>
            <a:ext cx="53067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it">
                <a:latin typeface="Lato"/>
                <a:ea typeface="Lato"/>
                <a:cs typeface="Lato"/>
                <a:sym typeface="Lato"/>
              </a:rPr>
              <a:t>Not all methods required the same amount of effort to obtain a lap without collisions but the most difficult interaction mode (device tilting) is also considered the most immersive.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it">
                <a:latin typeface="Lato"/>
                <a:ea typeface="Lato"/>
                <a:cs typeface="Lato"/>
                <a:sym typeface="Lato"/>
              </a:rPr>
              <a:t>No one felt sick after completing the test but many participants were tired after using the device tilting steering method.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it">
                <a:latin typeface="Lato"/>
                <a:ea typeface="Lato"/>
                <a:cs typeface="Lato"/>
                <a:sym typeface="Lato"/>
              </a:rPr>
              <a:t>Some participants think that a feature that should be added to a real application is the possibility of tuning the sensitivity of each mode.</a:t>
            </a:r>
            <a:endParaRPr>
              <a:latin typeface="Lato"/>
              <a:ea typeface="Lato"/>
              <a:cs typeface="Lato"/>
              <a:sym typeface="Lato"/>
            </a:endParaRPr>
          </a:p>
        </p:txBody>
      </p:sp>
      <p:pic>
        <p:nvPicPr>
          <p:cNvPr id="234" name="Google Shape;234;p32"/>
          <p:cNvPicPr preferRelativeResize="0"/>
          <p:nvPr/>
        </p:nvPicPr>
        <p:blipFill>
          <a:blip r:embed="rId3">
            <a:alphaModFix/>
          </a:blip>
          <a:stretch>
            <a:fillRect/>
          </a:stretch>
        </p:blipFill>
        <p:spPr>
          <a:xfrm>
            <a:off x="6083650" y="1152138"/>
            <a:ext cx="2452650" cy="351192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40" name="Google Shape;240;p33"/>
          <p:cNvPicPr preferRelativeResize="0"/>
          <p:nvPr/>
        </p:nvPicPr>
        <p:blipFill rotWithShape="1">
          <a:blip r:embed="rId3">
            <a:alphaModFix/>
          </a:blip>
          <a:srcRect b="0" l="21383" r="19674" t="0"/>
          <a:stretch/>
        </p:blipFill>
        <p:spPr>
          <a:xfrm>
            <a:off x="1784825" y="2111813"/>
            <a:ext cx="1722125" cy="1613225"/>
          </a:xfrm>
          <a:prstGeom prst="rect">
            <a:avLst/>
          </a:prstGeom>
          <a:noFill/>
          <a:ln>
            <a:noFill/>
          </a:ln>
        </p:spPr>
      </p:pic>
      <p:sp>
        <p:nvSpPr>
          <p:cNvPr id="241" name="Google Shape;241;p33"/>
          <p:cNvSpPr txBox="1"/>
          <p:nvPr/>
        </p:nvSpPr>
        <p:spPr>
          <a:xfrm>
            <a:off x="3635925" y="2718313"/>
            <a:ext cx="369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u="sng">
                <a:solidFill>
                  <a:schemeClr val="hlink"/>
                </a:solidFill>
                <a:latin typeface="Lato"/>
                <a:ea typeface="Lato"/>
                <a:cs typeface="Lato"/>
                <a:sym typeface="Lato"/>
                <a:hlinkClick r:id="rId4"/>
              </a:rPr>
              <a:t>https://github.com/ScodroS/HCI_project</a:t>
            </a:r>
            <a:endParaRPr u="sng">
              <a:solidFill>
                <a:schemeClr val="accent5"/>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7650" y="1599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Prototype</a:t>
            </a:r>
            <a:endParaRPr/>
          </a:p>
        </p:txBody>
      </p:sp>
      <p:sp>
        <p:nvSpPr>
          <p:cNvPr id="101" name="Google Shape;101;p15"/>
          <p:cNvSpPr txBox="1"/>
          <p:nvPr>
            <p:ph idx="1" type="body"/>
          </p:nvPr>
        </p:nvSpPr>
        <p:spPr>
          <a:xfrm>
            <a:off x="727650" y="2135075"/>
            <a:ext cx="5333700" cy="2549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it" sz="1600">
                <a:solidFill>
                  <a:schemeClr val="dk2"/>
                </a:solidFill>
              </a:rPr>
              <a:t>I’ve used the game engine of Unity3D to create the prototype. Other than letting me create the game world and perform tests directly on top of the objective platform (mobile) during development (thanks to Unity Remote), Unity3D offers all the tools needed to create a functional and polished </a:t>
            </a:r>
            <a:r>
              <a:rPr b="1" lang="it" sz="1600">
                <a:solidFill>
                  <a:schemeClr val="dk2"/>
                </a:solidFill>
              </a:rPr>
              <a:t>GUI</a:t>
            </a:r>
            <a:r>
              <a:rPr lang="it" sz="1600">
                <a:solidFill>
                  <a:schemeClr val="dk2"/>
                </a:solidFill>
              </a:rPr>
              <a:t>.</a:t>
            </a:r>
            <a:endParaRPr sz="1600">
              <a:solidFill>
                <a:schemeClr val="dk2"/>
              </a:solidFill>
            </a:endParaRPr>
          </a:p>
        </p:txBody>
      </p:sp>
      <p:pic>
        <p:nvPicPr>
          <p:cNvPr id="102" name="Google Shape;102;p15"/>
          <p:cNvPicPr preferRelativeResize="0"/>
          <p:nvPr/>
        </p:nvPicPr>
        <p:blipFill rotWithShape="1">
          <a:blip r:embed="rId3">
            <a:alphaModFix/>
          </a:blip>
          <a:srcRect b="0" l="20562" r="21070" t="0"/>
          <a:stretch/>
        </p:blipFill>
        <p:spPr>
          <a:xfrm>
            <a:off x="6061350" y="1599875"/>
            <a:ext cx="2816840" cy="2714674"/>
          </a:xfrm>
          <a:prstGeom prst="rect">
            <a:avLst/>
          </a:prstGeom>
          <a:noFill/>
          <a:ln>
            <a:noFill/>
          </a:ln>
        </p:spPr>
      </p:pic>
      <p:sp>
        <p:nvSpPr>
          <p:cNvPr id="103" name="Google Shape;103;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idx="1" type="body"/>
          </p:nvPr>
        </p:nvSpPr>
        <p:spPr>
          <a:xfrm>
            <a:off x="720250" y="1602225"/>
            <a:ext cx="3600900" cy="3147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it" sz="1600">
                <a:solidFill>
                  <a:schemeClr val="dk2"/>
                </a:solidFill>
              </a:rPr>
              <a:t>The proposed prototype is an </a:t>
            </a:r>
            <a:r>
              <a:rPr b="1" lang="it" sz="1600">
                <a:solidFill>
                  <a:schemeClr val="dk2"/>
                </a:solidFill>
              </a:rPr>
              <a:t>high fidelity prototype</a:t>
            </a:r>
            <a:r>
              <a:rPr lang="it" sz="1600">
                <a:solidFill>
                  <a:schemeClr val="dk2"/>
                </a:solidFill>
              </a:rPr>
              <a:t> (as it simulates in all aspects a fully working 3D racing game for mobile) and it was developed by putting the most effort on the part of the interaction with the user (</a:t>
            </a:r>
            <a:r>
              <a:rPr b="1" lang="it" sz="1600">
                <a:solidFill>
                  <a:schemeClr val="dk2"/>
                </a:solidFill>
              </a:rPr>
              <a:t>vertical compromise</a:t>
            </a:r>
            <a:r>
              <a:rPr lang="it" sz="1600">
                <a:solidFill>
                  <a:schemeClr val="dk2"/>
                </a:solidFill>
              </a:rPr>
              <a:t>, lot of detail only for some features). </a:t>
            </a:r>
            <a:endParaRPr sz="1600">
              <a:solidFill>
                <a:schemeClr val="dk2"/>
              </a:solidFill>
            </a:endParaRPr>
          </a:p>
        </p:txBody>
      </p:sp>
      <p:sp>
        <p:nvSpPr>
          <p:cNvPr id="109" name="Google Shape;109;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10" name="Google Shape;110;p16"/>
          <p:cNvPicPr preferRelativeResize="0"/>
          <p:nvPr/>
        </p:nvPicPr>
        <p:blipFill>
          <a:blip r:embed="rId3">
            <a:alphaModFix/>
          </a:blip>
          <a:stretch>
            <a:fillRect/>
          </a:stretch>
        </p:blipFill>
        <p:spPr>
          <a:xfrm>
            <a:off x="4321150" y="2234676"/>
            <a:ext cx="4522326" cy="1882700"/>
          </a:xfrm>
          <a:prstGeom prst="rect">
            <a:avLst/>
          </a:prstGeom>
          <a:noFill/>
          <a:ln>
            <a:noFill/>
          </a:ln>
        </p:spPr>
      </p:pic>
      <p:pic>
        <p:nvPicPr>
          <p:cNvPr id="111" name="Google Shape;111;p16"/>
          <p:cNvPicPr preferRelativeResize="0"/>
          <p:nvPr/>
        </p:nvPicPr>
        <p:blipFill rotWithShape="1">
          <a:blip r:embed="rId4">
            <a:alphaModFix/>
          </a:blip>
          <a:srcRect b="89788" l="0" r="0" t="3519"/>
          <a:stretch/>
        </p:blipFill>
        <p:spPr>
          <a:xfrm>
            <a:off x="5521750" y="2378025"/>
            <a:ext cx="2060300" cy="64400"/>
          </a:xfrm>
          <a:prstGeom prst="rect">
            <a:avLst/>
          </a:prstGeom>
          <a:noFill/>
          <a:ln>
            <a:noFill/>
          </a:ln>
        </p:spPr>
      </p:pic>
      <p:sp>
        <p:nvSpPr>
          <p:cNvPr id="112" name="Google Shape;112;p16"/>
          <p:cNvSpPr/>
          <p:nvPr/>
        </p:nvSpPr>
        <p:spPr>
          <a:xfrm>
            <a:off x="5521750" y="2378025"/>
            <a:ext cx="106500" cy="1443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7475650" y="2378025"/>
            <a:ext cx="106500" cy="1443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4292575" y="2818675"/>
            <a:ext cx="106500" cy="144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idx="1" type="body"/>
          </p:nvPr>
        </p:nvSpPr>
        <p:spPr>
          <a:xfrm>
            <a:off x="525450" y="2918400"/>
            <a:ext cx="8435100" cy="19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600">
                <a:solidFill>
                  <a:schemeClr val="dk2"/>
                </a:solidFill>
              </a:rPr>
              <a:t>The prototype was developed and tested only for Android smartphones.</a:t>
            </a:r>
            <a:endParaRPr sz="1600">
              <a:solidFill>
                <a:schemeClr val="dk2"/>
              </a:solidFill>
            </a:endParaRPr>
          </a:p>
          <a:p>
            <a:pPr indent="0" lvl="0" marL="0" rtl="0" algn="l">
              <a:spcBef>
                <a:spcPts val="1200"/>
              </a:spcBef>
              <a:spcAft>
                <a:spcPts val="1200"/>
              </a:spcAft>
              <a:buNone/>
            </a:pPr>
            <a:r>
              <a:rPr lang="it" sz="1600">
                <a:solidFill>
                  <a:schemeClr val="dk2"/>
                </a:solidFill>
              </a:rPr>
              <a:t>The device used for the tests has a full HD screen without notch but particular attention was put in the project in order to allow the prototype to run on any device: the GUI can in fact scale in order to accomodate all the smartphones available in the market as it gets restricted inside the area of the screen called </a:t>
            </a:r>
            <a:r>
              <a:rPr b="1" lang="it" sz="1600">
                <a:solidFill>
                  <a:schemeClr val="dk2"/>
                </a:solidFill>
              </a:rPr>
              <a:t>Safe Area</a:t>
            </a:r>
            <a:r>
              <a:rPr lang="it" sz="1600">
                <a:solidFill>
                  <a:schemeClr val="dk2"/>
                </a:solidFill>
              </a:rPr>
              <a:t>. This was done in order to allow all the users the prototype was sent to to perform the tests.</a:t>
            </a:r>
            <a:endParaRPr sz="1600">
              <a:solidFill>
                <a:schemeClr val="dk2"/>
              </a:solidFill>
            </a:endParaRPr>
          </a:p>
        </p:txBody>
      </p:sp>
      <p:pic>
        <p:nvPicPr>
          <p:cNvPr id="120" name="Google Shape;120;p17"/>
          <p:cNvPicPr preferRelativeResize="0"/>
          <p:nvPr/>
        </p:nvPicPr>
        <p:blipFill>
          <a:blip r:embed="rId3">
            <a:alphaModFix/>
          </a:blip>
          <a:stretch>
            <a:fillRect/>
          </a:stretch>
        </p:blipFill>
        <p:spPr>
          <a:xfrm>
            <a:off x="1781675" y="542800"/>
            <a:ext cx="3679726" cy="1730675"/>
          </a:xfrm>
          <a:prstGeom prst="rect">
            <a:avLst/>
          </a:prstGeom>
          <a:noFill/>
          <a:ln>
            <a:noFill/>
          </a:ln>
        </p:spPr>
      </p:pic>
      <p:pic>
        <p:nvPicPr>
          <p:cNvPr id="121" name="Google Shape;121;p17"/>
          <p:cNvPicPr preferRelativeResize="0"/>
          <p:nvPr/>
        </p:nvPicPr>
        <p:blipFill>
          <a:blip r:embed="rId4">
            <a:alphaModFix/>
          </a:blip>
          <a:stretch>
            <a:fillRect/>
          </a:stretch>
        </p:blipFill>
        <p:spPr>
          <a:xfrm>
            <a:off x="4716200" y="1082475"/>
            <a:ext cx="3679199" cy="1731600"/>
          </a:xfrm>
          <a:prstGeom prst="rect">
            <a:avLst/>
          </a:prstGeom>
          <a:noFill/>
          <a:ln>
            <a:noFill/>
          </a:ln>
        </p:spPr>
      </p:pic>
      <p:sp>
        <p:nvSpPr>
          <p:cNvPr id="122" name="Google Shape;122;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idx="1" type="body"/>
          </p:nvPr>
        </p:nvSpPr>
        <p:spPr>
          <a:xfrm>
            <a:off x="727650" y="1857575"/>
            <a:ext cx="3631500" cy="2730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it" sz="1600">
                <a:solidFill>
                  <a:schemeClr val="dk2"/>
                </a:solidFill>
              </a:rPr>
              <a:t>Initially the proposed track offered parabolic curves and changes in elevation of the road but after some tests I’ve decided to remove these elements as they could cause motion sickness on the users.</a:t>
            </a:r>
            <a:endParaRPr sz="1600">
              <a:solidFill>
                <a:schemeClr val="dk2"/>
              </a:solidFill>
            </a:endParaRPr>
          </a:p>
        </p:txBody>
      </p:sp>
      <p:sp>
        <p:nvSpPr>
          <p:cNvPr id="128" name="Google Shape;128;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29" name="Google Shape;129;p18"/>
          <p:cNvPicPr preferRelativeResize="0"/>
          <p:nvPr/>
        </p:nvPicPr>
        <p:blipFill>
          <a:blip r:embed="rId3">
            <a:alphaModFix/>
          </a:blip>
          <a:stretch>
            <a:fillRect/>
          </a:stretch>
        </p:blipFill>
        <p:spPr>
          <a:xfrm>
            <a:off x="4489225" y="1661450"/>
            <a:ext cx="4047075" cy="21679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629650" y="1259450"/>
            <a:ext cx="7991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Interaction modes</a:t>
            </a:r>
            <a:endParaRPr/>
          </a:p>
        </p:txBody>
      </p:sp>
      <p:sp>
        <p:nvSpPr>
          <p:cNvPr id="135" name="Google Shape;135;p19"/>
          <p:cNvSpPr txBox="1"/>
          <p:nvPr>
            <p:ph idx="1" type="body"/>
          </p:nvPr>
        </p:nvSpPr>
        <p:spPr>
          <a:xfrm>
            <a:off x="629650" y="1713250"/>
            <a:ext cx="5189100" cy="32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600">
                <a:solidFill>
                  <a:schemeClr val="dk2"/>
                </a:solidFill>
              </a:rPr>
              <a:t>In the prototype 3 different interaction modes (that use the touchscreen display or the gyroscopes of the mobile devices) are proposed. In particular, the available modes are:</a:t>
            </a:r>
            <a:endParaRPr sz="1600">
              <a:solidFill>
                <a:schemeClr val="dk2"/>
              </a:solidFill>
            </a:endParaRPr>
          </a:p>
          <a:p>
            <a:pPr indent="-330200" lvl="0" marL="457200" rtl="0" algn="l">
              <a:spcBef>
                <a:spcPts val="1200"/>
              </a:spcBef>
              <a:spcAft>
                <a:spcPts val="0"/>
              </a:spcAft>
              <a:buClr>
                <a:schemeClr val="dk2"/>
              </a:buClr>
              <a:buSzPts val="1600"/>
              <a:buAutoNum type="arabicPeriod"/>
            </a:pPr>
            <a:r>
              <a:rPr lang="it" sz="1600">
                <a:solidFill>
                  <a:schemeClr val="dk2"/>
                </a:solidFill>
              </a:rPr>
              <a:t>Steering by </a:t>
            </a:r>
            <a:r>
              <a:rPr b="1" lang="it" sz="1600">
                <a:solidFill>
                  <a:schemeClr val="dk2"/>
                </a:solidFill>
              </a:rPr>
              <a:t>virtual buttons</a:t>
            </a:r>
            <a:r>
              <a:rPr lang="it" sz="1600">
                <a:solidFill>
                  <a:schemeClr val="dk2"/>
                </a:solidFill>
              </a:rPr>
              <a:t> on screen</a:t>
            </a:r>
            <a:endParaRPr sz="1600">
              <a:solidFill>
                <a:schemeClr val="dk2"/>
              </a:solidFill>
            </a:endParaRPr>
          </a:p>
          <a:p>
            <a:pPr indent="-330200" lvl="0" marL="457200" rtl="0" algn="l">
              <a:spcBef>
                <a:spcPts val="0"/>
              </a:spcBef>
              <a:spcAft>
                <a:spcPts val="0"/>
              </a:spcAft>
              <a:buClr>
                <a:schemeClr val="dk2"/>
              </a:buClr>
              <a:buSzPts val="1600"/>
              <a:buAutoNum type="arabicPeriod"/>
            </a:pPr>
            <a:r>
              <a:rPr lang="it" sz="1600">
                <a:solidFill>
                  <a:schemeClr val="dk2"/>
                </a:solidFill>
              </a:rPr>
              <a:t>Steering with </a:t>
            </a:r>
            <a:r>
              <a:rPr b="1" lang="it" sz="1600">
                <a:solidFill>
                  <a:schemeClr val="dk2"/>
                </a:solidFill>
              </a:rPr>
              <a:t>virtual steering wheel</a:t>
            </a:r>
            <a:r>
              <a:rPr lang="it" sz="1600">
                <a:solidFill>
                  <a:schemeClr val="dk2"/>
                </a:solidFill>
              </a:rPr>
              <a:t> on screen (swiping on top of the steering wheel will rotate it)</a:t>
            </a:r>
            <a:endParaRPr sz="1600">
              <a:solidFill>
                <a:schemeClr val="dk2"/>
              </a:solidFill>
            </a:endParaRPr>
          </a:p>
          <a:p>
            <a:pPr indent="-330200" lvl="0" marL="457200" rtl="0" algn="l">
              <a:spcBef>
                <a:spcPts val="0"/>
              </a:spcBef>
              <a:spcAft>
                <a:spcPts val="0"/>
              </a:spcAft>
              <a:buClr>
                <a:schemeClr val="dk2"/>
              </a:buClr>
              <a:buSzPts val="1600"/>
              <a:buAutoNum type="arabicPeriod"/>
            </a:pPr>
            <a:r>
              <a:rPr lang="it" sz="1600">
                <a:solidFill>
                  <a:schemeClr val="dk2"/>
                </a:solidFill>
              </a:rPr>
              <a:t>Steering by </a:t>
            </a:r>
            <a:r>
              <a:rPr b="1" lang="it" sz="1600">
                <a:solidFill>
                  <a:schemeClr val="dk2"/>
                </a:solidFill>
              </a:rPr>
              <a:t>rotating the device</a:t>
            </a:r>
            <a:r>
              <a:rPr lang="it" sz="1600">
                <a:solidFill>
                  <a:schemeClr val="dk2"/>
                </a:solidFill>
              </a:rPr>
              <a:t> (so by using the gyroscopes of the mobile devices)</a:t>
            </a:r>
            <a:endParaRPr sz="1600">
              <a:solidFill>
                <a:schemeClr val="dk2"/>
              </a:solidFill>
            </a:endParaRPr>
          </a:p>
        </p:txBody>
      </p:sp>
      <p:sp>
        <p:nvSpPr>
          <p:cNvPr id="136" name="Google Shape;136;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37" name="Google Shape;137;p19"/>
          <p:cNvPicPr preferRelativeResize="0"/>
          <p:nvPr/>
        </p:nvPicPr>
        <p:blipFill rotWithShape="1">
          <a:blip r:embed="rId3">
            <a:alphaModFix/>
          </a:blip>
          <a:srcRect b="33283" l="0" r="0" t="13428"/>
          <a:stretch/>
        </p:blipFill>
        <p:spPr>
          <a:xfrm>
            <a:off x="6310425" y="591075"/>
            <a:ext cx="1879991" cy="998463"/>
          </a:xfrm>
          <a:prstGeom prst="rect">
            <a:avLst/>
          </a:prstGeom>
          <a:noFill/>
          <a:ln>
            <a:noFill/>
          </a:ln>
        </p:spPr>
      </p:pic>
      <p:pic>
        <p:nvPicPr>
          <p:cNvPr id="138" name="Google Shape;138;p19"/>
          <p:cNvPicPr preferRelativeResize="0"/>
          <p:nvPr/>
        </p:nvPicPr>
        <p:blipFill>
          <a:blip r:embed="rId4">
            <a:alphaModFix/>
          </a:blip>
          <a:stretch>
            <a:fillRect/>
          </a:stretch>
        </p:blipFill>
        <p:spPr>
          <a:xfrm>
            <a:off x="6388807" y="1541118"/>
            <a:ext cx="1801621" cy="1795650"/>
          </a:xfrm>
          <a:prstGeom prst="rect">
            <a:avLst/>
          </a:prstGeom>
          <a:noFill/>
          <a:ln>
            <a:noFill/>
          </a:ln>
        </p:spPr>
      </p:pic>
      <p:pic>
        <p:nvPicPr>
          <p:cNvPr id="139" name="Google Shape;139;p19"/>
          <p:cNvPicPr preferRelativeResize="0"/>
          <p:nvPr/>
        </p:nvPicPr>
        <p:blipFill>
          <a:blip r:embed="rId5">
            <a:alphaModFix/>
          </a:blip>
          <a:stretch>
            <a:fillRect/>
          </a:stretch>
        </p:blipFill>
        <p:spPr>
          <a:xfrm>
            <a:off x="6349622" y="3225340"/>
            <a:ext cx="1879991" cy="18737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idx="1" type="body"/>
          </p:nvPr>
        </p:nvSpPr>
        <p:spPr>
          <a:xfrm>
            <a:off x="667650" y="1306025"/>
            <a:ext cx="7808700" cy="1390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it" sz="1600">
                <a:solidFill>
                  <a:schemeClr val="dk2"/>
                </a:solidFill>
              </a:rPr>
              <a:t>To select the interaction mode a button with the typical “settings” icon is present: it allows to open or close the menu for the selection of the interaction method. The modes are selected with 3 more buttons available in this menu, each one with the icon of the mode they are representing.</a:t>
            </a:r>
            <a:endParaRPr sz="1600">
              <a:solidFill>
                <a:schemeClr val="dk2"/>
              </a:solidFill>
            </a:endParaRPr>
          </a:p>
        </p:txBody>
      </p:sp>
      <p:sp>
        <p:nvSpPr>
          <p:cNvPr id="145" name="Google Shape;145;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46" name="Google Shape;146;p20"/>
          <p:cNvPicPr preferRelativeResize="0"/>
          <p:nvPr/>
        </p:nvPicPr>
        <p:blipFill>
          <a:blip r:embed="rId3">
            <a:alphaModFix/>
          </a:blip>
          <a:stretch>
            <a:fillRect/>
          </a:stretch>
        </p:blipFill>
        <p:spPr>
          <a:xfrm>
            <a:off x="2300038" y="2696225"/>
            <a:ext cx="4543931" cy="2142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idx="1" type="body"/>
          </p:nvPr>
        </p:nvSpPr>
        <p:spPr>
          <a:xfrm>
            <a:off x="727600" y="1369250"/>
            <a:ext cx="7808700" cy="3242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Char char="●"/>
            </a:pPr>
            <a:r>
              <a:rPr lang="it" sz="1500">
                <a:solidFill>
                  <a:schemeClr val="dk2"/>
                </a:solidFill>
              </a:rPr>
              <a:t>The interaction modes were chosen by considering products (i.e. other applications) already available in the market.</a:t>
            </a:r>
            <a:endParaRPr sz="1500">
              <a:solidFill>
                <a:schemeClr val="dk2"/>
              </a:solidFill>
            </a:endParaRPr>
          </a:p>
          <a:p>
            <a:pPr indent="-323850" lvl="0" marL="457200" rtl="0" algn="l">
              <a:spcBef>
                <a:spcPts val="0"/>
              </a:spcBef>
              <a:spcAft>
                <a:spcPts val="0"/>
              </a:spcAft>
              <a:buClr>
                <a:schemeClr val="dk2"/>
              </a:buClr>
              <a:buSzPts val="1500"/>
              <a:buChar char="●"/>
            </a:pPr>
            <a:r>
              <a:rPr lang="it" sz="1500">
                <a:solidFill>
                  <a:schemeClr val="dk2"/>
                </a:solidFill>
              </a:rPr>
              <a:t>In the GUI all the icons used were chosen because of the idea they convey, also in this case considering their use in other applications (principles of </a:t>
            </a:r>
            <a:r>
              <a:rPr b="1" lang="it" sz="1500">
                <a:solidFill>
                  <a:schemeClr val="dk2"/>
                </a:solidFill>
              </a:rPr>
              <a:t>affordance</a:t>
            </a:r>
            <a:r>
              <a:rPr lang="it" sz="1500">
                <a:solidFill>
                  <a:schemeClr val="dk2"/>
                </a:solidFill>
              </a:rPr>
              <a:t> and </a:t>
            </a:r>
            <a:r>
              <a:rPr b="1" lang="it" sz="1500">
                <a:solidFill>
                  <a:schemeClr val="dk2"/>
                </a:solidFill>
              </a:rPr>
              <a:t>consistency</a:t>
            </a:r>
            <a:r>
              <a:rPr lang="it" sz="1500">
                <a:solidFill>
                  <a:schemeClr val="dk2"/>
                </a:solidFill>
              </a:rPr>
              <a:t>). </a:t>
            </a:r>
            <a:endParaRPr sz="1500">
              <a:solidFill>
                <a:schemeClr val="dk2"/>
              </a:solidFill>
            </a:endParaRPr>
          </a:p>
          <a:p>
            <a:pPr indent="-323850" lvl="0" marL="457200" rtl="0" algn="l">
              <a:spcBef>
                <a:spcPts val="0"/>
              </a:spcBef>
              <a:spcAft>
                <a:spcPts val="0"/>
              </a:spcAft>
              <a:buClr>
                <a:schemeClr val="dk2"/>
              </a:buClr>
              <a:buSzPts val="1500"/>
              <a:buChar char="●"/>
            </a:pPr>
            <a:r>
              <a:rPr lang="it" sz="1500">
                <a:solidFill>
                  <a:schemeClr val="dk2"/>
                </a:solidFill>
              </a:rPr>
              <a:t>The buttons were realized in order to be easily distinguishable from the other non-interactable elements of the interface. They also let the user know when they are being pressed by changing background color (principles of </a:t>
            </a:r>
            <a:r>
              <a:rPr b="1" lang="it" sz="1500">
                <a:solidFill>
                  <a:schemeClr val="dk2"/>
                </a:solidFill>
              </a:rPr>
              <a:t>visibility</a:t>
            </a:r>
            <a:r>
              <a:rPr lang="it" sz="1500">
                <a:solidFill>
                  <a:schemeClr val="dk2"/>
                </a:solidFill>
              </a:rPr>
              <a:t> and </a:t>
            </a:r>
            <a:r>
              <a:rPr b="1" lang="it" sz="1500">
                <a:solidFill>
                  <a:schemeClr val="dk2"/>
                </a:solidFill>
              </a:rPr>
              <a:t>feedback</a:t>
            </a:r>
            <a:r>
              <a:rPr lang="it" sz="1500">
                <a:solidFill>
                  <a:schemeClr val="dk2"/>
                </a:solidFill>
              </a:rPr>
              <a:t>). </a:t>
            </a:r>
            <a:endParaRPr sz="1500">
              <a:solidFill>
                <a:schemeClr val="dk2"/>
              </a:solidFill>
            </a:endParaRPr>
          </a:p>
          <a:p>
            <a:pPr indent="-323850" lvl="0" marL="457200" rtl="0" algn="l">
              <a:spcBef>
                <a:spcPts val="0"/>
              </a:spcBef>
              <a:spcAft>
                <a:spcPts val="0"/>
              </a:spcAft>
              <a:buClr>
                <a:schemeClr val="dk2"/>
              </a:buClr>
              <a:buSzPts val="1500"/>
              <a:buChar char="●"/>
            </a:pPr>
            <a:r>
              <a:rPr lang="it" sz="1500">
                <a:solidFill>
                  <a:schemeClr val="dk2"/>
                </a:solidFill>
              </a:rPr>
              <a:t>The buttons of the interface were reduced to the lowest possible number to reduce the cognitive effort required to the user in order to limit the risks of committing errors when using them (</a:t>
            </a:r>
            <a:r>
              <a:rPr b="1" lang="it" sz="1500">
                <a:solidFill>
                  <a:schemeClr val="dk2"/>
                </a:solidFill>
              </a:rPr>
              <a:t>constraints</a:t>
            </a:r>
            <a:r>
              <a:rPr lang="it" sz="1500">
                <a:solidFill>
                  <a:schemeClr val="dk2"/>
                </a:solidFill>
              </a:rPr>
              <a:t> principle).</a:t>
            </a:r>
            <a:endParaRPr sz="1500">
              <a:solidFill>
                <a:schemeClr val="dk2"/>
              </a:solidFill>
            </a:endParaRPr>
          </a:p>
        </p:txBody>
      </p:sp>
      <p:sp>
        <p:nvSpPr>
          <p:cNvPr id="152" name="Google Shape;152;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