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9"/>
  </p:notesMasterIdLst>
  <p:handoutMasterIdLst>
    <p:handoutMasterId r:id="rId20"/>
  </p:handoutMasterIdLst>
  <p:sldIdLst>
    <p:sldId id="912" r:id="rId6"/>
    <p:sldId id="909" r:id="rId7"/>
    <p:sldId id="10610" r:id="rId8"/>
    <p:sldId id="10600" r:id="rId9"/>
    <p:sldId id="10605" r:id="rId10"/>
    <p:sldId id="10606" r:id="rId11"/>
    <p:sldId id="10607" r:id="rId12"/>
    <p:sldId id="10608" r:id="rId13"/>
    <p:sldId id="10603" r:id="rId14"/>
    <p:sldId id="10601" r:id="rId15"/>
    <p:sldId id="10609" r:id="rId16"/>
    <p:sldId id="10611" r:id="rId17"/>
    <p:sldId id="106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78D7"/>
    <a:srgbClr val="0070C0"/>
    <a:srgbClr val="0079D8"/>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EF592C-A525-48F8-A868-1301C949A15B}" v="392" dt="2022-05-19T10:29:28.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notesViewPr>
    <p:cSldViewPr snapToGrid="0">
      <p:cViewPr varScale="1">
        <p:scale>
          <a:sx n="51" d="100"/>
          <a:sy n="51" d="100"/>
        </p:scale>
        <p:origin x="2692"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126A85-33D0-4975-AD27-190DE70816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C107988-7DE4-4274-92D3-83520F05B5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A7EA81-E7AD-4E3A-8E6C-80CB9BEB195B}" type="datetimeFigureOut">
              <a:rPr lang="en-IN" smtClean="0"/>
              <a:t>12-06-2022</a:t>
            </a:fld>
            <a:endParaRPr lang="en-IN"/>
          </a:p>
        </p:txBody>
      </p:sp>
      <p:sp>
        <p:nvSpPr>
          <p:cNvPr id="4" name="Footer Placeholder 3">
            <a:extLst>
              <a:ext uri="{FF2B5EF4-FFF2-40B4-BE49-F238E27FC236}">
                <a16:creationId xmlns:a16="http://schemas.microsoft.com/office/drawing/2014/main" id="{A686A9C9-5255-4A9A-B158-5D27A0352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A2FB523-F4E4-45DD-88AF-ADC821D763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9E369-7EB4-4F96-9EE5-8A87A00F1C06}" type="slidenum">
              <a:rPr lang="en-IN" smtClean="0"/>
              <a:t>‹#›</a:t>
            </a:fld>
            <a:endParaRPr lang="en-IN"/>
          </a:p>
        </p:txBody>
      </p:sp>
    </p:spTree>
    <p:extLst>
      <p:ext uri="{BB962C8B-B14F-4D97-AF65-F5344CB8AC3E}">
        <p14:creationId xmlns:p14="http://schemas.microsoft.com/office/powerpoint/2010/main" val="166544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04689-5807-4F3A-956D-D2D39F44E074}"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5842-DED8-43D2-AE03-E9A2F4D4341B}" type="slidenum">
              <a:rPr lang="en-US" smtClean="0"/>
              <a:t>‹#›</a:t>
            </a:fld>
            <a:endParaRPr lang="en-US"/>
          </a:p>
        </p:txBody>
      </p:sp>
    </p:spTree>
    <p:extLst>
      <p:ext uri="{BB962C8B-B14F-4D97-AF65-F5344CB8AC3E}">
        <p14:creationId xmlns:p14="http://schemas.microsoft.com/office/powerpoint/2010/main" val="244694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1985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294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646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12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608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56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228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387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079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034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538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7995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A09E1-E1EC-43AA-B319-05A48ABAA2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230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6C85-9FB7-4DB9-9D65-2F9CBA92C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0A462-6E2D-4F2A-85C5-E7A53133B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9549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189A-32A3-4F8D-9288-F2646A9523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3A38C5-804C-40D2-ABB4-1B8E4D382D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32D09-3869-41A0-BA5D-D2B8EA07C836}"/>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5" name="Footer Placeholder 4">
            <a:extLst>
              <a:ext uri="{FF2B5EF4-FFF2-40B4-BE49-F238E27FC236}">
                <a16:creationId xmlns:a16="http://schemas.microsoft.com/office/drawing/2014/main" id="{158703A7-9692-4DB5-B781-1DFEC0815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9BEC5-421B-4BD7-ABF6-EB687CDBE53E}"/>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191208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25877-BAC6-41B4-9E1E-83816D5865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E0B39-9DE5-4E3C-A14E-1B747F1087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15AF8-B336-4250-8149-B084CA31F831}"/>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5" name="Footer Placeholder 4">
            <a:extLst>
              <a:ext uri="{FF2B5EF4-FFF2-40B4-BE49-F238E27FC236}">
                <a16:creationId xmlns:a16="http://schemas.microsoft.com/office/drawing/2014/main" id="{587D53F4-67D3-4A14-94A1-CCB922A95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D9AA9-527A-4CE1-83C2-B99D8DF0B7CA}"/>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169792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782015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482C-D460-4C92-8A73-A8162F6BE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131D54-E464-4954-A19C-CFD210F109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34D89-7D3E-4FC9-B9F9-29A604F27228}"/>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5" name="Footer Placeholder 4">
            <a:extLst>
              <a:ext uri="{FF2B5EF4-FFF2-40B4-BE49-F238E27FC236}">
                <a16:creationId xmlns:a16="http://schemas.microsoft.com/office/drawing/2014/main" id="{CF0C82B7-1167-474B-90B7-64693AAE6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60526-CE5D-4EFD-8BE7-363FBD9C6405}"/>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63769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CB58-3CFB-4917-8088-7A128B32D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5B10C-114D-4FD9-A99A-83E666477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1DC60F-900A-40C1-9EF7-1C26996DA8B7}"/>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5" name="Footer Placeholder 4">
            <a:extLst>
              <a:ext uri="{FF2B5EF4-FFF2-40B4-BE49-F238E27FC236}">
                <a16:creationId xmlns:a16="http://schemas.microsoft.com/office/drawing/2014/main" id="{201E60CF-9B7E-4B6E-A392-CD5D27524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57CC1-66A0-4FE5-B5A9-7D0DB0530D93}"/>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142116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119D-E342-424F-8025-D5DA64621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2D838-25E2-4F88-835E-0CC06EDFE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44B6DC-ABA3-4903-9D7C-2F76B5141E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A8D1C5-C51C-4881-B9A7-F04926CF2FE9}"/>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6" name="Footer Placeholder 5">
            <a:extLst>
              <a:ext uri="{FF2B5EF4-FFF2-40B4-BE49-F238E27FC236}">
                <a16:creationId xmlns:a16="http://schemas.microsoft.com/office/drawing/2014/main" id="{3833D8FA-502B-45B4-990D-54F92A68A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22292-0A5D-4BCC-A460-EBA7174C6B91}"/>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237857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8282-69F4-4324-86A6-DE8D24E909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E65AE-A9A7-423B-8380-CF1FA061A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37008A-762B-4900-BDBE-627A120D76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0D0C8-FFFD-4143-9431-A0151DA18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C80605-3EBE-42CC-B631-5EB1BFCA47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E99DF-82AD-421D-9211-B456AEB881D0}"/>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8" name="Footer Placeholder 7">
            <a:extLst>
              <a:ext uri="{FF2B5EF4-FFF2-40B4-BE49-F238E27FC236}">
                <a16:creationId xmlns:a16="http://schemas.microsoft.com/office/drawing/2014/main" id="{23F75228-4D8B-4C41-957C-8E5575BD2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6749A-DD3D-414F-AC93-3AAA46A1519E}"/>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242124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39CD-4032-4EBB-ADFD-EAFDA7A88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37577-B568-4930-9008-475394DCD923}"/>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4" name="Footer Placeholder 3">
            <a:extLst>
              <a:ext uri="{FF2B5EF4-FFF2-40B4-BE49-F238E27FC236}">
                <a16:creationId xmlns:a16="http://schemas.microsoft.com/office/drawing/2014/main" id="{3580D4EC-FAAC-4E4B-BF0C-FF6F70539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D0C450-FE7A-4C45-BBF8-21973D6276F8}"/>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395169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6B6BB-6067-4A5C-8194-487748A18CD3}"/>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3" name="Footer Placeholder 2">
            <a:extLst>
              <a:ext uri="{FF2B5EF4-FFF2-40B4-BE49-F238E27FC236}">
                <a16:creationId xmlns:a16="http://schemas.microsoft.com/office/drawing/2014/main" id="{C53FEFA6-4134-460A-8A99-D1B061053A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F2E243-845C-4571-869C-B767668E79E7}"/>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239968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40C4-E3C6-4CE7-83DB-1CC9B6322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4D9C6-4AA3-43B0-B4F9-21A9D6A2B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A7722-7686-452B-B726-78F5F6B34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0D0A8-63DF-41DC-A3B8-33C242F660D9}"/>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6" name="Footer Placeholder 5">
            <a:extLst>
              <a:ext uri="{FF2B5EF4-FFF2-40B4-BE49-F238E27FC236}">
                <a16:creationId xmlns:a16="http://schemas.microsoft.com/office/drawing/2014/main" id="{EA37C52E-CF3D-43EC-A92E-E51BAAD27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4982E-BCD3-48E2-BEF9-B5EF15191C62}"/>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77566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536E-8F46-46C7-BB72-501298A39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E59B07-22B7-46E9-A59E-BAE5C3C49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8C742-A7C0-456F-AF61-767FD1E11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3EC90D-7005-478F-A8CA-58DE73442721}"/>
              </a:ext>
            </a:extLst>
          </p:cNvPr>
          <p:cNvSpPr>
            <a:spLocks noGrp="1"/>
          </p:cNvSpPr>
          <p:nvPr>
            <p:ph type="dt" sz="half" idx="10"/>
          </p:nvPr>
        </p:nvSpPr>
        <p:spPr/>
        <p:txBody>
          <a:bodyPr/>
          <a:lstStyle/>
          <a:p>
            <a:fld id="{E70365EC-755E-4777-9504-F78B664F897C}" type="datetimeFigureOut">
              <a:rPr lang="en-US" smtClean="0"/>
              <a:t>6/12/2022</a:t>
            </a:fld>
            <a:endParaRPr lang="en-US"/>
          </a:p>
        </p:txBody>
      </p:sp>
      <p:sp>
        <p:nvSpPr>
          <p:cNvPr id="6" name="Footer Placeholder 5">
            <a:extLst>
              <a:ext uri="{FF2B5EF4-FFF2-40B4-BE49-F238E27FC236}">
                <a16:creationId xmlns:a16="http://schemas.microsoft.com/office/drawing/2014/main" id="{D6E8511B-158B-410A-81B5-D4ACEF310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F9BE4-1D5C-4AD5-8D1C-004490DB84B2}"/>
              </a:ext>
            </a:extLst>
          </p:cNvPr>
          <p:cNvSpPr>
            <a:spLocks noGrp="1"/>
          </p:cNvSpPr>
          <p:nvPr>
            <p:ph type="sldNum" sz="quarter" idx="12"/>
          </p:nvPr>
        </p:nvSpPr>
        <p:spPr/>
        <p:txBody>
          <a:bodyPr/>
          <a:lstStyle/>
          <a:p>
            <a:fld id="{48C74930-52C4-4315-913E-C7A244C40F98}" type="slidenum">
              <a:rPr lang="en-US" smtClean="0"/>
              <a:t>‹#›</a:t>
            </a:fld>
            <a:endParaRPr lang="en-US"/>
          </a:p>
        </p:txBody>
      </p:sp>
    </p:spTree>
    <p:extLst>
      <p:ext uri="{BB962C8B-B14F-4D97-AF65-F5344CB8AC3E}">
        <p14:creationId xmlns:p14="http://schemas.microsoft.com/office/powerpoint/2010/main" val="102946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67A7A-0F7E-4406-91DB-81CD342EF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4313D-CB6F-4121-B40D-913BBB720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E9181-C83A-472F-AB33-70BACC9A6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365EC-755E-4777-9504-F78B664F897C}" type="datetimeFigureOut">
              <a:rPr lang="en-US" smtClean="0"/>
              <a:t>6/12/2022</a:t>
            </a:fld>
            <a:endParaRPr lang="en-US"/>
          </a:p>
        </p:txBody>
      </p:sp>
      <p:sp>
        <p:nvSpPr>
          <p:cNvPr id="5" name="Footer Placeholder 4">
            <a:extLst>
              <a:ext uri="{FF2B5EF4-FFF2-40B4-BE49-F238E27FC236}">
                <a16:creationId xmlns:a16="http://schemas.microsoft.com/office/drawing/2014/main" id="{93F2E58F-C699-40F2-9515-C6565A5C9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E2EC1-FD28-46A8-961B-C6536987B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74930-52C4-4315-913E-C7A244C40F98}" type="slidenum">
              <a:rPr lang="en-US" smtClean="0"/>
              <a:t>‹#›</a:t>
            </a:fld>
            <a:endParaRPr lang="en-US"/>
          </a:p>
        </p:txBody>
      </p:sp>
      <p:pic>
        <p:nvPicPr>
          <p:cNvPr id="8" name="Picture 27" descr="Picture 27">
            <a:extLst>
              <a:ext uri="{FF2B5EF4-FFF2-40B4-BE49-F238E27FC236}">
                <a16:creationId xmlns:a16="http://schemas.microsoft.com/office/drawing/2014/main" id="{19AF513E-7049-4BE1-AE81-A730AA866D3B}"/>
              </a:ext>
            </a:extLst>
          </p:cNvPr>
          <p:cNvPicPr>
            <a:picLocks noChangeAspect="1"/>
          </p:cNvPicPr>
          <p:nvPr userDrawn="1"/>
        </p:nvPicPr>
        <p:blipFill>
          <a:blip r:embed="rId13"/>
          <a:stretch>
            <a:fillRect/>
          </a:stretch>
        </p:blipFill>
        <p:spPr>
          <a:xfrm>
            <a:off x="10236600" y="6101429"/>
            <a:ext cx="1117200" cy="620046"/>
          </a:xfrm>
          <a:prstGeom prst="rect">
            <a:avLst/>
          </a:prstGeom>
          <a:ln w="12700">
            <a:miter lim="400000"/>
          </a:ln>
        </p:spPr>
      </p:pic>
      <p:sp>
        <p:nvSpPr>
          <p:cNvPr id="9" name="TextBox 8">
            <a:extLst>
              <a:ext uri="{FF2B5EF4-FFF2-40B4-BE49-F238E27FC236}">
                <a16:creationId xmlns:a16="http://schemas.microsoft.com/office/drawing/2014/main" id="{33B91228-D273-4F55-B9BB-4F8FF2F633F3}"/>
              </a:ext>
            </a:extLst>
          </p:cNvPr>
          <p:cNvSpPr txBox="1"/>
          <p:nvPr userDrawn="1">
            <p:extLst>
              <p:ext uri="{1162E1C5-73C7-4A58-AE30-91384D911F3F}">
                <p184:classification xmlns:p184="http://schemas.microsoft.com/office/powerpoint/2018/4/main" val="ftr"/>
              </p:ext>
            </p:extLst>
          </p:nvPr>
        </p:nvSpPr>
        <p:spPr>
          <a:xfrm>
            <a:off x="5730875" y="6751320"/>
            <a:ext cx="566738" cy="106680"/>
          </a:xfrm>
          <a:prstGeom prst="rect">
            <a:avLst/>
          </a:prstGeom>
        </p:spPr>
        <p:txBody>
          <a:bodyPr horzOverflow="overflow" lIns="0" tIns="0" rIns="0" bIns="0">
            <a:spAutoFit/>
          </a:bodyPr>
          <a:lstStyle/>
          <a:p>
            <a:pPr algn="ctr"/>
            <a:r>
              <a:rPr lang="en-IN" sz="700">
                <a:solidFill>
                  <a:srgbClr val="000000"/>
                </a:solidFill>
                <a:latin typeface="Calibri" panose="020F0502020204030204" pitchFamily="34" charset="0"/>
                <a:cs typeface="Calibri" panose="020F0502020204030204" pitchFamily="34" charset="0"/>
              </a:rPr>
              <a:t>UNRESTRICTED</a:t>
            </a:r>
          </a:p>
        </p:txBody>
      </p:sp>
    </p:spTree>
    <p:extLst>
      <p:ext uri="{BB962C8B-B14F-4D97-AF65-F5344CB8AC3E}">
        <p14:creationId xmlns:p14="http://schemas.microsoft.com/office/powerpoint/2010/main" val="378701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6" name="TextBox 5">
            <a:extLst>
              <a:ext uri="{FF2B5EF4-FFF2-40B4-BE49-F238E27FC236}">
                <a16:creationId xmlns:a16="http://schemas.microsoft.com/office/drawing/2014/main" id="{43E650D3-C022-47B3-A58B-D788F1E40DAA}"/>
              </a:ext>
            </a:extLst>
          </p:cNvPr>
          <p:cNvSpPr txBox="1"/>
          <p:nvPr userDrawn="1">
            <p:extLst>
              <p:ext uri="{1162E1C5-73C7-4A58-AE30-91384D911F3F}">
                <p184:classification xmlns:p184="http://schemas.microsoft.com/office/powerpoint/2018/4/main" val="ftr"/>
              </p:ext>
            </p:extLst>
          </p:nvPr>
        </p:nvSpPr>
        <p:spPr>
          <a:xfrm>
            <a:off x="5730875" y="6751320"/>
            <a:ext cx="566738" cy="106680"/>
          </a:xfrm>
          <a:prstGeom prst="rect">
            <a:avLst/>
          </a:prstGeom>
        </p:spPr>
        <p:txBody>
          <a:bodyPr horzOverflow="overflow" lIns="0" tIns="0" rIns="0" bIns="0">
            <a:spAutoFit/>
          </a:bodyPr>
          <a:lstStyle/>
          <a:p>
            <a:pPr algn="ctr"/>
            <a:r>
              <a:rPr lang="en-IN" sz="700">
                <a:solidFill>
                  <a:srgbClr val="000000"/>
                </a:solidFill>
                <a:latin typeface="Calibri" panose="020F0502020204030204" pitchFamily="34" charset="0"/>
                <a:cs typeface="Calibri" panose="020F0502020204030204" pitchFamily="34" charset="0"/>
              </a:rPr>
              <a:t>UNRESTRICTED</a:t>
            </a:r>
          </a:p>
        </p:txBody>
      </p:sp>
    </p:spTree>
    <p:extLst>
      <p:ext uri="{BB962C8B-B14F-4D97-AF65-F5344CB8AC3E}">
        <p14:creationId xmlns:p14="http://schemas.microsoft.com/office/powerpoint/2010/main" val="1218945234"/>
      </p:ext>
    </p:extLst>
  </p:cSld>
  <p:clrMap bg1="lt1" tx1="dk1" bg2="lt2" tx2="dk2" accent1="accent1" accent2="accent2" accent3="accent3" accent4="accent4" accent5="accent5" accent6="accent6" hlink="hlink" folHlink="folHlink"/>
  <p:sldLayoutIdLst>
    <p:sldLayoutId id="2147483680"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raphql.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chillicream.com/docs/hotchocola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E730F68-EA8F-48A2-9B73-F3C77B926C54}"/>
              </a:ext>
            </a:extLst>
          </p:cNvPr>
          <p:cNvGrpSpPr/>
          <p:nvPr/>
        </p:nvGrpSpPr>
        <p:grpSpPr>
          <a:xfrm>
            <a:off x="-246764" y="4412815"/>
            <a:ext cx="12498637" cy="2829516"/>
            <a:chOff x="-294606" y="4175771"/>
            <a:chExt cx="12596295" cy="2724615"/>
          </a:xfrm>
        </p:grpSpPr>
        <p:pic>
          <p:nvPicPr>
            <p:cNvPr id="15" name="Picture 14">
              <a:extLst>
                <a:ext uri="{FF2B5EF4-FFF2-40B4-BE49-F238E27FC236}">
                  <a16:creationId xmlns:a16="http://schemas.microsoft.com/office/drawing/2014/main" id="{5C5203EA-6FAD-4406-8761-1FD6FDD04DCC}"/>
                </a:ext>
              </a:extLst>
            </p:cNvPr>
            <p:cNvPicPr>
              <a:picLocks noChangeAspect="1"/>
            </p:cNvPicPr>
            <p:nvPr/>
          </p:nvPicPr>
          <p:blipFill rotWithShape="1">
            <a:blip r:embed="rId3">
              <a:extLst>
                <a:ext uri="{28A0092B-C50C-407E-A947-70E740481C1C}">
                  <a14:useLocalDpi xmlns:a14="http://schemas.microsoft.com/office/drawing/2010/main" val="0"/>
                </a:ext>
              </a:extLst>
            </a:blip>
            <a:srcRect t="6368" b="9283"/>
            <a:stretch/>
          </p:blipFill>
          <p:spPr>
            <a:xfrm flipH="1">
              <a:off x="-91442" y="4175771"/>
              <a:ext cx="12393131" cy="2724615"/>
            </a:xfrm>
            <a:prstGeom prst="rect">
              <a:avLst/>
            </a:prstGeom>
            <a:effectLst>
              <a:softEdge rad="38100"/>
            </a:effectLst>
          </p:spPr>
        </p:pic>
        <p:pic>
          <p:nvPicPr>
            <p:cNvPr id="16" name="Picture 15">
              <a:extLst>
                <a:ext uri="{FF2B5EF4-FFF2-40B4-BE49-F238E27FC236}">
                  <a16:creationId xmlns:a16="http://schemas.microsoft.com/office/drawing/2014/main" id="{45B0DAE4-A793-4243-B871-5C95E4DE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06" y="4374399"/>
              <a:ext cx="8100342" cy="2509089"/>
            </a:xfrm>
            <a:prstGeom prst="rect">
              <a:avLst/>
            </a:prstGeom>
            <a:noFill/>
          </p:spPr>
        </p:pic>
      </p:grpSp>
      <p:sp>
        <p:nvSpPr>
          <p:cNvPr id="23" name="TextBox 22">
            <a:extLst>
              <a:ext uri="{FF2B5EF4-FFF2-40B4-BE49-F238E27FC236}">
                <a16:creationId xmlns:a16="http://schemas.microsoft.com/office/drawing/2014/main" id="{8FBD0790-7FC7-4BCC-A000-B0BE029D5CC4}"/>
              </a:ext>
            </a:extLst>
          </p:cNvPr>
          <p:cNvSpPr txBox="1"/>
          <p:nvPr/>
        </p:nvSpPr>
        <p:spPr>
          <a:xfrm>
            <a:off x="0" y="2205083"/>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F0"/>
                </a:solidFill>
                <a:effectLst/>
                <a:uLnTx/>
                <a:uFillTx/>
                <a:latin typeface="Calibri"/>
                <a:ea typeface="+mn-ea"/>
                <a:cs typeface="+mn-cs"/>
              </a:rPr>
              <a:t>Introduction </a:t>
            </a:r>
            <a:r>
              <a:rPr kumimoji="0" lang="en-US" sz="4000" b="0" i="0" u="none" strike="noStrike" kern="1200" cap="none" spc="0" normalizeH="0" baseline="0" noProof="0" dirty="0" err="1">
                <a:ln>
                  <a:noFill/>
                </a:ln>
                <a:solidFill>
                  <a:srgbClr val="00B0F0"/>
                </a:solidFill>
                <a:effectLst/>
                <a:uLnTx/>
                <a:uFillTx/>
                <a:latin typeface="Calibri"/>
                <a:ea typeface="+mn-ea"/>
                <a:cs typeface="+mn-cs"/>
              </a:rPr>
              <a:t>GraphQL</a:t>
            </a:r>
            <a:r>
              <a:rPr kumimoji="0" lang="en-US" sz="4000" b="0" i="0" u="none" strike="noStrike" kern="1200" cap="none" spc="0" normalizeH="0" baseline="0" noProof="0" dirty="0">
                <a:ln>
                  <a:noFill/>
                </a:ln>
                <a:solidFill>
                  <a:srgbClr val="00B0F0"/>
                </a:solidFill>
                <a:effectLst/>
                <a:uLnTx/>
                <a:uFillTx/>
                <a:latin typeface="Calibri"/>
                <a:ea typeface="+mn-ea"/>
                <a:cs typeface="+mn-cs"/>
              </a:rPr>
              <a:t> </a:t>
            </a:r>
            <a:endParaRPr kumimoji="0" lang="en-US" sz="1600" b="0" i="0" u="none" strike="noStrike" kern="1200" cap="none" spc="0" normalizeH="0" baseline="0" noProof="0" dirty="0">
              <a:ln>
                <a:noFill/>
              </a:ln>
              <a:solidFill>
                <a:srgbClr val="00B0F0"/>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CEE0264-7091-4CD5-802E-367FE9399CF2}"/>
              </a:ext>
            </a:extLst>
          </p:cNvPr>
          <p:cNvSpPr/>
          <p:nvPr/>
        </p:nvSpPr>
        <p:spPr>
          <a:xfrm>
            <a:off x="10584588" y="3906932"/>
            <a:ext cx="1426438" cy="369332"/>
          </a:xfrm>
          <a:prstGeom prst="rect">
            <a:avLst/>
          </a:prstGeom>
        </p:spPr>
        <p:txBody>
          <a:bodyPr wrap="square">
            <a:spAutoFit/>
          </a:bodyPr>
          <a:lstStyle/>
          <a:p>
            <a:pPr algn="ctr">
              <a:spcAft>
                <a:spcPts val="0"/>
              </a:spcAft>
            </a:pPr>
            <a:r>
              <a:rPr lang="en-US" dirty="0">
                <a:latin typeface="Calibri" panose="020F0502020204030204" pitchFamily="34" charset="0"/>
                <a:ea typeface="Calibri" panose="020F0502020204030204" pitchFamily="34" charset="0"/>
              </a:rPr>
              <a:t>26 May 2022</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1752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303494"/>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fontAlgn="auto">
              <a:lnSpc>
                <a:spcPct val="100000"/>
              </a:lnSpc>
              <a:spcBef>
                <a:spcPct val="0"/>
              </a:spcBef>
              <a:spcAft>
                <a:spcPts val="0"/>
              </a:spcAft>
              <a:buClrTx/>
              <a:buSzTx/>
              <a:tabLst/>
              <a:defRPr/>
            </a:pPr>
            <a:r>
              <a:rPr lang="en-US" sz="2700" dirty="0">
                <a:solidFill>
                  <a:schemeClr val="bg1"/>
                </a:solidFill>
                <a:latin typeface="Roboto" panose="02000000000000000000" pitchFamily="2" charset="0"/>
                <a:ea typeface="Roboto" panose="02000000000000000000" pitchFamily="2" charset="0"/>
              </a:rPr>
              <a:t>Where it is used </a:t>
            </a:r>
            <a:endParaRPr lang="en-IN" sz="2700" dirty="0">
              <a:solidFill>
                <a:schemeClr val="bg1"/>
              </a:solidFill>
              <a:latin typeface="Roboto" panose="02000000000000000000" pitchFamily="2" charset="0"/>
              <a:ea typeface="Roboto" panose="02000000000000000000" pitchFamily="2" charset="0"/>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053533B4-46D7-1E37-3C60-3419DAB378BB}"/>
              </a:ext>
            </a:extLst>
          </p:cNvPr>
          <p:cNvPicPr>
            <a:picLocks noChangeAspect="1"/>
          </p:cNvPicPr>
          <p:nvPr/>
        </p:nvPicPr>
        <p:blipFill>
          <a:blip r:embed="rId3"/>
          <a:stretch>
            <a:fillRect/>
          </a:stretch>
        </p:blipFill>
        <p:spPr>
          <a:xfrm>
            <a:off x="1460090" y="2260971"/>
            <a:ext cx="7069394" cy="1011648"/>
          </a:xfrm>
          <a:prstGeom prst="rect">
            <a:avLst/>
          </a:prstGeom>
        </p:spPr>
      </p:pic>
    </p:spTree>
    <p:extLst>
      <p:ext uri="{BB962C8B-B14F-4D97-AF65-F5344CB8AC3E}">
        <p14:creationId xmlns:p14="http://schemas.microsoft.com/office/powerpoint/2010/main" val="17972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303494"/>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fontAlgn="auto">
              <a:lnSpc>
                <a:spcPct val="100000"/>
              </a:lnSpc>
              <a:spcBef>
                <a:spcPct val="0"/>
              </a:spcBef>
              <a:spcAft>
                <a:spcPts val="0"/>
              </a:spcAft>
              <a:buClrTx/>
              <a:buSzTx/>
              <a:tabLst/>
              <a:defRPr/>
            </a:pPr>
            <a:r>
              <a:rPr lang="en-US" sz="2700" dirty="0">
                <a:solidFill>
                  <a:schemeClr val="bg1"/>
                </a:solidFill>
                <a:latin typeface="Roboto" panose="02000000000000000000" pitchFamily="2" charset="0"/>
                <a:ea typeface="Roboto" panose="02000000000000000000" pitchFamily="2" charset="0"/>
              </a:rPr>
              <a:t>Hot Chocolate   </a:t>
            </a:r>
            <a:endParaRPr lang="en-IN" sz="2700" dirty="0">
              <a:solidFill>
                <a:schemeClr val="bg1"/>
              </a:solidFill>
              <a:latin typeface="Roboto" panose="02000000000000000000" pitchFamily="2" charset="0"/>
              <a:ea typeface="Roboto" panose="02000000000000000000" pitchFamily="2" charset="0"/>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22C2069F-5120-D233-3488-795C6731EA11}"/>
              </a:ext>
            </a:extLst>
          </p:cNvPr>
          <p:cNvSpPr txBox="1"/>
          <p:nvPr/>
        </p:nvSpPr>
        <p:spPr>
          <a:xfrm>
            <a:off x="464694" y="1233110"/>
            <a:ext cx="9288906" cy="3785652"/>
          </a:xfrm>
          <a:prstGeom prst="rect">
            <a:avLst/>
          </a:prstGeom>
          <a:noFill/>
        </p:spPr>
        <p:txBody>
          <a:bodyPr wrap="square">
            <a:spAutoFit/>
          </a:bodyPr>
          <a:lstStyle/>
          <a:p>
            <a:endParaRPr lang="en-US" sz="1800" dirty="0">
              <a:solidFill>
                <a:srgbClr val="000000"/>
              </a:solidFill>
              <a:latin typeface="Cascadia Mono" panose="020B0609020000020004" pitchFamily="49" charset="0"/>
            </a:endParaRPr>
          </a:p>
          <a:p>
            <a:endParaRPr lang="en-US" dirty="0">
              <a:solidFill>
                <a:srgbClr val="000000"/>
              </a:solidFill>
              <a:latin typeface="Cascadia Mono" panose="020B0609020000020004" pitchFamily="49" charset="0"/>
            </a:endParaRPr>
          </a:p>
          <a:p>
            <a:pPr marL="285750" indent="-285750">
              <a:buFont typeface="Arial" panose="020B0604020202020204" pitchFamily="34" charset="0"/>
              <a:buChar char="•"/>
            </a:pPr>
            <a:r>
              <a:rPr lang="en-US" sz="2100" dirty="0">
                <a:solidFill>
                  <a:srgbClr val="292929"/>
                </a:solidFill>
                <a:latin typeface="charter"/>
              </a:rPr>
              <a:t>Hot Chocolate is an open-source </a:t>
            </a:r>
            <a:r>
              <a:rPr lang="en-US" sz="2100" dirty="0" err="1">
                <a:solidFill>
                  <a:srgbClr val="292929"/>
                </a:solidFill>
                <a:latin typeface="charter"/>
              </a:rPr>
              <a:t>GraphQL</a:t>
            </a:r>
            <a:r>
              <a:rPr lang="en-US" sz="2100" dirty="0">
                <a:solidFill>
                  <a:srgbClr val="292929"/>
                </a:solidFill>
                <a:latin typeface="charter"/>
              </a:rPr>
              <a:t> server for the Microsoft .NET platform</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Hot Chocolate compatible to all </a:t>
            </a:r>
            <a:r>
              <a:rPr lang="en-US" sz="2100" dirty="0" err="1">
                <a:solidFill>
                  <a:srgbClr val="292929"/>
                </a:solidFill>
                <a:latin typeface="charter"/>
              </a:rPr>
              <a:t>GraphQL</a:t>
            </a:r>
            <a:r>
              <a:rPr lang="en-US" sz="2100" dirty="0">
                <a:solidFill>
                  <a:srgbClr val="292929"/>
                </a:solidFill>
                <a:latin typeface="charter"/>
              </a:rPr>
              <a:t> compliant clients like Strawberry Shake, Relay, Apollo Client, and various other clients and tools.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Hot Chocolate takes the complexity away from building a fully-fledged </a:t>
            </a:r>
            <a:r>
              <a:rPr lang="en-US" sz="2100" dirty="0" err="1">
                <a:solidFill>
                  <a:srgbClr val="292929"/>
                </a:solidFill>
                <a:latin typeface="charter"/>
              </a:rPr>
              <a:t>GraphQL</a:t>
            </a:r>
            <a:r>
              <a:rPr lang="en-US" sz="2100" dirty="0">
                <a:solidFill>
                  <a:srgbClr val="292929"/>
                </a:solidFill>
                <a:latin typeface="charter"/>
              </a:rPr>
              <a:t> server and lets you focus on delivering the next big thing.</a:t>
            </a:r>
          </a:p>
          <a:p>
            <a:endParaRPr lang="en-US" sz="2100" dirty="0">
              <a:solidFill>
                <a:srgbClr val="292929"/>
              </a:solidFill>
              <a:latin typeface="charter"/>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endParaRPr lang="en-IN" sz="18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6430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303494"/>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fontAlgn="auto">
              <a:lnSpc>
                <a:spcPct val="100000"/>
              </a:lnSpc>
              <a:spcBef>
                <a:spcPct val="0"/>
              </a:spcBef>
              <a:spcAft>
                <a:spcPts val="0"/>
              </a:spcAft>
              <a:buClrTx/>
              <a:buSzTx/>
              <a:tabLst/>
              <a:defRPr/>
            </a:pPr>
            <a:r>
              <a:rPr lang="en-US" sz="2700" dirty="0">
                <a:solidFill>
                  <a:schemeClr val="bg1"/>
                </a:solidFill>
                <a:latin typeface="Roboto" panose="02000000000000000000" pitchFamily="2" charset="0"/>
                <a:ea typeface="Roboto" panose="02000000000000000000" pitchFamily="2" charset="0"/>
              </a:rPr>
              <a:t>How does it works  </a:t>
            </a:r>
            <a:endParaRPr lang="en-IN" sz="2700" dirty="0">
              <a:solidFill>
                <a:schemeClr val="bg1"/>
              </a:solidFill>
              <a:latin typeface="Roboto" panose="02000000000000000000" pitchFamily="2" charset="0"/>
              <a:ea typeface="Roboto" panose="02000000000000000000" pitchFamily="2" charset="0"/>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22C2069F-5120-D233-3488-795C6731EA11}"/>
              </a:ext>
            </a:extLst>
          </p:cNvPr>
          <p:cNvSpPr txBox="1"/>
          <p:nvPr/>
        </p:nvSpPr>
        <p:spPr>
          <a:xfrm>
            <a:off x="464694" y="1233110"/>
            <a:ext cx="6096000" cy="6047809"/>
          </a:xfrm>
          <a:prstGeom prst="rect">
            <a:avLst/>
          </a:prstGeom>
          <a:noFill/>
        </p:spPr>
        <p:txBody>
          <a:bodyPr wrap="square">
            <a:spAutoFit/>
          </a:bodyPr>
          <a:lstStyle/>
          <a:p>
            <a:r>
              <a:rPr lang="en-US" sz="1800" dirty="0">
                <a:solidFill>
                  <a:srgbClr val="000000"/>
                </a:solidFill>
                <a:latin typeface="Cascadia Mono" panose="020B0609020000020004" pitchFamily="49" charset="0"/>
              </a:rPr>
              <a:t>Defining schema</a:t>
            </a:r>
          </a:p>
          <a:p>
            <a:endParaRPr lang="en-US" dirty="0">
              <a:solidFill>
                <a:srgbClr val="000000"/>
              </a:solidFill>
              <a:latin typeface="Cascadia Mono" panose="020B0609020000020004" pitchFamily="49" charset="0"/>
            </a:endParaRPr>
          </a:p>
          <a:p>
            <a:pPr marL="285750" indent="-285750">
              <a:buFont typeface="Arial" panose="020B0604020202020204" pitchFamily="34" charset="0"/>
              <a:buChar char="•"/>
            </a:pPr>
            <a:r>
              <a:rPr lang="en-US" sz="2100" dirty="0">
                <a:solidFill>
                  <a:srgbClr val="292929"/>
                </a:solidFill>
                <a:latin typeface="charter"/>
              </a:rPr>
              <a:t>Queries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Mutations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Object Types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Scalers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Arguments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Input Object Types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Interfaces</a:t>
            </a:r>
          </a:p>
          <a:p>
            <a:pPr marL="285750" indent="-285750">
              <a:buFont typeface="Arial" panose="020B0604020202020204" pitchFamily="34" charset="0"/>
              <a:buChar char="•"/>
            </a:pPr>
            <a:endParaRPr lang="en-US" sz="2100" dirty="0">
              <a:solidFill>
                <a:srgbClr val="292929"/>
              </a:solidFill>
              <a:latin typeface="charter"/>
            </a:endParaRPr>
          </a:p>
          <a:p>
            <a:pPr marL="285750" indent="-285750">
              <a:buFont typeface="Arial" panose="020B0604020202020204" pitchFamily="34" charset="0"/>
              <a:buChar char="•"/>
            </a:pPr>
            <a:r>
              <a:rPr lang="en-US" sz="2100" dirty="0">
                <a:solidFill>
                  <a:srgbClr val="292929"/>
                </a:solidFill>
                <a:latin typeface="charter"/>
              </a:rPr>
              <a:t>Unions</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endParaRPr lang="en-IN" sz="18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93983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1"/>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rPr>
              <a:t>Important Links</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66E25C9B-76C2-448E-889A-EA6B45C116E6}"/>
              </a:ext>
            </a:extLst>
          </p:cNvPr>
          <p:cNvSpPr txBox="1"/>
          <p:nvPr/>
        </p:nvSpPr>
        <p:spPr>
          <a:xfrm>
            <a:off x="356394" y="1378226"/>
            <a:ext cx="10584117" cy="1754326"/>
          </a:xfrm>
          <a:prstGeom prst="rect">
            <a:avLst/>
          </a:prstGeom>
          <a:noFill/>
        </p:spPr>
        <p:txBody>
          <a:bodyPr wrap="square" rtlCol="0">
            <a:spAutoFit/>
          </a:bodyPr>
          <a:lstStyle/>
          <a:p>
            <a:endParaRPr lang="en-IN" dirty="0"/>
          </a:p>
          <a:p>
            <a:r>
              <a:rPr lang="en-IN" dirty="0">
                <a:hlinkClick r:id="rId3"/>
              </a:rPr>
              <a:t>https://graphql.org/</a:t>
            </a:r>
            <a:r>
              <a:rPr lang="en-IN" dirty="0"/>
              <a:t> </a:t>
            </a:r>
          </a:p>
          <a:p>
            <a:endParaRPr lang="en-IN" dirty="0"/>
          </a:p>
          <a:p>
            <a:r>
              <a:rPr lang="en-IN" dirty="0">
                <a:hlinkClick r:id="rId4"/>
              </a:rPr>
              <a:t>https://chillicream.com/docs/hotchocolate</a:t>
            </a:r>
            <a:r>
              <a:rPr lang="en-IN" dirty="0"/>
              <a:t> </a:t>
            </a:r>
          </a:p>
          <a:p>
            <a:endParaRPr lang="en-IN" dirty="0"/>
          </a:p>
          <a:p>
            <a:endParaRPr lang="en-IN" dirty="0"/>
          </a:p>
        </p:txBody>
      </p:sp>
    </p:spTree>
    <p:extLst>
      <p:ext uri="{BB962C8B-B14F-4D97-AF65-F5344CB8AC3E}">
        <p14:creationId xmlns:p14="http://schemas.microsoft.com/office/powerpoint/2010/main" val="188407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303494"/>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rPr>
              <a:t>Agenda</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Rectangle 3">
            <a:extLst>
              <a:ext uri="{FF2B5EF4-FFF2-40B4-BE49-F238E27FC236}">
                <a16:creationId xmlns:a16="http://schemas.microsoft.com/office/drawing/2014/main" id="{4A73D3ED-0235-4C08-B8C6-F53D45B0DDD6}"/>
              </a:ext>
            </a:extLst>
          </p:cNvPr>
          <p:cNvSpPr/>
          <p:nvPr/>
        </p:nvSpPr>
        <p:spPr>
          <a:xfrm>
            <a:off x="316637" y="1259174"/>
            <a:ext cx="10703787" cy="1477328"/>
          </a:xfrm>
          <a:prstGeom prst="rect">
            <a:avLst/>
          </a:prstGeom>
        </p:spPr>
        <p:txBody>
          <a:bodyPr wrap="square">
            <a:spAutoFit/>
          </a:bodyPr>
          <a:lstStyle/>
          <a:p>
            <a:pPr marL="285750" indent="-285750">
              <a:buFont typeface="Arial" panose="020B0604020202020204" pitchFamily="34" charset="0"/>
              <a:buChar char="•"/>
            </a:pPr>
            <a:r>
              <a:rPr lang="en-US" dirty="0"/>
              <a:t> What is </a:t>
            </a:r>
            <a:r>
              <a:rPr lang="en-US" dirty="0" err="1"/>
              <a:t>GraphQL</a:t>
            </a:r>
            <a:endParaRPr lang="en-US" dirty="0"/>
          </a:p>
          <a:p>
            <a:pPr marL="285750" indent="-285750">
              <a:buFont typeface="Arial" panose="020B0604020202020204" pitchFamily="34" charset="0"/>
              <a:buChar char="•"/>
            </a:pPr>
            <a:r>
              <a:rPr lang="en-US" dirty="0"/>
              <a:t> Benefits </a:t>
            </a:r>
            <a:r>
              <a:rPr lang="en-US" dirty="0" err="1"/>
              <a:t>GraphQL</a:t>
            </a:r>
            <a:endParaRPr lang="en-US" dirty="0"/>
          </a:p>
          <a:p>
            <a:pPr marL="285750" indent="-285750">
              <a:buFont typeface="Arial" panose="020B0604020202020204" pitchFamily="34" charset="0"/>
              <a:buChar char="•"/>
            </a:pPr>
            <a:r>
              <a:rPr lang="en-US" dirty="0"/>
              <a:t> </a:t>
            </a:r>
            <a:r>
              <a:rPr lang="en-US" dirty="0" err="1"/>
              <a:t>GraphQL</a:t>
            </a:r>
            <a:r>
              <a:rPr lang="en-US" dirty="0"/>
              <a:t> With Hot Chocolate Library </a:t>
            </a:r>
          </a:p>
          <a:p>
            <a:pPr marL="285750" indent="-285750">
              <a:buFont typeface="Arial" panose="020B0604020202020204" pitchFamily="34" charset="0"/>
              <a:buChar char="•"/>
            </a:pPr>
            <a:r>
              <a:rPr lang="en-US" dirty="0"/>
              <a:t> Demo</a:t>
            </a:r>
          </a:p>
          <a:p>
            <a:pPr marL="285750" indent="-285750">
              <a:buFont typeface="Arial" panose="020B0604020202020204" pitchFamily="34" charset="0"/>
              <a:buChar char="•"/>
            </a:pPr>
            <a:r>
              <a:rPr lang="en-US" dirty="0"/>
              <a:t> Some important links</a:t>
            </a:r>
          </a:p>
        </p:txBody>
      </p:sp>
    </p:spTree>
    <p:extLst>
      <p:ext uri="{BB962C8B-B14F-4D97-AF65-F5344CB8AC3E}">
        <p14:creationId xmlns:p14="http://schemas.microsoft.com/office/powerpoint/2010/main" val="26982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303494"/>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What is </a:t>
            </a:r>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4" name="Rectangle 3">
            <a:extLst>
              <a:ext uri="{FF2B5EF4-FFF2-40B4-BE49-F238E27FC236}">
                <a16:creationId xmlns:a16="http://schemas.microsoft.com/office/drawing/2014/main" id="{4A73D3ED-0235-4C08-B8C6-F53D45B0DDD6}"/>
              </a:ext>
            </a:extLst>
          </p:cNvPr>
          <p:cNvSpPr/>
          <p:nvPr/>
        </p:nvSpPr>
        <p:spPr>
          <a:xfrm>
            <a:off x="316637" y="1259174"/>
            <a:ext cx="10703787" cy="2031325"/>
          </a:xfrm>
          <a:prstGeom prst="rect">
            <a:avLst/>
          </a:prstGeom>
        </p:spPr>
        <p:txBody>
          <a:bodyPr wrap="square">
            <a:spAutoFit/>
          </a:bodyPr>
          <a:lstStyle/>
          <a:p>
            <a:pPr marL="285750" indent="-285750">
              <a:buFont typeface="Arial" panose="020B0604020202020204" pitchFamily="34" charset="0"/>
              <a:buChar char="•"/>
            </a:pPr>
            <a:r>
              <a:rPr lang="en-US" dirty="0"/>
              <a:t> Created by Facebook in 2012</a:t>
            </a:r>
          </a:p>
          <a:p>
            <a:endParaRPr lang="en-US" dirty="0"/>
          </a:p>
          <a:p>
            <a:pPr marL="285750" indent="-285750">
              <a:buFont typeface="Arial" panose="020B0604020202020204" pitchFamily="34" charset="0"/>
              <a:buChar char="•"/>
            </a:pPr>
            <a:r>
              <a:rPr lang="en-US" dirty="0"/>
              <a:t> </a:t>
            </a:r>
            <a:r>
              <a:rPr lang="en-US" dirty="0" err="1"/>
              <a:t>GraphQL</a:t>
            </a:r>
            <a:r>
              <a:rPr lang="en-US" dirty="0"/>
              <a:t> is a replacement for </a:t>
            </a:r>
            <a:r>
              <a:rPr lang="en-US" b="1" dirty="0"/>
              <a:t>REST</a:t>
            </a:r>
            <a:r>
              <a:rPr lang="en-US" dirty="0"/>
              <a:t> </a:t>
            </a:r>
          </a:p>
          <a:p>
            <a:endParaRPr lang="en-US" dirty="0"/>
          </a:p>
          <a:p>
            <a:pPr marL="285750" indent="-285750">
              <a:buFont typeface="Arial" panose="020B0604020202020204" pitchFamily="34" charset="0"/>
              <a:buChar char="•"/>
            </a:pPr>
            <a:r>
              <a:rPr lang="en-US" dirty="0"/>
              <a:t> </a:t>
            </a:r>
            <a:r>
              <a:rPr lang="en-US" dirty="0" err="1"/>
              <a:t>GraphQL</a:t>
            </a:r>
            <a:r>
              <a:rPr lang="en-US" dirty="0"/>
              <a:t>  uses </a:t>
            </a:r>
            <a:r>
              <a:rPr lang="en-US" b="1" dirty="0"/>
              <a:t>Query</a:t>
            </a:r>
            <a:r>
              <a:rPr lang="en-US" dirty="0"/>
              <a:t> Language </a:t>
            </a:r>
          </a:p>
          <a:p>
            <a:endParaRPr lang="en-US" dirty="0"/>
          </a:p>
          <a:p>
            <a:pPr marL="285750" indent="-285750">
              <a:buFont typeface="Arial" panose="020B0604020202020204" pitchFamily="34" charset="0"/>
              <a:buChar char="•"/>
            </a:pPr>
            <a:r>
              <a:rPr lang="en-US" dirty="0"/>
              <a:t> </a:t>
            </a:r>
            <a:r>
              <a:rPr lang="en-US" dirty="0" err="1"/>
              <a:t>GraphQL</a:t>
            </a:r>
            <a:r>
              <a:rPr lang="en-US" dirty="0"/>
              <a:t> is a </a:t>
            </a:r>
            <a:r>
              <a:rPr lang="en-US" b="1" dirty="0"/>
              <a:t>Pattern</a:t>
            </a:r>
            <a:r>
              <a:rPr lang="en-US" dirty="0"/>
              <a:t> not a technology </a:t>
            </a:r>
          </a:p>
        </p:txBody>
      </p:sp>
    </p:spTree>
    <p:extLst>
      <p:ext uri="{BB962C8B-B14F-4D97-AF65-F5344CB8AC3E}">
        <p14:creationId xmlns:p14="http://schemas.microsoft.com/office/powerpoint/2010/main" val="331349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What is </a:t>
            </a:r>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E5B112C-7A8D-408F-837F-1571521F51F6}"/>
              </a:ext>
            </a:extLst>
          </p:cNvPr>
          <p:cNvSpPr txBox="1"/>
          <p:nvPr/>
        </p:nvSpPr>
        <p:spPr>
          <a:xfrm>
            <a:off x="316638" y="1259174"/>
            <a:ext cx="10584117" cy="2862322"/>
          </a:xfrm>
          <a:prstGeom prst="rect">
            <a:avLst/>
          </a:prstGeom>
          <a:noFill/>
        </p:spPr>
        <p:txBody>
          <a:bodyPr wrap="square" rtlCol="0">
            <a:spAutoFit/>
          </a:bodyPr>
          <a:lstStyle/>
          <a:p>
            <a:pPr algn="ctr"/>
            <a:endParaRPr lang="en-US" b="0" i="0" dirty="0">
              <a:solidFill>
                <a:srgbClr val="202020"/>
              </a:solidFill>
              <a:effectLst/>
              <a:latin typeface="Rubik"/>
            </a:endParaRPr>
          </a:p>
          <a:p>
            <a:pPr marL="285750" indent="-285750">
              <a:buFont typeface="Arial" panose="020B0604020202020204" pitchFamily="34" charset="0"/>
              <a:buChar char="•"/>
            </a:pPr>
            <a:r>
              <a:rPr lang="en-US" b="1" dirty="0">
                <a:solidFill>
                  <a:srgbClr val="292929"/>
                </a:solidFill>
                <a:latin typeface="charter"/>
              </a:rPr>
              <a:t>             A query language for your API</a:t>
            </a:r>
          </a:p>
          <a:p>
            <a:endParaRPr lang="en-US" b="1" dirty="0">
              <a:solidFill>
                <a:srgbClr val="292929"/>
              </a:solidFill>
              <a:latin typeface="charter"/>
            </a:endParaRPr>
          </a:p>
          <a:p>
            <a:r>
              <a:rPr lang="en-US" dirty="0">
                <a:solidFill>
                  <a:srgbClr val="202020"/>
                </a:solidFill>
                <a:latin typeface="Rubik"/>
              </a:rPr>
              <a:t>	</a:t>
            </a:r>
            <a:r>
              <a:rPr lang="en-US" dirty="0" err="1">
                <a:solidFill>
                  <a:srgbClr val="292929"/>
                </a:solidFill>
                <a:latin typeface="charter"/>
              </a:rPr>
              <a:t>GraphQL</a:t>
            </a:r>
            <a:r>
              <a:rPr lang="en-US" dirty="0">
                <a:solidFill>
                  <a:srgbClr val="292929"/>
                </a:solidFill>
                <a:latin typeface="charter"/>
              </a:rPr>
              <a:t> is a query language for APIs and a runtime for fulfilling those queries with your existing data. 	</a:t>
            </a:r>
            <a:r>
              <a:rPr lang="en-US" dirty="0" err="1">
                <a:solidFill>
                  <a:srgbClr val="292929"/>
                </a:solidFill>
                <a:latin typeface="charter"/>
              </a:rPr>
              <a:t>GraphQL</a:t>
            </a:r>
            <a:r>
              <a:rPr lang="en-US" dirty="0">
                <a:solidFill>
                  <a:srgbClr val="292929"/>
                </a:solidFill>
                <a:latin typeface="charter"/>
              </a:rPr>
              <a:t> provides a complete and understandable description of the data in your API, gives clients the 	power to ask for exactly what they need and nothing more, makes it easier to evolve APIs over time, 	and enables powerful developer tools.</a:t>
            </a:r>
          </a:p>
          <a:p>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42565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Why to chose </a:t>
            </a:r>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E5B112C-7A8D-408F-837F-1571521F51F6}"/>
              </a:ext>
            </a:extLst>
          </p:cNvPr>
          <p:cNvSpPr txBox="1"/>
          <p:nvPr/>
        </p:nvSpPr>
        <p:spPr>
          <a:xfrm>
            <a:off x="316638" y="1259174"/>
            <a:ext cx="10584117" cy="1200329"/>
          </a:xfrm>
          <a:prstGeom prst="rect">
            <a:avLst/>
          </a:prstGeom>
          <a:noFill/>
        </p:spPr>
        <p:txBody>
          <a:bodyPr wrap="square" rtlCol="0">
            <a:spAutoFit/>
          </a:bodyPr>
          <a:lstStyle/>
          <a:p>
            <a:pPr algn="ctr"/>
            <a:endParaRPr lang="en-US" b="0" i="0" dirty="0">
              <a:solidFill>
                <a:srgbClr val="202020"/>
              </a:solidFill>
              <a:effectLst/>
              <a:latin typeface="Rubik"/>
            </a:endParaRPr>
          </a:p>
          <a:p>
            <a:pPr marL="285750" indent="-285750">
              <a:buFont typeface="Arial" panose="020B0604020202020204" pitchFamily="34" charset="0"/>
              <a:buChar char="•"/>
            </a:pPr>
            <a:r>
              <a:rPr lang="en-US" b="1" dirty="0">
                <a:solidFill>
                  <a:srgbClr val="292929"/>
                </a:solidFill>
                <a:latin typeface="charter"/>
              </a:rPr>
              <a:t>             Rest Applications has disadvantage with lots of information to display on one screen</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F0CC9968-B1A4-F9D9-7C51-9E646ACD84E3}"/>
              </a:ext>
            </a:extLst>
          </p:cNvPr>
          <p:cNvPicPr>
            <a:picLocks noChangeAspect="1"/>
          </p:cNvPicPr>
          <p:nvPr/>
        </p:nvPicPr>
        <p:blipFill>
          <a:blip r:embed="rId3"/>
          <a:stretch>
            <a:fillRect/>
          </a:stretch>
        </p:blipFill>
        <p:spPr>
          <a:xfrm>
            <a:off x="1152524" y="2250787"/>
            <a:ext cx="4219576" cy="3678525"/>
          </a:xfrm>
          <a:prstGeom prst="rect">
            <a:avLst/>
          </a:prstGeom>
        </p:spPr>
      </p:pic>
    </p:spTree>
    <p:extLst>
      <p:ext uri="{BB962C8B-B14F-4D97-AF65-F5344CB8AC3E}">
        <p14:creationId xmlns:p14="http://schemas.microsoft.com/office/powerpoint/2010/main" val="338360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Why to chose </a:t>
            </a:r>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E5B112C-7A8D-408F-837F-1571521F51F6}"/>
              </a:ext>
            </a:extLst>
          </p:cNvPr>
          <p:cNvSpPr txBox="1"/>
          <p:nvPr/>
        </p:nvSpPr>
        <p:spPr>
          <a:xfrm>
            <a:off x="316638" y="1259174"/>
            <a:ext cx="10584117" cy="1200329"/>
          </a:xfrm>
          <a:prstGeom prst="rect">
            <a:avLst/>
          </a:prstGeom>
          <a:noFill/>
        </p:spPr>
        <p:txBody>
          <a:bodyPr wrap="square" rtlCol="0">
            <a:spAutoFit/>
          </a:bodyPr>
          <a:lstStyle/>
          <a:p>
            <a:pPr algn="ctr"/>
            <a:endParaRPr lang="en-US" b="0" i="0" dirty="0">
              <a:solidFill>
                <a:srgbClr val="202020"/>
              </a:solidFill>
              <a:effectLst/>
              <a:latin typeface="Rubik"/>
            </a:endParaRPr>
          </a:p>
          <a:p>
            <a:pPr marL="285750" indent="-285750">
              <a:buFont typeface="Arial" panose="020B0604020202020204" pitchFamily="34" charset="0"/>
              <a:buChar char="•"/>
            </a:pPr>
            <a:r>
              <a:rPr lang="en-US" b="1" dirty="0">
                <a:solidFill>
                  <a:srgbClr val="292929"/>
                </a:solidFill>
                <a:latin typeface="charter"/>
              </a:rPr>
              <a:t>             Rest Applications has disadvantage with lots of information to display on one screen</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IN" dirty="0"/>
          </a:p>
        </p:txBody>
      </p:sp>
      <p:pic>
        <p:nvPicPr>
          <p:cNvPr id="5" name="Picture 4">
            <a:extLst>
              <a:ext uri="{FF2B5EF4-FFF2-40B4-BE49-F238E27FC236}">
                <a16:creationId xmlns:a16="http://schemas.microsoft.com/office/drawing/2014/main" id="{6BBA7262-5592-8143-0CEB-949753133EF7}"/>
              </a:ext>
            </a:extLst>
          </p:cNvPr>
          <p:cNvPicPr>
            <a:picLocks noChangeAspect="1"/>
          </p:cNvPicPr>
          <p:nvPr/>
        </p:nvPicPr>
        <p:blipFill>
          <a:blip r:embed="rId3"/>
          <a:stretch>
            <a:fillRect/>
          </a:stretch>
        </p:blipFill>
        <p:spPr>
          <a:xfrm>
            <a:off x="1152523" y="2312281"/>
            <a:ext cx="4219575" cy="3678525"/>
          </a:xfrm>
          <a:prstGeom prst="rect">
            <a:avLst/>
          </a:prstGeom>
        </p:spPr>
      </p:pic>
      <p:pic>
        <p:nvPicPr>
          <p:cNvPr id="7" name="Picture 6">
            <a:extLst>
              <a:ext uri="{FF2B5EF4-FFF2-40B4-BE49-F238E27FC236}">
                <a16:creationId xmlns:a16="http://schemas.microsoft.com/office/drawing/2014/main" id="{C3E5DD58-3F0A-9A3D-A4D2-A5F62289E5EC}"/>
              </a:ext>
            </a:extLst>
          </p:cNvPr>
          <p:cNvPicPr>
            <a:picLocks noChangeAspect="1"/>
          </p:cNvPicPr>
          <p:nvPr/>
        </p:nvPicPr>
        <p:blipFill>
          <a:blip r:embed="rId4"/>
          <a:stretch>
            <a:fillRect/>
          </a:stretch>
        </p:blipFill>
        <p:spPr>
          <a:xfrm>
            <a:off x="6096000" y="4327060"/>
            <a:ext cx="3219450" cy="1271766"/>
          </a:xfrm>
          <a:prstGeom prst="rect">
            <a:avLst/>
          </a:prstGeom>
        </p:spPr>
      </p:pic>
      <p:sp>
        <p:nvSpPr>
          <p:cNvPr id="10" name="TextBox 9">
            <a:extLst>
              <a:ext uri="{FF2B5EF4-FFF2-40B4-BE49-F238E27FC236}">
                <a16:creationId xmlns:a16="http://schemas.microsoft.com/office/drawing/2014/main" id="{D92E24AD-8205-4C67-38FD-C0CF313B51CF}"/>
              </a:ext>
            </a:extLst>
          </p:cNvPr>
          <p:cNvSpPr txBox="1"/>
          <p:nvPr/>
        </p:nvSpPr>
        <p:spPr>
          <a:xfrm>
            <a:off x="5871857" y="2663937"/>
            <a:ext cx="4529138" cy="1200329"/>
          </a:xfrm>
          <a:prstGeom prst="rect">
            <a:avLst/>
          </a:prstGeom>
          <a:noFill/>
        </p:spPr>
        <p:txBody>
          <a:bodyPr wrap="square" rtlCol="0">
            <a:spAutoFit/>
          </a:bodyPr>
          <a:lstStyle/>
          <a:p>
            <a:r>
              <a:rPr lang="en-US" dirty="0">
                <a:solidFill>
                  <a:srgbClr val="171717"/>
                </a:solidFill>
                <a:latin typeface="Segoe UI" panose="020B0502040204020203" pitchFamily="34" charset="0"/>
              </a:rPr>
              <a:t>One API call For collection </a:t>
            </a:r>
          </a:p>
          <a:p>
            <a:endParaRPr lang="en-US" dirty="0">
              <a:solidFill>
                <a:srgbClr val="171717"/>
              </a:solidFill>
              <a:latin typeface="Segoe UI" panose="020B0502040204020203" pitchFamily="34" charset="0"/>
            </a:endParaRPr>
          </a:p>
          <a:p>
            <a:pPr algn="l"/>
            <a:r>
              <a:rPr lang="en-US" dirty="0">
                <a:solidFill>
                  <a:srgbClr val="171717"/>
                </a:solidFill>
                <a:latin typeface="Segoe UI" panose="020B0502040204020203" pitchFamily="34" charset="0"/>
              </a:rPr>
              <a:t>Then one API call per item for description </a:t>
            </a:r>
            <a:endParaRPr lang="en-US" b="0" i="0" dirty="0">
              <a:solidFill>
                <a:srgbClr val="171717"/>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96676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 vs REST</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E5B112C-7A8D-408F-837F-1571521F51F6}"/>
              </a:ext>
            </a:extLst>
          </p:cNvPr>
          <p:cNvSpPr txBox="1"/>
          <p:nvPr/>
        </p:nvSpPr>
        <p:spPr>
          <a:xfrm>
            <a:off x="316638" y="1259174"/>
            <a:ext cx="10584117" cy="1200329"/>
          </a:xfrm>
          <a:prstGeom prst="rect">
            <a:avLst/>
          </a:prstGeom>
          <a:noFill/>
        </p:spPr>
        <p:txBody>
          <a:bodyPr wrap="square" rtlCol="0">
            <a:spAutoFit/>
          </a:bodyPr>
          <a:lstStyle/>
          <a:p>
            <a:pPr algn="ctr"/>
            <a:endParaRPr lang="en-US" b="0" i="0" dirty="0">
              <a:solidFill>
                <a:srgbClr val="202020"/>
              </a:solidFill>
              <a:effectLst/>
              <a:latin typeface="Rubik"/>
            </a:endParaRPr>
          </a:p>
          <a:p>
            <a:pPr marL="285750" indent="-285750">
              <a:buFont typeface="Arial" panose="020B0604020202020204" pitchFamily="34" charset="0"/>
              <a:buChar char="•"/>
            </a:pPr>
            <a:r>
              <a:rPr lang="en-US" b="1" dirty="0">
                <a:solidFill>
                  <a:srgbClr val="292929"/>
                </a:solidFill>
                <a:latin typeface="charter"/>
              </a:rPr>
              <a:t>             </a:t>
            </a:r>
            <a:r>
              <a:rPr lang="en-US" b="1" dirty="0" err="1">
                <a:solidFill>
                  <a:srgbClr val="292929"/>
                </a:solidFill>
                <a:latin typeface="charter"/>
              </a:rPr>
              <a:t>GraphQL</a:t>
            </a:r>
            <a:r>
              <a:rPr lang="en-US" b="1" dirty="0">
                <a:solidFill>
                  <a:srgbClr val="292929"/>
                </a:solidFill>
                <a:latin typeface="charter"/>
              </a:rPr>
              <a:t> can bundle lots of data into one query instead of many </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IN" dirty="0"/>
          </a:p>
        </p:txBody>
      </p:sp>
      <p:pic>
        <p:nvPicPr>
          <p:cNvPr id="4" name="Picture 3">
            <a:extLst>
              <a:ext uri="{FF2B5EF4-FFF2-40B4-BE49-F238E27FC236}">
                <a16:creationId xmlns:a16="http://schemas.microsoft.com/office/drawing/2014/main" id="{F0CC9968-B1A4-F9D9-7C51-9E646ACD84E3}"/>
              </a:ext>
            </a:extLst>
          </p:cNvPr>
          <p:cNvPicPr>
            <a:picLocks noChangeAspect="1"/>
          </p:cNvPicPr>
          <p:nvPr/>
        </p:nvPicPr>
        <p:blipFill>
          <a:blip r:embed="rId3"/>
          <a:stretch>
            <a:fillRect/>
          </a:stretch>
        </p:blipFill>
        <p:spPr>
          <a:xfrm>
            <a:off x="1152524" y="2250787"/>
            <a:ext cx="4219576" cy="3678525"/>
          </a:xfrm>
          <a:prstGeom prst="rect">
            <a:avLst/>
          </a:prstGeom>
        </p:spPr>
      </p:pic>
    </p:spTree>
    <p:extLst>
      <p:ext uri="{BB962C8B-B14F-4D97-AF65-F5344CB8AC3E}">
        <p14:creationId xmlns:p14="http://schemas.microsoft.com/office/powerpoint/2010/main" val="13013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 vs REST</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1E5B112C-7A8D-408F-837F-1571521F51F6}"/>
              </a:ext>
            </a:extLst>
          </p:cNvPr>
          <p:cNvSpPr txBox="1"/>
          <p:nvPr/>
        </p:nvSpPr>
        <p:spPr>
          <a:xfrm>
            <a:off x="316638" y="1259174"/>
            <a:ext cx="10584117" cy="1200329"/>
          </a:xfrm>
          <a:prstGeom prst="rect">
            <a:avLst/>
          </a:prstGeom>
          <a:noFill/>
        </p:spPr>
        <p:txBody>
          <a:bodyPr wrap="square" rtlCol="0">
            <a:spAutoFit/>
          </a:bodyPr>
          <a:lstStyle/>
          <a:p>
            <a:pPr algn="ctr"/>
            <a:endParaRPr lang="en-US" b="0" i="0" dirty="0">
              <a:solidFill>
                <a:srgbClr val="202020"/>
              </a:solidFill>
              <a:effectLst/>
              <a:latin typeface="Rubik"/>
            </a:endParaRPr>
          </a:p>
          <a:p>
            <a:pPr marL="285750" indent="-285750">
              <a:buFont typeface="Arial" panose="020B0604020202020204" pitchFamily="34" charset="0"/>
              <a:buChar char="•"/>
            </a:pPr>
            <a:r>
              <a:rPr lang="en-US" b="1" dirty="0">
                <a:solidFill>
                  <a:srgbClr val="292929"/>
                </a:solidFill>
                <a:latin typeface="charter"/>
              </a:rPr>
              <a:t>             </a:t>
            </a:r>
            <a:r>
              <a:rPr lang="en-US" b="1" dirty="0" err="1">
                <a:solidFill>
                  <a:srgbClr val="292929"/>
                </a:solidFill>
                <a:latin typeface="charter"/>
              </a:rPr>
              <a:t>GraphQL</a:t>
            </a:r>
            <a:r>
              <a:rPr lang="en-US" b="1" dirty="0">
                <a:solidFill>
                  <a:srgbClr val="292929"/>
                </a:solidFill>
                <a:latin typeface="charter"/>
              </a:rPr>
              <a:t> can bundle lots of data into one query instead of many </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IN" dirty="0"/>
          </a:p>
        </p:txBody>
      </p:sp>
      <p:pic>
        <p:nvPicPr>
          <p:cNvPr id="5" name="Picture 4">
            <a:extLst>
              <a:ext uri="{FF2B5EF4-FFF2-40B4-BE49-F238E27FC236}">
                <a16:creationId xmlns:a16="http://schemas.microsoft.com/office/drawing/2014/main" id="{6BBA7262-5592-8143-0CEB-949753133EF7}"/>
              </a:ext>
            </a:extLst>
          </p:cNvPr>
          <p:cNvPicPr>
            <a:picLocks noChangeAspect="1"/>
          </p:cNvPicPr>
          <p:nvPr/>
        </p:nvPicPr>
        <p:blipFill>
          <a:blip r:embed="rId3"/>
          <a:stretch>
            <a:fillRect/>
          </a:stretch>
        </p:blipFill>
        <p:spPr>
          <a:xfrm>
            <a:off x="1152523" y="2312281"/>
            <a:ext cx="4219575" cy="3678525"/>
          </a:xfrm>
          <a:prstGeom prst="rect">
            <a:avLst/>
          </a:prstGeom>
        </p:spPr>
      </p:pic>
      <p:pic>
        <p:nvPicPr>
          <p:cNvPr id="4" name="Picture 3">
            <a:extLst>
              <a:ext uri="{FF2B5EF4-FFF2-40B4-BE49-F238E27FC236}">
                <a16:creationId xmlns:a16="http://schemas.microsoft.com/office/drawing/2014/main" id="{5018D91D-C60F-69A1-787D-2A3964A40B34}"/>
              </a:ext>
            </a:extLst>
          </p:cNvPr>
          <p:cNvPicPr>
            <a:picLocks noChangeAspect="1"/>
          </p:cNvPicPr>
          <p:nvPr/>
        </p:nvPicPr>
        <p:blipFill>
          <a:blip r:embed="rId4"/>
          <a:stretch>
            <a:fillRect/>
          </a:stretch>
        </p:blipFill>
        <p:spPr>
          <a:xfrm>
            <a:off x="6160357" y="3181350"/>
            <a:ext cx="3555143" cy="2417476"/>
          </a:xfrm>
          <a:prstGeom prst="rect">
            <a:avLst/>
          </a:prstGeom>
        </p:spPr>
      </p:pic>
    </p:spTree>
    <p:extLst>
      <p:ext uri="{BB962C8B-B14F-4D97-AF65-F5344CB8AC3E}">
        <p14:creationId xmlns:p14="http://schemas.microsoft.com/office/powerpoint/2010/main" val="18442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Diagonal Corners Rounded 25">
            <a:extLst>
              <a:ext uri="{FF2B5EF4-FFF2-40B4-BE49-F238E27FC236}">
                <a16:creationId xmlns:a16="http://schemas.microsoft.com/office/drawing/2014/main" id="{25E05D5C-7671-4615-8907-6A2402605A41}"/>
              </a:ext>
            </a:extLst>
          </p:cNvPr>
          <p:cNvSpPr/>
          <p:nvPr/>
        </p:nvSpPr>
        <p:spPr>
          <a:xfrm>
            <a:off x="316638" y="290242"/>
            <a:ext cx="10584117" cy="764498"/>
          </a:xfrm>
          <a:prstGeom prst="round2Diag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itle 1">
            <a:extLst>
              <a:ext uri="{FF2B5EF4-FFF2-40B4-BE49-F238E27FC236}">
                <a16:creationId xmlns:a16="http://schemas.microsoft.com/office/drawing/2014/main" id="{A1D3C261-2B0D-4734-BEEE-F7C1B6A77DB4}"/>
              </a:ext>
            </a:extLst>
          </p:cNvPr>
          <p:cNvSpPr txBox="1">
            <a:spLocks/>
          </p:cNvSpPr>
          <p:nvPr/>
        </p:nvSpPr>
        <p:spPr>
          <a:xfrm>
            <a:off x="464694" y="468612"/>
            <a:ext cx="11106622" cy="790562"/>
          </a:xfrm>
          <a:prstGeom prst="rect">
            <a:avLst/>
          </a:prstGeom>
        </p:spPr>
        <p:txBody>
          <a:bodyPr>
            <a:noAutofit/>
          </a:bodyPr>
          <a:lstStyle>
            <a:lvl1pPr algn="l" defTabSz="914400" rtl="0" eaLnBrk="1" latinLnBrk="0" hangingPunct="1">
              <a:spcBef>
                <a:spcPct val="0"/>
              </a:spcBef>
              <a:buNone/>
              <a:defRPr sz="4400" kern="1200">
                <a:solidFill>
                  <a:srgbClr val="00B0F0"/>
                </a:solidFill>
                <a:latin typeface="+mj-lt"/>
                <a:ea typeface="+mj-ea"/>
                <a:cs typeface="+mj-cs"/>
              </a:defRPr>
            </a:lvl1pPr>
          </a:lstStyle>
          <a:p>
            <a:r>
              <a:rPr lang="en-US" sz="2700" dirty="0" err="1">
                <a:solidFill>
                  <a:schemeClr val="bg1"/>
                </a:solidFill>
                <a:latin typeface="Roboto" panose="02000000000000000000" pitchFamily="2" charset="0"/>
                <a:ea typeface="Roboto" panose="02000000000000000000" pitchFamily="2" charset="0"/>
                <a:cs typeface="Roboto" panose="02000000000000000000" pitchFamily="2" charset="0"/>
              </a:rPr>
              <a:t>GraphQL</a:t>
            </a:r>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 vs REST</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sz="2700" dirty="0">
                <a:solidFill>
                  <a:schemeClr val="bg1"/>
                </a:solidFill>
                <a:latin typeface="Roboto" panose="02000000000000000000" pitchFamily="2" charset="0"/>
                <a:ea typeface="Roboto" panose="02000000000000000000" pitchFamily="2" charset="0"/>
                <a:cs typeface="Roboto" panose="02000000000000000000" pitchFamily="2" charset="0"/>
              </a:rPr>
              <a:t> </a:t>
            </a:r>
            <a:endParaRPr lang="en-IN" sz="27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 name="Content Placeholder 8">
            <a:extLst>
              <a:ext uri="{FF2B5EF4-FFF2-40B4-BE49-F238E27FC236}">
                <a16:creationId xmlns:a16="http://schemas.microsoft.com/office/drawing/2014/main" id="{F344C451-F29D-C717-328A-83DD83BAA64C}"/>
              </a:ext>
            </a:extLst>
          </p:cNvPr>
          <p:cNvSpPr txBox="1">
            <a:spLocks/>
          </p:cNvSpPr>
          <p:nvPr/>
        </p:nvSpPr>
        <p:spPr>
          <a:xfrm>
            <a:off x="925285" y="2039439"/>
            <a:ext cx="5181600" cy="44089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292929"/>
                </a:solidFill>
                <a:latin typeface="charter"/>
              </a:rPr>
              <a:t>An architectural style largely viewed as a conventional standard for designing APIs</a:t>
            </a:r>
          </a:p>
          <a:p>
            <a:r>
              <a:rPr lang="en-US" sz="2100" dirty="0">
                <a:solidFill>
                  <a:srgbClr val="292929"/>
                </a:solidFill>
                <a:latin typeface="charter"/>
              </a:rPr>
              <a:t>Server determines what data to return</a:t>
            </a:r>
          </a:p>
          <a:p>
            <a:r>
              <a:rPr lang="en-US" sz="2100" dirty="0">
                <a:solidFill>
                  <a:srgbClr val="292929"/>
                </a:solidFill>
                <a:latin typeface="charter"/>
              </a:rPr>
              <a:t>Data fetching can cause over- and under-fetching</a:t>
            </a:r>
          </a:p>
          <a:p>
            <a:r>
              <a:rPr lang="en-US" sz="2100" dirty="0">
                <a:solidFill>
                  <a:srgbClr val="292929"/>
                </a:solidFill>
                <a:latin typeface="charter"/>
              </a:rPr>
              <a:t>Multiple round trips of requests required to fetch all the data needed</a:t>
            </a:r>
          </a:p>
          <a:p>
            <a:r>
              <a:rPr lang="en-US" sz="2100" dirty="0">
                <a:solidFill>
                  <a:srgbClr val="292929"/>
                </a:solidFill>
                <a:latin typeface="charter"/>
              </a:rPr>
              <a:t>End points are URLs where each of them exposes a single resource</a:t>
            </a:r>
          </a:p>
          <a:p>
            <a:r>
              <a:rPr lang="en-US" sz="2100" dirty="0">
                <a:solidFill>
                  <a:srgbClr val="292929"/>
                </a:solidFill>
                <a:latin typeface="charter"/>
              </a:rPr>
              <a:t>Not suitable for hierarchical structure</a:t>
            </a:r>
          </a:p>
          <a:p>
            <a:r>
              <a:rPr lang="en-US" sz="2100" dirty="0">
                <a:solidFill>
                  <a:srgbClr val="292929"/>
                </a:solidFill>
                <a:latin typeface="charter"/>
              </a:rPr>
              <a:t>Supports multiple API versions</a:t>
            </a:r>
          </a:p>
          <a:p>
            <a:r>
              <a:rPr lang="en-IN" sz="2100" dirty="0">
                <a:solidFill>
                  <a:srgbClr val="292929"/>
                </a:solidFill>
                <a:latin typeface="charter"/>
              </a:rPr>
              <a:t>Supports multiple data formats</a:t>
            </a:r>
            <a:endParaRPr lang="en-US" sz="2100" dirty="0">
              <a:solidFill>
                <a:srgbClr val="292929"/>
              </a:solidFill>
              <a:latin typeface="charter"/>
            </a:endParaRPr>
          </a:p>
          <a:p>
            <a:endParaRPr lang="en-US" dirty="0"/>
          </a:p>
          <a:p>
            <a:endParaRPr lang="en-IN" dirty="0"/>
          </a:p>
        </p:txBody>
      </p:sp>
      <p:sp>
        <p:nvSpPr>
          <p:cNvPr id="6" name="Content Placeholder 10">
            <a:extLst>
              <a:ext uri="{FF2B5EF4-FFF2-40B4-BE49-F238E27FC236}">
                <a16:creationId xmlns:a16="http://schemas.microsoft.com/office/drawing/2014/main" id="{5DE791FD-A80B-B9E7-64F3-A15A3C038DBF}"/>
              </a:ext>
            </a:extLst>
          </p:cNvPr>
          <p:cNvSpPr txBox="1">
            <a:spLocks/>
          </p:cNvSpPr>
          <p:nvPr/>
        </p:nvSpPr>
        <p:spPr>
          <a:xfrm>
            <a:off x="6259285" y="2039439"/>
            <a:ext cx="5181600" cy="440898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100" dirty="0">
                <a:solidFill>
                  <a:srgbClr val="292929"/>
                </a:solidFill>
                <a:latin typeface="charter"/>
              </a:rPr>
              <a:t>A query language offering capabilities to fetch/update hierarchical data</a:t>
            </a:r>
          </a:p>
          <a:p>
            <a:pPr>
              <a:lnSpc>
                <a:spcPct val="110000"/>
              </a:lnSpc>
            </a:pPr>
            <a:r>
              <a:rPr lang="en-IN" sz="2100" dirty="0">
                <a:solidFill>
                  <a:srgbClr val="292929"/>
                </a:solidFill>
                <a:latin typeface="charter"/>
              </a:rPr>
              <a:t>Client query decides what data to get</a:t>
            </a:r>
          </a:p>
          <a:p>
            <a:pPr>
              <a:lnSpc>
                <a:spcPct val="110000"/>
              </a:lnSpc>
            </a:pPr>
            <a:r>
              <a:rPr lang="en-IN" sz="2100" dirty="0">
                <a:solidFill>
                  <a:srgbClr val="292929"/>
                </a:solidFill>
                <a:latin typeface="charter"/>
              </a:rPr>
              <a:t>Data fetching is precise, you specify what you want</a:t>
            </a:r>
          </a:p>
          <a:p>
            <a:pPr>
              <a:lnSpc>
                <a:spcPct val="110000"/>
              </a:lnSpc>
            </a:pPr>
            <a:r>
              <a:rPr lang="en-IN" sz="2100" dirty="0">
                <a:solidFill>
                  <a:srgbClr val="292929"/>
                </a:solidFill>
                <a:latin typeface="charter"/>
              </a:rPr>
              <a:t>Single query can return all data required in one go</a:t>
            </a:r>
          </a:p>
          <a:p>
            <a:pPr>
              <a:lnSpc>
                <a:spcPct val="110000"/>
              </a:lnSpc>
            </a:pPr>
            <a:r>
              <a:rPr lang="en-IN" sz="2100" dirty="0">
                <a:solidFill>
                  <a:srgbClr val="292929"/>
                </a:solidFill>
                <a:latin typeface="charter"/>
              </a:rPr>
              <a:t>Single endpoint for all requests with </a:t>
            </a:r>
            <a:r>
              <a:rPr lang="en-US" sz="2100" dirty="0">
                <a:solidFill>
                  <a:srgbClr val="292929"/>
                </a:solidFill>
                <a:latin typeface="charter"/>
              </a:rPr>
              <a:t>the full capabilities of the exposed service</a:t>
            </a:r>
            <a:endParaRPr lang="en-IN" sz="2100" dirty="0">
              <a:solidFill>
                <a:srgbClr val="292929"/>
              </a:solidFill>
              <a:latin typeface="charter"/>
            </a:endParaRPr>
          </a:p>
          <a:p>
            <a:pPr>
              <a:lnSpc>
                <a:spcPct val="110000"/>
              </a:lnSpc>
            </a:pPr>
            <a:r>
              <a:rPr lang="en-IN" sz="2100" dirty="0">
                <a:solidFill>
                  <a:srgbClr val="292929"/>
                </a:solidFill>
                <a:latin typeface="charter"/>
              </a:rPr>
              <a:t>Suitable for hierarchical structure</a:t>
            </a:r>
          </a:p>
          <a:p>
            <a:pPr>
              <a:lnSpc>
                <a:spcPct val="110000"/>
              </a:lnSpc>
            </a:pPr>
            <a:r>
              <a:rPr lang="en-IN" sz="2100" dirty="0">
                <a:solidFill>
                  <a:srgbClr val="292929"/>
                </a:solidFill>
                <a:latin typeface="charter"/>
              </a:rPr>
              <a:t>No API versioning</a:t>
            </a:r>
          </a:p>
          <a:p>
            <a:pPr>
              <a:lnSpc>
                <a:spcPct val="110000"/>
              </a:lnSpc>
            </a:pPr>
            <a:r>
              <a:rPr lang="en-IN" sz="2100" dirty="0">
                <a:solidFill>
                  <a:srgbClr val="292929"/>
                </a:solidFill>
                <a:latin typeface="charter"/>
              </a:rPr>
              <a:t>Supports JSON formats only</a:t>
            </a:r>
          </a:p>
        </p:txBody>
      </p:sp>
      <p:sp>
        <p:nvSpPr>
          <p:cNvPr id="7" name="Text Placeholder 7">
            <a:extLst>
              <a:ext uri="{FF2B5EF4-FFF2-40B4-BE49-F238E27FC236}">
                <a16:creationId xmlns:a16="http://schemas.microsoft.com/office/drawing/2014/main" id="{D881A39D-4FA1-4B2B-126D-7AEE83B36715}"/>
              </a:ext>
            </a:extLst>
          </p:cNvPr>
          <p:cNvSpPr txBox="1">
            <a:spLocks/>
          </p:cNvSpPr>
          <p:nvPr/>
        </p:nvSpPr>
        <p:spPr>
          <a:xfrm>
            <a:off x="949097" y="1302545"/>
            <a:ext cx="5157788"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REST</a:t>
            </a:r>
            <a:endParaRPr lang="en-IN" dirty="0"/>
          </a:p>
        </p:txBody>
      </p:sp>
      <p:sp>
        <p:nvSpPr>
          <p:cNvPr id="8" name="Text Placeholder 9">
            <a:extLst>
              <a:ext uri="{FF2B5EF4-FFF2-40B4-BE49-F238E27FC236}">
                <a16:creationId xmlns:a16="http://schemas.microsoft.com/office/drawing/2014/main" id="{24B9B734-D5BD-EFFF-1B40-9BC40A095972}"/>
              </a:ext>
            </a:extLst>
          </p:cNvPr>
          <p:cNvSpPr txBox="1">
            <a:spLocks/>
          </p:cNvSpPr>
          <p:nvPr/>
        </p:nvSpPr>
        <p:spPr>
          <a:xfrm>
            <a:off x="6257698" y="1302545"/>
            <a:ext cx="51831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GraphQL</a:t>
            </a:r>
            <a:endParaRPr lang="en-IN" dirty="0"/>
          </a:p>
        </p:txBody>
      </p:sp>
    </p:spTree>
    <p:extLst>
      <p:ext uri="{BB962C8B-B14F-4D97-AF65-F5344CB8AC3E}">
        <p14:creationId xmlns:p14="http://schemas.microsoft.com/office/powerpoint/2010/main" val="220948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6_Build 2019 Breakout_Whi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Breakout_Template_FINAL.potx" id="{69DC4342-2318-4762-A750-5C5BA2F26D46}" vid="{FAEBA758-B562-48ED-9CE3-F09510E05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cb5af52-871d-4873-8026-eb2b0844ea56">
      <Terms xmlns="http://schemas.microsoft.com/office/infopath/2007/PartnerControls"/>
    </lcf76f155ced4ddcb4097134ff3c332f>
    <TaxCatchAll xmlns="9964f0e9-4540-4e44-a4d6-f4ac5deba74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F8B5F9EF6F9B42AA1348A565DA8099" ma:contentTypeVersion="13" ma:contentTypeDescription="Create a new document." ma:contentTypeScope="" ma:versionID="a197d665d00668a250adc084478e7f9e">
  <xsd:schema xmlns:xsd="http://www.w3.org/2001/XMLSchema" xmlns:xs="http://www.w3.org/2001/XMLSchema" xmlns:p="http://schemas.microsoft.com/office/2006/metadata/properties" xmlns:ns2="9cb5af52-871d-4873-8026-eb2b0844ea56" xmlns:ns3="9964f0e9-4540-4e44-a4d6-f4ac5deba747" targetNamespace="http://schemas.microsoft.com/office/2006/metadata/properties" ma:root="true" ma:fieldsID="42ddee6d3f8acfb408fdf9be4ad7ca13" ns2:_="" ns3:_="">
    <xsd:import namespace="9cb5af52-871d-4873-8026-eb2b0844ea56"/>
    <xsd:import namespace="9964f0e9-4540-4e44-a4d6-f4ac5deba74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5af52-871d-4873-8026-eb2b0844ea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0051a22-83de-4154-be7b-3301e90dc50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64f0e9-4540-4e44-a4d6-f4ac5deba74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c72fcb41-d409-4ae1-8a38-0b12d3c4128f}" ma:internalName="TaxCatchAll" ma:showField="CatchAllData" ma:web="9964f0e9-4540-4e44-a4d6-f4ac5deba7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2A8FD-C105-434E-B7E4-365F985FF278}">
  <ds:schemaRefs>
    <ds:schemaRef ds:uri="http://schemas.microsoft.com/office/2006/metadata/properties"/>
    <ds:schemaRef ds:uri="http://schemas.microsoft.com/office/infopath/2007/PartnerControls"/>
    <ds:schemaRef ds:uri="9cb5af52-871d-4873-8026-eb2b0844ea56"/>
    <ds:schemaRef ds:uri="9964f0e9-4540-4e44-a4d6-f4ac5deba747"/>
  </ds:schemaRefs>
</ds:datastoreItem>
</file>

<file path=customXml/itemProps2.xml><?xml version="1.0" encoding="utf-8"?>
<ds:datastoreItem xmlns:ds="http://schemas.openxmlformats.org/officeDocument/2006/customXml" ds:itemID="{367C1BB5-7E78-4AB9-AACD-73A7CFAF97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5af52-871d-4873-8026-eb2b0844ea56"/>
    <ds:schemaRef ds:uri="9964f0e9-4540-4e44-a4d6-f4ac5deba7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AA7CF3-914A-4F74-94AB-9AC58A7E18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80722</TotalTime>
  <Words>458</Words>
  <Application>Microsoft Office PowerPoint</Application>
  <PresentationFormat>Widescreen</PresentationFormat>
  <Paragraphs>107</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Calibri</vt:lpstr>
      <vt:lpstr>Calibri Light</vt:lpstr>
      <vt:lpstr>Cascadia Mono</vt:lpstr>
      <vt:lpstr>charter</vt:lpstr>
      <vt:lpstr>Roboto</vt:lpstr>
      <vt:lpstr>Rubik</vt:lpstr>
      <vt:lpstr>Segoe UI</vt:lpstr>
      <vt:lpstr>Segoe UI Semibold</vt:lpstr>
      <vt:lpstr>Wingdings</vt:lpstr>
      <vt:lpstr>Office Theme</vt:lpstr>
      <vt:lpstr>9-51056_Build 2019 Breakout_White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Saviant</dc:creator>
  <cp:lastModifiedBy>Basil Jose</cp:lastModifiedBy>
  <cp:revision>761</cp:revision>
  <dcterms:created xsi:type="dcterms:W3CDTF">2018-08-10T15:55:47Z</dcterms:created>
  <dcterms:modified xsi:type="dcterms:W3CDTF">2022-06-11T19:18:10Z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08be00-d674-40fd-8399-cd3587f85bc0_Enabled">
    <vt:lpwstr>true</vt:lpwstr>
  </property>
  <property fmtid="{D5CDD505-2E9C-101B-9397-08002B2CF9AE}" pid="3" name="MSIP_Label_9208be00-d674-40fd-8399-cd3587f85bc0_SetDate">
    <vt:lpwstr>2022-05-13T08:19:52Z</vt:lpwstr>
  </property>
  <property fmtid="{D5CDD505-2E9C-101B-9397-08002B2CF9AE}" pid="4" name="MSIP_Label_9208be00-d674-40fd-8399-cd3587f85bc0_Method">
    <vt:lpwstr>Privileged</vt:lpwstr>
  </property>
  <property fmtid="{D5CDD505-2E9C-101B-9397-08002B2CF9AE}" pid="5" name="MSIP_Label_9208be00-d674-40fd-8399-cd3587f85bc0_Name">
    <vt:lpwstr>Unrestricted</vt:lpwstr>
  </property>
  <property fmtid="{D5CDD505-2E9C-101B-9397-08002B2CF9AE}" pid="6" name="MSIP_Label_9208be00-d674-40fd-8399-cd3587f85bc0_SiteId">
    <vt:lpwstr>6cce74a3-3975-45e0-9893-b072988b30b6</vt:lpwstr>
  </property>
  <property fmtid="{D5CDD505-2E9C-101B-9397-08002B2CF9AE}" pid="7" name="MSIP_Label_9208be00-d674-40fd-8399-cd3587f85bc0_ActionId">
    <vt:lpwstr>d8016790-0381-4087-bbd7-9eabce386542</vt:lpwstr>
  </property>
  <property fmtid="{D5CDD505-2E9C-101B-9397-08002B2CF9AE}" pid="8" name="MSIP_Label_9208be00-d674-40fd-8399-cd3587f85bc0_ContentBits">
    <vt:lpwstr>2</vt:lpwstr>
  </property>
  <property fmtid="{D5CDD505-2E9C-101B-9397-08002B2CF9AE}" pid="9" name="ClassificationContentMarkingFooterLocations">
    <vt:lpwstr>Office Theme:9\9-51056_Build 2019 Breakout_White Template:6</vt:lpwstr>
  </property>
  <property fmtid="{D5CDD505-2E9C-101B-9397-08002B2CF9AE}" pid="10" name="ClassificationContentMarkingFooterText">
    <vt:lpwstr>UNRESTRICTED</vt:lpwstr>
  </property>
  <property fmtid="{D5CDD505-2E9C-101B-9397-08002B2CF9AE}" pid="11" name="ContentTypeId">
    <vt:lpwstr>0x0101008BF8B5F9EF6F9B42AA1348A565DA8099</vt:lpwstr>
  </property>
</Properties>
</file>