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6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0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1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7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1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2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BF098-6D20-9DF4-72E2-98EBA449D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216531" cy="376125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Aplica</a:t>
            </a:r>
            <a:r>
              <a:rPr lang="ro-RO" sz="3200" dirty="0"/>
              <a:t>ție de gestionare a unui portofoliu de investiții</a:t>
            </a:r>
            <a:br>
              <a:rPr lang="ro-RO" sz="3200" dirty="0"/>
            </a:br>
            <a:r>
              <a:rPr lang="ro-RO" sz="3200" dirty="0"/>
              <a:t>Proiect Python 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15BF0-7CD3-41C9-EEB4-332688A90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3" y="4846029"/>
            <a:ext cx="5238584" cy="1370463"/>
          </a:xfrm>
        </p:spPr>
        <p:txBody>
          <a:bodyPr anchor="ctr">
            <a:normAutofit lnSpcReduction="10000"/>
          </a:bodyPr>
          <a:lstStyle/>
          <a:p>
            <a:r>
              <a:rPr lang="ro-RO" dirty="0"/>
              <a:t>Echipa</a:t>
            </a:r>
            <a:r>
              <a:rPr lang="en-US" dirty="0"/>
              <a:t>: </a:t>
            </a:r>
            <a:r>
              <a:rPr lang="ro-RO" dirty="0"/>
              <a:t>Dragomirescu Ștefan, Ioncea Alexandru, Hodorog Luca, Ispas Mihai                   Grupa</a:t>
            </a:r>
            <a:r>
              <a:rPr lang="en-US" dirty="0"/>
              <a:t>: </a:t>
            </a:r>
            <a:r>
              <a:rPr lang="ro-RO" dirty="0"/>
              <a:t>423A</a:t>
            </a:r>
            <a:endParaRPr lang="en-US" dirty="0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B3EBB70D-52D0-7C57-27ED-17E95B594F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28" r="22416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6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EFC9-8A6A-A367-DB5B-3CDB2C9A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135" y="2379406"/>
            <a:ext cx="5202897" cy="3797556"/>
          </a:xfrm>
        </p:spPr>
        <p:txBody>
          <a:bodyPr>
            <a:normAutofit fontScale="62500" lnSpcReduction="20000"/>
          </a:bodyPr>
          <a:lstStyle/>
          <a:p>
            <a:r>
              <a:rPr lang="en-US" sz="2200" b="1" dirty="0"/>
              <a:t>Descriere:</a:t>
            </a:r>
          </a:p>
          <a:p>
            <a:r>
              <a:rPr lang="en-US" sz="2200" dirty="0" err="1"/>
              <a:t>Proiectul</a:t>
            </a:r>
            <a:r>
              <a:rPr lang="en-US" sz="2200" dirty="0"/>
              <a:t> </a:t>
            </a:r>
            <a:r>
              <a:rPr lang="en-US" sz="2200" dirty="0" err="1"/>
              <a:t>constă</a:t>
            </a:r>
            <a:r>
              <a:rPr lang="en-US" sz="2200" dirty="0"/>
              <a:t> </a:t>
            </a:r>
            <a:r>
              <a:rPr lang="en-US" sz="2200" dirty="0" err="1"/>
              <a:t>într</a:t>
            </a:r>
            <a:r>
              <a:rPr lang="en-US" sz="2200" dirty="0"/>
              <a:t>-o </a:t>
            </a:r>
            <a:r>
              <a:rPr lang="en-US" sz="2200" dirty="0" err="1"/>
              <a:t>aplicație</a:t>
            </a:r>
            <a:r>
              <a:rPr lang="en-US" sz="2200" dirty="0"/>
              <a:t> care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utilizatorilor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</a:t>
            </a:r>
            <a:r>
              <a:rPr lang="en-US" sz="2200" dirty="0" err="1"/>
              <a:t>gestioneze</a:t>
            </a:r>
            <a:r>
              <a:rPr lang="en-US" sz="2200" dirty="0"/>
              <a:t> un </a:t>
            </a:r>
            <a:r>
              <a:rPr lang="en-US" sz="2200" dirty="0" err="1"/>
              <a:t>portofoliu</a:t>
            </a:r>
            <a:r>
              <a:rPr lang="en-US" sz="2200" dirty="0"/>
              <a:t> de investiții. </a:t>
            </a:r>
            <a:r>
              <a:rPr lang="en-US" sz="2200" dirty="0" err="1"/>
              <a:t>Funcționalitățile</a:t>
            </a:r>
            <a:r>
              <a:rPr lang="en-US" sz="2200" dirty="0"/>
              <a:t> </a:t>
            </a:r>
            <a:r>
              <a:rPr lang="en-US" sz="2200" dirty="0" err="1"/>
              <a:t>principale</a:t>
            </a:r>
            <a:r>
              <a:rPr lang="en-US" sz="2200" dirty="0"/>
              <a:t> </a:t>
            </a:r>
            <a:r>
              <a:rPr lang="en-US" sz="2200" dirty="0" err="1"/>
              <a:t>includ</a:t>
            </a:r>
            <a:r>
              <a:rPr lang="en-US" sz="2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Adăugare</a:t>
            </a:r>
            <a:r>
              <a:rPr lang="en-US" sz="2200" b="1" dirty="0"/>
              <a:t> investiții:</a:t>
            </a:r>
            <a:r>
              <a:rPr lang="en-US" sz="2200" dirty="0"/>
              <a:t> </a:t>
            </a:r>
            <a:r>
              <a:rPr lang="en-US" sz="2200" dirty="0" err="1"/>
              <a:t>Introducerea</a:t>
            </a:r>
            <a:r>
              <a:rPr lang="en-US" sz="2200" dirty="0"/>
              <a:t> de </a:t>
            </a:r>
            <a:r>
              <a:rPr lang="en-US" sz="2200" dirty="0" err="1"/>
              <a:t>noi</a:t>
            </a:r>
            <a:r>
              <a:rPr lang="en-US" sz="2200" dirty="0"/>
              <a:t> active </a:t>
            </a:r>
            <a:r>
              <a:rPr lang="en-US" sz="2200" dirty="0" err="1"/>
              <a:t>financiare</a:t>
            </a:r>
            <a:r>
              <a:rPr lang="en-US" sz="2200" dirty="0"/>
              <a:t> cu </a:t>
            </a:r>
            <a:r>
              <a:rPr lang="en-US" sz="2200" dirty="0" err="1"/>
              <a:t>detalii</a:t>
            </a:r>
            <a:r>
              <a:rPr lang="en-US" sz="2200" dirty="0"/>
              <a:t> precum </a:t>
            </a:r>
            <a:r>
              <a:rPr lang="en-US" sz="2200" dirty="0" err="1"/>
              <a:t>cantitate</a:t>
            </a:r>
            <a:r>
              <a:rPr lang="en-US" sz="2200" dirty="0"/>
              <a:t>, </a:t>
            </a:r>
            <a:r>
              <a:rPr lang="en-US" sz="2200" dirty="0" err="1"/>
              <a:t>prețuri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moneda</a:t>
            </a:r>
            <a:r>
              <a:rPr lang="en-US" sz="2200" dirty="0"/>
              <a:t> de </a:t>
            </a:r>
            <a:r>
              <a:rPr lang="en-US" sz="2200" dirty="0" err="1"/>
              <a:t>referință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Ștergere</a:t>
            </a:r>
            <a:r>
              <a:rPr lang="en-US" sz="2200" b="1" dirty="0"/>
              <a:t> investiții:</a:t>
            </a:r>
            <a:r>
              <a:rPr lang="en-US" sz="2200" dirty="0"/>
              <a:t> </a:t>
            </a:r>
            <a:r>
              <a:rPr lang="en-US" sz="2200" dirty="0" err="1"/>
              <a:t>Eliminarea</a:t>
            </a:r>
            <a:r>
              <a:rPr lang="en-US" sz="2200" dirty="0"/>
              <a:t> </a:t>
            </a:r>
            <a:r>
              <a:rPr lang="en-US" sz="2200" dirty="0" err="1"/>
              <a:t>activelor</a:t>
            </a:r>
            <a:r>
              <a:rPr lang="en-US" sz="2200" dirty="0"/>
              <a:t> </a:t>
            </a:r>
            <a:r>
              <a:rPr lang="en-US" sz="2200" dirty="0" err="1"/>
              <a:t>nedorite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Calcularea</a:t>
            </a:r>
            <a:r>
              <a:rPr lang="en-US" sz="2200" b="1" dirty="0"/>
              <a:t> </a:t>
            </a:r>
            <a:r>
              <a:rPr lang="en-US" sz="2200" b="1" dirty="0" err="1"/>
              <a:t>valorii</a:t>
            </a:r>
            <a:r>
              <a:rPr lang="en-US" sz="2200" b="1" dirty="0"/>
              <a:t> </a:t>
            </a:r>
            <a:r>
              <a:rPr lang="en-US" sz="2200" b="1" dirty="0" err="1"/>
              <a:t>și</a:t>
            </a:r>
            <a:r>
              <a:rPr lang="en-US" sz="2200" b="1" dirty="0"/>
              <a:t> </a:t>
            </a:r>
            <a:r>
              <a:rPr lang="en-US" sz="2200" b="1" dirty="0" err="1"/>
              <a:t>profitului</a:t>
            </a:r>
            <a:r>
              <a:rPr lang="en-US" sz="2200" b="1" dirty="0"/>
              <a:t> </a:t>
            </a:r>
            <a:r>
              <a:rPr lang="en-US" sz="2200" b="1" dirty="0" err="1"/>
              <a:t>portofoliului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dirty="0" err="1"/>
              <a:t>Conversia</a:t>
            </a:r>
            <a:r>
              <a:rPr lang="en-US" sz="2200" dirty="0"/>
              <a:t> </a:t>
            </a:r>
            <a:r>
              <a:rPr lang="en-US" sz="2200" dirty="0" err="1"/>
              <a:t>între</a:t>
            </a:r>
            <a:r>
              <a:rPr lang="en-US" sz="2200" dirty="0"/>
              <a:t> </a:t>
            </a:r>
            <a:r>
              <a:rPr lang="en-US" sz="2200" dirty="0" err="1"/>
              <a:t>diferite</a:t>
            </a:r>
            <a:r>
              <a:rPr lang="en-US" sz="2200" dirty="0"/>
              <a:t> </a:t>
            </a:r>
            <a:r>
              <a:rPr lang="en-US" sz="2200" dirty="0" err="1"/>
              <a:t>monede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determinarea</a:t>
            </a:r>
            <a:r>
              <a:rPr lang="en-US" sz="2200" dirty="0"/>
              <a:t> </a:t>
            </a:r>
            <a:r>
              <a:rPr lang="en-US" sz="2200" dirty="0" err="1"/>
              <a:t>profitului</a:t>
            </a:r>
            <a:r>
              <a:rPr lang="en-US" sz="2200" dirty="0"/>
              <a:t> total.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Vizualizarea </a:t>
            </a:r>
            <a:r>
              <a:rPr lang="en-US" sz="2200" b="1" dirty="0" err="1"/>
              <a:t>portofoliului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dirty="0" err="1"/>
              <a:t>Tabel</a:t>
            </a:r>
            <a:r>
              <a:rPr lang="en-US" sz="2200" dirty="0"/>
              <a:t> </a:t>
            </a:r>
            <a:r>
              <a:rPr lang="en-US" sz="2200" dirty="0" err="1"/>
              <a:t>interactiv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afișează</a:t>
            </a:r>
            <a:r>
              <a:rPr lang="en-US" sz="2200" dirty="0"/>
              <a:t> </a:t>
            </a:r>
            <a:r>
              <a:rPr lang="en-US" sz="2200" dirty="0" err="1"/>
              <a:t>informațiile</a:t>
            </a:r>
            <a:r>
              <a:rPr lang="en-US" sz="2200" dirty="0"/>
              <a:t> </a:t>
            </a:r>
            <a:r>
              <a:rPr lang="en-US" sz="2200" dirty="0" err="1"/>
              <a:t>despre</a:t>
            </a:r>
            <a:r>
              <a:rPr lang="en-US" sz="2200" dirty="0"/>
              <a:t> active.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Export </a:t>
            </a:r>
            <a:r>
              <a:rPr lang="en-US" sz="2200" b="1" dirty="0" err="1"/>
              <a:t>în</a:t>
            </a:r>
            <a:r>
              <a:rPr lang="en-US" sz="2200" b="1" dirty="0"/>
              <a:t> Excel:</a:t>
            </a:r>
            <a:r>
              <a:rPr lang="en-US" sz="2200" dirty="0"/>
              <a:t> </a:t>
            </a:r>
            <a:r>
              <a:rPr lang="en-US" sz="2200" dirty="0" err="1"/>
              <a:t>Salvarea</a:t>
            </a:r>
            <a:r>
              <a:rPr lang="en-US" sz="2200" dirty="0"/>
              <a:t> </a:t>
            </a:r>
            <a:r>
              <a:rPr lang="en-US" sz="2200" dirty="0" err="1"/>
              <a:t>datelor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raportare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analiză</a:t>
            </a:r>
            <a:r>
              <a:rPr lang="en-US" sz="2200" dirty="0"/>
              <a:t> </a:t>
            </a:r>
            <a:r>
              <a:rPr lang="en-US" sz="2200" dirty="0" err="1"/>
              <a:t>externă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F79B5-321E-1D4E-0BCA-B6BD1D45B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379406"/>
            <a:ext cx="5430225" cy="4286865"/>
          </a:xfrm>
        </p:spPr>
        <p:txBody>
          <a:bodyPr>
            <a:normAutofit fontScale="62500" lnSpcReduction="20000"/>
          </a:bodyPr>
          <a:lstStyle/>
          <a:p>
            <a:r>
              <a:rPr lang="en-US" sz="2200" b="1" dirty="0" err="1"/>
              <a:t>Concepte</a:t>
            </a:r>
            <a:r>
              <a:rPr lang="en-US" sz="2200" b="1" dirty="0"/>
              <a:t> </a:t>
            </a:r>
            <a:r>
              <a:rPr lang="en-US" sz="2200" b="1" dirty="0" err="1"/>
              <a:t>învățate</a:t>
            </a:r>
            <a:r>
              <a:rPr lang="en-US" sz="22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/>
              <a:t>Manipularea</a:t>
            </a:r>
            <a:r>
              <a:rPr lang="en-US" sz="2200" dirty="0"/>
              <a:t> </a:t>
            </a:r>
            <a:r>
              <a:rPr lang="en-US" sz="2200" b="1" dirty="0" err="1"/>
              <a:t>structurilor</a:t>
            </a:r>
            <a:r>
              <a:rPr lang="en-US" sz="2200" b="1" dirty="0"/>
              <a:t> de date</a:t>
            </a:r>
            <a:r>
              <a:rPr lang="en-US" sz="2200" dirty="0"/>
              <a:t> (</a:t>
            </a:r>
            <a:r>
              <a:rPr lang="en-US" sz="2200" dirty="0" err="1"/>
              <a:t>liste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dicționare</a:t>
            </a:r>
            <a:r>
              <a:rPr lang="en-US" sz="22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/>
              <a:t>Lucrul</a:t>
            </a:r>
            <a:r>
              <a:rPr lang="en-US" sz="2200" dirty="0"/>
              <a:t> cu </a:t>
            </a:r>
            <a:r>
              <a:rPr lang="en-US" sz="2200" b="1" dirty="0" err="1"/>
              <a:t>fișiere</a:t>
            </a:r>
            <a:r>
              <a:rPr lang="en-US" sz="2200" dirty="0"/>
              <a:t> (</a:t>
            </a:r>
            <a:r>
              <a:rPr lang="en-US" sz="2200" dirty="0" err="1"/>
              <a:t>exportul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Excel).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/>
              <a:t>Construirea</a:t>
            </a:r>
            <a:r>
              <a:rPr lang="en-US" sz="2200" dirty="0"/>
              <a:t> </a:t>
            </a:r>
            <a:r>
              <a:rPr lang="en-US" sz="2200" dirty="0" err="1"/>
              <a:t>unei</a:t>
            </a:r>
            <a:r>
              <a:rPr lang="en-US" sz="2200" dirty="0"/>
              <a:t> </a:t>
            </a:r>
            <a:r>
              <a:rPr lang="en-US" sz="2200" b="1" dirty="0" err="1"/>
              <a:t>interfețe</a:t>
            </a:r>
            <a:r>
              <a:rPr lang="en-US" sz="2200" b="1" dirty="0"/>
              <a:t> </a:t>
            </a:r>
            <a:r>
              <a:rPr lang="en-US" sz="2200" b="1" dirty="0" err="1"/>
              <a:t>grafice</a:t>
            </a:r>
            <a:r>
              <a:rPr lang="en-US" sz="2200" dirty="0"/>
              <a:t> cu </a:t>
            </a:r>
            <a:r>
              <a:rPr lang="en-US" sz="2200" dirty="0" err="1"/>
              <a:t>Streamlit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/>
              <a:t>Integrarea</a:t>
            </a:r>
            <a:r>
              <a:rPr lang="en-US" sz="2200" dirty="0"/>
              <a:t> </a:t>
            </a:r>
            <a:r>
              <a:rPr lang="en-US" sz="2200" b="1" dirty="0" err="1"/>
              <a:t>datelor</a:t>
            </a:r>
            <a:r>
              <a:rPr lang="en-US" sz="2200" b="1" dirty="0"/>
              <a:t> </a:t>
            </a:r>
            <a:r>
              <a:rPr lang="en-US" sz="2200" b="1" dirty="0" err="1"/>
              <a:t>financiare</a:t>
            </a:r>
            <a:r>
              <a:rPr lang="en-US" sz="2200" dirty="0"/>
              <a:t> externe (API-</a:t>
            </a:r>
            <a:r>
              <a:rPr lang="en-US" sz="2200" dirty="0" err="1"/>
              <a:t>uri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obținerea</a:t>
            </a:r>
            <a:r>
              <a:rPr lang="en-US" sz="2200" dirty="0"/>
              <a:t> </a:t>
            </a:r>
            <a:r>
              <a:rPr lang="en-US" sz="2200" dirty="0" err="1"/>
              <a:t>cursurilor</a:t>
            </a:r>
            <a:r>
              <a:rPr lang="en-US" sz="2200" dirty="0"/>
              <a:t> </a:t>
            </a:r>
            <a:r>
              <a:rPr lang="en-US" sz="2200" dirty="0" err="1"/>
              <a:t>valutare</a:t>
            </a:r>
            <a:r>
              <a:rPr lang="en-US" sz="2200" dirty="0"/>
              <a:t>).</a:t>
            </a:r>
            <a:endParaRPr lang="ro-RO" sz="2200" dirty="0"/>
          </a:p>
          <a:p>
            <a:r>
              <a:rPr lang="en-US" sz="2200" b="1" dirty="0" err="1"/>
              <a:t>Tehnologii</a:t>
            </a:r>
            <a:r>
              <a:rPr lang="en-US" sz="2200" b="1" dirty="0"/>
              <a:t> </a:t>
            </a:r>
            <a:r>
              <a:rPr lang="en-US" sz="2200" b="1" dirty="0" err="1"/>
              <a:t>folosite</a:t>
            </a:r>
            <a:r>
              <a:rPr lang="en-US" sz="22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Python:</a:t>
            </a:r>
            <a:r>
              <a:rPr lang="en-US" sz="2200" dirty="0"/>
              <a:t> </a:t>
            </a:r>
            <a:r>
              <a:rPr lang="en-US" sz="2200" dirty="0" err="1"/>
              <a:t>Limbaj</a:t>
            </a:r>
            <a:r>
              <a:rPr lang="en-US" sz="2200" dirty="0"/>
              <a:t> principal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dezvoltare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Streamlit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interfața</a:t>
            </a:r>
            <a:r>
              <a:rPr lang="en-US" sz="2200" dirty="0"/>
              <a:t> </a:t>
            </a:r>
            <a:r>
              <a:rPr lang="en-US" sz="2200" dirty="0" err="1"/>
              <a:t>grafică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Pandas </a:t>
            </a:r>
            <a:r>
              <a:rPr lang="en-US" sz="2200" b="1" dirty="0" err="1"/>
              <a:t>și</a:t>
            </a:r>
            <a:r>
              <a:rPr lang="en-US" sz="2200" b="1" dirty="0"/>
              <a:t> </a:t>
            </a:r>
            <a:r>
              <a:rPr lang="en-US" sz="2200" b="1" dirty="0" err="1"/>
              <a:t>OpenPyXL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dirty="0" err="1"/>
              <a:t>Manipularea</a:t>
            </a:r>
            <a:r>
              <a:rPr lang="en-US" sz="2200" dirty="0"/>
              <a:t> </a:t>
            </a:r>
            <a:r>
              <a:rPr lang="en-US" sz="2200" dirty="0" err="1"/>
              <a:t>datelor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exportul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Excel.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Yahoo Finance API:</a:t>
            </a:r>
            <a:r>
              <a:rPr lang="en-US" sz="2200" dirty="0"/>
              <a:t> </a:t>
            </a:r>
            <a:r>
              <a:rPr lang="en-US" sz="2200" dirty="0" err="1"/>
              <a:t>Obținerea</a:t>
            </a:r>
            <a:r>
              <a:rPr lang="en-US" sz="2200" dirty="0"/>
              <a:t> </a:t>
            </a:r>
            <a:r>
              <a:rPr lang="en-US" sz="2200" dirty="0" err="1"/>
              <a:t>prețurilor</a:t>
            </a:r>
            <a:r>
              <a:rPr lang="en-US" sz="2200" dirty="0"/>
              <a:t> </a:t>
            </a:r>
            <a:r>
              <a:rPr lang="en-US" sz="2200" dirty="0" err="1"/>
              <a:t>curente</a:t>
            </a:r>
            <a:r>
              <a:rPr lang="en-US" sz="2200" dirty="0"/>
              <a:t> ale </a:t>
            </a:r>
            <a:r>
              <a:rPr lang="en-US" sz="2200" dirty="0" err="1"/>
              <a:t>activelor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EF771-3A94-1940-F4BF-70B9EAEAAC66}"/>
              </a:ext>
            </a:extLst>
          </p:cNvPr>
          <p:cNvSpPr txBox="1"/>
          <p:nvPr/>
        </p:nvSpPr>
        <p:spPr>
          <a:xfrm>
            <a:off x="3588774" y="943897"/>
            <a:ext cx="6892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>
                <a:solidFill>
                  <a:schemeClr val="bg2"/>
                </a:solidFill>
              </a:rPr>
              <a:t>INTRODUCERE</a:t>
            </a:r>
            <a:endParaRPr lang="en-US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3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362A-C921-3ABF-CAB5-34E115A7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Clasa </a:t>
            </a:r>
            <a:r>
              <a:rPr lang="ro-RO" dirty="0" err="1"/>
              <a:t>PortofoliuInvestitii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8CE3B5-519A-52E1-1C72-02000167CB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551" y="2937726"/>
            <a:ext cx="11422314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fundamentul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gestionează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investiții. </a:t>
            </a:r>
            <a:r>
              <a:rPr lang="en-US" dirty="0" err="1"/>
              <a:t>Iată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face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metodă</a:t>
            </a:r>
            <a:r>
              <a:rPr lang="en-US" dirty="0"/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init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Inițializează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goală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investiții.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2)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adaugare_investitie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Adaugă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investiție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nouă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(un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dicționar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în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investitii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3)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stergere_investitie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Șterge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investiție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după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4)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calcul_valoare_totala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Calculează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valoarea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totală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portofoliului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în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funcție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moneda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selectată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5)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calcul_profit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Calculează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profitul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total pe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baza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diferenței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dintre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prețul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prețul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cumpărare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convertind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valutele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dacă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necesar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6)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get_investitii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Returnează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investițiile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portofoliu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91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4AD0-F589-68AD-24A6-6DD04570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Funcția </a:t>
            </a:r>
            <a:r>
              <a:rPr lang="ro-RO" dirty="0" err="1"/>
              <a:t>obtine_pret_curent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7910F-1ADC-3107-0604-E1055EC3B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633" y="2552699"/>
            <a:ext cx="6961238" cy="3624263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def </a:t>
            </a:r>
            <a:r>
              <a:rPr lang="en-US" sz="1900" dirty="0" err="1"/>
              <a:t>obtine_pret_curent</a:t>
            </a:r>
            <a:r>
              <a:rPr lang="en-US" sz="1900" dirty="0"/>
              <a:t>(symbol):</a:t>
            </a:r>
          </a:p>
          <a:p>
            <a:r>
              <a:rPr lang="en-US" sz="1900" dirty="0"/>
              <a:t>    try:</a:t>
            </a:r>
          </a:p>
          <a:p>
            <a:r>
              <a:rPr lang="en-US" sz="1900" dirty="0"/>
              <a:t>        data = </a:t>
            </a:r>
            <a:r>
              <a:rPr lang="en-US" sz="1900" dirty="0" err="1"/>
              <a:t>yf.Ticker</a:t>
            </a:r>
            <a:r>
              <a:rPr lang="en-US" sz="1900" dirty="0"/>
              <a:t>(symbol)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pret_curent</a:t>
            </a:r>
            <a:r>
              <a:rPr lang="en-US" sz="1900" dirty="0"/>
              <a:t> = </a:t>
            </a:r>
            <a:r>
              <a:rPr lang="en-US" sz="1900" dirty="0" err="1"/>
              <a:t>data.history</a:t>
            </a:r>
            <a:r>
              <a:rPr lang="en-US" sz="1900" dirty="0"/>
              <a:t>(period="1d")["Close"].</a:t>
            </a:r>
            <a:r>
              <a:rPr lang="en-US" sz="1900" dirty="0" err="1"/>
              <a:t>iloc</a:t>
            </a:r>
            <a:r>
              <a:rPr lang="en-US" sz="1900" dirty="0"/>
              <a:t>[0]</a:t>
            </a:r>
          </a:p>
          <a:p>
            <a:r>
              <a:rPr lang="en-US" sz="1900" dirty="0"/>
              <a:t>        return </a:t>
            </a:r>
            <a:r>
              <a:rPr lang="en-US" sz="1900" dirty="0" err="1"/>
              <a:t>pret_curent</a:t>
            </a:r>
            <a:endParaRPr lang="en-US" sz="1900" dirty="0"/>
          </a:p>
          <a:p>
            <a:r>
              <a:rPr lang="en-US" sz="1900" dirty="0"/>
              <a:t>    except Exception as e:</a:t>
            </a:r>
          </a:p>
          <a:p>
            <a:r>
              <a:rPr lang="en-US" sz="1900" dirty="0"/>
              <a:t>        print(</a:t>
            </a:r>
            <a:r>
              <a:rPr lang="en-US" sz="1900" dirty="0" err="1"/>
              <a:t>f"Eroare</a:t>
            </a:r>
            <a:r>
              <a:rPr lang="en-US" sz="1900" dirty="0"/>
              <a:t> la </a:t>
            </a:r>
            <a:r>
              <a:rPr lang="en-US" sz="1900" dirty="0" err="1"/>
              <a:t>extragerea</a:t>
            </a:r>
            <a:r>
              <a:rPr lang="en-US" sz="1900" dirty="0"/>
              <a:t> </a:t>
            </a:r>
            <a:r>
              <a:rPr lang="en-US" sz="1900" dirty="0" err="1"/>
              <a:t>prețului</a:t>
            </a:r>
            <a:r>
              <a:rPr lang="en-US" sz="1900" dirty="0"/>
              <a:t> </a:t>
            </a:r>
            <a:r>
              <a:rPr lang="en-US" sz="1900" dirty="0" err="1"/>
              <a:t>curent</a:t>
            </a:r>
            <a:r>
              <a:rPr lang="en-US" sz="1900" dirty="0"/>
              <a:t>: {e}")</a:t>
            </a:r>
          </a:p>
          <a:p>
            <a:r>
              <a:rPr lang="en-US" sz="1900" dirty="0"/>
              <a:t>        return None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BEA770-48FF-43B6-8A9B-7780BC0C944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7511845" y="3452460"/>
            <a:ext cx="436552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Această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funcție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folosește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librăria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yfinance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pentru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obține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prețul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o-RO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activ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financiar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(ex: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acțiuni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ETF-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pe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baza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simbolului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său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(ticker). </a:t>
            </a:r>
            <a:endParaRPr lang="ro-RO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Dacă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extragerea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prețului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eșuează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returnează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4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399F-50E2-4A1B-7AFE-7C5579DE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Funcția </a:t>
            </a:r>
            <a:r>
              <a:rPr lang="ro-RO" dirty="0" err="1"/>
              <a:t>obtine_cursuri_de_schimb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FA229-A55E-431F-F056-9481FD8FAC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  <a:p>
            <a:r>
              <a:rPr lang="en-US" dirty="0"/>
              <a:t>def </a:t>
            </a:r>
            <a:r>
              <a:rPr lang="en-US" dirty="0" err="1"/>
              <a:t>obtine_cursuri_de_schimb</a:t>
            </a:r>
            <a:r>
              <a:rPr lang="en-US" dirty="0"/>
              <a:t>():</a:t>
            </a:r>
          </a:p>
          <a:p>
            <a:r>
              <a:rPr lang="en-US" dirty="0"/>
              <a:t>    return {</a:t>
            </a:r>
          </a:p>
          <a:p>
            <a:r>
              <a:rPr lang="en-US" dirty="0"/>
              <a:t>        "RON": 4.8,</a:t>
            </a:r>
          </a:p>
          <a:p>
            <a:r>
              <a:rPr lang="en-US" dirty="0"/>
              <a:t>        "USD": 1.1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CA5EE-5D1D-07DA-C6D4-E9324A79F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5935" y="3618271"/>
            <a:ext cx="4907930" cy="2558691"/>
          </a:xfrm>
        </p:spPr>
        <p:txBody>
          <a:bodyPr/>
          <a:lstStyle/>
          <a:p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</a:t>
            </a:r>
            <a:r>
              <a:rPr lang="en-US" dirty="0" err="1"/>
              <a:t>returnează</a:t>
            </a:r>
            <a:r>
              <a:rPr lang="en-US" dirty="0"/>
              <a:t> un </a:t>
            </a:r>
            <a:r>
              <a:rPr lang="en-US" dirty="0" err="1"/>
              <a:t>dicționar</a:t>
            </a:r>
            <a:r>
              <a:rPr lang="en-US" dirty="0"/>
              <a:t> cu </a:t>
            </a:r>
            <a:r>
              <a:rPr lang="en-US" dirty="0" err="1"/>
              <a:t>valori</a:t>
            </a:r>
            <a:r>
              <a:rPr lang="en-US" dirty="0"/>
              <a:t> fictive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cursurile</a:t>
            </a:r>
            <a:r>
              <a:rPr lang="en-US" dirty="0"/>
              <a:t> de </a:t>
            </a:r>
            <a:r>
              <a:rPr lang="en-US" dirty="0" err="1"/>
              <a:t>schimb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RON, EUR </a:t>
            </a:r>
            <a:r>
              <a:rPr lang="en-US" dirty="0" err="1"/>
              <a:t>și</a:t>
            </a:r>
            <a:r>
              <a:rPr lang="en-US" dirty="0"/>
              <a:t> USD. </a:t>
            </a:r>
            <a:r>
              <a:rPr lang="en-US" dirty="0" err="1"/>
              <a:t>Acestea</a:t>
            </a:r>
            <a:r>
              <a:rPr lang="en-US" dirty="0"/>
              <a:t> 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converti</a:t>
            </a:r>
            <a:r>
              <a:rPr lang="en-US" dirty="0"/>
              <a:t> </a:t>
            </a:r>
            <a:r>
              <a:rPr lang="en-US" dirty="0" err="1"/>
              <a:t>prețurile</a:t>
            </a:r>
            <a:r>
              <a:rPr lang="en-US" dirty="0"/>
              <a:t> </a:t>
            </a:r>
            <a:r>
              <a:rPr lang="en-US" dirty="0" err="1"/>
              <a:t>investițiilor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81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A467-88E7-0176-A639-8FF12305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Interfața principală cu utilizatorul</a:t>
            </a:r>
            <a:br>
              <a:rPr lang="ro-RO" dirty="0"/>
            </a:br>
            <a:r>
              <a:rPr lang="ro-RO" dirty="0"/>
              <a:t>(</a:t>
            </a:r>
            <a:r>
              <a:rPr lang="ro-RO" dirty="0" err="1"/>
              <a:t>Streamlit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3E8E-DCF3-70FF-10FC-45CF752D06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"</a:t>
            </a:r>
            <a:r>
              <a:rPr lang="en-US" dirty="0" err="1"/>
              <a:t>portofoliu</a:t>
            </a:r>
            <a:r>
              <a:rPr lang="en-US" dirty="0"/>
              <a:t>" not in </a:t>
            </a:r>
            <a:r>
              <a:rPr lang="en-US" dirty="0" err="1"/>
              <a:t>st.session_state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st.session_state</a:t>
            </a:r>
            <a:r>
              <a:rPr lang="en-US" dirty="0"/>
              <a:t>["</a:t>
            </a:r>
            <a:r>
              <a:rPr lang="en-US" dirty="0" err="1"/>
              <a:t>portofoliu</a:t>
            </a:r>
            <a:r>
              <a:rPr lang="en-US" dirty="0"/>
              <a:t>"] = </a:t>
            </a:r>
            <a:r>
              <a:rPr lang="en-US" dirty="0" err="1"/>
              <a:t>PortofoliuInvestitii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portofoliu</a:t>
            </a:r>
            <a:r>
              <a:rPr lang="en-US" dirty="0"/>
              <a:t> = </a:t>
            </a:r>
            <a:r>
              <a:rPr lang="en-US" dirty="0" err="1"/>
              <a:t>st.session_state</a:t>
            </a:r>
            <a:r>
              <a:rPr lang="en-US" dirty="0"/>
              <a:t>["</a:t>
            </a:r>
            <a:r>
              <a:rPr lang="en-US" dirty="0" err="1"/>
              <a:t>portofoliu</a:t>
            </a:r>
            <a:r>
              <a:rPr lang="en-US" dirty="0"/>
              <a:t>"]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CBB4BD-B001-E089-6817-9838F103760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707464" y="3429000"/>
            <a:ext cx="584784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altLang="en-US" sz="1800" dirty="0">
                <a:cs typeface="Times New Roman" panose="02020603050405020304" pitchFamily="18" charset="0"/>
              </a:rPr>
              <a:t>-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Această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secțiune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creează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instanță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clasei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PortofoliuInvestitii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stochează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în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st.session_state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altLang="en-US" sz="180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-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Acest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lucru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asigură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persistența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datelor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durata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utilizării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aplicației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541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E483-9146-D37C-C914-F1B82187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Funcționalitatea de </a:t>
            </a:r>
            <a:r>
              <a:rPr lang="ro-RO" dirty="0" err="1"/>
              <a:t>agăugare</a:t>
            </a:r>
            <a:r>
              <a:rPr lang="ro-RO" dirty="0"/>
              <a:t> a investițiilor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36D19F-D84F-4433-8875-CA5B9FB8E1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484" y="2304516"/>
            <a:ext cx="1247713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Această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secțiune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utilizatorului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adauge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investiție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nouă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numele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activului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cantitatea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și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prețul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cumpărare</a:t>
            </a:r>
            <a:r>
              <a:rPr lang="ro-RO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Folosește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obtine_pret_curent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pentru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prelua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prețul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activului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Calculează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prețurile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curente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în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și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USD.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Salvează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investiția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folosind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metoda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adaugare_investitie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8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B852-4CDC-AA49-61D3-A38C199F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Exportul în Excel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6B246-0FE6-47FA-696E-8A20FDFB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4726545" cy="3600450"/>
          </a:xfrm>
        </p:spPr>
        <p:txBody>
          <a:bodyPr/>
          <a:lstStyle/>
          <a:p>
            <a:r>
              <a:rPr lang="en-US" dirty="0" err="1"/>
              <a:t>Exportul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Excel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funcționalitate</a:t>
            </a:r>
            <a:r>
              <a:rPr lang="en-US" dirty="0"/>
              <a:t> </a:t>
            </a:r>
            <a:r>
              <a:rPr lang="en-US" dirty="0" err="1"/>
              <a:t>utilă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salva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informațiile</a:t>
            </a:r>
            <a:r>
              <a:rPr lang="en-US" dirty="0"/>
              <a:t> din </a:t>
            </a:r>
            <a:r>
              <a:rPr lang="en-US" dirty="0" err="1"/>
              <a:t>portofoliu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afara </a:t>
            </a:r>
            <a:r>
              <a:rPr lang="en-US" dirty="0" err="1"/>
              <a:t>aplicației</a:t>
            </a:r>
            <a:r>
              <a:rPr lang="en-US" dirty="0"/>
              <a:t>.</a:t>
            </a:r>
            <a:r>
              <a:rPr lang="ro-RO" dirty="0"/>
              <a:t> Această funcționalitate permite exportarea portofoliului într-un fișier Excel, folosind </a:t>
            </a:r>
            <a:r>
              <a:rPr lang="ro-RO" dirty="0" err="1"/>
              <a:t>pandas</a:t>
            </a:r>
            <a:r>
              <a:rPr lang="ro-RO" dirty="0"/>
              <a:t> și </a:t>
            </a:r>
            <a:r>
              <a:rPr lang="ro-RO" dirty="0" err="1"/>
              <a:t>openpyxl</a:t>
            </a:r>
            <a:r>
              <a:rPr lang="ro-RO" dirty="0"/>
              <a:t>. Tabelul este ajustat pentru a putea fi lizibil și poate fi descărcat de utilizator.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FB5FF12-7BEC-F681-5857-0A62856F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477" y="2656283"/>
            <a:ext cx="5404971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Cum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arată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fișierul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Excel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rezultat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Fișierul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generat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următoarele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coloane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Numele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activului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(ex. "AAPL"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pentru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Cantitate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Numărul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unități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deținute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Cumparare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Prețul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cumpărare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activului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în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Prețul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în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Prețul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în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Prețul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în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Moneda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Moneda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bază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(ex. RON).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Valoare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Totală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Calculată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Cantitate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* Pret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01217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750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Avenir Next LT Pro</vt:lpstr>
      <vt:lpstr>Bahnschrift</vt:lpstr>
      <vt:lpstr>Times New Roman</vt:lpstr>
      <vt:lpstr>MatrixVTI</vt:lpstr>
      <vt:lpstr>Aplicație de gestionare a unui portofoliu de investiții Proiect Python </vt:lpstr>
      <vt:lpstr>PowerPoint Presentation</vt:lpstr>
      <vt:lpstr>Clasa PortofoliuInvestitii</vt:lpstr>
      <vt:lpstr>Funcția obtine_pret_curent</vt:lpstr>
      <vt:lpstr>Funcția obtine_cursuri_de_schimb</vt:lpstr>
      <vt:lpstr>Interfața principală cu utilizatorul (Streamlit)</vt:lpstr>
      <vt:lpstr>Funcționalitatea de agăugare a investițiilor</vt:lpstr>
      <vt:lpstr>Exportul în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Hodorog Gabriel-Luca</dc:creator>
  <cp:lastModifiedBy>Hodorog Gabriel-Luca</cp:lastModifiedBy>
  <cp:revision>1</cp:revision>
  <dcterms:created xsi:type="dcterms:W3CDTF">2025-01-14T07:25:36Z</dcterms:created>
  <dcterms:modified xsi:type="dcterms:W3CDTF">2025-01-14T08:59:25Z</dcterms:modified>
</cp:coreProperties>
</file>