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14"/>
  </p:notesMasterIdLst>
  <p:sldIdLst>
    <p:sldId id="256" r:id="rId2"/>
    <p:sldId id="26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rina Smith" initials="KS" lastIdx="1" clrIdx="0">
    <p:extLst>
      <p:ext uri="{19B8F6BF-5375-455C-9EA6-DF929625EA0E}">
        <p15:presenceInfo xmlns:p15="http://schemas.microsoft.com/office/powerpoint/2012/main" userId="989c7a33a0c3bd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6"/>
  </p:normalViewPr>
  <p:slideViewPr>
    <p:cSldViewPr snapToGrid="0" snapToObjects="1">
      <p:cViewPr varScale="1">
        <p:scale>
          <a:sx n="88" d="100"/>
          <a:sy n="88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7T11:47:22.001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CA902-E0AE-B742-A899-A7F6910BDD69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D7B79-05AC-D248-999F-99510115A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 the core message of your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D7B79-05AC-D248-999F-99510115A2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62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Describe the questions you asked, and </a:t>
            </a:r>
            <a:r>
              <a:rPr lang="en-US" i="1" dirty="0"/>
              <a:t>why</a:t>
            </a:r>
            <a:r>
              <a:rPr lang="en-US" dirty="0"/>
              <a:t> you asked them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Describe whether you were able to answer these questions to your satisfaction, and briefly summarize your findings</a:t>
            </a:r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Describing what kinds of data you needed to answer them, and where you found it</a:t>
            </a:r>
            <a:endParaRPr lang="en-US" sz="110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D7B79-05AC-D248-999F-99510115A2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15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exploration and cleanup process</a:t>
            </a:r>
          </a:p>
          <a:p>
            <a:r>
              <a:rPr lang="en-US" dirty="0"/>
              <a:t>Discuss insights you had while exploring the data that you didn't anticipate</a:t>
            </a:r>
          </a:p>
          <a:p>
            <a:r>
              <a:rPr lang="en-US" dirty="0"/>
              <a:t>Discuss any problems that arose after exploring the data, and how you resolved them</a:t>
            </a:r>
          </a:p>
          <a:p>
            <a:r>
              <a:rPr lang="en-US" dirty="0"/>
              <a:t>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D7B79-05AC-D248-999F-99510115A2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7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4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1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6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54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01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46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03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39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2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8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2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2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2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83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50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A672405-5F81-4E97-B4FC-E7F2CC16F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B951E-D418-B143-BEB8-BD469E54E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6542" y="990601"/>
            <a:ext cx="6054045" cy="2438399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Big 5 Stock Trends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30FE8-55F6-AF48-936A-BF1E4B27E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1412" y="990600"/>
            <a:ext cx="3191623" cy="4632960"/>
          </a:xfrm>
        </p:spPr>
        <p:txBody>
          <a:bodyPr anchor="ctr">
            <a:normAutofit/>
          </a:bodyPr>
          <a:lstStyle/>
          <a:p>
            <a:r>
              <a:rPr lang="en-US" dirty="0"/>
              <a:t>By: Keyur Patil, Sydney Robertson, Katrina Smith, Scooter Smith, James Williams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86C303-74D6-4DF3-9113-E0A374D71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769" y="2057400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D9E10CD-2AF9-1943-9949-F54F18A72716}"/>
              </a:ext>
            </a:extLst>
          </p:cNvPr>
          <p:cNvSpPr txBox="1"/>
          <p:nvPr/>
        </p:nvSpPr>
        <p:spPr>
          <a:xfrm>
            <a:off x="5178662" y="3244334"/>
            <a:ext cx="2862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2009-2019</a:t>
            </a:r>
          </a:p>
        </p:txBody>
      </p:sp>
    </p:spTree>
    <p:extLst>
      <p:ext uri="{BB962C8B-B14F-4D97-AF65-F5344CB8AC3E}">
        <p14:creationId xmlns:p14="http://schemas.microsoft.com/office/powerpoint/2010/main" val="2498867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8A23-C927-C843-8F9A-3940BA0D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six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>
                <a:solidFill>
                  <a:schemeClr val="tx2"/>
                </a:solidFill>
                <a:effectLst/>
              </a:rPr>
              <a:t>What are the closing prices for the big 5 going to be on Aug 31</a:t>
            </a:r>
            <a:r>
              <a:rPr lang="en-US" sz="2000" baseline="30000" dirty="0">
                <a:solidFill>
                  <a:schemeClr val="tx2"/>
                </a:solidFill>
                <a:effectLst/>
              </a:rPr>
              <a:t>st</a:t>
            </a:r>
            <a:r>
              <a:rPr lang="en-US" sz="2000" dirty="0">
                <a:solidFill>
                  <a:schemeClr val="tx2"/>
                </a:solidFill>
                <a:effectLst/>
              </a:rPr>
              <a:t> 	2020?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049A0-BE4E-1947-9D8C-F4B41DA5B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21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7FB6-F1D8-B042-A7DA-08969E6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58D2C-8044-6C44-9D8B-CE2164243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35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F954-9292-DC4B-BBAA-A7E6CD47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3F71E-EDB6-1D45-A458-EC6233CDA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62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021B-84BE-CB48-8985-077BBE56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2254930" cy="1524000"/>
          </a:xfrm>
        </p:spPr>
        <p:txBody>
          <a:bodyPr/>
          <a:lstStyle/>
          <a:p>
            <a:r>
              <a:rPr lang="en-US" dirty="0"/>
              <a:t>The Big 5: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6A1ED-CD11-2A4F-9845-F416B7365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7943" y="2133600"/>
            <a:ext cx="4876800" cy="3124201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Apple (APPL)</a:t>
            </a:r>
          </a:p>
          <a:p>
            <a:r>
              <a:rPr lang="en-US" sz="2400" dirty="0"/>
              <a:t>Google (GOOGL)</a:t>
            </a:r>
          </a:p>
          <a:p>
            <a:r>
              <a:rPr lang="en-US" sz="2400" dirty="0"/>
              <a:t>Microsoft (MSFT)</a:t>
            </a:r>
          </a:p>
          <a:p>
            <a:r>
              <a:rPr lang="en-US" sz="2400" dirty="0"/>
              <a:t>Facebook (FB)</a:t>
            </a:r>
          </a:p>
          <a:p>
            <a:r>
              <a:rPr lang="en-US" sz="2400" dirty="0"/>
              <a:t>Amazon (</a:t>
            </a:r>
            <a:r>
              <a:rPr lang="en-US" sz="2400" dirty="0">
                <a:effectLst/>
              </a:rPr>
              <a:t>AMZN)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5D2A8-FE75-0B40-8C8B-D6CF77F08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2" y="2173513"/>
            <a:ext cx="4876800" cy="3124200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Review NASDAQ data for the big 5 from 2009-2019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Which stock is the best to invest in: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Short term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Long term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Compare &amp; contrast the big 5 with the Nasdaq as a whole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836454-9F84-4745-86A3-5D79240C7F0D}"/>
              </a:ext>
            </a:extLst>
          </p:cNvPr>
          <p:cNvSpPr txBox="1"/>
          <p:nvPr/>
        </p:nvSpPr>
        <p:spPr>
          <a:xfrm>
            <a:off x="6170612" y="1001486"/>
            <a:ext cx="3033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+mj-lt"/>
              </a:rPr>
              <a:t>OVERVIEW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7107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D4DF-DF45-CD47-8645-C8E0A5490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3429"/>
          </a:xfrm>
        </p:spPr>
        <p:txBody>
          <a:bodyPr/>
          <a:lstStyle/>
          <a:p>
            <a:r>
              <a:rPr lang="en-US" dirty="0"/>
              <a:t>Our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74D07-82E0-3E45-92BC-D6550E4E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290" y="2351314"/>
            <a:ext cx="10702244" cy="438331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</a:rPr>
              <a:t>trends over the last 10 years</a:t>
            </a:r>
          </a:p>
          <a:p>
            <a:pPr lvl="1"/>
            <a:r>
              <a:rPr lang="en-US" sz="1500" dirty="0">
                <a:effectLst/>
              </a:rPr>
              <a:t>Which of the big 5 was the best investment over the last 10 years? </a:t>
            </a:r>
          </a:p>
          <a:p>
            <a:pPr lvl="1"/>
            <a:r>
              <a:rPr lang="en-US" sz="1500" dirty="0">
                <a:effectLst/>
              </a:rPr>
              <a:t>Which of the big 5 was the worst investment over the last 10 years?</a:t>
            </a:r>
          </a:p>
          <a:p>
            <a:pPr lvl="1"/>
            <a:r>
              <a:rPr lang="en-US" sz="1500" dirty="0">
                <a:effectLst/>
              </a:rPr>
              <a:t>Which of the big 5 was the Most consistent over the last 10 years?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</a:rPr>
              <a:t>Are there yearly events that contribute to stock volatility? </a:t>
            </a:r>
          </a:p>
          <a:p>
            <a:pPr lvl="1"/>
            <a:r>
              <a:rPr lang="en-US" sz="1700" dirty="0">
                <a:effectLst/>
              </a:rPr>
              <a:t>Are these regularly reoccurring?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</a:rPr>
              <a:t>Are there general good times to buy and sell the big 5 throughout the calendar year?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</a:rPr>
              <a:t>Did the big 5 outperform or underperform the NASDAQ composite as a whole over the 10 year period?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</a:rPr>
              <a:t>Of all the shares bought in the big 5, who had the most shares bought over the last 10 years?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</a:rPr>
              <a:t>What are the closing prices for the big 5 going to be on Aug 31</a:t>
            </a:r>
            <a:r>
              <a:rPr lang="en-US" sz="1800" baseline="30000" dirty="0">
                <a:effectLst/>
              </a:rPr>
              <a:t>st</a:t>
            </a:r>
            <a:r>
              <a:rPr lang="en-US" sz="1800" dirty="0">
                <a:effectLst/>
              </a:rPr>
              <a:t> 2020?</a:t>
            </a:r>
          </a:p>
          <a:p>
            <a:pPr lvl="1"/>
            <a:r>
              <a:rPr lang="en-US" sz="1500" dirty="0">
                <a:effectLst/>
              </a:rPr>
              <a:t> How does the prediction compare to the actual prices they were this year?</a:t>
            </a:r>
          </a:p>
          <a:p>
            <a:pPr lvl="1"/>
            <a:endParaRPr lang="en-US" sz="1500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3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8AB02-4170-BC4A-9FD6-89A18D65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75AC-6B73-7846-8C02-F2AE7F281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3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40B4-23D5-454A-B3A7-F68BE1921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04686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One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>
                <a:solidFill>
                  <a:schemeClr val="tx2"/>
                </a:solidFill>
                <a:effectLst/>
              </a:rPr>
              <a:t>trends over the last 10 years</a:t>
            </a:r>
            <a:br>
              <a:rPr lang="en-US" sz="2000" dirty="0">
                <a:solidFill>
                  <a:schemeClr val="tx2"/>
                </a:solidFill>
                <a:effectLst/>
              </a:rPr>
            </a:b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41D94-ECB8-3449-89A2-E47206D2B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76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2C12-3B21-B146-9E0B-F6C65F51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two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>
                <a:solidFill>
                  <a:schemeClr val="tx2"/>
                </a:solidFill>
                <a:effectLst/>
              </a:rPr>
              <a:t>Are there yearly events that contribute to stock volatility? 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6F437-3B0B-7C4C-BA5C-CC4FD5431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38B0-5A47-9448-8B9A-E504D38F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three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>
                <a:solidFill>
                  <a:schemeClr val="tx2"/>
                </a:solidFill>
                <a:effectLst/>
              </a:rPr>
              <a:t>Are there general good times to buy and sell the big 5 throughout 	the calendar year?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AFAF9-666A-0E4B-87D0-A2AB2B725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7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2674-3D65-D848-BE7A-4B8C48FF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four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>
                <a:solidFill>
                  <a:schemeClr val="tx2"/>
                </a:solidFill>
                <a:effectLst/>
              </a:rPr>
              <a:t>Did the big 5 outperform or underperform the NASDAQ composite 	as a whole over the 10 year period?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5C132-844A-DA46-BDD6-A5725C4D8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5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4F1D-D8AD-7145-9B10-8B451E81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five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>
                <a:solidFill>
                  <a:schemeClr val="tx2"/>
                </a:solidFill>
                <a:effectLst/>
              </a:rPr>
              <a:t>Of all the shares bought in the big 5, who had the most shares 	bought over the last 10 years?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8B87A-4771-0A4E-AC04-6FD4531CF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34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4719</TotalTime>
  <Words>473</Words>
  <Application>Microsoft Macintosh PowerPoint</Application>
  <PresentationFormat>Widescreen</PresentationFormat>
  <Paragraphs>50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Mesh</vt:lpstr>
      <vt:lpstr>Big 5 Stock Trends </vt:lpstr>
      <vt:lpstr>The Big 5:</vt:lpstr>
      <vt:lpstr>Our Questions</vt:lpstr>
      <vt:lpstr>Cleaning the data</vt:lpstr>
      <vt:lpstr>Question One  trends over the last 10 years </vt:lpstr>
      <vt:lpstr>Question two  Are there yearly events that contribute to stock volatility?  </vt:lpstr>
      <vt:lpstr>Question three  Are there general good times to buy and sell the big 5 throughout  the calendar year?</vt:lpstr>
      <vt:lpstr>Question four  Did the big 5 outperform or underperform the NASDAQ composite  as a whole over the 10 year period? </vt:lpstr>
      <vt:lpstr>Question five  Of all the shares bought in the big 5, who had the most shares  bought over the last 10 years? </vt:lpstr>
      <vt:lpstr>Question six  What are the closing prices for the big 5 going to be on Aug 31st  2020? </vt:lpstr>
      <vt:lpstr>Analysis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5 Stock Trends </dc:title>
  <dc:creator>Katrina Smith</dc:creator>
  <cp:lastModifiedBy>Katrina Smith</cp:lastModifiedBy>
  <cp:revision>9</cp:revision>
  <dcterms:created xsi:type="dcterms:W3CDTF">2020-10-17T15:37:17Z</dcterms:created>
  <dcterms:modified xsi:type="dcterms:W3CDTF">2020-10-20T22:16:45Z</dcterms:modified>
</cp:coreProperties>
</file>