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penSans-boldItalic.fntdata"/><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notesMaster" Target="notesMasters/notesMaster1.xml"/><Relationship Id="rId19" Type="http://schemas.openxmlformats.org/officeDocument/2006/relationships/font" Target="fonts/OpenSans-bold.fntdata"/><Relationship Id="rId6" Type="http://schemas.openxmlformats.org/officeDocument/2006/relationships/slide" Target="slides/slide1.xml"/><Relationship Id="rId18"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a7dc1665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7dc1665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a7dc1665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a7dc1665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a7dc1665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a7dc1665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a7dc1665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a7dc1665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a82a6c3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a82a6c3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cs.oakland.edu/~nsoltysiak/Proje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Passenger Railroad Management System</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Laskowski, Nick Soltysiak, and Brandon Scoppa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a:t>
            </a:r>
            <a:r>
              <a:rPr lang="en"/>
              <a:t> Scenario and Problem Statement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Nunito"/>
                <a:ea typeface="Nunito"/>
                <a:cs typeface="Nunito"/>
                <a:sym typeface="Nunito"/>
              </a:rPr>
              <a:t>Problem Statement:</a:t>
            </a:r>
            <a:r>
              <a:rPr lang="en" sz="1100">
                <a:solidFill>
                  <a:srgbClr val="000000"/>
                </a:solidFill>
                <a:latin typeface="Nunito"/>
                <a:ea typeface="Nunito"/>
                <a:cs typeface="Nunito"/>
                <a:sym typeface="Nunito"/>
              </a:rPr>
              <a:t> </a:t>
            </a:r>
            <a:endParaRPr sz="1100">
              <a:solidFill>
                <a:srgbClr val="000000"/>
              </a:solidFill>
              <a:latin typeface="Nunito"/>
              <a:ea typeface="Nunito"/>
              <a:cs typeface="Nunito"/>
              <a:sym typeface="Nunito"/>
            </a:endParaRPr>
          </a:p>
          <a:p>
            <a:pPr indent="0" lvl="0" marL="0" rtl="0" algn="l">
              <a:spcBef>
                <a:spcPts val="1600"/>
              </a:spcBef>
              <a:spcAft>
                <a:spcPts val="0"/>
              </a:spcAft>
              <a:buNone/>
            </a:pPr>
            <a:r>
              <a:rPr lang="en" sz="1100">
                <a:solidFill>
                  <a:srgbClr val="000000"/>
                </a:solidFill>
                <a:latin typeface="Nunito"/>
                <a:ea typeface="Nunito"/>
                <a:cs typeface="Nunito"/>
                <a:sym typeface="Nunito"/>
              </a:rPr>
              <a:t>We are building an application that will regulate train traffic in and out of train stations, allow for on-time arrivals and departures, and ensure passenger, crew, and train safety.</a:t>
            </a:r>
            <a:endParaRPr sz="1100">
              <a:solidFill>
                <a:srgbClr val="000000"/>
              </a:solidFill>
              <a:latin typeface="Nunito"/>
              <a:ea typeface="Nunito"/>
              <a:cs typeface="Nunito"/>
              <a:sym typeface="Nunito"/>
            </a:endParaRPr>
          </a:p>
          <a:p>
            <a:pPr indent="0" lvl="0" marL="0" rtl="0" algn="l">
              <a:spcBef>
                <a:spcPts val="1600"/>
              </a:spcBef>
              <a:spcAft>
                <a:spcPts val="0"/>
              </a:spcAft>
              <a:buNone/>
            </a:pPr>
            <a:r>
              <a:t/>
            </a:r>
            <a:endParaRPr sz="1100">
              <a:solidFill>
                <a:srgbClr val="000000"/>
              </a:solidFill>
              <a:latin typeface="Nunito"/>
              <a:ea typeface="Nunito"/>
              <a:cs typeface="Nunito"/>
              <a:sym typeface="Nunito"/>
            </a:endParaRPr>
          </a:p>
          <a:p>
            <a:pPr indent="0" lvl="0" marL="0" rtl="0" algn="l">
              <a:spcBef>
                <a:spcPts val="1600"/>
              </a:spcBef>
              <a:spcAft>
                <a:spcPts val="0"/>
              </a:spcAft>
              <a:buNone/>
            </a:pPr>
            <a:r>
              <a:rPr b="1" lang="en" sz="1100">
                <a:solidFill>
                  <a:srgbClr val="000000"/>
                </a:solidFill>
                <a:latin typeface="Nunito"/>
                <a:ea typeface="Nunito"/>
                <a:cs typeface="Nunito"/>
                <a:sym typeface="Nunito"/>
              </a:rPr>
              <a:t>Application Scenario</a:t>
            </a:r>
            <a:r>
              <a:rPr b="1" lang="en" sz="1100">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a:t>
            </a:r>
            <a:endParaRPr sz="1100">
              <a:solidFill>
                <a:srgbClr val="000000"/>
              </a:solidFill>
              <a:latin typeface="Nunito"/>
              <a:ea typeface="Nunito"/>
              <a:cs typeface="Nunito"/>
              <a:sym typeface="Nunito"/>
            </a:endParaRPr>
          </a:p>
          <a:p>
            <a:pPr indent="0" lvl="0" marL="0" rtl="0" algn="l">
              <a:spcBef>
                <a:spcPts val="1600"/>
              </a:spcBef>
              <a:spcAft>
                <a:spcPts val="1600"/>
              </a:spcAft>
              <a:buNone/>
            </a:pPr>
            <a:r>
              <a:rPr lang="en" sz="1100">
                <a:solidFill>
                  <a:srgbClr val="000000"/>
                </a:solidFill>
                <a:latin typeface="Nunito"/>
                <a:ea typeface="Nunito"/>
                <a:cs typeface="Nunito"/>
                <a:sym typeface="Nunito"/>
              </a:rPr>
              <a:t>People wanting to take trips across the east coast of the United States are able to schedule their trip on the railway with our application. Users can choose their preferred trip departure and arrival times, stations, and tracks. </a:t>
            </a:r>
            <a:endParaRPr sz="1100">
              <a:solidFill>
                <a:srgbClr val="00000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79" name="Google Shape;79;p15"/>
          <p:cNvSpPr txBox="1"/>
          <p:nvPr>
            <p:ph idx="1" type="body"/>
          </p:nvPr>
        </p:nvSpPr>
        <p:spPr>
          <a:xfrm>
            <a:off x="311700" y="973350"/>
            <a:ext cx="8520600" cy="3302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Customer can create an account</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customer can create reservations</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reservation can be created by only one customer</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train station can have many tracks</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track can belong to only one train station</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train station can have many trains departing/arriving</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train can depart/arrive at many stations</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track can have many trains traveling on it</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train can only be on one track at a given time</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train can hold many reservations</a:t>
            </a:r>
            <a:endParaRPr b="1" sz="1100">
              <a:solidFill>
                <a:srgbClr val="000000"/>
              </a:solidFill>
              <a:latin typeface="Nunito"/>
              <a:ea typeface="Nunito"/>
              <a:cs typeface="Nunito"/>
              <a:sym typeface="Nunito"/>
            </a:endParaRPr>
          </a:p>
          <a:p>
            <a:pPr indent="-298450" lvl="0" marL="457200" rtl="0" algn="l">
              <a:spcBef>
                <a:spcPts val="0"/>
              </a:spcBef>
              <a:spcAft>
                <a:spcPts val="0"/>
              </a:spcAft>
              <a:buClr>
                <a:srgbClr val="000000"/>
              </a:buClr>
              <a:buSzPts val="1100"/>
              <a:buFont typeface="Nunito"/>
              <a:buChar char="●"/>
            </a:pPr>
            <a:r>
              <a:rPr b="1" lang="en" sz="1100">
                <a:solidFill>
                  <a:srgbClr val="000000"/>
                </a:solidFill>
                <a:latin typeface="Nunito"/>
                <a:ea typeface="Nunito"/>
                <a:cs typeface="Nunito"/>
                <a:sym typeface="Nunito"/>
              </a:rPr>
              <a:t>A reservation can belong to only one train</a:t>
            </a:r>
            <a:endParaRPr b="1" sz="1100">
              <a:solidFill>
                <a:srgbClr val="000000"/>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ER-Diagrams</a:t>
            </a:r>
            <a:endParaRPr/>
          </a:p>
        </p:txBody>
      </p:sp>
      <p:pic>
        <p:nvPicPr>
          <p:cNvPr id="85" name="Google Shape;85;p16"/>
          <p:cNvPicPr preferRelativeResize="0"/>
          <p:nvPr/>
        </p:nvPicPr>
        <p:blipFill>
          <a:blip r:embed="rId3">
            <a:alphaModFix/>
          </a:blip>
          <a:stretch>
            <a:fillRect/>
          </a:stretch>
        </p:blipFill>
        <p:spPr>
          <a:xfrm>
            <a:off x="2806225" y="261525"/>
            <a:ext cx="6253349" cy="4706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and Technologies</a:t>
            </a:r>
            <a:endParaRPr/>
          </a:p>
        </p:txBody>
      </p:sp>
      <p:sp>
        <p:nvSpPr>
          <p:cNvPr id="91" name="Google Shape;91;p17"/>
          <p:cNvSpPr txBox="1"/>
          <p:nvPr>
            <p:ph idx="1" type="body"/>
          </p:nvPr>
        </p:nvSpPr>
        <p:spPr>
          <a:xfrm>
            <a:off x="311700" y="1236200"/>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PHP</a:t>
            </a:r>
            <a:endParaRPr/>
          </a:p>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Bootstrap</a:t>
            </a:r>
            <a:endParaRPr/>
          </a:p>
          <a:p>
            <a:pPr indent="-342900" lvl="0" marL="457200" rtl="0" algn="l">
              <a:spcBef>
                <a:spcPts val="0"/>
              </a:spcBef>
              <a:spcAft>
                <a:spcPts val="0"/>
              </a:spcAft>
              <a:buSzPts val="1800"/>
              <a:buChar char="●"/>
            </a:pPr>
            <a:r>
              <a:rPr lang="en"/>
              <a:t>PHPMyAdmin</a:t>
            </a:r>
            <a:endParaRPr/>
          </a:p>
          <a:p>
            <a:pPr indent="-342900" lvl="0" marL="457200" rtl="0" algn="l">
              <a:spcBef>
                <a:spcPts val="0"/>
              </a:spcBef>
              <a:spcAft>
                <a:spcPts val="0"/>
              </a:spcAft>
              <a:buSzPts val="1800"/>
              <a:buChar char="●"/>
            </a:pPr>
            <a:r>
              <a:rPr lang="en"/>
              <a:t>MySQL Workbench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264000" y="2218050"/>
            <a:ext cx="26160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Link to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