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Lora"/>
      <p:regular r:id="rId31"/>
      <p:bold r:id="rId32"/>
      <p:italic r:id="rId33"/>
      <p:boldItalic r:id="rId34"/>
    </p:embeddedFont>
    <p:embeddedFont>
      <p:font typeface="Roboto Condensed Light"/>
      <p:regular r:id="rId35"/>
      <p:bold r:id="rId36"/>
      <p:italic r:id="rId37"/>
      <p:boldItalic r:id="rId38"/>
    </p:embeddedFont>
    <p:embeddedFont>
      <p:font typeface="Quattrocento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B957B2-6600-458D-B913-A9AFD48EF1E0}">
  <a:tblStyle styleId="{B8B957B2-6600-458D-B913-A9AFD48EF1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bold.fntdata"/><Relationship Id="rId20" Type="http://schemas.openxmlformats.org/officeDocument/2006/relationships/slide" Target="slides/slide15.xml"/><Relationship Id="rId42" Type="http://schemas.openxmlformats.org/officeDocument/2006/relationships/font" Target="fonts/QuattrocentoSans-boldItalic.fntdata"/><Relationship Id="rId41" Type="http://schemas.openxmlformats.org/officeDocument/2006/relationships/font" Target="fonts/Quattrocento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ora-italic.fntdata"/><Relationship Id="rId10" Type="http://schemas.openxmlformats.org/officeDocument/2006/relationships/slide" Target="slides/slide5.xml"/><Relationship Id="rId32" Type="http://schemas.openxmlformats.org/officeDocument/2006/relationships/font" Target="fonts/Lora-bold.fntdata"/><Relationship Id="rId13" Type="http://schemas.openxmlformats.org/officeDocument/2006/relationships/slide" Target="slides/slide8.xml"/><Relationship Id="rId35" Type="http://schemas.openxmlformats.org/officeDocument/2006/relationships/font" Target="fonts/RobotoCondensedLight-regular.fntdata"/><Relationship Id="rId12" Type="http://schemas.openxmlformats.org/officeDocument/2006/relationships/slide" Target="slides/slide7.xml"/><Relationship Id="rId34" Type="http://schemas.openxmlformats.org/officeDocument/2006/relationships/font" Target="fonts/Lora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CondensedLight-italic.fntdata"/><Relationship Id="rId14" Type="http://schemas.openxmlformats.org/officeDocument/2006/relationships/slide" Target="slides/slide9.xml"/><Relationship Id="rId36" Type="http://schemas.openxmlformats.org/officeDocument/2006/relationships/font" Target="fonts/RobotoCondensedLight-bold.fntdata"/><Relationship Id="rId17" Type="http://schemas.openxmlformats.org/officeDocument/2006/relationships/slide" Target="slides/slide12.xml"/><Relationship Id="rId39" Type="http://schemas.openxmlformats.org/officeDocument/2006/relationships/font" Target="fonts/QuattrocentoSans-regular.fntdata"/><Relationship Id="rId16" Type="http://schemas.openxmlformats.org/officeDocument/2006/relationships/slide" Target="slides/slide11.xml"/><Relationship Id="rId38" Type="http://schemas.openxmlformats.org/officeDocument/2006/relationships/font" Target="fonts/RobotoCondensed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7ccfe2e7c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7ccfe2e7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817a65aa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817a65a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7ccfe2e7c_0_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7ccfe2e7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7e43dc27c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7e43dc27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7e43dc27c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7e43dc27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7e43dc27c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7e43dc27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7ec63352b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7ec6335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7ec63352b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7ec63352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7ec63352b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7ec63352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7ec63352b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7ec63352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7ec63352b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7ec63352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7ec63352b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7ec63352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7c2c031eb_0_5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7c2c031eb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7ec63352b_0_1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7ec63352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7ec63352b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7ec63352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7f8128bc0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7f8128bc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7c2c031eb_0_3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7c2c031eb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7c2c031eb_0_4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7c2c031eb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7c2c031eb_0_5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7c2c031eb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7c2c031eb_0_4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7c2c031eb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7c2c031eb_0_4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7c2c031eb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7ccfe2e7c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7ccfe2e7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7ccfe2e7c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7ccfe2e7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1381225" y="157587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70" name="Google Shape;70;p11"/>
          <p:cNvCxnSpPr/>
          <p:nvPr/>
        </p:nvCxnSpPr>
        <p:spPr>
          <a:xfrm>
            <a:off x="-25" y="393200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1"/>
          <p:cNvSpPr/>
          <p:nvPr/>
        </p:nvSpPr>
        <p:spPr>
          <a:xfrm>
            <a:off x="817450" y="190242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1"/>
          <p:cNvCxnSpPr/>
          <p:nvPr/>
        </p:nvCxnSpPr>
        <p:spPr>
          <a:xfrm>
            <a:off x="5265625" y="393200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1381225" y="157587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64" name="Google Shape;64;p10"/>
          <p:cNvCxnSpPr/>
          <p:nvPr/>
        </p:nvCxnSpPr>
        <p:spPr>
          <a:xfrm>
            <a:off x="-25" y="393200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0"/>
          <p:cNvSpPr/>
          <p:nvPr/>
        </p:nvSpPr>
        <p:spPr>
          <a:xfrm>
            <a:off x="817450" y="190242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5265625" y="393200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33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31.png"/><Relationship Id="rId6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34.png"/><Relationship Id="rId5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scikit-learn.org/stable/index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ctrTitle"/>
          </p:nvPr>
        </p:nvSpPr>
        <p:spPr>
          <a:xfrm>
            <a:off x="975580" y="239683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 CONSUMPTION TENDENCY CLASSIFICATION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9" name="Google Shape;79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2"/>
          <p:cNvSpPr txBox="1"/>
          <p:nvPr/>
        </p:nvSpPr>
        <p:spPr>
          <a:xfrm>
            <a:off x="5010175" y="3957625"/>
            <a:ext cx="355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MATHEMATICS IN MACHINE LEARNING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A.A. 2021/2022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SCORCA FRANCESCO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8" name="Google Shape;8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1225" y="0"/>
            <a:ext cx="1532774" cy="10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/>
        </p:nvSpPr>
        <p:spPr>
          <a:xfrm>
            <a:off x="154375" y="266625"/>
            <a:ext cx="1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4" name="Google Shape;164;p21"/>
          <p:cNvSpPr txBox="1"/>
          <p:nvPr>
            <p:ph type="title"/>
          </p:nvPr>
        </p:nvSpPr>
        <p:spPr>
          <a:xfrm>
            <a:off x="1381225" y="157587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OUTLIER FACTOR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(LOF)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401625" y="666825"/>
            <a:ext cx="70737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Algorithm that captures the relative degree of isolation.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Definitions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k-distance(p)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, distance between p and </a:t>
            </a: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 ∈ D: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for at least k objects o’∈ D \ {p} it holds that d(p, o’) ≤ d(p,o)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for at most k-1 objects o’∈ D \ {p} it holds that d(p,o’) &lt; d(p,o)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reach-dist</a:t>
            </a:r>
            <a:r>
              <a:rPr b="1" baseline="-25000" lang="en">
                <a:latin typeface="Quattrocento Sans"/>
                <a:ea typeface="Quattrocento Sans"/>
                <a:cs typeface="Quattrocento Sans"/>
                <a:sym typeface="Quattrocento Sans"/>
              </a:rPr>
              <a:t>k</a:t>
            </a: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(p,o)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= max(k-distance(o), d(p,o))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Local reachability density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We have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517400" y="4778275"/>
            <a:ext cx="656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Markus M. Breunig, Hans-Peter Kriegel, Raymond T. Ng, Jörg Sander, “LOF: Identifying Density Based Local Outliers”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600" y="4021700"/>
            <a:ext cx="2024996" cy="6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6000" y="2844513"/>
            <a:ext cx="2480125" cy="6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1038" y="1038825"/>
            <a:ext cx="3137287" cy="28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/>
        </p:nvSpPr>
        <p:spPr>
          <a:xfrm>
            <a:off x="154375" y="266625"/>
            <a:ext cx="1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5" name="Google Shape;175;p22"/>
          <p:cNvSpPr txBox="1"/>
          <p:nvPr>
            <p:ph type="title"/>
          </p:nvPr>
        </p:nvSpPr>
        <p:spPr>
          <a:xfrm>
            <a:off x="1381225" y="157587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ONE-CLASS SVM</a:t>
            </a:r>
            <a:endParaRPr/>
          </a:p>
        </p:txBody>
      </p:sp>
      <p:sp>
        <p:nvSpPr>
          <p:cNvPr id="176" name="Google Shape;176;p22"/>
          <p:cNvSpPr txBox="1"/>
          <p:nvPr/>
        </p:nvSpPr>
        <p:spPr>
          <a:xfrm>
            <a:off x="426825" y="593175"/>
            <a:ext cx="8141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Capture regions in the input space where the probability density of the data lives.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Map data into a feature space and separate them from the origin with maximum margin.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Exploit kernels.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464150" y="4709800"/>
            <a:ext cx="746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Amer, Mennatallah &amp; Goldstein, Markus &amp; Abdennadher, Slim. (2013). Enhancing one-class Support Vector Machines for unsupervised anomaly detection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Bernhard Scholkopf, Robert Williamson, Alex Smola, John Shawe-Taylort, John Platt, “Support Vector Method for Novelty Detection” 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650" y="2601251"/>
            <a:ext cx="2881300" cy="157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/>
        </p:nvSpPr>
        <p:spPr>
          <a:xfrm>
            <a:off x="154375" y="266625"/>
            <a:ext cx="1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84" name="Google Shape;184;p23"/>
          <p:cNvSpPr txBox="1"/>
          <p:nvPr>
            <p:ph type="title"/>
          </p:nvPr>
        </p:nvSpPr>
        <p:spPr>
          <a:xfrm>
            <a:off x="1381225" y="157587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 (PCA)</a:t>
            </a:r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412775" y="824725"/>
            <a:ext cx="84990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Computing principal components: a smaller number of representative variables that collectively explain most of the variability in the original set. 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L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inear combination of the sample feature values that has the largest sample variance: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Optimization problem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Given </a:t>
            </a: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</a:t>
            </a: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r>
              <a:rPr b="1" baseline="30000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</a:t>
            </a: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Further Principal Components</a:t>
            </a:r>
            <a:endParaRPr b="1" sz="2000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Analogous optimization problem, constraining uncorrelation to the previous components.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find m PC take m eigenvectors of </a:t>
            </a: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associated with the m greatest eigenvalues.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464150" y="4709800"/>
            <a:ext cx="746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174" y="1820350"/>
            <a:ext cx="1909450" cy="2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1900" y="2747200"/>
            <a:ext cx="1335725" cy="77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8800" y="2938700"/>
            <a:ext cx="1009298" cy="30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3"/>
          <p:cNvCxnSpPr/>
          <p:nvPr/>
        </p:nvCxnSpPr>
        <p:spPr>
          <a:xfrm>
            <a:off x="3990925" y="3090813"/>
            <a:ext cx="1508700" cy="3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3"/>
          <p:cNvSpPr txBox="1"/>
          <p:nvPr/>
        </p:nvSpPr>
        <p:spPr>
          <a:xfrm>
            <a:off x="4301413" y="2546712"/>
            <a:ext cx="88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Quattrocento Sans"/>
                <a:ea typeface="Quattrocento Sans"/>
                <a:cs typeface="Quattrocento Sans"/>
                <a:sym typeface="Quattrocento Sans"/>
              </a:rPr>
              <a:t>Lagrangian formulation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4345075" y="3183850"/>
            <a:ext cx="124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Quattrocento Sans"/>
                <a:ea typeface="Quattrocento Sans"/>
                <a:cs typeface="Quattrocento Sans"/>
                <a:sym typeface="Quattrocento Sans"/>
              </a:rPr>
              <a:t>Solve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/>
        </p:nvSpPr>
        <p:spPr>
          <a:xfrm>
            <a:off x="154375" y="266625"/>
            <a:ext cx="1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1374225" y="315187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FISHER LINEAR DISCRIMINANT ANALYSIS (FDA)</a:t>
            </a:r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405750" y="1021200"/>
            <a:ext cx="8499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FDA attempts at finding the vector that maximizes the separation between classes of the projected data.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Optimization problem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Given: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00" name="Google Shape;200;p24"/>
          <p:cNvCxnSpPr/>
          <p:nvPr/>
        </p:nvCxnSpPr>
        <p:spPr>
          <a:xfrm>
            <a:off x="5023463" y="3045463"/>
            <a:ext cx="1508700" cy="3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4"/>
          <p:cNvSpPr txBox="1"/>
          <p:nvPr/>
        </p:nvSpPr>
        <p:spPr>
          <a:xfrm>
            <a:off x="5185050" y="2706775"/>
            <a:ext cx="124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Quattrocento Sans"/>
                <a:ea typeface="Quattrocento Sans"/>
                <a:cs typeface="Quattrocento Sans"/>
                <a:sym typeface="Quattrocento Sans"/>
              </a:rPr>
              <a:t>Maximize on </a:t>
            </a:r>
            <a:r>
              <a:rPr b="1" lang="en" sz="1000">
                <a:latin typeface="Quattrocento Sans"/>
                <a:ea typeface="Quattrocento Sans"/>
                <a:cs typeface="Quattrocento Sans"/>
                <a:sym typeface="Quattrocento Sans"/>
              </a:rPr>
              <a:t>v</a:t>
            </a:r>
            <a:endParaRPr b="1" sz="1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479" y="2958263"/>
            <a:ext cx="821334" cy="2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867" y="2813379"/>
            <a:ext cx="1822685" cy="526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475" y="2706781"/>
            <a:ext cx="1912695" cy="205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/>
        </p:nvSpPr>
        <p:spPr>
          <a:xfrm>
            <a:off x="154375" y="266625"/>
            <a:ext cx="1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10" name="Google Shape;210;p25"/>
          <p:cNvSpPr txBox="1"/>
          <p:nvPr>
            <p:ph type="title"/>
          </p:nvPr>
        </p:nvSpPr>
        <p:spPr>
          <a:xfrm>
            <a:off x="1381225" y="157575"/>
            <a:ext cx="4183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MINORITY OVER-SAMPLING TECHNIQUE</a:t>
            </a:r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582425" y="926250"/>
            <a:ext cx="8210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Synthetic samples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Selection of a random point along the segment between two minority class samples. 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SMOTE-NC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One-hot encoding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derived attributes need to assume only two levels to not lose their semantics: exclude these columns from interpolation.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325" y="1934625"/>
            <a:ext cx="5641724" cy="15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1381225" y="157587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K-FOLD CROSS VALIDATION</a:t>
            </a:r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771875" y="1059575"/>
            <a:ext cx="69258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Method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Partition 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training set 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partitioned into k subsets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For each fold: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Train on the union of the remaining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Compute the error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Average these errors.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Implementation</a:t>
            </a:r>
            <a:endParaRPr b="1" sz="2000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Used for parameters tuning with k=5.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Tuned algorithm is retrained on the entire training set.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Stratified version.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950" y="810663"/>
            <a:ext cx="4537926" cy="31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1113650" y="22906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8"/>
          <p:cNvSpPr txBox="1"/>
          <p:nvPr>
            <p:ph type="title"/>
          </p:nvPr>
        </p:nvSpPr>
        <p:spPr>
          <a:xfrm>
            <a:off x="1381225" y="157587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NEIGHBOURS (KNN)</a:t>
            </a:r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919225" y="905200"/>
            <a:ext cx="7543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Memorize the training set and then predict the label of any new instance basing on the labels of its closest neighbors in the training set.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Given K, a distance metric, and a test observation x</a:t>
            </a:r>
            <a:r>
              <a:rPr baseline="-25000" lang="en"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Identify K-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Neighbourhood N</a:t>
            </a:r>
            <a:r>
              <a:rPr baseline="-25000" lang="en">
                <a:latin typeface="Quattrocento Sans"/>
                <a:ea typeface="Quattrocento Sans"/>
                <a:cs typeface="Quattrocento Sans"/>
                <a:sym typeface="Quattrocento Sans"/>
              </a:rPr>
              <a:t>0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attrocento Sans"/>
              <a:buChar char="●"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Assign x</a:t>
            </a:r>
            <a:r>
              <a:rPr baseline="-25000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to the class with the highest estimated probability: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025" y="1976700"/>
            <a:ext cx="2270775" cy="4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7877" y="2469900"/>
            <a:ext cx="4068225" cy="22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29"/>
          <p:cNvSpPr txBox="1"/>
          <p:nvPr>
            <p:ph type="title"/>
          </p:nvPr>
        </p:nvSpPr>
        <p:spPr>
          <a:xfrm>
            <a:off x="1381225" y="157587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243" name="Google Shape;243;p29"/>
          <p:cNvSpPr txBox="1"/>
          <p:nvPr/>
        </p:nvSpPr>
        <p:spPr>
          <a:xfrm>
            <a:off x="768750" y="727038"/>
            <a:ext cx="7606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Classify an instance x by traveling from a root node of a tree to a leaf associated to a label.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Define an impurity measure.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Start with a single leaf.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Iterate: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Assign to each leaf a label according to a majority vote.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Among all possible splits, choose the one that minimizes impurity or we choose not to split the leaf at all.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150" y="2868263"/>
            <a:ext cx="267208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3850" y="1401850"/>
            <a:ext cx="2552500" cy="2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3500" y="2946150"/>
            <a:ext cx="1832275" cy="28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7350" y="1135450"/>
            <a:ext cx="1832275" cy="2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67225" y="3329600"/>
            <a:ext cx="3387150" cy="15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0"/>
          <p:cNvSpPr txBox="1"/>
          <p:nvPr>
            <p:ph type="title"/>
          </p:nvPr>
        </p:nvSpPr>
        <p:spPr>
          <a:xfrm>
            <a:off x="1381225" y="157587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255" name="Google Shape;255;p30"/>
          <p:cNvSpPr txBox="1"/>
          <p:nvPr/>
        </p:nvSpPr>
        <p:spPr>
          <a:xfrm>
            <a:off x="943475" y="882625"/>
            <a:ext cx="76923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Problem</a:t>
            </a:r>
            <a:endParaRPr b="1" sz="2000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Decision trees suffer from high variance.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Possible solution: Bagging</a:t>
            </a:r>
            <a:endParaRPr b="1" sz="2000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Take many training sets from the population, building separate prediction models using each training set, and averaging the resulting predictions. 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</a:t>
            </a: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 generally do not have access to multiple training set:  bootstrap.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Method</a:t>
            </a:r>
            <a:endParaRPr b="1" sz="2000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Random forest goes further bagging: each time a split in a tree is considered, a random sample of m predictors is chosen as split candidates from the full set of p predictors. 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Decorrelate the trees.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DATASET EXPLORATION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31"/>
          <p:cNvSpPr txBox="1"/>
          <p:nvPr>
            <p:ph type="title"/>
          </p:nvPr>
        </p:nvSpPr>
        <p:spPr>
          <a:xfrm>
            <a:off x="1381225" y="157587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 (SVM)</a:t>
            </a:r>
            <a:endParaRPr/>
          </a:p>
        </p:txBody>
      </p:sp>
      <p:sp>
        <p:nvSpPr>
          <p:cNvPr id="262" name="Google Shape;262;p31"/>
          <p:cNvSpPr txBox="1"/>
          <p:nvPr/>
        </p:nvSpPr>
        <p:spPr>
          <a:xfrm>
            <a:off x="890225" y="836950"/>
            <a:ext cx="77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3" name="Google Shape;263;p31"/>
          <p:cNvSpPr txBox="1"/>
          <p:nvPr/>
        </p:nvSpPr>
        <p:spPr>
          <a:xfrm>
            <a:off x="593475" y="836950"/>
            <a:ext cx="76011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Hard SVM</a:t>
            </a:r>
            <a:endParaRPr b="1" sz="2000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Find hyperplane that separates the training set with the largest possible “margin”: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solution is in the linear span of the examples that are exactly on the margin.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75" y="1637250"/>
            <a:ext cx="3050074" cy="7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2950" y="1601563"/>
            <a:ext cx="2074675" cy="1010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31"/>
          <p:cNvCxnSpPr/>
          <p:nvPr/>
        </p:nvCxnSpPr>
        <p:spPr>
          <a:xfrm>
            <a:off x="3865175" y="2214750"/>
            <a:ext cx="1780500" cy="7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31"/>
          <p:cNvSpPr txBox="1"/>
          <p:nvPr/>
        </p:nvSpPr>
        <p:spPr>
          <a:xfrm>
            <a:off x="4381163" y="1784400"/>
            <a:ext cx="1029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Riformualte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68" name="Google Shape;26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9846" y="3980796"/>
            <a:ext cx="2272000" cy="9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3975" y="3066325"/>
            <a:ext cx="3482624" cy="195084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1"/>
          <p:cNvSpPr txBox="1"/>
          <p:nvPr/>
        </p:nvSpPr>
        <p:spPr>
          <a:xfrm>
            <a:off x="616300" y="3066325"/>
            <a:ext cx="45045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Soft SVM</a:t>
            </a:r>
            <a:endParaRPr b="1" sz="2000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Hard-SVM formulation based on the strong assumption that the training set is linearly separable: relax.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2"/>
          <p:cNvSpPr txBox="1"/>
          <p:nvPr>
            <p:ph type="title"/>
          </p:nvPr>
        </p:nvSpPr>
        <p:spPr>
          <a:xfrm>
            <a:off x="1381225" y="157587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SUPPORT VECTOR MACHINES (SVM)</a:t>
            </a:r>
            <a:endParaRPr/>
          </a:p>
        </p:txBody>
      </p:sp>
      <p:pic>
        <p:nvPicPr>
          <p:cNvPr id="277" name="Google Shape;2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525" y="1239263"/>
            <a:ext cx="3134775" cy="7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1225" y="1288788"/>
            <a:ext cx="1203059" cy="60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300" y="1288781"/>
            <a:ext cx="2921550" cy="60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32"/>
          <p:cNvCxnSpPr>
            <a:endCxn id="278" idx="1"/>
          </p:cNvCxnSpPr>
          <p:nvPr/>
        </p:nvCxnSpPr>
        <p:spPr>
          <a:xfrm flipH="1" rot="10800000">
            <a:off x="3491025" y="1591926"/>
            <a:ext cx="490200" cy="7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32"/>
          <p:cNvCxnSpPr>
            <a:stCxn id="278" idx="3"/>
            <a:endCxn id="277" idx="1"/>
          </p:cNvCxnSpPr>
          <p:nvPr/>
        </p:nvCxnSpPr>
        <p:spPr>
          <a:xfrm>
            <a:off x="5184284" y="1591926"/>
            <a:ext cx="735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32"/>
          <p:cNvSpPr txBox="1"/>
          <p:nvPr/>
        </p:nvSpPr>
        <p:spPr>
          <a:xfrm>
            <a:off x="3491025" y="1342050"/>
            <a:ext cx="43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Solve</a:t>
            </a:r>
            <a:endParaRPr sz="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3" name="Google Shape;283;p32"/>
          <p:cNvSpPr txBox="1"/>
          <p:nvPr/>
        </p:nvSpPr>
        <p:spPr>
          <a:xfrm>
            <a:off x="5225775" y="1342050"/>
            <a:ext cx="73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Substitute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486975" y="2803800"/>
            <a:ext cx="2625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The dual problem only involves inner products between instances.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3842450" y="2803800"/>
            <a:ext cx="2548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Implementation of SVM with “kernels”. 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Enrich the class of halfspaces by first applying a nonlinear mapping, ψ.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992400" y="3412500"/>
            <a:ext cx="206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𝐾(𝒙, 𝒙′) = 〈𝜓(𝒙), 𝜓(𝒙′)〉.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87" name="Google Shape;287;p32"/>
          <p:cNvCxnSpPr/>
          <p:nvPr/>
        </p:nvCxnSpPr>
        <p:spPr>
          <a:xfrm flipH="1" rot="10800000">
            <a:off x="3243660" y="3146826"/>
            <a:ext cx="545400" cy="7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32"/>
          <p:cNvSpPr txBox="1"/>
          <p:nvPr/>
        </p:nvSpPr>
        <p:spPr>
          <a:xfrm>
            <a:off x="3184375" y="2874125"/>
            <a:ext cx="487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Allow</a:t>
            </a:r>
            <a:endParaRPr sz="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89" name="Google Shape;289;p32"/>
          <p:cNvCxnSpPr/>
          <p:nvPr/>
        </p:nvCxnSpPr>
        <p:spPr>
          <a:xfrm>
            <a:off x="6261900" y="3069600"/>
            <a:ext cx="669600" cy="480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32"/>
          <p:cNvCxnSpPr/>
          <p:nvPr/>
        </p:nvCxnSpPr>
        <p:spPr>
          <a:xfrm flipH="1" rot="10800000">
            <a:off x="6223800" y="3758400"/>
            <a:ext cx="707700" cy="430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2"/>
          <p:cNvSpPr txBox="1"/>
          <p:nvPr/>
        </p:nvSpPr>
        <p:spPr>
          <a:xfrm>
            <a:off x="455300" y="746675"/>
            <a:ext cx="286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Lagrangian Formulation</a:t>
            </a:r>
            <a:endParaRPr b="1" sz="2000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2" name="Google Shape;292;p32"/>
          <p:cNvSpPr txBox="1"/>
          <p:nvPr/>
        </p:nvSpPr>
        <p:spPr>
          <a:xfrm>
            <a:off x="486975" y="2325438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Kernel-based learning</a:t>
            </a:r>
            <a:endParaRPr b="1" sz="2000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98" name="Google Shape;298;p33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9" name="Google Shape;299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4"/>
          <p:cNvSpPr txBox="1"/>
          <p:nvPr>
            <p:ph type="title"/>
          </p:nvPr>
        </p:nvSpPr>
        <p:spPr>
          <a:xfrm>
            <a:off x="1381225" y="157587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306" name="Google Shape;306;p34"/>
          <p:cNvGraphicFramePr/>
          <p:nvPr/>
        </p:nvGraphicFramePr>
        <p:xfrm>
          <a:off x="589350" y="118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{B8B957B2-6600-458D-B913-A9AFD48EF1E0}</a:tableStyleId>
              </a:tblPr>
              <a:tblGrid>
                <a:gridCol w="966725"/>
                <a:gridCol w="1071675"/>
                <a:gridCol w="888550"/>
                <a:gridCol w="1879925"/>
                <a:gridCol w="577375"/>
                <a:gridCol w="909975"/>
                <a:gridCol w="711350"/>
                <a:gridCol w="959725"/>
              </a:tblGrid>
              <a:tr h="5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Model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Outlier Detection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Dim. reduction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Hyperparameters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</a:t>
                      </a:r>
                      <a:r>
                        <a:rPr b="1" lang="en" sz="1200"/>
                        <a:t>ccuracy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Recall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Precision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KNN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One-ClassSVM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Char char="●"/>
                      </a:pPr>
                      <a:r>
                        <a:rPr lang="en"/>
                        <a:t>K</a:t>
                      </a:r>
                      <a:r>
                        <a:rPr lang="en"/>
                        <a:t>=7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Char char="●"/>
                      </a:pPr>
                      <a:r>
                        <a:rPr lang="en"/>
                        <a:t>Manhattan distance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Char char="●"/>
                      </a:pPr>
                      <a:r>
                        <a:rPr lang="en"/>
                        <a:t>Uniform weighting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Decision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Tree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One-ClassSVM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Entropy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max depth =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Random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Forest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Isolation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max depth = 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 trees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0.69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SVM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Isolation Forest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PCA: 8c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= 0.5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Rbf kernel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0.70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7" name="Google Shape;307;p34"/>
          <p:cNvSpPr txBox="1"/>
          <p:nvPr/>
        </p:nvSpPr>
        <p:spPr>
          <a:xfrm>
            <a:off x="835025" y="750825"/>
            <a:ext cx="362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attrocento Sans"/>
                <a:ea typeface="Quattrocento Sans"/>
                <a:cs typeface="Quattrocento Sans"/>
                <a:sym typeface="Quattrocento Sans"/>
              </a:rPr>
              <a:t>Best models: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5"/>
          <p:cNvSpPr txBox="1"/>
          <p:nvPr>
            <p:ph type="title"/>
          </p:nvPr>
        </p:nvSpPr>
        <p:spPr>
          <a:xfrm>
            <a:off x="1381225" y="157587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CURVES</a:t>
            </a:r>
            <a:endParaRPr/>
          </a:p>
        </p:txBody>
      </p:sp>
      <p:pic>
        <p:nvPicPr>
          <p:cNvPr id="314" name="Google Shape;3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593" y="1128374"/>
            <a:ext cx="4035807" cy="28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5"/>
          <p:cNvSpPr txBox="1"/>
          <p:nvPr/>
        </p:nvSpPr>
        <p:spPr>
          <a:xfrm>
            <a:off x="501575" y="885825"/>
            <a:ext cx="36699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Illustrate the diagnostic ability of a binary classifier as its discrimination threshold is varied.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Models need to output probabilities rather than labels.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Random Forest AUC greater than SVM AUC.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36"/>
          <p:cNvSpPr txBox="1"/>
          <p:nvPr>
            <p:ph type="title"/>
          </p:nvPr>
        </p:nvSpPr>
        <p:spPr>
          <a:xfrm>
            <a:off x="1381225" y="157587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SOURCES</a:t>
            </a:r>
            <a:endParaRPr/>
          </a:p>
        </p:txBody>
      </p:sp>
      <p:sp>
        <p:nvSpPr>
          <p:cNvPr id="322" name="Google Shape;322;p36"/>
          <p:cNvSpPr txBox="1"/>
          <p:nvPr/>
        </p:nvSpPr>
        <p:spPr>
          <a:xfrm>
            <a:off x="1010450" y="1375325"/>
            <a:ext cx="7753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Shalev-Shwartz, Shai, and Shai Ben-David, “Understanding machine learning: From theory to algorithms.”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James, G., Witten, D., Hastie, T., Tibshirani, R., “An Introduction to Statistical Learning with Applications in R.”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Dirk P. Kroese, Zdravko I. Botev, Thomas Taimre, Radislav Vaisman, “Data Science and Machine Learning: Mathematical and Statistical Methods”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Scikit-learn: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https://scikit-learn.org/stable/index.html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/>
        </p:nvSpPr>
        <p:spPr>
          <a:xfrm>
            <a:off x="154375" y="266625"/>
            <a:ext cx="1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01" name="Google Shape;101;p14"/>
          <p:cNvSpPr txBox="1"/>
          <p:nvPr>
            <p:ph type="title"/>
          </p:nvPr>
        </p:nvSpPr>
        <p:spPr>
          <a:xfrm>
            <a:off x="1381225" y="157587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731200" y="766613"/>
            <a:ext cx="4448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attrocento Sans"/>
              <a:buChar char="●"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1885 instances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attrocento Sans"/>
              <a:buChar char="●"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0 null values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attrocento Sans"/>
              <a:buChar char="●"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12 predictors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3" name="Google Shape;103;p14"/>
          <p:cNvSpPr txBox="1"/>
          <p:nvPr>
            <p:ph idx="4294967295" type="body"/>
          </p:nvPr>
        </p:nvSpPr>
        <p:spPr>
          <a:xfrm>
            <a:off x="668050" y="209495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chemeClr val="accent1"/>
                </a:highlight>
              </a:rPr>
              <a:t>Numeric features</a:t>
            </a:r>
            <a:endParaRPr b="1" sz="2000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Neuroticism (N)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Extroversion (E)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Openness to Experience (O)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Agreeableness (A)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Conscientiousness (C)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Barratt Impulsiveness Scale (BIS-11)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Impulsiveness Sensation-Seeking (ImpSS)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 txBox="1"/>
          <p:nvPr>
            <p:ph idx="4294967295" type="body"/>
          </p:nvPr>
        </p:nvSpPr>
        <p:spPr>
          <a:xfrm>
            <a:off x="5299191" y="209495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accent1"/>
                </a:highlight>
              </a:rPr>
              <a:t>Categorical features</a:t>
            </a:r>
            <a:endParaRPr b="1" sz="1800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Age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Gender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Level of education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Ethnicity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Country of residence</a:t>
            </a:r>
            <a:endParaRPr sz="1400"/>
          </a:p>
        </p:txBody>
      </p:sp>
      <p:sp>
        <p:nvSpPr>
          <p:cNvPr id="105" name="Google Shape;105;p14"/>
          <p:cNvSpPr txBox="1"/>
          <p:nvPr/>
        </p:nvSpPr>
        <p:spPr>
          <a:xfrm>
            <a:off x="731200" y="4743300"/>
            <a:ext cx="80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E. Fehrman, A. K. Muhammad, E. M. Mirkes, V. Egan and A. N. Gorban, "The Five-Factor Model of personality and evaluation of drug consumption risk."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154375" y="266625"/>
            <a:ext cx="1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1381225" y="157587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SELECTION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03450" y="912200"/>
            <a:ext cx="66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18 central nervous system psychoactive drugs: study focused on LSD.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75" y="1631425"/>
            <a:ext cx="4403625" cy="200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5"/>
          <p:cNvCxnSpPr/>
          <p:nvPr/>
        </p:nvCxnSpPr>
        <p:spPr>
          <a:xfrm>
            <a:off x="4631250" y="2608600"/>
            <a:ext cx="1543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5"/>
          <p:cNvSpPr txBox="1"/>
          <p:nvPr/>
        </p:nvSpPr>
        <p:spPr>
          <a:xfrm>
            <a:off x="4847738" y="1777288"/>
            <a:ext cx="107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Decade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based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approach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4729500" y="3073475"/>
            <a:ext cx="12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1064625" y="3843350"/>
            <a:ext cx="6617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Binary classification problem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Unbalanced dataset: 70% negative instances.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2511" y="1631425"/>
            <a:ext cx="2713939" cy="15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DATASET MANAGEMENT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/>
        </p:nvSpPr>
        <p:spPr>
          <a:xfrm>
            <a:off x="154375" y="266625"/>
            <a:ext cx="1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31" name="Google Shape;131;p17"/>
          <p:cNvSpPr txBox="1"/>
          <p:nvPr>
            <p:ph type="title"/>
          </p:nvPr>
        </p:nvSpPr>
        <p:spPr>
          <a:xfrm>
            <a:off x="1381225" y="157587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OVERSIGHT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1073600" y="926250"/>
            <a:ext cx="65610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Stratified splitting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attrocento Sans"/>
                <a:ea typeface="Quattrocento Sans"/>
                <a:cs typeface="Quattrocento Sans"/>
                <a:sym typeface="Quattrocento Sans"/>
              </a:rPr>
              <a:t>80% of the samples for training, 20% for testing.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attrocento Sans"/>
                <a:ea typeface="Quattrocento Sans"/>
                <a:cs typeface="Quattrocento Sans"/>
                <a:sym typeface="Quattrocento Sans"/>
              </a:rPr>
              <a:t>Ratio of positive and negative instances is the same in both </a:t>
            </a:r>
            <a:r>
              <a:rPr lang="en" sz="1600">
                <a:latin typeface="Quattrocento Sans"/>
                <a:ea typeface="Quattrocento Sans"/>
                <a:cs typeface="Quattrocento Sans"/>
                <a:sym typeface="Quattrocento Sans"/>
              </a:rPr>
              <a:t>the </a:t>
            </a:r>
            <a:r>
              <a:rPr lang="en" sz="1600">
                <a:latin typeface="Quattrocento Sans"/>
                <a:ea typeface="Quattrocento Sans"/>
                <a:cs typeface="Quattrocento Sans"/>
                <a:sym typeface="Quattrocento Sans"/>
              </a:rPr>
              <a:t>splits.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Pre-processing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attrocento Sans"/>
                <a:ea typeface="Quattrocento Sans"/>
                <a:cs typeface="Quattrocento Sans"/>
                <a:sym typeface="Quattrocento Sans"/>
              </a:rPr>
              <a:t>Techniques applied 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Quattrocento Sans"/>
              <a:buChar char="●"/>
            </a:pPr>
            <a:r>
              <a:rPr lang="en" sz="1600">
                <a:latin typeface="Quattrocento Sans"/>
                <a:ea typeface="Quattrocento Sans"/>
                <a:cs typeface="Quattrocento Sans"/>
                <a:sym typeface="Quattrocento Sans"/>
              </a:rPr>
              <a:t>on the training sets created with the stratified k-fold technique 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Quattrocento Sans"/>
              <a:buChar char="●"/>
            </a:pPr>
            <a:r>
              <a:rPr lang="en" sz="1600">
                <a:latin typeface="Quattrocento Sans"/>
                <a:ea typeface="Quattrocento Sans"/>
                <a:cs typeface="Quattrocento Sans"/>
                <a:sym typeface="Quattrocento Sans"/>
              </a:rPr>
              <a:t>on the overall training set, before providing it to the tuned algorithms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/>
        </p:nvSpPr>
        <p:spPr>
          <a:xfrm>
            <a:off x="154375" y="266625"/>
            <a:ext cx="1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38" name="Google Shape;138;p18"/>
          <p:cNvSpPr txBox="1"/>
          <p:nvPr>
            <p:ph type="title"/>
          </p:nvPr>
        </p:nvSpPr>
        <p:spPr>
          <a:xfrm>
            <a:off x="1381225" y="157587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ONE-HOT ENCODING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1185875" y="968350"/>
            <a:ext cx="6617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Convert categorical features into numeric.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Add a new binary variable for each unique categorical value.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475" y="3043500"/>
            <a:ext cx="3835775" cy="9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/>
        </p:nvSpPr>
        <p:spPr>
          <a:xfrm>
            <a:off x="154375" y="266625"/>
            <a:ext cx="1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46" name="Google Shape;146;p19"/>
          <p:cNvSpPr txBox="1"/>
          <p:nvPr>
            <p:ph type="title"/>
          </p:nvPr>
        </p:nvSpPr>
        <p:spPr>
          <a:xfrm>
            <a:off x="1381225" y="157587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1058375" y="1425000"/>
            <a:ext cx="65610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r>
              <a:rPr lang="en" sz="1600">
                <a:latin typeface="Quattrocento Sans"/>
                <a:ea typeface="Quattrocento Sans"/>
                <a:cs typeface="Quattrocento Sans"/>
                <a:sym typeface="Quattrocento Sans"/>
              </a:rPr>
              <a:t>rocedure that aims at finding suspicious events or items that are different from the normal form of a dataset: outliers.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Techniques employed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attrocento Sans"/>
                <a:ea typeface="Quattrocento Sans"/>
                <a:cs typeface="Quattrocento Sans"/>
                <a:sym typeface="Quattrocento Sans"/>
              </a:rPr>
              <a:t>Isolation Forest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attrocento Sans"/>
                <a:ea typeface="Quattrocento Sans"/>
                <a:cs typeface="Quattrocento Sans"/>
                <a:sym typeface="Quattrocento Sans"/>
              </a:rPr>
              <a:t>Local Outlier Factor (LOF)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attrocento Sans"/>
                <a:ea typeface="Quattrocento Sans"/>
                <a:cs typeface="Quattrocento Sans"/>
                <a:sym typeface="Quattrocento Sans"/>
              </a:rPr>
              <a:t>One-Class SVM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/>
        </p:nvSpPr>
        <p:spPr>
          <a:xfrm>
            <a:off x="154375" y="266625"/>
            <a:ext cx="1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53" name="Google Shape;153;p20"/>
          <p:cNvSpPr txBox="1"/>
          <p:nvPr>
            <p:ph type="title"/>
          </p:nvPr>
        </p:nvSpPr>
        <p:spPr>
          <a:xfrm>
            <a:off x="1381225" y="157587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 FOREST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426825" y="593175"/>
            <a:ext cx="65610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Rationale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When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a forest of random trees collectively produces shorter path lengths h(x) for some particular points they are likely to be anomalies.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Insight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Given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n instances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attrocento Sans"/>
              <a:buChar char="●"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H(i) harmonic number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c(n) estimated average of h(x)  on 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attrocento Sans"/>
              <a:buChar char="●"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E(h(x)) average h(x) over a number of iTrees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s(x, n) anomaly score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We have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318" y="4045800"/>
            <a:ext cx="1381495" cy="4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7275" y="3718975"/>
            <a:ext cx="2615575" cy="2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/>
        </p:nvSpPr>
        <p:spPr>
          <a:xfrm>
            <a:off x="464150" y="4709800"/>
            <a:ext cx="656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Fei Tony Liu, Kai Ming Ting, Zhi-Hua Zhou, “Isolation Forest”  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8100" y="1549638"/>
            <a:ext cx="3356501" cy="187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