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1"/>
  </p:notesMasterIdLst>
  <p:sldIdLst>
    <p:sldId id="259" r:id="rId3"/>
    <p:sldId id="267" r:id="rId4"/>
    <p:sldId id="268" r:id="rId5"/>
    <p:sldId id="273" r:id="rId6"/>
    <p:sldId id="275" r:id="rId7"/>
    <p:sldId id="276" r:id="rId8"/>
    <p:sldId id="264" r:id="rId9"/>
    <p:sldId id="270" r:id="rId10"/>
    <p:sldId id="281" r:id="rId11"/>
    <p:sldId id="282" r:id="rId12"/>
    <p:sldId id="277" r:id="rId13"/>
    <p:sldId id="269" r:id="rId14"/>
    <p:sldId id="271" r:id="rId15"/>
    <p:sldId id="278" r:id="rId16"/>
    <p:sldId id="280" r:id="rId17"/>
    <p:sldId id="272" r:id="rId18"/>
    <p:sldId id="279" r:id="rId19"/>
    <p:sldId id="26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F8AB23D-FCC9-4005-B952-E0073BC334EF}">
          <p14:sldIdLst>
            <p14:sldId id="259"/>
            <p14:sldId id="267"/>
          </p14:sldIdLst>
        </p14:section>
        <p14:section name="Dataset" id="{4B266C12-D1C4-4AAB-8478-25731AC2DF39}">
          <p14:sldIdLst>
            <p14:sldId id="268"/>
            <p14:sldId id="273"/>
            <p14:sldId id="275"/>
            <p14:sldId id="276"/>
          </p14:sldIdLst>
        </p14:section>
        <p14:section name="Choix des Algorithmes retenus" id="{30888E12-AA6B-4E0D-9D74-A665D3241FE8}">
          <p14:sldIdLst>
            <p14:sldId id="264"/>
          </p14:sldIdLst>
        </p14:section>
        <p14:section name="Démarche mise en œuvre pour" id="{D7C6A420-89CF-4927-BEFD-B53D4180A7C5}">
          <p14:sldIdLst>
            <p14:sldId id="270"/>
            <p14:sldId id="281"/>
            <p14:sldId id="282"/>
            <p14:sldId id="277"/>
          </p14:sldIdLst>
        </p14:section>
        <p14:section name="Analyse des résultats obtenus" id="{F08D647D-C699-4749-BE8A-E74E122EB9D8}">
          <p14:sldIdLst>
            <p14:sldId id="269"/>
          </p14:sldIdLst>
        </p14:section>
        <p14:section name="Choix du modèle" id="{2632C7C8-04BE-4D61-9935-B273A479498A}">
          <p14:sldIdLst>
            <p14:sldId id="271"/>
            <p14:sldId id="278"/>
            <p14:sldId id="280"/>
          </p14:sldIdLst>
        </p14:section>
        <p14:section name="Propositions finales" id="{FA13F215-23D0-479B-9D89-1257D1B5A918}">
          <p14:sldIdLst>
            <p14:sldId id="272"/>
            <p14:sldId id="279"/>
          </p14:sldIdLst>
        </p14:section>
        <p14:section name="Conclusion" id="{D90916F2-0651-4A19-81A1-E522DB7EA0E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607D-65F5-2565-5DEC-428BB1573E8B}" v="154" dt="2022-03-17T10:17:41.057"/>
    <p1510:client id="{11EE971A-B71E-0DAD-1C3C-8603CC6E5B38}" v="160" dt="2022-03-17T08:47:02.725"/>
    <p1510:client id="{34E568CB-B51F-40D3-9833-1BBDCFE610E2}" v="18" dt="2022-03-17T18:34:41.588"/>
    <p1510:client id="{4979C58B-3BE7-9A46-AF46-9D9D2E459CB2}" v="20" dt="2022-03-17T14:23:43.578"/>
    <p1510:client id="{715AD379-CDCA-5E9C-2AEC-7603FCA237F5}" v="56" dt="2022-03-17T12:14:08.560"/>
    <p1510:client id="{860E690D-9D33-33F7-762D-254E9EECADA1}" v="6" dt="2022-03-17T18:42:09.091"/>
    <p1510:client id="{897A8175-C55E-47C4-AFF3-6258F435FB86}" v="331" dt="2022-03-17T14:17:27.662"/>
    <p1510:client id="{8B70471A-6968-2A96-7F7A-43AEFBF0F1D9}" v="395" dt="2022-03-17T07:31:01.959"/>
    <p1510:client id="{9BF0FE77-03E7-6893-341F-231BE805330C}" v="16" dt="2022-03-17T18:37:57.306"/>
    <p1510:client id="{A954E97C-D1ED-8D94-5016-FFA1D9545285}" v="53" dt="2022-03-17T08:53:05.751"/>
    <p1510:client id="{C1CE4CA5-FFDC-C585-7B0F-49A8572B7FFD}" v="52" dt="2022-03-17T09:17:26.194"/>
    <p1510:client id="{C8066387-A0EE-D584-B8A7-C0E0326F513B}" v="179" dt="2022-03-17T08:18:11.995"/>
    <p1510:client id="{E57DF167-64BC-EC92-58B4-B64CC11F26CA}" v="421" dt="2022-03-17T14:16:34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9104" autoAdjust="0"/>
  </p:normalViewPr>
  <p:slideViewPr>
    <p:cSldViewPr snapToGrid="0">
      <p:cViewPr>
        <p:scale>
          <a:sx n="100" d="100"/>
          <a:sy n="100" d="100"/>
        </p:scale>
        <p:origin x="3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88F20-149E-4F4B-9FF9-9443316886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3D603D0-101B-4C3D-903F-B3AE940FB2DE}">
      <dgm:prSet phldrT="[Texte]"/>
      <dgm:spPr/>
      <dgm:t>
        <a:bodyPr/>
        <a:lstStyle/>
        <a:p>
          <a:r>
            <a:rPr lang="fr-FR" dirty="0"/>
            <a:t>DecisionTreeClassifier</a:t>
          </a:r>
        </a:p>
      </dgm:t>
    </dgm:pt>
    <dgm:pt modelId="{93F223E9-F586-41F2-99F8-38127220FD7C}" type="parTrans" cxnId="{E7C86C96-0ACE-4A98-8945-1812B1FAFD74}">
      <dgm:prSet/>
      <dgm:spPr/>
      <dgm:t>
        <a:bodyPr/>
        <a:lstStyle/>
        <a:p>
          <a:endParaRPr lang="fr-FR"/>
        </a:p>
      </dgm:t>
    </dgm:pt>
    <dgm:pt modelId="{60E926DF-535C-4C92-9604-40E4CFE98E78}" type="sibTrans" cxnId="{E7C86C96-0ACE-4A98-8945-1812B1FAFD74}">
      <dgm:prSet/>
      <dgm:spPr/>
      <dgm:t>
        <a:bodyPr/>
        <a:lstStyle/>
        <a:p>
          <a:endParaRPr lang="fr-FR"/>
        </a:p>
      </dgm:t>
    </dgm:pt>
    <dgm:pt modelId="{DA173FFF-3D50-4CFC-846B-2EB95B826B9A}">
      <dgm:prSet phldrT="[Texte]"/>
      <dgm:spPr/>
      <dgm:t>
        <a:bodyPr/>
        <a:lstStyle/>
        <a:p>
          <a:r>
            <a:rPr lang="fr-FR" dirty="0"/>
            <a:t>RandomForestClassifier</a:t>
          </a:r>
        </a:p>
      </dgm:t>
    </dgm:pt>
    <dgm:pt modelId="{B3EFBBDF-F2B1-42AD-BEAC-9A87A4B93702}" type="parTrans" cxnId="{EEF8AA09-0D5A-4B1D-9DAE-263F8AA8D5C3}">
      <dgm:prSet/>
      <dgm:spPr/>
      <dgm:t>
        <a:bodyPr/>
        <a:lstStyle/>
        <a:p>
          <a:endParaRPr lang="fr-FR"/>
        </a:p>
      </dgm:t>
    </dgm:pt>
    <dgm:pt modelId="{C2F60C9E-4139-43C4-8FD0-EDD4307F8F80}" type="sibTrans" cxnId="{EEF8AA09-0D5A-4B1D-9DAE-263F8AA8D5C3}">
      <dgm:prSet/>
      <dgm:spPr/>
      <dgm:t>
        <a:bodyPr/>
        <a:lstStyle/>
        <a:p>
          <a:endParaRPr lang="fr-FR"/>
        </a:p>
      </dgm:t>
    </dgm:pt>
    <dgm:pt modelId="{DC6DB052-F521-472C-A799-B3B08A72E960}">
      <dgm:prSet phldrT="[Texte]"/>
      <dgm:spPr/>
      <dgm:t>
        <a:bodyPr/>
        <a:lstStyle/>
        <a:p>
          <a:r>
            <a:rPr lang="fr-FR" dirty="0"/>
            <a:t>Ridge</a:t>
          </a:r>
        </a:p>
      </dgm:t>
    </dgm:pt>
    <dgm:pt modelId="{9BDAD110-1482-41CA-81CD-3391ABEC3ED9}" type="parTrans" cxnId="{08FE309C-882A-48DA-8049-228DD6835113}">
      <dgm:prSet/>
      <dgm:spPr/>
      <dgm:t>
        <a:bodyPr/>
        <a:lstStyle/>
        <a:p>
          <a:endParaRPr lang="fr-FR"/>
        </a:p>
      </dgm:t>
    </dgm:pt>
    <dgm:pt modelId="{A4F3D143-28E1-4B66-A2DC-A54C33FE53FD}" type="sibTrans" cxnId="{08FE309C-882A-48DA-8049-228DD6835113}">
      <dgm:prSet/>
      <dgm:spPr/>
      <dgm:t>
        <a:bodyPr/>
        <a:lstStyle/>
        <a:p>
          <a:endParaRPr lang="fr-FR"/>
        </a:p>
      </dgm:t>
    </dgm:pt>
    <dgm:pt modelId="{730C133F-0C72-4E00-8DE5-FE831334A506}">
      <dgm:prSet phldrT="[Texte]"/>
      <dgm:spPr/>
      <dgm:t>
        <a:bodyPr/>
        <a:lstStyle/>
        <a:p>
          <a:r>
            <a:rPr lang="fr-FR" dirty="0"/>
            <a:t>SGDClassifier</a:t>
          </a:r>
        </a:p>
      </dgm:t>
    </dgm:pt>
    <dgm:pt modelId="{D3BEA4DC-278D-4E96-A601-4D1505EF02F7}" type="parTrans" cxnId="{1D7283D6-5673-4D2A-931E-01D9D985ED21}">
      <dgm:prSet/>
      <dgm:spPr/>
      <dgm:t>
        <a:bodyPr/>
        <a:lstStyle/>
        <a:p>
          <a:endParaRPr lang="fr-FR"/>
        </a:p>
      </dgm:t>
    </dgm:pt>
    <dgm:pt modelId="{0734E433-CA9B-421C-8D34-060836561B6B}" type="sibTrans" cxnId="{1D7283D6-5673-4D2A-931E-01D9D985ED21}">
      <dgm:prSet/>
      <dgm:spPr/>
      <dgm:t>
        <a:bodyPr/>
        <a:lstStyle/>
        <a:p>
          <a:endParaRPr lang="fr-FR"/>
        </a:p>
      </dgm:t>
    </dgm:pt>
    <dgm:pt modelId="{4A7735EF-6915-4AB2-9ADE-720BC78DFE88}">
      <dgm:prSet/>
      <dgm:spPr/>
      <dgm:t>
        <a:bodyPr/>
        <a:lstStyle/>
        <a:p>
          <a:r>
            <a:rPr lang="fr-FR" dirty="0"/>
            <a:t>LogisticRegression</a:t>
          </a:r>
        </a:p>
      </dgm:t>
    </dgm:pt>
    <dgm:pt modelId="{13E9EA18-73C9-4993-BC0C-2005B8FB04F5}" type="parTrans" cxnId="{6DAC7690-912C-4BD1-9A32-B4AAFE3B5881}">
      <dgm:prSet/>
      <dgm:spPr/>
      <dgm:t>
        <a:bodyPr/>
        <a:lstStyle/>
        <a:p>
          <a:endParaRPr lang="fr-FR"/>
        </a:p>
      </dgm:t>
    </dgm:pt>
    <dgm:pt modelId="{F7A05CD4-7909-4567-AB23-45280E20E882}" type="sibTrans" cxnId="{6DAC7690-912C-4BD1-9A32-B4AAFE3B5881}">
      <dgm:prSet/>
      <dgm:spPr/>
      <dgm:t>
        <a:bodyPr/>
        <a:lstStyle/>
        <a:p>
          <a:endParaRPr lang="fr-FR"/>
        </a:p>
      </dgm:t>
    </dgm:pt>
    <dgm:pt modelId="{F4EB4DF6-6F41-4517-89D3-2C6E7D6035B8}">
      <dgm:prSet/>
      <dgm:spPr/>
      <dgm:t>
        <a:bodyPr/>
        <a:lstStyle/>
        <a:p>
          <a:r>
            <a:rPr lang="fr-FR" dirty="0"/>
            <a:t>Perceptron</a:t>
          </a:r>
        </a:p>
      </dgm:t>
    </dgm:pt>
    <dgm:pt modelId="{9B8241EA-49DA-48F2-BB55-E8D97CBF78D9}" type="parTrans" cxnId="{FEDACB9B-A7DB-4318-8668-0AB76E08F1E7}">
      <dgm:prSet/>
      <dgm:spPr/>
      <dgm:t>
        <a:bodyPr/>
        <a:lstStyle/>
        <a:p>
          <a:endParaRPr lang="fr-FR"/>
        </a:p>
      </dgm:t>
    </dgm:pt>
    <dgm:pt modelId="{4689A9FB-D793-4A30-9EF3-D746E0255820}" type="sibTrans" cxnId="{FEDACB9B-A7DB-4318-8668-0AB76E08F1E7}">
      <dgm:prSet/>
      <dgm:spPr/>
      <dgm:t>
        <a:bodyPr/>
        <a:lstStyle/>
        <a:p>
          <a:endParaRPr lang="fr-FR"/>
        </a:p>
      </dgm:t>
    </dgm:pt>
    <dgm:pt modelId="{448E083E-72A9-4520-9519-B0BC9565EB68}">
      <dgm:prSet/>
      <dgm:spPr/>
      <dgm:t>
        <a:bodyPr/>
        <a:lstStyle/>
        <a:p>
          <a:r>
            <a:rPr lang="fr-FR" dirty="0"/>
            <a:t>SVC</a:t>
          </a:r>
        </a:p>
      </dgm:t>
    </dgm:pt>
    <dgm:pt modelId="{DA9481D0-2FE1-4943-83B2-7D1639740CE6}" type="parTrans" cxnId="{05CF4F44-710B-441B-A414-8CF04CC44D7A}">
      <dgm:prSet/>
      <dgm:spPr/>
      <dgm:t>
        <a:bodyPr/>
        <a:lstStyle/>
        <a:p>
          <a:endParaRPr lang="fr-FR"/>
        </a:p>
      </dgm:t>
    </dgm:pt>
    <dgm:pt modelId="{1CD68AB5-6D99-4CC8-A58A-9BA48CE307E0}" type="sibTrans" cxnId="{05CF4F44-710B-441B-A414-8CF04CC44D7A}">
      <dgm:prSet/>
      <dgm:spPr/>
      <dgm:t>
        <a:bodyPr/>
        <a:lstStyle/>
        <a:p>
          <a:endParaRPr lang="fr-FR"/>
        </a:p>
      </dgm:t>
    </dgm:pt>
    <dgm:pt modelId="{FDE1A4A8-6D7E-4047-B2C3-2C9E0FEBB0FD}">
      <dgm:prSet/>
      <dgm:spPr/>
      <dgm:t>
        <a:bodyPr/>
        <a:lstStyle/>
        <a:p>
          <a:r>
            <a:rPr lang="fr-FR" b="0" i="0" dirty="0"/>
            <a:t>KNeighborsClassifier</a:t>
          </a:r>
          <a:endParaRPr lang="fr-FR" dirty="0"/>
        </a:p>
      </dgm:t>
    </dgm:pt>
    <dgm:pt modelId="{38EA8EF6-E946-43FC-8BD0-0CC5ED76DFAE}" type="parTrans" cxnId="{4E5473AE-8965-4948-B53B-08AD6C123946}">
      <dgm:prSet/>
      <dgm:spPr/>
      <dgm:t>
        <a:bodyPr/>
        <a:lstStyle/>
        <a:p>
          <a:endParaRPr lang="fr-FR"/>
        </a:p>
      </dgm:t>
    </dgm:pt>
    <dgm:pt modelId="{C67A5BBD-E907-40B8-919A-DF63A8A099E4}" type="sibTrans" cxnId="{4E5473AE-8965-4948-B53B-08AD6C123946}">
      <dgm:prSet/>
      <dgm:spPr/>
      <dgm:t>
        <a:bodyPr/>
        <a:lstStyle/>
        <a:p>
          <a:endParaRPr lang="fr-FR"/>
        </a:p>
      </dgm:t>
    </dgm:pt>
    <dgm:pt modelId="{2FFA4B3C-978E-4930-AD6F-4828E6181E4F}" type="pres">
      <dgm:prSet presAssocID="{92E88F20-149E-4F4B-9FF9-944331688606}" presName="linear" presStyleCnt="0">
        <dgm:presLayoutVars>
          <dgm:animLvl val="lvl"/>
          <dgm:resizeHandles val="exact"/>
        </dgm:presLayoutVars>
      </dgm:prSet>
      <dgm:spPr/>
    </dgm:pt>
    <dgm:pt modelId="{DE6B3D55-F65E-4C5F-86B0-300EB5D4051F}" type="pres">
      <dgm:prSet presAssocID="{03D603D0-101B-4C3D-903F-B3AE940FB2DE}" presName="parentText" presStyleLbl="node1" presStyleIdx="0" presStyleCnt="8" custLinFactNeighborY="2704">
        <dgm:presLayoutVars>
          <dgm:chMax val="0"/>
          <dgm:bulletEnabled val="1"/>
        </dgm:presLayoutVars>
      </dgm:prSet>
      <dgm:spPr/>
    </dgm:pt>
    <dgm:pt modelId="{0A2B5821-3710-4EB3-BA07-89BA0769F017}" type="pres">
      <dgm:prSet presAssocID="{60E926DF-535C-4C92-9604-40E4CFE98E78}" presName="spacer" presStyleCnt="0"/>
      <dgm:spPr/>
    </dgm:pt>
    <dgm:pt modelId="{86EDFF8C-319C-4BBC-9343-8CED7BD99229}" type="pres">
      <dgm:prSet presAssocID="{DA173FFF-3D50-4CFC-846B-2EB95B826B9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95E846F-4D44-46D2-B95F-54C76D5576DF}" type="pres">
      <dgm:prSet presAssocID="{C2F60C9E-4139-43C4-8FD0-EDD4307F8F80}" presName="spacer" presStyleCnt="0"/>
      <dgm:spPr/>
    </dgm:pt>
    <dgm:pt modelId="{4C9112B3-B1F3-4CB5-802E-0A8AFD541D97}" type="pres">
      <dgm:prSet presAssocID="{DC6DB052-F521-472C-A799-B3B08A72E96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B99C1A2-8876-4307-BDC1-C446DF94B5AC}" type="pres">
      <dgm:prSet presAssocID="{A4F3D143-28E1-4B66-A2DC-A54C33FE53FD}" presName="spacer" presStyleCnt="0"/>
      <dgm:spPr/>
    </dgm:pt>
    <dgm:pt modelId="{D41EF005-70B6-42FA-9783-18110215874B}" type="pres">
      <dgm:prSet presAssocID="{730C133F-0C72-4E00-8DE5-FE831334A50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31292ED-42DC-4A79-A4D2-A27AF32744A3}" type="pres">
      <dgm:prSet presAssocID="{0734E433-CA9B-421C-8D34-060836561B6B}" presName="spacer" presStyleCnt="0"/>
      <dgm:spPr/>
    </dgm:pt>
    <dgm:pt modelId="{86E85A7F-D4C8-4BE8-ACD0-65A7266F4C42}" type="pres">
      <dgm:prSet presAssocID="{4A7735EF-6915-4AB2-9ADE-720BC78DFE8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5E7BB07-4B3B-4E4A-BE16-B7A6025D5942}" type="pres">
      <dgm:prSet presAssocID="{F7A05CD4-7909-4567-AB23-45280E20E882}" presName="spacer" presStyleCnt="0"/>
      <dgm:spPr/>
    </dgm:pt>
    <dgm:pt modelId="{02E24B49-A30F-45D1-BC74-05B0890066E9}" type="pres">
      <dgm:prSet presAssocID="{F4EB4DF6-6F41-4517-89D3-2C6E7D6035B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7A317E9-F2B3-4B11-8CED-CD0F2275446D}" type="pres">
      <dgm:prSet presAssocID="{4689A9FB-D793-4A30-9EF3-D746E0255820}" presName="spacer" presStyleCnt="0"/>
      <dgm:spPr/>
    </dgm:pt>
    <dgm:pt modelId="{B0DB622C-F746-49EA-88F9-6A0FDC6C7D56}" type="pres">
      <dgm:prSet presAssocID="{448E083E-72A9-4520-9519-B0BC9565EB6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8D0C247-3B0F-4580-8529-EAF0EB4F5921}" type="pres">
      <dgm:prSet presAssocID="{1CD68AB5-6D99-4CC8-A58A-9BA48CE307E0}" presName="spacer" presStyleCnt="0"/>
      <dgm:spPr/>
    </dgm:pt>
    <dgm:pt modelId="{03ACD78B-F9FC-48F7-B93D-62C0BCED60AE}" type="pres">
      <dgm:prSet presAssocID="{FDE1A4A8-6D7E-4047-B2C3-2C9E0FEBB0F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EF8AA09-0D5A-4B1D-9DAE-263F8AA8D5C3}" srcId="{92E88F20-149E-4F4B-9FF9-944331688606}" destId="{DA173FFF-3D50-4CFC-846B-2EB95B826B9A}" srcOrd="1" destOrd="0" parTransId="{B3EFBBDF-F2B1-42AD-BEAC-9A87A4B93702}" sibTransId="{C2F60C9E-4139-43C4-8FD0-EDD4307F8F80}"/>
    <dgm:cxn modelId="{56295D10-7294-4F75-B3FC-BF724CD29ACF}" type="presOf" srcId="{FDE1A4A8-6D7E-4047-B2C3-2C9E0FEBB0FD}" destId="{03ACD78B-F9FC-48F7-B93D-62C0BCED60AE}" srcOrd="0" destOrd="0" presId="urn:microsoft.com/office/officeart/2005/8/layout/vList2"/>
    <dgm:cxn modelId="{7E7E7114-5DDB-4C11-A0FB-77DE6CD9F7CC}" type="presOf" srcId="{F4EB4DF6-6F41-4517-89D3-2C6E7D6035B8}" destId="{02E24B49-A30F-45D1-BC74-05B0890066E9}" srcOrd="0" destOrd="0" presId="urn:microsoft.com/office/officeart/2005/8/layout/vList2"/>
    <dgm:cxn modelId="{CFFAFC24-060A-4331-BC11-6CB5ABE0188F}" type="presOf" srcId="{DA173FFF-3D50-4CFC-846B-2EB95B826B9A}" destId="{86EDFF8C-319C-4BBC-9343-8CED7BD99229}" srcOrd="0" destOrd="0" presId="urn:microsoft.com/office/officeart/2005/8/layout/vList2"/>
    <dgm:cxn modelId="{05CF4F44-710B-441B-A414-8CF04CC44D7A}" srcId="{92E88F20-149E-4F4B-9FF9-944331688606}" destId="{448E083E-72A9-4520-9519-B0BC9565EB68}" srcOrd="6" destOrd="0" parTransId="{DA9481D0-2FE1-4943-83B2-7D1639740CE6}" sibTransId="{1CD68AB5-6D99-4CC8-A58A-9BA48CE307E0}"/>
    <dgm:cxn modelId="{9E7DE466-48AE-4B6C-8DF4-9CA42E56B4C9}" type="presOf" srcId="{92E88F20-149E-4F4B-9FF9-944331688606}" destId="{2FFA4B3C-978E-4930-AD6F-4828E6181E4F}" srcOrd="0" destOrd="0" presId="urn:microsoft.com/office/officeart/2005/8/layout/vList2"/>
    <dgm:cxn modelId="{6DAC7690-912C-4BD1-9A32-B4AAFE3B5881}" srcId="{92E88F20-149E-4F4B-9FF9-944331688606}" destId="{4A7735EF-6915-4AB2-9ADE-720BC78DFE88}" srcOrd="4" destOrd="0" parTransId="{13E9EA18-73C9-4993-BC0C-2005B8FB04F5}" sibTransId="{F7A05CD4-7909-4567-AB23-45280E20E882}"/>
    <dgm:cxn modelId="{E7C86C96-0ACE-4A98-8945-1812B1FAFD74}" srcId="{92E88F20-149E-4F4B-9FF9-944331688606}" destId="{03D603D0-101B-4C3D-903F-B3AE940FB2DE}" srcOrd="0" destOrd="0" parTransId="{93F223E9-F586-41F2-99F8-38127220FD7C}" sibTransId="{60E926DF-535C-4C92-9604-40E4CFE98E78}"/>
    <dgm:cxn modelId="{FEDACB9B-A7DB-4318-8668-0AB76E08F1E7}" srcId="{92E88F20-149E-4F4B-9FF9-944331688606}" destId="{F4EB4DF6-6F41-4517-89D3-2C6E7D6035B8}" srcOrd="5" destOrd="0" parTransId="{9B8241EA-49DA-48F2-BB55-E8D97CBF78D9}" sibTransId="{4689A9FB-D793-4A30-9EF3-D746E0255820}"/>
    <dgm:cxn modelId="{08FE309C-882A-48DA-8049-228DD6835113}" srcId="{92E88F20-149E-4F4B-9FF9-944331688606}" destId="{DC6DB052-F521-472C-A799-B3B08A72E960}" srcOrd="2" destOrd="0" parTransId="{9BDAD110-1482-41CA-81CD-3391ABEC3ED9}" sibTransId="{A4F3D143-28E1-4B66-A2DC-A54C33FE53FD}"/>
    <dgm:cxn modelId="{4E5473AE-8965-4948-B53B-08AD6C123946}" srcId="{92E88F20-149E-4F4B-9FF9-944331688606}" destId="{FDE1A4A8-6D7E-4047-B2C3-2C9E0FEBB0FD}" srcOrd="7" destOrd="0" parTransId="{38EA8EF6-E946-43FC-8BD0-0CC5ED76DFAE}" sibTransId="{C67A5BBD-E907-40B8-919A-DF63A8A099E4}"/>
    <dgm:cxn modelId="{0CF552B0-DCE0-425B-B89D-C3EC4D3BFAE9}" type="presOf" srcId="{4A7735EF-6915-4AB2-9ADE-720BC78DFE88}" destId="{86E85A7F-D4C8-4BE8-ACD0-65A7266F4C42}" srcOrd="0" destOrd="0" presId="urn:microsoft.com/office/officeart/2005/8/layout/vList2"/>
    <dgm:cxn modelId="{604121C0-7730-45A8-BAC2-E9EB02BC32E7}" type="presOf" srcId="{DC6DB052-F521-472C-A799-B3B08A72E960}" destId="{4C9112B3-B1F3-4CB5-802E-0A8AFD541D97}" srcOrd="0" destOrd="0" presId="urn:microsoft.com/office/officeart/2005/8/layout/vList2"/>
    <dgm:cxn modelId="{1D7283D6-5673-4D2A-931E-01D9D985ED21}" srcId="{92E88F20-149E-4F4B-9FF9-944331688606}" destId="{730C133F-0C72-4E00-8DE5-FE831334A506}" srcOrd="3" destOrd="0" parTransId="{D3BEA4DC-278D-4E96-A601-4D1505EF02F7}" sibTransId="{0734E433-CA9B-421C-8D34-060836561B6B}"/>
    <dgm:cxn modelId="{31CA1DEC-3D37-4215-9A99-408CE23BA623}" type="presOf" srcId="{448E083E-72A9-4520-9519-B0BC9565EB68}" destId="{B0DB622C-F746-49EA-88F9-6A0FDC6C7D56}" srcOrd="0" destOrd="0" presId="urn:microsoft.com/office/officeart/2005/8/layout/vList2"/>
    <dgm:cxn modelId="{AA3544F9-FE35-40F8-963C-E1B0A024B6D5}" type="presOf" srcId="{03D603D0-101B-4C3D-903F-B3AE940FB2DE}" destId="{DE6B3D55-F65E-4C5F-86B0-300EB5D4051F}" srcOrd="0" destOrd="0" presId="urn:microsoft.com/office/officeart/2005/8/layout/vList2"/>
    <dgm:cxn modelId="{D35157FB-62F4-4487-8411-DD45D3317ADE}" type="presOf" srcId="{730C133F-0C72-4E00-8DE5-FE831334A506}" destId="{D41EF005-70B6-42FA-9783-18110215874B}" srcOrd="0" destOrd="0" presId="urn:microsoft.com/office/officeart/2005/8/layout/vList2"/>
    <dgm:cxn modelId="{A3BD9D03-1E61-464B-B5C0-892D2ED3DCB6}" type="presParOf" srcId="{2FFA4B3C-978E-4930-AD6F-4828E6181E4F}" destId="{DE6B3D55-F65E-4C5F-86B0-300EB5D4051F}" srcOrd="0" destOrd="0" presId="urn:microsoft.com/office/officeart/2005/8/layout/vList2"/>
    <dgm:cxn modelId="{520DBDF8-D681-465C-A98C-A8B3707348E8}" type="presParOf" srcId="{2FFA4B3C-978E-4930-AD6F-4828E6181E4F}" destId="{0A2B5821-3710-4EB3-BA07-89BA0769F017}" srcOrd="1" destOrd="0" presId="urn:microsoft.com/office/officeart/2005/8/layout/vList2"/>
    <dgm:cxn modelId="{4AA2FD21-6F01-4999-B40E-11C587B562C4}" type="presParOf" srcId="{2FFA4B3C-978E-4930-AD6F-4828E6181E4F}" destId="{86EDFF8C-319C-4BBC-9343-8CED7BD99229}" srcOrd="2" destOrd="0" presId="urn:microsoft.com/office/officeart/2005/8/layout/vList2"/>
    <dgm:cxn modelId="{B294C98F-BBF5-4D39-B8DF-C042704A942E}" type="presParOf" srcId="{2FFA4B3C-978E-4930-AD6F-4828E6181E4F}" destId="{E95E846F-4D44-46D2-B95F-54C76D5576DF}" srcOrd="3" destOrd="0" presId="urn:microsoft.com/office/officeart/2005/8/layout/vList2"/>
    <dgm:cxn modelId="{DDB11763-3B6A-44E1-A2D8-9AC4E3532CAB}" type="presParOf" srcId="{2FFA4B3C-978E-4930-AD6F-4828E6181E4F}" destId="{4C9112B3-B1F3-4CB5-802E-0A8AFD541D97}" srcOrd="4" destOrd="0" presId="urn:microsoft.com/office/officeart/2005/8/layout/vList2"/>
    <dgm:cxn modelId="{A9D3F227-0590-4A91-96D5-D74F2283B595}" type="presParOf" srcId="{2FFA4B3C-978E-4930-AD6F-4828E6181E4F}" destId="{DB99C1A2-8876-4307-BDC1-C446DF94B5AC}" srcOrd="5" destOrd="0" presId="urn:microsoft.com/office/officeart/2005/8/layout/vList2"/>
    <dgm:cxn modelId="{C9B9A96F-8E47-4D07-B2A0-777CDE8E1151}" type="presParOf" srcId="{2FFA4B3C-978E-4930-AD6F-4828E6181E4F}" destId="{D41EF005-70B6-42FA-9783-18110215874B}" srcOrd="6" destOrd="0" presId="urn:microsoft.com/office/officeart/2005/8/layout/vList2"/>
    <dgm:cxn modelId="{D35BC78B-6E29-4182-AD77-E34D35A59C39}" type="presParOf" srcId="{2FFA4B3C-978E-4930-AD6F-4828E6181E4F}" destId="{A31292ED-42DC-4A79-A4D2-A27AF32744A3}" srcOrd="7" destOrd="0" presId="urn:microsoft.com/office/officeart/2005/8/layout/vList2"/>
    <dgm:cxn modelId="{DB6681BA-266B-4B6F-84B2-F66E9E2CFAF6}" type="presParOf" srcId="{2FFA4B3C-978E-4930-AD6F-4828E6181E4F}" destId="{86E85A7F-D4C8-4BE8-ACD0-65A7266F4C42}" srcOrd="8" destOrd="0" presId="urn:microsoft.com/office/officeart/2005/8/layout/vList2"/>
    <dgm:cxn modelId="{A74959C4-C532-40D7-BF75-27ED5A1ED771}" type="presParOf" srcId="{2FFA4B3C-978E-4930-AD6F-4828E6181E4F}" destId="{35E7BB07-4B3B-4E4A-BE16-B7A6025D5942}" srcOrd="9" destOrd="0" presId="urn:microsoft.com/office/officeart/2005/8/layout/vList2"/>
    <dgm:cxn modelId="{675AD088-F93A-439A-B625-3EAE1DB1CFD3}" type="presParOf" srcId="{2FFA4B3C-978E-4930-AD6F-4828E6181E4F}" destId="{02E24B49-A30F-45D1-BC74-05B0890066E9}" srcOrd="10" destOrd="0" presId="urn:microsoft.com/office/officeart/2005/8/layout/vList2"/>
    <dgm:cxn modelId="{58D59E6C-8CAC-4757-A359-00548741F1A0}" type="presParOf" srcId="{2FFA4B3C-978E-4930-AD6F-4828E6181E4F}" destId="{C7A317E9-F2B3-4B11-8CED-CD0F2275446D}" srcOrd="11" destOrd="0" presId="urn:microsoft.com/office/officeart/2005/8/layout/vList2"/>
    <dgm:cxn modelId="{35E2551F-DA8E-4424-8F7D-E22AA14B88B8}" type="presParOf" srcId="{2FFA4B3C-978E-4930-AD6F-4828E6181E4F}" destId="{B0DB622C-F746-49EA-88F9-6A0FDC6C7D56}" srcOrd="12" destOrd="0" presId="urn:microsoft.com/office/officeart/2005/8/layout/vList2"/>
    <dgm:cxn modelId="{8A09B68D-D531-41CB-8015-D5FD9402F658}" type="presParOf" srcId="{2FFA4B3C-978E-4930-AD6F-4828E6181E4F}" destId="{28D0C247-3B0F-4580-8529-EAF0EB4F5921}" srcOrd="13" destOrd="0" presId="urn:microsoft.com/office/officeart/2005/8/layout/vList2"/>
    <dgm:cxn modelId="{73FFDB00-97B8-48D7-85BE-9852F661A94B}" type="presParOf" srcId="{2FFA4B3C-978E-4930-AD6F-4828E6181E4F}" destId="{03ACD78B-F9FC-48F7-B93D-62C0BCED60A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B3D55-F65E-4C5F-86B0-300EB5D4051F}">
      <dsp:nvSpPr>
        <dsp:cNvPr id="0" name=""/>
        <dsp:cNvSpPr/>
      </dsp:nvSpPr>
      <dsp:spPr>
        <a:xfrm>
          <a:off x="0" y="28382"/>
          <a:ext cx="9838092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DecisionTreeClassifier</a:t>
          </a:r>
        </a:p>
      </dsp:txBody>
      <dsp:txXfrm>
        <a:off x="25759" y="54141"/>
        <a:ext cx="9786574" cy="476152"/>
      </dsp:txXfrm>
    </dsp:sp>
    <dsp:sp modelId="{86EDFF8C-319C-4BBC-9343-8CED7BD99229}">
      <dsp:nvSpPr>
        <dsp:cNvPr id="0" name=""/>
        <dsp:cNvSpPr/>
      </dsp:nvSpPr>
      <dsp:spPr>
        <a:xfrm>
          <a:off x="0" y="617698"/>
          <a:ext cx="9838092" cy="52767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RandomForestClassifier</a:t>
          </a:r>
        </a:p>
      </dsp:txBody>
      <dsp:txXfrm>
        <a:off x="25759" y="643457"/>
        <a:ext cx="9786574" cy="476152"/>
      </dsp:txXfrm>
    </dsp:sp>
    <dsp:sp modelId="{4C9112B3-B1F3-4CB5-802E-0A8AFD541D97}">
      <dsp:nvSpPr>
        <dsp:cNvPr id="0" name=""/>
        <dsp:cNvSpPr/>
      </dsp:nvSpPr>
      <dsp:spPr>
        <a:xfrm>
          <a:off x="0" y="1208728"/>
          <a:ext cx="9838092" cy="52767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Ridge</a:t>
          </a:r>
        </a:p>
      </dsp:txBody>
      <dsp:txXfrm>
        <a:off x="25759" y="1234487"/>
        <a:ext cx="9786574" cy="476152"/>
      </dsp:txXfrm>
    </dsp:sp>
    <dsp:sp modelId="{D41EF005-70B6-42FA-9783-18110215874B}">
      <dsp:nvSpPr>
        <dsp:cNvPr id="0" name=""/>
        <dsp:cNvSpPr/>
      </dsp:nvSpPr>
      <dsp:spPr>
        <a:xfrm>
          <a:off x="0" y="1799759"/>
          <a:ext cx="9838092" cy="52767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SGDClassifier</a:t>
          </a:r>
        </a:p>
      </dsp:txBody>
      <dsp:txXfrm>
        <a:off x="25759" y="1825518"/>
        <a:ext cx="9786574" cy="476152"/>
      </dsp:txXfrm>
    </dsp:sp>
    <dsp:sp modelId="{86E85A7F-D4C8-4BE8-ACD0-65A7266F4C42}">
      <dsp:nvSpPr>
        <dsp:cNvPr id="0" name=""/>
        <dsp:cNvSpPr/>
      </dsp:nvSpPr>
      <dsp:spPr>
        <a:xfrm>
          <a:off x="0" y="2390789"/>
          <a:ext cx="9838092" cy="52767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LogisticRegression</a:t>
          </a:r>
        </a:p>
      </dsp:txBody>
      <dsp:txXfrm>
        <a:off x="25759" y="2416548"/>
        <a:ext cx="9786574" cy="476152"/>
      </dsp:txXfrm>
    </dsp:sp>
    <dsp:sp modelId="{02E24B49-A30F-45D1-BC74-05B0890066E9}">
      <dsp:nvSpPr>
        <dsp:cNvPr id="0" name=""/>
        <dsp:cNvSpPr/>
      </dsp:nvSpPr>
      <dsp:spPr>
        <a:xfrm>
          <a:off x="0" y="2981819"/>
          <a:ext cx="9838092" cy="52767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Perceptron</a:t>
          </a:r>
        </a:p>
      </dsp:txBody>
      <dsp:txXfrm>
        <a:off x="25759" y="3007578"/>
        <a:ext cx="9786574" cy="476152"/>
      </dsp:txXfrm>
    </dsp:sp>
    <dsp:sp modelId="{B0DB622C-F746-49EA-88F9-6A0FDC6C7D56}">
      <dsp:nvSpPr>
        <dsp:cNvPr id="0" name=""/>
        <dsp:cNvSpPr/>
      </dsp:nvSpPr>
      <dsp:spPr>
        <a:xfrm>
          <a:off x="0" y="3572849"/>
          <a:ext cx="9838092" cy="52767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SVC</a:t>
          </a:r>
        </a:p>
      </dsp:txBody>
      <dsp:txXfrm>
        <a:off x="25759" y="3598608"/>
        <a:ext cx="9786574" cy="476152"/>
      </dsp:txXfrm>
    </dsp:sp>
    <dsp:sp modelId="{03ACD78B-F9FC-48F7-B93D-62C0BCED60AE}">
      <dsp:nvSpPr>
        <dsp:cNvPr id="0" name=""/>
        <dsp:cNvSpPr/>
      </dsp:nvSpPr>
      <dsp:spPr>
        <a:xfrm>
          <a:off x="0" y="4163879"/>
          <a:ext cx="9838092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KNeighborsClassifier</a:t>
          </a:r>
          <a:endParaRPr lang="fr-FR" sz="2200" kern="1200" dirty="0"/>
        </a:p>
      </dsp:txBody>
      <dsp:txXfrm>
        <a:off x="25759" y="4189638"/>
        <a:ext cx="9786574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FC19-DFD0-4F7F-B5C8-CB069645FE2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C0CBC-FD8A-4488-A526-C30EBE70B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pourquoi ils sont utiles dans notre cas :</a:t>
            </a:r>
          </a:p>
          <a:p>
            <a:r>
              <a:rPr lang="fr-FR" dirty="0"/>
              <a:t>Pris les plus connus</a:t>
            </a:r>
          </a:p>
          <a:p>
            <a:r>
              <a:rPr lang="fr-FR" dirty="0"/>
              <a:t>Ils sont dans des catégories différentes</a:t>
            </a:r>
          </a:p>
          <a:p>
            <a:r>
              <a:rPr lang="fr-FR" dirty="0" err="1"/>
              <a:t>Tree</a:t>
            </a:r>
            <a:r>
              <a:rPr lang="fr-FR" dirty="0"/>
              <a:t> -&gt; 1</a:t>
            </a:r>
          </a:p>
          <a:p>
            <a:r>
              <a:rPr lang="fr-FR" dirty="0"/>
              <a:t>Ensemble -&gt;2</a:t>
            </a:r>
          </a:p>
          <a:p>
            <a:r>
              <a:rPr lang="fr-FR" dirty="0" err="1"/>
              <a:t>Linear</a:t>
            </a:r>
            <a:r>
              <a:rPr lang="fr-FR" dirty="0"/>
              <a:t> -&gt; 3, 4, 5, 6</a:t>
            </a:r>
          </a:p>
          <a:p>
            <a:r>
              <a:rPr lang="fr-FR" dirty="0"/>
              <a:t>SVM -&gt;7</a:t>
            </a:r>
          </a:p>
          <a:p>
            <a:r>
              <a:rPr lang="fr-FR" dirty="0"/>
              <a:t>Neighbors -&gt;8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C0CBC-FD8A-4488-A526-C30EBE70B1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9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Largue choix d’hyperparamètres</a:t>
            </a:r>
          </a:p>
          <a:p>
            <a:r>
              <a:rPr lang="fr-FR" dirty="0" err="1"/>
              <a:t>Hyperpamètres</a:t>
            </a:r>
            <a:r>
              <a:rPr lang="fr-FR" dirty="0"/>
              <a:t> les plus important</a:t>
            </a:r>
          </a:p>
          <a:p>
            <a:r>
              <a:rPr lang="fr-FR" dirty="0"/>
              <a:t>Test long à appliquer</a:t>
            </a:r>
          </a:p>
          <a:p>
            <a:r>
              <a:rPr lang="fr-FR" dirty="0" err="1"/>
              <a:t>Grid</a:t>
            </a:r>
            <a:r>
              <a:rPr lang="fr-FR" dirty="0"/>
              <a:t> qui sélectionne les meilleurs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C0CBC-FD8A-4488-A526-C30EBE70B18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9D069-E305-466A-B3D3-1BC60B7C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0EA186-C623-4027-9825-E42D02E1E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B606E-0041-4B67-943C-13E15FAC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CCF20-A2ED-4C8E-902C-D6B70651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BDBC2-F7FA-4F26-9F29-F0B72698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D0227-7617-467A-BBD1-2AB90A5E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9826D-BEDB-486B-A470-C2080331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07F1DC-2FD6-44CE-96EF-2BCFD24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E2E906-54E0-458A-8CB6-F974E7B7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A24B3-7BBC-4E4F-9F2B-28144ACB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64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E35057-D6C6-415A-9DDB-07BC1C805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67ACAC-4CFE-4309-822D-263FABCD6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CBEC2-5577-4892-A9C0-53EE656E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BF39D-97D8-405A-80AE-9F056A26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FE59A-27AA-4E5D-8587-B1A5B275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7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50636-2377-4351-BD99-E977D3FB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390AA0-0C4F-4996-8EE5-2CF6CD487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A2D02-E8FA-4D86-ADCB-8B6E7272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1C9E-681D-4FAC-B008-FA22B072670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174CF5-9810-45D8-A388-34154BEA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AF2EE-E8D3-4D68-B757-310E3B0E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DFAB-24D6-4B7A-8C8C-F9EAE85A9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24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14C93-40AE-4C7A-A725-27338AC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E991E-8B40-4624-A28F-D36B9D5B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90404-80AC-4B1C-95BA-99651602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327C6-F5AD-465F-BC68-06DB47A6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79EB1-0603-4A27-91FA-99DCDA54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6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AC4D-F9C7-4117-82D6-2949998F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D00D1-D460-4906-A385-464A1378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80BD2-98F5-4739-9679-7B09A03C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67778-01BE-45F6-99A3-755072D1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34A83-3833-405A-B5AE-8DE9499C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8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69A60-7545-45DE-824C-799DC35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0BF03-A5EC-44E1-B87B-A47838EED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8FA2B1-628B-411D-BCFF-8D0CAD8E9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D282DE-47F1-40E6-82D4-C1BCDA3E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2C475D-D5CA-475A-A017-FDD699E7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13C03-3671-4AA4-9153-8BF0C894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5E506-2203-47A6-9176-925CEF91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7FB25-29FA-4B9E-844B-455BA2E3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6BE94-D8C7-412C-B601-4DDD4123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69F4A5-4F4F-4BF2-9309-997A11B7C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1D28C-CD6D-4033-8A6E-712AF195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1866A0-E307-4FDC-AD66-913C8EA5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DE02D-2329-42DC-A9E6-A2796054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4EBED4-BA55-4036-A781-4E6B490D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4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9045C-61CF-461F-9F20-1299217E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90E1AB-7A65-4398-8512-6C463682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46F1A-1D36-4EC0-81D7-42A167EB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A116CB-A65C-4F01-9F40-C340039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1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668A22-B75E-4210-A0F6-E2D2D54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3220D2-5BD1-406F-AAEF-4735AA6B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1E5050-4D62-47AF-8308-208F2219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7001F-BE40-4453-A87C-A9581C96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E350E-04BC-48C3-B3C9-B3056E1E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5F636-A8BC-4DBB-A234-381C162C5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6C9D0-7706-43C0-9BE2-FC08B67C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BD270-4933-4170-87E9-0A0D93E4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5B11B5-C375-43EF-A291-E9766EA9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8960-E9CC-4CA5-8639-44413790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DBD5C0-F145-4AB8-82DB-3B9D77350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22C76-A6E0-486E-BBA1-D5410F5DE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96DDDA-AE5E-41BE-91E8-105D1BE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DD4852-0599-4839-8F9C-A4E3F9CF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CBB96E-92B0-4AAE-9AEF-6F40F557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04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412BCB-BFAD-45D1-8082-E073AE36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1F9758-959B-45E9-99D1-1FCC6B03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82FF6-FEFF-47AB-A341-E89429514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3A54-DE25-4D2C-9B6F-14CF0B03A53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DCE3C-82FF-42E3-B34B-22976B22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9BDB1-B909-43A5-8FB0-AA5FD8D2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8825-5E7D-4707-9EE1-E1C4F4D8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9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D9F4E5-5AB7-4DD3-944C-701D0BBC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6D5D7-18E4-4288-A33A-434CE1E6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E139B-FA7C-46C0-B179-A1D40A4C7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1C9E-681D-4FAC-B008-FA22B072670B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B6582-1D42-43F4-B9A7-20C5FD34F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7E2F7-DDE3-4832-BE86-246527ED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DFAB-24D6-4B7A-8C8C-F9EAE85A9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4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218341-76B0-4E71-8B81-BB697A41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E42EEC-47DE-4A60-91C3-1309DFF7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HumanForYou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7F0B2595-D532-410E-976E-8B8ABFE7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459084"/>
            <a:ext cx="3217333" cy="2557779"/>
          </a:xfrm>
          <a:prstGeom prst="rect">
            <a:avLst/>
          </a:prstGeom>
        </p:spPr>
      </p:pic>
      <p:sp>
        <p:nvSpPr>
          <p:cNvPr id="4" name="Hexagone 3">
            <a:extLst>
              <a:ext uri="{FF2B5EF4-FFF2-40B4-BE49-F238E27FC236}">
                <a16:creationId xmlns:a16="http://schemas.microsoft.com/office/drawing/2014/main" id="{2BFABA99-3CAE-4D12-B669-1A0697CE6186}"/>
              </a:ext>
            </a:extLst>
          </p:cNvPr>
          <p:cNvSpPr/>
          <p:nvPr/>
        </p:nvSpPr>
        <p:spPr>
          <a:xfrm>
            <a:off x="5844428" y="6335751"/>
            <a:ext cx="501804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>
                <a:solidFill>
                  <a:srgbClr val="000000"/>
                </a:solidFill>
                <a:cs typeface="Calibri"/>
              </a:rPr>
              <a:t>1</a:t>
            </a:r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A16436-98E9-4B3F-ACC9-3F5EDFF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 Search</a:t>
            </a:r>
          </a:p>
        </p:txBody>
      </p:sp>
      <p:pic>
        <p:nvPicPr>
          <p:cNvPr id="3076" name="Picture 4" descr="Optimiser un modèle avec Grid Search - Lovely Analytics">
            <a:extLst>
              <a:ext uri="{FF2B5EF4-FFF2-40B4-BE49-F238E27FC236}">
                <a16:creationId xmlns:a16="http://schemas.microsoft.com/office/drawing/2014/main" id="{E9684541-C662-4E71-BF1C-97E720117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1"/>
          <a:stretch/>
        </p:blipFill>
        <p:spPr bwMode="auto">
          <a:xfrm>
            <a:off x="4777316" y="2003890"/>
            <a:ext cx="6780700" cy="25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e 14">
            <a:extLst>
              <a:ext uri="{FF2B5EF4-FFF2-40B4-BE49-F238E27FC236}">
                <a16:creationId xmlns:a16="http://schemas.microsoft.com/office/drawing/2014/main" id="{BD2E20AF-1976-47B3-8BC4-6A87779EA2B6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D8809EE0-8B9C-40EC-BAAE-54A1A8988517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37071D2F-AB4B-4601-9505-A6002374DCF3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876531D7-2B78-4DE7-BBF7-061535DD30C4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A15F75A5-72C4-400F-9650-6048C4503B5B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CA8F3AC0-03AF-4082-89C3-CAFF4F6947A8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06753FB7-9CBF-4550-A380-48563F16722F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9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Démarche mise en </a:t>
            </a:r>
            <a:r>
              <a:rPr lang="en-US" sz="260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œuvre</a:t>
            </a:r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pour </a:t>
            </a:r>
            <a:b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entrainer un </a:t>
            </a:r>
            <a:r>
              <a:rPr lang="en-US" sz="260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</a:t>
            </a:r>
            <a:endParaRPr lang="en-US" sz="2600" b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758016-98ED-40CD-81AF-AAEFA1BD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88504"/>
            <a:ext cx="7188199" cy="26776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767A0EA5-FF0F-4592-AB48-C555910DF949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AFF87C30-9D5A-489E-AB53-A35BF422557D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BFC31096-371B-4F54-B12C-4CD2F9D3CDCB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D584CD56-5872-423B-A12A-08C5A200E506}"/>
              </a:ext>
            </a:extLst>
          </p:cNvPr>
          <p:cNvSpPr/>
          <p:nvPr/>
        </p:nvSpPr>
        <p:spPr>
          <a:xfrm>
            <a:off x="2080232" y="6333892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CBE2EDA8-849A-438A-BD8D-92E1F730A7E0}"/>
              </a:ext>
            </a:extLst>
          </p:cNvPr>
          <p:cNvSpPr/>
          <p:nvPr/>
        </p:nvSpPr>
        <p:spPr>
          <a:xfrm>
            <a:off x="2671579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C6AE982F-206C-49AD-8E78-72EDD11D5C94}"/>
              </a:ext>
            </a:extLst>
          </p:cNvPr>
          <p:cNvSpPr/>
          <p:nvPr/>
        </p:nvSpPr>
        <p:spPr>
          <a:xfrm>
            <a:off x="3245756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>
            <a:extLst>
              <a:ext uri="{FF2B5EF4-FFF2-40B4-BE49-F238E27FC236}">
                <a16:creationId xmlns:a16="http://schemas.microsoft.com/office/drawing/2014/main" id="{6B0AFED9-4D76-4F46-ADFD-EA66DD065D95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9461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>
                <a:ea typeface="+mj-lt"/>
                <a:cs typeface="+mj-lt"/>
              </a:rPr>
              <a:t>Analyse des résultats obtenus</a:t>
            </a:r>
            <a:endParaRPr lang="fr-FR" b="1" u="sng">
              <a:cs typeface="Calibri Light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5866C7C1-1869-4A52-B8E9-C76631017EE7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734EE92D-1CBC-464C-BB4C-CAF10E673E39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058B5B1A-7C10-4D87-BB5E-729A366C9A62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115BAB93-4294-4495-8725-DF7AD63164D4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79A0F018-B84F-4385-864A-7CA9779D6FED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9413498E-5EBB-4B92-A0C7-70044894F57E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E63C223C-58E7-4DCA-82BE-42670340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27" y="2257425"/>
            <a:ext cx="2124075" cy="2343150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1E291DD8-08AC-4280-8757-D43C4DB6E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918" y="2261907"/>
            <a:ext cx="2277035" cy="2307291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23024176-3A29-468F-8EAC-AC32E717B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789" y="2286560"/>
            <a:ext cx="2085975" cy="2266950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30BDD8CF-DFA2-4BA5-ACAE-2835B2182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376" y="2254343"/>
            <a:ext cx="21336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8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>
                <a:ea typeface="+mj-lt"/>
                <a:cs typeface="+mj-lt"/>
              </a:rPr>
              <a:t>Choix final du modèle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520A8371-1D69-490B-806C-34143843B653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974412A-5592-47E8-B455-81AC1B6EBEC3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9F02DAF7-C0BD-4006-B74D-7576D351EE2F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360714BC-3124-4E24-803D-52777003A659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9319E558-4218-4B96-8506-37001D547E69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56619B34-9804-4CD2-B497-DD5748B71C97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F730FB0D-4CE3-4175-8397-66ABDE57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6" y="2007507"/>
            <a:ext cx="11869269" cy="28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>
                <a:ea typeface="+mj-lt"/>
                <a:cs typeface="+mj-lt"/>
              </a:rPr>
              <a:t>Choix final du modèle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520A8371-1D69-490B-806C-34143843B653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974412A-5592-47E8-B455-81AC1B6EBEC3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9F02DAF7-C0BD-4006-B74D-7576D351EE2F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360714BC-3124-4E24-803D-52777003A659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9319E558-4218-4B96-8506-37001D547E69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56619B34-9804-4CD2-B497-DD5748B71C97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543839CA-ABA3-4100-A9F3-E8082336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23" y="1035595"/>
            <a:ext cx="9386810" cy="27252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060BEE-032C-49F6-A53D-4AC4AA40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37" y="3870588"/>
            <a:ext cx="9569382" cy="22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4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>
                <a:ea typeface="+mj-lt"/>
                <a:cs typeface="+mj-lt"/>
              </a:rPr>
              <a:t>Choix final du modèle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520A8371-1D69-490B-806C-34143843B653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974412A-5592-47E8-B455-81AC1B6EBEC3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9F02DAF7-C0BD-4006-B74D-7576D351EE2F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360714BC-3124-4E24-803D-52777003A659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9319E558-4218-4B96-8506-37001D547E69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56619B34-9804-4CD2-B497-DD5748B71C97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EA8134-B538-41EF-BF6F-83EC05EB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0" y="2332106"/>
            <a:ext cx="10553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9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>
                <a:ea typeface="+mj-lt"/>
                <a:cs typeface="+mj-lt"/>
              </a:rPr>
              <a:t>Propositions finales</a:t>
            </a:r>
            <a:endParaRPr lang="en-US" b="1" u="sng">
              <a:ea typeface="+mj-lt"/>
              <a:cs typeface="+mj-lt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199ACEF0-B68E-4D88-8157-A141DB84B086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8791D74-0C13-4A67-ACBE-CF0B0B80548D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493BD8E9-90C9-4F11-8D7B-BD960596A8BD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3E8B3E56-37CB-4DFB-8983-0FEA158889B8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525ED575-3C8A-4C67-822C-897011B30058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F1F76AA5-7B53-40A1-8BC0-58BDA7F6EF0F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4EEBD656-A617-4ED3-9F72-A1939D810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6" y="1795428"/>
            <a:ext cx="11788588" cy="28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7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>
                <a:ea typeface="+mj-lt"/>
                <a:cs typeface="+mj-lt"/>
              </a:rPr>
              <a:t>Propositions finales</a:t>
            </a:r>
            <a:endParaRPr lang="en-US" b="1" u="sng">
              <a:ea typeface="+mj-lt"/>
              <a:cs typeface="+mj-lt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17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199ACEF0-B68E-4D88-8157-A141DB84B086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8791D74-0C13-4A67-ACBE-CF0B0B80548D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493BD8E9-90C9-4F11-8D7B-BD960596A8BD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3E8B3E56-37CB-4DFB-8983-0FEA158889B8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525ED575-3C8A-4C67-822C-897011B30058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F1F76AA5-7B53-40A1-8BC0-58BDA7F6EF0F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10">
            <a:extLst>
              <a:ext uri="{FF2B5EF4-FFF2-40B4-BE49-F238E27FC236}">
                <a16:creationId xmlns:a16="http://schemas.microsoft.com/office/drawing/2014/main" id="{9D9A8C8F-2DAC-4AD2-9585-A8B3AB45C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09" y="1908717"/>
            <a:ext cx="1906859" cy="19068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A2D38A-0F6B-4461-A833-9CFA8E815382}"/>
              </a:ext>
            </a:extLst>
          </p:cNvPr>
          <p:cNvSpPr txBox="1"/>
          <p:nvPr/>
        </p:nvSpPr>
        <p:spPr>
          <a:xfrm>
            <a:off x="660709" y="3706090"/>
            <a:ext cx="2036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Sondages </a:t>
            </a:r>
            <a:r>
              <a:rPr lang="fr-FR" dirty="0">
                <a:ea typeface="+mn-lt"/>
                <a:cs typeface="+mn-lt"/>
              </a:rPr>
              <a:t>semestriels</a:t>
            </a:r>
            <a:endParaRPr lang="fr-FR" dirty="0">
              <a:cs typeface="Calibri"/>
            </a:endParaRPr>
          </a:p>
        </p:txBody>
      </p:sp>
      <p:pic>
        <p:nvPicPr>
          <p:cNvPr id="12" name="Graphique 12">
            <a:extLst>
              <a:ext uri="{FF2B5EF4-FFF2-40B4-BE49-F238E27FC236}">
                <a16:creationId xmlns:a16="http://schemas.microsoft.com/office/drawing/2014/main" id="{DFF07E1E-8CC3-4D60-B467-8A498273C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4041" y="2246041"/>
            <a:ext cx="1780478" cy="178047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C6C8172-A595-42EB-B5E4-EDA79349F552}"/>
              </a:ext>
            </a:extLst>
          </p:cNvPr>
          <p:cNvSpPr txBox="1"/>
          <p:nvPr/>
        </p:nvSpPr>
        <p:spPr>
          <a:xfrm>
            <a:off x="8961863" y="4018155"/>
            <a:ext cx="2036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cs typeface="Calibri"/>
              </a:rPr>
              <a:t>Récompenses</a:t>
            </a:r>
            <a:endParaRPr lang="fr-FR" err="1"/>
          </a:p>
        </p:txBody>
      </p:sp>
      <p:pic>
        <p:nvPicPr>
          <p:cNvPr id="13" name="Graphique 13">
            <a:extLst>
              <a:ext uri="{FF2B5EF4-FFF2-40B4-BE49-F238E27FC236}">
                <a16:creationId xmlns:a16="http://schemas.microsoft.com/office/drawing/2014/main" id="{6035921F-79AD-421A-A1F1-E8B871C99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9278" y="2206083"/>
            <a:ext cx="1693127" cy="16838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BA5E413-763C-485D-B79B-6C9E42075F38}"/>
              </a:ext>
            </a:extLst>
          </p:cNvPr>
          <p:cNvSpPr txBox="1"/>
          <p:nvPr/>
        </p:nvSpPr>
        <p:spPr>
          <a:xfrm>
            <a:off x="3425835" y="3889918"/>
            <a:ext cx="2036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Diversification des tâches</a:t>
            </a:r>
            <a:endParaRPr lang="fr-FR" dirty="0"/>
          </a:p>
        </p:txBody>
      </p:sp>
      <p:pic>
        <p:nvPicPr>
          <p:cNvPr id="14" name="Graphique 14">
            <a:extLst>
              <a:ext uri="{FF2B5EF4-FFF2-40B4-BE49-F238E27FC236}">
                <a16:creationId xmlns:a16="http://schemas.microsoft.com/office/drawing/2014/main" id="{BB62B1C0-1D6E-4C3B-9914-16411D35A6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4017" y="2106652"/>
            <a:ext cx="1826941" cy="18269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E086C65-6DAF-404D-B4BE-7EAB8FA8382A}"/>
              </a:ext>
            </a:extLst>
          </p:cNvPr>
          <p:cNvSpPr txBox="1"/>
          <p:nvPr/>
        </p:nvSpPr>
        <p:spPr>
          <a:xfrm>
            <a:off x="6096000" y="3946939"/>
            <a:ext cx="2036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ea typeface="+mn-lt"/>
                <a:cs typeface="+mn-lt"/>
              </a:rPr>
              <a:t>Réorientation</a:t>
            </a:r>
          </a:p>
        </p:txBody>
      </p:sp>
    </p:spTree>
    <p:extLst>
      <p:ext uri="{BB962C8B-B14F-4D97-AF65-F5344CB8AC3E}">
        <p14:creationId xmlns:p14="http://schemas.microsoft.com/office/powerpoint/2010/main" val="389105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60CF1-50D1-485D-81A7-26BFC086A5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3F227D-E5ED-43E1-B5F9-E584AB1E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/>
              <a:t>Merci de votre attention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495C513-643E-4F05-A803-6FF066360071}"/>
              </a:ext>
            </a:extLst>
          </p:cNvPr>
          <p:cNvSpPr txBox="1"/>
          <p:nvPr/>
        </p:nvSpPr>
        <p:spPr>
          <a:xfrm>
            <a:off x="4605254" y="2262435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0"/>
              <a:t>FIN</a:t>
            </a:r>
            <a:endParaRPr lang="fr-FR" sz="1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3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218341-76B0-4E71-8B81-BB697A41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57051" cy="1848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b="1" u="sng"/>
              <a:t>Sommaire</a:t>
            </a:r>
            <a:endParaRPr lang="fr-FR">
              <a:ea typeface="+mj-ea"/>
              <a:cs typeface="+mj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E42EEC-47DE-4A60-91C3-1309DFF7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2746396"/>
            <a:ext cx="4167115" cy="326008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algn="l">
              <a:buChar char="•"/>
            </a:pPr>
            <a:r>
              <a:rPr lang="fr-FR" dirty="0">
                <a:cs typeface="Calibri"/>
              </a:rPr>
              <a:t>Préparation du </a:t>
            </a:r>
            <a:r>
              <a:rPr lang="fr-FR" dirty="0" err="1">
                <a:cs typeface="Calibri"/>
              </a:rPr>
              <a:t>dataset</a:t>
            </a:r>
            <a:r>
              <a:rPr lang="fr-FR" dirty="0">
                <a:cs typeface="Calibri"/>
              </a:rPr>
              <a:t>,</a:t>
            </a:r>
          </a:p>
          <a:p>
            <a:pPr marL="342900" indent="-342900" algn="l">
              <a:buChar char="•"/>
            </a:pPr>
            <a:r>
              <a:rPr lang="fr-FR" dirty="0">
                <a:cs typeface="Calibri"/>
              </a:rPr>
              <a:t>Choix des Algorithmes retenus,</a:t>
            </a:r>
          </a:p>
          <a:p>
            <a:pPr marL="342900" indent="-342900" algn="l">
              <a:buChar char="•"/>
            </a:pPr>
            <a:r>
              <a:rPr lang="fr-FR" dirty="0">
                <a:cs typeface="Calibri"/>
              </a:rPr>
              <a:t>Démarche</a:t>
            </a:r>
            <a:r>
              <a:rPr lang="fr-FR" dirty="0">
                <a:ea typeface="+mn-lt"/>
                <a:cs typeface="+mn-lt"/>
              </a:rPr>
              <a:t> mise en œuvre pour améliorer un modèle,</a:t>
            </a: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Analyse des résultats obtenus,</a:t>
            </a:r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fr-FR" dirty="0">
                <a:cs typeface="Calibri"/>
              </a:rPr>
              <a:t>Choix du modèle,</a:t>
            </a:r>
          </a:p>
          <a:p>
            <a:pPr marL="342900" indent="-342900" algn="l">
              <a:buChar char="•"/>
            </a:pPr>
            <a:r>
              <a:rPr lang="fr-FR" dirty="0">
                <a:cs typeface="Calibri"/>
              </a:rPr>
              <a:t>Propositions finales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7F0B2595-D532-410E-976E-8B8ABFE7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459084"/>
            <a:ext cx="3217333" cy="2557779"/>
          </a:xfrm>
          <a:prstGeom prst="rect">
            <a:avLst/>
          </a:prstGeom>
        </p:spPr>
      </p:pic>
      <p:sp>
        <p:nvSpPr>
          <p:cNvPr id="4" name="Hexagone 3">
            <a:extLst>
              <a:ext uri="{FF2B5EF4-FFF2-40B4-BE49-F238E27FC236}">
                <a16:creationId xmlns:a16="http://schemas.microsoft.com/office/drawing/2014/main" id="{2BFABA99-3CAE-4D12-B669-1A0697CE6186}"/>
              </a:ext>
            </a:extLst>
          </p:cNvPr>
          <p:cNvSpPr/>
          <p:nvPr/>
        </p:nvSpPr>
        <p:spPr>
          <a:xfrm>
            <a:off x="5844428" y="6335751"/>
            <a:ext cx="501804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fr-FR">
                <a:solidFill>
                  <a:srgbClr val="000000"/>
                </a:solidFill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68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>
            <a:extLst>
              <a:ext uri="{FF2B5EF4-FFF2-40B4-BE49-F238E27FC236}">
                <a16:creationId xmlns:a16="http://schemas.microsoft.com/office/drawing/2014/main" id="{BC90274D-E025-4687-B2B7-3F8FAA503CE7}"/>
              </a:ext>
            </a:extLst>
          </p:cNvPr>
          <p:cNvSpPr/>
          <p:nvPr/>
        </p:nvSpPr>
        <p:spPr>
          <a:xfrm>
            <a:off x="8343900" y="2752725"/>
            <a:ext cx="1171575" cy="1133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/>
          <a:lstStyle/>
          <a:p>
            <a:pPr algn="ctr"/>
            <a:r>
              <a:rPr lang="fr-FR" b="1" u="sng">
                <a:ea typeface="+mj-lt"/>
                <a:cs typeface="+mj-lt"/>
              </a:rPr>
              <a:t>Préparation du </a:t>
            </a:r>
            <a:r>
              <a:rPr lang="fr-FR" b="1" u="sng" err="1">
                <a:ea typeface="+mj-lt"/>
                <a:cs typeface="+mj-lt"/>
              </a:rPr>
              <a:t>dataset</a:t>
            </a:r>
            <a:endParaRPr lang="fr-FR" b="1" err="1">
              <a:cs typeface="Calibri Light" panose="020F0302020204030204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3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57D8B835-2BC4-43EA-B803-054F3C838FB0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319E45F1-8078-4EFA-B748-5ECC8649F696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93EAD9BD-821E-4654-8220-7E3A8FD3FAAB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A804C19C-C314-4A7B-80CD-2EAB0302A516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8BD2D9E6-4CBF-4ADF-8147-54C975EB3E30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DC8F9AC9-FE51-4085-B16E-30A0AA7E69DA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6">
            <a:extLst>
              <a:ext uri="{FF2B5EF4-FFF2-40B4-BE49-F238E27FC236}">
                <a16:creationId xmlns:a16="http://schemas.microsoft.com/office/drawing/2014/main" id="{C493029F-73CC-4A01-BE06-513A6E470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022" y="1499374"/>
            <a:ext cx="1041400" cy="1035050"/>
          </a:xfrm>
          <a:prstGeom prst="rect">
            <a:avLst/>
          </a:prstGeom>
        </p:spPr>
      </p:pic>
      <p:pic>
        <p:nvPicPr>
          <p:cNvPr id="13" name="Graphique 6">
            <a:extLst>
              <a:ext uri="{FF2B5EF4-FFF2-40B4-BE49-F238E27FC236}">
                <a16:creationId xmlns:a16="http://schemas.microsoft.com/office/drawing/2014/main" id="{440A1EE2-8D57-45CA-A096-D489CC5AD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972" y="2832873"/>
            <a:ext cx="1041400" cy="1035050"/>
          </a:xfrm>
          <a:prstGeom prst="rect">
            <a:avLst/>
          </a:prstGeom>
        </p:spPr>
      </p:pic>
      <p:pic>
        <p:nvPicPr>
          <p:cNvPr id="16" name="Graphique 6">
            <a:extLst>
              <a:ext uri="{FF2B5EF4-FFF2-40B4-BE49-F238E27FC236}">
                <a16:creationId xmlns:a16="http://schemas.microsoft.com/office/drawing/2014/main" id="{DA5EA622-4EE1-42A7-B766-4D047AB20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597" y="4299723"/>
            <a:ext cx="1041400" cy="1035050"/>
          </a:xfrm>
          <a:prstGeom prst="rect">
            <a:avLst/>
          </a:prstGeom>
        </p:spPr>
      </p:pic>
      <p:pic>
        <p:nvPicPr>
          <p:cNvPr id="17" name="Graphique 6">
            <a:extLst>
              <a:ext uri="{FF2B5EF4-FFF2-40B4-BE49-F238E27FC236}">
                <a16:creationId xmlns:a16="http://schemas.microsoft.com/office/drawing/2014/main" id="{0B71F6EF-FD11-4513-90E5-75A1ECE0A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1997" y="1861323"/>
            <a:ext cx="1041400" cy="1035050"/>
          </a:xfrm>
          <a:prstGeom prst="rect">
            <a:avLst/>
          </a:prstGeom>
        </p:spPr>
      </p:pic>
      <p:pic>
        <p:nvPicPr>
          <p:cNvPr id="18" name="Graphique 6">
            <a:extLst>
              <a:ext uri="{FF2B5EF4-FFF2-40B4-BE49-F238E27FC236}">
                <a16:creationId xmlns:a16="http://schemas.microsoft.com/office/drawing/2014/main" id="{6D3498C7-0ACF-4273-891E-94E0A0F6B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1997" y="3480573"/>
            <a:ext cx="1041400" cy="1035050"/>
          </a:xfrm>
          <a:prstGeom prst="rect">
            <a:avLst/>
          </a:prstGeom>
        </p:spPr>
      </p:pic>
      <p:pic>
        <p:nvPicPr>
          <p:cNvPr id="7" name="Graphique 8">
            <a:extLst>
              <a:ext uri="{FF2B5EF4-FFF2-40B4-BE49-F238E27FC236}">
                <a16:creationId xmlns:a16="http://schemas.microsoft.com/office/drawing/2014/main" id="{435E6CFF-736A-4DA2-9B73-398E30C40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2381250"/>
            <a:ext cx="1943100" cy="19431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A917123-92E6-4073-9787-57B3962EAD04}"/>
              </a:ext>
            </a:extLst>
          </p:cNvPr>
          <p:cNvCxnSpPr/>
          <p:nvPr/>
        </p:nvCxnSpPr>
        <p:spPr>
          <a:xfrm>
            <a:off x="2357348" y="1933754"/>
            <a:ext cx="2610388" cy="67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C5AAE0E-B0F7-4E83-A6B5-B468185F7CCE}"/>
              </a:ext>
            </a:extLst>
          </p:cNvPr>
          <p:cNvCxnSpPr>
            <a:cxnSpLocks/>
          </p:cNvCxnSpPr>
          <p:nvPr/>
        </p:nvCxnSpPr>
        <p:spPr>
          <a:xfrm>
            <a:off x="2266950" y="3386226"/>
            <a:ext cx="2731877" cy="24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0F29255-AE74-4D5F-AE3F-F9D0445A81DF}"/>
              </a:ext>
            </a:extLst>
          </p:cNvPr>
          <p:cNvCxnSpPr>
            <a:cxnSpLocks/>
          </p:cNvCxnSpPr>
          <p:nvPr/>
        </p:nvCxnSpPr>
        <p:spPr>
          <a:xfrm flipV="1">
            <a:off x="2357347" y="4203220"/>
            <a:ext cx="2631415" cy="640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0D09B7D-95AD-435B-B993-073EE513C256}"/>
              </a:ext>
            </a:extLst>
          </p:cNvPr>
          <p:cNvSpPr txBox="1"/>
          <p:nvPr/>
        </p:nvSpPr>
        <p:spPr>
          <a:xfrm>
            <a:off x="10296525" y="2800350"/>
            <a:ext cx="124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+mn-lt"/>
                <a:cs typeface="+mn-lt"/>
              </a:rPr>
              <a:t>in_time.csv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0E979B-8328-4449-A364-B5A558D61497}"/>
              </a:ext>
            </a:extLst>
          </p:cNvPr>
          <p:cNvSpPr txBox="1"/>
          <p:nvPr/>
        </p:nvSpPr>
        <p:spPr>
          <a:xfrm>
            <a:off x="10248899" y="4400550"/>
            <a:ext cx="1485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+mn-lt"/>
                <a:cs typeface="+mn-lt"/>
              </a:rPr>
              <a:t>out_time.csv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449D651-9DB6-459B-9F74-B9187D3E90B9}"/>
              </a:ext>
            </a:extLst>
          </p:cNvPr>
          <p:cNvCxnSpPr>
            <a:cxnSpLocks/>
          </p:cNvCxnSpPr>
          <p:nvPr/>
        </p:nvCxnSpPr>
        <p:spPr>
          <a:xfrm flipH="1">
            <a:off x="9424277" y="2507752"/>
            <a:ext cx="9239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940AFC0-6B6F-427E-88B9-01D2400EECDD}"/>
              </a:ext>
            </a:extLst>
          </p:cNvPr>
          <p:cNvCxnSpPr>
            <a:cxnSpLocks/>
          </p:cNvCxnSpPr>
          <p:nvPr/>
        </p:nvCxnSpPr>
        <p:spPr>
          <a:xfrm flipH="1" flipV="1">
            <a:off x="9544050" y="3809999"/>
            <a:ext cx="790575" cy="390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6B102E3-6979-4F1B-AC7F-C371A27C8970}"/>
              </a:ext>
            </a:extLst>
          </p:cNvPr>
          <p:cNvSpPr txBox="1"/>
          <p:nvPr/>
        </p:nvSpPr>
        <p:spPr>
          <a:xfrm>
            <a:off x="8477250" y="2952750"/>
            <a:ext cx="952500" cy="7174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>
                <a:solidFill>
                  <a:schemeClr val="bg1"/>
                </a:solidFill>
              </a:rPr>
              <a:t>F(x)</a:t>
            </a:r>
            <a:endParaRPr lang="fr-FR" sz="4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F256DDD-7584-4026-9495-779C004AEA24}"/>
              </a:ext>
            </a:extLst>
          </p:cNvPr>
          <p:cNvCxnSpPr>
            <a:cxnSpLocks/>
          </p:cNvCxnSpPr>
          <p:nvPr/>
        </p:nvCxnSpPr>
        <p:spPr>
          <a:xfrm flipH="1">
            <a:off x="7258050" y="3362324"/>
            <a:ext cx="952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B9E7372-356E-43DA-8611-4B8986FC0E02}"/>
              </a:ext>
            </a:extLst>
          </p:cNvPr>
          <p:cNvSpPr txBox="1"/>
          <p:nvPr/>
        </p:nvSpPr>
        <p:spPr>
          <a:xfrm>
            <a:off x="5229224" y="4295775"/>
            <a:ext cx="1847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>
                <a:ea typeface="+mn-lt"/>
                <a:cs typeface="+mn-lt"/>
              </a:rPr>
              <a:t>Dataset</a:t>
            </a:r>
            <a:r>
              <a:rPr lang="fr-FR">
                <a:ea typeface="+mn-lt"/>
                <a:cs typeface="+mn-lt"/>
              </a:rPr>
              <a:t> final</a:t>
            </a:r>
            <a:endParaRPr lang="fr-FR">
              <a:cs typeface="Calibri" panose="020F0502020204030204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3B16AD2-304C-4092-AF7D-05F011FDED52}"/>
              </a:ext>
            </a:extLst>
          </p:cNvPr>
          <p:cNvSpPr txBox="1"/>
          <p:nvPr/>
        </p:nvSpPr>
        <p:spPr>
          <a:xfrm>
            <a:off x="727134" y="2371365"/>
            <a:ext cx="1816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+mn-lt"/>
                <a:cs typeface="+mn-lt"/>
              </a:rPr>
              <a:t>General_data.csv</a:t>
            </a:r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6A18FE-88D9-4A95-B1DB-9DF9C51BBE57}"/>
              </a:ext>
            </a:extLst>
          </p:cNvPr>
          <p:cNvSpPr txBox="1"/>
          <p:nvPr/>
        </p:nvSpPr>
        <p:spPr>
          <a:xfrm>
            <a:off x="439947" y="3818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manager_survey_data.csv</a:t>
            </a:r>
            <a:endParaRPr lang="en-US"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0C4574-2891-47C8-A29E-991170DBC061}"/>
              </a:ext>
            </a:extLst>
          </p:cNvPr>
          <p:cNvSpPr txBox="1"/>
          <p:nvPr/>
        </p:nvSpPr>
        <p:spPr>
          <a:xfrm>
            <a:off x="439947" y="5227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employee_survey_data.csv</a:t>
            </a:r>
          </a:p>
        </p:txBody>
      </p:sp>
    </p:spTree>
    <p:extLst>
      <p:ext uri="{BB962C8B-B14F-4D97-AF65-F5344CB8AC3E}">
        <p14:creationId xmlns:p14="http://schemas.microsoft.com/office/powerpoint/2010/main" val="161458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/>
          <a:lstStyle/>
          <a:p>
            <a:pPr algn="ctr"/>
            <a:r>
              <a:rPr lang="fr-FR" b="1" u="sng">
                <a:ea typeface="+mj-lt"/>
                <a:cs typeface="+mj-lt"/>
              </a:rPr>
              <a:t>Préparation du </a:t>
            </a:r>
            <a:r>
              <a:rPr lang="fr-FR" b="1" u="sng" err="1">
                <a:ea typeface="+mj-lt"/>
                <a:cs typeface="+mj-lt"/>
              </a:rPr>
              <a:t>dataset</a:t>
            </a:r>
            <a:endParaRPr lang="fr-FR" b="1" err="1">
              <a:cs typeface="Calibri Light" panose="020F0302020204030204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4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57D8B835-2BC4-43EA-B803-054F3C838FB0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319E45F1-8078-4EFA-B748-5ECC8649F696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93EAD9BD-821E-4654-8220-7E3A8FD3FAAB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A804C19C-C314-4A7B-80CD-2EAB0302A516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8BD2D9E6-4CBF-4ADF-8147-54C975EB3E30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DC8F9AC9-FE51-4085-B16E-30A0AA7E69DA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3CF62D-3DBD-4553-8C30-1E9811614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" b="903"/>
          <a:stretch/>
        </p:blipFill>
        <p:spPr>
          <a:xfrm>
            <a:off x="3470886" y="1187775"/>
            <a:ext cx="2062513" cy="4486526"/>
          </a:xfrm>
          <a:prstGeom prst="rect">
            <a:avLst/>
          </a:prstGeom>
        </p:spPr>
      </p:pic>
      <p:pic>
        <p:nvPicPr>
          <p:cNvPr id="33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2774A6-423B-4CAF-972A-1B276F07B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3" r="-823" b="903"/>
          <a:stretch/>
        </p:blipFill>
        <p:spPr>
          <a:xfrm>
            <a:off x="6516372" y="1410800"/>
            <a:ext cx="2281298" cy="404051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65D2A65-A1F7-40F3-A228-D148A67436ED}"/>
              </a:ext>
            </a:extLst>
          </p:cNvPr>
          <p:cNvSpPr txBox="1"/>
          <p:nvPr/>
        </p:nvSpPr>
        <p:spPr>
          <a:xfrm>
            <a:off x="3426745" y="5668475"/>
            <a:ext cx="2148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Dataset</a:t>
            </a:r>
            <a:r>
              <a:rPr lang="fr-FR"/>
              <a:t> après fusion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A345E60-1DA7-4660-92C9-40A0EC57A1CB}"/>
              </a:ext>
            </a:extLst>
          </p:cNvPr>
          <p:cNvSpPr txBox="1"/>
          <p:nvPr/>
        </p:nvSpPr>
        <p:spPr>
          <a:xfrm>
            <a:off x="6353940" y="5445450"/>
            <a:ext cx="2148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Après suppression</a:t>
            </a:r>
          </a:p>
          <a:p>
            <a:pPr algn="ctr"/>
            <a:r>
              <a:rPr lang="fr-FR">
                <a:cs typeface="Calibri"/>
              </a:rPr>
              <a:t>de colonnes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1B5F1-FE10-4F6C-80E1-E1F38D6BC8E6}"/>
              </a:ext>
            </a:extLst>
          </p:cNvPr>
          <p:cNvSpPr/>
          <p:nvPr/>
        </p:nvSpPr>
        <p:spPr>
          <a:xfrm>
            <a:off x="3526874" y="1484677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43EB0-1BB3-4888-BFEC-6C8D00998127}"/>
              </a:ext>
            </a:extLst>
          </p:cNvPr>
          <p:cNvSpPr/>
          <p:nvPr/>
        </p:nvSpPr>
        <p:spPr>
          <a:xfrm>
            <a:off x="3526874" y="2449876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954BBE-6E2B-4B01-9127-67B2465F4B53}"/>
              </a:ext>
            </a:extLst>
          </p:cNvPr>
          <p:cNvSpPr/>
          <p:nvPr/>
        </p:nvSpPr>
        <p:spPr>
          <a:xfrm>
            <a:off x="3526874" y="2722926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B5F8D-738F-48A3-961A-3889B5D2B5A7}"/>
              </a:ext>
            </a:extLst>
          </p:cNvPr>
          <p:cNvSpPr/>
          <p:nvPr/>
        </p:nvSpPr>
        <p:spPr>
          <a:xfrm>
            <a:off x="3526874" y="3154726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C69A38-FA64-4A1A-8273-DD698DE07B41}"/>
              </a:ext>
            </a:extLst>
          </p:cNvPr>
          <p:cNvSpPr/>
          <p:nvPr/>
        </p:nvSpPr>
        <p:spPr>
          <a:xfrm>
            <a:off x="3526874" y="3561126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2C0B54-5E8B-4427-88E0-F702755A92C5}"/>
              </a:ext>
            </a:extLst>
          </p:cNvPr>
          <p:cNvSpPr/>
          <p:nvPr/>
        </p:nvSpPr>
        <p:spPr>
          <a:xfrm>
            <a:off x="3526874" y="3853226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D7DF314-CE96-4A09-87C9-32E62D2EEF87}"/>
              </a:ext>
            </a:extLst>
          </p:cNvPr>
          <p:cNvCxnSpPr>
            <a:cxnSpLocks/>
          </p:cNvCxnSpPr>
          <p:nvPr/>
        </p:nvCxnSpPr>
        <p:spPr>
          <a:xfrm>
            <a:off x="5463469" y="3378963"/>
            <a:ext cx="891926" cy="5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1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/>
          <a:lstStyle/>
          <a:p>
            <a:pPr algn="ctr"/>
            <a:r>
              <a:rPr lang="fr-FR" b="1" u="sng">
                <a:ea typeface="+mj-lt"/>
                <a:cs typeface="+mj-lt"/>
              </a:rPr>
              <a:t>Préparation du </a:t>
            </a:r>
            <a:r>
              <a:rPr lang="fr-FR" b="1" u="sng" err="1">
                <a:ea typeface="+mj-lt"/>
                <a:cs typeface="+mj-lt"/>
              </a:rPr>
              <a:t>dataset</a:t>
            </a:r>
            <a:endParaRPr lang="fr-FR" b="1" err="1">
              <a:cs typeface="Calibri Light" panose="020F0302020204030204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57D8B835-2BC4-43EA-B803-054F3C838FB0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319E45F1-8078-4EFA-B748-5ECC8649F696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93EAD9BD-821E-4654-8220-7E3A8FD3FAAB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A804C19C-C314-4A7B-80CD-2EAB0302A516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8BD2D9E6-4CBF-4ADF-8147-54C975EB3E30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DC8F9AC9-FE51-4085-B16E-30A0AA7E69DA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12" descr="Une image contenant texte, afficher&#10;&#10;Description générée automatiquement">
            <a:extLst>
              <a:ext uri="{FF2B5EF4-FFF2-40B4-BE49-F238E27FC236}">
                <a16:creationId xmlns:a16="http://schemas.microsoft.com/office/drawing/2014/main" id="{EDF09481-F07C-4A12-8BE5-4D0466F7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48" y="1052654"/>
            <a:ext cx="5733194" cy="5153693"/>
          </a:xfrm>
          <a:prstGeom prst="rect">
            <a:avLst/>
          </a:prstGeom>
        </p:spPr>
      </p:pic>
      <p:pic>
        <p:nvPicPr>
          <p:cNvPr id="48" name="Image 15">
            <a:extLst>
              <a:ext uri="{FF2B5EF4-FFF2-40B4-BE49-F238E27FC236}">
                <a16:creationId xmlns:a16="http://schemas.microsoft.com/office/drawing/2014/main" id="{477360A4-D452-4D4A-B031-1EA0B5DD1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644" y="1274584"/>
            <a:ext cx="4973444" cy="44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/>
          <a:lstStyle/>
          <a:p>
            <a:pPr algn="ctr"/>
            <a:r>
              <a:rPr lang="fr-FR" b="1" u="sng">
                <a:ea typeface="+mj-lt"/>
                <a:cs typeface="+mj-lt"/>
              </a:rPr>
              <a:t>Préparation du </a:t>
            </a:r>
            <a:r>
              <a:rPr lang="fr-FR" b="1" u="sng" err="1">
                <a:ea typeface="+mj-lt"/>
                <a:cs typeface="+mj-lt"/>
              </a:rPr>
              <a:t>dataset</a:t>
            </a:r>
            <a:endParaRPr lang="fr-FR" b="1" err="1">
              <a:cs typeface="Calibri Light" panose="020F0302020204030204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57D8B835-2BC4-43EA-B803-054F3C838FB0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319E45F1-8078-4EFA-B748-5ECC8649F696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93EAD9BD-821E-4654-8220-7E3A8FD3FAAB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A804C19C-C314-4A7B-80CD-2EAB0302A516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8BD2D9E6-4CBF-4ADF-8147-54C975EB3E30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DC8F9AC9-FE51-4085-B16E-30A0AA7E69DA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07F8B2-03AA-45C0-87B5-48CAF834D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20" y="2892812"/>
            <a:ext cx="2314575" cy="1295400"/>
          </a:xfrm>
          <a:prstGeom prst="rect">
            <a:avLst/>
          </a:prstGeom>
        </p:spPr>
      </p:pic>
      <p:pic>
        <p:nvPicPr>
          <p:cNvPr id="7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05B8D3-6A7F-4B79-B50F-AA446AC2E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3" b="903"/>
          <a:stretch/>
        </p:blipFill>
        <p:spPr>
          <a:xfrm>
            <a:off x="1417203" y="1169189"/>
            <a:ext cx="2062513" cy="4486526"/>
          </a:xfrm>
          <a:prstGeom prst="rect">
            <a:avLst/>
          </a:prstGeom>
        </p:spPr>
      </p:pic>
      <p:pic>
        <p:nvPicPr>
          <p:cNvPr id="9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E9811-430F-4123-AA01-88DDCDD90D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3" r="-823" b="903"/>
          <a:stretch/>
        </p:blipFill>
        <p:spPr>
          <a:xfrm>
            <a:off x="4462689" y="1392214"/>
            <a:ext cx="2281298" cy="404051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2243A8-EED3-4303-9741-4E0E100D19BD}"/>
              </a:ext>
            </a:extLst>
          </p:cNvPr>
          <p:cNvSpPr txBox="1"/>
          <p:nvPr/>
        </p:nvSpPr>
        <p:spPr>
          <a:xfrm>
            <a:off x="1373062" y="5649889"/>
            <a:ext cx="2148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Dataset</a:t>
            </a:r>
            <a:r>
              <a:rPr lang="fr-FR"/>
              <a:t> après fusion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A6EECA-E72D-4E0F-9711-D59E6C9C942C}"/>
              </a:ext>
            </a:extLst>
          </p:cNvPr>
          <p:cNvSpPr txBox="1"/>
          <p:nvPr/>
        </p:nvSpPr>
        <p:spPr>
          <a:xfrm>
            <a:off x="4300257" y="5426864"/>
            <a:ext cx="2148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Après suppression</a:t>
            </a:r>
          </a:p>
          <a:p>
            <a:pPr algn="ctr"/>
            <a:r>
              <a:rPr lang="fr-FR">
                <a:cs typeface="Calibri"/>
              </a:rPr>
              <a:t>de colonnes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D7A1F4-4E9B-4903-96CA-5717C889085C}"/>
              </a:ext>
            </a:extLst>
          </p:cNvPr>
          <p:cNvSpPr/>
          <p:nvPr/>
        </p:nvSpPr>
        <p:spPr>
          <a:xfrm>
            <a:off x="1473191" y="1466091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B7D49-D522-4A6F-AE6A-BD48A3B5CD5F}"/>
              </a:ext>
            </a:extLst>
          </p:cNvPr>
          <p:cNvSpPr/>
          <p:nvPr/>
        </p:nvSpPr>
        <p:spPr>
          <a:xfrm>
            <a:off x="1473191" y="2431290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BD396-3881-47ED-90EC-F7A129E94544}"/>
              </a:ext>
            </a:extLst>
          </p:cNvPr>
          <p:cNvSpPr/>
          <p:nvPr/>
        </p:nvSpPr>
        <p:spPr>
          <a:xfrm>
            <a:off x="1473191" y="2704340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64BEA-486D-43C4-9D41-63B8EAF21457}"/>
              </a:ext>
            </a:extLst>
          </p:cNvPr>
          <p:cNvSpPr/>
          <p:nvPr/>
        </p:nvSpPr>
        <p:spPr>
          <a:xfrm>
            <a:off x="1473191" y="3136140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A5C5F-F625-4E46-926C-3A73F2378CA7}"/>
              </a:ext>
            </a:extLst>
          </p:cNvPr>
          <p:cNvSpPr/>
          <p:nvPr/>
        </p:nvSpPr>
        <p:spPr>
          <a:xfrm>
            <a:off x="1473191" y="3542540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B38CA3-B7DD-42BF-97AD-23DDD57AAE69}"/>
              </a:ext>
            </a:extLst>
          </p:cNvPr>
          <p:cNvSpPr/>
          <p:nvPr/>
        </p:nvSpPr>
        <p:spPr>
          <a:xfrm>
            <a:off x="1473191" y="3834640"/>
            <a:ext cx="1375316" cy="1765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A1E453-5FD6-49F9-BF3F-CC4E17C8857F}"/>
              </a:ext>
            </a:extLst>
          </p:cNvPr>
          <p:cNvCxnSpPr>
            <a:cxnSpLocks/>
          </p:cNvCxnSpPr>
          <p:nvPr/>
        </p:nvCxnSpPr>
        <p:spPr>
          <a:xfrm>
            <a:off x="3409786" y="3360377"/>
            <a:ext cx="891926" cy="5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F21BE6F-D4F8-41BD-80F8-D127AD66FB7B}"/>
              </a:ext>
            </a:extLst>
          </p:cNvPr>
          <p:cNvCxnSpPr>
            <a:cxnSpLocks/>
          </p:cNvCxnSpPr>
          <p:nvPr/>
        </p:nvCxnSpPr>
        <p:spPr>
          <a:xfrm>
            <a:off x="7089688" y="3546230"/>
            <a:ext cx="891926" cy="5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BEDE37E-8E86-4062-94AE-D3C00C08D5D3}"/>
              </a:ext>
            </a:extLst>
          </p:cNvPr>
          <p:cNvSpPr txBox="1"/>
          <p:nvPr/>
        </p:nvSpPr>
        <p:spPr>
          <a:xfrm>
            <a:off x="8537720" y="4302449"/>
            <a:ext cx="2148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Après corrélation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CDBC2-3385-44D9-8EED-39D20DA12294}"/>
              </a:ext>
            </a:extLst>
          </p:cNvPr>
          <p:cNvSpPr/>
          <p:nvPr/>
        </p:nvSpPr>
        <p:spPr>
          <a:xfrm>
            <a:off x="4465435" y="1856383"/>
            <a:ext cx="2230243" cy="1858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8D4AD2-E281-4334-9E8D-816CA0FE94C8}"/>
              </a:ext>
            </a:extLst>
          </p:cNvPr>
          <p:cNvSpPr/>
          <p:nvPr/>
        </p:nvSpPr>
        <p:spPr>
          <a:xfrm>
            <a:off x="4465435" y="3877076"/>
            <a:ext cx="2230242" cy="167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6CD1A3-B488-4406-9853-A4FC0974961D}"/>
              </a:ext>
            </a:extLst>
          </p:cNvPr>
          <p:cNvSpPr/>
          <p:nvPr/>
        </p:nvSpPr>
        <p:spPr>
          <a:xfrm>
            <a:off x="4465435" y="4193027"/>
            <a:ext cx="2230242" cy="167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D68A95-819E-4738-9A5F-D9B972AAA579}"/>
              </a:ext>
            </a:extLst>
          </p:cNvPr>
          <p:cNvSpPr/>
          <p:nvPr/>
        </p:nvSpPr>
        <p:spPr>
          <a:xfrm>
            <a:off x="4465435" y="4676246"/>
            <a:ext cx="2230242" cy="613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9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 u="sng" dirty="0">
                <a:ea typeface="+mj-lt"/>
                <a:cs typeface="+mj-lt"/>
              </a:rPr>
              <a:t>Choix des Algorithmes retenus</a:t>
            </a:r>
            <a:endParaRPr lang="fr-FR" b="1" u="sng" dirty="0">
              <a:cs typeface="Calibri Light" panose="020F0302020204030204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A7593280-4C79-4FA8-BC67-11174060A33E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6C567CFC-2BF3-4FA0-993A-E3D9377E2684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63BD8B6C-6C04-4260-BED5-6209718E29CD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7994FEC1-440A-464D-B04A-9759E5E02C25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BE85BBED-5E94-4269-A4AC-23C1F545F651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CCF80C54-0DD5-4830-8CDD-E6C582C976D7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F3F88BD-D867-4E65-B3C0-41317BCC4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133102"/>
              </p:ext>
            </p:extLst>
          </p:nvPr>
        </p:nvGraphicFramePr>
        <p:xfrm>
          <a:off x="872061" y="1303203"/>
          <a:ext cx="9838092" cy="471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272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10E30E0-225D-437E-AF33-8A0388F37E4B}"/>
              </a:ext>
            </a:extLst>
          </p:cNvPr>
          <p:cNvSpPr/>
          <p:nvPr/>
        </p:nvSpPr>
        <p:spPr>
          <a:xfrm>
            <a:off x="8859520" y="3060995"/>
            <a:ext cx="2357120" cy="1187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ACEBA5-8AAB-4BA7-B461-A8054465C32B}"/>
              </a:ext>
            </a:extLst>
          </p:cNvPr>
          <p:cNvSpPr/>
          <p:nvPr/>
        </p:nvSpPr>
        <p:spPr>
          <a:xfrm>
            <a:off x="746910" y="2569535"/>
            <a:ext cx="2471247" cy="238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532E29-797C-4CBB-9281-C476AC0E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27947" b="4105"/>
          <a:stretch/>
        </p:blipFill>
        <p:spPr>
          <a:xfrm>
            <a:off x="127090" y="115429"/>
            <a:ext cx="1489943" cy="519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072C9A-B83A-4A60-B19D-C16076A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774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fr-FR" b="1" u="sng" dirty="0">
                <a:ea typeface="+mj-lt"/>
                <a:cs typeface="+mj-lt"/>
              </a:rPr>
              <a:t>Démarche mise en œuvre pour </a:t>
            </a:r>
            <a:br>
              <a:rPr lang="fr-FR" b="1" u="sng" dirty="0">
                <a:ea typeface="+mj-lt"/>
                <a:cs typeface="+mj-lt"/>
              </a:rPr>
            </a:br>
            <a:r>
              <a:rPr lang="fr-FR" b="1" u="sng" dirty="0">
                <a:ea typeface="+mj-lt"/>
                <a:cs typeface="+mj-lt"/>
              </a:rPr>
              <a:t>entrainer un modèle</a:t>
            </a:r>
            <a:endParaRPr lang="fr-FR" b="1" u="sng" dirty="0">
              <a:cs typeface="Calibri Light"/>
            </a:endParaRP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E1B8A2F8-CB15-4D9A-A1F9-F288E3C03E6E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8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0A60368-A8F1-4ACD-9F04-90AAEEE0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81" y="61572"/>
            <a:ext cx="1442431" cy="1154584"/>
          </a:xfrm>
          <a:prstGeom prst="rect">
            <a:avLst/>
          </a:prstGeom>
        </p:spPr>
      </p:pic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75587D60-19B0-4EC7-963A-5F99C8D978CB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2F4DF5CA-2E59-4522-8058-41CB2011C3E1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2E165B79-CB57-4FF5-A8C1-6A0C41AF7A08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FCEB0651-0ECC-4C1E-83CB-B22255754FD9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0714A0D8-7556-41C1-A21E-EA372AA733B3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0EAC26E3-D087-4098-A37C-D276F7BF1123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81D6FD0-8F5C-4353-BCF8-22B04B98B84A}"/>
              </a:ext>
            </a:extLst>
          </p:cNvPr>
          <p:cNvSpPr/>
          <p:nvPr/>
        </p:nvSpPr>
        <p:spPr>
          <a:xfrm>
            <a:off x="965500" y="274131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A076062-A60A-4AEC-ABB1-9864CB095FCC}"/>
              </a:ext>
            </a:extLst>
          </p:cNvPr>
          <p:cNvSpPr/>
          <p:nvPr/>
        </p:nvSpPr>
        <p:spPr>
          <a:xfrm>
            <a:off x="2015511" y="274131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21F5EE-F72D-4291-B1E7-41D0323FA9C5}"/>
              </a:ext>
            </a:extLst>
          </p:cNvPr>
          <p:cNvSpPr/>
          <p:nvPr/>
        </p:nvSpPr>
        <p:spPr>
          <a:xfrm>
            <a:off x="965500" y="3827485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F0A4FAA-8417-47C4-BEF8-8EAE703C9751}"/>
              </a:ext>
            </a:extLst>
          </p:cNvPr>
          <p:cNvSpPr/>
          <p:nvPr/>
        </p:nvSpPr>
        <p:spPr>
          <a:xfrm>
            <a:off x="2015511" y="382465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59B9F6-8412-42C5-A084-23047D65FCBD}"/>
              </a:ext>
            </a:extLst>
          </p:cNvPr>
          <p:cNvSpPr txBox="1"/>
          <p:nvPr/>
        </p:nvSpPr>
        <p:spPr>
          <a:xfrm>
            <a:off x="1069142" y="4952131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Hyperparamètres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1FAFB7-0E07-4CCC-849C-CE9BA10F1DED}"/>
              </a:ext>
            </a:extLst>
          </p:cNvPr>
          <p:cNvSpPr/>
          <p:nvPr/>
        </p:nvSpPr>
        <p:spPr>
          <a:xfrm>
            <a:off x="4968240" y="3061823"/>
            <a:ext cx="2357120" cy="1187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GridSearchCV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EDAC5C-ED7F-4074-B515-CDE119579D59}"/>
              </a:ext>
            </a:extLst>
          </p:cNvPr>
          <p:cNvSpPr txBox="1"/>
          <p:nvPr/>
        </p:nvSpPr>
        <p:spPr>
          <a:xfrm>
            <a:off x="8738221" y="4311385"/>
            <a:ext cx="272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Meilleurs hyperparamètres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DD11CEE-0CD5-4355-8C27-3A0341D40817}"/>
              </a:ext>
            </a:extLst>
          </p:cNvPr>
          <p:cNvSpPr/>
          <p:nvPr/>
        </p:nvSpPr>
        <p:spPr>
          <a:xfrm>
            <a:off x="10174930" y="3207037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2E664AD-34A4-47EC-A200-4D78B746F06F}"/>
              </a:ext>
            </a:extLst>
          </p:cNvPr>
          <p:cNvSpPr/>
          <p:nvPr/>
        </p:nvSpPr>
        <p:spPr>
          <a:xfrm>
            <a:off x="8986831" y="322899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C1C243-AB63-4435-AB1E-261606C44A1C}"/>
              </a:ext>
            </a:extLst>
          </p:cNvPr>
          <p:cNvCxnSpPr/>
          <p:nvPr/>
        </p:nvCxnSpPr>
        <p:spPr>
          <a:xfrm>
            <a:off x="3423920" y="3760833"/>
            <a:ext cx="1341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A6BB404-EDD5-4560-AF61-7AE75BE9911A}"/>
              </a:ext>
            </a:extLst>
          </p:cNvPr>
          <p:cNvCxnSpPr/>
          <p:nvPr/>
        </p:nvCxnSpPr>
        <p:spPr>
          <a:xfrm>
            <a:off x="7396480" y="3752306"/>
            <a:ext cx="1341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Rectangle 7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7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7EF019-49A9-49F9-9423-3DFC6B07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La cross-validation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ross Validation In Machine Learning">
            <a:extLst>
              <a:ext uri="{FF2B5EF4-FFF2-40B4-BE49-F238E27FC236}">
                <a16:creationId xmlns:a16="http://schemas.microsoft.com/office/drawing/2014/main" id="{2B987D0A-71DF-4292-9A32-0C659FF77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1" b="7994"/>
          <a:stretch/>
        </p:blipFill>
        <p:spPr bwMode="auto">
          <a:xfrm>
            <a:off x="3194704" y="2468499"/>
            <a:ext cx="6009855" cy="33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xagone 15">
            <a:extLst>
              <a:ext uri="{FF2B5EF4-FFF2-40B4-BE49-F238E27FC236}">
                <a16:creationId xmlns:a16="http://schemas.microsoft.com/office/drawing/2014/main" id="{85B6D1C4-B8A0-4896-BD1A-6216604F895C}"/>
              </a:ext>
            </a:extLst>
          </p:cNvPr>
          <p:cNvSpPr/>
          <p:nvPr/>
        </p:nvSpPr>
        <p:spPr>
          <a:xfrm>
            <a:off x="5844428" y="6335751"/>
            <a:ext cx="617550" cy="455341"/>
          </a:xfrm>
          <a:prstGeom prst="hexagon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Calibri"/>
              </a:rPr>
              <a:t>9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2F733047-3B39-44EC-B530-A790614FCBCF}"/>
              </a:ext>
            </a:extLst>
          </p:cNvPr>
          <p:cNvSpPr/>
          <p:nvPr/>
        </p:nvSpPr>
        <p:spPr>
          <a:xfrm>
            <a:off x="14485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36015987-0E43-4CEB-9563-435CF205D098}"/>
              </a:ext>
            </a:extLst>
          </p:cNvPr>
          <p:cNvSpPr/>
          <p:nvPr/>
        </p:nvSpPr>
        <p:spPr>
          <a:xfrm>
            <a:off x="746910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BEFCB7E8-FCC9-45DB-AD20-350CE50C38ED}"/>
              </a:ext>
            </a:extLst>
          </p:cNvPr>
          <p:cNvSpPr/>
          <p:nvPr/>
        </p:nvSpPr>
        <p:spPr>
          <a:xfrm>
            <a:off x="1348965" y="633389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E6F2F69C-46E1-4729-B863-04CED04C07B3}"/>
              </a:ext>
            </a:extLst>
          </p:cNvPr>
          <p:cNvSpPr/>
          <p:nvPr/>
        </p:nvSpPr>
        <p:spPr>
          <a:xfrm>
            <a:off x="1951020" y="6333892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C6141F45-1683-4BDD-8459-ED7B9007B65F}"/>
              </a:ext>
            </a:extLst>
          </p:cNvPr>
          <p:cNvSpPr/>
          <p:nvPr/>
        </p:nvSpPr>
        <p:spPr>
          <a:xfrm>
            <a:off x="2542367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26607061-51F5-4E89-B995-476179BC0BCA}"/>
              </a:ext>
            </a:extLst>
          </p:cNvPr>
          <p:cNvSpPr/>
          <p:nvPr/>
        </p:nvSpPr>
        <p:spPr>
          <a:xfrm>
            <a:off x="3116544" y="6333891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498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247</Words>
  <Application>Microsoft Office PowerPoint</Application>
  <PresentationFormat>Grand écran</PresentationFormat>
  <Paragraphs>92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Arial,Sans-Serif</vt:lpstr>
      <vt:lpstr>Arial</vt:lpstr>
      <vt:lpstr>Calibri</vt:lpstr>
      <vt:lpstr>Calibri Light</vt:lpstr>
      <vt:lpstr>Thème Office</vt:lpstr>
      <vt:lpstr>Thème Office</vt:lpstr>
      <vt:lpstr>Intelligence artificielle</vt:lpstr>
      <vt:lpstr>Sommaire</vt:lpstr>
      <vt:lpstr>Préparation du dataset</vt:lpstr>
      <vt:lpstr>Préparation du dataset</vt:lpstr>
      <vt:lpstr>Préparation du dataset</vt:lpstr>
      <vt:lpstr>Préparation du dataset</vt:lpstr>
      <vt:lpstr>Choix des Algorithmes retenus</vt:lpstr>
      <vt:lpstr>Démarche mise en œuvre pour  entrainer un modèle</vt:lpstr>
      <vt:lpstr>La cross-validation</vt:lpstr>
      <vt:lpstr>Grid Search</vt:lpstr>
      <vt:lpstr>Démarche mise en œuvre pour  entrainer un modèle</vt:lpstr>
      <vt:lpstr>Analyse des résultats obtenus</vt:lpstr>
      <vt:lpstr>Choix final du modèle</vt:lpstr>
      <vt:lpstr>Choix final du modèle</vt:lpstr>
      <vt:lpstr>Choix final du modèle</vt:lpstr>
      <vt:lpstr>Propositions finales</vt:lpstr>
      <vt:lpstr>Propositions finales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Normandie</dc:title>
  <dc:creator>LECRAS ARTHUR</dc:creator>
  <cp:lastModifiedBy>valentin pain</cp:lastModifiedBy>
  <cp:revision>14</cp:revision>
  <dcterms:created xsi:type="dcterms:W3CDTF">2022-01-26T07:54:58Z</dcterms:created>
  <dcterms:modified xsi:type="dcterms:W3CDTF">2022-03-18T06:14:59Z</dcterms:modified>
</cp:coreProperties>
</file>