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88" r:id="rId4"/>
    <p:sldId id="273" r:id="rId5"/>
    <p:sldId id="258" r:id="rId6"/>
    <p:sldId id="265" r:id="rId8"/>
    <p:sldId id="278" r:id="rId9"/>
    <p:sldId id="279" r:id="rId10"/>
    <p:sldId id="275" r:id="rId11"/>
    <p:sldId id="269" r:id="rId12"/>
    <p:sldId id="280" r:id="rId13"/>
    <p:sldId id="281" r:id="rId14"/>
    <p:sldId id="266" r:id="rId15"/>
    <p:sldId id="264" r:id="rId16"/>
    <p:sldId id="270" r:id="rId17"/>
    <p:sldId id="276" r:id="rId18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156" y="1279287"/>
            <a:ext cx="4605433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2049" descr="bg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27"/>
          <p:cNvSpPr>
            <a:spLocks noGrp="1"/>
          </p:cNvSpPr>
          <p:nvPr>
            <p:ph type="ctrTitle"/>
          </p:nvPr>
        </p:nvSpPr>
        <p:spPr>
          <a:xfrm>
            <a:off x="468313" y="2997200"/>
            <a:ext cx="8207375" cy="9604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r">
              <a:defRPr sz="3400" b="0" kern="1200">
                <a:solidFill>
                  <a:schemeClr val="tx1"/>
                </a:solidFill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468313" y="3952875"/>
            <a:ext cx="8207375" cy="4079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r">
              <a:buNone/>
              <a:defRPr sz="1800" b="0" kern="1200">
                <a:ea typeface="微软雅黑" panose="020B0503020204020204" charset="-122"/>
              </a:defRPr>
            </a:lvl1pPr>
            <a:lvl2pPr marL="457200" lvl="1" indent="-457200" algn="ctr">
              <a:buNone/>
              <a:defRPr sz="1800" b="1" kern="1200">
                <a:ea typeface="华文细黑" panose="02010600040101010101" pitchFamily="2" charset="-122"/>
              </a:defRPr>
            </a:lvl2pPr>
            <a:lvl3pPr marL="914400" lvl="2" indent="-914400" algn="ctr">
              <a:buNone/>
              <a:defRPr sz="1800" b="1" kern="1200">
                <a:ea typeface="华文细黑" panose="02010600040101010101" pitchFamily="2" charset="-122"/>
              </a:defRPr>
            </a:lvl3pPr>
            <a:lvl4pPr marL="1371600" lvl="3" indent="-1371600" algn="ctr">
              <a:buNone/>
              <a:defRPr sz="1800" b="1" kern="1200">
                <a:ea typeface="华文细黑" panose="02010600040101010101" pitchFamily="2" charset="-122"/>
              </a:defRPr>
            </a:lvl4pPr>
            <a:lvl5pPr marL="1828800" lvl="4" indent="-1828800" algn="ctr">
              <a:buNone/>
              <a:defRPr sz="1800" b="1" kern="1200"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单击添加署名或公司信息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5035" y="190500"/>
            <a:ext cx="2052240" cy="61182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90500"/>
            <a:ext cx="6037751" cy="61182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1"/>
          <p:cNvSpPr>
            <a:spLocks noGrp="1"/>
          </p:cNvSpPr>
          <p:nvPr>
            <p:ph type="body" idx="1"/>
          </p:nvPr>
        </p:nvSpPr>
        <p:spPr>
          <a:xfrm>
            <a:off x="468313" y="1125538"/>
            <a:ext cx="8207375" cy="5183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</p:txBody>
      </p:sp>
      <p:sp>
        <p:nvSpPr>
          <p:cNvPr id="1027" name="Rectangle 27"/>
          <p:cNvSpPr>
            <a:spLocks noGrp="1"/>
          </p:cNvSpPr>
          <p:nvPr>
            <p:ph type="title"/>
          </p:nvPr>
        </p:nvSpPr>
        <p:spPr>
          <a:xfrm>
            <a:off x="469900" y="190500"/>
            <a:ext cx="8207375" cy="863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矩形 1027"/>
          <p:cNvSpPr/>
          <p:nvPr/>
        </p:nvSpPr>
        <p:spPr>
          <a:xfrm>
            <a:off x="3851275" y="6524625"/>
            <a:ext cx="1439863" cy="1968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ctr" eaLnBrk="0" hangingPunct="0"/>
            <a:r>
              <a:rPr lang="de-DE" altLang="en-US" sz="1000" b="1" dirty="0">
                <a:latin typeface="Arial" panose="020B0604020202020204" pitchFamily="34" charset="0"/>
                <a:ea typeface="华文细黑" panose="02010600040101010101" pitchFamily="2" charset="-122"/>
              </a:rPr>
              <a:t>Page </a:t>
            </a:r>
            <a:r>
              <a:rPr lang="de-DE" altLang="en-US" sz="1000" b="1" dirty="0">
                <a:latin typeface="Arial" panose="020B0604020202020204" pitchFamily="34" charset="0"/>
                <a:ea typeface="华文细黑" panose="02010600040101010101" pitchFamily="2" charset="-122"/>
                <a:sym typeface="MS UI Gothic" pitchFamily="2" charset="-128"/>
              </a:rPr>
              <a:t></a:t>
            </a:r>
            <a:r>
              <a:rPr lang="de-DE" altLang="en-US" sz="1000" b="1" dirty="0">
                <a:latin typeface="Arial" panose="020B0604020202020204" pitchFamily="34" charset="0"/>
                <a:ea typeface="华文细黑" panose="02010600040101010101" pitchFamily="2" charset="-122"/>
              </a:rPr>
              <a:t> </a:t>
            </a:r>
            <a:fld id="{9A0DB2DC-4C9A-4742-B13C-FB6460FD3503}" type="slidenum">
              <a:rPr lang="zh-CN" altLang="en-US" sz="1000" b="1" dirty="0">
                <a:latin typeface="Arial" panose="020B0604020202020204" pitchFamily="34" charset="0"/>
                <a:ea typeface="华文细黑" panose="02010600040101010101" pitchFamily="2" charset="-122"/>
              </a:rPr>
            </a:fld>
            <a:endParaRPr lang="zh-CN" altLang="en-US" sz="1000" b="1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0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138420" y="4443730"/>
            <a:ext cx="3322955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组员：</a:t>
            </a:r>
            <a:endParaRPr lang="zh-CN" altLang="en-US" sz="2400"/>
          </a:p>
          <a:p>
            <a:r>
              <a:rPr lang="en-US" altLang="zh-CN" sz="2400"/>
              <a:t>P21414031</a:t>
            </a:r>
            <a:r>
              <a:rPr lang="zh-CN" altLang="en-US" sz="2400"/>
              <a:t>      沈洋</a:t>
            </a:r>
            <a:endParaRPr lang="zh-CN" altLang="en-US" sz="2400"/>
          </a:p>
          <a:p>
            <a:r>
              <a:rPr lang="en-US" altLang="zh-CN" sz="2400"/>
              <a:t>P21414002</a:t>
            </a:r>
            <a:r>
              <a:rPr lang="zh-CN" altLang="en-US" sz="2400"/>
              <a:t>      陈重熹</a:t>
            </a:r>
            <a:endParaRPr lang="zh-CN" altLang="en-US" sz="2400"/>
          </a:p>
          <a:p>
            <a:r>
              <a:rPr lang="en-US" altLang="zh-CN" sz="2400"/>
              <a:t>P21414045</a:t>
            </a:r>
            <a:r>
              <a:rPr lang="zh-CN" altLang="en-US" sz="2400"/>
              <a:t>      凌飞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4939665" y="1568450"/>
            <a:ext cx="3390265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数字信号处理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   课程设计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452245" y="1515745"/>
            <a:ext cx="151638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自编</a:t>
            </a:r>
            <a:r>
              <a:rPr lang="en-US" altLang="zh-CN"/>
              <a:t>FFT</a:t>
            </a:r>
            <a:r>
              <a:rPr lang="zh-CN" altLang="en-US"/>
              <a:t>结果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85790" y="1515745"/>
            <a:ext cx="156972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系统</a:t>
            </a:r>
            <a:r>
              <a:rPr lang="en-US" altLang="zh-CN"/>
              <a:t>FFT</a:t>
            </a:r>
            <a:r>
              <a:rPr lang="zh-CN" altLang="en-US"/>
              <a:t>结果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46100" y="263525"/>
            <a:ext cx="17932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琥珀" panose="02010800040101010101" charset="-122"/>
                <a:ea typeface="华文琥珀" panose="02010800040101010101" charset="-122"/>
              </a:rPr>
              <a:t>语音处理 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琥珀" panose="02010800040101010101" charset="-122"/>
              <a:ea typeface="华文琥珀" panose="02010800040101010101" charset="-122"/>
            </a:endParaRPr>
          </a:p>
        </p:txBody>
      </p:sp>
      <p:pic>
        <p:nvPicPr>
          <p:cNvPr id="2" name="图片 1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1360" y="2120900"/>
            <a:ext cx="3943985" cy="3629025"/>
          </a:xfrm>
          <a:prstGeom prst="rect">
            <a:avLst/>
          </a:prstGeom>
        </p:spPr>
      </p:pic>
      <p:pic>
        <p:nvPicPr>
          <p:cNvPr id="3" name="图片 2" descr="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" y="2120900"/>
            <a:ext cx="3889375" cy="35623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94030" y="342900"/>
            <a:ext cx="159639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琥珀" panose="02010800040101010101" charset="-122"/>
                <a:ea typeface="华文琥珀" panose="02010800040101010101" charset="-122"/>
              </a:rPr>
              <a:t>语音处理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琥珀" panose="02010800040101010101" charset="-122"/>
              <a:ea typeface="华文琥珀" panose="020108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54455" y="1482725"/>
            <a:ext cx="1579880" cy="3848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自编</a:t>
            </a:r>
            <a:r>
              <a:rPr lang="en-US" altLang="zh-CN">
                <a:sym typeface="+mn-ea"/>
              </a:rPr>
              <a:t>IFFT</a:t>
            </a:r>
            <a:r>
              <a:rPr lang="zh-CN" altLang="en-US">
                <a:sym typeface="+mn-ea"/>
              </a:rPr>
              <a:t>结果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79135" y="1482725"/>
            <a:ext cx="1579880" cy="3848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系统</a:t>
            </a:r>
            <a:r>
              <a:rPr lang="en-US" altLang="zh-CN">
                <a:sym typeface="+mn-ea"/>
              </a:rPr>
              <a:t>IFFT</a:t>
            </a:r>
            <a:r>
              <a:rPr lang="zh-CN" altLang="en-US">
                <a:sym typeface="+mn-ea"/>
              </a:rPr>
              <a:t>结果</a:t>
            </a:r>
            <a:endParaRPr lang="zh-CN" altLang="en-US"/>
          </a:p>
        </p:txBody>
      </p:sp>
      <p:pic>
        <p:nvPicPr>
          <p:cNvPr id="2" name="图片 1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5650" y="2130425"/>
            <a:ext cx="4006850" cy="3638550"/>
          </a:xfrm>
          <a:prstGeom prst="rect">
            <a:avLst/>
          </a:prstGeom>
        </p:spPr>
      </p:pic>
      <p:pic>
        <p:nvPicPr>
          <p:cNvPr id="3" name="图片 2" descr="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" y="2129790"/>
            <a:ext cx="3775710" cy="36391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图片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045" y="465455"/>
            <a:ext cx="3162300" cy="55772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75455" y="349885"/>
            <a:ext cx="327025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>
                <a:latin typeface="华文琥珀" panose="02010800040101010101" charset="-122"/>
                <a:ea typeface="华文琥珀" panose="02010800040101010101" charset="-122"/>
              </a:rPr>
              <a:t>数组倒序</a:t>
            </a:r>
            <a:endParaRPr lang="zh-CN" altLang="en-US" sz="4000">
              <a:latin typeface="华文琥珀" panose="02010800040101010101" charset="-122"/>
              <a:ea typeface="华文琥珀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82365" y="1198880"/>
            <a:ext cx="5182235" cy="4773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将十进制顺序数用I表示，与之对应的二进制数用IB表示。十进制倒序数用J表示，与之对应的二进制数用JB表示，所以JB是IB的倒置结果。若十进制顺序数加1，则相当于IB最低位加1且逢2向高位进1，即相当于JB最高位加1且逢2向低位进1.JB的变化规律反映到J的变化分两种情况：如果JB的最高位是0（J&lt;N/2），则最高位直接加</a:t>
            </a:r>
            <a:r>
              <a:rPr lang="en-US" altLang="zh-CN"/>
              <a:t>1</a:t>
            </a:r>
            <a:r>
              <a:rPr lang="zh-CN" altLang="en-US"/>
              <a:t>（J=J+N/2）得到下一个倒序值；如果JB的最高位为1（J&gt;=N/2），则要先将最高位变成0（J=J-N/2），再在次高位加1（J=J+N/4）。但次高位加1时，同样也要判断该位的0,1值，重复上面的过程，依次类推，直到完成最低位加1，逢2向右进位的运算。此方法可实现按顺序数I的递增顺序，依次求得与之对应的倒序数J。另外，当I=J时不需要交换，当I≠J时需要交换数据。为了避免再次调换前面已经调换过的一对数据，只对I&lt;J的情况进行数据交换即可实现数据倒序操作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840" y="97155"/>
            <a:ext cx="2611755" cy="66643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14420" y="361315"/>
            <a:ext cx="408940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>
                <a:latin typeface="华文琥珀" panose="02010800040101010101" charset="-122"/>
                <a:ea typeface="华文琥珀" panose="02010800040101010101" charset="-122"/>
              </a:rPr>
              <a:t>自编基</a:t>
            </a:r>
            <a:r>
              <a:rPr lang="en-US" altLang="zh-CN" sz="4000">
                <a:latin typeface="华文琥珀" panose="02010800040101010101" charset="-122"/>
                <a:ea typeface="华文琥珀" panose="02010800040101010101" charset="-122"/>
              </a:rPr>
              <a:t>2FFT</a:t>
            </a:r>
            <a:r>
              <a:rPr lang="zh-CN" altLang="en-US" sz="4000">
                <a:latin typeface="华文琥珀" panose="02010800040101010101" charset="-122"/>
                <a:ea typeface="华文琥珀" panose="02010800040101010101" charset="-122"/>
              </a:rPr>
              <a:t>算法</a:t>
            </a:r>
            <a:endParaRPr lang="zh-CN" altLang="en-US" sz="4000">
              <a:latin typeface="华文琥珀" panose="02010800040101010101" charset="-122"/>
              <a:ea typeface="华文琥珀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14420" y="1365885"/>
            <a:ext cx="5129530" cy="4225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首先读入数据，得到数组长度N和运算级数M（M=log2（N））。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然后对数组进行倒序处理。倒序后从第1级开始逐级进行，共进行M级运算。在进行第L级运算时，先算出该级不同旋转因子的个数B=2</a:t>
            </a:r>
            <a:r>
              <a:rPr lang="en-US" altLang="zh-CN"/>
              <a:t>^(</a:t>
            </a:r>
            <a:r>
              <a:rPr lang="zh-CN" altLang="en-US"/>
              <a:t>L-1</a:t>
            </a:r>
            <a:r>
              <a:rPr lang="en-US" altLang="zh-CN"/>
              <a:t>)</a:t>
            </a:r>
            <a:r>
              <a:rPr lang="zh-CN" altLang="en-US"/>
              <a:t>。同时，B也是该级中各个蝶形运算两输入数据的间距。再从R=0开始按序计算，直到R=B-1结束。每个R对应的旋转因子指数P=2</a:t>
            </a:r>
            <a:r>
              <a:rPr lang="en-US" altLang="zh-CN"/>
              <a:t>^(</a:t>
            </a:r>
            <a:r>
              <a:rPr lang="zh-CN" altLang="en-US"/>
              <a:t>M-L</a:t>
            </a:r>
            <a:r>
              <a:rPr lang="en-US" altLang="zh-CN"/>
              <a:t>)*</a:t>
            </a:r>
            <a:r>
              <a:rPr lang="zh-CN" altLang="en-US"/>
              <a:t>R，旋转因子指数相同的蝶从上往下依次逐个运算，各个蝶的第一节点标号k都是从R开始，以2L为步长，到N-2L+R结束。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所以，数据倒序后的运算可以用一个三重循环程序来实现，如左图流程框图。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67013" y="608330"/>
            <a:ext cx="3134360" cy="7010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4000">
                <a:latin typeface="华文琥珀" panose="02010800040101010101" charset="-122"/>
                <a:ea typeface="华文琥珀" panose="02010800040101010101" charset="-122"/>
                <a:sym typeface="+mn-ea"/>
              </a:rPr>
              <a:t>自编</a:t>
            </a:r>
            <a:r>
              <a:rPr lang="en-US" altLang="zh-CN" sz="4000">
                <a:latin typeface="华文琥珀" panose="02010800040101010101" charset="-122"/>
                <a:ea typeface="华文琥珀" panose="02010800040101010101" charset="-122"/>
                <a:sym typeface="+mn-ea"/>
              </a:rPr>
              <a:t>IFFT</a:t>
            </a:r>
            <a:r>
              <a:rPr lang="zh-CN" altLang="en-US" sz="4000">
                <a:latin typeface="华文琥珀" panose="02010800040101010101" charset="-122"/>
                <a:ea typeface="华文琥珀" panose="02010800040101010101" charset="-122"/>
                <a:sym typeface="+mn-ea"/>
              </a:rPr>
              <a:t>算法</a:t>
            </a:r>
            <a:endParaRPr lang="zh-CN" altLang="en-US" sz="4000"/>
          </a:p>
        </p:txBody>
      </p:sp>
      <p:sp>
        <p:nvSpPr>
          <p:cNvPr id="2" name="文本框 1"/>
          <p:cNvSpPr txBox="1"/>
          <p:nvPr/>
        </p:nvSpPr>
        <p:spPr>
          <a:xfrm>
            <a:off x="1182370" y="2413635"/>
            <a:ext cx="5829300" cy="2030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、对数组求共轭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、对数组求</a:t>
            </a:r>
            <a:r>
              <a:rPr lang="en-US" altLang="zh-CN"/>
              <a:t>FFT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、再次对数组求共轭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、将数组每个元素乘以</a:t>
            </a:r>
            <a:r>
              <a:rPr lang="en-US" altLang="zh-CN"/>
              <a:t>1/N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247265" y="2466340"/>
            <a:ext cx="4754880" cy="126619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bliqueBottomLeft"/>
              <a:lightRig rig="threePt" dir="t"/>
            </a:scene3d>
            <a:sp3d extrusionH="387350">
              <a:extrusionClr>
                <a:srgbClr val="175BCB"/>
              </a:extrusionClr>
            </a:sp3d>
          </a:bodyPr>
          <a:p>
            <a:pPr algn="ctr"/>
            <a:r>
              <a:rPr lang="zh-CN" altLang="en-US" sz="7200" b="1">
                <a:blipFill>
                  <a:blip r:embed="rId1"/>
                  <a:tile tx="0" ty="0" sx="82000" sy="63000" flip="none" algn="br"/>
                </a:blipFill>
                <a:effectLst>
                  <a:outerShdw blurRad="60007" dist="310007" dir="7680000" sy="30000" kx="1300200" algn="ctr" rotWithShape="0">
                    <a:srgbClr val="0D1E55">
                      <a:alpha val="32000"/>
                    </a:srgbClr>
                  </a:outerShdw>
                </a:effectLst>
              </a:rPr>
              <a:t>谢谢欣赏！</a:t>
            </a:r>
            <a:endParaRPr lang="zh-CN" altLang="en-US" sz="7200" b="1">
              <a:blipFill>
                <a:blip r:embed="rId1"/>
                <a:tile tx="0" ty="0" sx="82000" sy="63000" flip="none" algn="br"/>
              </a:blipFill>
              <a:effectLst>
                <a:outerShdw blurRad="60007" dist="310007" dir="7680000" sy="30000" kx="1300200" algn="ctr" rotWithShape="0">
                  <a:srgbClr val="0D1E55">
                    <a:alpha val="32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03935" y="1990090"/>
            <a:ext cx="6817995" cy="3128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设计要求：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1、编程实现FFT算法；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2、运用编写的FFT程序对信号进行FFT计算和还原，待分析的信</a:t>
            </a:r>
            <a:endParaRPr lang="zh-CN" altLang="en-US"/>
          </a:p>
          <a:p>
            <a:r>
              <a:rPr lang="zh-CN" altLang="en-US"/>
              <a:t>     号自行选择和产生，可以是一段音乐，可以是自己录入的语音</a:t>
            </a:r>
            <a:endParaRPr lang="zh-CN" altLang="en-US"/>
          </a:p>
          <a:p>
            <a:r>
              <a:rPr lang="zh-CN" altLang="en-US"/>
              <a:t>     信号或者是一副图像等；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3、与matlab的FFT函数进行比较；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、设计系统界面。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87120" y="480695"/>
            <a:ext cx="6153150" cy="1227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题目1：FFT算法的matlab实现及应用研究</a:t>
            </a:r>
            <a:endParaRPr lang="zh-CN" altLang="en-US" sz="3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786890" y="1270635"/>
            <a:ext cx="5688330" cy="960755"/>
          </a:xfrm>
        </p:spPr>
        <p:txBody>
          <a:bodyPr/>
          <a:p>
            <a:pPr algn="ctr"/>
            <a:r>
              <a:rPr lang="zh-CN" altLang="en-US" sz="4000"/>
              <a:t> FFT算法的matlab实现及应用研究</a:t>
            </a:r>
            <a:endParaRPr lang="zh-CN" altLang="en-US" sz="4000"/>
          </a:p>
        </p:txBody>
      </p:sp>
      <p:sp>
        <p:nvSpPr>
          <p:cNvPr id="184" name=" 184"/>
          <p:cNvSpPr/>
          <p:nvPr/>
        </p:nvSpPr>
        <p:spPr>
          <a:xfrm>
            <a:off x="1887220" y="3678555"/>
            <a:ext cx="1622425" cy="1583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 184"/>
          <p:cNvSpPr/>
          <p:nvPr/>
        </p:nvSpPr>
        <p:spPr>
          <a:xfrm>
            <a:off x="5271770" y="3678555"/>
            <a:ext cx="1622425" cy="1583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90750" y="4163695"/>
            <a:ext cx="101536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图像</a:t>
            </a:r>
            <a:endParaRPr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5559425" y="4163695"/>
            <a:ext cx="104711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语音</a:t>
            </a:r>
            <a:endParaRPr lang="zh-CN" alt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86385" y="94615"/>
            <a:ext cx="4805680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用</a:t>
            </a:r>
            <a:r>
              <a:rPr lang="en-US" altLang="zh-CN" sz="4000"/>
              <a:t>FFT</a:t>
            </a:r>
            <a:r>
              <a:rPr lang="zh-CN" altLang="en-US" sz="4000"/>
              <a:t>进行图像处理</a:t>
            </a:r>
            <a:endParaRPr lang="zh-CN" altLang="en-US" sz="4000"/>
          </a:p>
        </p:txBody>
      </p:sp>
      <p:sp>
        <p:nvSpPr>
          <p:cNvPr id="3" name="文本框 2"/>
          <p:cNvSpPr txBox="1"/>
          <p:nvPr/>
        </p:nvSpPr>
        <p:spPr>
          <a:xfrm>
            <a:off x="135255" y="1097280"/>
            <a:ext cx="1118870" cy="4663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latin typeface="华文琥珀" panose="02010800040101010101" charset="-122"/>
                <a:ea typeface="华文琥珀" panose="02010800040101010101" charset="-122"/>
              </a:rPr>
              <a:t>总体流程图</a:t>
            </a:r>
            <a:endParaRPr lang="zh-CN" altLang="en-US" sz="6000">
              <a:latin typeface="华文琥珀" panose="02010800040101010101" charset="-122"/>
              <a:ea typeface="华文琥珀" panose="02010800040101010101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721485" y="969645"/>
            <a:ext cx="1687830" cy="681990"/>
            <a:chOff x="1581" y="2898"/>
            <a:chExt cx="2658" cy="1074"/>
          </a:xfrm>
        </p:grpSpPr>
        <p:sp>
          <p:nvSpPr>
            <p:cNvPr id="6" name="圆角矩形 5"/>
            <p:cNvSpPr/>
            <p:nvPr/>
          </p:nvSpPr>
          <p:spPr>
            <a:xfrm>
              <a:off x="1581" y="2898"/>
              <a:ext cx="2388" cy="9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582" y="2934"/>
              <a:ext cx="2657" cy="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打开一张图片并显示</a:t>
              </a:r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457325" y="3766820"/>
            <a:ext cx="2044700" cy="817880"/>
            <a:chOff x="771" y="3779"/>
            <a:chExt cx="3220" cy="1288"/>
          </a:xfrm>
        </p:grpSpPr>
        <p:sp>
          <p:nvSpPr>
            <p:cNvPr id="19" name="圆角矩形 18"/>
            <p:cNvSpPr/>
            <p:nvPr/>
          </p:nvSpPr>
          <p:spPr>
            <a:xfrm>
              <a:off x="771" y="3779"/>
              <a:ext cx="3220" cy="12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72" y="3945"/>
              <a:ext cx="3219" cy="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截取一个二维数组的长度和宽度</a:t>
              </a:r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346835" y="5261610"/>
            <a:ext cx="2437765" cy="981075"/>
            <a:chOff x="833" y="4413"/>
            <a:chExt cx="3674" cy="1545"/>
          </a:xfrm>
        </p:grpSpPr>
        <p:sp>
          <p:nvSpPr>
            <p:cNvPr id="22" name="圆角矩形 21"/>
            <p:cNvSpPr/>
            <p:nvPr/>
          </p:nvSpPr>
          <p:spPr>
            <a:xfrm>
              <a:off x="833" y="4413"/>
              <a:ext cx="3483" cy="15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33" y="4488"/>
              <a:ext cx="3674" cy="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将二维数组补</a:t>
              </a:r>
              <a:r>
                <a:rPr lang="en-US" altLang="zh-CN"/>
                <a:t>0</a:t>
              </a:r>
              <a:r>
                <a:rPr lang="zh-CN" altLang="en-US"/>
                <a:t>，成为长和宽都是</a:t>
              </a:r>
              <a:r>
                <a:rPr lang="en-US" altLang="zh-CN"/>
                <a:t>2</a:t>
              </a:r>
              <a:r>
                <a:rPr lang="zh-CN" altLang="en-US"/>
                <a:t>的</a:t>
              </a:r>
              <a:r>
                <a:rPr lang="en-US" altLang="zh-CN"/>
                <a:t>n</a:t>
              </a:r>
              <a:r>
                <a:rPr lang="zh-CN" altLang="en-US"/>
                <a:t>次方的二维数组</a:t>
              </a:r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840605" y="5168265"/>
            <a:ext cx="3008630" cy="1215390"/>
            <a:chOff x="344" y="7360"/>
            <a:chExt cx="4738" cy="1914"/>
          </a:xfrm>
        </p:grpSpPr>
        <p:sp>
          <p:nvSpPr>
            <p:cNvPr id="25" name="圆角矩形 24"/>
            <p:cNvSpPr/>
            <p:nvPr/>
          </p:nvSpPr>
          <p:spPr>
            <a:xfrm>
              <a:off x="344" y="7360"/>
              <a:ext cx="4737" cy="18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45" y="7372"/>
              <a:ext cx="4737" cy="1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循环，先对三个二维数组的每一行进行</a:t>
              </a:r>
              <a:r>
                <a:rPr lang="en-US" altLang="zh-CN"/>
                <a:t>fft</a:t>
              </a:r>
              <a:r>
                <a:rPr lang="zh-CN" altLang="en-US"/>
                <a:t>变换，再对每一列进行</a:t>
              </a:r>
              <a:r>
                <a:rPr lang="en-US" altLang="zh-CN"/>
                <a:t>fft</a:t>
              </a:r>
              <a:r>
                <a:rPr lang="zh-CN" altLang="en-US"/>
                <a:t>变换，结果存进原来的数组</a:t>
              </a:r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259070" y="554990"/>
            <a:ext cx="1955800" cy="1104900"/>
            <a:chOff x="10510" y="6320"/>
            <a:chExt cx="3080" cy="1740"/>
          </a:xfrm>
        </p:grpSpPr>
        <p:sp>
          <p:nvSpPr>
            <p:cNvPr id="31" name="圆角矩形 30"/>
            <p:cNvSpPr/>
            <p:nvPr/>
          </p:nvSpPr>
          <p:spPr>
            <a:xfrm>
              <a:off x="10510" y="6320"/>
              <a:ext cx="3080" cy="1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0511" y="6500"/>
              <a:ext cx="3079" cy="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将三个二维数组再存进一个三维数组并显示</a:t>
              </a:r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841240" y="2009775"/>
            <a:ext cx="2792095" cy="1282700"/>
            <a:chOff x="8710" y="980"/>
            <a:chExt cx="3580" cy="2020"/>
          </a:xfrm>
        </p:grpSpPr>
        <p:sp>
          <p:nvSpPr>
            <p:cNvPr id="34" name="圆角矩形 33"/>
            <p:cNvSpPr/>
            <p:nvPr/>
          </p:nvSpPr>
          <p:spPr>
            <a:xfrm>
              <a:off x="8710" y="980"/>
              <a:ext cx="3580" cy="20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710" y="1060"/>
              <a:ext cx="3480" cy="1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循环，对三个二维数组的每一列进行</a:t>
              </a:r>
              <a:r>
                <a:rPr lang="en-US" altLang="zh-CN"/>
                <a:t>ifft</a:t>
              </a:r>
              <a:r>
                <a:rPr lang="zh-CN" altLang="en-US"/>
                <a:t>变换，再对每一行进行</a:t>
              </a:r>
              <a:r>
                <a:rPr lang="en-US" altLang="zh-CN"/>
                <a:t>ifft</a:t>
              </a:r>
              <a:r>
                <a:rPr lang="zh-CN" altLang="en-US"/>
                <a:t>变换，结果存入原数组</a:t>
              </a:r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294630" y="3649345"/>
            <a:ext cx="1955800" cy="1104900"/>
            <a:chOff x="10510" y="6320"/>
            <a:chExt cx="3080" cy="1740"/>
          </a:xfrm>
        </p:grpSpPr>
        <p:sp>
          <p:nvSpPr>
            <p:cNvPr id="44" name="圆角矩形 43"/>
            <p:cNvSpPr/>
            <p:nvPr/>
          </p:nvSpPr>
          <p:spPr>
            <a:xfrm>
              <a:off x="10510" y="6320"/>
              <a:ext cx="3080" cy="1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511" y="6500"/>
              <a:ext cx="3079" cy="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将三个二维数组再存进一个三维数组并显示</a:t>
              </a:r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577340" y="2197735"/>
            <a:ext cx="1804670" cy="933450"/>
            <a:chOff x="2550" y="1540"/>
            <a:chExt cx="2842" cy="1470"/>
          </a:xfrm>
        </p:grpSpPr>
        <p:sp>
          <p:nvSpPr>
            <p:cNvPr id="46" name="圆角矩形 45"/>
            <p:cNvSpPr/>
            <p:nvPr/>
          </p:nvSpPr>
          <p:spPr>
            <a:xfrm>
              <a:off x="2550" y="1540"/>
              <a:ext cx="2842" cy="14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662" y="1540"/>
              <a:ext cx="2618" cy="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将三维数组分成三个二维数组，</a:t>
              </a:r>
              <a:r>
                <a:rPr lang="en-US" altLang="zh-CN"/>
                <a:t>R,G,B</a:t>
              </a:r>
              <a:endParaRPr lang="en-US" altLang="zh-CN"/>
            </a:p>
          </p:txBody>
        </p:sp>
      </p:grpSp>
      <p:cxnSp>
        <p:nvCxnSpPr>
          <p:cNvPr id="4" name="直接箭头连接符 3"/>
          <p:cNvCxnSpPr/>
          <p:nvPr/>
        </p:nvCxnSpPr>
        <p:spPr>
          <a:xfrm>
            <a:off x="2450465" y="1651635"/>
            <a:ext cx="7620" cy="5232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2441575" y="3099435"/>
            <a:ext cx="1270" cy="645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2440305" y="4616450"/>
            <a:ext cx="1270" cy="645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657600" y="5869305"/>
            <a:ext cx="118364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6269355" y="4758055"/>
            <a:ext cx="6350" cy="3619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233795" y="3268345"/>
            <a:ext cx="6350" cy="3619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6195060" y="1647825"/>
            <a:ext cx="6350" cy="3619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835150" y="354965"/>
            <a:ext cx="436499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华文琥珀" panose="02010800040101010101" charset="-122"/>
                <a:ea typeface="华文琥珀" panose="02010800040101010101" charset="-122"/>
              </a:rPr>
              <a:t>整体界面</a:t>
            </a:r>
            <a:r>
              <a:rPr lang="en-US" altLang="zh-CN" sz="3600">
                <a:latin typeface="华文琥珀" panose="02010800040101010101" charset="-122"/>
                <a:ea typeface="华文琥珀" panose="02010800040101010101" charset="-122"/>
              </a:rPr>
              <a:t>——</a:t>
            </a:r>
            <a:r>
              <a:rPr lang="zh-CN" altLang="en-US" sz="3600">
                <a:latin typeface="华文琥珀" panose="02010800040101010101" charset="-122"/>
                <a:ea typeface="华文琥珀" panose="02010800040101010101" charset="-122"/>
              </a:rPr>
              <a:t>图像</a:t>
            </a:r>
            <a:endParaRPr lang="zh-CN" altLang="en-US" sz="3600">
              <a:latin typeface="华文琥珀" panose="02010800040101010101" charset="-122"/>
              <a:ea typeface="华文琥珀" panose="02010800040101010101" charset="-122"/>
            </a:endParaRPr>
          </a:p>
        </p:txBody>
      </p:sp>
      <p:pic>
        <p:nvPicPr>
          <p:cNvPr id="2" name="图片 1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0" y="1628140"/>
            <a:ext cx="8841740" cy="45478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473200" y="1424305"/>
            <a:ext cx="166243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自编</a:t>
            </a:r>
            <a:r>
              <a:rPr lang="en-US" altLang="zh-CN"/>
              <a:t>FFT</a:t>
            </a:r>
            <a:r>
              <a:rPr lang="zh-CN" altLang="en-US"/>
              <a:t>结果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84215" y="1424305"/>
            <a:ext cx="151765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系统</a:t>
            </a:r>
            <a:r>
              <a:rPr lang="en-US" altLang="zh-CN"/>
              <a:t>FT</a:t>
            </a:r>
            <a:r>
              <a:rPr lang="zh-CN" altLang="en-US"/>
              <a:t>结果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80695" y="250190"/>
            <a:ext cx="159639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琥珀" panose="02010800040101010101" charset="-122"/>
                <a:ea typeface="华文琥珀" panose="02010800040101010101" charset="-122"/>
              </a:rPr>
              <a:t>图像处理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琥珀" panose="02010800040101010101" charset="-122"/>
              <a:ea typeface="华文琥珀" panose="02010800040101010101" charset="-122"/>
            </a:endParaRPr>
          </a:p>
        </p:txBody>
      </p:sp>
      <p:pic>
        <p:nvPicPr>
          <p:cNvPr id="2" name="图片 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2216785"/>
            <a:ext cx="3674110" cy="3666490"/>
          </a:xfrm>
          <a:prstGeom prst="rect">
            <a:avLst/>
          </a:prstGeom>
        </p:spPr>
      </p:pic>
      <p:pic>
        <p:nvPicPr>
          <p:cNvPr id="3" name="图片 2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605" y="2223770"/>
            <a:ext cx="3659505" cy="36595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464310" y="1423670"/>
            <a:ext cx="1701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自编</a:t>
            </a:r>
            <a:r>
              <a:rPr lang="en-US" altLang="zh-CN"/>
              <a:t>IFFT</a:t>
            </a:r>
            <a:r>
              <a:rPr lang="zh-CN" altLang="en-US"/>
              <a:t>结果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00395" y="1423670"/>
            <a:ext cx="168846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系统</a:t>
            </a:r>
            <a:r>
              <a:rPr lang="en-US" altLang="zh-CN"/>
              <a:t>IFFT</a:t>
            </a:r>
            <a:r>
              <a:rPr lang="zh-CN" altLang="en-US"/>
              <a:t>结果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80695" y="250190"/>
            <a:ext cx="159639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琥珀" panose="02010800040101010101" charset="-122"/>
                <a:ea typeface="华文琥珀" panose="02010800040101010101" charset="-122"/>
              </a:rPr>
              <a:t>图像处理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琥珀" panose="02010800040101010101" charset="-122"/>
              <a:ea typeface="华文琥珀" panose="02010800040101010101" charset="-122"/>
            </a:endParaRPr>
          </a:p>
        </p:txBody>
      </p:sp>
      <p:pic>
        <p:nvPicPr>
          <p:cNvPr id="2" name="图片 1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535" y="2054860"/>
            <a:ext cx="3943985" cy="3934460"/>
          </a:xfrm>
          <a:prstGeom prst="rect">
            <a:avLst/>
          </a:prstGeom>
        </p:spPr>
      </p:pic>
      <p:pic>
        <p:nvPicPr>
          <p:cNvPr id="3" name="图片 2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190" y="2054860"/>
            <a:ext cx="3953510" cy="39535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86385" y="94615"/>
            <a:ext cx="4805680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用</a:t>
            </a:r>
            <a:r>
              <a:rPr lang="en-US" altLang="zh-CN" sz="4000"/>
              <a:t>FFT</a:t>
            </a:r>
            <a:r>
              <a:rPr lang="zh-CN" altLang="en-US" sz="4000"/>
              <a:t>进行语音处理</a:t>
            </a:r>
            <a:endParaRPr lang="zh-CN" altLang="en-US" sz="4000"/>
          </a:p>
        </p:txBody>
      </p:sp>
      <p:sp>
        <p:nvSpPr>
          <p:cNvPr id="3" name="文本框 2"/>
          <p:cNvSpPr txBox="1"/>
          <p:nvPr/>
        </p:nvSpPr>
        <p:spPr>
          <a:xfrm>
            <a:off x="135255" y="1097280"/>
            <a:ext cx="1118870" cy="4663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latin typeface="华文琥珀" panose="02010800040101010101" charset="-122"/>
                <a:ea typeface="华文琥珀" panose="02010800040101010101" charset="-122"/>
              </a:rPr>
              <a:t>总体流程图</a:t>
            </a:r>
            <a:endParaRPr lang="zh-CN" altLang="en-US" sz="6000">
              <a:latin typeface="华文琥珀" panose="02010800040101010101" charset="-122"/>
              <a:ea typeface="华文琥珀" panose="02010800040101010101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622425" y="942975"/>
            <a:ext cx="1828637" cy="798329"/>
            <a:chOff x="1581" y="2898"/>
            <a:chExt cx="2389" cy="997"/>
          </a:xfrm>
        </p:grpSpPr>
        <p:sp>
          <p:nvSpPr>
            <p:cNvPr id="6" name="圆角矩形 5"/>
            <p:cNvSpPr/>
            <p:nvPr/>
          </p:nvSpPr>
          <p:spPr>
            <a:xfrm>
              <a:off x="1581" y="2898"/>
              <a:ext cx="2388" cy="9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582" y="2934"/>
              <a:ext cx="2388" cy="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打开一个音频文件，显示其波形</a:t>
              </a:r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797050" y="3766820"/>
            <a:ext cx="1440815" cy="817880"/>
            <a:chOff x="771" y="3779"/>
            <a:chExt cx="3382" cy="1288"/>
          </a:xfrm>
        </p:grpSpPr>
        <p:sp>
          <p:nvSpPr>
            <p:cNvPr id="19" name="圆角矩形 18"/>
            <p:cNvSpPr/>
            <p:nvPr/>
          </p:nvSpPr>
          <p:spPr>
            <a:xfrm>
              <a:off x="771" y="3779"/>
              <a:ext cx="3220" cy="12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72" y="3945"/>
              <a:ext cx="3381" cy="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获取一维数组的长度</a:t>
              </a:r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346835" y="5261610"/>
            <a:ext cx="2437765" cy="981075"/>
            <a:chOff x="833" y="4413"/>
            <a:chExt cx="3674" cy="1545"/>
          </a:xfrm>
        </p:grpSpPr>
        <p:sp>
          <p:nvSpPr>
            <p:cNvPr id="22" name="圆角矩形 21"/>
            <p:cNvSpPr/>
            <p:nvPr/>
          </p:nvSpPr>
          <p:spPr>
            <a:xfrm>
              <a:off x="833" y="4413"/>
              <a:ext cx="3483" cy="15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33" y="4488"/>
              <a:ext cx="3674" cy="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将一维数组补</a:t>
              </a:r>
              <a:r>
                <a:rPr lang="en-US" altLang="zh-CN"/>
                <a:t>0</a:t>
              </a:r>
              <a:r>
                <a:rPr lang="zh-CN" altLang="en-US"/>
                <a:t>，成为长度为</a:t>
              </a:r>
              <a:r>
                <a:rPr lang="en-US" altLang="zh-CN"/>
                <a:t>2</a:t>
              </a:r>
              <a:r>
                <a:rPr lang="zh-CN" altLang="en-US"/>
                <a:t>的</a:t>
              </a:r>
              <a:r>
                <a:rPr lang="en-US" altLang="zh-CN"/>
                <a:t>n</a:t>
              </a:r>
              <a:r>
                <a:rPr lang="zh-CN" altLang="en-US"/>
                <a:t>次方的一维数组</a:t>
              </a:r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123180" y="5397500"/>
            <a:ext cx="1967865" cy="944245"/>
            <a:chOff x="7623" y="8500"/>
            <a:chExt cx="3971" cy="1487"/>
          </a:xfrm>
        </p:grpSpPr>
        <p:sp>
          <p:nvSpPr>
            <p:cNvPr id="25" name="圆角矩形 24"/>
            <p:cNvSpPr/>
            <p:nvPr/>
          </p:nvSpPr>
          <p:spPr>
            <a:xfrm>
              <a:off x="7623" y="8500"/>
              <a:ext cx="3970" cy="14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624" y="8510"/>
              <a:ext cx="3970" cy="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对一维数组进行</a:t>
              </a:r>
              <a:r>
                <a:rPr lang="en-US" altLang="zh-CN"/>
                <a:t>fft</a:t>
              </a:r>
              <a:r>
                <a:rPr lang="zh-CN" altLang="en-US"/>
                <a:t>变换，将结果存入原数组</a:t>
              </a:r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111115" y="733425"/>
            <a:ext cx="1955800" cy="1104900"/>
            <a:chOff x="10510" y="6320"/>
            <a:chExt cx="3080" cy="1740"/>
          </a:xfrm>
        </p:grpSpPr>
        <p:sp>
          <p:nvSpPr>
            <p:cNvPr id="31" name="圆角矩形 30"/>
            <p:cNvSpPr/>
            <p:nvPr/>
          </p:nvSpPr>
          <p:spPr>
            <a:xfrm>
              <a:off x="10510" y="6320"/>
              <a:ext cx="3080" cy="1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0511" y="6500"/>
              <a:ext cx="3079" cy="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ym typeface="+mn-ea"/>
                </a:rPr>
                <a:t>播放处理过的声音以及显示相应的波形</a:t>
              </a:r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123180" y="2296160"/>
            <a:ext cx="2090420" cy="972101"/>
            <a:chOff x="8710" y="980"/>
            <a:chExt cx="3580" cy="2023"/>
          </a:xfrm>
        </p:grpSpPr>
        <p:sp>
          <p:nvSpPr>
            <p:cNvPr id="34" name="圆角矩形 33"/>
            <p:cNvSpPr/>
            <p:nvPr/>
          </p:nvSpPr>
          <p:spPr>
            <a:xfrm>
              <a:off x="8710" y="980"/>
              <a:ext cx="3580" cy="20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710" y="1060"/>
              <a:ext cx="3480" cy="1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ym typeface="+mn-ea"/>
                </a:rPr>
                <a:t>对一维数组进行</a:t>
              </a:r>
              <a:r>
                <a:rPr lang="en-US" altLang="zh-CN">
                  <a:sym typeface="+mn-ea"/>
                </a:rPr>
                <a:t>fft</a:t>
              </a:r>
              <a:r>
                <a:rPr lang="zh-CN" altLang="en-US">
                  <a:sym typeface="+mn-ea"/>
                </a:rPr>
                <a:t>变换，将结果存入原数组</a:t>
              </a:r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123180" y="3649345"/>
            <a:ext cx="1955800" cy="1104900"/>
            <a:chOff x="10510" y="6320"/>
            <a:chExt cx="3080" cy="1740"/>
          </a:xfrm>
        </p:grpSpPr>
        <p:sp>
          <p:nvSpPr>
            <p:cNvPr id="44" name="圆角矩形 43"/>
            <p:cNvSpPr/>
            <p:nvPr/>
          </p:nvSpPr>
          <p:spPr>
            <a:xfrm>
              <a:off x="10510" y="6320"/>
              <a:ext cx="3080" cy="1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511" y="6500"/>
              <a:ext cx="3079" cy="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播放处理过的声音以及显示相应的波形</a:t>
              </a:r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577340" y="2197735"/>
            <a:ext cx="1804670" cy="901700"/>
            <a:chOff x="2550" y="1540"/>
            <a:chExt cx="2842" cy="1420"/>
          </a:xfrm>
        </p:grpSpPr>
        <p:sp>
          <p:nvSpPr>
            <p:cNvPr id="46" name="圆角矩形 45"/>
            <p:cNvSpPr/>
            <p:nvPr/>
          </p:nvSpPr>
          <p:spPr>
            <a:xfrm>
              <a:off x="2550" y="1540"/>
              <a:ext cx="2842" cy="14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622" y="1731"/>
              <a:ext cx="2618" cy="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将数据存储于一维数组中</a:t>
              </a:r>
              <a:endParaRPr lang="zh-CN" altLang="en-US"/>
            </a:p>
          </p:txBody>
        </p:sp>
      </p:grpSp>
      <p:cxnSp>
        <p:nvCxnSpPr>
          <p:cNvPr id="4" name="直接箭头连接符 3"/>
          <p:cNvCxnSpPr/>
          <p:nvPr/>
        </p:nvCxnSpPr>
        <p:spPr>
          <a:xfrm>
            <a:off x="2454910" y="1779905"/>
            <a:ext cx="3175" cy="3949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2441575" y="3099435"/>
            <a:ext cx="1270" cy="645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2440305" y="4616450"/>
            <a:ext cx="1270" cy="645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26" idx="1"/>
          </p:cNvCxnSpPr>
          <p:nvPr/>
        </p:nvCxnSpPr>
        <p:spPr>
          <a:xfrm>
            <a:off x="3657600" y="5869305"/>
            <a:ext cx="1466215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44" idx="2"/>
          </p:cNvCxnSpPr>
          <p:nvPr/>
        </p:nvCxnSpPr>
        <p:spPr>
          <a:xfrm flipV="1">
            <a:off x="6098540" y="4754245"/>
            <a:ext cx="2540" cy="6496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092190" y="3241040"/>
            <a:ext cx="6350" cy="3619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31" idx="2"/>
          </p:cNvCxnSpPr>
          <p:nvPr/>
        </p:nvCxnSpPr>
        <p:spPr>
          <a:xfrm flipV="1">
            <a:off x="6085840" y="1838325"/>
            <a:ext cx="3175" cy="4578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96515" y="396875"/>
            <a:ext cx="3950970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>
                <a:latin typeface="华文琥珀" panose="02010800040101010101" charset="-122"/>
                <a:ea typeface="华文琥珀" panose="02010800040101010101" charset="-122"/>
                <a:sym typeface="+mn-ea"/>
              </a:rPr>
              <a:t>整体界面</a:t>
            </a:r>
            <a:r>
              <a:rPr lang="en-US" altLang="zh-CN" sz="3600">
                <a:latin typeface="华文琥珀" panose="02010800040101010101" charset="-122"/>
                <a:ea typeface="华文琥珀" panose="02010800040101010101" charset="-122"/>
                <a:sym typeface="+mn-ea"/>
              </a:rPr>
              <a:t>——</a:t>
            </a:r>
            <a:r>
              <a:rPr lang="zh-CN" altLang="en-US" sz="3600">
                <a:latin typeface="华文琥珀" panose="02010800040101010101" charset="-122"/>
                <a:ea typeface="华文琥珀" panose="02010800040101010101" charset="-122"/>
                <a:sym typeface="+mn-ea"/>
              </a:rPr>
              <a:t>语音</a:t>
            </a:r>
            <a:endParaRPr lang="zh-CN" altLang="en-US" sz="3600">
              <a:latin typeface="华文琥珀" panose="02010800040101010101" charset="-122"/>
              <a:ea typeface="华文琥珀" panose="02010800040101010101" charset="-122"/>
              <a:sym typeface="+mn-ea"/>
            </a:endParaRPr>
          </a:p>
        </p:txBody>
      </p:sp>
      <p:pic>
        <p:nvPicPr>
          <p:cNvPr id="5" name="图片 4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685" y="1558925"/>
            <a:ext cx="8595995" cy="4345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海阔天空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B2B2B2"/>
      </a:accent1>
      <a:accent2>
        <a:srgbClr val="5F5F5F"/>
      </a:accent2>
      <a:accent3>
        <a:srgbClr val="FFFFFF"/>
      </a:accent3>
      <a:accent4>
        <a:srgbClr val="000000"/>
      </a:accent4>
      <a:accent5>
        <a:srgbClr val="D5D5D5"/>
      </a:accent5>
      <a:accent6>
        <a:srgbClr val="555555"/>
      </a:accent6>
      <a:hlink>
        <a:srgbClr val="1C1C1C"/>
      </a:hlink>
      <a:folHlink>
        <a:srgbClr val="DDDDDD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1417</Words>
  <Application>WPS 演示</Application>
  <PresentationFormat>宽屏</PresentationFormat>
  <Paragraphs>120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华文细黑</vt:lpstr>
      <vt:lpstr>MS UI Gothic</vt:lpstr>
      <vt:lpstr>微软雅黑</vt:lpstr>
      <vt:lpstr>华文琥珀</vt:lpstr>
      <vt:lpstr>Calibri</vt:lpstr>
      <vt:lpstr>Kozuka Mincho Pr6N R</vt:lpstr>
      <vt:lpstr>海阔天空</vt:lpstr>
      <vt:lpstr>PowerPoint 演示文稿</vt:lpstr>
      <vt:lpstr>PowerPoint 演示文稿</vt:lpstr>
      <vt:lpstr> FFT算法的matlab实现及应用研究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沈公子</dc:creator>
  <cp:lastModifiedBy>沈公子</cp:lastModifiedBy>
  <cp:revision>19</cp:revision>
  <dcterms:created xsi:type="dcterms:W3CDTF">2016-11-02T14:01:00Z</dcterms:created>
  <dcterms:modified xsi:type="dcterms:W3CDTF">2016-12-30T04:58:45Z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