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32"/>
  </p:notesMasterIdLst>
  <p:handoutMasterIdLst>
    <p:handoutMasterId r:id="rId33"/>
  </p:handoutMasterIdLst>
  <p:sldIdLst>
    <p:sldId id="268" r:id="rId2"/>
    <p:sldId id="516" r:id="rId3"/>
    <p:sldId id="541" r:id="rId4"/>
    <p:sldId id="520" r:id="rId5"/>
    <p:sldId id="542" r:id="rId6"/>
    <p:sldId id="543" r:id="rId7"/>
    <p:sldId id="492" r:id="rId8"/>
    <p:sldId id="557" r:id="rId9"/>
    <p:sldId id="558" r:id="rId10"/>
    <p:sldId id="493" r:id="rId11"/>
    <p:sldId id="494" r:id="rId12"/>
    <p:sldId id="519" r:id="rId13"/>
    <p:sldId id="521" r:id="rId14"/>
    <p:sldId id="510" r:id="rId15"/>
    <p:sldId id="546" r:id="rId16"/>
    <p:sldId id="532" r:id="rId17"/>
    <p:sldId id="536" r:id="rId18"/>
    <p:sldId id="547" r:id="rId19"/>
    <p:sldId id="545" r:id="rId20"/>
    <p:sldId id="553" r:id="rId21"/>
    <p:sldId id="548" r:id="rId22"/>
    <p:sldId id="530" r:id="rId23"/>
    <p:sldId id="498" r:id="rId24"/>
    <p:sldId id="500" r:id="rId25"/>
    <p:sldId id="504" r:id="rId26"/>
    <p:sldId id="550" r:id="rId27"/>
    <p:sldId id="551" r:id="rId28"/>
    <p:sldId id="549" r:id="rId29"/>
    <p:sldId id="555" r:id="rId30"/>
    <p:sldId id="552" r:id="rId3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" pitchFamily="-10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" pitchFamily="-10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" pitchFamily="-10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" pitchFamily="-10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" pitchFamily="-106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Times" pitchFamily="-106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Times" pitchFamily="-106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Times" pitchFamily="-106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Times" pitchFamily="-10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1B00"/>
    <a:srgbClr val="0066CC"/>
    <a:srgbClr val="99FF66"/>
    <a:srgbClr val="00CC00"/>
    <a:srgbClr val="99CC00"/>
    <a:srgbClr val="66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72" y="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2346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810" cy="47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>
            <a:lvl1pPr defTabSz="915573">
              <a:defRPr sz="1200">
                <a:latin typeface="Arial" pitchFamily="-10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737" y="0"/>
            <a:ext cx="3169810" cy="47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>
            <a:lvl1pPr algn="r" defTabSz="915573">
              <a:defRPr sz="1200">
                <a:latin typeface="Arial" pitchFamily="-10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56"/>
            <a:ext cx="3169810" cy="47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0" tIns="45710" rIns="91420" bIns="45710" numCol="1" anchor="b" anchorCtr="0" compatLnSpc="1">
            <a:prstTxWarp prst="textNoShape">
              <a:avLst/>
            </a:prstTxWarp>
          </a:bodyPr>
          <a:lstStyle>
            <a:lvl1pPr defTabSz="915573">
              <a:defRPr sz="1200">
                <a:latin typeface="Arial" pitchFamily="-10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737" y="9120156"/>
            <a:ext cx="3169810" cy="47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0" tIns="45710" rIns="91420" bIns="45710" numCol="1" anchor="b" anchorCtr="0" compatLnSpc="1">
            <a:prstTxWarp prst="textNoShape">
              <a:avLst/>
            </a:prstTxWarp>
          </a:bodyPr>
          <a:lstStyle>
            <a:lvl1pPr algn="r" defTabSz="915573">
              <a:defRPr sz="1200">
                <a:latin typeface="Arial" pitchFamily="-106" charset="0"/>
              </a:defRPr>
            </a:lvl1pPr>
          </a:lstStyle>
          <a:p>
            <a:pPr>
              <a:defRPr/>
            </a:pPr>
            <a:fld id="{FB2A2D9C-D604-1F42-B66D-99770345BA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34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810" cy="47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0" tIns="48321" rIns="96640" bIns="48321" numCol="1" anchor="t" anchorCtr="0" compatLnSpc="1">
            <a:prstTxWarp prst="textNoShape">
              <a:avLst/>
            </a:prstTxWarp>
          </a:bodyPr>
          <a:lstStyle>
            <a:lvl1pPr defTabSz="966621">
              <a:defRPr sz="1300">
                <a:latin typeface="Arial" pitchFamily="-10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737" y="0"/>
            <a:ext cx="3169810" cy="47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0" tIns="48321" rIns="96640" bIns="48321" numCol="1" anchor="t" anchorCtr="0" compatLnSpc="1">
            <a:prstTxWarp prst="textNoShape">
              <a:avLst/>
            </a:prstTxWarp>
          </a:bodyPr>
          <a:lstStyle>
            <a:lvl1pPr algn="r" defTabSz="966621">
              <a:defRPr sz="1300">
                <a:latin typeface="Arial" pitchFamily="-10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859" y="4560899"/>
            <a:ext cx="5853483" cy="431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0" tIns="48321" rIns="96640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56"/>
            <a:ext cx="3169810" cy="47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0" tIns="48321" rIns="96640" bIns="48321" numCol="1" anchor="b" anchorCtr="0" compatLnSpc="1">
            <a:prstTxWarp prst="textNoShape">
              <a:avLst/>
            </a:prstTxWarp>
          </a:bodyPr>
          <a:lstStyle>
            <a:lvl1pPr defTabSz="966621">
              <a:defRPr sz="1300">
                <a:latin typeface="Arial" pitchFamily="-10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737" y="9120156"/>
            <a:ext cx="3169810" cy="47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0" tIns="48321" rIns="96640" bIns="48321" numCol="1" anchor="b" anchorCtr="0" compatLnSpc="1">
            <a:prstTxWarp prst="textNoShape">
              <a:avLst/>
            </a:prstTxWarp>
          </a:bodyPr>
          <a:lstStyle>
            <a:lvl1pPr algn="r" defTabSz="966621">
              <a:defRPr sz="1300">
                <a:latin typeface="Arial" pitchFamily="-106" charset="0"/>
              </a:defRPr>
            </a:lvl1pPr>
          </a:lstStyle>
          <a:p>
            <a:pPr>
              <a:defRPr/>
            </a:pPr>
            <a:fld id="{22159A6B-6D18-2A4B-ABC8-202AF96279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726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7AEFFE-5BB9-3148-B66C-54A46D7AC72A}" type="slidenum">
              <a:rPr lang="en-US"/>
              <a:pPr/>
              <a:t>2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581" y="4560899"/>
            <a:ext cx="5364039" cy="4319555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4644D6-978E-F34F-B4A6-BFF572C2B41D}" type="slidenum">
              <a:rPr lang="en-US"/>
              <a:pPr/>
              <a:t>10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581" y="4560899"/>
            <a:ext cx="5364039" cy="4319555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6EEE03-3A9C-7549-861D-6697F8DBACB6}" type="slidenum">
              <a:rPr lang="en-US"/>
              <a:pPr/>
              <a:t>11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581" y="4560899"/>
            <a:ext cx="5364039" cy="4319555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9F789C-C08E-FE4F-8B95-686A1B00BB8E}" type="slidenum">
              <a:rPr lang="en-US"/>
              <a:pPr/>
              <a:t>12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581" y="4560899"/>
            <a:ext cx="5364039" cy="4319555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Morgan Kaufmann Publishers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80E5571-509A-7543-80BD-F233ECED2360}" type="datetime4">
              <a:rPr lang="en-US"/>
              <a:pPr/>
              <a:t>January 23, 2014</a:t>
            </a:fld>
            <a:endParaRPr lang="en-US"/>
          </a:p>
        </p:txBody>
      </p:sp>
      <p:sp>
        <p:nvSpPr>
          <p:cNvPr id="419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Chapter 1 — Computer Abstractions and Technology</a:t>
            </a:r>
          </a:p>
        </p:txBody>
      </p:sp>
      <p:sp>
        <p:nvSpPr>
          <p:cNvPr id="419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80FDF3-4182-8246-9EC1-517CC2EAAE24}" type="slidenum">
              <a:rPr lang="en-US"/>
              <a:pPr/>
              <a:t>26</a:t>
            </a:fld>
            <a:endParaRPr lang="en-US"/>
          </a:p>
        </p:txBody>
      </p:sp>
      <p:sp>
        <p:nvSpPr>
          <p:cNvPr id="419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Morgan Kaufmann Publishers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8B0147CD-14A6-6B47-A68C-6416BF8DF916}" type="datetime4">
              <a:rPr lang="en-US"/>
              <a:pPr/>
              <a:t>January 23, 2014</a:t>
            </a:fld>
            <a:endParaRPr lang="en-US"/>
          </a:p>
        </p:txBody>
      </p:sp>
      <p:sp>
        <p:nvSpPr>
          <p:cNvPr id="460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Chapter 1 — Computer Abstractions and Technology</a:t>
            </a:r>
          </a:p>
        </p:txBody>
      </p:sp>
      <p:sp>
        <p:nvSpPr>
          <p:cNvPr id="460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7A9592-B816-484F-B334-50234ED1A5C6}" type="slidenum">
              <a:rPr lang="en-US"/>
              <a:pPr/>
              <a:t>30</a:t>
            </a:fld>
            <a:endParaRPr lang="en-US"/>
          </a:p>
        </p:txBody>
      </p:sp>
      <p:sp>
        <p:nvSpPr>
          <p:cNvPr id="460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2" y="466725"/>
            <a:ext cx="8523287" cy="213360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2" y="3049588"/>
            <a:ext cx="7456487" cy="2362200"/>
          </a:xfrm>
        </p:spPr>
        <p:txBody>
          <a:bodyPr/>
          <a:lstStyle>
            <a:lvl1pPr marL="0" indent="0" algn="ctr">
              <a:buFont typeface="Wingdings" pitchFamily="-106" charset="2"/>
              <a:buNone/>
              <a:defRPr sz="3200"/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572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733800" y="6400800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72390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4572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3733800" y="6400800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Bhattacharjee</a:t>
            </a:r>
            <a:endParaRPr lang="en-US" sz="1200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2390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572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733800" y="6400800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2390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4911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219200"/>
            <a:ext cx="4038600" cy="49117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572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3810000" y="6400800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2390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8229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77" r:id="rId2"/>
    <p:sldLayoutId id="2147483679" r:id="rId3"/>
    <p:sldLayoutId id="2147483681" r:id="rId4"/>
    <p:sldLayoutId id="2147483688"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71B00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71B00"/>
          </a:solidFill>
          <a:latin typeface="Comic Sans MS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71B00"/>
          </a:solidFill>
          <a:latin typeface="Comic Sans MS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71B00"/>
          </a:solidFill>
          <a:latin typeface="Comic Sans MS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71B00"/>
          </a:solidFill>
          <a:latin typeface="Comic Sans MS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Comic Sans MS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Comic Sans MS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Comic Sans MS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Comic Sans MS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70000"/>
        <a:buFont typeface="Wingdings" pitchFamily="2" charset="2"/>
        <a:buChar char="q"/>
        <a:defRPr sz="2400">
          <a:solidFill>
            <a:srgbClr val="0000FF"/>
          </a:solidFill>
          <a:latin typeface="Comic Sans MS"/>
          <a:ea typeface="ＭＳ Ｐゴシック" pitchFamily="-106" charset="-128"/>
          <a:cs typeface="Comic Sans M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ＭＳ Ｐゴシック" pitchFamily="-106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v"/>
        <a:defRPr sz="1800">
          <a:solidFill>
            <a:schemeClr val="tx1"/>
          </a:solidFill>
          <a:latin typeface="+mn-lt"/>
          <a:ea typeface="ＭＳ Ｐゴシック" pitchFamily="-106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v"/>
        <a:defRPr sz="1600">
          <a:solidFill>
            <a:schemeClr val="tx1"/>
          </a:solidFill>
          <a:latin typeface="+mn-lt"/>
          <a:ea typeface="ＭＳ Ｐゴシック" pitchFamily="-106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v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-106" charset="2"/>
        <a:buChar char="§"/>
        <a:defRPr sz="2000">
          <a:solidFill>
            <a:schemeClr val="tx1"/>
          </a:solidFill>
          <a:latin typeface="+mn-lt"/>
          <a:ea typeface="ＭＳ Ｐゴシック" pitchFamily="-106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-106" charset="2"/>
        <a:buChar char="§"/>
        <a:defRPr sz="2000">
          <a:solidFill>
            <a:schemeClr val="tx1"/>
          </a:solidFill>
          <a:latin typeface="+mn-lt"/>
          <a:ea typeface="ＭＳ Ｐゴシック" pitchFamily="-106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-106" charset="2"/>
        <a:buChar char="§"/>
        <a:defRPr sz="2000">
          <a:solidFill>
            <a:schemeClr val="tx1"/>
          </a:solidFill>
          <a:latin typeface="+mn-lt"/>
          <a:ea typeface="ＭＳ Ｐゴシック" pitchFamily="-106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-106" charset="2"/>
        <a:buChar char="§"/>
        <a:defRPr sz="20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ilab.rutgers.edu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s.rutgers.edu/resources/new_users/beginners_doc.whtml" TargetMode="External"/><Relationship Id="rId4" Type="http://schemas.openxmlformats.org/officeDocument/2006/relationships/hyperlink" Target="http://www.cs.rutgers.edu/resources/new_users/getting_started.w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akai.rutgers.edu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publications.gbdirect.co.uk/c_book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rutgers.edu/policies/academicintegrity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8523287" cy="21336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 </a:t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01:198:211</a:t>
            </a:r>
            <a:br>
              <a:rPr lang="en-US" sz="4400" dirty="0" smtClean="0"/>
            </a:br>
            <a:r>
              <a:rPr lang="en-US" sz="4000" dirty="0" smtClean="0"/>
              <a:t>Computer Architecture</a:t>
            </a:r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7456487" cy="23622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-106" charset="0"/>
              </a:rPr>
              <a:t>Abhishek</a:t>
            </a:r>
            <a:r>
              <a:rPr lang="en-US" dirty="0" smtClean="0">
                <a:latin typeface="Comic Sans MS" pitchFamily="-106" charset="0"/>
              </a:rPr>
              <a:t> </a:t>
            </a:r>
            <a:r>
              <a:rPr lang="en-US" dirty="0" err="1" smtClean="0">
                <a:latin typeface="Comic Sans MS" pitchFamily="-106" charset="0"/>
              </a:rPr>
              <a:t>Bhattacharjee</a:t>
            </a:r>
            <a:endParaRPr lang="en-US" dirty="0" smtClean="0">
              <a:latin typeface="Comic Sans MS" pitchFamily="-106" charset="0"/>
            </a:endParaRPr>
          </a:p>
          <a:p>
            <a:pPr eaLnBrk="1" hangingPunct="1"/>
            <a:r>
              <a:rPr lang="en-US" dirty="0" smtClean="0">
                <a:latin typeface="Comic Sans MS" pitchFamily="-106" charset="0"/>
              </a:rPr>
              <a:t>Rutgers University</a:t>
            </a:r>
          </a:p>
          <a:p>
            <a:pPr eaLnBrk="1" hangingPunct="1"/>
            <a:r>
              <a:rPr lang="en-US" dirty="0" smtClean="0">
                <a:latin typeface="Comic Sans MS" pitchFamily="-106" charset="0"/>
              </a:rPr>
              <a:t>abhib@cs.rutgers.edu</a:t>
            </a:r>
          </a:p>
          <a:p>
            <a:pPr eaLnBrk="1" hangingPunct="1"/>
            <a:endParaRPr lang="en-US" dirty="0" smtClean="0">
              <a:latin typeface="Comic Sans MS" pitchFamily="-106" charset="0"/>
            </a:endParaRPr>
          </a:p>
          <a:p>
            <a:pPr eaLnBrk="1" hangingPunct="1"/>
            <a:r>
              <a:rPr lang="en-US" dirty="0" smtClean="0">
                <a:latin typeface="Comic Sans MS" pitchFamily="-106" charset="0"/>
              </a:rPr>
              <a:t>Spring 2014</a:t>
            </a:r>
            <a:endParaRPr lang="en-US" dirty="0" smtClean="0">
              <a:latin typeface="Comic Sans MS" pitchFamily="-10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Tentative List of Topics</a:t>
            </a:r>
            <a:endParaRPr lang="en-US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Hardware trends</a:t>
            </a:r>
          </a:p>
          <a:p>
            <a:r>
              <a:rPr lang="en-US" dirty="0" smtClean="0"/>
              <a:t>C programming</a:t>
            </a:r>
          </a:p>
          <a:p>
            <a:r>
              <a:rPr lang="en-US" dirty="0" smtClean="0"/>
              <a:t>Information representation</a:t>
            </a:r>
          </a:p>
          <a:p>
            <a:r>
              <a:rPr lang="en-US" dirty="0" smtClean="0"/>
              <a:t>Assembly (x86) programming</a:t>
            </a:r>
          </a:p>
          <a:p>
            <a:r>
              <a:rPr lang="en-US" dirty="0" smtClean="0"/>
              <a:t>Digital logic</a:t>
            </a:r>
          </a:p>
          <a:p>
            <a:r>
              <a:rPr lang="en-US" dirty="0" smtClean="0"/>
              <a:t>Processor architecture</a:t>
            </a:r>
          </a:p>
          <a:p>
            <a:pPr lvl="1"/>
            <a:r>
              <a:rPr lang="en-US" dirty="0" smtClean="0"/>
              <a:t>Pipelining (?)</a:t>
            </a:r>
          </a:p>
          <a:p>
            <a:r>
              <a:rPr lang="en-US" dirty="0" smtClean="0"/>
              <a:t>Memory hierarchy</a:t>
            </a:r>
          </a:p>
          <a:p>
            <a:r>
              <a:rPr lang="en-US" dirty="0" smtClean="0"/>
              <a:t>Compiling &amp; linking (?)</a:t>
            </a:r>
          </a:p>
          <a:p>
            <a:r>
              <a:rPr lang="en-US" dirty="0" smtClean="0"/>
              <a:t>Measuring &amp; optimizing program performance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Programming Assignments</a:t>
            </a:r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 programming assignments</a:t>
            </a:r>
          </a:p>
          <a:p>
            <a:r>
              <a:rPr lang="en-US" dirty="0" smtClean="0"/>
              <a:t>Program in C and/or Assembly</a:t>
            </a:r>
          </a:p>
          <a:p>
            <a:pPr lvl="1"/>
            <a:r>
              <a:rPr lang="en-US" dirty="0" smtClean="0"/>
              <a:t>Don’t wait until the last minute</a:t>
            </a:r>
          </a:p>
          <a:p>
            <a:pPr lvl="1"/>
            <a:r>
              <a:rPr lang="en-US" dirty="0" smtClean="0"/>
              <a:t>Learn how to use tools</a:t>
            </a:r>
          </a:p>
          <a:p>
            <a:pPr lvl="2"/>
            <a:r>
              <a:rPr lang="en-US" dirty="0" smtClean="0"/>
              <a:t>Don’t program/debug “by accident” or “by blind search”</a:t>
            </a:r>
          </a:p>
          <a:p>
            <a:r>
              <a:rPr lang="en-US" dirty="0" smtClean="0"/>
              <a:t>Will be done using the Instructional Lab</a:t>
            </a:r>
          </a:p>
          <a:p>
            <a:pPr lvl="1"/>
            <a:r>
              <a:rPr lang="en-US" dirty="0" smtClean="0">
                <a:hlinkClick r:id="rId3"/>
              </a:rPr>
              <a:t>http://ilab.rutgers.edu</a:t>
            </a:r>
            <a:endParaRPr lang="en-US" dirty="0" smtClean="0"/>
          </a:p>
          <a:p>
            <a:pPr lvl="2"/>
            <a:r>
              <a:rPr lang="en-US" dirty="0" smtClean="0"/>
              <a:t>If you don’t already have an account, get one </a:t>
            </a:r>
            <a:r>
              <a:rPr lang="en-US" dirty="0" err="1" smtClean="0"/>
              <a:t>asap</a:t>
            </a:r>
            <a:endParaRPr lang="en-US" dirty="0" smtClean="0"/>
          </a:p>
          <a:p>
            <a:pPr lvl="3"/>
            <a:r>
              <a:rPr lang="en-US" dirty="0" smtClean="0">
                <a:hlinkClick r:id="rId4"/>
              </a:rPr>
              <a:t>http://www.cs.rutgers.edu/resources/new_users/getting_started.whtml</a:t>
            </a:r>
            <a:endParaRPr lang="en-US" dirty="0" smtClean="0"/>
          </a:p>
          <a:p>
            <a:pPr lvl="1"/>
            <a:r>
              <a:rPr lang="en-US" dirty="0" smtClean="0"/>
              <a:t>You will be programming in a Linux environment</a:t>
            </a:r>
          </a:p>
          <a:p>
            <a:pPr lvl="2"/>
            <a:r>
              <a:rPr lang="en-US" dirty="0" smtClean="0">
                <a:hlinkClick r:id="rId5"/>
              </a:rPr>
              <a:t>http://www.cs.rutgers.edu/resources/new_users/beginners_doc.whtml</a:t>
            </a:r>
            <a:endParaRPr lang="en-US" dirty="0" smtClean="0"/>
          </a:p>
          <a:p>
            <a:pPr lvl="2"/>
            <a:r>
              <a:rPr lang="en-US" dirty="0" smtClean="0"/>
              <a:t>You can use Eclipse and/or the gnu tools (</a:t>
            </a:r>
            <a:r>
              <a:rPr lang="en-US" dirty="0" err="1" smtClean="0"/>
              <a:t>gcc</a:t>
            </a:r>
            <a:r>
              <a:rPr lang="en-US" dirty="0" smtClean="0"/>
              <a:t>, </a:t>
            </a:r>
            <a:r>
              <a:rPr lang="en-US" dirty="0" err="1" smtClean="0"/>
              <a:t>gmake</a:t>
            </a:r>
            <a:r>
              <a:rPr lang="en-US" dirty="0" smtClean="0"/>
              <a:t>, </a:t>
            </a:r>
            <a:r>
              <a:rPr lang="en-US" dirty="0" err="1" smtClean="0"/>
              <a:t>gdb</a:t>
            </a:r>
            <a:r>
              <a:rPr lang="en-US" dirty="0" smtClean="0"/>
              <a:t>, etc.)</a:t>
            </a:r>
          </a:p>
          <a:p>
            <a:pPr lvl="3"/>
            <a:r>
              <a:rPr lang="en-US" dirty="0" smtClean="0"/>
              <a:t>We’ll point you to documentation on the class Web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Grading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omic Sans MS" pitchFamily="-106" charset="0"/>
              </a:rPr>
              <a:t>Grading:</a:t>
            </a:r>
          </a:p>
          <a:p>
            <a:pPr lvl="1" eaLnBrk="1" hangingPunct="1"/>
            <a:r>
              <a:rPr lang="en-US" dirty="0" smtClean="0"/>
              <a:t>30%: 2 midterm exams</a:t>
            </a:r>
          </a:p>
          <a:p>
            <a:pPr lvl="1" eaLnBrk="1" hangingPunct="1"/>
            <a:r>
              <a:rPr lang="en-US" dirty="0" smtClean="0"/>
              <a:t>30%: final exam (cumulative)</a:t>
            </a:r>
          </a:p>
          <a:p>
            <a:pPr lvl="1" eaLnBrk="1" hangingPunct="1"/>
            <a:r>
              <a:rPr lang="en-US" dirty="0" smtClean="0"/>
              <a:t>10%: homework assignments</a:t>
            </a:r>
          </a:p>
          <a:p>
            <a:pPr lvl="1" eaLnBrk="1" hangingPunct="1"/>
            <a:r>
              <a:rPr lang="en-US" dirty="0" smtClean="0"/>
              <a:t>30%: programming assignments</a:t>
            </a:r>
          </a:p>
          <a:p>
            <a:pPr eaLnBrk="1" hangingPunct="1"/>
            <a:endParaRPr lang="en-US" dirty="0" smtClean="0">
              <a:latin typeface="Comic Sans MS" pitchFamily="-106" charset="0"/>
            </a:endParaRPr>
          </a:p>
          <a:p>
            <a:pPr eaLnBrk="1" hangingPunct="1"/>
            <a:r>
              <a:rPr lang="en-US" dirty="0" smtClean="0">
                <a:latin typeface="Comic Sans MS" pitchFamily="-106" charset="0"/>
              </a:rPr>
              <a:t>No make-up exams except for university sanctioned reasons.</a:t>
            </a:r>
          </a:p>
          <a:p>
            <a:pPr lvl="1" eaLnBrk="1" hangingPunct="1"/>
            <a:r>
              <a:rPr lang="en-US" dirty="0" smtClean="0"/>
              <a:t>Must inform professor before the exam</a:t>
            </a:r>
          </a:p>
          <a:p>
            <a:pPr lvl="1" eaLnBrk="1" hangingPunct="1"/>
            <a:r>
              <a:rPr lang="en-US" dirty="0" smtClean="0"/>
              <a:t>Informing professor ≠ ok to take make-up</a:t>
            </a:r>
          </a:p>
          <a:p>
            <a:pPr eaLnBrk="1" hangingPunct="1"/>
            <a:endParaRPr lang="en-US" dirty="0" smtClean="0">
              <a:latin typeface="Comic Sans MS" pitchFamily="-10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Computer Architecture</a:t>
            </a:r>
          </a:p>
        </p:txBody>
      </p:sp>
      <p:sp>
        <p:nvSpPr>
          <p:cNvPr id="27651" name="AutoShape 4"/>
          <p:cNvSpPr>
            <a:spLocks noChangeArrowheads="1"/>
          </p:cNvSpPr>
          <p:nvPr/>
        </p:nvSpPr>
        <p:spPr bwMode="auto">
          <a:xfrm>
            <a:off x="4343400" y="1600200"/>
            <a:ext cx="4419600" cy="2895600"/>
          </a:xfrm>
          <a:prstGeom prst="wedgeRectCallout">
            <a:avLst>
              <a:gd name="adj1" fmla="val -74569"/>
              <a:gd name="adj2" fmla="val 3843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pic>
        <p:nvPicPr>
          <p:cNvPr id="27652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35052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3657600"/>
            <a:ext cx="838200" cy="6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2362200"/>
            <a:ext cx="5207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5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81200" y="23622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6" name="Text Box 12"/>
          <p:cNvSpPr txBox="1">
            <a:spLocks noChangeArrowheads="1"/>
          </p:cNvSpPr>
          <p:nvPr/>
        </p:nvSpPr>
        <p:spPr bwMode="auto">
          <a:xfrm>
            <a:off x="6003925" y="25527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?</a:t>
            </a:r>
          </a:p>
        </p:txBody>
      </p:sp>
      <p:pic>
        <p:nvPicPr>
          <p:cNvPr id="27657" name="Picture 16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24000" y="4724400"/>
            <a:ext cx="10922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Main Components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mic Sans MS" pitchFamily="-106" charset="0"/>
              </a:rPr>
              <a:t>CPU</a:t>
            </a:r>
          </a:p>
          <a:p>
            <a:pPr eaLnBrk="1" hangingPunct="1"/>
            <a:r>
              <a:rPr lang="en-US" smtClean="0">
                <a:latin typeface="Comic Sans MS" pitchFamily="-106" charset="0"/>
              </a:rPr>
              <a:t>Memory</a:t>
            </a:r>
          </a:p>
          <a:p>
            <a:pPr eaLnBrk="1" hangingPunct="1"/>
            <a:r>
              <a:rPr lang="en-US" smtClean="0">
                <a:latin typeface="Comic Sans MS" pitchFamily="-106" charset="0"/>
              </a:rPr>
              <a:t>Bus</a:t>
            </a:r>
          </a:p>
          <a:p>
            <a:pPr eaLnBrk="1" hangingPunct="1"/>
            <a:r>
              <a:rPr lang="en-US" smtClean="0">
                <a:latin typeface="Comic Sans MS" pitchFamily="-106" charset="0"/>
              </a:rPr>
              <a:t>I/O devices</a:t>
            </a:r>
          </a:p>
          <a:p>
            <a:pPr lvl="1" eaLnBrk="1" hangingPunct="1"/>
            <a:r>
              <a:rPr lang="en-US" smtClean="0"/>
              <a:t>Human Interface</a:t>
            </a:r>
          </a:p>
          <a:p>
            <a:pPr lvl="2" eaLnBrk="1" hangingPunct="1"/>
            <a:r>
              <a:rPr lang="en-US" smtClean="0"/>
              <a:t>Mouse, keyboard, screen, etc.</a:t>
            </a:r>
          </a:p>
          <a:p>
            <a:pPr lvl="1" eaLnBrk="1" hangingPunct="1"/>
            <a:r>
              <a:rPr lang="en-US" smtClean="0"/>
              <a:t>Storage</a:t>
            </a:r>
          </a:p>
          <a:p>
            <a:pPr lvl="1" eaLnBrk="1" hangingPunct="1"/>
            <a:r>
              <a:rPr lang="en-US" smtClean="0"/>
              <a:t>Networking</a:t>
            </a:r>
          </a:p>
          <a:p>
            <a:pPr lvl="1" eaLnBrk="1" hangingPunct="1"/>
            <a:r>
              <a:rPr lang="en-US" smtClean="0"/>
              <a:t>Graphics</a:t>
            </a:r>
          </a:p>
          <a:p>
            <a:pPr lvl="1" eaLnBrk="1" hangingPunct="1">
              <a:buFont typeface="Wingdings" pitchFamily="-106" charset="2"/>
              <a:buNone/>
            </a:pPr>
            <a:endParaRPr lang="en-US" smtClean="0"/>
          </a:p>
        </p:txBody>
      </p:sp>
      <p:sp>
        <p:nvSpPr>
          <p:cNvPr id="28676" name="AutoShape 5"/>
          <p:cNvSpPr>
            <a:spLocks noChangeArrowheads="1"/>
          </p:cNvSpPr>
          <p:nvPr/>
        </p:nvSpPr>
        <p:spPr bwMode="auto">
          <a:xfrm>
            <a:off x="4114800" y="1219200"/>
            <a:ext cx="4419600" cy="42672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8677" name="Rectangle 6"/>
          <p:cNvSpPr>
            <a:spLocks noChangeArrowheads="1"/>
          </p:cNvSpPr>
          <p:nvPr/>
        </p:nvSpPr>
        <p:spPr bwMode="auto">
          <a:xfrm>
            <a:off x="4648200" y="3048000"/>
            <a:ext cx="5334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8" name="Rectangle 7"/>
          <p:cNvSpPr>
            <a:spLocks noChangeArrowheads="1"/>
          </p:cNvSpPr>
          <p:nvPr/>
        </p:nvSpPr>
        <p:spPr bwMode="auto">
          <a:xfrm>
            <a:off x="5410200" y="1981200"/>
            <a:ext cx="5334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9" name="Rectangle 8"/>
          <p:cNvSpPr>
            <a:spLocks noChangeArrowheads="1"/>
          </p:cNvSpPr>
          <p:nvPr/>
        </p:nvSpPr>
        <p:spPr bwMode="auto">
          <a:xfrm>
            <a:off x="5562600" y="3581400"/>
            <a:ext cx="152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0" name="Line 9"/>
          <p:cNvSpPr>
            <a:spLocks noChangeShapeType="1"/>
          </p:cNvSpPr>
          <p:nvPr/>
        </p:nvSpPr>
        <p:spPr bwMode="auto">
          <a:xfrm>
            <a:off x="5181600" y="36576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1" name="Line 10"/>
          <p:cNvSpPr>
            <a:spLocks noChangeShapeType="1"/>
          </p:cNvSpPr>
          <p:nvPr/>
        </p:nvSpPr>
        <p:spPr bwMode="auto">
          <a:xfrm flipV="1">
            <a:off x="5638800" y="3124200"/>
            <a:ext cx="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2" name="Line 11"/>
          <p:cNvSpPr>
            <a:spLocks noChangeShapeType="1"/>
          </p:cNvSpPr>
          <p:nvPr/>
        </p:nvSpPr>
        <p:spPr bwMode="auto">
          <a:xfrm>
            <a:off x="5715000" y="36576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3" name="Line 12"/>
          <p:cNvSpPr>
            <a:spLocks noChangeShapeType="1"/>
          </p:cNvSpPr>
          <p:nvPr/>
        </p:nvSpPr>
        <p:spPr bwMode="auto">
          <a:xfrm>
            <a:off x="6781800" y="22860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4" name="Text Box 14"/>
          <p:cNvSpPr txBox="1">
            <a:spLocks noChangeArrowheads="1"/>
          </p:cNvSpPr>
          <p:nvPr/>
        </p:nvSpPr>
        <p:spPr bwMode="auto">
          <a:xfrm>
            <a:off x="4572000" y="2667000"/>
            <a:ext cx="628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CPU</a:t>
            </a:r>
          </a:p>
        </p:txBody>
      </p:sp>
      <p:sp>
        <p:nvSpPr>
          <p:cNvPr id="28685" name="Text Box 15"/>
          <p:cNvSpPr txBox="1">
            <a:spLocks noChangeArrowheads="1"/>
          </p:cNvSpPr>
          <p:nvPr/>
        </p:nvSpPr>
        <p:spPr bwMode="auto">
          <a:xfrm>
            <a:off x="5181600" y="1600200"/>
            <a:ext cx="968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Memory</a:t>
            </a:r>
          </a:p>
        </p:txBody>
      </p:sp>
      <p:sp>
        <p:nvSpPr>
          <p:cNvPr id="28686" name="Rectangle 16"/>
          <p:cNvSpPr>
            <a:spLocks noChangeArrowheads="1"/>
          </p:cNvSpPr>
          <p:nvPr/>
        </p:nvSpPr>
        <p:spPr bwMode="auto">
          <a:xfrm>
            <a:off x="7162800" y="2667000"/>
            <a:ext cx="6096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7" name="Rectangle 17"/>
          <p:cNvSpPr>
            <a:spLocks noChangeArrowheads="1"/>
          </p:cNvSpPr>
          <p:nvPr/>
        </p:nvSpPr>
        <p:spPr bwMode="auto">
          <a:xfrm>
            <a:off x="7162800" y="4267200"/>
            <a:ext cx="6096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8" name="Text Box 18"/>
          <p:cNvSpPr txBox="1">
            <a:spLocks noChangeArrowheads="1"/>
          </p:cNvSpPr>
          <p:nvPr/>
        </p:nvSpPr>
        <p:spPr bwMode="auto">
          <a:xfrm>
            <a:off x="7162800" y="3886200"/>
            <a:ext cx="825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Output</a:t>
            </a:r>
          </a:p>
        </p:txBody>
      </p:sp>
      <p:sp>
        <p:nvSpPr>
          <p:cNvPr id="28689" name="Text Box 19"/>
          <p:cNvSpPr txBox="1">
            <a:spLocks noChangeArrowheads="1"/>
          </p:cNvSpPr>
          <p:nvPr/>
        </p:nvSpPr>
        <p:spPr bwMode="auto">
          <a:xfrm>
            <a:off x="7086600" y="2286000"/>
            <a:ext cx="6715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Input</a:t>
            </a:r>
          </a:p>
        </p:txBody>
      </p:sp>
      <p:sp>
        <p:nvSpPr>
          <p:cNvPr id="28690" name="Line 20"/>
          <p:cNvSpPr>
            <a:spLocks noChangeShapeType="1"/>
          </p:cNvSpPr>
          <p:nvPr/>
        </p:nvSpPr>
        <p:spPr bwMode="auto">
          <a:xfrm>
            <a:off x="6781800" y="4648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91" name="Line 21"/>
          <p:cNvSpPr>
            <a:spLocks noChangeShapeType="1"/>
          </p:cNvSpPr>
          <p:nvPr/>
        </p:nvSpPr>
        <p:spPr bwMode="auto">
          <a:xfrm>
            <a:off x="6781800" y="2971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92" name="Text Box 23"/>
          <p:cNvSpPr txBox="1">
            <a:spLocks noChangeArrowheads="1"/>
          </p:cNvSpPr>
          <p:nvPr/>
        </p:nvSpPr>
        <p:spPr bwMode="auto">
          <a:xfrm>
            <a:off x="5791200" y="4343400"/>
            <a:ext cx="5445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Bus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Von Neumann Model</a:t>
            </a:r>
          </a:p>
        </p:txBody>
      </p:sp>
      <p:sp>
        <p:nvSpPr>
          <p:cNvPr id="181253" name="Rectangle 5"/>
          <p:cNvSpPr>
            <a:spLocks noChangeArrowheads="1"/>
          </p:cNvSpPr>
          <p:nvPr/>
        </p:nvSpPr>
        <p:spPr bwMode="auto">
          <a:xfrm>
            <a:off x="5029200" y="1905000"/>
            <a:ext cx="1219200" cy="381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29700" name="Text Box 8"/>
          <p:cNvSpPr txBox="1">
            <a:spLocks noChangeArrowheads="1"/>
          </p:cNvSpPr>
          <p:nvPr/>
        </p:nvSpPr>
        <p:spPr bwMode="auto">
          <a:xfrm>
            <a:off x="4648200" y="1828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 Unicode MS" pitchFamily="-106" charset="0"/>
              </a:rPr>
              <a:t>0</a:t>
            </a:r>
          </a:p>
        </p:txBody>
      </p:sp>
      <p:sp>
        <p:nvSpPr>
          <p:cNvPr id="29701" name="Text Box 9"/>
          <p:cNvSpPr txBox="1">
            <a:spLocks noChangeArrowheads="1"/>
          </p:cNvSpPr>
          <p:nvPr/>
        </p:nvSpPr>
        <p:spPr bwMode="auto">
          <a:xfrm>
            <a:off x="4648200" y="2209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 Unicode MS" pitchFamily="-106" charset="0"/>
              </a:rPr>
              <a:t>1</a:t>
            </a:r>
          </a:p>
        </p:txBody>
      </p:sp>
      <p:sp>
        <p:nvSpPr>
          <p:cNvPr id="29702" name="Text Box 10"/>
          <p:cNvSpPr txBox="1">
            <a:spLocks noChangeArrowheads="1"/>
          </p:cNvSpPr>
          <p:nvPr/>
        </p:nvSpPr>
        <p:spPr bwMode="auto">
          <a:xfrm>
            <a:off x="4648200" y="2514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 Unicode MS" pitchFamily="-106" charset="0"/>
              </a:rPr>
              <a:t>2</a:t>
            </a:r>
          </a:p>
        </p:txBody>
      </p:sp>
      <p:sp>
        <p:nvSpPr>
          <p:cNvPr id="29703" name="Text Box 11"/>
          <p:cNvSpPr txBox="1">
            <a:spLocks noChangeArrowheads="1"/>
          </p:cNvSpPr>
          <p:nvPr/>
        </p:nvSpPr>
        <p:spPr bwMode="auto">
          <a:xfrm>
            <a:off x="5181600" y="1371600"/>
            <a:ext cx="10175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 Unicode MS" pitchFamily="-106" charset="0"/>
              </a:rPr>
              <a:t>Memory</a:t>
            </a:r>
          </a:p>
        </p:txBody>
      </p:sp>
      <p:sp>
        <p:nvSpPr>
          <p:cNvPr id="29704" name="Line 12"/>
          <p:cNvSpPr>
            <a:spLocks noChangeShapeType="1"/>
          </p:cNvSpPr>
          <p:nvPr/>
        </p:nvSpPr>
        <p:spPr bwMode="auto">
          <a:xfrm>
            <a:off x="3657600" y="3657600"/>
            <a:ext cx="990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5" name="Rectangle 13"/>
          <p:cNvSpPr>
            <a:spLocks noChangeArrowheads="1"/>
          </p:cNvSpPr>
          <p:nvPr/>
        </p:nvSpPr>
        <p:spPr bwMode="auto">
          <a:xfrm>
            <a:off x="5029200" y="1905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6" name="Rectangle 14"/>
          <p:cNvSpPr>
            <a:spLocks noChangeArrowheads="1"/>
          </p:cNvSpPr>
          <p:nvPr/>
        </p:nvSpPr>
        <p:spPr bwMode="auto">
          <a:xfrm>
            <a:off x="5029200" y="2286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7" name="Rectangle 15"/>
          <p:cNvSpPr>
            <a:spLocks noChangeArrowheads="1"/>
          </p:cNvSpPr>
          <p:nvPr/>
        </p:nvSpPr>
        <p:spPr bwMode="auto">
          <a:xfrm>
            <a:off x="5029200" y="2667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8" name="Rectangle 16"/>
          <p:cNvSpPr>
            <a:spLocks noChangeArrowheads="1"/>
          </p:cNvSpPr>
          <p:nvPr/>
        </p:nvSpPr>
        <p:spPr bwMode="auto">
          <a:xfrm>
            <a:off x="5029200" y="3048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9" name="Rectangle 17"/>
          <p:cNvSpPr>
            <a:spLocks noChangeArrowheads="1"/>
          </p:cNvSpPr>
          <p:nvPr/>
        </p:nvSpPr>
        <p:spPr bwMode="auto">
          <a:xfrm>
            <a:off x="5029200" y="4572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0" name="Rectangle 18"/>
          <p:cNvSpPr>
            <a:spLocks noChangeArrowheads="1"/>
          </p:cNvSpPr>
          <p:nvPr/>
        </p:nvSpPr>
        <p:spPr bwMode="auto">
          <a:xfrm>
            <a:off x="5029200" y="3810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1" name="Rectangle 19"/>
          <p:cNvSpPr>
            <a:spLocks noChangeArrowheads="1"/>
          </p:cNvSpPr>
          <p:nvPr/>
        </p:nvSpPr>
        <p:spPr bwMode="auto">
          <a:xfrm>
            <a:off x="50292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2" name="Rectangle 20"/>
          <p:cNvSpPr>
            <a:spLocks noChangeArrowheads="1"/>
          </p:cNvSpPr>
          <p:nvPr/>
        </p:nvSpPr>
        <p:spPr bwMode="auto">
          <a:xfrm>
            <a:off x="5029200" y="4191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3" name="Rectangle 21"/>
          <p:cNvSpPr>
            <a:spLocks noChangeArrowheads="1"/>
          </p:cNvSpPr>
          <p:nvPr/>
        </p:nvSpPr>
        <p:spPr bwMode="auto">
          <a:xfrm>
            <a:off x="5029200" y="4953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4" name="Rectangle 22"/>
          <p:cNvSpPr>
            <a:spLocks noChangeArrowheads="1"/>
          </p:cNvSpPr>
          <p:nvPr/>
        </p:nvSpPr>
        <p:spPr bwMode="auto">
          <a:xfrm>
            <a:off x="5029200" y="5334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5" name="Text Box 23"/>
          <p:cNvSpPr txBox="1">
            <a:spLocks noChangeArrowheads="1"/>
          </p:cNvSpPr>
          <p:nvPr/>
        </p:nvSpPr>
        <p:spPr bwMode="auto">
          <a:xfrm>
            <a:off x="4648200" y="2971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 Unicode MS" pitchFamily="-106" charset="0"/>
              </a:rPr>
              <a:t>3</a:t>
            </a:r>
          </a:p>
        </p:txBody>
      </p:sp>
      <p:sp>
        <p:nvSpPr>
          <p:cNvPr id="29716" name="Text Box 24"/>
          <p:cNvSpPr txBox="1">
            <a:spLocks noChangeArrowheads="1"/>
          </p:cNvSpPr>
          <p:nvPr/>
        </p:nvSpPr>
        <p:spPr bwMode="auto">
          <a:xfrm>
            <a:off x="4648200" y="3352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 Unicode MS" pitchFamily="-106" charset="0"/>
              </a:rPr>
              <a:t>4</a:t>
            </a:r>
          </a:p>
        </p:txBody>
      </p:sp>
      <p:sp>
        <p:nvSpPr>
          <p:cNvPr id="29717" name="Text Box 25"/>
          <p:cNvSpPr txBox="1">
            <a:spLocks noChangeArrowheads="1"/>
          </p:cNvSpPr>
          <p:nvPr/>
        </p:nvSpPr>
        <p:spPr bwMode="auto">
          <a:xfrm>
            <a:off x="4648200" y="3810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 Unicode MS" pitchFamily="-106" charset="0"/>
              </a:rPr>
              <a:t>5</a:t>
            </a:r>
          </a:p>
        </p:txBody>
      </p:sp>
      <p:sp>
        <p:nvSpPr>
          <p:cNvPr id="29718" name="Text Box 26"/>
          <p:cNvSpPr txBox="1">
            <a:spLocks noChangeArrowheads="1"/>
          </p:cNvSpPr>
          <p:nvPr/>
        </p:nvSpPr>
        <p:spPr bwMode="auto">
          <a:xfrm>
            <a:off x="4648200" y="4495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 Unicode MS" pitchFamily="-106" charset="0"/>
              </a:rPr>
              <a:t>7</a:t>
            </a:r>
          </a:p>
        </p:txBody>
      </p:sp>
      <p:sp>
        <p:nvSpPr>
          <p:cNvPr id="29719" name="Text Box 27"/>
          <p:cNvSpPr txBox="1">
            <a:spLocks noChangeArrowheads="1"/>
          </p:cNvSpPr>
          <p:nvPr/>
        </p:nvSpPr>
        <p:spPr bwMode="auto">
          <a:xfrm>
            <a:off x="4648200" y="4191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 Unicode MS" pitchFamily="-106" charset="0"/>
              </a:rPr>
              <a:t>6</a:t>
            </a:r>
          </a:p>
        </p:txBody>
      </p:sp>
      <p:sp>
        <p:nvSpPr>
          <p:cNvPr id="29720" name="Text Box 28"/>
          <p:cNvSpPr txBox="1">
            <a:spLocks noChangeArrowheads="1"/>
          </p:cNvSpPr>
          <p:nvPr/>
        </p:nvSpPr>
        <p:spPr bwMode="auto">
          <a:xfrm>
            <a:off x="4648200" y="4876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 Unicode MS" pitchFamily="-106" charset="0"/>
              </a:rPr>
              <a:t>8</a:t>
            </a:r>
          </a:p>
        </p:txBody>
      </p:sp>
      <p:sp>
        <p:nvSpPr>
          <p:cNvPr id="29721" name="Text Box 29"/>
          <p:cNvSpPr txBox="1">
            <a:spLocks noChangeArrowheads="1"/>
          </p:cNvSpPr>
          <p:nvPr/>
        </p:nvSpPr>
        <p:spPr bwMode="auto">
          <a:xfrm>
            <a:off x="4648200" y="5257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 Unicode MS" pitchFamily="-106" charset="0"/>
              </a:rPr>
              <a:t>9</a:t>
            </a:r>
          </a:p>
        </p:txBody>
      </p:sp>
      <p:sp>
        <p:nvSpPr>
          <p:cNvPr id="33" name="Right Brace 32"/>
          <p:cNvSpPr/>
          <p:nvPr/>
        </p:nvSpPr>
        <p:spPr>
          <a:xfrm>
            <a:off x="6477000" y="1905000"/>
            <a:ext cx="533400" cy="3810000"/>
          </a:xfrm>
          <a:prstGeom prst="rightBrace">
            <a:avLst>
              <a:gd name="adj1" fmla="val 8333"/>
              <a:gd name="adj2" fmla="val 50000"/>
            </a:avLst>
          </a:prstGeom>
          <a:ln>
            <a:solidFill>
              <a:srgbClr val="66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723" name="TextBox 33"/>
          <p:cNvSpPr txBox="1">
            <a:spLocks noChangeArrowheads="1"/>
          </p:cNvSpPr>
          <p:nvPr/>
        </p:nvSpPr>
        <p:spPr bwMode="auto">
          <a:xfrm>
            <a:off x="7162800" y="3352800"/>
            <a:ext cx="126206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Store both</a:t>
            </a:r>
          </a:p>
          <a:p>
            <a:r>
              <a:rPr lang="en-US"/>
              <a:t>instructions</a:t>
            </a:r>
          </a:p>
          <a:p>
            <a:r>
              <a:rPr lang="en-US"/>
              <a:t>and data</a:t>
            </a: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1676400" y="2514600"/>
            <a:ext cx="1828800" cy="2057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3600" b="1">
                <a:latin typeface="Arial Unicode MS" pitchFamily="-106" charset="0"/>
              </a:rPr>
              <a:t>+</a:t>
            </a:r>
          </a:p>
          <a:p>
            <a:pPr algn="ctr">
              <a:defRPr/>
            </a:pPr>
            <a:r>
              <a:rPr lang="en-US" sz="3600" b="1">
                <a:latin typeface="Arial Unicode MS" pitchFamily="-106" charset="0"/>
              </a:rPr>
              <a:t>-</a:t>
            </a:r>
          </a:p>
          <a:p>
            <a:pPr algn="ctr">
              <a:defRPr/>
            </a:pPr>
            <a:r>
              <a:rPr lang="en-US" sz="3600" b="1">
                <a:latin typeface="Arial Unicode MS" pitchFamily="-106" charset="0"/>
              </a:rPr>
              <a:t>*</a:t>
            </a:r>
          </a:p>
          <a:p>
            <a:pPr algn="ctr">
              <a:defRPr/>
            </a:pPr>
            <a:r>
              <a:rPr lang="en-US" sz="3600" b="1">
                <a:latin typeface="Arial Unicode MS" pitchFamily="-106" charset="0"/>
              </a:rPr>
              <a:t>/</a:t>
            </a:r>
          </a:p>
        </p:txBody>
      </p:sp>
      <p:sp>
        <p:nvSpPr>
          <p:cNvPr id="29725" name="Text Box 5"/>
          <p:cNvSpPr txBox="1">
            <a:spLocks noChangeArrowheads="1"/>
          </p:cNvSpPr>
          <p:nvPr/>
        </p:nvSpPr>
        <p:spPr bwMode="auto">
          <a:xfrm>
            <a:off x="2133600" y="1905000"/>
            <a:ext cx="735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 Unicode MS" pitchFamily="-106" charset="0"/>
              </a:rPr>
              <a:t>CPU</a:t>
            </a:r>
          </a:p>
        </p:txBody>
      </p:sp>
      <p:sp>
        <p:nvSpPr>
          <p:cNvPr id="37" name="Rectangle 7"/>
          <p:cNvSpPr>
            <a:spLocks noChangeArrowheads="1"/>
          </p:cNvSpPr>
          <p:nvPr/>
        </p:nvSpPr>
        <p:spPr bwMode="auto">
          <a:xfrm>
            <a:off x="1676400" y="4724400"/>
            <a:ext cx="1828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dirty="0">
                <a:latin typeface="Arial Unicode MS" pitchFamily="-106" charset="0"/>
              </a:rPr>
              <a:t>N</a:t>
            </a:r>
          </a:p>
        </p:txBody>
      </p:sp>
      <p:sp>
        <p:nvSpPr>
          <p:cNvPr id="29727" name="Rectangle 10"/>
          <p:cNvSpPr>
            <a:spLocks noChangeArrowheads="1"/>
          </p:cNvSpPr>
          <p:nvPr/>
        </p:nvSpPr>
        <p:spPr bwMode="auto">
          <a:xfrm>
            <a:off x="990600" y="2362200"/>
            <a:ext cx="2971800" cy="304800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28" name="TextBox 38"/>
          <p:cNvSpPr txBox="1">
            <a:spLocks noChangeArrowheads="1"/>
          </p:cNvSpPr>
          <p:nvPr/>
        </p:nvSpPr>
        <p:spPr bwMode="auto">
          <a:xfrm>
            <a:off x="1066800" y="2438400"/>
            <a:ext cx="6715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ALU</a:t>
            </a:r>
          </a:p>
        </p:txBody>
      </p:sp>
      <p:sp>
        <p:nvSpPr>
          <p:cNvPr id="29729" name="TextBox 39"/>
          <p:cNvSpPr txBox="1">
            <a:spLocks noChangeArrowheads="1"/>
          </p:cNvSpPr>
          <p:nvPr/>
        </p:nvSpPr>
        <p:spPr bwMode="auto">
          <a:xfrm>
            <a:off x="1209675" y="4659313"/>
            <a:ext cx="466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CPU Function</a:t>
            </a:r>
          </a:p>
        </p:txBody>
      </p:sp>
      <p:sp>
        <p:nvSpPr>
          <p:cNvPr id="30723" name="AutoShape 4"/>
          <p:cNvSpPr>
            <a:spLocks noChangeArrowheads="1"/>
          </p:cNvSpPr>
          <p:nvPr/>
        </p:nvSpPr>
        <p:spPr bwMode="auto">
          <a:xfrm>
            <a:off x="2770188" y="1828800"/>
            <a:ext cx="1676400" cy="838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FETCH[PC++]</a:t>
            </a:r>
          </a:p>
        </p:txBody>
      </p:sp>
      <p:sp>
        <p:nvSpPr>
          <p:cNvPr id="30724" name="AutoShape 4"/>
          <p:cNvSpPr>
            <a:spLocks noChangeArrowheads="1"/>
          </p:cNvSpPr>
          <p:nvPr/>
        </p:nvSpPr>
        <p:spPr bwMode="auto">
          <a:xfrm>
            <a:off x="2770188" y="3276600"/>
            <a:ext cx="1676400" cy="838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DECODE</a:t>
            </a:r>
          </a:p>
        </p:txBody>
      </p:sp>
      <p:sp>
        <p:nvSpPr>
          <p:cNvPr id="30725" name="AutoShape 4"/>
          <p:cNvSpPr>
            <a:spLocks noChangeArrowheads="1"/>
          </p:cNvSpPr>
          <p:nvPr/>
        </p:nvSpPr>
        <p:spPr bwMode="auto">
          <a:xfrm>
            <a:off x="2770188" y="4724400"/>
            <a:ext cx="1676400" cy="838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EXECUTE</a:t>
            </a:r>
          </a:p>
        </p:txBody>
      </p:sp>
      <p:cxnSp>
        <p:nvCxnSpPr>
          <p:cNvPr id="37" name="Straight Arrow Connector 36"/>
          <p:cNvCxnSpPr>
            <a:stCxn id="30723" idx="2"/>
            <a:endCxn id="30724" idx="0"/>
          </p:cNvCxnSpPr>
          <p:nvPr/>
        </p:nvCxnSpPr>
        <p:spPr>
          <a:xfrm rot="5400000">
            <a:off x="3304382" y="2972594"/>
            <a:ext cx="60960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724" idx="2"/>
            <a:endCxn id="30725" idx="0"/>
          </p:cNvCxnSpPr>
          <p:nvPr/>
        </p:nvCxnSpPr>
        <p:spPr>
          <a:xfrm rot="5400000">
            <a:off x="3304382" y="4420394"/>
            <a:ext cx="60960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30725" idx="2"/>
            <a:endCxn id="30723" idx="0"/>
          </p:cNvCxnSpPr>
          <p:nvPr/>
        </p:nvCxnSpPr>
        <p:spPr>
          <a:xfrm rot="5400000" flipH="1">
            <a:off x="1742282" y="3696494"/>
            <a:ext cx="3733800" cy="1587"/>
          </a:xfrm>
          <a:prstGeom prst="bentConnector5">
            <a:avLst>
              <a:gd name="adj1" fmla="val -10884"/>
              <a:gd name="adj2" fmla="val 85573048"/>
              <a:gd name="adj3" fmla="val 113605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29" name="TextBox 61"/>
          <p:cNvSpPr txBox="1">
            <a:spLocks noChangeArrowheads="1"/>
          </p:cNvSpPr>
          <p:nvPr/>
        </p:nvSpPr>
        <p:spPr bwMode="auto">
          <a:xfrm>
            <a:off x="4979988" y="4778375"/>
            <a:ext cx="22590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Arithmetic: +, -, *, /</a:t>
            </a:r>
          </a:p>
          <a:p>
            <a:r>
              <a:rPr lang="en-US" sz="2000"/>
              <a:t>Logic: bre, jmp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Programming Meets Hardware</a:t>
            </a:r>
          </a:p>
        </p:txBody>
      </p:sp>
      <p:sp>
        <p:nvSpPr>
          <p:cNvPr id="31747" name="Rectangle 6"/>
          <p:cNvSpPr>
            <a:spLocks noChangeArrowheads="1"/>
          </p:cNvSpPr>
          <p:nvPr/>
        </p:nvSpPr>
        <p:spPr bwMode="auto">
          <a:xfrm>
            <a:off x="609600" y="2028825"/>
            <a:ext cx="3048000" cy="6096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High-Level Language Program</a:t>
            </a:r>
          </a:p>
        </p:txBody>
      </p:sp>
      <p:sp>
        <p:nvSpPr>
          <p:cNvPr id="31748" name="Rectangle 7"/>
          <p:cNvSpPr>
            <a:spLocks noChangeArrowheads="1"/>
          </p:cNvSpPr>
          <p:nvPr/>
        </p:nvSpPr>
        <p:spPr bwMode="auto">
          <a:xfrm>
            <a:off x="609600" y="3400425"/>
            <a:ext cx="3048000" cy="609600"/>
          </a:xfrm>
          <a:prstGeom prst="rect">
            <a:avLst/>
          </a:prstGeom>
          <a:solidFill>
            <a:srgbClr val="6600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FFFF00"/>
                </a:solidFill>
              </a:rPr>
              <a:t>Assembly Language Program</a:t>
            </a:r>
          </a:p>
        </p:txBody>
      </p:sp>
      <p:sp>
        <p:nvSpPr>
          <p:cNvPr id="31749" name="Rectangle 8"/>
          <p:cNvSpPr>
            <a:spLocks noChangeArrowheads="1"/>
          </p:cNvSpPr>
          <p:nvPr/>
        </p:nvSpPr>
        <p:spPr bwMode="auto">
          <a:xfrm>
            <a:off x="609600" y="4772025"/>
            <a:ext cx="3048000" cy="6096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Machine Language Program</a:t>
            </a:r>
          </a:p>
        </p:txBody>
      </p:sp>
      <p:sp>
        <p:nvSpPr>
          <p:cNvPr id="31750" name="Line 14"/>
          <p:cNvSpPr>
            <a:spLocks noChangeShapeType="1"/>
          </p:cNvSpPr>
          <p:nvPr/>
        </p:nvSpPr>
        <p:spPr bwMode="auto">
          <a:xfrm>
            <a:off x="2286000" y="2638425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1" name="Line 15"/>
          <p:cNvSpPr>
            <a:spLocks noChangeShapeType="1"/>
          </p:cNvSpPr>
          <p:nvPr/>
        </p:nvSpPr>
        <p:spPr bwMode="auto">
          <a:xfrm>
            <a:off x="2286000" y="4010025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2" name="Text Box 24"/>
          <p:cNvSpPr txBox="1">
            <a:spLocks noChangeArrowheads="1"/>
          </p:cNvSpPr>
          <p:nvPr/>
        </p:nvSpPr>
        <p:spPr bwMode="auto">
          <a:xfrm>
            <a:off x="5638800" y="3071813"/>
            <a:ext cx="2166938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0066CC"/>
                </a:solidFill>
              </a:rPr>
              <a:t>movl	$1, -8(%ebp)</a:t>
            </a:r>
          </a:p>
          <a:p>
            <a:r>
              <a:rPr lang="en-US" sz="1200">
                <a:solidFill>
                  <a:srgbClr val="0066CC"/>
                </a:solidFill>
              </a:rPr>
              <a:t>movl	$2, -12(%ebp)</a:t>
            </a:r>
          </a:p>
          <a:p>
            <a:r>
              <a:rPr lang="en-US" sz="1200">
                <a:solidFill>
                  <a:srgbClr val="0066CC"/>
                </a:solidFill>
              </a:rPr>
              <a:t>movl	-8(%ebp), %eax</a:t>
            </a:r>
          </a:p>
          <a:p>
            <a:r>
              <a:rPr lang="en-US" sz="1200">
                <a:solidFill>
                  <a:srgbClr val="0066CC"/>
                </a:solidFill>
              </a:rPr>
              <a:t>movl	%eax, -16(%ebp)</a:t>
            </a:r>
          </a:p>
          <a:p>
            <a:r>
              <a:rPr lang="en-US" sz="1200">
                <a:solidFill>
                  <a:srgbClr val="0066CC"/>
                </a:solidFill>
              </a:rPr>
              <a:t>movl	-12(%ebp), %eax</a:t>
            </a:r>
          </a:p>
          <a:p>
            <a:r>
              <a:rPr lang="en-US" sz="1200">
                <a:solidFill>
                  <a:srgbClr val="0066CC"/>
                </a:solidFill>
              </a:rPr>
              <a:t>movl	%eax, -8(%ebp)</a:t>
            </a:r>
          </a:p>
          <a:p>
            <a:r>
              <a:rPr lang="en-US" sz="1200">
                <a:solidFill>
                  <a:srgbClr val="0066CC"/>
                </a:solidFill>
              </a:rPr>
              <a:t>movl	-16(%ebp), %eax</a:t>
            </a:r>
          </a:p>
          <a:p>
            <a:r>
              <a:rPr lang="en-US" sz="1200">
                <a:solidFill>
                  <a:srgbClr val="0066CC"/>
                </a:solidFill>
              </a:rPr>
              <a:t>movl	%eax, -12(%ebp)</a:t>
            </a:r>
          </a:p>
          <a:p>
            <a:r>
              <a:rPr lang="en-US" sz="1200">
                <a:solidFill>
                  <a:srgbClr val="0066CC"/>
                </a:solidFill>
              </a:rPr>
              <a:t>movl	-16(%ebp), %eax</a:t>
            </a:r>
          </a:p>
          <a:p>
            <a:r>
              <a:rPr lang="en-US" sz="1200">
                <a:solidFill>
                  <a:srgbClr val="0066CC"/>
                </a:solidFill>
              </a:rPr>
              <a:t>movl	%eax, 12(%esp)</a:t>
            </a:r>
          </a:p>
          <a:p>
            <a:r>
              <a:rPr lang="en-US" sz="1200">
                <a:solidFill>
                  <a:srgbClr val="0066CC"/>
                </a:solidFill>
              </a:rPr>
              <a:t>movl	-12(%ebp), %eax</a:t>
            </a:r>
          </a:p>
          <a:p>
            <a:r>
              <a:rPr lang="en-US" sz="1200">
                <a:solidFill>
                  <a:srgbClr val="0066CC"/>
                </a:solidFill>
              </a:rPr>
              <a:t>movl	%eax, 8(%esp)</a:t>
            </a:r>
          </a:p>
          <a:p>
            <a:r>
              <a:rPr lang="en-US" sz="1200">
                <a:solidFill>
                  <a:srgbClr val="0066CC"/>
                </a:solidFill>
              </a:rPr>
              <a:t>movl	-8(%ebp), %eax</a:t>
            </a:r>
          </a:p>
          <a:p>
            <a:r>
              <a:rPr lang="en-US" sz="1200">
                <a:solidFill>
                  <a:srgbClr val="0066CC"/>
                </a:solidFill>
              </a:rPr>
              <a:t>movl	%eax, 4(%esp)</a:t>
            </a:r>
          </a:p>
        </p:txBody>
      </p:sp>
      <p:sp>
        <p:nvSpPr>
          <p:cNvPr id="31753" name="Line 25"/>
          <p:cNvSpPr>
            <a:spLocks noChangeShapeType="1"/>
          </p:cNvSpPr>
          <p:nvPr/>
        </p:nvSpPr>
        <p:spPr bwMode="auto">
          <a:xfrm flipV="1">
            <a:off x="3657600" y="1419225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4" name="Line 26"/>
          <p:cNvSpPr>
            <a:spLocks noChangeShapeType="1"/>
          </p:cNvSpPr>
          <p:nvPr/>
        </p:nvSpPr>
        <p:spPr bwMode="auto">
          <a:xfrm>
            <a:off x="3657600" y="2638425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5" name="Line 27"/>
          <p:cNvSpPr>
            <a:spLocks noChangeShapeType="1"/>
          </p:cNvSpPr>
          <p:nvPr/>
        </p:nvSpPr>
        <p:spPr bwMode="auto">
          <a:xfrm flipV="1">
            <a:off x="3657600" y="3171825"/>
            <a:ext cx="2057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6" name="Line 28"/>
          <p:cNvSpPr>
            <a:spLocks noChangeShapeType="1"/>
          </p:cNvSpPr>
          <p:nvPr/>
        </p:nvSpPr>
        <p:spPr bwMode="auto">
          <a:xfrm>
            <a:off x="3657600" y="4010025"/>
            <a:ext cx="20574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7" name="Rectangle 29"/>
          <p:cNvSpPr>
            <a:spLocks noChangeArrowheads="1"/>
          </p:cNvSpPr>
          <p:nvPr/>
        </p:nvSpPr>
        <p:spPr bwMode="auto">
          <a:xfrm>
            <a:off x="3733800" y="5229225"/>
            <a:ext cx="13271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000"/>
              <a:t>7f 45 4c 46 01 01 01</a:t>
            </a:r>
          </a:p>
          <a:p>
            <a:r>
              <a:rPr lang="en-US" sz="1000"/>
              <a:t> 00 00 00 00 00 00 00</a:t>
            </a:r>
          </a:p>
          <a:p>
            <a:r>
              <a:rPr lang="en-US" sz="1000"/>
              <a:t> 00 00 02 00 03 00 01 </a:t>
            </a:r>
          </a:p>
          <a:p>
            <a:r>
              <a:rPr lang="en-US" sz="1000"/>
              <a:t>00 00 00 f0 82 04 08 </a:t>
            </a:r>
          </a:p>
          <a:p>
            <a:r>
              <a:rPr lang="en-US" sz="1000"/>
              <a:t>34 00 00 00 c4 0c 00 </a:t>
            </a:r>
          </a:p>
          <a:p>
            <a:r>
              <a:rPr lang="en-US" sz="1000"/>
              <a:t>00 00 00 00 00 34 00</a:t>
            </a:r>
          </a:p>
        </p:txBody>
      </p:sp>
      <p:sp>
        <p:nvSpPr>
          <p:cNvPr id="31758" name="Text Box 31"/>
          <p:cNvSpPr txBox="1">
            <a:spLocks noChangeArrowheads="1"/>
          </p:cNvSpPr>
          <p:nvPr/>
        </p:nvSpPr>
        <p:spPr bwMode="auto">
          <a:xfrm>
            <a:off x="4343400" y="1295400"/>
            <a:ext cx="2598738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#include &lt;stdio.h&gt;</a:t>
            </a:r>
          </a:p>
          <a:p>
            <a:r>
              <a:rPr lang="en-US" sz="1400"/>
              <a:t>int main() {</a:t>
            </a:r>
          </a:p>
          <a:p>
            <a:r>
              <a:rPr lang="en-US" sz="1400"/>
              <a:t>  int x, y, temp;</a:t>
            </a:r>
          </a:p>
          <a:p>
            <a:r>
              <a:rPr lang="en-US" sz="1400"/>
              <a:t>  x=1; y=2;</a:t>
            </a:r>
          </a:p>
          <a:p>
            <a:r>
              <a:rPr lang="en-US" sz="1400"/>
              <a:t>  temp =x; x=y;  y=temp;</a:t>
            </a:r>
          </a:p>
          <a:p>
            <a:r>
              <a:rPr lang="en-US" sz="1400"/>
              <a:t>  printf("%d %d %d\n",x,y,temp);</a:t>
            </a:r>
          </a:p>
          <a:p>
            <a:r>
              <a:rPr lang="en-US" sz="1400"/>
              <a:t>}</a:t>
            </a:r>
          </a:p>
          <a:p>
            <a:endParaRPr lang="en-US" sz="1400"/>
          </a:p>
          <a:p>
            <a:endParaRPr lang="en-US" sz="1400"/>
          </a:p>
        </p:txBody>
      </p:sp>
      <p:sp>
        <p:nvSpPr>
          <p:cNvPr id="20" name="Right Brace 19"/>
          <p:cNvSpPr/>
          <p:nvPr/>
        </p:nvSpPr>
        <p:spPr>
          <a:xfrm>
            <a:off x="7848600" y="3124200"/>
            <a:ext cx="228600" cy="2590800"/>
          </a:xfrm>
          <a:prstGeom prst="rightBrac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760" name="TextBox 20"/>
          <p:cNvSpPr txBox="1">
            <a:spLocks noChangeArrowheads="1"/>
          </p:cNvSpPr>
          <p:nvPr/>
        </p:nvSpPr>
        <p:spPr bwMode="auto">
          <a:xfrm>
            <a:off x="8229600" y="4278313"/>
            <a:ext cx="5572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ISA</a:t>
            </a:r>
          </a:p>
        </p:txBody>
      </p:sp>
      <p:sp>
        <p:nvSpPr>
          <p:cNvPr id="31761" name="TextBox 22"/>
          <p:cNvSpPr txBox="1">
            <a:spLocks noChangeArrowheads="1"/>
          </p:cNvSpPr>
          <p:nvPr/>
        </p:nvSpPr>
        <p:spPr bwMode="auto">
          <a:xfrm>
            <a:off x="2362200" y="2819400"/>
            <a:ext cx="10572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Compiler</a:t>
            </a:r>
          </a:p>
        </p:txBody>
      </p:sp>
      <p:sp>
        <p:nvSpPr>
          <p:cNvPr id="31762" name="TextBox 23"/>
          <p:cNvSpPr txBox="1">
            <a:spLocks noChangeArrowheads="1"/>
          </p:cNvSpPr>
          <p:nvPr/>
        </p:nvSpPr>
        <p:spPr bwMode="auto">
          <a:xfrm>
            <a:off x="2362200" y="4125913"/>
            <a:ext cx="11842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Assembler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Input/Output</a:t>
            </a:r>
          </a:p>
        </p:txBody>
      </p:sp>
      <p:sp>
        <p:nvSpPr>
          <p:cNvPr id="181253" name="Rectangle 5"/>
          <p:cNvSpPr>
            <a:spLocks noChangeArrowheads="1"/>
          </p:cNvSpPr>
          <p:nvPr/>
        </p:nvSpPr>
        <p:spPr bwMode="auto">
          <a:xfrm>
            <a:off x="3962400" y="1905000"/>
            <a:ext cx="1219200" cy="381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32772" name="Text Box 8"/>
          <p:cNvSpPr txBox="1">
            <a:spLocks noChangeArrowheads="1"/>
          </p:cNvSpPr>
          <p:nvPr/>
        </p:nvSpPr>
        <p:spPr bwMode="auto">
          <a:xfrm>
            <a:off x="3581400" y="1828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 Unicode MS" pitchFamily="-106" charset="0"/>
              </a:rPr>
              <a:t>0</a:t>
            </a:r>
          </a:p>
        </p:txBody>
      </p:sp>
      <p:sp>
        <p:nvSpPr>
          <p:cNvPr id="32773" name="Text Box 9"/>
          <p:cNvSpPr txBox="1">
            <a:spLocks noChangeArrowheads="1"/>
          </p:cNvSpPr>
          <p:nvPr/>
        </p:nvSpPr>
        <p:spPr bwMode="auto">
          <a:xfrm>
            <a:off x="3581400" y="2209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 Unicode MS" pitchFamily="-106" charset="0"/>
              </a:rPr>
              <a:t>1</a:t>
            </a:r>
          </a:p>
        </p:txBody>
      </p:sp>
      <p:sp>
        <p:nvSpPr>
          <p:cNvPr id="32774" name="Text Box 10"/>
          <p:cNvSpPr txBox="1">
            <a:spLocks noChangeArrowheads="1"/>
          </p:cNvSpPr>
          <p:nvPr/>
        </p:nvSpPr>
        <p:spPr bwMode="auto">
          <a:xfrm>
            <a:off x="3581400" y="2514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 Unicode MS" pitchFamily="-106" charset="0"/>
              </a:rPr>
              <a:t>2</a:t>
            </a:r>
          </a:p>
        </p:txBody>
      </p:sp>
      <p:sp>
        <p:nvSpPr>
          <p:cNvPr id="32775" name="Text Box 11"/>
          <p:cNvSpPr txBox="1">
            <a:spLocks noChangeArrowheads="1"/>
          </p:cNvSpPr>
          <p:nvPr/>
        </p:nvSpPr>
        <p:spPr bwMode="auto">
          <a:xfrm>
            <a:off x="4114800" y="1371600"/>
            <a:ext cx="10175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 Unicode MS" pitchFamily="-106" charset="0"/>
              </a:rPr>
              <a:t>Memory</a:t>
            </a:r>
          </a:p>
        </p:txBody>
      </p:sp>
      <p:sp>
        <p:nvSpPr>
          <p:cNvPr id="32776" name="Rectangle 13"/>
          <p:cNvSpPr>
            <a:spLocks noChangeArrowheads="1"/>
          </p:cNvSpPr>
          <p:nvPr/>
        </p:nvSpPr>
        <p:spPr bwMode="auto">
          <a:xfrm>
            <a:off x="3962400" y="1905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77" name="Rectangle 14"/>
          <p:cNvSpPr>
            <a:spLocks noChangeArrowheads="1"/>
          </p:cNvSpPr>
          <p:nvPr/>
        </p:nvSpPr>
        <p:spPr bwMode="auto">
          <a:xfrm>
            <a:off x="3962400" y="2286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78" name="Rectangle 15"/>
          <p:cNvSpPr>
            <a:spLocks noChangeArrowheads="1"/>
          </p:cNvSpPr>
          <p:nvPr/>
        </p:nvSpPr>
        <p:spPr bwMode="auto">
          <a:xfrm>
            <a:off x="3962400" y="2667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79" name="Rectangle 16"/>
          <p:cNvSpPr>
            <a:spLocks noChangeArrowheads="1"/>
          </p:cNvSpPr>
          <p:nvPr/>
        </p:nvSpPr>
        <p:spPr bwMode="auto">
          <a:xfrm>
            <a:off x="3962400" y="3048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80" name="Rectangle 17"/>
          <p:cNvSpPr>
            <a:spLocks noChangeArrowheads="1"/>
          </p:cNvSpPr>
          <p:nvPr/>
        </p:nvSpPr>
        <p:spPr bwMode="auto">
          <a:xfrm>
            <a:off x="3962400" y="4572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81" name="Rectangle 18"/>
          <p:cNvSpPr>
            <a:spLocks noChangeArrowheads="1"/>
          </p:cNvSpPr>
          <p:nvPr/>
        </p:nvSpPr>
        <p:spPr bwMode="auto">
          <a:xfrm>
            <a:off x="3962400" y="3810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82" name="Rectangle 19"/>
          <p:cNvSpPr>
            <a:spLocks noChangeArrowheads="1"/>
          </p:cNvSpPr>
          <p:nvPr/>
        </p:nvSpPr>
        <p:spPr bwMode="auto">
          <a:xfrm>
            <a:off x="39624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83" name="Rectangle 20"/>
          <p:cNvSpPr>
            <a:spLocks noChangeArrowheads="1"/>
          </p:cNvSpPr>
          <p:nvPr/>
        </p:nvSpPr>
        <p:spPr bwMode="auto">
          <a:xfrm>
            <a:off x="3962400" y="4191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84" name="Rectangle 21"/>
          <p:cNvSpPr>
            <a:spLocks noChangeArrowheads="1"/>
          </p:cNvSpPr>
          <p:nvPr/>
        </p:nvSpPr>
        <p:spPr bwMode="auto">
          <a:xfrm>
            <a:off x="3962400" y="4953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85" name="Rectangle 22"/>
          <p:cNvSpPr>
            <a:spLocks noChangeArrowheads="1"/>
          </p:cNvSpPr>
          <p:nvPr/>
        </p:nvSpPr>
        <p:spPr bwMode="auto">
          <a:xfrm>
            <a:off x="3962400" y="5334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86" name="Text Box 23"/>
          <p:cNvSpPr txBox="1">
            <a:spLocks noChangeArrowheads="1"/>
          </p:cNvSpPr>
          <p:nvPr/>
        </p:nvSpPr>
        <p:spPr bwMode="auto">
          <a:xfrm>
            <a:off x="3581400" y="2971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 Unicode MS" pitchFamily="-106" charset="0"/>
              </a:rPr>
              <a:t>3</a:t>
            </a:r>
          </a:p>
        </p:txBody>
      </p:sp>
      <p:sp>
        <p:nvSpPr>
          <p:cNvPr id="32787" name="Text Box 24"/>
          <p:cNvSpPr txBox="1">
            <a:spLocks noChangeArrowheads="1"/>
          </p:cNvSpPr>
          <p:nvPr/>
        </p:nvSpPr>
        <p:spPr bwMode="auto">
          <a:xfrm>
            <a:off x="3581400" y="3352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 Unicode MS" pitchFamily="-106" charset="0"/>
              </a:rPr>
              <a:t>4</a:t>
            </a:r>
          </a:p>
        </p:txBody>
      </p:sp>
      <p:sp>
        <p:nvSpPr>
          <p:cNvPr id="32788" name="Text Box 25"/>
          <p:cNvSpPr txBox="1">
            <a:spLocks noChangeArrowheads="1"/>
          </p:cNvSpPr>
          <p:nvPr/>
        </p:nvSpPr>
        <p:spPr bwMode="auto">
          <a:xfrm>
            <a:off x="3581400" y="3810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 Unicode MS" pitchFamily="-106" charset="0"/>
              </a:rPr>
              <a:t>5</a:t>
            </a:r>
          </a:p>
        </p:txBody>
      </p:sp>
      <p:sp>
        <p:nvSpPr>
          <p:cNvPr id="32789" name="Text Box 26"/>
          <p:cNvSpPr txBox="1">
            <a:spLocks noChangeArrowheads="1"/>
          </p:cNvSpPr>
          <p:nvPr/>
        </p:nvSpPr>
        <p:spPr bwMode="auto">
          <a:xfrm>
            <a:off x="3581400" y="4495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 Unicode MS" pitchFamily="-106" charset="0"/>
              </a:rPr>
              <a:t>7</a:t>
            </a:r>
          </a:p>
        </p:txBody>
      </p:sp>
      <p:sp>
        <p:nvSpPr>
          <p:cNvPr id="32790" name="Text Box 27"/>
          <p:cNvSpPr txBox="1">
            <a:spLocks noChangeArrowheads="1"/>
          </p:cNvSpPr>
          <p:nvPr/>
        </p:nvSpPr>
        <p:spPr bwMode="auto">
          <a:xfrm>
            <a:off x="3581400" y="4191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 Unicode MS" pitchFamily="-106" charset="0"/>
              </a:rPr>
              <a:t>6</a:t>
            </a:r>
          </a:p>
        </p:txBody>
      </p:sp>
      <p:sp>
        <p:nvSpPr>
          <p:cNvPr id="32791" name="Text Box 28"/>
          <p:cNvSpPr txBox="1">
            <a:spLocks noChangeArrowheads="1"/>
          </p:cNvSpPr>
          <p:nvPr/>
        </p:nvSpPr>
        <p:spPr bwMode="auto">
          <a:xfrm>
            <a:off x="3581400" y="4876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 Unicode MS" pitchFamily="-106" charset="0"/>
              </a:rPr>
              <a:t>8</a:t>
            </a:r>
          </a:p>
        </p:txBody>
      </p:sp>
      <p:sp>
        <p:nvSpPr>
          <p:cNvPr id="32792" name="Text Box 29"/>
          <p:cNvSpPr txBox="1">
            <a:spLocks noChangeArrowheads="1"/>
          </p:cNvSpPr>
          <p:nvPr/>
        </p:nvSpPr>
        <p:spPr bwMode="auto">
          <a:xfrm>
            <a:off x="3581400" y="5257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 Unicode MS" pitchFamily="-106" charset="0"/>
              </a:rPr>
              <a:t>9</a:t>
            </a: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609600" y="2514600"/>
            <a:ext cx="1828800" cy="2057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3600" b="1">
                <a:latin typeface="Arial Unicode MS" pitchFamily="-106" charset="0"/>
              </a:rPr>
              <a:t>+</a:t>
            </a:r>
          </a:p>
          <a:p>
            <a:pPr algn="ctr">
              <a:defRPr/>
            </a:pPr>
            <a:r>
              <a:rPr lang="en-US" sz="3600" b="1">
                <a:latin typeface="Arial Unicode MS" pitchFamily="-106" charset="0"/>
              </a:rPr>
              <a:t>-</a:t>
            </a:r>
          </a:p>
          <a:p>
            <a:pPr algn="ctr">
              <a:defRPr/>
            </a:pPr>
            <a:r>
              <a:rPr lang="en-US" sz="3600" b="1">
                <a:latin typeface="Arial Unicode MS" pitchFamily="-106" charset="0"/>
              </a:rPr>
              <a:t>*</a:t>
            </a:r>
          </a:p>
          <a:p>
            <a:pPr algn="ctr">
              <a:defRPr/>
            </a:pPr>
            <a:r>
              <a:rPr lang="en-US" sz="3600" b="1">
                <a:latin typeface="Arial Unicode MS" pitchFamily="-106" charset="0"/>
              </a:rPr>
              <a:t>/</a:t>
            </a:r>
          </a:p>
        </p:txBody>
      </p:sp>
      <p:sp>
        <p:nvSpPr>
          <p:cNvPr id="32794" name="Text Box 5"/>
          <p:cNvSpPr txBox="1">
            <a:spLocks noChangeArrowheads="1"/>
          </p:cNvSpPr>
          <p:nvPr/>
        </p:nvSpPr>
        <p:spPr bwMode="auto">
          <a:xfrm>
            <a:off x="1066800" y="1905000"/>
            <a:ext cx="735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 Unicode MS" pitchFamily="-106" charset="0"/>
              </a:rPr>
              <a:t>CPU</a:t>
            </a:r>
          </a:p>
        </p:txBody>
      </p:sp>
      <p:sp>
        <p:nvSpPr>
          <p:cNvPr id="37" name="Rectangle 7"/>
          <p:cNvSpPr>
            <a:spLocks noChangeArrowheads="1"/>
          </p:cNvSpPr>
          <p:nvPr/>
        </p:nvSpPr>
        <p:spPr bwMode="auto">
          <a:xfrm>
            <a:off x="609600" y="4724400"/>
            <a:ext cx="1828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dirty="0">
                <a:latin typeface="Arial Unicode MS" pitchFamily="-106" charset="0"/>
              </a:rPr>
              <a:t>N</a:t>
            </a:r>
          </a:p>
        </p:txBody>
      </p:sp>
      <p:sp>
        <p:nvSpPr>
          <p:cNvPr id="32796" name="Rectangle 10"/>
          <p:cNvSpPr>
            <a:spLocks noChangeArrowheads="1"/>
          </p:cNvSpPr>
          <p:nvPr/>
        </p:nvSpPr>
        <p:spPr bwMode="auto">
          <a:xfrm>
            <a:off x="228600" y="2362200"/>
            <a:ext cx="2667000" cy="304800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97" name="Line 12"/>
          <p:cNvSpPr>
            <a:spLocks noChangeShapeType="1"/>
          </p:cNvSpPr>
          <p:nvPr/>
        </p:nvSpPr>
        <p:spPr bwMode="auto">
          <a:xfrm>
            <a:off x="2590800" y="3657600"/>
            <a:ext cx="990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98" name="Line 12"/>
          <p:cNvSpPr>
            <a:spLocks noChangeShapeType="1"/>
          </p:cNvSpPr>
          <p:nvPr/>
        </p:nvSpPr>
        <p:spPr bwMode="auto">
          <a:xfrm>
            <a:off x="5334000" y="3657600"/>
            <a:ext cx="990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99" name="Text Box 11"/>
          <p:cNvSpPr txBox="1">
            <a:spLocks noChangeArrowheads="1"/>
          </p:cNvSpPr>
          <p:nvPr/>
        </p:nvSpPr>
        <p:spPr bwMode="auto">
          <a:xfrm>
            <a:off x="6324600" y="2667000"/>
            <a:ext cx="264795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 Unicode MS" pitchFamily="-106" charset="0"/>
              </a:rPr>
              <a:t>Devices:</a:t>
            </a:r>
          </a:p>
          <a:p>
            <a:endParaRPr lang="en-US">
              <a:latin typeface="Arial Unicode MS" pitchFamily="-106" charset="0"/>
            </a:endParaRPr>
          </a:p>
          <a:p>
            <a:r>
              <a:rPr lang="en-US">
                <a:latin typeface="Arial Unicode MS" pitchFamily="-106" charset="0"/>
              </a:rPr>
              <a:t>Input: mouse, keyboard</a:t>
            </a:r>
          </a:p>
          <a:p>
            <a:r>
              <a:rPr lang="en-US">
                <a:latin typeface="Arial Unicode MS" pitchFamily="-106" charset="0"/>
              </a:rPr>
              <a:t>Output: screen, speaker</a:t>
            </a:r>
          </a:p>
          <a:p>
            <a:r>
              <a:rPr lang="en-US">
                <a:latin typeface="Arial Unicode MS" pitchFamily="-106" charset="0"/>
              </a:rPr>
              <a:t>Storage: disk, tape</a:t>
            </a:r>
          </a:p>
          <a:p>
            <a:r>
              <a:rPr lang="en-US">
                <a:latin typeface="Arial Unicode MS" pitchFamily="-106" charset="0"/>
              </a:rPr>
              <a:t>Graphics</a:t>
            </a:r>
          </a:p>
          <a:p>
            <a:r>
              <a:rPr lang="en-US">
                <a:latin typeface="Arial Unicode MS" pitchFamily="-106" charset="0"/>
              </a:rPr>
              <a:t>Networking</a:t>
            </a:r>
          </a:p>
          <a:p>
            <a:endParaRPr lang="en-US">
              <a:latin typeface="Arial Unicode MS" pitchFamily="-106" charset="0"/>
            </a:endParaRPr>
          </a:p>
          <a:p>
            <a:endParaRPr lang="en-US">
              <a:latin typeface="Arial Unicode MS" pitchFamily="-106" charset="0"/>
            </a:endParaRPr>
          </a:p>
          <a:p>
            <a:endParaRPr lang="en-US">
              <a:latin typeface="Arial Unicode MS" pitchFamily="-106" charset="0"/>
            </a:endParaRPr>
          </a:p>
          <a:p>
            <a:endParaRPr lang="en-US">
              <a:latin typeface="Arial Unicode MS" pitchFamily="-10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Von Neumann in Practice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6786563" y="2743200"/>
            <a:ext cx="909637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/>
              <a:t>Main</a:t>
            </a:r>
          </a:p>
          <a:p>
            <a:r>
              <a:rPr lang="en-US" sz="1600"/>
              <a:t>memory</a:t>
            </a:r>
          </a:p>
        </p:txBody>
      </p:sp>
      <p:sp>
        <p:nvSpPr>
          <p:cNvPr id="33796" name="AutoShape 5"/>
          <p:cNvSpPr>
            <a:spLocks noChangeArrowheads="1"/>
          </p:cNvSpPr>
          <p:nvPr/>
        </p:nvSpPr>
        <p:spPr bwMode="auto">
          <a:xfrm>
            <a:off x="5262563" y="28956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7" name="Rectangle 6"/>
          <p:cNvSpPr>
            <a:spLocks noChangeArrowheads="1"/>
          </p:cNvSpPr>
          <p:nvPr/>
        </p:nvSpPr>
        <p:spPr bwMode="auto">
          <a:xfrm>
            <a:off x="4348163" y="2927350"/>
            <a:ext cx="909637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/>
              <a:t>I/O </a:t>
            </a:r>
          </a:p>
          <a:p>
            <a:r>
              <a:rPr lang="en-US" sz="1600"/>
              <a:t>bridge</a:t>
            </a:r>
          </a:p>
        </p:txBody>
      </p:sp>
      <p:sp>
        <p:nvSpPr>
          <p:cNvPr id="33798" name="AutoShape 7"/>
          <p:cNvSpPr>
            <a:spLocks noChangeArrowheads="1"/>
          </p:cNvSpPr>
          <p:nvPr/>
        </p:nvSpPr>
        <p:spPr bwMode="auto">
          <a:xfrm>
            <a:off x="2890838" y="2895600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9" name="Rectangle 8"/>
          <p:cNvSpPr>
            <a:spLocks noChangeArrowheads="1"/>
          </p:cNvSpPr>
          <p:nvPr/>
        </p:nvSpPr>
        <p:spPr bwMode="auto">
          <a:xfrm>
            <a:off x="990600" y="2927350"/>
            <a:ext cx="1873250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/>
              <a:t>Bus interface</a:t>
            </a:r>
          </a:p>
        </p:txBody>
      </p:sp>
      <p:sp>
        <p:nvSpPr>
          <p:cNvPr id="33800" name="Rectangle 9"/>
          <p:cNvSpPr>
            <a:spLocks noChangeArrowheads="1"/>
          </p:cNvSpPr>
          <p:nvPr/>
        </p:nvSpPr>
        <p:spPr bwMode="auto">
          <a:xfrm>
            <a:off x="1906588" y="16002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1" name="Rectangle 10"/>
          <p:cNvSpPr>
            <a:spLocks noChangeArrowheads="1"/>
          </p:cNvSpPr>
          <p:nvPr/>
        </p:nvSpPr>
        <p:spPr bwMode="auto">
          <a:xfrm>
            <a:off x="1906588" y="17526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2" name="Rectangle 11"/>
          <p:cNvSpPr>
            <a:spLocks noChangeArrowheads="1"/>
          </p:cNvSpPr>
          <p:nvPr/>
        </p:nvSpPr>
        <p:spPr bwMode="auto">
          <a:xfrm>
            <a:off x="1906588" y="19050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3" name="Rectangle 12"/>
          <p:cNvSpPr>
            <a:spLocks noChangeArrowheads="1"/>
          </p:cNvSpPr>
          <p:nvPr/>
        </p:nvSpPr>
        <p:spPr bwMode="auto">
          <a:xfrm>
            <a:off x="1906588" y="20574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4" name="Rectangle 13"/>
          <p:cNvSpPr>
            <a:spLocks noChangeArrowheads="1"/>
          </p:cNvSpPr>
          <p:nvPr/>
        </p:nvSpPr>
        <p:spPr bwMode="auto">
          <a:xfrm>
            <a:off x="1906588" y="22098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5" name="AutoShape 14"/>
          <p:cNvSpPr>
            <a:spLocks noChangeArrowheads="1"/>
          </p:cNvSpPr>
          <p:nvPr/>
        </p:nvSpPr>
        <p:spPr bwMode="auto">
          <a:xfrm>
            <a:off x="2679700" y="16002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6" name="AutoShape 15"/>
          <p:cNvSpPr>
            <a:spLocks noChangeArrowheads="1"/>
          </p:cNvSpPr>
          <p:nvPr/>
        </p:nvSpPr>
        <p:spPr bwMode="auto">
          <a:xfrm flipH="1">
            <a:off x="2590800" y="19812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7" name="Rectangle 16"/>
          <p:cNvSpPr>
            <a:spLocks noChangeArrowheads="1"/>
          </p:cNvSpPr>
          <p:nvPr/>
        </p:nvSpPr>
        <p:spPr bwMode="auto">
          <a:xfrm>
            <a:off x="3124200" y="144780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/>
              <a:t>ALU</a:t>
            </a:r>
          </a:p>
        </p:txBody>
      </p:sp>
      <p:sp>
        <p:nvSpPr>
          <p:cNvPr id="33808" name="Text Box 17"/>
          <p:cNvSpPr txBox="1">
            <a:spLocks noChangeArrowheads="1"/>
          </p:cNvSpPr>
          <p:nvPr/>
        </p:nvSpPr>
        <p:spPr bwMode="auto">
          <a:xfrm>
            <a:off x="1592263" y="1279525"/>
            <a:ext cx="13493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/>
              <a:t>Register file</a:t>
            </a:r>
          </a:p>
        </p:txBody>
      </p:sp>
      <p:sp>
        <p:nvSpPr>
          <p:cNvPr id="33809" name="AutoShape 18"/>
          <p:cNvSpPr>
            <a:spLocks noChangeArrowheads="1"/>
          </p:cNvSpPr>
          <p:nvPr/>
        </p:nvSpPr>
        <p:spPr bwMode="auto">
          <a:xfrm>
            <a:off x="1981200" y="24384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0" name="Rectangle 19"/>
          <p:cNvSpPr>
            <a:spLocks noChangeArrowheads="1"/>
          </p:cNvSpPr>
          <p:nvPr/>
        </p:nvSpPr>
        <p:spPr bwMode="auto">
          <a:xfrm>
            <a:off x="838200" y="1219200"/>
            <a:ext cx="2971800" cy="24384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1" name="Text Box 20"/>
          <p:cNvSpPr txBox="1">
            <a:spLocks noChangeArrowheads="1"/>
          </p:cNvSpPr>
          <p:nvPr/>
        </p:nvSpPr>
        <p:spPr bwMode="auto">
          <a:xfrm>
            <a:off x="769938" y="914400"/>
            <a:ext cx="611187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/>
              <a:t>CPU</a:t>
            </a:r>
          </a:p>
        </p:txBody>
      </p:sp>
      <p:sp>
        <p:nvSpPr>
          <p:cNvPr id="33812" name="Text Box 21"/>
          <p:cNvSpPr txBox="1">
            <a:spLocks noChangeArrowheads="1"/>
          </p:cNvSpPr>
          <p:nvPr/>
        </p:nvSpPr>
        <p:spPr bwMode="auto">
          <a:xfrm>
            <a:off x="3762375" y="2209800"/>
            <a:ext cx="13208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 i="1" dirty="0"/>
              <a:t>System bus</a:t>
            </a:r>
          </a:p>
        </p:txBody>
      </p:sp>
      <p:sp>
        <p:nvSpPr>
          <p:cNvPr id="33813" name="Line 22"/>
          <p:cNvSpPr>
            <a:spLocks noChangeShapeType="1"/>
          </p:cNvSpPr>
          <p:nvPr/>
        </p:nvSpPr>
        <p:spPr bwMode="auto">
          <a:xfrm flipH="1">
            <a:off x="3657600" y="2514600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4" name="Text Box 23"/>
          <p:cNvSpPr txBox="1">
            <a:spLocks noChangeArrowheads="1"/>
          </p:cNvSpPr>
          <p:nvPr/>
        </p:nvSpPr>
        <p:spPr bwMode="auto">
          <a:xfrm>
            <a:off x="5299075" y="2209800"/>
            <a:ext cx="1377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 i="1" dirty="0"/>
              <a:t>Memory bus</a:t>
            </a:r>
          </a:p>
        </p:txBody>
      </p:sp>
      <p:sp>
        <p:nvSpPr>
          <p:cNvPr id="33815" name="Line 24"/>
          <p:cNvSpPr>
            <a:spLocks noChangeShapeType="1"/>
          </p:cNvSpPr>
          <p:nvPr/>
        </p:nvSpPr>
        <p:spPr bwMode="auto">
          <a:xfrm>
            <a:off x="5943600" y="25146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6" name="AutoShape 25"/>
          <p:cNvSpPr>
            <a:spLocks noChangeArrowheads="1"/>
          </p:cNvSpPr>
          <p:nvPr/>
        </p:nvSpPr>
        <p:spPr bwMode="auto">
          <a:xfrm>
            <a:off x="4572000" y="35814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7" name="AutoShape 26"/>
          <p:cNvSpPr>
            <a:spLocks noChangeArrowheads="1"/>
          </p:cNvSpPr>
          <p:nvPr/>
        </p:nvSpPr>
        <p:spPr bwMode="auto">
          <a:xfrm flipV="1">
            <a:off x="5676900" y="43180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8" name="Rectangle 27"/>
          <p:cNvSpPr>
            <a:spLocks noChangeArrowheads="1"/>
          </p:cNvSpPr>
          <p:nvPr/>
        </p:nvSpPr>
        <p:spPr bwMode="auto">
          <a:xfrm>
            <a:off x="5257800" y="504190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/>
              <a:t>Disk </a:t>
            </a:r>
          </a:p>
          <a:p>
            <a:r>
              <a:rPr lang="en-US" sz="1600"/>
              <a:t>controller</a:t>
            </a:r>
          </a:p>
        </p:txBody>
      </p:sp>
      <p:sp>
        <p:nvSpPr>
          <p:cNvPr id="33819" name="AutoShape 28"/>
          <p:cNvSpPr>
            <a:spLocks noChangeArrowheads="1"/>
          </p:cNvSpPr>
          <p:nvPr/>
        </p:nvSpPr>
        <p:spPr bwMode="auto">
          <a:xfrm flipV="1">
            <a:off x="3346450" y="43180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0" name="Rectangle 29"/>
          <p:cNvSpPr>
            <a:spLocks noChangeArrowheads="1"/>
          </p:cNvSpPr>
          <p:nvPr/>
        </p:nvSpPr>
        <p:spPr bwMode="auto">
          <a:xfrm>
            <a:off x="2927350" y="504190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/>
              <a:t>Graphics</a:t>
            </a:r>
          </a:p>
          <a:p>
            <a:r>
              <a:rPr lang="en-US" sz="1600"/>
              <a:t>adapter</a:t>
            </a:r>
          </a:p>
        </p:txBody>
      </p:sp>
      <p:sp>
        <p:nvSpPr>
          <p:cNvPr id="33821" name="AutoShape 30"/>
          <p:cNvSpPr>
            <a:spLocks noChangeArrowheads="1"/>
          </p:cNvSpPr>
          <p:nvPr/>
        </p:nvSpPr>
        <p:spPr bwMode="auto">
          <a:xfrm flipV="1">
            <a:off x="1670050" y="43180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2" name="Rectangle 31"/>
          <p:cNvSpPr>
            <a:spLocks noChangeArrowheads="1"/>
          </p:cNvSpPr>
          <p:nvPr/>
        </p:nvSpPr>
        <p:spPr bwMode="auto">
          <a:xfrm>
            <a:off x="1327150" y="5029200"/>
            <a:ext cx="11430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/>
              <a:t>USB</a:t>
            </a:r>
          </a:p>
          <a:p>
            <a:r>
              <a:rPr lang="en-US" sz="1600"/>
              <a:t>controller</a:t>
            </a:r>
          </a:p>
        </p:txBody>
      </p:sp>
      <p:sp>
        <p:nvSpPr>
          <p:cNvPr id="33823" name="Line 32"/>
          <p:cNvSpPr>
            <a:spLocks noChangeShapeType="1"/>
          </p:cNvSpPr>
          <p:nvPr/>
        </p:nvSpPr>
        <p:spPr bwMode="auto">
          <a:xfrm>
            <a:off x="1555750" y="5562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4" name="Line 33"/>
          <p:cNvSpPr>
            <a:spLocks noChangeShapeType="1"/>
          </p:cNvSpPr>
          <p:nvPr/>
        </p:nvSpPr>
        <p:spPr bwMode="auto">
          <a:xfrm>
            <a:off x="2317750" y="5562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5" name="Text Box 34"/>
          <p:cNvSpPr txBox="1">
            <a:spLocks noChangeArrowheads="1"/>
          </p:cNvSpPr>
          <p:nvPr/>
        </p:nvSpPr>
        <p:spPr bwMode="auto">
          <a:xfrm>
            <a:off x="1143000" y="5791200"/>
            <a:ext cx="7937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/>
              <a:t>Mouse</a:t>
            </a:r>
          </a:p>
        </p:txBody>
      </p:sp>
      <p:sp>
        <p:nvSpPr>
          <p:cNvPr id="33826" name="Text Box 35"/>
          <p:cNvSpPr txBox="1">
            <a:spLocks noChangeArrowheads="1"/>
          </p:cNvSpPr>
          <p:nvPr/>
        </p:nvSpPr>
        <p:spPr bwMode="auto">
          <a:xfrm>
            <a:off x="1817688" y="5791200"/>
            <a:ext cx="10477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/>
              <a:t>Keyboard</a:t>
            </a:r>
          </a:p>
        </p:txBody>
      </p:sp>
      <p:sp>
        <p:nvSpPr>
          <p:cNvPr id="33827" name="Line 36"/>
          <p:cNvSpPr>
            <a:spLocks noChangeShapeType="1"/>
          </p:cNvSpPr>
          <p:nvPr/>
        </p:nvSpPr>
        <p:spPr bwMode="auto">
          <a:xfrm>
            <a:off x="3613150" y="5562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8" name="Text Box 37"/>
          <p:cNvSpPr txBox="1">
            <a:spLocks noChangeArrowheads="1"/>
          </p:cNvSpPr>
          <p:nvPr/>
        </p:nvSpPr>
        <p:spPr bwMode="auto">
          <a:xfrm>
            <a:off x="3167063" y="5791200"/>
            <a:ext cx="8429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/>
              <a:t>Display</a:t>
            </a:r>
          </a:p>
        </p:txBody>
      </p:sp>
      <p:sp>
        <p:nvSpPr>
          <p:cNvPr id="33829" name="Line 38"/>
          <p:cNvSpPr>
            <a:spLocks noChangeShapeType="1"/>
          </p:cNvSpPr>
          <p:nvPr/>
        </p:nvSpPr>
        <p:spPr bwMode="auto">
          <a:xfrm>
            <a:off x="5918200" y="5562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30" name="AutoShape 39"/>
          <p:cNvSpPr>
            <a:spLocks noChangeArrowheads="1"/>
          </p:cNvSpPr>
          <p:nvPr/>
        </p:nvSpPr>
        <p:spPr bwMode="auto">
          <a:xfrm>
            <a:off x="5613400" y="5943600"/>
            <a:ext cx="6096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/>
              <a:t>Disk</a:t>
            </a:r>
          </a:p>
        </p:txBody>
      </p:sp>
      <p:sp>
        <p:nvSpPr>
          <p:cNvPr id="33831" name="AutoShape 40"/>
          <p:cNvSpPr>
            <a:spLocks noChangeArrowheads="1"/>
          </p:cNvSpPr>
          <p:nvPr/>
        </p:nvSpPr>
        <p:spPr bwMode="auto">
          <a:xfrm>
            <a:off x="762000" y="4102100"/>
            <a:ext cx="7277100" cy="393700"/>
          </a:xfrm>
          <a:prstGeom prst="leftRightArrow">
            <a:avLst>
              <a:gd name="adj1" fmla="val 48611"/>
              <a:gd name="adj2" fmla="val 955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32" name="Rectangle 41"/>
          <p:cNvSpPr>
            <a:spLocks noChangeArrowheads="1"/>
          </p:cNvSpPr>
          <p:nvPr/>
        </p:nvSpPr>
        <p:spPr bwMode="auto">
          <a:xfrm>
            <a:off x="1838325" y="4271963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33" name="Rectangle 42"/>
          <p:cNvSpPr>
            <a:spLocks noChangeArrowheads="1"/>
          </p:cNvSpPr>
          <p:nvPr/>
        </p:nvSpPr>
        <p:spPr bwMode="auto">
          <a:xfrm>
            <a:off x="3514725" y="4262438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34" name="Rectangle 43"/>
          <p:cNvSpPr>
            <a:spLocks noChangeArrowheads="1"/>
          </p:cNvSpPr>
          <p:nvPr/>
        </p:nvSpPr>
        <p:spPr bwMode="auto">
          <a:xfrm>
            <a:off x="5848350" y="4252913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35" name="Text Box 44"/>
          <p:cNvSpPr txBox="1">
            <a:spLocks noChangeArrowheads="1"/>
          </p:cNvSpPr>
          <p:nvPr/>
        </p:nvSpPr>
        <p:spPr bwMode="auto">
          <a:xfrm>
            <a:off x="4435475" y="4406900"/>
            <a:ext cx="87471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 i="1"/>
              <a:t>I/O bus</a:t>
            </a:r>
          </a:p>
        </p:txBody>
      </p:sp>
      <p:sp>
        <p:nvSpPr>
          <p:cNvPr id="33836" name="Rectangle 45"/>
          <p:cNvSpPr>
            <a:spLocks noChangeArrowheads="1"/>
          </p:cNvSpPr>
          <p:nvPr/>
        </p:nvSpPr>
        <p:spPr bwMode="auto">
          <a:xfrm>
            <a:off x="4738688" y="4191000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37" name="Rectangle 46"/>
          <p:cNvSpPr>
            <a:spLocks noChangeArrowheads="1"/>
          </p:cNvSpPr>
          <p:nvPr/>
        </p:nvSpPr>
        <p:spPr bwMode="auto">
          <a:xfrm>
            <a:off x="6629400" y="411480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38" name="Rectangle 47"/>
          <p:cNvSpPr>
            <a:spLocks noChangeArrowheads="1"/>
          </p:cNvSpPr>
          <p:nvPr/>
        </p:nvSpPr>
        <p:spPr bwMode="auto">
          <a:xfrm>
            <a:off x="6934200" y="411480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39" name="Rectangle 48"/>
          <p:cNvSpPr>
            <a:spLocks noChangeArrowheads="1"/>
          </p:cNvSpPr>
          <p:nvPr/>
        </p:nvSpPr>
        <p:spPr bwMode="auto">
          <a:xfrm>
            <a:off x="7239000" y="411480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40" name="Text Box 49"/>
          <p:cNvSpPr txBox="1">
            <a:spLocks noChangeArrowheads="1"/>
          </p:cNvSpPr>
          <p:nvPr/>
        </p:nvSpPr>
        <p:spPr bwMode="auto">
          <a:xfrm>
            <a:off x="6615113" y="4495800"/>
            <a:ext cx="2014537" cy="1069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/>
              <a:t>Expansion slots for</a:t>
            </a:r>
          </a:p>
          <a:p>
            <a:r>
              <a:rPr lang="en-US" sz="1600"/>
              <a:t>other devices such</a:t>
            </a:r>
          </a:p>
          <a:p>
            <a:r>
              <a:rPr lang="en-US" sz="1600"/>
              <a:t>as network adapters</a:t>
            </a:r>
          </a:p>
          <a:p>
            <a:endParaRPr lang="en-US" sz="1600"/>
          </a:p>
        </p:txBody>
      </p:sp>
      <p:sp>
        <p:nvSpPr>
          <p:cNvPr id="33841" name="Rectangle 50"/>
          <p:cNvSpPr>
            <a:spLocks noChangeArrowheads="1"/>
          </p:cNvSpPr>
          <p:nvPr/>
        </p:nvSpPr>
        <p:spPr bwMode="auto">
          <a:xfrm>
            <a:off x="990600" y="1828800"/>
            <a:ext cx="7620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/>
              <a:t>PC</a:t>
            </a:r>
          </a:p>
        </p:txBody>
      </p:sp>
      <p:sp>
        <p:nvSpPr>
          <p:cNvPr id="33842" name="Text Box 51"/>
          <p:cNvSpPr txBox="1">
            <a:spLocks noChangeArrowheads="1"/>
          </p:cNvSpPr>
          <p:nvPr/>
        </p:nvSpPr>
        <p:spPr bwMode="auto">
          <a:xfrm>
            <a:off x="1524000" y="6137275"/>
            <a:ext cx="9906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lIns="45720" rIns="45720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Input</a:t>
            </a:r>
          </a:p>
        </p:txBody>
      </p:sp>
      <p:sp>
        <p:nvSpPr>
          <p:cNvPr id="33843" name="Text Box 52"/>
          <p:cNvSpPr txBox="1">
            <a:spLocks noChangeArrowheads="1"/>
          </p:cNvSpPr>
          <p:nvPr/>
        </p:nvSpPr>
        <p:spPr bwMode="auto">
          <a:xfrm>
            <a:off x="3124200" y="6137275"/>
            <a:ext cx="9906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lIns="45720" rIns="45720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Output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Instructors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-106" charset="2"/>
              <a:buNone/>
            </a:pPr>
            <a:r>
              <a:rPr lang="en-US" dirty="0" smtClean="0">
                <a:latin typeface="Comic Sans MS" pitchFamily="-106" charset="0"/>
              </a:rPr>
              <a:t>Me:	</a:t>
            </a:r>
            <a:r>
              <a:rPr lang="en-US" dirty="0" err="1" smtClean="0">
                <a:latin typeface="Comic Sans MS" pitchFamily="-106" charset="0"/>
              </a:rPr>
              <a:t>Abhishek</a:t>
            </a:r>
            <a:r>
              <a:rPr lang="en-US" dirty="0" smtClean="0">
                <a:latin typeface="Comic Sans MS" pitchFamily="-106" charset="0"/>
              </a:rPr>
              <a:t> </a:t>
            </a:r>
            <a:r>
              <a:rPr lang="en-US" dirty="0" err="1" smtClean="0">
                <a:latin typeface="Comic Sans MS" pitchFamily="-106" charset="0"/>
              </a:rPr>
              <a:t>Bhattacharjee</a:t>
            </a:r>
            <a:endParaRPr lang="en-US" dirty="0" smtClean="0">
              <a:latin typeface="Comic Sans MS" pitchFamily="-106" charset="0"/>
            </a:endParaRPr>
          </a:p>
          <a:p>
            <a:pPr lvl="3" eaLnBrk="1" hangingPunct="1">
              <a:buFont typeface="Wingdings" pitchFamily="-106" charset="2"/>
              <a:buNone/>
            </a:pPr>
            <a:r>
              <a:rPr lang="en-US" sz="2000" dirty="0" smtClean="0"/>
              <a:t>abhib@cs.rutgers.edu</a:t>
            </a:r>
          </a:p>
          <a:p>
            <a:pPr lvl="3" eaLnBrk="1" hangingPunct="1">
              <a:buFont typeface="Wingdings" pitchFamily="-106" charset="2"/>
              <a:buNone/>
            </a:pPr>
            <a:r>
              <a:rPr lang="en-US" sz="2000" dirty="0" smtClean="0"/>
              <a:t>Office Hour: M 5:00-6:00PM (</a:t>
            </a:r>
            <a:r>
              <a:rPr lang="en-US" sz="2000" dirty="0" err="1" smtClean="0"/>
              <a:t>CoRE</a:t>
            </a:r>
            <a:r>
              <a:rPr lang="en-US" sz="2000" smtClean="0"/>
              <a:t> 306)</a:t>
            </a:r>
            <a:endParaRPr lang="en-US" dirty="0" smtClean="0"/>
          </a:p>
          <a:p>
            <a:endParaRPr lang="en-US" sz="1400" b="1" dirty="0" smtClean="0"/>
          </a:p>
          <a:p>
            <a:r>
              <a:rPr lang="en-US" sz="1400" b="1" dirty="0" smtClean="0">
                <a:solidFill>
                  <a:schemeClr val="tx1"/>
                </a:solidFill>
              </a:rPr>
              <a:t>TA</a:t>
            </a:r>
            <a:r>
              <a:rPr lang="en-US" sz="1400" b="1" dirty="0">
                <a:solidFill>
                  <a:schemeClr val="tx1"/>
                </a:solidFill>
              </a:rPr>
              <a:t>:</a:t>
            </a:r>
            <a:r>
              <a:rPr lang="en-US" sz="1400" dirty="0">
                <a:solidFill>
                  <a:schemeClr val="tx1"/>
                </a:solidFill>
              </a:rPr>
              <a:t> </a:t>
            </a:r>
            <a:r>
              <a:rPr lang="en-US" sz="1400" dirty="0" err="1">
                <a:solidFill>
                  <a:schemeClr val="tx1"/>
                </a:solidFill>
              </a:rPr>
              <a:t>Md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Haque</a:t>
            </a: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</a:rPr>
              <a:t>Section: </a:t>
            </a:r>
            <a:r>
              <a:rPr lang="en-US" sz="1400" dirty="0">
                <a:solidFill>
                  <a:schemeClr val="tx1"/>
                </a:solidFill>
              </a:rPr>
              <a:t>T 8:25-9:20 PM (LSH-B 105)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</a:rPr>
              <a:t>Contact:</a:t>
            </a:r>
            <a:r>
              <a:rPr lang="en-US" sz="1400" dirty="0">
                <a:solidFill>
                  <a:schemeClr val="tx1"/>
                </a:solidFill>
              </a:rPr>
              <a:t> mdhaque@cs.rutgers.edu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</a:rPr>
              <a:t>Office Hours:</a:t>
            </a:r>
            <a:r>
              <a:rPr lang="en-US" sz="1400" dirty="0">
                <a:solidFill>
                  <a:schemeClr val="tx1"/>
                </a:solidFill>
              </a:rPr>
              <a:t> TBA, W 11:00-12:00 PM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TA:</a:t>
            </a:r>
            <a:r>
              <a:rPr lang="en-US" sz="1400" dirty="0">
                <a:solidFill>
                  <a:schemeClr val="tx1"/>
                </a:solidFill>
              </a:rPr>
              <a:t> Brian Poppy 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</a:rPr>
              <a:t>Section:</a:t>
            </a:r>
            <a:r>
              <a:rPr lang="en-US" sz="1400" dirty="0">
                <a:solidFill>
                  <a:schemeClr val="tx1"/>
                </a:solidFill>
              </a:rPr>
              <a:t> </a:t>
            </a:r>
            <a:r>
              <a:rPr lang="en-US" sz="1400" dirty="0" err="1">
                <a:solidFill>
                  <a:schemeClr val="tx1"/>
                </a:solidFill>
              </a:rPr>
              <a:t>Th</a:t>
            </a:r>
            <a:r>
              <a:rPr lang="en-US" sz="1400" dirty="0">
                <a:solidFill>
                  <a:schemeClr val="tx1"/>
                </a:solidFill>
              </a:rPr>
              <a:t> 3:35-4:30 PM (BE 252)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</a:rPr>
              <a:t>Contact:</a:t>
            </a:r>
            <a:r>
              <a:rPr lang="en-US" sz="1400" dirty="0">
                <a:solidFill>
                  <a:schemeClr val="tx1"/>
                </a:solidFill>
              </a:rPr>
              <a:t> bpoppy@cs.rutgers.edu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</a:rPr>
              <a:t>Office Hours:  </a:t>
            </a:r>
            <a:r>
              <a:rPr lang="en-US" sz="1400" dirty="0">
                <a:solidFill>
                  <a:schemeClr val="tx1"/>
                </a:solidFill>
              </a:rPr>
              <a:t>TBA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TA:</a:t>
            </a:r>
            <a:r>
              <a:rPr lang="en-US" sz="1400" dirty="0">
                <a:solidFill>
                  <a:schemeClr val="tx1"/>
                </a:solidFill>
              </a:rPr>
              <a:t> </a:t>
            </a:r>
            <a:r>
              <a:rPr lang="en-US" sz="1400" dirty="0" err="1">
                <a:solidFill>
                  <a:schemeClr val="tx1"/>
                </a:solidFill>
              </a:rPr>
              <a:t>Chaowei</a:t>
            </a:r>
            <a:r>
              <a:rPr lang="en-US" sz="1400" dirty="0">
                <a:solidFill>
                  <a:schemeClr val="tx1"/>
                </a:solidFill>
              </a:rPr>
              <a:t> Tan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</a:rPr>
              <a:t>Section: </a:t>
            </a:r>
            <a:r>
              <a:rPr lang="en-US" sz="1400" dirty="0" err="1">
                <a:solidFill>
                  <a:schemeClr val="tx1"/>
                </a:solidFill>
              </a:rPr>
              <a:t>Th</a:t>
            </a:r>
            <a:r>
              <a:rPr lang="en-US" sz="1400" dirty="0">
                <a:solidFill>
                  <a:schemeClr val="tx1"/>
                </a:solidFill>
              </a:rPr>
              <a:t> 5:15 - 6:10 PM (TIL 251)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</a:rPr>
              <a:t>Contact:</a:t>
            </a:r>
            <a:r>
              <a:rPr lang="en-US" sz="1400" dirty="0">
                <a:solidFill>
                  <a:schemeClr val="tx1"/>
                </a:solidFill>
              </a:rPr>
              <a:t> ct382@cs.rutgers.edu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</a:rPr>
              <a:t>Office Hours:</a:t>
            </a:r>
            <a:r>
              <a:rPr lang="en-US" sz="1400" dirty="0">
                <a:solidFill>
                  <a:schemeClr val="tx1"/>
                </a:solidFill>
              </a:rPr>
              <a:t> TBA, F 1:00-2:00 PM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TA:</a:t>
            </a:r>
            <a:r>
              <a:rPr lang="en-US" sz="1400" dirty="0">
                <a:solidFill>
                  <a:schemeClr val="tx1"/>
                </a:solidFill>
              </a:rPr>
              <a:t> </a:t>
            </a:r>
            <a:r>
              <a:rPr lang="en-US" sz="1400" dirty="0" err="1">
                <a:solidFill>
                  <a:schemeClr val="tx1"/>
                </a:solidFill>
              </a:rPr>
              <a:t>Ioannis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Manousakis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b="1" dirty="0">
                <a:solidFill>
                  <a:schemeClr val="tx1"/>
                </a:solidFill>
              </a:rPr>
              <a:t>Section: </a:t>
            </a:r>
            <a:r>
              <a:rPr lang="en-US" sz="1400" dirty="0">
                <a:solidFill>
                  <a:schemeClr val="tx1"/>
                </a:solidFill>
              </a:rPr>
              <a:t>T 3:35 - 4:30 PM (BE 252)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</a:rPr>
              <a:t>Contact:</a:t>
            </a:r>
            <a:r>
              <a:rPr lang="en-US" sz="1400" dirty="0">
                <a:solidFill>
                  <a:schemeClr val="tx1"/>
                </a:solidFill>
              </a:rPr>
              <a:t> im159@cs.rutgers.edu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</a:rPr>
              <a:t>Office Hours:</a:t>
            </a:r>
            <a:r>
              <a:rPr lang="en-US" sz="1400" dirty="0">
                <a:solidFill>
                  <a:schemeClr val="tx1"/>
                </a:solidFill>
              </a:rPr>
              <a:t> TBA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the OS?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3124200"/>
            <a:ext cx="2057400" cy="6096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Hardware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2514600"/>
            <a:ext cx="2057400" cy="6096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85800" y="1524000"/>
            <a:ext cx="838200" cy="838200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752600" y="1524000"/>
            <a:ext cx="838200" cy="838200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5722" y="4038600"/>
            <a:ext cx="39276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Does this mean apps run</a:t>
            </a:r>
          </a:p>
          <a:p>
            <a:r>
              <a:rPr lang="en-US" sz="2000" dirty="0" smtClean="0">
                <a:latin typeface="+mn-lt"/>
              </a:rPr>
              <a:t>on OS rather than the hardware?</a:t>
            </a:r>
            <a:endParaRPr lang="en-US" sz="2000" dirty="0">
              <a:latin typeface="+mn-lt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948047" y="1905000"/>
            <a:ext cx="3562194" cy="3127177"/>
            <a:chOff x="4948047" y="1905000"/>
            <a:chExt cx="3562194" cy="3127177"/>
          </a:xfrm>
        </p:grpSpPr>
        <p:sp>
          <p:nvSpPr>
            <p:cNvPr id="11" name="Rectangle 10"/>
            <p:cNvSpPr/>
            <p:nvPr/>
          </p:nvSpPr>
          <p:spPr>
            <a:xfrm>
              <a:off x="5562600" y="3124200"/>
              <a:ext cx="2057400" cy="609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Hardware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05600" y="1981200"/>
              <a:ext cx="914400" cy="762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5486400" y="1905000"/>
              <a:ext cx="838200" cy="838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App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Curved Connector 17"/>
            <p:cNvCxnSpPr>
              <a:stCxn id="13" idx="4"/>
              <a:endCxn id="12" idx="2"/>
            </p:cNvCxnSpPr>
            <p:nvPr/>
          </p:nvCxnSpPr>
          <p:spPr>
            <a:xfrm rot="16200000" flipH="1">
              <a:off x="6534150" y="2114550"/>
              <a:ext cx="1588" cy="1257300"/>
            </a:xfrm>
            <a:prstGeom prst="curvedConnector3">
              <a:avLst>
                <a:gd name="adj1" fmla="val 19048558"/>
              </a:avLst>
            </a:prstGeom>
            <a:ln w="1905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948047" y="4016514"/>
              <a:ext cx="356219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Apps typically runs directly on</a:t>
              </a:r>
            </a:p>
            <a:p>
              <a:r>
                <a:rPr lang="en-US" sz="2000" dirty="0" smtClean="0">
                  <a:latin typeface="+mn-lt"/>
                </a:rPr>
                <a:t>hardware.  Will switch over to</a:t>
              </a:r>
            </a:p>
            <a:p>
              <a:r>
                <a:rPr lang="en-US" sz="2000" dirty="0" smtClean="0">
                  <a:latin typeface="+mn-lt"/>
                </a:rPr>
                <a:t>OS when need help.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15722" y="5257800"/>
            <a:ext cx="81948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Actually, 1</a:t>
            </a:r>
            <a:r>
              <a:rPr lang="en-US" sz="2000" baseline="30000" dirty="0" smtClean="0">
                <a:latin typeface="+mn-lt"/>
              </a:rPr>
              <a:t>st</a:t>
            </a:r>
            <a:r>
              <a:rPr lang="en-US" sz="2000" dirty="0" smtClean="0">
                <a:latin typeface="+mn-lt"/>
              </a:rPr>
              <a:t> picture is used frequently because OS does extend the hardware, making the hardware appear more “powerful” through abstractions such as processes, threads, virtual memory, files, etc.</a:t>
            </a:r>
            <a:endParaRPr lang="en-US" sz="2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Computer Architecture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omic Sans MS" pitchFamily="-106" charset="0"/>
              </a:rPr>
              <a:t>How to design and build the components</a:t>
            </a:r>
          </a:p>
          <a:p>
            <a:pPr eaLnBrk="1" hangingPunct="1"/>
            <a:r>
              <a:rPr lang="en-US" dirty="0" smtClean="0">
                <a:latin typeface="Comic Sans MS" pitchFamily="-106" charset="0"/>
              </a:rPr>
              <a:t>How to design and build systems from the components</a:t>
            </a:r>
          </a:p>
          <a:p>
            <a:pPr eaLnBrk="1" hangingPunct="1"/>
            <a:r>
              <a:rPr lang="en-US" dirty="0" smtClean="0">
                <a:latin typeface="Comic Sans MS" pitchFamily="-106" charset="0"/>
              </a:rPr>
              <a:t>In this class:</a:t>
            </a:r>
          </a:p>
          <a:p>
            <a:pPr lvl="2" eaLnBrk="1" hangingPunct="1"/>
            <a:r>
              <a:rPr lang="en-US" dirty="0" smtClean="0"/>
              <a:t>Understand basics of current components and systems</a:t>
            </a:r>
          </a:p>
          <a:p>
            <a:pPr lvl="2" eaLnBrk="1" hangingPunct="1"/>
            <a:r>
              <a:rPr lang="en-US" dirty="0" smtClean="0"/>
              <a:t>Understand how programs run on current systems</a:t>
            </a:r>
          </a:p>
          <a:p>
            <a:pPr lvl="2" eaLnBrk="1" hangingPunct="1"/>
            <a:r>
              <a:rPr lang="en-US" dirty="0" smtClean="0"/>
              <a:t>Understand how current architecture affect my high-level language programs</a:t>
            </a:r>
          </a:p>
          <a:p>
            <a:pPr lvl="3" eaLnBrk="1" hangingPunct="1"/>
            <a:r>
              <a:rPr lang="en-US" dirty="0" smtClean="0"/>
              <a:t>How can I make my program run faster?</a:t>
            </a:r>
          </a:p>
          <a:p>
            <a:pPr lvl="3" eaLnBrk="1" hangingPunct="1"/>
            <a:r>
              <a:rPr lang="en-US" dirty="0" smtClean="0"/>
              <a:t>How can I make my program more power efficient?</a:t>
            </a:r>
          </a:p>
          <a:p>
            <a:pPr lvl="4" eaLnBrk="1" hangingPunct="1"/>
            <a:r>
              <a:rPr lang="en-US" dirty="0" smtClean="0"/>
              <a:t>Run longer when on battery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Architecture Trends: Moore’s law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omic Sans MS" pitchFamily="-106" charset="0"/>
              </a:rPr>
              <a:t>Gordon Moore was an Intel Engineer</a:t>
            </a:r>
          </a:p>
          <a:p>
            <a:pPr eaLnBrk="1" hangingPunct="1"/>
            <a:r>
              <a:rPr lang="en-US" dirty="0" smtClean="0">
                <a:latin typeface="Comic Sans MS" pitchFamily="-106" charset="0"/>
              </a:rPr>
              <a:t>An observation about improvements in hardware</a:t>
            </a:r>
          </a:p>
          <a:p>
            <a:pPr eaLnBrk="1" hangingPunct="1"/>
            <a:r>
              <a:rPr lang="en-US" dirty="0" smtClean="0">
                <a:latin typeface="Comic Sans MS" pitchFamily="-106" charset="0"/>
              </a:rPr>
              <a:t>No of transistors on a chip double every 18 months</a:t>
            </a:r>
          </a:p>
          <a:p>
            <a:pPr eaLnBrk="1" hangingPunct="1"/>
            <a:r>
              <a:rPr lang="en-US" dirty="0" smtClean="0">
                <a:latin typeface="Comic Sans MS" pitchFamily="-106" charset="0"/>
              </a:rPr>
              <a:t>Exponential growth seen in other hardware dimensions </a:t>
            </a:r>
          </a:p>
          <a:p>
            <a:pPr lvl="1" eaLnBrk="1" hangingPunct="1"/>
            <a:r>
              <a:rPr lang="en-US" dirty="0" smtClean="0"/>
              <a:t>Processor speed: 2x every 18 months</a:t>
            </a:r>
          </a:p>
          <a:p>
            <a:pPr lvl="1" eaLnBrk="1" hangingPunct="1"/>
            <a:r>
              <a:rPr lang="en-US" dirty="0" smtClean="0"/>
              <a:t>Memory capacity: 2x every 2 years</a:t>
            </a:r>
          </a:p>
          <a:p>
            <a:pPr lvl="1" eaLnBrk="1" hangingPunct="1"/>
            <a:r>
              <a:rPr lang="en-US" dirty="0" smtClean="0"/>
              <a:t>Disk capacity: 2x every year</a:t>
            </a:r>
          </a:p>
          <a:p>
            <a:pPr eaLnBrk="1" hangingPunct="1"/>
            <a:endParaRPr lang="en-US" dirty="0" smtClean="0">
              <a:latin typeface="Comic Sans MS" pitchFamily="-10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762000"/>
            <a:ext cx="868680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Transistors on a Chip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Clock speed</a:t>
            </a:r>
          </a:p>
        </p:txBody>
      </p:sp>
      <p:pic>
        <p:nvPicPr>
          <p:cNvPr id="3891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95400"/>
            <a:ext cx="7391400" cy="464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5"/>
          <p:cNvPicPr>
            <a:picLocks noChangeAspect="1" noChangeArrowheads="1"/>
          </p:cNvPicPr>
          <p:nvPr/>
        </p:nvPicPr>
        <p:blipFill>
          <a:blip r:embed="rId2"/>
          <a:srcRect r="1052" b="28189"/>
          <a:stretch>
            <a:fillRect/>
          </a:stretch>
        </p:blipFill>
        <p:spPr bwMode="auto">
          <a:xfrm>
            <a:off x="914400" y="1219200"/>
            <a:ext cx="7162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3565525" y="3244850"/>
            <a:ext cx="20129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lvl="2"/>
            <a:r>
              <a:rPr lang="en-US"/>
              <a:t>2x every 18 months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Performance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Memory Capacity</a:t>
            </a:r>
          </a:p>
        </p:txBody>
      </p:sp>
      <p:pic>
        <p:nvPicPr>
          <p:cNvPr id="40965" name="Picture 4" descr="f01-12-P37449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" y="1703388"/>
            <a:ext cx="8243888" cy="317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Disk Capacity</a:t>
            </a:r>
            <a:endParaRPr lang="en-US" dirty="0"/>
          </a:p>
        </p:txBody>
      </p:sp>
      <p:pic>
        <p:nvPicPr>
          <p:cNvPr id="43011" name="Picture 5"/>
          <p:cNvPicPr>
            <a:picLocks noChangeAspect="1" noChangeArrowheads="1"/>
          </p:cNvPicPr>
          <p:nvPr/>
        </p:nvPicPr>
        <p:blipFill>
          <a:blip r:embed="rId2"/>
          <a:srcRect t="16354"/>
          <a:stretch>
            <a:fillRect/>
          </a:stretch>
        </p:blipFill>
        <p:spPr bwMode="auto">
          <a:xfrm>
            <a:off x="990600" y="1752600"/>
            <a:ext cx="7162800" cy="389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CPU/Memory Performance Gap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 smtClean="0">
              <a:latin typeface="Comic Sans MS" pitchFamily="-106" charset="0"/>
            </a:endParaRPr>
          </a:p>
          <a:p>
            <a:pPr eaLnBrk="1" hangingPunct="1"/>
            <a:endParaRPr lang="en-US" dirty="0" smtClean="0">
              <a:latin typeface="Comic Sans MS" pitchFamily="-106" charset="0"/>
            </a:endParaRPr>
          </a:p>
          <a:p>
            <a:pPr eaLnBrk="1" hangingPunct="1"/>
            <a:endParaRPr lang="en-US" dirty="0" smtClean="0">
              <a:latin typeface="Comic Sans MS" pitchFamily="-106" charset="0"/>
            </a:endParaRPr>
          </a:p>
          <a:p>
            <a:pPr eaLnBrk="1" hangingPunct="1"/>
            <a:endParaRPr lang="en-US" dirty="0" smtClean="0">
              <a:latin typeface="Comic Sans MS" pitchFamily="-106" charset="0"/>
            </a:endParaRPr>
          </a:p>
          <a:p>
            <a:pPr eaLnBrk="1" hangingPunct="1"/>
            <a:endParaRPr lang="en-US" dirty="0" smtClean="0">
              <a:latin typeface="Comic Sans MS" pitchFamily="-106" charset="0"/>
            </a:endParaRPr>
          </a:p>
          <a:p>
            <a:pPr eaLnBrk="1" hangingPunct="1"/>
            <a:endParaRPr lang="en-US" dirty="0" smtClean="0">
              <a:latin typeface="Comic Sans MS" pitchFamily="-106" charset="0"/>
            </a:endParaRPr>
          </a:p>
          <a:p>
            <a:pPr eaLnBrk="1" hangingPunct="1"/>
            <a:endParaRPr lang="en-US" dirty="0" smtClean="0">
              <a:latin typeface="Comic Sans MS" pitchFamily="-106" charset="0"/>
            </a:endParaRPr>
          </a:p>
          <a:p>
            <a:pPr eaLnBrk="1" hangingPunct="1">
              <a:buFont typeface="Wingdings" pitchFamily="-106" charset="2"/>
              <a:buNone/>
            </a:pPr>
            <a:endParaRPr lang="en-US" dirty="0" smtClean="0">
              <a:latin typeface="Comic Sans MS" pitchFamily="-106" charset="0"/>
            </a:endParaRPr>
          </a:p>
          <a:p>
            <a:pPr eaLnBrk="1" hangingPunct="1">
              <a:buFont typeface="Wingdings" pitchFamily="-106" charset="2"/>
              <a:buNone/>
            </a:pPr>
            <a:endParaRPr lang="en-US" dirty="0" smtClean="0">
              <a:latin typeface="Comic Sans MS" pitchFamily="-106" charset="0"/>
            </a:endParaRPr>
          </a:p>
          <a:p>
            <a:pPr eaLnBrk="1" hangingPunct="1"/>
            <a:r>
              <a:rPr lang="en-US" dirty="0" smtClean="0">
                <a:latin typeface="Comic Sans MS" pitchFamily="-106" charset="0"/>
              </a:rPr>
              <a:t>Implication: memory hierarchy</a:t>
            </a:r>
          </a:p>
          <a:p>
            <a:pPr lvl="1" eaLnBrk="1" hangingPunct="1"/>
            <a:r>
              <a:rPr lang="en-US" dirty="0" smtClean="0"/>
              <a:t>registers, caches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434263" y="3460750"/>
            <a:ext cx="1270000" cy="7053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2000" b="0" dirty="0">
                <a:latin typeface="Arial" pitchFamily="34" charset="0"/>
              </a:rPr>
              <a:t>DRAM</a:t>
            </a:r>
          </a:p>
          <a:p>
            <a:pPr algn="l"/>
            <a:r>
              <a:rPr lang="en-US" sz="2000" b="0" dirty="0">
                <a:latin typeface="Arial" pitchFamily="34" charset="0"/>
              </a:rPr>
              <a:t>7%/yr.</a:t>
            </a:r>
          </a:p>
        </p:txBody>
      </p:sp>
      <p:sp>
        <p:nvSpPr>
          <p:cNvPr id="6" name="Arc 6"/>
          <p:cNvSpPr>
            <a:spLocks/>
          </p:cNvSpPr>
          <p:nvPr/>
        </p:nvSpPr>
        <p:spPr bwMode="auto">
          <a:xfrm>
            <a:off x="6910388" y="3614738"/>
            <a:ext cx="558800" cy="18732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21600"/>
              <a:gd name="T1" fmla="*/ 21600 h 21600"/>
              <a:gd name="T2" fmla="*/ 21539 w 21600"/>
              <a:gd name="T3" fmla="*/ 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21600"/>
                </a:moveTo>
                <a:cubicBezTo>
                  <a:pt x="0" y="9694"/>
                  <a:pt x="9633" y="33"/>
                  <a:pt x="21539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94"/>
                  <a:pt x="9633" y="33"/>
                  <a:pt x="21539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16256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17018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17780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18542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19304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20066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20828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1590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2352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23114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23876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24638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25400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26162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26924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27686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28448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29210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29972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30734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31496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>
            <a:off x="32258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33020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33782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34544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35306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>
            <a:off x="36068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36830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>
            <a:off x="37592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36"/>
          <p:cNvSpPr>
            <a:spLocks noChangeShapeType="1"/>
          </p:cNvSpPr>
          <p:nvPr/>
        </p:nvSpPr>
        <p:spPr bwMode="auto">
          <a:xfrm>
            <a:off x="38354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>
            <a:off x="39116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>
            <a:off x="39878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39"/>
          <p:cNvSpPr>
            <a:spLocks noChangeShapeType="1"/>
          </p:cNvSpPr>
          <p:nvPr/>
        </p:nvSpPr>
        <p:spPr bwMode="auto">
          <a:xfrm>
            <a:off x="40640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40"/>
          <p:cNvSpPr>
            <a:spLocks noChangeShapeType="1"/>
          </p:cNvSpPr>
          <p:nvPr/>
        </p:nvSpPr>
        <p:spPr bwMode="auto">
          <a:xfrm>
            <a:off x="41402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41"/>
          <p:cNvSpPr>
            <a:spLocks noChangeShapeType="1"/>
          </p:cNvSpPr>
          <p:nvPr/>
        </p:nvSpPr>
        <p:spPr bwMode="auto">
          <a:xfrm>
            <a:off x="42164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42"/>
          <p:cNvSpPr>
            <a:spLocks noChangeShapeType="1"/>
          </p:cNvSpPr>
          <p:nvPr/>
        </p:nvSpPr>
        <p:spPr bwMode="auto">
          <a:xfrm>
            <a:off x="42926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43"/>
          <p:cNvSpPr>
            <a:spLocks noChangeShapeType="1"/>
          </p:cNvSpPr>
          <p:nvPr/>
        </p:nvSpPr>
        <p:spPr bwMode="auto">
          <a:xfrm>
            <a:off x="43688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44"/>
          <p:cNvSpPr>
            <a:spLocks noChangeShapeType="1"/>
          </p:cNvSpPr>
          <p:nvPr/>
        </p:nvSpPr>
        <p:spPr bwMode="auto">
          <a:xfrm>
            <a:off x="44450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45"/>
          <p:cNvSpPr>
            <a:spLocks noChangeShapeType="1"/>
          </p:cNvSpPr>
          <p:nvPr/>
        </p:nvSpPr>
        <p:spPr bwMode="auto">
          <a:xfrm>
            <a:off x="45212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46"/>
          <p:cNvSpPr>
            <a:spLocks noChangeShapeType="1"/>
          </p:cNvSpPr>
          <p:nvPr/>
        </p:nvSpPr>
        <p:spPr bwMode="auto">
          <a:xfrm>
            <a:off x="45974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47"/>
          <p:cNvSpPr>
            <a:spLocks noChangeShapeType="1"/>
          </p:cNvSpPr>
          <p:nvPr/>
        </p:nvSpPr>
        <p:spPr bwMode="auto">
          <a:xfrm>
            <a:off x="46736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48"/>
          <p:cNvSpPr>
            <a:spLocks noChangeShapeType="1"/>
          </p:cNvSpPr>
          <p:nvPr/>
        </p:nvSpPr>
        <p:spPr bwMode="auto">
          <a:xfrm>
            <a:off x="47498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49"/>
          <p:cNvSpPr>
            <a:spLocks noChangeShapeType="1"/>
          </p:cNvSpPr>
          <p:nvPr/>
        </p:nvSpPr>
        <p:spPr bwMode="auto">
          <a:xfrm>
            <a:off x="48260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50"/>
          <p:cNvSpPr>
            <a:spLocks noChangeShapeType="1"/>
          </p:cNvSpPr>
          <p:nvPr/>
        </p:nvSpPr>
        <p:spPr bwMode="auto">
          <a:xfrm>
            <a:off x="49022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51"/>
          <p:cNvSpPr>
            <a:spLocks noChangeShapeType="1"/>
          </p:cNvSpPr>
          <p:nvPr/>
        </p:nvSpPr>
        <p:spPr bwMode="auto">
          <a:xfrm>
            <a:off x="49784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52"/>
          <p:cNvSpPr>
            <a:spLocks noChangeShapeType="1"/>
          </p:cNvSpPr>
          <p:nvPr/>
        </p:nvSpPr>
        <p:spPr bwMode="auto">
          <a:xfrm>
            <a:off x="50546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53"/>
          <p:cNvSpPr>
            <a:spLocks noChangeShapeType="1"/>
          </p:cNvSpPr>
          <p:nvPr/>
        </p:nvSpPr>
        <p:spPr bwMode="auto">
          <a:xfrm>
            <a:off x="51308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54"/>
          <p:cNvSpPr>
            <a:spLocks noChangeShapeType="1"/>
          </p:cNvSpPr>
          <p:nvPr/>
        </p:nvSpPr>
        <p:spPr bwMode="auto">
          <a:xfrm>
            <a:off x="52070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55"/>
          <p:cNvSpPr>
            <a:spLocks noChangeShapeType="1"/>
          </p:cNvSpPr>
          <p:nvPr/>
        </p:nvSpPr>
        <p:spPr bwMode="auto">
          <a:xfrm>
            <a:off x="52832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56"/>
          <p:cNvSpPr>
            <a:spLocks noChangeShapeType="1"/>
          </p:cNvSpPr>
          <p:nvPr/>
        </p:nvSpPr>
        <p:spPr bwMode="auto">
          <a:xfrm>
            <a:off x="53594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57"/>
          <p:cNvSpPr>
            <a:spLocks noChangeShapeType="1"/>
          </p:cNvSpPr>
          <p:nvPr/>
        </p:nvSpPr>
        <p:spPr bwMode="auto">
          <a:xfrm>
            <a:off x="54356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58"/>
          <p:cNvSpPr>
            <a:spLocks noChangeShapeType="1"/>
          </p:cNvSpPr>
          <p:nvPr/>
        </p:nvSpPr>
        <p:spPr bwMode="auto">
          <a:xfrm>
            <a:off x="55118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59"/>
          <p:cNvSpPr>
            <a:spLocks noChangeShapeType="1"/>
          </p:cNvSpPr>
          <p:nvPr/>
        </p:nvSpPr>
        <p:spPr bwMode="auto">
          <a:xfrm>
            <a:off x="55880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60"/>
          <p:cNvSpPr>
            <a:spLocks noChangeShapeType="1"/>
          </p:cNvSpPr>
          <p:nvPr/>
        </p:nvSpPr>
        <p:spPr bwMode="auto">
          <a:xfrm>
            <a:off x="56642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61"/>
          <p:cNvSpPr>
            <a:spLocks noChangeShapeType="1"/>
          </p:cNvSpPr>
          <p:nvPr/>
        </p:nvSpPr>
        <p:spPr bwMode="auto">
          <a:xfrm>
            <a:off x="57404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62"/>
          <p:cNvSpPr>
            <a:spLocks noChangeShapeType="1"/>
          </p:cNvSpPr>
          <p:nvPr/>
        </p:nvSpPr>
        <p:spPr bwMode="auto">
          <a:xfrm>
            <a:off x="58166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63"/>
          <p:cNvSpPr>
            <a:spLocks noChangeShapeType="1"/>
          </p:cNvSpPr>
          <p:nvPr/>
        </p:nvSpPr>
        <p:spPr bwMode="auto">
          <a:xfrm>
            <a:off x="58928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64"/>
          <p:cNvSpPr>
            <a:spLocks noChangeShapeType="1"/>
          </p:cNvSpPr>
          <p:nvPr/>
        </p:nvSpPr>
        <p:spPr bwMode="auto">
          <a:xfrm>
            <a:off x="59690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65"/>
          <p:cNvSpPr>
            <a:spLocks noChangeShapeType="1"/>
          </p:cNvSpPr>
          <p:nvPr/>
        </p:nvSpPr>
        <p:spPr bwMode="auto">
          <a:xfrm>
            <a:off x="60452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66"/>
          <p:cNvSpPr>
            <a:spLocks noChangeShapeType="1"/>
          </p:cNvSpPr>
          <p:nvPr/>
        </p:nvSpPr>
        <p:spPr bwMode="auto">
          <a:xfrm>
            <a:off x="61214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67"/>
          <p:cNvSpPr>
            <a:spLocks noChangeShapeType="1"/>
          </p:cNvSpPr>
          <p:nvPr/>
        </p:nvSpPr>
        <p:spPr bwMode="auto">
          <a:xfrm>
            <a:off x="61976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Line 68"/>
          <p:cNvSpPr>
            <a:spLocks noChangeShapeType="1"/>
          </p:cNvSpPr>
          <p:nvPr/>
        </p:nvSpPr>
        <p:spPr bwMode="auto">
          <a:xfrm>
            <a:off x="62738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69"/>
          <p:cNvSpPr>
            <a:spLocks noChangeShapeType="1"/>
          </p:cNvSpPr>
          <p:nvPr/>
        </p:nvSpPr>
        <p:spPr bwMode="auto">
          <a:xfrm>
            <a:off x="63500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70"/>
          <p:cNvSpPr>
            <a:spLocks noChangeShapeType="1"/>
          </p:cNvSpPr>
          <p:nvPr/>
        </p:nvSpPr>
        <p:spPr bwMode="auto">
          <a:xfrm>
            <a:off x="64262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71"/>
          <p:cNvSpPr>
            <a:spLocks noChangeShapeType="1"/>
          </p:cNvSpPr>
          <p:nvPr/>
        </p:nvSpPr>
        <p:spPr bwMode="auto">
          <a:xfrm>
            <a:off x="65024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Line 72"/>
          <p:cNvSpPr>
            <a:spLocks noChangeShapeType="1"/>
          </p:cNvSpPr>
          <p:nvPr/>
        </p:nvSpPr>
        <p:spPr bwMode="auto">
          <a:xfrm>
            <a:off x="65786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Line 73"/>
          <p:cNvSpPr>
            <a:spLocks noChangeShapeType="1"/>
          </p:cNvSpPr>
          <p:nvPr/>
        </p:nvSpPr>
        <p:spPr bwMode="auto">
          <a:xfrm>
            <a:off x="66548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74"/>
          <p:cNvSpPr>
            <a:spLocks noChangeShapeType="1"/>
          </p:cNvSpPr>
          <p:nvPr/>
        </p:nvSpPr>
        <p:spPr bwMode="auto">
          <a:xfrm>
            <a:off x="67310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75"/>
          <p:cNvSpPr>
            <a:spLocks noChangeShapeType="1"/>
          </p:cNvSpPr>
          <p:nvPr/>
        </p:nvSpPr>
        <p:spPr bwMode="auto">
          <a:xfrm>
            <a:off x="68072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76"/>
          <p:cNvSpPr>
            <a:spLocks noChangeShapeType="1"/>
          </p:cNvSpPr>
          <p:nvPr/>
        </p:nvSpPr>
        <p:spPr bwMode="auto">
          <a:xfrm>
            <a:off x="16256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Line 77"/>
          <p:cNvSpPr>
            <a:spLocks noChangeShapeType="1"/>
          </p:cNvSpPr>
          <p:nvPr/>
        </p:nvSpPr>
        <p:spPr bwMode="auto">
          <a:xfrm>
            <a:off x="17018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Line 78"/>
          <p:cNvSpPr>
            <a:spLocks noChangeShapeType="1"/>
          </p:cNvSpPr>
          <p:nvPr/>
        </p:nvSpPr>
        <p:spPr bwMode="auto">
          <a:xfrm>
            <a:off x="17780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Line 79"/>
          <p:cNvSpPr>
            <a:spLocks noChangeShapeType="1"/>
          </p:cNvSpPr>
          <p:nvPr/>
        </p:nvSpPr>
        <p:spPr bwMode="auto">
          <a:xfrm>
            <a:off x="18542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Line 80"/>
          <p:cNvSpPr>
            <a:spLocks noChangeShapeType="1"/>
          </p:cNvSpPr>
          <p:nvPr/>
        </p:nvSpPr>
        <p:spPr bwMode="auto">
          <a:xfrm>
            <a:off x="19304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Line 81"/>
          <p:cNvSpPr>
            <a:spLocks noChangeShapeType="1"/>
          </p:cNvSpPr>
          <p:nvPr/>
        </p:nvSpPr>
        <p:spPr bwMode="auto">
          <a:xfrm>
            <a:off x="20066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Line 82"/>
          <p:cNvSpPr>
            <a:spLocks noChangeShapeType="1"/>
          </p:cNvSpPr>
          <p:nvPr/>
        </p:nvSpPr>
        <p:spPr bwMode="auto">
          <a:xfrm>
            <a:off x="20828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Line 83"/>
          <p:cNvSpPr>
            <a:spLocks noChangeShapeType="1"/>
          </p:cNvSpPr>
          <p:nvPr/>
        </p:nvSpPr>
        <p:spPr bwMode="auto">
          <a:xfrm>
            <a:off x="21590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Line 84"/>
          <p:cNvSpPr>
            <a:spLocks noChangeShapeType="1"/>
          </p:cNvSpPr>
          <p:nvPr/>
        </p:nvSpPr>
        <p:spPr bwMode="auto">
          <a:xfrm>
            <a:off x="22352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Line 85"/>
          <p:cNvSpPr>
            <a:spLocks noChangeShapeType="1"/>
          </p:cNvSpPr>
          <p:nvPr/>
        </p:nvSpPr>
        <p:spPr bwMode="auto">
          <a:xfrm>
            <a:off x="23114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Line 86"/>
          <p:cNvSpPr>
            <a:spLocks noChangeShapeType="1"/>
          </p:cNvSpPr>
          <p:nvPr/>
        </p:nvSpPr>
        <p:spPr bwMode="auto">
          <a:xfrm>
            <a:off x="23876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87"/>
          <p:cNvSpPr>
            <a:spLocks noChangeShapeType="1"/>
          </p:cNvSpPr>
          <p:nvPr/>
        </p:nvSpPr>
        <p:spPr bwMode="auto">
          <a:xfrm>
            <a:off x="24638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Line 88"/>
          <p:cNvSpPr>
            <a:spLocks noChangeShapeType="1"/>
          </p:cNvSpPr>
          <p:nvPr/>
        </p:nvSpPr>
        <p:spPr bwMode="auto">
          <a:xfrm>
            <a:off x="25400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Line 89"/>
          <p:cNvSpPr>
            <a:spLocks noChangeShapeType="1"/>
          </p:cNvSpPr>
          <p:nvPr/>
        </p:nvSpPr>
        <p:spPr bwMode="auto">
          <a:xfrm>
            <a:off x="26162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Line 90"/>
          <p:cNvSpPr>
            <a:spLocks noChangeShapeType="1"/>
          </p:cNvSpPr>
          <p:nvPr/>
        </p:nvSpPr>
        <p:spPr bwMode="auto">
          <a:xfrm>
            <a:off x="26924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Line 91"/>
          <p:cNvSpPr>
            <a:spLocks noChangeShapeType="1"/>
          </p:cNvSpPr>
          <p:nvPr/>
        </p:nvSpPr>
        <p:spPr bwMode="auto">
          <a:xfrm>
            <a:off x="27686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Line 92"/>
          <p:cNvSpPr>
            <a:spLocks noChangeShapeType="1"/>
          </p:cNvSpPr>
          <p:nvPr/>
        </p:nvSpPr>
        <p:spPr bwMode="auto">
          <a:xfrm>
            <a:off x="28448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Line 93"/>
          <p:cNvSpPr>
            <a:spLocks noChangeShapeType="1"/>
          </p:cNvSpPr>
          <p:nvPr/>
        </p:nvSpPr>
        <p:spPr bwMode="auto">
          <a:xfrm>
            <a:off x="29210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Line 94"/>
          <p:cNvSpPr>
            <a:spLocks noChangeShapeType="1"/>
          </p:cNvSpPr>
          <p:nvPr/>
        </p:nvSpPr>
        <p:spPr bwMode="auto">
          <a:xfrm>
            <a:off x="29972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Line 95"/>
          <p:cNvSpPr>
            <a:spLocks noChangeShapeType="1"/>
          </p:cNvSpPr>
          <p:nvPr/>
        </p:nvSpPr>
        <p:spPr bwMode="auto">
          <a:xfrm>
            <a:off x="30734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Line 96"/>
          <p:cNvSpPr>
            <a:spLocks noChangeShapeType="1"/>
          </p:cNvSpPr>
          <p:nvPr/>
        </p:nvSpPr>
        <p:spPr bwMode="auto">
          <a:xfrm>
            <a:off x="31496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Line 97"/>
          <p:cNvSpPr>
            <a:spLocks noChangeShapeType="1"/>
          </p:cNvSpPr>
          <p:nvPr/>
        </p:nvSpPr>
        <p:spPr bwMode="auto">
          <a:xfrm>
            <a:off x="32258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Line 98"/>
          <p:cNvSpPr>
            <a:spLocks noChangeShapeType="1"/>
          </p:cNvSpPr>
          <p:nvPr/>
        </p:nvSpPr>
        <p:spPr bwMode="auto">
          <a:xfrm>
            <a:off x="33020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Line 99"/>
          <p:cNvSpPr>
            <a:spLocks noChangeShapeType="1"/>
          </p:cNvSpPr>
          <p:nvPr/>
        </p:nvSpPr>
        <p:spPr bwMode="auto">
          <a:xfrm>
            <a:off x="33782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Line 100"/>
          <p:cNvSpPr>
            <a:spLocks noChangeShapeType="1"/>
          </p:cNvSpPr>
          <p:nvPr/>
        </p:nvSpPr>
        <p:spPr bwMode="auto">
          <a:xfrm>
            <a:off x="34544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Line 101"/>
          <p:cNvSpPr>
            <a:spLocks noChangeShapeType="1"/>
          </p:cNvSpPr>
          <p:nvPr/>
        </p:nvSpPr>
        <p:spPr bwMode="auto">
          <a:xfrm>
            <a:off x="35306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Line 102"/>
          <p:cNvSpPr>
            <a:spLocks noChangeShapeType="1"/>
          </p:cNvSpPr>
          <p:nvPr/>
        </p:nvSpPr>
        <p:spPr bwMode="auto">
          <a:xfrm>
            <a:off x="36068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Line 103"/>
          <p:cNvSpPr>
            <a:spLocks noChangeShapeType="1"/>
          </p:cNvSpPr>
          <p:nvPr/>
        </p:nvSpPr>
        <p:spPr bwMode="auto">
          <a:xfrm>
            <a:off x="36830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Line 104"/>
          <p:cNvSpPr>
            <a:spLocks noChangeShapeType="1"/>
          </p:cNvSpPr>
          <p:nvPr/>
        </p:nvSpPr>
        <p:spPr bwMode="auto">
          <a:xfrm>
            <a:off x="37592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Line 105"/>
          <p:cNvSpPr>
            <a:spLocks noChangeShapeType="1"/>
          </p:cNvSpPr>
          <p:nvPr/>
        </p:nvSpPr>
        <p:spPr bwMode="auto">
          <a:xfrm>
            <a:off x="38354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Line 106"/>
          <p:cNvSpPr>
            <a:spLocks noChangeShapeType="1"/>
          </p:cNvSpPr>
          <p:nvPr/>
        </p:nvSpPr>
        <p:spPr bwMode="auto">
          <a:xfrm>
            <a:off x="39116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Line 107"/>
          <p:cNvSpPr>
            <a:spLocks noChangeShapeType="1"/>
          </p:cNvSpPr>
          <p:nvPr/>
        </p:nvSpPr>
        <p:spPr bwMode="auto">
          <a:xfrm>
            <a:off x="39878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Line 108"/>
          <p:cNvSpPr>
            <a:spLocks noChangeShapeType="1"/>
          </p:cNvSpPr>
          <p:nvPr/>
        </p:nvSpPr>
        <p:spPr bwMode="auto">
          <a:xfrm>
            <a:off x="40640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Line 109"/>
          <p:cNvSpPr>
            <a:spLocks noChangeShapeType="1"/>
          </p:cNvSpPr>
          <p:nvPr/>
        </p:nvSpPr>
        <p:spPr bwMode="auto">
          <a:xfrm>
            <a:off x="41402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Line 110"/>
          <p:cNvSpPr>
            <a:spLocks noChangeShapeType="1"/>
          </p:cNvSpPr>
          <p:nvPr/>
        </p:nvSpPr>
        <p:spPr bwMode="auto">
          <a:xfrm>
            <a:off x="42164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Line 111"/>
          <p:cNvSpPr>
            <a:spLocks noChangeShapeType="1"/>
          </p:cNvSpPr>
          <p:nvPr/>
        </p:nvSpPr>
        <p:spPr bwMode="auto">
          <a:xfrm>
            <a:off x="42926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Line 112"/>
          <p:cNvSpPr>
            <a:spLocks noChangeShapeType="1"/>
          </p:cNvSpPr>
          <p:nvPr/>
        </p:nvSpPr>
        <p:spPr bwMode="auto">
          <a:xfrm>
            <a:off x="43688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Line 113"/>
          <p:cNvSpPr>
            <a:spLocks noChangeShapeType="1"/>
          </p:cNvSpPr>
          <p:nvPr/>
        </p:nvSpPr>
        <p:spPr bwMode="auto">
          <a:xfrm>
            <a:off x="44450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Line 114"/>
          <p:cNvSpPr>
            <a:spLocks noChangeShapeType="1"/>
          </p:cNvSpPr>
          <p:nvPr/>
        </p:nvSpPr>
        <p:spPr bwMode="auto">
          <a:xfrm>
            <a:off x="45212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Line 115"/>
          <p:cNvSpPr>
            <a:spLocks noChangeShapeType="1"/>
          </p:cNvSpPr>
          <p:nvPr/>
        </p:nvSpPr>
        <p:spPr bwMode="auto">
          <a:xfrm>
            <a:off x="45974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Line 116"/>
          <p:cNvSpPr>
            <a:spLocks noChangeShapeType="1"/>
          </p:cNvSpPr>
          <p:nvPr/>
        </p:nvSpPr>
        <p:spPr bwMode="auto">
          <a:xfrm>
            <a:off x="46736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Line 117"/>
          <p:cNvSpPr>
            <a:spLocks noChangeShapeType="1"/>
          </p:cNvSpPr>
          <p:nvPr/>
        </p:nvSpPr>
        <p:spPr bwMode="auto">
          <a:xfrm>
            <a:off x="47498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Line 118"/>
          <p:cNvSpPr>
            <a:spLocks noChangeShapeType="1"/>
          </p:cNvSpPr>
          <p:nvPr/>
        </p:nvSpPr>
        <p:spPr bwMode="auto">
          <a:xfrm>
            <a:off x="48260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Line 119"/>
          <p:cNvSpPr>
            <a:spLocks noChangeShapeType="1"/>
          </p:cNvSpPr>
          <p:nvPr/>
        </p:nvSpPr>
        <p:spPr bwMode="auto">
          <a:xfrm>
            <a:off x="49022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Line 120"/>
          <p:cNvSpPr>
            <a:spLocks noChangeShapeType="1"/>
          </p:cNvSpPr>
          <p:nvPr/>
        </p:nvSpPr>
        <p:spPr bwMode="auto">
          <a:xfrm>
            <a:off x="49784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" name="Line 121"/>
          <p:cNvSpPr>
            <a:spLocks noChangeShapeType="1"/>
          </p:cNvSpPr>
          <p:nvPr/>
        </p:nvSpPr>
        <p:spPr bwMode="auto">
          <a:xfrm>
            <a:off x="50546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Line 122"/>
          <p:cNvSpPr>
            <a:spLocks noChangeShapeType="1"/>
          </p:cNvSpPr>
          <p:nvPr/>
        </p:nvSpPr>
        <p:spPr bwMode="auto">
          <a:xfrm>
            <a:off x="51308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" name="Line 123"/>
          <p:cNvSpPr>
            <a:spLocks noChangeShapeType="1"/>
          </p:cNvSpPr>
          <p:nvPr/>
        </p:nvSpPr>
        <p:spPr bwMode="auto">
          <a:xfrm>
            <a:off x="52070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Line 124"/>
          <p:cNvSpPr>
            <a:spLocks noChangeShapeType="1"/>
          </p:cNvSpPr>
          <p:nvPr/>
        </p:nvSpPr>
        <p:spPr bwMode="auto">
          <a:xfrm>
            <a:off x="52832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Line 125"/>
          <p:cNvSpPr>
            <a:spLocks noChangeShapeType="1"/>
          </p:cNvSpPr>
          <p:nvPr/>
        </p:nvSpPr>
        <p:spPr bwMode="auto">
          <a:xfrm>
            <a:off x="53594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" name="Line 126"/>
          <p:cNvSpPr>
            <a:spLocks noChangeShapeType="1"/>
          </p:cNvSpPr>
          <p:nvPr/>
        </p:nvSpPr>
        <p:spPr bwMode="auto">
          <a:xfrm>
            <a:off x="54356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7" name="Line 127"/>
          <p:cNvSpPr>
            <a:spLocks noChangeShapeType="1"/>
          </p:cNvSpPr>
          <p:nvPr/>
        </p:nvSpPr>
        <p:spPr bwMode="auto">
          <a:xfrm>
            <a:off x="55118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" name="Line 128"/>
          <p:cNvSpPr>
            <a:spLocks noChangeShapeType="1"/>
          </p:cNvSpPr>
          <p:nvPr/>
        </p:nvSpPr>
        <p:spPr bwMode="auto">
          <a:xfrm>
            <a:off x="55880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" name="Line 129"/>
          <p:cNvSpPr>
            <a:spLocks noChangeShapeType="1"/>
          </p:cNvSpPr>
          <p:nvPr/>
        </p:nvSpPr>
        <p:spPr bwMode="auto">
          <a:xfrm>
            <a:off x="56642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" name="Line 130"/>
          <p:cNvSpPr>
            <a:spLocks noChangeShapeType="1"/>
          </p:cNvSpPr>
          <p:nvPr/>
        </p:nvSpPr>
        <p:spPr bwMode="auto">
          <a:xfrm>
            <a:off x="57404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" name="Line 131"/>
          <p:cNvSpPr>
            <a:spLocks noChangeShapeType="1"/>
          </p:cNvSpPr>
          <p:nvPr/>
        </p:nvSpPr>
        <p:spPr bwMode="auto">
          <a:xfrm>
            <a:off x="58166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" name="Line 132"/>
          <p:cNvSpPr>
            <a:spLocks noChangeShapeType="1"/>
          </p:cNvSpPr>
          <p:nvPr/>
        </p:nvSpPr>
        <p:spPr bwMode="auto">
          <a:xfrm>
            <a:off x="58928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Line 133"/>
          <p:cNvSpPr>
            <a:spLocks noChangeShapeType="1"/>
          </p:cNvSpPr>
          <p:nvPr/>
        </p:nvSpPr>
        <p:spPr bwMode="auto">
          <a:xfrm>
            <a:off x="59690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" name="Line 134"/>
          <p:cNvSpPr>
            <a:spLocks noChangeShapeType="1"/>
          </p:cNvSpPr>
          <p:nvPr/>
        </p:nvSpPr>
        <p:spPr bwMode="auto">
          <a:xfrm>
            <a:off x="60452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" name="Line 135"/>
          <p:cNvSpPr>
            <a:spLocks noChangeShapeType="1"/>
          </p:cNvSpPr>
          <p:nvPr/>
        </p:nvSpPr>
        <p:spPr bwMode="auto">
          <a:xfrm>
            <a:off x="61214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Line 136"/>
          <p:cNvSpPr>
            <a:spLocks noChangeShapeType="1"/>
          </p:cNvSpPr>
          <p:nvPr/>
        </p:nvSpPr>
        <p:spPr bwMode="auto">
          <a:xfrm>
            <a:off x="61976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" name="Line 137"/>
          <p:cNvSpPr>
            <a:spLocks noChangeShapeType="1"/>
          </p:cNvSpPr>
          <p:nvPr/>
        </p:nvSpPr>
        <p:spPr bwMode="auto">
          <a:xfrm>
            <a:off x="62738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Line 138"/>
          <p:cNvSpPr>
            <a:spLocks noChangeShapeType="1"/>
          </p:cNvSpPr>
          <p:nvPr/>
        </p:nvSpPr>
        <p:spPr bwMode="auto">
          <a:xfrm>
            <a:off x="63500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" name="Line 139"/>
          <p:cNvSpPr>
            <a:spLocks noChangeShapeType="1"/>
          </p:cNvSpPr>
          <p:nvPr/>
        </p:nvSpPr>
        <p:spPr bwMode="auto">
          <a:xfrm>
            <a:off x="64262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" name="Line 140"/>
          <p:cNvSpPr>
            <a:spLocks noChangeShapeType="1"/>
          </p:cNvSpPr>
          <p:nvPr/>
        </p:nvSpPr>
        <p:spPr bwMode="auto">
          <a:xfrm>
            <a:off x="65024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" name="Line 141"/>
          <p:cNvSpPr>
            <a:spLocks noChangeShapeType="1"/>
          </p:cNvSpPr>
          <p:nvPr/>
        </p:nvSpPr>
        <p:spPr bwMode="auto">
          <a:xfrm>
            <a:off x="65786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Line 142"/>
          <p:cNvSpPr>
            <a:spLocks noChangeShapeType="1"/>
          </p:cNvSpPr>
          <p:nvPr/>
        </p:nvSpPr>
        <p:spPr bwMode="auto">
          <a:xfrm>
            <a:off x="66548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" name="Line 143"/>
          <p:cNvSpPr>
            <a:spLocks noChangeShapeType="1"/>
          </p:cNvSpPr>
          <p:nvPr/>
        </p:nvSpPr>
        <p:spPr bwMode="auto">
          <a:xfrm>
            <a:off x="67310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" name="Line 144"/>
          <p:cNvSpPr>
            <a:spLocks noChangeShapeType="1"/>
          </p:cNvSpPr>
          <p:nvPr/>
        </p:nvSpPr>
        <p:spPr bwMode="auto">
          <a:xfrm>
            <a:off x="68072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" name="Line 145"/>
          <p:cNvSpPr>
            <a:spLocks noChangeShapeType="1"/>
          </p:cNvSpPr>
          <p:nvPr/>
        </p:nvSpPr>
        <p:spPr bwMode="auto">
          <a:xfrm>
            <a:off x="16256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Line 146"/>
          <p:cNvSpPr>
            <a:spLocks noChangeShapeType="1"/>
          </p:cNvSpPr>
          <p:nvPr/>
        </p:nvSpPr>
        <p:spPr bwMode="auto">
          <a:xfrm>
            <a:off x="17018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" name="Line 147"/>
          <p:cNvSpPr>
            <a:spLocks noChangeShapeType="1"/>
          </p:cNvSpPr>
          <p:nvPr/>
        </p:nvSpPr>
        <p:spPr bwMode="auto">
          <a:xfrm>
            <a:off x="17780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" name="Line 148"/>
          <p:cNvSpPr>
            <a:spLocks noChangeShapeType="1"/>
          </p:cNvSpPr>
          <p:nvPr/>
        </p:nvSpPr>
        <p:spPr bwMode="auto">
          <a:xfrm>
            <a:off x="18542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" name="Line 149"/>
          <p:cNvSpPr>
            <a:spLocks noChangeShapeType="1"/>
          </p:cNvSpPr>
          <p:nvPr/>
        </p:nvSpPr>
        <p:spPr bwMode="auto">
          <a:xfrm>
            <a:off x="19304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" name="Line 150"/>
          <p:cNvSpPr>
            <a:spLocks noChangeShapeType="1"/>
          </p:cNvSpPr>
          <p:nvPr/>
        </p:nvSpPr>
        <p:spPr bwMode="auto">
          <a:xfrm>
            <a:off x="20066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" name="Line 151"/>
          <p:cNvSpPr>
            <a:spLocks noChangeShapeType="1"/>
          </p:cNvSpPr>
          <p:nvPr/>
        </p:nvSpPr>
        <p:spPr bwMode="auto">
          <a:xfrm>
            <a:off x="20828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2" name="Line 152"/>
          <p:cNvSpPr>
            <a:spLocks noChangeShapeType="1"/>
          </p:cNvSpPr>
          <p:nvPr/>
        </p:nvSpPr>
        <p:spPr bwMode="auto">
          <a:xfrm>
            <a:off x="21590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" name="Line 153"/>
          <p:cNvSpPr>
            <a:spLocks noChangeShapeType="1"/>
          </p:cNvSpPr>
          <p:nvPr/>
        </p:nvSpPr>
        <p:spPr bwMode="auto">
          <a:xfrm>
            <a:off x="22352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" name="Line 154"/>
          <p:cNvSpPr>
            <a:spLocks noChangeShapeType="1"/>
          </p:cNvSpPr>
          <p:nvPr/>
        </p:nvSpPr>
        <p:spPr bwMode="auto">
          <a:xfrm>
            <a:off x="23114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5" name="Line 155"/>
          <p:cNvSpPr>
            <a:spLocks noChangeShapeType="1"/>
          </p:cNvSpPr>
          <p:nvPr/>
        </p:nvSpPr>
        <p:spPr bwMode="auto">
          <a:xfrm>
            <a:off x="23876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" name="Line 156"/>
          <p:cNvSpPr>
            <a:spLocks noChangeShapeType="1"/>
          </p:cNvSpPr>
          <p:nvPr/>
        </p:nvSpPr>
        <p:spPr bwMode="auto">
          <a:xfrm>
            <a:off x="24638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" name="Line 157"/>
          <p:cNvSpPr>
            <a:spLocks noChangeShapeType="1"/>
          </p:cNvSpPr>
          <p:nvPr/>
        </p:nvSpPr>
        <p:spPr bwMode="auto">
          <a:xfrm>
            <a:off x="25400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" name="Line 158"/>
          <p:cNvSpPr>
            <a:spLocks noChangeShapeType="1"/>
          </p:cNvSpPr>
          <p:nvPr/>
        </p:nvSpPr>
        <p:spPr bwMode="auto">
          <a:xfrm>
            <a:off x="26162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" name="Line 159"/>
          <p:cNvSpPr>
            <a:spLocks noChangeShapeType="1"/>
          </p:cNvSpPr>
          <p:nvPr/>
        </p:nvSpPr>
        <p:spPr bwMode="auto">
          <a:xfrm>
            <a:off x="26924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" name="Line 160"/>
          <p:cNvSpPr>
            <a:spLocks noChangeShapeType="1"/>
          </p:cNvSpPr>
          <p:nvPr/>
        </p:nvSpPr>
        <p:spPr bwMode="auto">
          <a:xfrm>
            <a:off x="27686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" name="Line 161"/>
          <p:cNvSpPr>
            <a:spLocks noChangeShapeType="1"/>
          </p:cNvSpPr>
          <p:nvPr/>
        </p:nvSpPr>
        <p:spPr bwMode="auto">
          <a:xfrm>
            <a:off x="28448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" name="Line 162"/>
          <p:cNvSpPr>
            <a:spLocks noChangeShapeType="1"/>
          </p:cNvSpPr>
          <p:nvPr/>
        </p:nvSpPr>
        <p:spPr bwMode="auto">
          <a:xfrm>
            <a:off x="29210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" name="Line 163"/>
          <p:cNvSpPr>
            <a:spLocks noChangeShapeType="1"/>
          </p:cNvSpPr>
          <p:nvPr/>
        </p:nvSpPr>
        <p:spPr bwMode="auto">
          <a:xfrm>
            <a:off x="29972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" name="Line 164"/>
          <p:cNvSpPr>
            <a:spLocks noChangeShapeType="1"/>
          </p:cNvSpPr>
          <p:nvPr/>
        </p:nvSpPr>
        <p:spPr bwMode="auto">
          <a:xfrm>
            <a:off x="30734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" name="Line 165"/>
          <p:cNvSpPr>
            <a:spLocks noChangeShapeType="1"/>
          </p:cNvSpPr>
          <p:nvPr/>
        </p:nvSpPr>
        <p:spPr bwMode="auto">
          <a:xfrm>
            <a:off x="31496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6" name="Line 166"/>
          <p:cNvSpPr>
            <a:spLocks noChangeShapeType="1"/>
          </p:cNvSpPr>
          <p:nvPr/>
        </p:nvSpPr>
        <p:spPr bwMode="auto">
          <a:xfrm>
            <a:off x="32258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" name="Line 167"/>
          <p:cNvSpPr>
            <a:spLocks noChangeShapeType="1"/>
          </p:cNvSpPr>
          <p:nvPr/>
        </p:nvSpPr>
        <p:spPr bwMode="auto">
          <a:xfrm>
            <a:off x="33020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" name="Line 168"/>
          <p:cNvSpPr>
            <a:spLocks noChangeShapeType="1"/>
          </p:cNvSpPr>
          <p:nvPr/>
        </p:nvSpPr>
        <p:spPr bwMode="auto">
          <a:xfrm>
            <a:off x="33782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9" name="Line 169"/>
          <p:cNvSpPr>
            <a:spLocks noChangeShapeType="1"/>
          </p:cNvSpPr>
          <p:nvPr/>
        </p:nvSpPr>
        <p:spPr bwMode="auto">
          <a:xfrm>
            <a:off x="34544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" name="Line 170"/>
          <p:cNvSpPr>
            <a:spLocks noChangeShapeType="1"/>
          </p:cNvSpPr>
          <p:nvPr/>
        </p:nvSpPr>
        <p:spPr bwMode="auto">
          <a:xfrm>
            <a:off x="35306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" name="Line 171"/>
          <p:cNvSpPr>
            <a:spLocks noChangeShapeType="1"/>
          </p:cNvSpPr>
          <p:nvPr/>
        </p:nvSpPr>
        <p:spPr bwMode="auto">
          <a:xfrm>
            <a:off x="36068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" name="Line 172"/>
          <p:cNvSpPr>
            <a:spLocks noChangeShapeType="1"/>
          </p:cNvSpPr>
          <p:nvPr/>
        </p:nvSpPr>
        <p:spPr bwMode="auto">
          <a:xfrm>
            <a:off x="36830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3" name="Line 173"/>
          <p:cNvSpPr>
            <a:spLocks noChangeShapeType="1"/>
          </p:cNvSpPr>
          <p:nvPr/>
        </p:nvSpPr>
        <p:spPr bwMode="auto">
          <a:xfrm>
            <a:off x="37592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" name="Line 174"/>
          <p:cNvSpPr>
            <a:spLocks noChangeShapeType="1"/>
          </p:cNvSpPr>
          <p:nvPr/>
        </p:nvSpPr>
        <p:spPr bwMode="auto">
          <a:xfrm>
            <a:off x="38354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" name="Line 175"/>
          <p:cNvSpPr>
            <a:spLocks noChangeShapeType="1"/>
          </p:cNvSpPr>
          <p:nvPr/>
        </p:nvSpPr>
        <p:spPr bwMode="auto">
          <a:xfrm>
            <a:off x="39116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" name="Line 176"/>
          <p:cNvSpPr>
            <a:spLocks noChangeShapeType="1"/>
          </p:cNvSpPr>
          <p:nvPr/>
        </p:nvSpPr>
        <p:spPr bwMode="auto">
          <a:xfrm>
            <a:off x="39878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" name="Line 177"/>
          <p:cNvSpPr>
            <a:spLocks noChangeShapeType="1"/>
          </p:cNvSpPr>
          <p:nvPr/>
        </p:nvSpPr>
        <p:spPr bwMode="auto">
          <a:xfrm>
            <a:off x="40640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" name="Line 178"/>
          <p:cNvSpPr>
            <a:spLocks noChangeShapeType="1"/>
          </p:cNvSpPr>
          <p:nvPr/>
        </p:nvSpPr>
        <p:spPr bwMode="auto">
          <a:xfrm>
            <a:off x="41402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" name="Line 179"/>
          <p:cNvSpPr>
            <a:spLocks noChangeShapeType="1"/>
          </p:cNvSpPr>
          <p:nvPr/>
        </p:nvSpPr>
        <p:spPr bwMode="auto">
          <a:xfrm>
            <a:off x="42164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" name="Line 180"/>
          <p:cNvSpPr>
            <a:spLocks noChangeShapeType="1"/>
          </p:cNvSpPr>
          <p:nvPr/>
        </p:nvSpPr>
        <p:spPr bwMode="auto">
          <a:xfrm>
            <a:off x="42926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" name="Line 181"/>
          <p:cNvSpPr>
            <a:spLocks noChangeShapeType="1"/>
          </p:cNvSpPr>
          <p:nvPr/>
        </p:nvSpPr>
        <p:spPr bwMode="auto">
          <a:xfrm>
            <a:off x="43688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" name="Line 182"/>
          <p:cNvSpPr>
            <a:spLocks noChangeShapeType="1"/>
          </p:cNvSpPr>
          <p:nvPr/>
        </p:nvSpPr>
        <p:spPr bwMode="auto">
          <a:xfrm>
            <a:off x="44450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3" name="Line 183"/>
          <p:cNvSpPr>
            <a:spLocks noChangeShapeType="1"/>
          </p:cNvSpPr>
          <p:nvPr/>
        </p:nvSpPr>
        <p:spPr bwMode="auto">
          <a:xfrm>
            <a:off x="45212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Line 184"/>
          <p:cNvSpPr>
            <a:spLocks noChangeShapeType="1"/>
          </p:cNvSpPr>
          <p:nvPr/>
        </p:nvSpPr>
        <p:spPr bwMode="auto">
          <a:xfrm>
            <a:off x="45974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" name="Line 185"/>
          <p:cNvSpPr>
            <a:spLocks noChangeShapeType="1"/>
          </p:cNvSpPr>
          <p:nvPr/>
        </p:nvSpPr>
        <p:spPr bwMode="auto">
          <a:xfrm>
            <a:off x="46736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Line 186"/>
          <p:cNvSpPr>
            <a:spLocks noChangeShapeType="1"/>
          </p:cNvSpPr>
          <p:nvPr/>
        </p:nvSpPr>
        <p:spPr bwMode="auto">
          <a:xfrm>
            <a:off x="47498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" name="Line 187"/>
          <p:cNvSpPr>
            <a:spLocks noChangeShapeType="1"/>
          </p:cNvSpPr>
          <p:nvPr/>
        </p:nvSpPr>
        <p:spPr bwMode="auto">
          <a:xfrm>
            <a:off x="48260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Line 188"/>
          <p:cNvSpPr>
            <a:spLocks noChangeShapeType="1"/>
          </p:cNvSpPr>
          <p:nvPr/>
        </p:nvSpPr>
        <p:spPr bwMode="auto">
          <a:xfrm>
            <a:off x="49022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" name="Line 189"/>
          <p:cNvSpPr>
            <a:spLocks noChangeShapeType="1"/>
          </p:cNvSpPr>
          <p:nvPr/>
        </p:nvSpPr>
        <p:spPr bwMode="auto">
          <a:xfrm>
            <a:off x="49784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" name="Line 190"/>
          <p:cNvSpPr>
            <a:spLocks noChangeShapeType="1"/>
          </p:cNvSpPr>
          <p:nvPr/>
        </p:nvSpPr>
        <p:spPr bwMode="auto">
          <a:xfrm>
            <a:off x="50546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" name="Line 191"/>
          <p:cNvSpPr>
            <a:spLocks noChangeShapeType="1"/>
          </p:cNvSpPr>
          <p:nvPr/>
        </p:nvSpPr>
        <p:spPr bwMode="auto">
          <a:xfrm>
            <a:off x="51308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Line 192"/>
          <p:cNvSpPr>
            <a:spLocks noChangeShapeType="1"/>
          </p:cNvSpPr>
          <p:nvPr/>
        </p:nvSpPr>
        <p:spPr bwMode="auto">
          <a:xfrm>
            <a:off x="52070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" name="Line 193"/>
          <p:cNvSpPr>
            <a:spLocks noChangeShapeType="1"/>
          </p:cNvSpPr>
          <p:nvPr/>
        </p:nvSpPr>
        <p:spPr bwMode="auto">
          <a:xfrm>
            <a:off x="52832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Line 194"/>
          <p:cNvSpPr>
            <a:spLocks noChangeShapeType="1"/>
          </p:cNvSpPr>
          <p:nvPr/>
        </p:nvSpPr>
        <p:spPr bwMode="auto">
          <a:xfrm>
            <a:off x="53594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" name="Line 195"/>
          <p:cNvSpPr>
            <a:spLocks noChangeShapeType="1"/>
          </p:cNvSpPr>
          <p:nvPr/>
        </p:nvSpPr>
        <p:spPr bwMode="auto">
          <a:xfrm>
            <a:off x="54356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Line 196"/>
          <p:cNvSpPr>
            <a:spLocks noChangeShapeType="1"/>
          </p:cNvSpPr>
          <p:nvPr/>
        </p:nvSpPr>
        <p:spPr bwMode="auto">
          <a:xfrm>
            <a:off x="55118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Line 197"/>
          <p:cNvSpPr>
            <a:spLocks noChangeShapeType="1"/>
          </p:cNvSpPr>
          <p:nvPr/>
        </p:nvSpPr>
        <p:spPr bwMode="auto">
          <a:xfrm>
            <a:off x="55880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Line 198"/>
          <p:cNvSpPr>
            <a:spLocks noChangeShapeType="1"/>
          </p:cNvSpPr>
          <p:nvPr/>
        </p:nvSpPr>
        <p:spPr bwMode="auto">
          <a:xfrm>
            <a:off x="56642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Line 199"/>
          <p:cNvSpPr>
            <a:spLocks noChangeShapeType="1"/>
          </p:cNvSpPr>
          <p:nvPr/>
        </p:nvSpPr>
        <p:spPr bwMode="auto">
          <a:xfrm>
            <a:off x="57404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Line 200"/>
          <p:cNvSpPr>
            <a:spLocks noChangeShapeType="1"/>
          </p:cNvSpPr>
          <p:nvPr/>
        </p:nvSpPr>
        <p:spPr bwMode="auto">
          <a:xfrm>
            <a:off x="58166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Line 201"/>
          <p:cNvSpPr>
            <a:spLocks noChangeShapeType="1"/>
          </p:cNvSpPr>
          <p:nvPr/>
        </p:nvSpPr>
        <p:spPr bwMode="auto">
          <a:xfrm>
            <a:off x="58928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Line 202"/>
          <p:cNvSpPr>
            <a:spLocks noChangeShapeType="1"/>
          </p:cNvSpPr>
          <p:nvPr/>
        </p:nvSpPr>
        <p:spPr bwMode="auto">
          <a:xfrm>
            <a:off x="59690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" name="Line 203"/>
          <p:cNvSpPr>
            <a:spLocks noChangeShapeType="1"/>
          </p:cNvSpPr>
          <p:nvPr/>
        </p:nvSpPr>
        <p:spPr bwMode="auto">
          <a:xfrm>
            <a:off x="60452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Line 204"/>
          <p:cNvSpPr>
            <a:spLocks noChangeShapeType="1"/>
          </p:cNvSpPr>
          <p:nvPr/>
        </p:nvSpPr>
        <p:spPr bwMode="auto">
          <a:xfrm>
            <a:off x="61214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" name="Line 205"/>
          <p:cNvSpPr>
            <a:spLocks noChangeShapeType="1"/>
          </p:cNvSpPr>
          <p:nvPr/>
        </p:nvSpPr>
        <p:spPr bwMode="auto">
          <a:xfrm>
            <a:off x="61976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Line 206"/>
          <p:cNvSpPr>
            <a:spLocks noChangeShapeType="1"/>
          </p:cNvSpPr>
          <p:nvPr/>
        </p:nvSpPr>
        <p:spPr bwMode="auto">
          <a:xfrm>
            <a:off x="62738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Line 207"/>
          <p:cNvSpPr>
            <a:spLocks noChangeShapeType="1"/>
          </p:cNvSpPr>
          <p:nvPr/>
        </p:nvSpPr>
        <p:spPr bwMode="auto">
          <a:xfrm>
            <a:off x="63500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Line 208"/>
          <p:cNvSpPr>
            <a:spLocks noChangeShapeType="1"/>
          </p:cNvSpPr>
          <p:nvPr/>
        </p:nvSpPr>
        <p:spPr bwMode="auto">
          <a:xfrm>
            <a:off x="64262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Line 209"/>
          <p:cNvSpPr>
            <a:spLocks noChangeShapeType="1"/>
          </p:cNvSpPr>
          <p:nvPr/>
        </p:nvSpPr>
        <p:spPr bwMode="auto">
          <a:xfrm>
            <a:off x="65024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Line 210"/>
          <p:cNvSpPr>
            <a:spLocks noChangeShapeType="1"/>
          </p:cNvSpPr>
          <p:nvPr/>
        </p:nvSpPr>
        <p:spPr bwMode="auto">
          <a:xfrm>
            <a:off x="65786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Line 211"/>
          <p:cNvSpPr>
            <a:spLocks noChangeShapeType="1"/>
          </p:cNvSpPr>
          <p:nvPr/>
        </p:nvSpPr>
        <p:spPr bwMode="auto">
          <a:xfrm>
            <a:off x="66548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Line 212"/>
          <p:cNvSpPr>
            <a:spLocks noChangeShapeType="1"/>
          </p:cNvSpPr>
          <p:nvPr/>
        </p:nvSpPr>
        <p:spPr bwMode="auto">
          <a:xfrm>
            <a:off x="67310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Line 213"/>
          <p:cNvSpPr>
            <a:spLocks noChangeShapeType="1"/>
          </p:cNvSpPr>
          <p:nvPr/>
        </p:nvSpPr>
        <p:spPr bwMode="auto">
          <a:xfrm>
            <a:off x="68072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Line 214"/>
          <p:cNvSpPr>
            <a:spLocks noChangeShapeType="1"/>
          </p:cNvSpPr>
          <p:nvPr/>
        </p:nvSpPr>
        <p:spPr bwMode="auto">
          <a:xfrm flipV="1">
            <a:off x="1473200" y="1470025"/>
            <a:ext cx="0" cy="292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Line 215"/>
          <p:cNvSpPr>
            <a:spLocks noChangeShapeType="1"/>
          </p:cNvSpPr>
          <p:nvPr/>
        </p:nvSpPr>
        <p:spPr bwMode="auto">
          <a:xfrm>
            <a:off x="1435100" y="4391025"/>
            <a:ext cx="63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Line 216"/>
          <p:cNvSpPr>
            <a:spLocks noChangeShapeType="1"/>
          </p:cNvSpPr>
          <p:nvPr/>
        </p:nvSpPr>
        <p:spPr bwMode="auto">
          <a:xfrm>
            <a:off x="1473200" y="4391025"/>
            <a:ext cx="5359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Line 217"/>
          <p:cNvSpPr>
            <a:spLocks noChangeShapeType="1"/>
          </p:cNvSpPr>
          <p:nvPr/>
        </p:nvSpPr>
        <p:spPr bwMode="auto">
          <a:xfrm flipV="1">
            <a:off x="1473200" y="4330700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" name="Line 218"/>
          <p:cNvSpPr>
            <a:spLocks noChangeShapeType="1"/>
          </p:cNvSpPr>
          <p:nvPr/>
        </p:nvSpPr>
        <p:spPr bwMode="auto">
          <a:xfrm flipV="1">
            <a:off x="1739900" y="4330700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" name="Line 219"/>
          <p:cNvSpPr>
            <a:spLocks noChangeShapeType="1"/>
          </p:cNvSpPr>
          <p:nvPr/>
        </p:nvSpPr>
        <p:spPr bwMode="auto">
          <a:xfrm flipV="1">
            <a:off x="2019300" y="4330700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" name="Line 220"/>
          <p:cNvSpPr>
            <a:spLocks noChangeShapeType="1"/>
          </p:cNvSpPr>
          <p:nvPr/>
        </p:nvSpPr>
        <p:spPr bwMode="auto">
          <a:xfrm flipV="1">
            <a:off x="2286000" y="4330700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1" name="Line 221"/>
          <p:cNvSpPr>
            <a:spLocks noChangeShapeType="1"/>
          </p:cNvSpPr>
          <p:nvPr/>
        </p:nvSpPr>
        <p:spPr bwMode="auto">
          <a:xfrm flipV="1">
            <a:off x="2552700" y="4330700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" name="Line 222"/>
          <p:cNvSpPr>
            <a:spLocks noChangeShapeType="1"/>
          </p:cNvSpPr>
          <p:nvPr/>
        </p:nvSpPr>
        <p:spPr bwMode="auto">
          <a:xfrm flipV="1">
            <a:off x="2819400" y="4330700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3" name="Line 223"/>
          <p:cNvSpPr>
            <a:spLocks noChangeShapeType="1"/>
          </p:cNvSpPr>
          <p:nvPr/>
        </p:nvSpPr>
        <p:spPr bwMode="auto">
          <a:xfrm flipV="1">
            <a:off x="3086100" y="4330700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" name="Line 224"/>
          <p:cNvSpPr>
            <a:spLocks noChangeShapeType="1"/>
          </p:cNvSpPr>
          <p:nvPr/>
        </p:nvSpPr>
        <p:spPr bwMode="auto">
          <a:xfrm flipV="1">
            <a:off x="3352800" y="4330700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" name="Line 225"/>
          <p:cNvSpPr>
            <a:spLocks noChangeShapeType="1"/>
          </p:cNvSpPr>
          <p:nvPr/>
        </p:nvSpPr>
        <p:spPr bwMode="auto">
          <a:xfrm flipV="1">
            <a:off x="3619500" y="4330700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" name="Line 226"/>
          <p:cNvSpPr>
            <a:spLocks noChangeShapeType="1"/>
          </p:cNvSpPr>
          <p:nvPr/>
        </p:nvSpPr>
        <p:spPr bwMode="auto">
          <a:xfrm flipV="1">
            <a:off x="3898900" y="4330700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7" name="Line 227"/>
          <p:cNvSpPr>
            <a:spLocks noChangeShapeType="1"/>
          </p:cNvSpPr>
          <p:nvPr/>
        </p:nvSpPr>
        <p:spPr bwMode="auto">
          <a:xfrm flipV="1">
            <a:off x="4165600" y="4330700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8" name="Line 228"/>
          <p:cNvSpPr>
            <a:spLocks noChangeShapeType="1"/>
          </p:cNvSpPr>
          <p:nvPr/>
        </p:nvSpPr>
        <p:spPr bwMode="auto">
          <a:xfrm flipV="1">
            <a:off x="4432300" y="4330700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9" name="Line 229"/>
          <p:cNvSpPr>
            <a:spLocks noChangeShapeType="1"/>
          </p:cNvSpPr>
          <p:nvPr/>
        </p:nvSpPr>
        <p:spPr bwMode="auto">
          <a:xfrm flipV="1">
            <a:off x="4699000" y="4330700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" name="Line 230"/>
          <p:cNvSpPr>
            <a:spLocks noChangeShapeType="1"/>
          </p:cNvSpPr>
          <p:nvPr/>
        </p:nvSpPr>
        <p:spPr bwMode="auto">
          <a:xfrm flipV="1">
            <a:off x="4965700" y="4330700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" name="Line 231"/>
          <p:cNvSpPr>
            <a:spLocks noChangeShapeType="1"/>
          </p:cNvSpPr>
          <p:nvPr/>
        </p:nvSpPr>
        <p:spPr bwMode="auto">
          <a:xfrm flipV="1">
            <a:off x="5232400" y="4330700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2" name="Line 232"/>
          <p:cNvSpPr>
            <a:spLocks noChangeShapeType="1"/>
          </p:cNvSpPr>
          <p:nvPr/>
        </p:nvSpPr>
        <p:spPr bwMode="auto">
          <a:xfrm flipV="1">
            <a:off x="5499100" y="4330700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3" name="Line 233"/>
          <p:cNvSpPr>
            <a:spLocks noChangeShapeType="1"/>
          </p:cNvSpPr>
          <p:nvPr/>
        </p:nvSpPr>
        <p:spPr bwMode="auto">
          <a:xfrm flipV="1">
            <a:off x="5778500" y="4330700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4" name="Line 234"/>
          <p:cNvSpPr>
            <a:spLocks noChangeShapeType="1"/>
          </p:cNvSpPr>
          <p:nvPr/>
        </p:nvSpPr>
        <p:spPr bwMode="auto">
          <a:xfrm flipV="1">
            <a:off x="6045200" y="4330700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" name="Line 235"/>
          <p:cNvSpPr>
            <a:spLocks noChangeShapeType="1"/>
          </p:cNvSpPr>
          <p:nvPr/>
        </p:nvSpPr>
        <p:spPr bwMode="auto">
          <a:xfrm flipV="1">
            <a:off x="6311900" y="4330700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" name="Line 236"/>
          <p:cNvSpPr>
            <a:spLocks noChangeShapeType="1"/>
          </p:cNvSpPr>
          <p:nvPr/>
        </p:nvSpPr>
        <p:spPr bwMode="auto">
          <a:xfrm flipV="1">
            <a:off x="6578600" y="4330700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7" name="Line 237"/>
          <p:cNvSpPr>
            <a:spLocks noChangeShapeType="1"/>
          </p:cNvSpPr>
          <p:nvPr/>
        </p:nvSpPr>
        <p:spPr bwMode="auto">
          <a:xfrm flipV="1">
            <a:off x="6845300" y="4330700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8" name="Freeform 238"/>
          <p:cNvSpPr>
            <a:spLocks/>
          </p:cNvSpPr>
          <p:nvPr/>
        </p:nvSpPr>
        <p:spPr bwMode="auto">
          <a:xfrm>
            <a:off x="1466850" y="1501775"/>
            <a:ext cx="5373688" cy="2884488"/>
          </a:xfrm>
          <a:custGeom>
            <a:avLst/>
            <a:gdLst/>
            <a:ahLst/>
            <a:cxnLst>
              <a:cxn ang="0">
                <a:pos x="0" y="1816"/>
              </a:cxn>
              <a:cxn ang="0">
                <a:pos x="168" y="1752"/>
              </a:cxn>
              <a:cxn ang="0">
                <a:pos x="344" y="1696"/>
              </a:cxn>
              <a:cxn ang="0">
                <a:pos x="512" y="1640"/>
              </a:cxn>
              <a:cxn ang="0">
                <a:pos x="680" y="1576"/>
              </a:cxn>
              <a:cxn ang="0">
                <a:pos x="848" y="1520"/>
              </a:cxn>
              <a:cxn ang="0">
                <a:pos x="1016" y="1456"/>
              </a:cxn>
              <a:cxn ang="0">
                <a:pos x="1184" y="1400"/>
              </a:cxn>
              <a:cxn ang="0">
                <a:pos x="1352" y="1296"/>
              </a:cxn>
              <a:cxn ang="0">
                <a:pos x="1528" y="1184"/>
              </a:cxn>
              <a:cxn ang="0">
                <a:pos x="1696" y="1080"/>
              </a:cxn>
              <a:cxn ang="0">
                <a:pos x="1864" y="968"/>
              </a:cxn>
              <a:cxn ang="0">
                <a:pos x="2032" y="864"/>
              </a:cxn>
              <a:cxn ang="0">
                <a:pos x="2200" y="752"/>
              </a:cxn>
              <a:cxn ang="0">
                <a:pos x="2368" y="648"/>
              </a:cxn>
              <a:cxn ang="0">
                <a:pos x="2536" y="536"/>
              </a:cxn>
              <a:cxn ang="0">
                <a:pos x="2712" y="432"/>
              </a:cxn>
              <a:cxn ang="0">
                <a:pos x="2880" y="328"/>
              </a:cxn>
              <a:cxn ang="0">
                <a:pos x="3048" y="216"/>
              </a:cxn>
              <a:cxn ang="0">
                <a:pos x="3216" y="112"/>
              </a:cxn>
              <a:cxn ang="0">
                <a:pos x="3384" y="0"/>
              </a:cxn>
            </a:cxnLst>
            <a:rect l="0" t="0" r="r" b="b"/>
            <a:pathLst>
              <a:path w="3385" h="1817">
                <a:moveTo>
                  <a:pt x="0" y="1816"/>
                </a:moveTo>
                <a:lnTo>
                  <a:pt x="168" y="1752"/>
                </a:lnTo>
                <a:lnTo>
                  <a:pt x="344" y="1696"/>
                </a:lnTo>
                <a:lnTo>
                  <a:pt x="512" y="1640"/>
                </a:lnTo>
                <a:lnTo>
                  <a:pt x="680" y="1576"/>
                </a:lnTo>
                <a:lnTo>
                  <a:pt x="848" y="1520"/>
                </a:lnTo>
                <a:lnTo>
                  <a:pt x="1016" y="1456"/>
                </a:lnTo>
                <a:lnTo>
                  <a:pt x="1184" y="1400"/>
                </a:lnTo>
                <a:lnTo>
                  <a:pt x="1352" y="1296"/>
                </a:lnTo>
                <a:lnTo>
                  <a:pt x="1528" y="1184"/>
                </a:lnTo>
                <a:lnTo>
                  <a:pt x="1696" y="1080"/>
                </a:lnTo>
                <a:lnTo>
                  <a:pt x="1864" y="968"/>
                </a:lnTo>
                <a:lnTo>
                  <a:pt x="2032" y="864"/>
                </a:lnTo>
                <a:lnTo>
                  <a:pt x="2200" y="752"/>
                </a:lnTo>
                <a:lnTo>
                  <a:pt x="2368" y="648"/>
                </a:lnTo>
                <a:lnTo>
                  <a:pt x="2536" y="536"/>
                </a:lnTo>
                <a:lnTo>
                  <a:pt x="2712" y="432"/>
                </a:lnTo>
                <a:lnTo>
                  <a:pt x="2880" y="328"/>
                </a:lnTo>
                <a:lnTo>
                  <a:pt x="3048" y="216"/>
                </a:lnTo>
                <a:lnTo>
                  <a:pt x="3216" y="112"/>
                </a:lnTo>
                <a:lnTo>
                  <a:pt x="3384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9" name="Freeform 239"/>
          <p:cNvSpPr>
            <a:spLocks/>
          </p:cNvSpPr>
          <p:nvPr/>
        </p:nvSpPr>
        <p:spPr bwMode="auto">
          <a:xfrm>
            <a:off x="1466850" y="3813175"/>
            <a:ext cx="5373688" cy="573088"/>
          </a:xfrm>
          <a:custGeom>
            <a:avLst/>
            <a:gdLst/>
            <a:ahLst/>
            <a:cxnLst>
              <a:cxn ang="0">
                <a:pos x="0" y="360"/>
              </a:cxn>
              <a:cxn ang="0">
                <a:pos x="168" y="344"/>
              </a:cxn>
              <a:cxn ang="0">
                <a:pos x="344" y="320"/>
              </a:cxn>
              <a:cxn ang="0">
                <a:pos x="512" y="304"/>
              </a:cxn>
              <a:cxn ang="0">
                <a:pos x="680" y="288"/>
              </a:cxn>
              <a:cxn ang="0">
                <a:pos x="848" y="272"/>
              </a:cxn>
              <a:cxn ang="0">
                <a:pos x="1016" y="248"/>
              </a:cxn>
              <a:cxn ang="0">
                <a:pos x="1184" y="232"/>
              </a:cxn>
              <a:cxn ang="0">
                <a:pos x="1352" y="216"/>
              </a:cxn>
              <a:cxn ang="0">
                <a:pos x="1528" y="200"/>
              </a:cxn>
              <a:cxn ang="0">
                <a:pos x="1696" y="176"/>
              </a:cxn>
              <a:cxn ang="0">
                <a:pos x="1864" y="160"/>
              </a:cxn>
              <a:cxn ang="0">
                <a:pos x="2032" y="144"/>
              </a:cxn>
              <a:cxn ang="0">
                <a:pos x="2200" y="128"/>
              </a:cxn>
              <a:cxn ang="0">
                <a:pos x="2368" y="104"/>
              </a:cxn>
              <a:cxn ang="0">
                <a:pos x="2536" y="88"/>
              </a:cxn>
              <a:cxn ang="0">
                <a:pos x="2712" y="72"/>
              </a:cxn>
              <a:cxn ang="0">
                <a:pos x="2880" y="56"/>
              </a:cxn>
              <a:cxn ang="0">
                <a:pos x="3048" y="32"/>
              </a:cxn>
              <a:cxn ang="0">
                <a:pos x="3216" y="16"/>
              </a:cxn>
              <a:cxn ang="0">
                <a:pos x="3384" y="0"/>
              </a:cxn>
            </a:cxnLst>
            <a:rect l="0" t="0" r="r" b="b"/>
            <a:pathLst>
              <a:path w="3385" h="361">
                <a:moveTo>
                  <a:pt x="0" y="360"/>
                </a:moveTo>
                <a:lnTo>
                  <a:pt x="168" y="344"/>
                </a:lnTo>
                <a:lnTo>
                  <a:pt x="344" y="320"/>
                </a:lnTo>
                <a:lnTo>
                  <a:pt x="512" y="304"/>
                </a:lnTo>
                <a:lnTo>
                  <a:pt x="680" y="288"/>
                </a:lnTo>
                <a:lnTo>
                  <a:pt x="848" y="272"/>
                </a:lnTo>
                <a:lnTo>
                  <a:pt x="1016" y="248"/>
                </a:lnTo>
                <a:lnTo>
                  <a:pt x="1184" y="232"/>
                </a:lnTo>
                <a:lnTo>
                  <a:pt x="1352" y="216"/>
                </a:lnTo>
                <a:lnTo>
                  <a:pt x="1528" y="200"/>
                </a:lnTo>
                <a:lnTo>
                  <a:pt x="1696" y="176"/>
                </a:lnTo>
                <a:lnTo>
                  <a:pt x="1864" y="160"/>
                </a:lnTo>
                <a:lnTo>
                  <a:pt x="2032" y="144"/>
                </a:lnTo>
                <a:lnTo>
                  <a:pt x="2200" y="128"/>
                </a:lnTo>
                <a:lnTo>
                  <a:pt x="2368" y="104"/>
                </a:lnTo>
                <a:lnTo>
                  <a:pt x="2536" y="88"/>
                </a:lnTo>
                <a:lnTo>
                  <a:pt x="2712" y="72"/>
                </a:lnTo>
                <a:lnTo>
                  <a:pt x="2880" y="56"/>
                </a:lnTo>
                <a:lnTo>
                  <a:pt x="3048" y="32"/>
                </a:lnTo>
                <a:lnTo>
                  <a:pt x="3216" y="16"/>
                </a:lnTo>
                <a:lnTo>
                  <a:pt x="3384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0" name="Rectangle 240"/>
          <p:cNvSpPr>
            <a:spLocks noChangeArrowheads="1"/>
          </p:cNvSpPr>
          <p:nvPr/>
        </p:nvSpPr>
        <p:spPr bwMode="auto">
          <a:xfrm>
            <a:off x="1435100" y="4344988"/>
            <a:ext cx="50800" cy="66675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1" name="Rectangle 241"/>
          <p:cNvSpPr>
            <a:spLocks noChangeArrowheads="1"/>
          </p:cNvSpPr>
          <p:nvPr/>
        </p:nvSpPr>
        <p:spPr bwMode="auto">
          <a:xfrm>
            <a:off x="1701800" y="4243388"/>
            <a:ext cx="50800" cy="66675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" name="Rectangle 242"/>
          <p:cNvSpPr>
            <a:spLocks noChangeArrowheads="1"/>
          </p:cNvSpPr>
          <p:nvPr/>
        </p:nvSpPr>
        <p:spPr bwMode="auto">
          <a:xfrm>
            <a:off x="1981200" y="4162425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3" name="Rectangle 243"/>
          <p:cNvSpPr>
            <a:spLocks noChangeArrowheads="1"/>
          </p:cNvSpPr>
          <p:nvPr/>
        </p:nvSpPr>
        <p:spPr bwMode="auto">
          <a:xfrm>
            <a:off x="2247900" y="4073525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4" name="Rectangle 244"/>
          <p:cNvSpPr>
            <a:spLocks noChangeArrowheads="1"/>
          </p:cNvSpPr>
          <p:nvPr/>
        </p:nvSpPr>
        <p:spPr bwMode="auto">
          <a:xfrm>
            <a:off x="2514600" y="3971925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" name="Rectangle 245"/>
          <p:cNvSpPr>
            <a:spLocks noChangeArrowheads="1"/>
          </p:cNvSpPr>
          <p:nvPr/>
        </p:nvSpPr>
        <p:spPr bwMode="auto">
          <a:xfrm>
            <a:off x="2781300" y="3883025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" name="Rectangle 246"/>
          <p:cNvSpPr>
            <a:spLocks noChangeArrowheads="1"/>
          </p:cNvSpPr>
          <p:nvPr/>
        </p:nvSpPr>
        <p:spPr bwMode="auto">
          <a:xfrm>
            <a:off x="3048000" y="3781425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" name="Rectangle 247"/>
          <p:cNvSpPr>
            <a:spLocks noChangeArrowheads="1"/>
          </p:cNvSpPr>
          <p:nvPr/>
        </p:nvSpPr>
        <p:spPr bwMode="auto">
          <a:xfrm>
            <a:off x="3314700" y="3692525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" name="Rectangle 248"/>
          <p:cNvSpPr>
            <a:spLocks noChangeArrowheads="1"/>
          </p:cNvSpPr>
          <p:nvPr/>
        </p:nvSpPr>
        <p:spPr bwMode="auto">
          <a:xfrm>
            <a:off x="3581400" y="3527425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9" name="Rectangle 249"/>
          <p:cNvSpPr>
            <a:spLocks noChangeArrowheads="1"/>
          </p:cNvSpPr>
          <p:nvPr/>
        </p:nvSpPr>
        <p:spPr bwMode="auto">
          <a:xfrm>
            <a:off x="3860800" y="3349625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0" name="Rectangle 250"/>
          <p:cNvSpPr>
            <a:spLocks noChangeArrowheads="1"/>
          </p:cNvSpPr>
          <p:nvPr/>
        </p:nvSpPr>
        <p:spPr bwMode="auto">
          <a:xfrm>
            <a:off x="4127500" y="3184525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1" name="Rectangle 251"/>
          <p:cNvSpPr>
            <a:spLocks noChangeArrowheads="1"/>
          </p:cNvSpPr>
          <p:nvPr/>
        </p:nvSpPr>
        <p:spPr bwMode="auto">
          <a:xfrm>
            <a:off x="4394200" y="3006725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2" name="Rectangle 252"/>
          <p:cNvSpPr>
            <a:spLocks noChangeArrowheads="1"/>
          </p:cNvSpPr>
          <p:nvPr/>
        </p:nvSpPr>
        <p:spPr bwMode="auto">
          <a:xfrm>
            <a:off x="4660900" y="2841625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3" name="Rectangle 253"/>
          <p:cNvSpPr>
            <a:spLocks noChangeArrowheads="1"/>
          </p:cNvSpPr>
          <p:nvPr/>
        </p:nvSpPr>
        <p:spPr bwMode="auto">
          <a:xfrm>
            <a:off x="4927600" y="2663825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4" name="Rectangle 254"/>
          <p:cNvSpPr>
            <a:spLocks noChangeArrowheads="1"/>
          </p:cNvSpPr>
          <p:nvPr/>
        </p:nvSpPr>
        <p:spPr bwMode="auto">
          <a:xfrm>
            <a:off x="5194300" y="2498725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" name="Rectangle 255"/>
          <p:cNvSpPr>
            <a:spLocks noChangeArrowheads="1"/>
          </p:cNvSpPr>
          <p:nvPr/>
        </p:nvSpPr>
        <p:spPr bwMode="auto">
          <a:xfrm>
            <a:off x="5461000" y="2320925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" name="Rectangle 256"/>
          <p:cNvSpPr>
            <a:spLocks noChangeArrowheads="1"/>
          </p:cNvSpPr>
          <p:nvPr/>
        </p:nvSpPr>
        <p:spPr bwMode="auto">
          <a:xfrm>
            <a:off x="5740400" y="2155825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" name="Rectangle 257"/>
          <p:cNvSpPr>
            <a:spLocks noChangeArrowheads="1"/>
          </p:cNvSpPr>
          <p:nvPr/>
        </p:nvSpPr>
        <p:spPr bwMode="auto">
          <a:xfrm>
            <a:off x="6007100" y="1990725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8" name="Rectangle 258"/>
          <p:cNvSpPr>
            <a:spLocks noChangeArrowheads="1"/>
          </p:cNvSpPr>
          <p:nvPr/>
        </p:nvSpPr>
        <p:spPr bwMode="auto">
          <a:xfrm>
            <a:off x="6273800" y="1812925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9" name="Rectangle 259"/>
          <p:cNvSpPr>
            <a:spLocks noChangeArrowheads="1"/>
          </p:cNvSpPr>
          <p:nvPr/>
        </p:nvSpPr>
        <p:spPr bwMode="auto">
          <a:xfrm>
            <a:off x="6540500" y="1647825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0" name="Rectangle 260"/>
          <p:cNvSpPr>
            <a:spLocks noChangeArrowheads="1"/>
          </p:cNvSpPr>
          <p:nvPr/>
        </p:nvSpPr>
        <p:spPr bwMode="auto">
          <a:xfrm>
            <a:off x="6807200" y="1470025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1" name="Rectangle 261"/>
          <p:cNvSpPr>
            <a:spLocks noChangeArrowheads="1"/>
          </p:cNvSpPr>
          <p:nvPr/>
        </p:nvSpPr>
        <p:spPr bwMode="auto">
          <a:xfrm>
            <a:off x="1435100" y="4344988"/>
            <a:ext cx="50800" cy="66675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" name="Rectangle 262"/>
          <p:cNvSpPr>
            <a:spLocks noChangeArrowheads="1"/>
          </p:cNvSpPr>
          <p:nvPr/>
        </p:nvSpPr>
        <p:spPr bwMode="auto">
          <a:xfrm>
            <a:off x="1701800" y="4319588"/>
            <a:ext cx="50800" cy="66675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" name="Rectangle 263"/>
          <p:cNvSpPr>
            <a:spLocks noChangeArrowheads="1"/>
          </p:cNvSpPr>
          <p:nvPr/>
        </p:nvSpPr>
        <p:spPr bwMode="auto">
          <a:xfrm>
            <a:off x="1981200" y="4281488"/>
            <a:ext cx="50800" cy="66675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4" name="Rectangle 264"/>
          <p:cNvSpPr>
            <a:spLocks noChangeArrowheads="1"/>
          </p:cNvSpPr>
          <p:nvPr/>
        </p:nvSpPr>
        <p:spPr bwMode="auto">
          <a:xfrm>
            <a:off x="2247900" y="4256088"/>
            <a:ext cx="50800" cy="66675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" name="Rectangle 265"/>
          <p:cNvSpPr>
            <a:spLocks noChangeArrowheads="1"/>
          </p:cNvSpPr>
          <p:nvPr/>
        </p:nvSpPr>
        <p:spPr bwMode="auto">
          <a:xfrm>
            <a:off x="2514600" y="4230688"/>
            <a:ext cx="50800" cy="66675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" name="Rectangle 266"/>
          <p:cNvSpPr>
            <a:spLocks noChangeArrowheads="1"/>
          </p:cNvSpPr>
          <p:nvPr/>
        </p:nvSpPr>
        <p:spPr bwMode="auto">
          <a:xfrm>
            <a:off x="2781300" y="4205288"/>
            <a:ext cx="50800" cy="66675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" name="Rectangle 267"/>
          <p:cNvSpPr>
            <a:spLocks noChangeArrowheads="1"/>
          </p:cNvSpPr>
          <p:nvPr/>
        </p:nvSpPr>
        <p:spPr bwMode="auto">
          <a:xfrm>
            <a:off x="3048000" y="4167188"/>
            <a:ext cx="50800" cy="66675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8" name="Rectangle 268"/>
          <p:cNvSpPr>
            <a:spLocks noChangeArrowheads="1"/>
          </p:cNvSpPr>
          <p:nvPr/>
        </p:nvSpPr>
        <p:spPr bwMode="auto">
          <a:xfrm>
            <a:off x="3314700" y="4149725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9" name="Rectangle 269"/>
          <p:cNvSpPr>
            <a:spLocks noChangeArrowheads="1"/>
          </p:cNvSpPr>
          <p:nvPr/>
        </p:nvSpPr>
        <p:spPr bwMode="auto">
          <a:xfrm>
            <a:off x="3581400" y="4124325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0" name="Rectangle 270"/>
          <p:cNvSpPr>
            <a:spLocks noChangeArrowheads="1"/>
          </p:cNvSpPr>
          <p:nvPr/>
        </p:nvSpPr>
        <p:spPr bwMode="auto">
          <a:xfrm>
            <a:off x="3860800" y="4098925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" name="Rectangle 271"/>
          <p:cNvSpPr>
            <a:spLocks noChangeArrowheads="1"/>
          </p:cNvSpPr>
          <p:nvPr/>
        </p:nvSpPr>
        <p:spPr bwMode="auto">
          <a:xfrm>
            <a:off x="4127500" y="4060825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" name="Rectangle 272"/>
          <p:cNvSpPr>
            <a:spLocks noChangeArrowheads="1"/>
          </p:cNvSpPr>
          <p:nvPr/>
        </p:nvSpPr>
        <p:spPr bwMode="auto">
          <a:xfrm>
            <a:off x="4394200" y="4035425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" name="Rectangle 273"/>
          <p:cNvSpPr>
            <a:spLocks noChangeArrowheads="1"/>
          </p:cNvSpPr>
          <p:nvPr/>
        </p:nvSpPr>
        <p:spPr bwMode="auto">
          <a:xfrm>
            <a:off x="4660900" y="4010025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" name="Rectangle 274"/>
          <p:cNvSpPr>
            <a:spLocks noChangeArrowheads="1"/>
          </p:cNvSpPr>
          <p:nvPr/>
        </p:nvSpPr>
        <p:spPr bwMode="auto">
          <a:xfrm>
            <a:off x="4927600" y="3984625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" name="Rectangle 275"/>
          <p:cNvSpPr>
            <a:spLocks noChangeArrowheads="1"/>
          </p:cNvSpPr>
          <p:nvPr/>
        </p:nvSpPr>
        <p:spPr bwMode="auto">
          <a:xfrm>
            <a:off x="5194300" y="3946525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" name="Rectangle 276"/>
          <p:cNvSpPr>
            <a:spLocks noChangeArrowheads="1"/>
          </p:cNvSpPr>
          <p:nvPr/>
        </p:nvSpPr>
        <p:spPr bwMode="auto">
          <a:xfrm>
            <a:off x="5461000" y="3921125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" name="Rectangle 277"/>
          <p:cNvSpPr>
            <a:spLocks noChangeArrowheads="1"/>
          </p:cNvSpPr>
          <p:nvPr/>
        </p:nvSpPr>
        <p:spPr bwMode="auto">
          <a:xfrm>
            <a:off x="5740400" y="3895725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" name="Rectangle 278"/>
          <p:cNvSpPr>
            <a:spLocks noChangeArrowheads="1"/>
          </p:cNvSpPr>
          <p:nvPr/>
        </p:nvSpPr>
        <p:spPr bwMode="auto">
          <a:xfrm>
            <a:off x="6007100" y="3870325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" name="Rectangle 279"/>
          <p:cNvSpPr>
            <a:spLocks noChangeArrowheads="1"/>
          </p:cNvSpPr>
          <p:nvPr/>
        </p:nvSpPr>
        <p:spPr bwMode="auto">
          <a:xfrm>
            <a:off x="6273800" y="3832225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" name="Rectangle 280"/>
          <p:cNvSpPr>
            <a:spLocks noChangeArrowheads="1"/>
          </p:cNvSpPr>
          <p:nvPr/>
        </p:nvSpPr>
        <p:spPr bwMode="auto">
          <a:xfrm>
            <a:off x="6540500" y="3806825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" name="Rectangle 281"/>
          <p:cNvSpPr>
            <a:spLocks noChangeArrowheads="1"/>
          </p:cNvSpPr>
          <p:nvPr/>
        </p:nvSpPr>
        <p:spPr bwMode="auto">
          <a:xfrm>
            <a:off x="6807200" y="3781425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" name="Rectangle 282"/>
          <p:cNvSpPr>
            <a:spLocks noChangeArrowheads="1"/>
          </p:cNvSpPr>
          <p:nvPr/>
        </p:nvSpPr>
        <p:spPr bwMode="auto">
          <a:xfrm>
            <a:off x="1062038" y="4127500"/>
            <a:ext cx="371475" cy="528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800">
                <a:latin typeface="Geneva" charset="0"/>
              </a:rPr>
              <a:t>1</a:t>
            </a:r>
          </a:p>
        </p:txBody>
      </p:sp>
      <p:sp>
        <p:nvSpPr>
          <p:cNvPr id="283" name="Rectangle 283"/>
          <p:cNvSpPr>
            <a:spLocks noChangeArrowheads="1"/>
          </p:cNvSpPr>
          <p:nvPr/>
        </p:nvSpPr>
        <p:spPr bwMode="auto">
          <a:xfrm>
            <a:off x="820738" y="3162300"/>
            <a:ext cx="549275" cy="528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800">
                <a:latin typeface="Geneva" charset="0"/>
              </a:rPr>
              <a:t>10</a:t>
            </a:r>
          </a:p>
        </p:txBody>
      </p:sp>
      <p:sp>
        <p:nvSpPr>
          <p:cNvPr id="284" name="Rectangle 284"/>
          <p:cNvSpPr>
            <a:spLocks noChangeArrowheads="1"/>
          </p:cNvSpPr>
          <p:nvPr/>
        </p:nvSpPr>
        <p:spPr bwMode="auto">
          <a:xfrm>
            <a:off x="655638" y="2273300"/>
            <a:ext cx="727075" cy="528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800">
                <a:latin typeface="Geneva" charset="0"/>
              </a:rPr>
              <a:t>100</a:t>
            </a:r>
          </a:p>
        </p:txBody>
      </p:sp>
      <p:sp>
        <p:nvSpPr>
          <p:cNvPr id="285" name="Rectangle 285"/>
          <p:cNvSpPr>
            <a:spLocks noChangeArrowheads="1"/>
          </p:cNvSpPr>
          <p:nvPr/>
        </p:nvSpPr>
        <p:spPr bwMode="auto">
          <a:xfrm>
            <a:off x="414338" y="1219200"/>
            <a:ext cx="904875" cy="528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800">
                <a:latin typeface="Geneva" charset="0"/>
              </a:rPr>
              <a:t>1000</a:t>
            </a:r>
          </a:p>
        </p:txBody>
      </p:sp>
      <p:sp>
        <p:nvSpPr>
          <p:cNvPr id="286" name="Rectangle 286"/>
          <p:cNvSpPr>
            <a:spLocks noChangeArrowheads="1"/>
          </p:cNvSpPr>
          <p:nvPr/>
        </p:nvSpPr>
        <p:spPr bwMode="auto">
          <a:xfrm rot="16200000">
            <a:off x="1205706" y="4436269"/>
            <a:ext cx="7969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>
                <a:latin typeface="Geneva" charset="0"/>
              </a:rPr>
              <a:t>1980</a:t>
            </a:r>
          </a:p>
        </p:txBody>
      </p:sp>
      <p:sp>
        <p:nvSpPr>
          <p:cNvPr id="287" name="Rectangle 287"/>
          <p:cNvSpPr>
            <a:spLocks noChangeArrowheads="1"/>
          </p:cNvSpPr>
          <p:nvPr/>
        </p:nvSpPr>
        <p:spPr bwMode="auto">
          <a:xfrm rot="16200000">
            <a:off x="1472406" y="4436269"/>
            <a:ext cx="7969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>
                <a:latin typeface="Geneva" charset="0"/>
              </a:rPr>
              <a:t>1981</a:t>
            </a:r>
          </a:p>
        </p:txBody>
      </p:sp>
      <p:sp>
        <p:nvSpPr>
          <p:cNvPr id="288" name="Rectangle 288"/>
          <p:cNvSpPr>
            <a:spLocks noChangeArrowheads="1"/>
          </p:cNvSpPr>
          <p:nvPr/>
        </p:nvSpPr>
        <p:spPr bwMode="auto">
          <a:xfrm rot="16200000">
            <a:off x="2005806" y="4436269"/>
            <a:ext cx="7969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>
                <a:latin typeface="Geneva" charset="0"/>
              </a:rPr>
              <a:t>1983</a:t>
            </a:r>
          </a:p>
        </p:txBody>
      </p:sp>
      <p:sp>
        <p:nvSpPr>
          <p:cNvPr id="289" name="Rectangle 289"/>
          <p:cNvSpPr>
            <a:spLocks noChangeArrowheads="1"/>
          </p:cNvSpPr>
          <p:nvPr/>
        </p:nvSpPr>
        <p:spPr bwMode="auto">
          <a:xfrm rot="16200000">
            <a:off x="2272506" y="4436269"/>
            <a:ext cx="7969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>
                <a:latin typeface="Geneva" charset="0"/>
              </a:rPr>
              <a:t>1984</a:t>
            </a:r>
          </a:p>
        </p:txBody>
      </p:sp>
      <p:sp>
        <p:nvSpPr>
          <p:cNvPr id="290" name="Rectangle 290"/>
          <p:cNvSpPr>
            <a:spLocks noChangeArrowheads="1"/>
          </p:cNvSpPr>
          <p:nvPr/>
        </p:nvSpPr>
        <p:spPr bwMode="auto">
          <a:xfrm rot="16200000">
            <a:off x="2539206" y="4436269"/>
            <a:ext cx="7969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>
                <a:latin typeface="Geneva" charset="0"/>
              </a:rPr>
              <a:t>1985</a:t>
            </a:r>
          </a:p>
        </p:txBody>
      </p:sp>
      <p:sp>
        <p:nvSpPr>
          <p:cNvPr id="291" name="Rectangle 291"/>
          <p:cNvSpPr>
            <a:spLocks noChangeArrowheads="1"/>
          </p:cNvSpPr>
          <p:nvPr/>
        </p:nvSpPr>
        <p:spPr bwMode="auto">
          <a:xfrm rot="16200000">
            <a:off x="2818606" y="4436269"/>
            <a:ext cx="7969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>
                <a:latin typeface="Geneva" charset="0"/>
              </a:rPr>
              <a:t>1986</a:t>
            </a:r>
          </a:p>
        </p:txBody>
      </p:sp>
      <p:sp>
        <p:nvSpPr>
          <p:cNvPr id="292" name="Rectangle 292"/>
          <p:cNvSpPr>
            <a:spLocks noChangeArrowheads="1"/>
          </p:cNvSpPr>
          <p:nvPr/>
        </p:nvSpPr>
        <p:spPr bwMode="auto">
          <a:xfrm rot="16200000">
            <a:off x="3085306" y="4436269"/>
            <a:ext cx="7969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>
                <a:latin typeface="Geneva" charset="0"/>
              </a:rPr>
              <a:t>1987</a:t>
            </a:r>
          </a:p>
        </p:txBody>
      </p:sp>
      <p:sp>
        <p:nvSpPr>
          <p:cNvPr id="293" name="Rectangle 293"/>
          <p:cNvSpPr>
            <a:spLocks noChangeArrowheads="1"/>
          </p:cNvSpPr>
          <p:nvPr/>
        </p:nvSpPr>
        <p:spPr bwMode="auto">
          <a:xfrm rot="16200000">
            <a:off x="3352006" y="4436269"/>
            <a:ext cx="7969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>
                <a:latin typeface="Geneva" charset="0"/>
              </a:rPr>
              <a:t>1988</a:t>
            </a:r>
          </a:p>
        </p:txBody>
      </p:sp>
      <p:sp>
        <p:nvSpPr>
          <p:cNvPr id="294" name="Rectangle 294"/>
          <p:cNvSpPr>
            <a:spLocks noChangeArrowheads="1"/>
          </p:cNvSpPr>
          <p:nvPr/>
        </p:nvSpPr>
        <p:spPr bwMode="auto">
          <a:xfrm rot="16200000">
            <a:off x="3618706" y="4436269"/>
            <a:ext cx="7969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>
                <a:latin typeface="Geneva" charset="0"/>
              </a:rPr>
              <a:t>1989</a:t>
            </a:r>
          </a:p>
        </p:txBody>
      </p:sp>
      <p:sp>
        <p:nvSpPr>
          <p:cNvPr id="295" name="Rectangle 295"/>
          <p:cNvSpPr>
            <a:spLocks noChangeArrowheads="1"/>
          </p:cNvSpPr>
          <p:nvPr/>
        </p:nvSpPr>
        <p:spPr bwMode="auto">
          <a:xfrm rot="16200000">
            <a:off x="3885406" y="4436269"/>
            <a:ext cx="7969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>
                <a:latin typeface="Geneva" charset="0"/>
              </a:rPr>
              <a:t>1990</a:t>
            </a:r>
          </a:p>
        </p:txBody>
      </p:sp>
      <p:sp>
        <p:nvSpPr>
          <p:cNvPr id="296" name="Rectangle 296"/>
          <p:cNvSpPr>
            <a:spLocks noChangeArrowheads="1"/>
          </p:cNvSpPr>
          <p:nvPr/>
        </p:nvSpPr>
        <p:spPr bwMode="auto">
          <a:xfrm rot="16200000">
            <a:off x="4152106" y="4436269"/>
            <a:ext cx="7969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>
                <a:latin typeface="Geneva" charset="0"/>
              </a:rPr>
              <a:t>1991</a:t>
            </a:r>
          </a:p>
        </p:txBody>
      </p:sp>
      <p:sp>
        <p:nvSpPr>
          <p:cNvPr id="297" name="Rectangle 297"/>
          <p:cNvSpPr>
            <a:spLocks noChangeArrowheads="1"/>
          </p:cNvSpPr>
          <p:nvPr/>
        </p:nvSpPr>
        <p:spPr bwMode="auto">
          <a:xfrm rot="16200000">
            <a:off x="4431506" y="4436269"/>
            <a:ext cx="7969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>
                <a:latin typeface="Geneva" charset="0"/>
              </a:rPr>
              <a:t>1992</a:t>
            </a:r>
          </a:p>
        </p:txBody>
      </p:sp>
      <p:sp>
        <p:nvSpPr>
          <p:cNvPr id="298" name="Rectangle 298"/>
          <p:cNvSpPr>
            <a:spLocks noChangeArrowheads="1"/>
          </p:cNvSpPr>
          <p:nvPr/>
        </p:nvSpPr>
        <p:spPr bwMode="auto">
          <a:xfrm rot="16200000">
            <a:off x="4698206" y="4436269"/>
            <a:ext cx="7969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>
                <a:latin typeface="Geneva" charset="0"/>
              </a:rPr>
              <a:t>1993</a:t>
            </a:r>
          </a:p>
        </p:txBody>
      </p:sp>
      <p:sp>
        <p:nvSpPr>
          <p:cNvPr id="299" name="Rectangle 299"/>
          <p:cNvSpPr>
            <a:spLocks noChangeArrowheads="1"/>
          </p:cNvSpPr>
          <p:nvPr/>
        </p:nvSpPr>
        <p:spPr bwMode="auto">
          <a:xfrm rot="16200000">
            <a:off x="4964906" y="4436269"/>
            <a:ext cx="7969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>
                <a:latin typeface="Geneva" charset="0"/>
              </a:rPr>
              <a:t>1994</a:t>
            </a:r>
          </a:p>
        </p:txBody>
      </p:sp>
      <p:sp>
        <p:nvSpPr>
          <p:cNvPr id="300" name="Rectangle 300"/>
          <p:cNvSpPr>
            <a:spLocks noChangeArrowheads="1"/>
          </p:cNvSpPr>
          <p:nvPr/>
        </p:nvSpPr>
        <p:spPr bwMode="auto">
          <a:xfrm rot="16200000">
            <a:off x="5231606" y="4436269"/>
            <a:ext cx="7969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>
                <a:latin typeface="Geneva" charset="0"/>
              </a:rPr>
              <a:t>1995</a:t>
            </a:r>
          </a:p>
        </p:txBody>
      </p:sp>
      <p:sp>
        <p:nvSpPr>
          <p:cNvPr id="301" name="Rectangle 301"/>
          <p:cNvSpPr>
            <a:spLocks noChangeArrowheads="1"/>
          </p:cNvSpPr>
          <p:nvPr/>
        </p:nvSpPr>
        <p:spPr bwMode="auto">
          <a:xfrm rot="16200000">
            <a:off x="5498306" y="4436269"/>
            <a:ext cx="7969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>
                <a:latin typeface="Geneva" charset="0"/>
              </a:rPr>
              <a:t>1996</a:t>
            </a:r>
          </a:p>
        </p:txBody>
      </p:sp>
      <p:sp>
        <p:nvSpPr>
          <p:cNvPr id="302" name="Rectangle 302"/>
          <p:cNvSpPr>
            <a:spLocks noChangeArrowheads="1"/>
          </p:cNvSpPr>
          <p:nvPr/>
        </p:nvSpPr>
        <p:spPr bwMode="auto">
          <a:xfrm rot="16200000">
            <a:off x="5765006" y="4436269"/>
            <a:ext cx="7969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>
                <a:latin typeface="Geneva" charset="0"/>
              </a:rPr>
              <a:t>1997</a:t>
            </a:r>
          </a:p>
        </p:txBody>
      </p:sp>
      <p:sp>
        <p:nvSpPr>
          <p:cNvPr id="303" name="Rectangle 303"/>
          <p:cNvSpPr>
            <a:spLocks noChangeArrowheads="1"/>
          </p:cNvSpPr>
          <p:nvPr/>
        </p:nvSpPr>
        <p:spPr bwMode="auto">
          <a:xfrm rot="16200000">
            <a:off x="6031706" y="4436269"/>
            <a:ext cx="7969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>
                <a:latin typeface="Geneva" charset="0"/>
              </a:rPr>
              <a:t>1998</a:t>
            </a:r>
          </a:p>
        </p:txBody>
      </p:sp>
      <p:sp>
        <p:nvSpPr>
          <p:cNvPr id="304" name="Rectangle 304"/>
          <p:cNvSpPr>
            <a:spLocks noChangeArrowheads="1"/>
          </p:cNvSpPr>
          <p:nvPr/>
        </p:nvSpPr>
        <p:spPr bwMode="auto">
          <a:xfrm rot="16200000">
            <a:off x="6311106" y="4436269"/>
            <a:ext cx="7969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dirty="0">
                <a:latin typeface="Geneva" charset="0"/>
              </a:rPr>
              <a:t>1999</a:t>
            </a:r>
          </a:p>
        </p:txBody>
      </p:sp>
      <p:sp>
        <p:nvSpPr>
          <p:cNvPr id="305" name="Rectangle 305"/>
          <p:cNvSpPr>
            <a:spLocks noChangeArrowheads="1"/>
          </p:cNvSpPr>
          <p:nvPr/>
        </p:nvSpPr>
        <p:spPr bwMode="auto">
          <a:xfrm rot="16200000">
            <a:off x="6577806" y="4436269"/>
            <a:ext cx="7969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>
                <a:latin typeface="Geneva" charset="0"/>
              </a:rPr>
              <a:t>2000</a:t>
            </a:r>
          </a:p>
        </p:txBody>
      </p:sp>
      <p:sp>
        <p:nvSpPr>
          <p:cNvPr id="306" name="Rectangle 306"/>
          <p:cNvSpPr>
            <a:spLocks noChangeArrowheads="1"/>
          </p:cNvSpPr>
          <p:nvPr/>
        </p:nvSpPr>
        <p:spPr bwMode="auto">
          <a:xfrm>
            <a:off x="6716713" y="3902075"/>
            <a:ext cx="568325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000" b="0">
                <a:solidFill>
                  <a:srgbClr val="000000"/>
                </a:solidFill>
                <a:latin typeface="Arial" pitchFamily="34" charset="0"/>
              </a:rPr>
              <a:t>DRAM</a:t>
            </a:r>
          </a:p>
        </p:txBody>
      </p:sp>
      <p:sp>
        <p:nvSpPr>
          <p:cNvPr id="307" name="Rectangle 307"/>
          <p:cNvSpPr>
            <a:spLocks noChangeArrowheads="1"/>
          </p:cNvSpPr>
          <p:nvPr/>
        </p:nvSpPr>
        <p:spPr bwMode="auto">
          <a:xfrm>
            <a:off x="6831013" y="1425575"/>
            <a:ext cx="439737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000" b="0">
                <a:solidFill>
                  <a:srgbClr val="000000"/>
                </a:solidFill>
                <a:latin typeface="Geneva" charset="0"/>
              </a:rPr>
              <a:t>CPU</a:t>
            </a:r>
          </a:p>
        </p:txBody>
      </p:sp>
      <p:sp>
        <p:nvSpPr>
          <p:cNvPr id="309" name="Rectangle 309"/>
          <p:cNvSpPr>
            <a:spLocks noChangeArrowheads="1"/>
          </p:cNvSpPr>
          <p:nvPr/>
        </p:nvSpPr>
        <p:spPr bwMode="auto">
          <a:xfrm rot="16200000">
            <a:off x="1777206" y="4436269"/>
            <a:ext cx="7969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>
                <a:latin typeface="Geneva" charset="0"/>
              </a:rPr>
              <a:t>1982</a:t>
            </a:r>
          </a:p>
        </p:txBody>
      </p:sp>
      <p:sp>
        <p:nvSpPr>
          <p:cNvPr id="310" name="Line 310"/>
          <p:cNvSpPr>
            <a:spLocks noChangeShapeType="1"/>
          </p:cNvSpPr>
          <p:nvPr/>
        </p:nvSpPr>
        <p:spPr bwMode="auto">
          <a:xfrm>
            <a:off x="6062663" y="2085975"/>
            <a:ext cx="0" cy="18034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" name="Rectangle 311"/>
          <p:cNvSpPr>
            <a:spLocks noChangeArrowheads="1"/>
          </p:cNvSpPr>
          <p:nvPr/>
        </p:nvSpPr>
        <p:spPr bwMode="auto">
          <a:xfrm>
            <a:off x="6032500" y="2281238"/>
            <a:ext cx="2346797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 dirty="0">
                <a:latin typeface="Arial" pitchFamily="34" charset="0"/>
              </a:rPr>
              <a:t>Processor-Memory</a:t>
            </a:r>
          </a:p>
          <a:p>
            <a:pPr algn="l"/>
            <a:r>
              <a:rPr lang="en-US" sz="2000" dirty="0">
                <a:latin typeface="Arial" pitchFamily="34" charset="0"/>
              </a:rPr>
              <a:t>Performance Gap:</a:t>
            </a:r>
            <a:br>
              <a:rPr lang="en-US" sz="2000" dirty="0">
                <a:latin typeface="Arial" pitchFamily="34" charset="0"/>
              </a:rPr>
            </a:br>
            <a:r>
              <a:rPr lang="en-US" sz="2000" dirty="0">
                <a:latin typeface="Arial" pitchFamily="34" charset="0"/>
              </a:rPr>
              <a:t>(grows 50% / year)</a:t>
            </a:r>
          </a:p>
        </p:txBody>
      </p:sp>
      <p:sp>
        <p:nvSpPr>
          <p:cNvPr id="312" name="Rectangle 312"/>
          <p:cNvSpPr>
            <a:spLocks noChangeArrowheads="1"/>
          </p:cNvSpPr>
          <p:nvPr/>
        </p:nvSpPr>
        <p:spPr bwMode="auto">
          <a:xfrm rot="16200000">
            <a:off x="-649287" y="2730500"/>
            <a:ext cx="2357438" cy="515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800">
                <a:latin typeface="Arial" pitchFamily="34" charset="0"/>
              </a:rPr>
              <a:t>Performance</a:t>
            </a:r>
          </a:p>
        </p:txBody>
      </p:sp>
      <p:sp>
        <p:nvSpPr>
          <p:cNvPr id="315" name="Rectangle 4"/>
          <p:cNvSpPr>
            <a:spLocks noChangeArrowheads="1"/>
          </p:cNvSpPr>
          <p:nvPr/>
        </p:nvSpPr>
        <p:spPr bwMode="auto">
          <a:xfrm>
            <a:off x="7421563" y="1143000"/>
            <a:ext cx="1270000" cy="7053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2000" b="0" dirty="0">
                <a:latin typeface="Arial" pitchFamily="34" charset="0"/>
              </a:rPr>
              <a:t>µProc</a:t>
            </a:r>
          </a:p>
          <a:p>
            <a:pPr algn="l"/>
            <a:r>
              <a:rPr lang="en-US" sz="2000" b="0" dirty="0">
                <a:latin typeface="Arial" pitchFamily="34" charset="0"/>
              </a:rPr>
              <a:t>60%/yr.</a:t>
            </a:r>
          </a:p>
        </p:txBody>
      </p:sp>
      <p:sp>
        <p:nvSpPr>
          <p:cNvPr id="316" name="Arc 308"/>
          <p:cNvSpPr>
            <a:spLocks/>
          </p:cNvSpPr>
          <p:nvPr/>
        </p:nvSpPr>
        <p:spPr bwMode="auto">
          <a:xfrm>
            <a:off x="6910388" y="1246188"/>
            <a:ext cx="558800" cy="18732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21600"/>
              <a:gd name="T1" fmla="*/ 21600 h 21600"/>
              <a:gd name="T2" fmla="*/ 21539 w 21600"/>
              <a:gd name="T3" fmla="*/ 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21600"/>
                </a:moveTo>
                <a:cubicBezTo>
                  <a:pt x="0" y="9694"/>
                  <a:pt x="9633" y="33"/>
                  <a:pt x="21539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94"/>
                  <a:pt x="9633" y="33"/>
                  <a:pt x="21539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503238"/>
            <a:ext cx="8229600" cy="715962"/>
          </a:xfrm>
        </p:spPr>
        <p:txBody>
          <a:bodyPr/>
          <a:lstStyle/>
          <a:p>
            <a:r>
              <a:rPr lang="en-US" dirty="0"/>
              <a:t>Processor Speed vs. Memory Bandwidth</a:t>
            </a:r>
          </a:p>
        </p:txBody>
      </p:sp>
      <p:pic>
        <p:nvPicPr>
          <p:cNvPr id="39939" name="Picture 1027"/>
          <p:cNvPicPr>
            <a:picLocks noChangeAspect="1" noChangeArrowheads="1"/>
          </p:cNvPicPr>
          <p:nvPr/>
        </p:nvPicPr>
        <p:blipFill>
          <a:blip r:embed="rId2"/>
          <a:srcRect b="1493"/>
          <a:stretch>
            <a:fillRect/>
          </a:stretch>
        </p:blipFill>
        <p:spPr bwMode="auto">
          <a:xfrm>
            <a:off x="533400" y="1143000"/>
            <a:ext cx="664845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940" name="Text Box 1028"/>
          <p:cNvSpPr txBox="1">
            <a:spLocks noChangeArrowheads="1"/>
          </p:cNvSpPr>
          <p:nvPr/>
        </p:nvSpPr>
        <p:spPr bwMode="auto">
          <a:xfrm>
            <a:off x="7162800" y="2924175"/>
            <a:ext cx="17018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Source:</a:t>
            </a:r>
          </a:p>
          <a:p>
            <a:r>
              <a:rPr lang="en-US" sz="1800"/>
              <a:t>Heath, Kaur,</a:t>
            </a:r>
          </a:p>
          <a:p>
            <a:r>
              <a:rPr lang="en-US" sz="1800"/>
              <a:t>Martin, Nguyen.</a:t>
            </a:r>
          </a:p>
          <a:p>
            <a:r>
              <a:rPr lang="en-US" sz="1800"/>
              <a:t>HPCA 2001.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Course Web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omic Sans MS" pitchFamily="-106" charset="0"/>
              </a:rPr>
              <a:t>Course information on:</a:t>
            </a:r>
          </a:p>
          <a:p>
            <a:pPr lvl="1" eaLnBrk="1" hangingPunct="1"/>
            <a:r>
              <a:rPr lang="en-US" dirty="0" smtClean="0"/>
              <a:t>Sakai: </a:t>
            </a:r>
            <a:r>
              <a:rPr lang="en-US" dirty="0" smtClean="0">
                <a:hlinkClick r:id="rId2"/>
              </a:rPr>
              <a:t>https://sakai.rutgers.edu</a:t>
            </a:r>
            <a:endParaRPr lang="en-US" dirty="0" smtClean="0"/>
          </a:p>
          <a:p>
            <a:pPr lvl="2" eaLnBrk="1" hangingPunct="1"/>
            <a:r>
              <a:rPr lang="en-US" dirty="0" smtClean="0"/>
              <a:t>Announcements, course material, assignment hand-in, etc.</a:t>
            </a:r>
          </a:p>
          <a:p>
            <a:pPr lvl="2" eaLnBrk="1" hangingPunct="1"/>
            <a:r>
              <a:rPr lang="en-US" dirty="0" smtClean="0"/>
              <a:t>If you are registered, when you login to Sakai using your </a:t>
            </a:r>
            <a:r>
              <a:rPr lang="en-US" dirty="0" err="1" smtClean="0"/>
              <a:t>netid</a:t>
            </a:r>
            <a:r>
              <a:rPr lang="en-US" dirty="0" smtClean="0"/>
              <a:t>, you should see a tab “CS 211 </a:t>
            </a:r>
            <a:r>
              <a:rPr lang="en-US" dirty="0"/>
              <a:t>F</a:t>
            </a:r>
            <a:r>
              <a:rPr lang="en-US" dirty="0" smtClean="0"/>
              <a:t>11”</a:t>
            </a:r>
          </a:p>
          <a:p>
            <a:pPr lvl="3" eaLnBrk="1" hangingPunct="1"/>
            <a:r>
              <a:rPr lang="en-US" dirty="0" smtClean="0"/>
              <a:t>If not, it may be under the “My Active Sites” tab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60" name="Picture 4" descr="f01-15-P37449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50" y="1524000"/>
            <a:ext cx="7559675" cy="346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“Power Wall”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Text Books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omic Sans MS" pitchFamily="-106" charset="0"/>
              </a:rPr>
              <a:t>Required Book:</a:t>
            </a:r>
          </a:p>
          <a:p>
            <a:pPr lvl="1" eaLnBrk="1" hangingPunct="1"/>
            <a:r>
              <a:rPr lang="en-US" dirty="0" smtClean="0">
                <a:latin typeface="Comic Sans MS" pitchFamily="-106" charset="0"/>
              </a:rPr>
              <a:t>Bryant and </a:t>
            </a:r>
            <a:r>
              <a:rPr lang="en-US" dirty="0" err="1" smtClean="0">
                <a:latin typeface="Comic Sans MS" pitchFamily="-106" charset="0"/>
              </a:rPr>
              <a:t>O’Hallaron</a:t>
            </a:r>
            <a:r>
              <a:rPr lang="en-US" dirty="0" smtClean="0">
                <a:latin typeface="Comic Sans MS" pitchFamily="-106" charset="0"/>
              </a:rPr>
              <a:t>. Computer Systems: A Programmer’s Perspective. Prentice Hall.</a:t>
            </a:r>
          </a:p>
          <a:p>
            <a:pPr lvl="1" eaLnBrk="1" hangingPunct="1"/>
            <a:r>
              <a:rPr lang="en-US" dirty="0" smtClean="0">
                <a:latin typeface="Comic Sans MS" pitchFamily="-106" charset="0"/>
              </a:rPr>
              <a:t> Recommended Book: Patterson and Hennessy. Computer Organization and Design: The Hardware/Software Interface. Morgan Kauffman.</a:t>
            </a:r>
          </a:p>
          <a:p>
            <a:pPr lvl="1" eaLnBrk="1" hangingPunct="1"/>
            <a:r>
              <a:rPr lang="en-US" dirty="0" smtClean="0">
                <a:latin typeface="Comic Sans MS" pitchFamily="-106" charset="0"/>
              </a:rPr>
              <a:t>Kernighan and Ritchie. The C Programming Language, 2</a:t>
            </a:r>
            <a:r>
              <a:rPr lang="en-US" baseline="30000" dirty="0" smtClean="0">
                <a:latin typeface="Comic Sans MS" pitchFamily="-106" charset="0"/>
              </a:rPr>
              <a:t>nd</a:t>
            </a:r>
            <a:r>
              <a:rPr lang="en-US" dirty="0" smtClean="0">
                <a:latin typeface="Comic Sans MS" pitchFamily="-106" charset="0"/>
              </a:rPr>
              <a:t> Edition, Prentice Hall, 1988.</a:t>
            </a:r>
          </a:p>
          <a:p>
            <a:pPr lvl="2" eaLnBrk="1" hangingPunct="1"/>
            <a:r>
              <a:rPr lang="en-US" dirty="0" smtClean="0">
                <a:latin typeface="Comic Sans MS" pitchFamily="-106" charset="0"/>
              </a:rPr>
              <a:t>Any good C book should be fine</a:t>
            </a:r>
          </a:p>
          <a:p>
            <a:pPr lvl="2" eaLnBrk="1" hangingPunct="1"/>
            <a:r>
              <a:rPr lang="en-US" dirty="0" smtClean="0">
                <a:latin typeface="Comic Sans MS" pitchFamily="-106" charset="0"/>
              </a:rPr>
              <a:t>A free online C book: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3300"/>
                </a:solidFill>
                <a:hlinkClick r:id="rId2"/>
              </a:rPr>
              <a:t>http://publications.gbdirect.co.uk/c_book/</a:t>
            </a:r>
            <a:endParaRPr lang="en-US" dirty="0" smtClean="0">
              <a:solidFill>
                <a:srgbClr val="FF3300"/>
              </a:solidFill>
            </a:endParaRPr>
          </a:p>
          <a:p>
            <a:pPr lvl="3" eaLnBrk="1" hangingPunct="1"/>
            <a:r>
              <a:rPr lang="en-US" dirty="0" smtClean="0">
                <a:solidFill>
                  <a:srgbClr val="FF3300"/>
                </a:solidFill>
              </a:rPr>
              <a:t>Disclaimer: I know nothing about the quality of this book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You Should Know</a:t>
            </a:r>
            <a:endParaRPr lang="en-US" dirty="0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mic Sans MS" pitchFamily="-106" charset="0"/>
              </a:rPr>
              <a:t>Prerequisite: 198:112 </a:t>
            </a:r>
            <a:r>
              <a:rPr lang="en-US" smtClean="0">
                <a:latin typeface="Wingdings" pitchFamily="-106" charset="2"/>
                <a:ea typeface="Wingdings" pitchFamily="-106" charset="2"/>
                <a:cs typeface="Wingdings" pitchFamily="-106" charset="2"/>
              </a:rPr>
              <a:t></a:t>
            </a:r>
            <a:endParaRPr lang="en-US" smtClean="0">
              <a:latin typeface="Comic Sans MS" pitchFamily="-106" charset="0"/>
            </a:endParaRPr>
          </a:p>
          <a:p>
            <a:pPr lvl="1" eaLnBrk="1" hangingPunct="1"/>
            <a:r>
              <a:rPr lang="en-US" smtClean="0"/>
              <a:t>You know some math</a:t>
            </a:r>
          </a:p>
          <a:p>
            <a:pPr lvl="1" eaLnBrk="1" hangingPunct="1"/>
            <a:r>
              <a:rPr lang="en-US" smtClean="0"/>
              <a:t>You know a bit about algorithms</a:t>
            </a:r>
          </a:p>
          <a:p>
            <a:pPr lvl="1" eaLnBrk="1" hangingPunct="1"/>
            <a:r>
              <a:rPr lang="en-US" smtClean="0"/>
              <a:t>You know at least one programming language (Java)</a:t>
            </a:r>
          </a:p>
          <a:p>
            <a:pPr lvl="1" eaLnBrk="1" hangingPunct="1"/>
            <a:r>
              <a:rPr lang="en-US" smtClean="0"/>
              <a:t>You know something about how to write, run, and test programs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eaLnBrk="1" hangingPunct="1"/>
            <a:endParaRPr lang="en-US" smtClean="0">
              <a:latin typeface="Comic Sans MS" pitchFamily="-106" charset="0"/>
            </a:endParaRPr>
          </a:p>
          <a:p>
            <a:pPr lvl="1" eaLnBrk="1" hangingPunct="1"/>
            <a:endParaRPr lang="en-US" smtClean="0"/>
          </a:p>
          <a:p>
            <a:pPr eaLnBrk="1" hangingPunct="1"/>
            <a:endParaRPr lang="en-US" dirty="0" smtClean="0">
              <a:latin typeface="Comic Sans MS" pitchFamily="-10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You Will Learn …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omic Sans MS" pitchFamily="-106" charset="0"/>
              </a:rPr>
              <a:t>How to program in two more programming languages (C and Assembly)</a:t>
            </a:r>
          </a:p>
          <a:p>
            <a:pPr eaLnBrk="1" hangingPunct="1"/>
            <a:r>
              <a:rPr lang="en-US" dirty="0" smtClean="0">
                <a:latin typeface="Comic Sans MS" pitchFamily="-106" charset="0"/>
              </a:rPr>
              <a:t>The major hardware components in computer systems</a:t>
            </a:r>
          </a:p>
          <a:p>
            <a:pPr lvl="1" eaLnBrk="1" hangingPunct="1"/>
            <a:r>
              <a:rPr lang="en-US" dirty="0" smtClean="0"/>
              <a:t>Trends in technology and computer architecture</a:t>
            </a:r>
          </a:p>
          <a:p>
            <a:pPr eaLnBrk="1" hangingPunct="1"/>
            <a:r>
              <a:rPr lang="en-US" dirty="0" smtClean="0">
                <a:latin typeface="Comic Sans MS" pitchFamily="-106" charset="0"/>
              </a:rPr>
              <a:t>How hardware components are built from digital logic</a:t>
            </a:r>
          </a:p>
          <a:p>
            <a:pPr eaLnBrk="1" hangingPunct="1"/>
            <a:r>
              <a:rPr lang="en-US" dirty="0" smtClean="0">
                <a:latin typeface="Comic Sans MS" pitchFamily="-106" charset="0"/>
              </a:rPr>
              <a:t>How programs written in a high-level language (e.g., C) is actually executed by the hardware</a:t>
            </a:r>
          </a:p>
          <a:p>
            <a:pPr eaLnBrk="1" hangingPunct="1"/>
            <a:r>
              <a:rPr lang="en-US" dirty="0" smtClean="0">
                <a:latin typeface="Comic Sans MS" pitchFamily="-106" charset="0"/>
              </a:rPr>
              <a:t>How to understand and improve the performance of programs</a:t>
            </a:r>
          </a:p>
          <a:p>
            <a:pPr eaLnBrk="1" hangingPunct="1"/>
            <a:endParaRPr lang="en-US" dirty="0" smtClean="0">
              <a:latin typeface="Comic Sans MS" pitchFamily="-10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Expectations</a:t>
            </a: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fun part</a:t>
            </a:r>
          </a:p>
          <a:p>
            <a:pPr lvl="1"/>
            <a:r>
              <a:rPr lang="en-US" dirty="0" smtClean="0"/>
              <a:t>3 programming assignments</a:t>
            </a:r>
          </a:p>
          <a:p>
            <a:pPr lvl="1"/>
            <a:r>
              <a:rPr lang="en-US" dirty="0" smtClean="0"/>
              <a:t>1 paper &amp; pencil homework assignment</a:t>
            </a:r>
          </a:p>
          <a:p>
            <a:r>
              <a:rPr lang="en-US" dirty="0" smtClean="0"/>
              <a:t>The not so fun part</a:t>
            </a:r>
          </a:p>
          <a:p>
            <a:pPr lvl="1"/>
            <a:r>
              <a:rPr lang="en-US" dirty="0" smtClean="0"/>
              <a:t>2 midterm and 1 final exams</a:t>
            </a:r>
          </a:p>
          <a:p>
            <a:pPr lvl="2"/>
            <a:r>
              <a:rPr lang="en-US" dirty="0" smtClean="0"/>
              <a:t>All exams are comprehensive (all materials up to the exam)</a:t>
            </a:r>
          </a:p>
          <a:p>
            <a:r>
              <a:rPr lang="en-US" dirty="0" smtClean="0"/>
              <a:t>What we expect from you</a:t>
            </a:r>
          </a:p>
          <a:p>
            <a:pPr lvl="1"/>
            <a:r>
              <a:rPr lang="en-US" dirty="0" smtClean="0"/>
              <a:t>Attend lectures and recitations</a:t>
            </a:r>
          </a:p>
          <a:p>
            <a:pPr lvl="2"/>
            <a:r>
              <a:rPr lang="en-US" dirty="0" smtClean="0"/>
              <a:t>Read the assigned readings before lecture</a:t>
            </a:r>
          </a:p>
          <a:p>
            <a:pPr lvl="2"/>
            <a:r>
              <a:rPr lang="en-US" dirty="0" smtClean="0"/>
              <a:t>Read and think about the programming and homework assignments</a:t>
            </a:r>
          </a:p>
          <a:p>
            <a:pPr lvl="1"/>
            <a:r>
              <a:rPr lang="en-US" dirty="0" smtClean="0"/>
              <a:t>Ask questions</a:t>
            </a:r>
          </a:p>
          <a:p>
            <a:pPr lvl="1"/>
            <a:r>
              <a:rPr lang="en-US" dirty="0" smtClean="0"/>
              <a:t>Start programming assignments early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 Late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We will NOT accept late assignments</a:t>
            </a:r>
          </a:p>
          <a:p>
            <a:r>
              <a:rPr lang="en-US" dirty="0" smtClean="0"/>
              <a:t>Programming assignments to be handed-in on Sakai</a:t>
            </a:r>
          </a:p>
          <a:p>
            <a:pPr lvl="1"/>
            <a:r>
              <a:rPr lang="en-US" dirty="0" smtClean="0"/>
              <a:t>Deadline will be enforced by Sakai</a:t>
            </a:r>
          </a:p>
          <a:p>
            <a:pPr lvl="2"/>
            <a:r>
              <a:rPr lang="en-US" dirty="0" smtClean="0"/>
              <a:t>Assignments will not be accepted after deadline passes </a:t>
            </a:r>
          </a:p>
          <a:p>
            <a:pPr lvl="2"/>
            <a:r>
              <a:rPr lang="en-US" dirty="0" smtClean="0"/>
              <a:t>Can hand-in assignments multiple times so if you are working at the last minute, hand-in a version early (e.g., ½ hour before deadline)</a:t>
            </a:r>
          </a:p>
          <a:p>
            <a:r>
              <a:rPr lang="en-US" dirty="0" smtClean="0"/>
              <a:t>Homework assignments to be handed-in in lecture</a:t>
            </a:r>
          </a:p>
          <a:p>
            <a:pPr lvl="1"/>
            <a:r>
              <a:rPr lang="en-US" dirty="0" smtClean="0"/>
              <a:t>I will stop accepting assignments once I leave the lecture room</a:t>
            </a:r>
          </a:p>
          <a:p>
            <a:r>
              <a:rPr lang="en-US" dirty="0" smtClean="0"/>
              <a:t>Emails with assignments attached will be discarded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Collaboration vs. Cheating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Collaboration is encouraged</a:t>
            </a:r>
          </a:p>
          <a:p>
            <a:pPr lvl="1"/>
            <a:r>
              <a:rPr lang="en-US" dirty="0" smtClean="0"/>
              <a:t>You learn by discussing with others</a:t>
            </a:r>
          </a:p>
          <a:p>
            <a:pPr lvl="1"/>
            <a:r>
              <a:rPr lang="en-US" dirty="0" smtClean="0"/>
              <a:t>BUT, must not cheat…</a:t>
            </a:r>
          </a:p>
          <a:p>
            <a:r>
              <a:rPr lang="en-US" dirty="0" smtClean="0"/>
              <a:t>Cheating</a:t>
            </a:r>
          </a:p>
          <a:p>
            <a:pPr lvl="1"/>
            <a:r>
              <a:rPr lang="en-US" dirty="0" smtClean="0"/>
              <a:t>We hate it, we will not tolerate it, we will look for it</a:t>
            </a:r>
          </a:p>
          <a:p>
            <a:pPr lvl="1"/>
            <a:r>
              <a:rPr lang="en-US" dirty="0" smtClean="0"/>
              <a:t>If we find cheating, </a:t>
            </a:r>
            <a:r>
              <a:rPr lang="en-US" i="1" dirty="0" smtClean="0"/>
              <a:t>everyone involved will be punished</a:t>
            </a:r>
          </a:p>
          <a:p>
            <a:pPr lvl="2"/>
            <a:r>
              <a:rPr lang="en-US" dirty="0" smtClean="0"/>
              <a:t>Department’s academic integrity policy: </a:t>
            </a:r>
            <a:r>
              <a:rPr lang="en-US" dirty="0" smtClean="0">
                <a:hlinkClick r:id="rId2"/>
              </a:rPr>
              <a:t>http://www.cs.rutgers.edu/policies/academicintegrity/</a:t>
            </a:r>
            <a:endParaRPr lang="en-US" dirty="0" smtClean="0"/>
          </a:p>
          <a:p>
            <a:pPr lvl="1"/>
            <a:r>
              <a:rPr lang="en-US" dirty="0" smtClean="0"/>
              <a:t>If you are having trouble with the course for any reason</a:t>
            </a:r>
          </a:p>
          <a:p>
            <a:pPr lvl="2"/>
            <a:r>
              <a:rPr lang="en-US" dirty="0" smtClean="0"/>
              <a:t>Come talk to me</a:t>
            </a:r>
          </a:p>
          <a:p>
            <a:pPr lvl="3"/>
            <a:r>
              <a:rPr lang="en-US" dirty="0" smtClean="0"/>
              <a:t>Please observe my “door policy”</a:t>
            </a:r>
          </a:p>
          <a:p>
            <a:pPr lvl="2"/>
            <a:r>
              <a:rPr lang="en-US" dirty="0" smtClean="0"/>
              <a:t>I will help you if I can</a:t>
            </a:r>
          </a:p>
          <a:p>
            <a:pPr lvl="3"/>
            <a:r>
              <a:rPr lang="en-US" dirty="0" smtClean="0"/>
              <a:t>Corollary: once cheating has occurred, there’s nothing I can do to help you avoid the consequences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6653</TotalTime>
  <Words>1244</Words>
  <Application>Microsoft Office PowerPoint</Application>
  <PresentationFormat>On-screen Show (4:3)</PresentationFormat>
  <Paragraphs>354</Paragraphs>
  <Slides>30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Network</vt:lpstr>
      <vt:lpstr>   01:198:211 Computer Architecture</vt:lpstr>
      <vt:lpstr>Instructors</vt:lpstr>
      <vt:lpstr>Course Web</vt:lpstr>
      <vt:lpstr>Text Books</vt:lpstr>
      <vt:lpstr>What You Should Know</vt:lpstr>
      <vt:lpstr>What You Will Learn …</vt:lpstr>
      <vt:lpstr>Course Expectations</vt:lpstr>
      <vt:lpstr>No Late Assignments</vt:lpstr>
      <vt:lpstr>Collaboration vs. Cheating</vt:lpstr>
      <vt:lpstr>Tentative List of Topics</vt:lpstr>
      <vt:lpstr>Programming Assignments</vt:lpstr>
      <vt:lpstr>Grading</vt:lpstr>
      <vt:lpstr>Computer Architecture</vt:lpstr>
      <vt:lpstr>Main Components</vt:lpstr>
      <vt:lpstr>Von Neumann Model</vt:lpstr>
      <vt:lpstr>Basic CPU Function</vt:lpstr>
      <vt:lpstr>Programming Meets Hardware</vt:lpstr>
      <vt:lpstr>Input/Output</vt:lpstr>
      <vt:lpstr>Von Neumann in Practice</vt:lpstr>
      <vt:lpstr>Where Is the OS?</vt:lpstr>
      <vt:lpstr>Computer Architecture</vt:lpstr>
      <vt:lpstr>Architecture Trends: Moore’s law</vt:lpstr>
      <vt:lpstr>Number of Transistors on a Chip</vt:lpstr>
      <vt:lpstr>Clock speed</vt:lpstr>
      <vt:lpstr>Processor Performance</vt:lpstr>
      <vt:lpstr>Memory Capacity</vt:lpstr>
      <vt:lpstr>Disk Capacity</vt:lpstr>
      <vt:lpstr>CPU/Memory Performance Gap</vt:lpstr>
      <vt:lpstr>Processor Speed vs. Memory Bandwidth</vt:lpstr>
      <vt:lpstr>“Power Wall”</vt:lpstr>
    </vt:vector>
  </TitlesOfParts>
  <Company>rutgers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Motivation</dc:title>
  <dc:creator>badri nath</dc:creator>
  <cp:lastModifiedBy>Abhishek</cp:lastModifiedBy>
  <cp:revision>194</cp:revision>
  <cp:lastPrinted>1601-01-01T00:00:00Z</cp:lastPrinted>
  <dcterms:created xsi:type="dcterms:W3CDTF">2010-01-06T16:15:26Z</dcterms:created>
  <dcterms:modified xsi:type="dcterms:W3CDTF">2014-01-23T18:31:15Z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