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8" r:id="rId3"/>
    <p:sldId id="329" r:id="rId4"/>
    <p:sldId id="331" r:id="rId5"/>
    <p:sldId id="289" r:id="rId6"/>
    <p:sldId id="321" r:id="rId7"/>
    <p:sldId id="322" r:id="rId8"/>
    <p:sldId id="323" r:id="rId9"/>
    <p:sldId id="324" r:id="rId10"/>
    <p:sldId id="325" r:id="rId11"/>
    <p:sldId id="320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5" r:id="rId25"/>
    <p:sldId id="349" r:id="rId26"/>
    <p:sldId id="350" r:id="rId27"/>
    <p:sldId id="352" r:id="rId28"/>
    <p:sldId id="353" r:id="rId29"/>
    <p:sldId id="354" r:id="rId30"/>
    <p:sldId id="355" r:id="rId31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798" y="-7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1A1701F1-8973-4854-89CA-BA8698E63DB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B56DCA21-7382-4DC4-BCDD-B744BCA13EA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C4ADE0-49FC-477E-A2B3-7A66EF48C8D4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7"/>
            <a:ext cx="3029889" cy="46349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956" tIns="43978" rIns="87956" bIns="43978"/>
          <a:lstStyle>
            <a:lvl1pPr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14644" indent="-274863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9945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39232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79013" indent="-219890" defTabSz="92995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1879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58574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98355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38136" indent="-219890" defTabSz="92995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432953-0C10-498E-9756-DC3143295749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1E5E05DD-88D5-47A7-8176-7535A06816A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57357D3-AD40-4799-B007-58A721C0A7D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F5BB959E-BDA4-4F23-9F7B-8C68574053E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E541570F-BDAD-4E20-862D-E172A1E5F81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60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2E3E4444-9C04-490B-A659-06A00007D80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xfrm>
            <a:off x="3959767" y="8816249"/>
            <a:ext cx="3030156" cy="4643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3448" tIns="41724" rIns="83448" bIns="41724"/>
          <a:lstStyle>
            <a:lvl1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94824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71206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29305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46546" indent="-208620" defTabSz="41724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0631" algn="l"/>
                <a:tab pos="1321262" algn="l"/>
                <a:tab pos="1981893" algn="l"/>
                <a:tab pos="2642525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BEDF0CCA-0093-44C8-BCD3-33AA54CABA6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704850"/>
            <a:ext cx="4641850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9706" y="4408125"/>
            <a:ext cx="5593366" cy="41766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Reading: </a:t>
            </a:r>
          </a:p>
          <a:p>
            <a:pPr lvl="1"/>
            <a:r>
              <a:rPr lang="en-US" dirty="0" smtClean="0"/>
              <a:t>Uploaded materials on Sakai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685800" y="914400"/>
            <a:ext cx="7924800" cy="1143000"/>
          </a:xfrm>
        </p:spPr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Logic: Sequential Circuits and Finite State Machines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a D-FF to a T-FF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We need to design the circuit to generate the triggering signal D as a function of T and Q </a:t>
            </a:r>
            <a:r>
              <a:rPr lang="en-US" sz="2000" dirty="0" smtClean="0">
                <a:sym typeface="Wingdings" pitchFamily="2" charset="2"/>
              </a:rPr>
              <a:t> D = f(T, Q)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Consider the excitation tables of T and D</a:t>
            </a:r>
          </a:p>
          <a:p>
            <a:r>
              <a:rPr lang="en-US" sz="2000" dirty="0" smtClean="0">
                <a:sym typeface="Wingdings" pitchFamily="2" charset="2"/>
              </a:rPr>
              <a:t>Make a k-map </a:t>
            </a:r>
            <a:endParaRPr lang="en-US" sz="2000" dirty="0"/>
          </a:p>
        </p:txBody>
      </p:sp>
      <p:pic>
        <p:nvPicPr>
          <p:cNvPr id="13314" name="Picture 2" descr="D_T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31623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\begin{displaymath}&#10;\begin{tabular}{cc\vert c\vert c} \hline&#10;$Q_t$ &amp; $Q_{t+1}$\...&#10;...&amp; 1 \\&#10;1 &amp; 0 &amp; 1 &amp; 0 \\&#10;1 &amp; 1 &amp; 0 &amp; 1  \hline&#10;\end{tabular}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2133600"/>
            <a:ext cx="34480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13831"/>
              </p:ext>
            </p:extLst>
          </p:nvPr>
        </p:nvGraphicFramePr>
        <p:xfrm>
          <a:off x="2286000" y="4267200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Q(t)/T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 bwMode="auto">
          <a:xfrm>
            <a:off x="5562600" y="4267200"/>
            <a:ext cx="2612318" cy="341632"/>
          </a:xfrm>
          <a:prstGeom prst="flowChartProcess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 = T’Q + TQ’ = T </a:t>
            </a:r>
            <a:r>
              <a:rPr lang="en-US" b="0" dirty="0" err="1" smtClean="0"/>
              <a:t>xor</a:t>
            </a:r>
            <a:r>
              <a:rPr lang="en-US" b="0" dirty="0" smtClean="0"/>
              <a:t> 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320" name="Picture 8" descr="D_T_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69" y="4876800"/>
            <a:ext cx="2209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670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434E7A-5198-4DB1-BAFF-67B7EB5776F4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215900"/>
            <a:ext cx="3352800" cy="838200"/>
          </a:xfrm>
        </p:spPr>
        <p:txBody>
          <a:bodyPr/>
          <a:lstStyle/>
          <a:p>
            <a:pPr eaLnBrk="1" hangingPunct="1"/>
            <a:r>
              <a:rPr lang="en-US" smtClean="0"/>
              <a:t>Register File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219200"/>
            <a:ext cx="3292475" cy="1082675"/>
          </a:xfrm>
        </p:spPr>
        <p:txBody>
          <a:bodyPr/>
          <a:lstStyle/>
          <a:p>
            <a:pPr eaLnBrk="1" hangingPunct="1"/>
            <a:r>
              <a:rPr lang="en-US" smtClean="0"/>
              <a:t>Internal design uses drivers and bus</a:t>
            </a:r>
          </a:p>
        </p:txBody>
      </p:sp>
      <p:sp>
        <p:nvSpPr>
          <p:cNvPr id="89093" name="Text Box 37"/>
          <p:cNvSpPr txBox="1">
            <a:spLocks noChangeArrowheads="1"/>
          </p:cNvSpPr>
          <p:nvPr/>
        </p:nvSpPr>
        <p:spPr bwMode="auto">
          <a:xfrm>
            <a:off x="8623300" y="1809750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4" name="Text Box 38"/>
          <p:cNvSpPr txBox="1">
            <a:spLocks noChangeArrowheads="1"/>
          </p:cNvSpPr>
          <p:nvPr/>
        </p:nvSpPr>
        <p:spPr bwMode="auto">
          <a:xfrm>
            <a:off x="173038" y="4090988"/>
            <a:ext cx="2413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9095" name="AutoShape 39"/>
          <p:cNvSpPr>
            <a:spLocks noChangeAspect="1" noChangeArrowheads="1" noTextEdit="1"/>
          </p:cNvSpPr>
          <p:nvPr/>
        </p:nvSpPr>
        <p:spPr bwMode="auto">
          <a:xfrm>
            <a:off x="952500" y="2968625"/>
            <a:ext cx="139541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41"/>
          <p:cNvSpPr>
            <a:spLocks noChangeArrowheads="1"/>
          </p:cNvSpPr>
          <p:nvPr/>
        </p:nvSpPr>
        <p:spPr bwMode="auto">
          <a:xfrm>
            <a:off x="3981450" y="608013"/>
            <a:ext cx="4284663" cy="3440112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7" name="Freeform 42"/>
          <p:cNvSpPr>
            <a:spLocks/>
          </p:cNvSpPr>
          <p:nvPr/>
        </p:nvSpPr>
        <p:spPr bwMode="auto">
          <a:xfrm>
            <a:off x="7923213" y="3659188"/>
            <a:ext cx="444500" cy="92075"/>
          </a:xfrm>
          <a:custGeom>
            <a:avLst/>
            <a:gdLst>
              <a:gd name="T0" fmla="*/ 0 w 280"/>
              <a:gd name="T1" fmla="*/ 0 h 58"/>
              <a:gd name="T2" fmla="*/ 0 w 280"/>
              <a:gd name="T3" fmla="*/ 92075 h 58"/>
              <a:gd name="T4" fmla="*/ 444500 w 280"/>
              <a:gd name="T5" fmla="*/ 92075 h 58"/>
              <a:gd name="T6" fmla="*/ 0 60000 65536"/>
              <a:gd name="T7" fmla="*/ 0 60000 65536"/>
              <a:gd name="T8" fmla="*/ 0 60000 65536"/>
              <a:gd name="T9" fmla="*/ 0 w 280"/>
              <a:gd name="T10" fmla="*/ 0 h 58"/>
              <a:gd name="T11" fmla="*/ 280 w 280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8">
                <a:moveTo>
                  <a:pt x="0" y="0"/>
                </a:moveTo>
                <a:lnTo>
                  <a:pt x="0" y="58"/>
                </a:lnTo>
                <a:lnTo>
                  <a:pt x="280" y="58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8" name="Freeform 43"/>
          <p:cNvSpPr>
            <a:spLocks/>
          </p:cNvSpPr>
          <p:nvPr/>
        </p:nvSpPr>
        <p:spPr bwMode="auto">
          <a:xfrm>
            <a:off x="7885113" y="3538538"/>
            <a:ext cx="74612" cy="147637"/>
          </a:xfrm>
          <a:custGeom>
            <a:avLst/>
            <a:gdLst>
              <a:gd name="T0" fmla="*/ 38100 w 47"/>
              <a:gd name="T1" fmla="*/ 0 h 93"/>
              <a:gd name="T2" fmla="*/ 0 w 47"/>
              <a:gd name="T3" fmla="*/ 147637 h 93"/>
              <a:gd name="T4" fmla="*/ 74612 w 47"/>
              <a:gd name="T5" fmla="*/ 147637 h 93"/>
              <a:gd name="T6" fmla="*/ 38100 w 47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3"/>
              <a:gd name="T14" fmla="*/ 47 w 47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3">
                <a:moveTo>
                  <a:pt x="24" y="0"/>
                </a:moveTo>
                <a:lnTo>
                  <a:pt x="0" y="93"/>
                </a:lnTo>
                <a:lnTo>
                  <a:pt x="47" y="93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9" name="Freeform 44"/>
          <p:cNvSpPr>
            <a:spLocks/>
          </p:cNvSpPr>
          <p:nvPr/>
        </p:nvSpPr>
        <p:spPr bwMode="auto">
          <a:xfrm>
            <a:off x="6656388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0" name="Freeform 45"/>
          <p:cNvSpPr>
            <a:spLocks/>
          </p:cNvSpPr>
          <p:nvPr/>
        </p:nvSpPr>
        <p:spPr bwMode="auto">
          <a:xfrm>
            <a:off x="6656388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1" name="Freeform 46"/>
          <p:cNvSpPr>
            <a:spLocks/>
          </p:cNvSpPr>
          <p:nvPr/>
        </p:nvSpPr>
        <p:spPr bwMode="auto">
          <a:xfrm>
            <a:off x="6656388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2" name="Freeform 47"/>
          <p:cNvSpPr>
            <a:spLocks/>
          </p:cNvSpPr>
          <p:nvPr/>
        </p:nvSpPr>
        <p:spPr bwMode="auto">
          <a:xfrm>
            <a:off x="5019675" y="2017713"/>
            <a:ext cx="96838" cy="96837"/>
          </a:xfrm>
          <a:custGeom>
            <a:avLst/>
            <a:gdLst>
              <a:gd name="T0" fmla="*/ 0 w 61"/>
              <a:gd name="T1" fmla="*/ 96837 h 61"/>
              <a:gd name="T2" fmla="*/ 96838 w 61"/>
              <a:gd name="T3" fmla="*/ 46037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3" name="Freeform 48"/>
          <p:cNvSpPr>
            <a:spLocks/>
          </p:cNvSpPr>
          <p:nvPr/>
        </p:nvSpPr>
        <p:spPr bwMode="auto">
          <a:xfrm>
            <a:off x="5019675" y="13176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4" name="Freeform 49"/>
          <p:cNvSpPr>
            <a:spLocks/>
          </p:cNvSpPr>
          <p:nvPr/>
        </p:nvSpPr>
        <p:spPr bwMode="auto">
          <a:xfrm>
            <a:off x="5019675" y="2727325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5" name="Freeform 50"/>
          <p:cNvSpPr>
            <a:spLocks/>
          </p:cNvSpPr>
          <p:nvPr/>
        </p:nvSpPr>
        <p:spPr bwMode="auto">
          <a:xfrm>
            <a:off x="5019675" y="3422650"/>
            <a:ext cx="96838" cy="96838"/>
          </a:xfrm>
          <a:custGeom>
            <a:avLst/>
            <a:gdLst>
              <a:gd name="T0" fmla="*/ 0 w 61"/>
              <a:gd name="T1" fmla="*/ 96838 h 61"/>
              <a:gd name="T2" fmla="*/ 96838 w 61"/>
              <a:gd name="T3" fmla="*/ 46038 h 61"/>
              <a:gd name="T4" fmla="*/ 0 w 61"/>
              <a:gd name="T5" fmla="*/ 0 h 61"/>
              <a:gd name="T6" fmla="*/ 0 60000 65536"/>
              <a:gd name="T7" fmla="*/ 0 60000 65536"/>
              <a:gd name="T8" fmla="*/ 0 60000 65536"/>
              <a:gd name="T9" fmla="*/ 0 w 61"/>
              <a:gd name="T10" fmla="*/ 0 h 61"/>
              <a:gd name="T11" fmla="*/ 61 w 61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" h="61">
                <a:moveTo>
                  <a:pt x="0" y="61"/>
                </a:moveTo>
                <a:lnTo>
                  <a:pt x="61" y="29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06" name="Oval 51"/>
          <p:cNvSpPr>
            <a:spLocks noChangeArrowheads="1"/>
          </p:cNvSpPr>
          <p:nvPr/>
        </p:nvSpPr>
        <p:spPr bwMode="auto">
          <a:xfrm>
            <a:off x="6415088" y="1627188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7" name="Oval 52"/>
          <p:cNvSpPr>
            <a:spLocks noChangeArrowheads="1"/>
          </p:cNvSpPr>
          <p:nvPr/>
        </p:nvSpPr>
        <p:spPr bwMode="auto">
          <a:xfrm>
            <a:off x="5534025" y="862013"/>
            <a:ext cx="74613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8" name="Oval 53"/>
          <p:cNvSpPr>
            <a:spLocks noChangeArrowheads="1"/>
          </p:cNvSpPr>
          <p:nvPr/>
        </p:nvSpPr>
        <p:spPr bwMode="auto">
          <a:xfrm>
            <a:off x="6415088" y="2341563"/>
            <a:ext cx="74612" cy="6985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Rectangle 54"/>
          <p:cNvSpPr>
            <a:spLocks noChangeArrowheads="1"/>
          </p:cNvSpPr>
          <p:nvPr/>
        </p:nvSpPr>
        <p:spPr bwMode="auto">
          <a:xfrm>
            <a:off x="5014913" y="11366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0" name="Rectangle 55"/>
          <p:cNvSpPr>
            <a:spLocks noChangeArrowheads="1"/>
          </p:cNvSpPr>
          <p:nvPr/>
        </p:nvSpPr>
        <p:spPr bwMode="auto">
          <a:xfrm>
            <a:off x="5014913" y="18415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1" name="Rectangle 56"/>
          <p:cNvSpPr>
            <a:spLocks noChangeArrowheads="1"/>
          </p:cNvSpPr>
          <p:nvPr/>
        </p:nvSpPr>
        <p:spPr bwMode="auto">
          <a:xfrm>
            <a:off x="5014913" y="254635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2" name="Rectangle 57"/>
          <p:cNvSpPr>
            <a:spLocks noChangeArrowheads="1"/>
          </p:cNvSpPr>
          <p:nvPr/>
        </p:nvSpPr>
        <p:spPr bwMode="auto">
          <a:xfrm>
            <a:off x="5014913" y="3251200"/>
            <a:ext cx="1112837" cy="2921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3" name="Freeform 58"/>
          <p:cNvSpPr>
            <a:spLocks/>
          </p:cNvSpPr>
          <p:nvPr/>
        </p:nvSpPr>
        <p:spPr bwMode="auto">
          <a:xfrm>
            <a:off x="5572125" y="143351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4" name="Freeform 59"/>
          <p:cNvSpPr>
            <a:spLocks/>
          </p:cNvSpPr>
          <p:nvPr/>
        </p:nvSpPr>
        <p:spPr bwMode="auto">
          <a:xfrm>
            <a:off x="4857750" y="1196975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5" name="Freeform 60"/>
          <p:cNvSpPr>
            <a:spLocks/>
          </p:cNvSpPr>
          <p:nvPr/>
        </p:nvSpPr>
        <p:spPr bwMode="auto">
          <a:xfrm>
            <a:off x="4041775" y="2170113"/>
            <a:ext cx="147638" cy="74612"/>
          </a:xfrm>
          <a:custGeom>
            <a:avLst/>
            <a:gdLst>
              <a:gd name="T0" fmla="*/ 147638 w 93"/>
              <a:gd name="T1" fmla="*/ 36512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6" name="Freeform 61"/>
          <p:cNvSpPr>
            <a:spLocks/>
          </p:cNvSpPr>
          <p:nvPr/>
        </p:nvSpPr>
        <p:spPr bwMode="auto">
          <a:xfrm>
            <a:off x="4041775" y="2382838"/>
            <a:ext cx="147638" cy="74612"/>
          </a:xfrm>
          <a:custGeom>
            <a:avLst/>
            <a:gdLst>
              <a:gd name="T0" fmla="*/ 147638 w 93"/>
              <a:gd name="T1" fmla="*/ 38100 h 47"/>
              <a:gd name="T2" fmla="*/ 0 w 93"/>
              <a:gd name="T3" fmla="*/ 0 h 47"/>
              <a:gd name="T4" fmla="*/ 0 w 93"/>
              <a:gd name="T5" fmla="*/ 74612 h 47"/>
              <a:gd name="T6" fmla="*/ 147638 w 93"/>
              <a:gd name="T7" fmla="*/ 3810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4"/>
                </a:moveTo>
                <a:lnTo>
                  <a:pt x="0" y="0"/>
                </a:lnTo>
                <a:lnTo>
                  <a:pt x="0" y="47"/>
                </a:lnTo>
                <a:lnTo>
                  <a:pt x="93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7" name="Freeform 62"/>
          <p:cNvSpPr>
            <a:spLocks/>
          </p:cNvSpPr>
          <p:nvPr/>
        </p:nvSpPr>
        <p:spPr bwMode="auto">
          <a:xfrm>
            <a:off x="4268788" y="3543300"/>
            <a:ext cx="73025" cy="147638"/>
          </a:xfrm>
          <a:custGeom>
            <a:avLst/>
            <a:gdLst>
              <a:gd name="T0" fmla="*/ 36513 w 46"/>
              <a:gd name="T1" fmla="*/ 0 h 93"/>
              <a:gd name="T2" fmla="*/ 0 w 46"/>
              <a:gd name="T3" fmla="*/ 147638 h 93"/>
              <a:gd name="T4" fmla="*/ 73025 w 46"/>
              <a:gd name="T5" fmla="*/ 147638 h 93"/>
              <a:gd name="T6" fmla="*/ 36513 w 46"/>
              <a:gd name="T7" fmla="*/ 0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0"/>
                </a:moveTo>
                <a:lnTo>
                  <a:pt x="0" y="93"/>
                </a:lnTo>
                <a:lnTo>
                  <a:pt x="46" y="93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8" name="Line 63"/>
          <p:cNvSpPr>
            <a:spLocks noChangeShapeType="1"/>
          </p:cNvSpPr>
          <p:nvPr/>
        </p:nvSpPr>
        <p:spPr bwMode="auto">
          <a:xfrm>
            <a:off x="4746625" y="1233488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19" name="Freeform 64"/>
          <p:cNvSpPr>
            <a:spLocks/>
          </p:cNvSpPr>
          <p:nvPr/>
        </p:nvSpPr>
        <p:spPr bwMode="auto">
          <a:xfrm>
            <a:off x="4857750" y="18923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0" name="Line 65"/>
          <p:cNvSpPr>
            <a:spLocks noChangeShapeType="1"/>
          </p:cNvSpPr>
          <p:nvPr/>
        </p:nvSpPr>
        <p:spPr bwMode="auto">
          <a:xfrm>
            <a:off x="4741863" y="1933575"/>
            <a:ext cx="1619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1" name="Freeform 66"/>
          <p:cNvSpPr>
            <a:spLocks/>
          </p:cNvSpPr>
          <p:nvPr/>
        </p:nvSpPr>
        <p:spPr bwMode="auto">
          <a:xfrm>
            <a:off x="4857750" y="259715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67"/>
          <p:cNvSpPr>
            <a:spLocks noChangeShapeType="1"/>
          </p:cNvSpPr>
          <p:nvPr/>
        </p:nvSpPr>
        <p:spPr bwMode="auto">
          <a:xfrm>
            <a:off x="4746625" y="2633663"/>
            <a:ext cx="157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Freeform 68"/>
          <p:cNvSpPr>
            <a:spLocks/>
          </p:cNvSpPr>
          <p:nvPr/>
        </p:nvSpPr>
        <p:spPr bwMode="auto">
          <a:xfrm>
            <a:off x="4857750" y="3302000"/>
            <a:ext cx="147638" cy="74613"/>
          </a:xfrm>
          <a:custGeom>
            <a:avLst/>
            <a:gdLst>
              <a:gd name="T0" fmla="*/ 147638 w 93"/>
              <a:gd name="T1" fmla="*/ 36513 h 47"/>
              <a:gd name="T2" fmla="*/ 0 w 93"/>
              <a:gd name="T3" fmla="*/ 0 h 47"/>
              <a:gd name="T4" fmla="*/ 0 w 93"/>
              <a:gd name="T5" fmla="*/ 74613 h 47"/>
              <a:gd name="T6" fmla="*/ 147638 w 93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3"/>
              <a:gd name="T13" fmla="*/ 0 h 47"/>
              <a:gd name="T14" fmla="*/ 93 w 9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" h="47">
                <a:moveTo>
                  <a:pt x="93" y="23"/>
                </a:moveTo>
                <a:lnTo>
                  <a:pt x="0" y="0"/>
                </a:lnTo>
                <a:lnTo>
                  <a:pt x="0" y="47"/>
                </a:lnTo>
                <a:lnTo>
                  <a:pt x="93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69"/>
          <p:cNvSpPr>
            <a:spLocks noChangeShapeType="1"/>
          </p:cNvSpPr>
          <p:nvPr/>
        </p:nvSpPr>
        <p:spPr bwMode="auto">
          <a:xfrm>
            <a:off x="4746625" y="3343275"/>
            <a:ext cx="157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Freeform 70"/>
          <p:cNvSpPr>
            <a:spLocks/>
          </p:cNvSpPr>
          <p:nvPr/>
        </p:nvSpPr>
        <p:spPr bwMode="auto">
          <a:xfrm>
            <a:off x="5572125" y="2128838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6" name="Freeform 71"/>
          <p:cNvSpPr>
            <a:spLocks/>
          </p:cNvSpPr>
          <p:nvPr/>
        </p:nvSpPr>
        <p:spPr bwMode="auto">
          <a:xfrm>
            <a:off x="5572125" y="2838450"/>
            <a:ext cx="1130300" cy="138113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3 h 87"/>
              <a:gd name="T4" fmla="*/ 1130300 w 712"/>
              <a:gd name="T5" fmla="*/ 138113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7" name="Freeform 72"/>
          <p:cNvSpPr>
            <a:spLocks/>
          </p:cNvSpPr>
          <p:nvPr/>
        </p:nvSpPr>
        <p:spPr bwMode="auto">
          <a:xfrm>
            <a:off x="6656388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8" name="Freeform 73"/>
          <p:cNvSpPr>
            <a:spLocks/>
          </p:cNvSpPr>
          <p:nvPr/>
        </p:nvSpPr>
        <p:spPr bwMode="auto">
          <a:xfrm>
            <a:off x="5534025" y="31019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9" name="Freeform 74"/>
          <p:cNvSpPr>
            <a:spLocks/>
          </p:cNvSpPr>
          <p:nvPr/>
        </p:nvSpPr>
        <p:spPr bwMode="auto">
          <a:xfrm>
            <a:off x="5534025" y="23971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0" name="Freeform 75"/>
          <p:cNvSpPr>
            <a:spLocks/>
          </p:cNvSpPr>
          <p:nvPr/>
        </p:nvSpPr>
        <p:spPr bwMode="auto">
          <a:xfrm>
            <a:off x="5534025" y="169227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1" name="Freeform 76"/>
          <p:cNvSpPr>
            <a:spLocks/>
          </p:cNvSpPr>
          <p:nvPr/>
        </p:nvSpPr>
        <p:spPr bwMode="auto">
          <a:xfrm>
            <a:off x="5534025" y="987425"/>
            <a:ext cx="74613" cy="149225"/>
          </a:xfrm>
          <a:custGeom>
            <a:avLst/>
            <a:gdLst>
              <a:gd name="T0" fmla="*/ 38100 w 47"/>
              <a:gd name="T1" fmla="*/ 149225 h 94"/>
              <a:gd name="T2" fmla="*/ 74613 w 47"/>
              <a:gd name="T3" fmla="*/ 0 h 94"/>
              <a:gd name="T4" fmla="*/ 0 w 47"/>
              <a:gd name="T5" fmla="*/ 0 h 94"/>
              <a:gd name="T6" fmla="*/ 38100 w 47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7"/>
              <a:gd name="T13" fmla="*/ 0 h 94"/>
              <a:gd name="T14" fmla="*/ 47 w 47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" h="94">
                <a:moveTo>
                  <a:pt x="24" y="94"/>
                </a:moveTo>
                <a:lnTo>
                  <a:pt x="47" y="0"/>
                </a:lnTo>
                <a:lnTo>
                  <a:pt x="0" y="0"/>
                </a:lnTo>
                <a:lnTo>
                  <a:pt x="24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2" name="Freeform 77"/>
          <p:cNvSpPr>
            <a:spLocks/>
          </p:cNvSpPr>
          <p:nvPr/>
        </p:nvSpPr>
        <p:spPr bwMode="auto">
          <a:xfrm>
            <a:off x="5572125" y="3548063"/>
            <a:ext cx="1130300" cy="138112"/>
          </a:xfrm>
          <a:custGeom>
            <a:avLst/>
            <a:gdLst>
              <a:gd name="T0" fmla="*/ 0 w 712"/>
              <a:gd name="T1" fmla="*/ 0 h 87"/>
              <a:gd name="T2" fmla="*/ 0 w 712"/>
              <a:gd name="T3" fmla="*/ 138112 h 87"/>
              <a:gd name="T4" fmla="*/ 1130300 w 712"/>
              <a:gd name="T5" fmla="*/ 138112 h 87"/>
              <a:gd name="T6" fmla="*/ 0 60000 65536"/>
              <a:gd name="T7" fmla="*/ 0 60000 65536"/>
              <a:gd name="T8" fmla="*/ 0 60000 65536"/>
              <a:gd name="T9" fmla="*/ 0 w 712"/>
              <a:gd name="T10" fmla="*/ 0 h 87"/>
              <a:gd name="T11" fmla="*/ 712 w 712"/>
              <a:gd name="T12" fmla="*/ 87 h 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87">
                <a:moveTo>
                  <a:pt x="0" y="0"/>
                </a:moveTo>
                <a:lnTo>
                  <a:pt x="0" y="87"/>
                </a:lnTo>
                <a:lnTo>
                  <a:pt x="712" y="87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3" name="Freeform 78"/>
          <p:cNvSpPr>
            <a:spLocks/>
          </p:cNvSpPr>
          <p:nvPr/>
        </p:nvSpPr>
        <p:spPr bwMode="auto">
          <a:xfrm>
            <a:off x="8015288" y="2365375"/>
            <a:ext cx="149225" cy="74613"/>
          </a:xfrm>
          <a:custGeom>
            <a:avLst/>
            <a:gdLst>
              <a:gd name="T0" fmla="*/ 0 w 94"/>
              <a:gd name="T1" fmla="*/ 36513 h 47"/>
              <a:gd name="T2" fmla="*/ 149225 w 94"/>
              <a:gd name="T3" fmla="*/ 0 h 47"/>
              <a:gd name="T4" fmla="*/ 149225 w 94"/>
              <a:gd name="T5" fmla="*/ 74613 h 47"/>
              <a:gd name="T6" fmla="*/ 0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0" y="23"/>
                </a:moveTo>
                <a:lnTo>
                  <a:pt x="94" y="0"/>
                </a:lnTo>
                <a:lnTo>
                  <a:pt x="94" y="47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4" name="Line 79"/>
          <p:cNvSpPr>
            <a:spLocks noChangeShapeType="1"/>
          </p:cNvSpPr>
          <p:nvPr/>
        </p:nvSpPr>
        <p:spPr bwMode="auto">
          <a:xfrm flipH="1">
            <a:off x="8116888" y="2401888"/>
            <a:ext cx="296862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5" name="Freeform 80"/>
          <p:cNvSpPr>
            <a:spLocks/>
          </p:cNvSpPr>
          <p:nvPr/>
        </p:nvSpPr>
        <p:spPr bwMode="auto">
          <a:xfrm>
            <a:off x="6875463" y="344963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6" name="Freeform 81"/>
          <p:cNvSpPr>
            <a:spLocks/>
          </p:cNvSpPr>
          <p:nvPr/>
        </p:nvSpPr>
        <p:spPr bwMode="auto">
          <a:xfrm>
            <a:off x="6911975" y="3348038"/>
            <a:ext cx="542925" cy="147637"/>
          </a:xfrm>
          <a:custGeom>
            <a:avLst/>
            <a:gdLst>
              <a:gd name="T0" fmla="*/ 0 w 342"/>
              <a:gd name="T1" fmla="*/ 147637 h 93"/>
              <a:gd name="T2" fmla="*/ 0 w 342"/>
              <a:gd name="T3" fmla="*/ 0 h 93"/>
              <a:gd name="T4" fmla="*/ 542925 w 342"/>
              <a:gd name="T5" fmla="*/ 0 h 93"/>
              <a:gd name="T6" fmla="*/ 0 60000 65536"/>
              <a:gd name="T7" fmla="*/ 0 60000 65536"/>
              <a:gd name="T8" fmla="*/ 0 60000 65536"/>
              <a:gd name="T9" fmla="*/ 0 w 342"/>
              <a:gd name="T10" fmla="*/ 0 h 93"/>
              <a:gd name="T11" fmla="*/ 342 w 342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3">
                <a:moveTo>
                  <a:pt x="0" y="93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7" name="Freeform 82"/>
          <p:cNvSpPr>
            <a:spLocks/>
          </p:cNvSpPr>
          <p:nvPr/>
        </p:nvSpPr>
        <p:spPr bwMode="auto">
          <a:xfrm>
            <a:off x="6875463" y="2744788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8" name="Freeform 83"/>
          <p:cNvSpPr>
            <a:spLocks/>
          </p:cNvSpPr>
          <p:nvPr/>
        </p:nvSpPr>
        <p:spPr bwMode="auto">
          <a:xfrm>
            <a:off x="6911975" y="2643188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39" name="Freeform 84"/>
          <p:cNvSpPr>
            <a:spLocks/>
          </p:cNvSpPr>
          <p:nvPr/>
        </p:nvSpPr>
        <p:spPr bwMode="auto">
          <a:xfrm>
            <a:off x="6875463" y="2032000"/>
            <a:ext cx="73025" cy="147638"/>
          </a:xfrm>
          <a:custGeom>
            <a:avLst/>
            <a:gdLst>
              <a:gd name="T0" fmla="*/ 36513 w 46"/>
              <a:gd name="T1" fmla="*/ 147638 h 93"/>
              <a:gd name="T2" fmla="*/ 73025 w 46"/>
              <a:gd name="T3" fmla="*/ 0 h 93"/>
              <a:gd name="T4" fmla="*/ 0 w 46"/>
              <a:gd name="T5" fmla="*/ 0 h 93"/>
              <a:gd name="T6" fmla="*/ 36513 w 46"/>
              <a:gd name="T7" fmla="*/ 147638 h 93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3"/>
              <a:gd name="T14" fmla="*/ 46 w 46"/>
              <a:gd name="T15" fmla="*/ 93 h 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3">
                <a:moveTo>
                  <a:pt x="23" y="93"/>
                </a:moveTo>
                <a:lnTo>
                  <a:pt x="46" y="0"/>
                </a:lnTo>
                <a:lnTo>
                  <a:pt x="0" y="0"/>
                </a:lnTo>
                <a:lnTo>
                  <a:pt x="23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0" name="Freeform 85"/>
          <p:cNvSpPr>
            <a:spLocks/>
          </p:cNvSpPr>
          <p:nvPr/>
        </p:nvSpPr>
        <p:spPr bwMode="auto">
          <a:xfrm>
            <a:off x="6911975" y="1928813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1" name="Freeform 86"/>
          <p:cNvSpPr>
            <a:spLocks/>
          </p:cNvSpPr>
          <p:nvPr/>
        </p:nvSpPr>
        <p:spPr bwMode="auto">
          <a:xfrm>
            <a:off x="6875463" y="1339850"/>
            <a:ext cx="73025" cy="149225"/>
          </a:xfrm>
          <a:custGeom>
            <a:avLst/>
            <a:gdLst>
              <a:gd name="T0" fmla="*/ 36513 w 46"/>
              <a:gd name="T1" fmla="*/ 149225 h 94"/>
              <a:gd name="T2" fmla="*/ 73025 w 46"/>
              <a:gd name="T3" fmla="*/ 0 h 94"/>
              <a:gd name="T4" fmla="*/ 0 w 46"/>
              <a:gd name="T5" fmla="*/ 0 h 94"/>
              <a:gd name="T6" fmla="*/ 36513 w 46"/>
              <a:gd name="T7" fmla="*/ 149225 h 94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94"/>
              <a:gd name="T14" fmla="*/ 46 w 46"/>
              <a:gd name="T15" fmla="*/ 94 h 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94">
                <a:moveTo>
                  <a:pt x="23" y="94"/>
                </a:moveTo>
                <a:lnTo>
                  <a:pt x="46" y="0"/>
                </a:lnTo>
                <a:lnTo>
                  <a:pt x="0" y="0"/>
                </a:lnTo>
                <a:lnTo>
                  <a:pt x="23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2" name="Freeform 87"/>
          <p:cNvSpPr>
            <a:spLocks/>
          </p:cNvSpPr>
          <p:nvPr/>
        </p:nvSpPr>
        <p:spPr bwMode="auto">
          <a:xfrm>
            <a:off x="6911975" y="1238250"/>
            <a:ext cx="542925" cy="149225"/>
          </a:xfrm>
          <a:custGeom>
            <a:avLst/>
            <a:gdLst>
              <a:gd name="T0" fmla="*/ 0 w 342"/>
              <a:gd name="T1" fmla="*/ 149225 h 94"/>
              <a:gd name="T2" fmla="*/ 0 w 342"/>
              <a:gd name="T3" fmla="*/ 0 h 94"/>
              <a:gd name="T4" fmla="*/ 542925 w 342"/>
              <a:gd name="T5" fmla="*/ 0 h 94"/>
              <a:gd name="T6" fmla="*/ 0 60000 65536"/>
              <a:gd name="T7" fmla="*/ 0 60000 65536"/>
              <a:gd name="T8" fmla="*/ 0 60000 65536"/>
              <a:gd name="T9" fmla="*/ 0 w 342"/>
              <a:gd name="T10" fmla="*/ 0 h 94"/>
              <a:gd name="T11" fmla="*/ 342 w 342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94">
                <a:moveTo>
                  <a:pt x="0" y="94"/>
                </a:moveTo>
                <a:lnTo>
                  <a:pt x="0" y="0"/>
                </a:lnTo>
                <a:lnTo>
                  <a:pt x="342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3" name="Freeform 88"/>
          <p:cNvSpPr>
            <a:spLocks/>
          </p:cNvSpPr>
          <p:nvPr/>
        </p:nvSpPr>
        <p:spPr bwMode="auto">
          <a:xfrm>
            <a:off x="7129463" y="1535113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4" name="Freeform 89"/>
          <p:cNvSpPr>
            <a:spLocks/>
          </p:cNvSpPr>
          <p:nvPr/>
        </p:nvSpPr>
        <p:spPr bwMode="auto">
          <a:xfrm>
            <a:off x="8312150" y="965200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5" name="Freeform 90"/>
          <p:cNvSpPr>
            <a:spLocks/>
          </p:cNvSpPr>
          <p:nvPr/>
        </p:nvSpPr>
        <p:spPr bwMode="auto">
          <a:xfrm>
            <a:off x="7129463" y="2230438"/>
            <a:ext cx="149225" cy="74612"/>
          </a:xfrm>
          <a:custGeom>
            <a:avLst/>
            <a:gdLst>
              <a:gd name="T0" fmla="*/ 149225 w 94"/>
              <a:gd name="T1" fmla="*/ 36512 h 47"/>
              <a:gd name="T2" fmla="*/ 0 w 94"/>
              <a:gd name="T3" fmla="*/ 0 h 47"/>
              <a:gd name="T4" fmla="*/ 0 w 94"/>
              <a:gd name="T5" fmla="*/ 74612 h 47"/>
              <a:gd name="T6" fmla="*/ 149225 w 94"/>
              <a:gd name="T7" fmla="*/ 365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6" name="Freeform 91"/>
          <p:cNvSpPr>
            <a:spLocks/>
          </p:cNvSpPr>
          <p:nvPr/>
        </p:nvSpPr>
        <p:spPr bwMode="auto">
          <a:xfrm>
            <a:off x="7129463" y="2940050"/>
            <a:ext cx="149225" cy="74613"/>
          </a:xfrm>
          <a:custGeom>
            <a:avLst/>
            <a:gdLst>
              <a:gd name="T0" fmla="*/ 149225 w 94"/>
              <a:gd name="T1" fmla="*/ 36513 h 47"/>
              <a:gd name="T2" fmla="*/ 0 w 94"/>
              <a:gd name="T3" fmla="*/ 0 h 47"/>
              <a:gd name="T4" fmla="*/ 0 w 94"/>
              <a:gd name="T5" fmla="*/ 74613 h 47"/>
              <a:gd name="T6" fmla="*/ 149225 w 94"/>
              <a:gd name="T7" fmla="*/ 36513 h 47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7"/>
              <a:gd name="T14" fmla="*/ 94 w 94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7">
                <a:moveTo>
                  <a:pt x="94" y="23"/>
                </a:moveTo>
                <a:lnTo>
                  <a:pt x="0" y="0"/>
                </a:lnTo>
                <a:lnTo>
                  <a:pt x="0" y="47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7" name="Line 92"/>
          <p:cNvSpPr>
            <a:spLocks noChangeShapeType="1"/>
          </p:cNvSpPr>
          <p:nvPr/>
        </p:nvSpPr>
        <p:spPr bwMode="auto">
          <a:xfrm>
            <a:off x="7027863" y="157162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8" name="Line 93"/>
          <p:cNvSpPr>
            <a:spLocks noChangeShapeType="1"/>
          </p:cNvSpPr>
          <p:nvPr/>
        </p:nvSpPr>
        <p:spPr bwMode="auto">
          <a:xfrm>
            <a:off x="7027863" y="2266950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49" name="Line 94"/>
          <p:cNvSpPr>
            <a:spLocks noChangeShapeType="1"/>
          </p:cNvSpPr>
          <p:nvPr/>
        </p:nvSpPr>
        <p:spPr bwMode="auto">
          <a:xfrm>
            <a:off x="7027863" y="2976563"/>
            <a:ext cx="147637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0" name="Freeform 95"/>
          <p:cNvSpPr>
            <a:spLocks/>
          </p:cNvSpPr>
          <p:nvPr/>
        </p:nvSpPr>
        <p:spPr bwMode="auto">
          <a:xfrm>
            <a:off x="7129463" y="3654425"/>
            <a:ext cx="149225" cy="73025"/>
          </a:xfrm>
          <a:custGeom>
            <a:avLst/>
            <a:gdLst>
              <a:gd name="T0" fmla="*/ 149225 w 94"/>
              <a:gd name="T1" fmla="*/ 36513 h 46"/>
              <a:gd name="T2" fmla="*/ 0 w 94"/>
              <a:gd name="T3" fmla="*/ 0 h 46"/>
              <a:gd name="T4" fmla="*/ 0 w 94"/>
              <a:gd name="T5" fmla="*/ 73025 h 46"/>
              <a:gd name="T6" fmla="*/ 149225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94" y="23"/>
                </a:moveTo>
                <a:lnTo>
                  <a:pt x="0" y="0"/>
                </a:lnTo>
                <a:lnTo>
                  <a:pt x="0" y="46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1" name="Line 96"/>
          <p:cNvSpPr>
            <a:spLocks noChangeShapeType="1"/>
          </p:cNvSpPr>
          <p:nvPr/>
        </p:nvSpPr>
        <p:spPr bwMode="auto">
          <a:xfrm>
            <a:off x="7027863" y="3686175"/>
            <a:ext cx="147637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2" name="Freeform 97"/>
          <p:cNvSpPr>
            <a:spLocks/>
          </p:cNvSpPr>
          <p:nvPr/>
        </p:nvSpPr>
        <p:spPr bwMode="auto">
          <a:xfrm>
            <a:off x="5572125" y="1665288"/>
            <a:ext cx="885825" cy="115887"/>
          </a:xfrm>
          <a:custGeom>
            <a:avLst/>
            <a:gdLst>
              <a:gd name="T0" fmla="*/ 0 w 558"/>
              <a:gd name="T1" fmla="*/ 115887 h 73"/>
              <a:gd name="T2" fmla="*/ 0 w 558"/>
              <a:gd name="T3" fmla="*/ 0 h 73"/>
              <a:gd name="T4" fmla="*/ 885825 w 558"/>
              <a:gd name="T5" fmla="*/ 0 h 73"/>
              <a:gd name="T6" fmla="*/ 0 60000 65536"/>
              <a:gd name="T7" fmla="*/ 0 60000 65536"/>
              <a:gd name="T8" fmla="*/ 0 60000 65536"/>
              <a:gd name="T9" fmla="*/ 0 w 558"/>
              <a:gd name="T10" fmla="*/ 0 h 73"/>
              <a:gd name="T11" fmla="*/ 558 w 558"/>
              <a:gd name="T12" fmla="*/ 73 h 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73">
                <a:moveTo>
                  <a:pt x="0" y="73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3" name="Freeform 98"/>
          <p:cNvSpPr>
            <a:spLocks/>
          </p:cNvSpPr>
          <p:nvPr/>
        </p:nvSpPr>
        <p:spPr bwMode="auto">
          <a:xfrm>
            <a:off x="5572125" y="2379663"/>
            <a:ext cx="885825" cy="96837"/>
          </a:xfrm>
          <a:custGeom>
            <a:avLst/>
            <a:gdLst>
              <a:gd name="T0" fmla="*/ 0 w 558"/>
              <a:gd name="T1" fmla="*/ 96837 h 61"/>
              <a:gd name="T2" fmla="*/ 0 w 558"/>
              <a:gd name="T3" fmla="*/ 0 h 61"/>
              <a:gd name="T4" fmla="*/ 885825 w 558"/>
              <a:gd name="T5" fmla="*/ 0 h 61"/>
              <a:gd name="T6" fmla="*/ 0 60000 65536"/>
              <a:gd name="T7" fmla="*/ 0 60000 65536"/>
              <a:gd name="T8" fmla="*/ 0 60000 65536"/>
              <a:gd name="T9" fmla="*/ 0 w 558"/>
              <a:gd name="T10" fmla="*/ 0 h 61"/>
              <a:gd name="T11" fmla="*/ 558 w 558"/>
              <a:gd name="T12" fmla="*/ 61 h 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8" h="61">
                <a:moveTo>
                  <a:pt x="0" y="61"/>
                </a:moveTo>
                <a:lnTo>
                  <a:pt x="0" y="0"/>
                </a:lnTo>
                <a:lnTo>
                  <a:pt x="558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4" name="Freeform 99"/>
          <p:cNvSpPr>
            <a:spLocks/>
          </p:cNvSpPr>
          <p:nvPr/>
        </p:nvSpPr>
        <p:spPr bwMode="auto">
          <a:xfrm>
            <a:off x="3887788" y="895350"/>
            <a:ext cx="2570162" cy="963613"/>
          </a:xfrm>
          <a:custGeom>
            <a:avLst/>
            <a:gdLst>
              <a:gd name="T0" fmla="*/ 2570162 w 1619"/>
              <a:gd name="T1" fmla="*/ 963613 h 607"/>
              <a:gd name="T2" fmla="*/ 2570162 w 1619"/>
              <a:gd name="T3" fmla="*/ 0 h 607"/>
              <a:gd name="T4" fmla="*/ 0 w 1619"/>
              <a:gd name="T5" fmla="*/ 0 h 607"/>
              <a:gd name="T6" fmla="*/ 0 60000 65536"/>
              <a:gd name="T7" fmla="*/ 0 60000 65536"/>
              <a:gd name="T8" fmla="*/ 0 60000 65536"/>
              <a:gd name="T9" fmla="*/ 0 w 1619"/>
              <a:gd name="T10" fmla="*/ 0 h 607"/>
              <a:gd name="T11" fmla="*/ 1619 w 1619"/>
              <a:gd name="T12" fmla="*/ 607 h 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9" h="607">
                <a:moveTo>
                  <a:pt x="1619" y="607"/>
                </a:moveTo>
                <a:lnTo>
                  <a:pt x="1619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5" name="Freeform 100"/>
          <p:cNvSpPr>
            <a:spLocks/>
          </p:cNvSpPr>
          <p:nvPr/>
        </p:nvSpPr>
        <p:spPr bwMode="auto">
          <a:xfrm>
            <a:off x="5572125" y="2082800"/>
            <a:ext cx="885825" cy="1108075"/>
          </a:xfrm>
          <a:custGeom>
            <a:avLst/>
            <a:gdLst>
              <a:gd name="T0" fmla="*/ 0 w 558"/>
              <a:gd name="T1" fmla="*/ 1108075 h 698"/>
              <a:gd name="T2" fmla="*/ 0 w 558"/>
              <a:gd name="T3" fmla="*/ 996950 h 698"/>
              <a:gd name="T4" fmla="*/ 885825 w 558"/>
              <a:gd name="T5" fmla="*/ 996950 h 698"/>
              <a:gd name="T6" fmla="*/ 885825 w 558"/>
              <a:gd name="T7" fmla="*/ 0 h 698"/>
              <a:gd name="T8" fmla="*/ 0 60000 65536"/>
              <a:gd name="T9" fmla="*/ 0 60000 65536"/>
              <a:gd name="T10" fmla="*/ 0 60000 65536"/>
              <a:gd name="T11" fmla="*/ 0 60000 65536"/>
              <a:gd name="T12" fmla="*/ 0 w 558"/>
              <a:gd name="T13" fmla="*/ 0 h 698"/>
              <a:gd name="T14" fmla="*/ 558 w 558"/>
              <a:gd name="T15" fmla="*/ 698 h 6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8" h="698">
                <a:moveTo>
                  <a:pt x="0" y="698"/>
                </a:moveTo>
                <a:lnTo>
                  <a:pt x="0" y="628"/>
                </a:lnTo>
                <a:lnTo>
                  <a:pt x="558" y="628"/>
                </a:lnTo>
                <a:lnTo>
                  <a:pt x="558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6" name="Line 101"/>
          <p:cNvSpPr>
            <a:spLocks noChangeShapeType="1"/>
          </p:cNvSpPr>
          <p:nvPr/>
        </p:nvSpPr>
        <p:spPr bwMode="auto">
          <a:xfrm flipV="1">
            <a:off x="5572125" y="900113"/>
            <a:ext cx="1588" cy="1857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7" name="Line 102"/>
          <p:cNvSpPr>
            <a:spLocks noChangeShapeType="1"/>
          </p:cNvSpPr>
          <p:nvPr/>
        </p:nvSpPr>
        <p:spPr bwMode="auto">
          <a:xfrm flipV="1">
            <a:off x="4556125" y="830263"/>
            <a:ext cx="125413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8" name="Line 103"/>
          <p:cNvSpPr>
            <a:spLocks noChangeShapeType="1"/>
          </p:cNvSpPr>
          <p:nvPr/>
        </p:nvSpPr>
        <p:spPr bwMode="auto">
          <a:xfrm flipV="1">
            <a:off x="6021388" y="150653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59" name="Line 104"/>
          <p:cNvSpPr>
            <a:spLocks noChangeShapeType="1"/>
          </p:cNvSpPr>
          <p:nvPr/>
        </p:nvSpPr>
        <p:spPr bwMode="auto">
          <a:xfrm>
            <a:off x="3883025" y="2206625"/>
            <a:ext cx="2698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0" name="Line 105"/>
          <p:cNvSpPr>
            <a:spLocks noChangeShapeType="1"/>
          </p:cNvSpPr>
          <p:nvPr/>
        </p:nvSpPr>
        <p:spPr bwMode="auto">
          <a:xfrm>
            <a:off x="3883025" y="2420938"/>
            <a:ext cx="241300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1" name="Freeform 106"/>
          <p:cNvSpPr>
            <a:spLocks/>
          </p:cNvSpPr>
          <p:nvPr/>
        </p:nvSpPr>
        <p:spPr bwMode="auto">
          <a:xfrm>
            <a:off x="3883025" y="3649663"/>
            <a:ext cx="422275" cy="106362"/>
          </a:xfrm>
          <a:custGeom>
            <a:avLst/>
            <a:gdLst>
              <a:gd name="T0" fmla="*/ 0 w 266"/>
              <a:gd name="T1" fmla="*/ 106362 h 67"/>
              <a:gd name="T2" fmla="*/ 422275 w 266"/>
              <a:gd name="T3" fmla="*/ 106362 h 67"/>
              <a:gd name="T4" fmla="*/ 422275 w 266"/>
              <a:gd name="T5" fmla="*/ 0 h 67"/>
              <a:gd name="T6" fmla="*/ 0 60000 65536"/>
              <a:gd name="T7" fmla="*/ 0 60000 65536"/>
              <a:gd name="T8" fmla="*/ 0 60000 65536"/>
              <a:gd name="T9" fmla="*/ 0 w 266"/>
              <a:gd name="T10" fmla="*/ 0 h 67"/>
              <a:gd name="T11" fmla="*/ 266 w 266"/>
              <a:gd name="T12" fmla="*/ 67 h 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6" h="67">
                <a:moveTo>
                  <a:pt x="0" y="67"/>
                </a:moveTo>
                <a:lnTo>
                  <a:pt x="266" y="67"/>
                </a:lnTo>
                <a:lnTo>
                  <a:pt x="266" y="0"/>
                </a:lnTo>
              </a:path>
            </a:pathLst>
          </a:cu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62" name="Rectangle 107"/>
          <p:cNvSpPr>
            <a:spLocks noChangeArrowheads="1"/>
          </p:cNvSpPr>
          <p:nvPr/>
        </p:nvSpPr>
        <p:spPr bwMode="auto">
          <a:xfrm>
            <a:off x="4559300" y="11445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3" name="Rectangle 108"/>
          <p:cNvSpPr>
            <a:spLocks noChangeArrowheads="1"/>
          </p:cNvSpPr>
          <p:nvPr/>
        </p:nvSpPr>
        <p:spPr bwMode="auto">
          <a:xfrm>
            <a:off x="4559300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64" name="Rectangle 109"/>
          <p:cNvSpPr>
            <a:spLocks noChangeArrowheads="1"/>
          </p:cNvSpPr>
          <p:nvPr/>
        </p:nvSpPr>
        <p:spPr bwMode="auto">
          <a:xfrm>
            <a:off x="4559300" y="25479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65" name="Rectangle 110"/>
          <p:cNvSpPr>
            <a:spLocks noChangeArrowheads="1"/>
          </p:cNvSpPr>
          <p:nvPr/>
        </p:nvSpPr>
        <p:spPr bwMode="auto">
          <a:xfrm>
            <a:off x="4559300" y="32464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66" name="Rectangle 111"/>
          <p:cNvSpPr>
            <a:spLocks noChangeArrowheads="1"/>
          </p:cNvSpPr>
          <p:nvPr/>
        </p:nvSpPr>
        <p:spPr bwMode="auto">
          <a:xfrm>
            <a:off x="4265613" y="33670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67" name="Rectangle 112"/>
          <p:cNvSpPr>
            <a:spLocks noChangeArrowheads="1"/>
          </p:cNvSpPr>
          <p:nvPr/>
        </p:nvSpPr>
        <p:spPr bwMode="auto">
          <a:xfrm>
            <a:off x="4227513" y="21145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68" name="Rectangle 113"/>
          <p:cNvSpPr>
            <a:spLocks noChangeArrowheads="1"/>
          </p:cNvSpPr>
          <p:nvPr/>
        </p:nvSpPr>
        <p:spPr bwMode="auto">
          <a:xfrm>
            <a:off x="7494588" y="11461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d0</a:t>
            </a:r>
            <a:endParaRPr lang="en-US"/>
          </a:p>
        </p:txBody>
      </p:sp>
      <p:sp>
        <p:nvSpPr>
          <p:cNvPr id="89169" name="Rectangle 114"/>
          <p:cNvSpPr>
            <a:spLocks noChangeArrowheads="1"/>
          </p:cNvSpPr>
          <p:nvPr/>
        </p:nvSpPr>
        <p:spPr bwMode="auto">
          <a:xfrm>
            <a:off x="7494588" y="18367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d1</a:t>
            </a:r>
            <a:endParaRPr lang="en-US"/>
          </a:p>
        </p:txBody>
      </p:sp>
      <p:sp>
        <p:nvSpPr>
          <p:cNvPr id="89170" name="Rectangle 115"/>
          <p:cNvSpPr>
            <a:spLocks noChangeArrowheads="1"/>
          </p:cNvSpPr>
          <p:nvPr/>
        </p:nvSpPr>
        <p:spPr bwMode="auto">
          <a:xfrm>
            <a:off x="7494588" y="25590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d2</a:t>
            </a:r>
            <a:endParaRPr lang="en-US"/>
          </a:p>
        </p:txBody>
      </p:sp>
      <p:sp>
        <p:nvSpPr>
          <p:cNvPr id="89171" name="Rectangle 116"/>
          <p:cNvSpPr>
            <a:spLocks noChangeArrowheads="1"/>
          </p:cNvSpPr>
          <p:nvPr/>
        </p:nvSpPr>
        <p:spPr bwMode="auto">
          <a:xfrm>
            <a:off x="7494588" y="32654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d3</a:t>
            </a:r>
            <a:endParaRPr lang="en-US"/>
          </a:p>
        </p:txBody>
      </p:sp>
      <p:sp>
        <p:nvSpPr>
          <p:cNvPr id="89172" name="Rectangle 117"/>
          <p:cNvSpPr>
            <a:spLocks noChangeArrowheads="1"/>
          </p:cNvSpPr>
          <p:nvPr/>
        </p:nvSpPr>
        <p:spPr bwMode="auto">
          <a:xfrm>
            <a:off x="3446463" y="3657600"/>
            <a:ext cx="3968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W_en</a:t>
            </a:r>
            <a:endParaRPr lang="en-US"/>
          </a:p>
        </p:txBody>
      </p:sp>
      <p:sp>
        <p:nvSpPr>
          <p:cNvPr id="89173" name="Rectangle 118"/>
          <p:cNvSpPr>
            <a:spLocks noChangeArrowheads="1"/>
          </p:cNvSpPr>
          <p:nvPr/>
        </p:nvSpPr>
        <p:spPr bwMode="auto">
          <a:xfrm>
            <a:off x="3314700" y="2217738"/>
            <a:ext cx="531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W_addr</a:t>
            </a:r>
            <a:endParaRPr lang="en-US"/>
          </a:p>
        </p:txBody>
      </p:sp>
      <p:sp>
        <p:nvSpPr>
          <p:cNvPr id="89174" name="Rectangle 119"/>
          <p:cNvSpPr>
            <a:spLocks noChangeArrowheads="1"/>
          </p:cNvSpPr>
          <p:nvPr/>
        </p:nvSpPr>
        <p:spPr bwMode="auto">
          <a:xfrm>
            <a:off x="3322638" y="801688"/>
            <a:ext cx="523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W_data</a:t>
            </a:r>
            <a:endParaRPr lang="en-US"/>
          </a:p>
        </p:txBody>
      </p:sp>
      <p:sp>
        <p:nvSpPr>
          <p:cNvPr id="89175" name="Rectangle 120"/>
          <p:cNvSpPr>
            <a:spLocks noChangeArrowheads="1"/>
          </p:cNvSpPr>
          <p:nvPr/>
        </p:nvSpPr>
        <p:spPr bwMode="auto">
          <a:xfrm>
            <a:off x="4227513" y="232568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76" name="Rectangle 121"/>
          <p:cNvSpPr>
            <a:spLocks noChangeArrowheads="1"/>
          </p:cNvSpPr>
          <p:nvPr/>
        </p:nvSpPr>
        <p:spPr bwMode="auto">
          <a:xfrm>
            <a:off x="4356100" y="1536700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77" name="Rectangle 122"/>
          <p:cNvSpPr>
            <a:spLocks noChangeArrowheads="1"/>
          </p:cNvSpPr>
          <p:nvPr/>
        </p:nvSpPr>
        <p:spPr bwMode="auto">
          <a:xfrm>
            <a:off x="4541838" y="6699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78" name="Line 123"/>
          <p:cNvSpPr>
            <a:spLocks noChangeShapeType="1"/>
          </p:cNvSpPr>
          <p:nvPr/>
        </p:nvSpPr>
        <p:spPr bwMode="auto">
          <a:xfrm flipV="1">
            <a:off x="7723188" y="927100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79" name="Rectangle 124"/>
          <p:cNvSpPr>
            <a:spLocks noChangeArrowheads="1"/>
          </p:cNvSpPr>
          <p:nvPr/>
        </p:nvSpPr>
        <p:spPr bwMode="auto">
          <a:xfrm>
            <a:off x="7708900" y="7683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0" name="Rectangle 125"/>
          <p:cNvSpPr>
            <a:spLocks noChangeArrowheads="1"/>
          </p:cNvSpPr>
          <p:nvPr/>
        </p:nvSpPr>
        <p:spPr bwMode="auto">
          <a:xfrm>
            <a:off x="6180138" y="14081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1" name="Line 126"/>
          <p:cNvSpPr>
            <a:spLocks noChangeShapeType="1"/>
          </p:cNvSpPr>
          <p:nvPr/>
        </p:nvSpPr>
        <p:spPr bwMode="auto">
          <a:xfrm flipV="1">
            <a:off x="6021388" y="2203450"/>
            <a:ext cx="125412" cy="1238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2" name="Rectangle 127"/>
          <p:cNvSpPr>
            <a:spLocks noChangeArrowheads="1"/>
          </p:cNvSpPr>
          <p:nvPr/>
        </p:nvSpPr>
        <p:spPr bwMode="auto">
          <a:xfrm>
            <a:off x="6180138" y="21018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3" name="Line 128"/>
          <p:cNvSpPr>
            <a:spLocks noChangeShapeType="1"/>
          </p:cNvSpPr>
          <p:nvPr/>
        </p:nvSpPr>
        <p:spPr bwMode="auto">
          <a:xfrm flipV="1">
            <a:off x="6021388" y="2911475"/>
            <a:ext cx="125412" cy="125413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4" name="Rectangle 129"/>
          <p:cNvSpPr>
            <a:spLocks noChangeArrowheads="1"/>
          </p:cNvSpPr>
          <p:nvPr/>
        </p:nvSpPr>
        <p:spPr bwMode="auto">
          <a:xfrm>
            <a:off x="6180138" y="28114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5" name="Line 130"/>
          <p:cNvSpPr>
            <a:spLocks noChangeShapeType="1"/>
          </p:cNvSpPr>
          <p:nvPr/>
        </p:nvSpPr>
        <p:spPr bwMode="auto">
          <a:xfrm flipV="1">
            <a:off x="6021388" y="3621088"/>
            <a:ext cx="125412" cy="1254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6" name="Rectangle 131"/>
          <p:cNvSpPr>
            <a:spLocks noChangeArrowheads="1"/>
          </p:cNvSpPr>
          <p:nvPr/>
        </p:nvSpPr>
        <p:spPr bwMode="auto">
          <a:xfrm>
            <a:off x="6180138" y="35226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32</a:t>
            </a:r>
            <a:endParaRPr lang="en-US"/>
          </a:p>
        </p:txBody>
      </p:sp>
      <p:sp>
        <p:nvSpPr>
          <p:cNvPr id="89187" name="Rectangle 132"/>
          <p:cNvSpPr>
            <a:spLocks noChangeArrowheads="1"/>
          </p:cNvSpPr>
          <p:nvPr/>
        </p:nvSpPr>
        <p:spPr bwMode="auto">
          <a:xfrm>
            <a:off x="7843838" y="2319338"/>
            <a:ext cx="1174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i1</a:t>
            </a:r>
            <a:endParaRPr lang="en-US"/>
          </a:p>
        </p:txBody>
      </p:sp>
      <p:sp>
        <p:nvSpPr>
          <p:cNvPr id="89188" name="Freeform 133"/>
          <p:cNvSpPr>
            <a:spLocks/>
          </p:cNvSpPr>
          <p:nvPr/>
        </p:nvSpPr>
        <p:spPr bwMode="auto">
          <a:xfrm>
            <a:off x="8015288" y="2198688"/>
            <a:ext cx="149225" cy="73025"/>
          </a:xfrm>
          <a:custGeom>
            <a:avLst/>
            <a:gdLst>
              <a:gd name="T0" fmla="*/ 0 w 94"/>
              <a:gd name="T1" fmla="*/ 36513 h 46"/>
              <a:gd name="T2" fmla="*/ 149225 w 94"/>
              <a:gd name="T3" fmla="*/ 0 h 46"/>
              <a:gd name="T4" fmla="*/ 149225 w 94"/>
              <a:gd name="T5" fmla="*/ 73025 h 46"/>
              <a:gd name="T6" fmla="*/ 0 w 94"/>
              <a:gd name="T7" fmla="*/ 36513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4"/>
              <a:gd name="T13" fmla="*/ 0 h 46"/>
              <a:gd name="T14" fmla="*/ 94 w 94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" h="46">
                <a:moveTo>
                  <a:pt x="0" y="23"/>
                </a:moveTo>
                <a:lnTo>
                  <a:pt x="94" y="0"/>
                </a:lnTo>
                <a:lnTo>
                  <a:pt x="94" y="46"/>
                </a:lnTo>
                <a:lnTo>
                  <a:pt x="0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89" name="Line 134"/>
          <p:cNvSpPr>
            <a:spLocks noChangeShapeType="1"/>
          </p:cNvSpPr>
          <p:nvPr/>
        </p:nvSpPr>
        <p:spPr bwMode="auto">
          <a:xfrm flipH="1">
            <a:off x="8116888" y="2235200"/>
            <a:ext cx="2968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0" name="Rectangle 135"/>
          <p:cNvSpPr>
            <a:spLocks noChangeArrowheads="1"/>
          </p:cNvSpPr>
          <p:nvPr/>
        </p:nvSpPr>
        <p:spPr bwMode="auto">
          <a:xfrm>
            <a:off x="7843838" y="2152650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i0</a:t>
            </a:r>
            <a:endParaRPr lang="en-US"/>
          </a:p>
        </p:txBody>
      </p:sp>
      <p:sp>
        <p:nvSpPr>
          <p:cNvPr id="89191" name="Rectangle 136"/>
          <p:cNvSpPr>
            <a:spLocks noChangeArrowheads="1"/>
          </p:cNvSpPr>
          <p:nvPr/>
        </p:nvSpPr>
        <p:spPr bwMode="auto">
          <a:xfrm>
            <a:off x="7880350" y="33480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e</a:t>
            </a:r>
            <a:endParaRPr lang="en-US"/>
          </a:p>
        </p:txBody>
      </p:sp>
      <p:sp>
        <p:nvSpPr>
          <p:cNvPr id="89192" name="Rectangle 137"/>
          <p:cNvSpPr>
            <a:spLocks noChangeArrowheads="1"/>
          </p:cNvSpPr>
          <p:nvPr/>
        </p:nvSpPr>
        <p:spPr bwMode="auto">
          <a:xfrm>
            <a:off x="7639050" y="1597025"/>
            <a:ext cx="244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2x4</a:t>
            </a:r>
            <a:endParaRPr lang="en-US"/>
          </a:p>
        </p:txBody>
      </p:sp>
      <p:sp>
        <p:nvSpPr>
          <p:cNvPr id="89193" name="Rectangle 138"/>
          <p:cNvSpPr>
            <a:spLocks noChangeArrowheads="1"/>
          </p:cNvSpPr>
          <p:nvPr/>
        </p:nvSpPr>
        <p:spPr bwMode="auto">
          <a:xfrm>
            <a:off x="5045075" y="114141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4" name="Rectangle 139"/>
          <p:cNvSpPr>
            <a:spLocks noChangeArrowheads="1"/>
          </p:cNvSpPr>
          <p:nvPr/>
        </p:nvSpPr>
        <p:spPr bwMode="auto">
          <a:xfrm>
            <a:off x="5045075" y="184308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5" name="Rectangle 140"/>
          <p:cNvSpPr>
            <a:spLocks noChangeArrowheads="1"/>
          </p:cNvSpPr>
          <p:nvPr/>
        </p:nvSpPr>
        <p:spPr bwMode="auto">
          <a:xfrm>
            <a:off x="5045075" y="2544763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6" name="Rectangle 141"/>
          <p:cNvSpPr>
            <a:spLocks noChangeArrowheads="1"/>
          </p:cNvSpPr>
          <p:nvPr/>
        </p:nvSpPr>
        <p:spPr bwMode="auto">
          <a:xfrm>
            <a:off x="5045075" y="3246438"/>
            <a:ext cx="285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load</a:t>
            </a:r>
            <a:endParaRPr lang="en-US"/>
          </a:p>
        </p:txBody>
      </p:sp>
      <p:sp>
        <p:nvSpPr>
          <p:cNvPr id="89197" name="Rectangle 142"/>
          <p:cNvSpPr>
            <a:spLocks noChangeArrowheads="1"/>
          </p:cNvSpPr>
          <p:nvPr/>
        </p:nvSpPr>
        <p:spPr bwMode="auto">
          <a:xfrm>
            <a:off x="5424488" y="119380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reg0</a:t>
            </a:r>
            <a:endParaRPr lang="en-US"/>
          </a:p>
        </p:txBody>
      </p:sp>
      <p:sp>
        <p:nvSpPr>
          <p:cNvPr id="89198" name="Rectangle 143"/>
          <p:cNvSpPr>
            <a:spLocks noChangeArrowheads="1"/>
          </p:cNvSpPr>
          <p:nvPr/>
        </p:nvSpPr>
        <p:spPr bwMode="auto">
          <a:xfrm>
            <a:off x="5424488" y="188912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reg1</a:t>
            </a:r>
            <a:endParaRPr lang="en-US"/>
          </a:p>
        </p:txBody>
      </p:sp>
      <p:sp>
        <p:nvSpPr>
          <p:cNvPr id="89199" name="Rectangle 144"/>
          <p:cNvSpPr>
            <a:spLocks noChangeArrowheads="1"/>
          </p:cNvSpPr>
          <p:nvPr/>
        </p:nvSpPr>
        <p:spPr bwMode="auto">
          <a:xfrm>
            <a:off x="5424488" y="2593975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reg2</a:t>
            </a:r>
            <a:endParaRPr lang="en-US"/>
          </a:p>
        </p:txBody>
      </p:sp>
      <p:sp>
        <p:nvSpPr>
          <p:cNvPr id="89200" name="Rectangle 145"/>
          <p:cNvSpPr>
            <a:spLocks noChangeArrowheads="1"/>
          </p:cNvSpPr>
          <p:nvPr/>
        </p:nvSpPr>
        <p:spPr bwMode="auto">
          <a:xfrm>
            <a:off x="5424488" y="3295650"/>
            <a:ext cx="3032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reg3</a:t>
            </a:r>
            <a:endParaRPr lang="en-US"/>
          </a:p>
        </p:txBody>
      </p:sp>
      <p:sp>
        <p:nvSpPr>
          <p:cNvPr id="89201" name="Freeform 146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2" name="Freeform 147"/>
          <p:cNvSpPr>
            <a:spLocks/>
          </p:cNvSpPr>
          <p:nvPr/>
        </p:nvSpPr>
        <p:spPr bwMode="auto">
          <a:xfrm>
            <a:off x="6313488" y="1863725"/>
            <a:ext cx="287337" cy="227013"/>
          </a:xfrm>
          <a:custGeom>
            <a:avLst/>
            <a:gdLst>
              <a:gd name="T0" fmla="*/ 139700 w 181"/>
              <a:gd name="T1" fmla="*/ 0 h 143"/>
              <a:gd name="T2" fmla="*/ 0 w 181"/>
              <a:gd name="T3" fmla="*/ 0 h 143"/>
              <a:gd name="T4" fmla="*/ 144462 w 181"/>
              <a:gd name="T5" fmla="*/ 227013 h 143"/>
              <a:gd name="T6" fmla="*/ 287337 w 181"/>
              <a:gd name="T7" fmla="*/ 0 h 143"/>
              <a:gd name="T8" fmla="*/ 139700 w 181"/>
              <a:gd name="T9" fmla="*/ 0 h 1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1"/>
              <a:gd name="T16" fmla="*/ 0 h 143"/>
              <a:gd name="T17" fmla="*/ 181 w 181"/>
              <a:gd name="T18" fmla="*/ 143 h 1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1" h="143">
                <a:moveTo>
                  <a:pt x="88" y="0"/>
                </a:moveTo>
                <a:lnTo>
                  <a:pt x="0" y="0"/>
                </a:lnTo>
                <a:lnTo>
                  <a:pt x="91" y="143"/>
                </a:lnTo>
                <a:lnTo>
                  <a:pt x="181" y="0"/>
                </a:lnTo>
                <a:lnTo>
                  <a:pt x="88" y="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3" name="Freeform 148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4" name="Freeform 149"/>
          <p:cNvSpPr>
            <a:spLocks/>
          </p:cNvSpPr>
          <p:nvPr/>
        </p:nvSpPr>
        <p:spPr bwMode="auto">
          <a:xfrm>
            <a:off x="6800850" y="142875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5" name="Freeform 150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6" name="Freeform 151"/>
          <p:cNvSpPr>
            <a:spLocks/>
          </p:cNvSpPr>
          <p:nvPr/>
        </p:nvSpPr>
        <p:spPr bwMode="auto">
          <a:xfrm>
            <a:off x="6800850" y="2119313"/>
            <a:ext cx="227013" cy="287337"/>
          </a:xfrm>
          <a:custGeom>
            <a:avLst/>
            <a:gdLst>
              <a:gd name="T0" fmla="*/ 0 w 143"/>
              <a:gd name="T1" fmla="*/ 147637 h 181"/>
              <a:gd name="T2" fmla="*/ 0 w 143"/>
              <a:gd name="T3" fmla="*/ 287337 h 181"/>
              <a:gd name="T4" fmla="*/ 227013 w 143"/>
              <a:gd name="T5" fmla="*/ 144462 h 181"/>
              <a:gd name="T6" fmla="*/ 0 w 143"/>
              <a:gd name="T7" fmla="*/ 0 h 181"/>
              <a:gd name="T8" fmla="*/ 0 w 143"/>
              <a:gd name="T9" fmla="*/ 147637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1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7" name="Freeform 152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8" name="Freeform 153"/>
          <p:cNvSpPr>
            <a:spLocks/>
          </p:cNvSpPr>
          <p:nvPr/>
        </p:nvSpPr>
        <p:spPr bwMode="auto">
          <a:xfrm>
            <a:off x="6800850" y="2833688"/>
            <a:ext cx="227013" cy="287337"/>
          </a:xfrm>
          <a:custGeom>
            <a:avLst/>
            <a:gdLst>
              <a:gd name="T0" fmla="*/ 0 w 143"/>
              <a:gd name="T1" fmla="*/ 142875 h 181"/>
              <a:gd name="T2" fmla="*/ 0 w 143"/>
              <a:gd name="T3" fmla="*/ 287337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2875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0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09" name="Freeform 154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0" name="Freeform 155"/>
          <p:cNvSpPr>
            <a:spLocks/>
          </p:cNvSpPr>
          <p:nvPr/>
        </p:nvSpPr>
        <p:spPr bwMode="auto">
          <a:xfrm>
            <a:off x="6800850" y="3543300"/>
            <a:ext cx="227013" cy="287338"/>
          </a:xfrm>
          <a:custGeom>
            <a:avLst/>
            <a:gdLst>
              <a:gd name="T0" fmla="*/ 0 w 143"/>
              <a:gd name="T1" fmla="*/ 147638 h 181"/>
              <a:gd name="T2" fmla="*/ 0 w 143"/>
              <a:gd name="T3" fmla="*/ 287338 h 181"/>
              <a:gd name="T4" fmla="*/ 227013 w 143"/>
              <a:gd name="T5" fmla="*/ 142875 h 181"/>
              <a:gd name="T6" fmla="*/ 0 w 143"/>
              <a:gd name="T7" fmla="*/ 0 h 181"/>
              <a:gd name="T8" fmla="*/ 0 w 143"/>
              <a:gd name="T9" fmla="*/ 147638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3"/>
              <a:gd name="T16" fmla="*/ 0 h 181"/>
              <a:gd name="T17" fmla="*/ 143 w 143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3" h="181">
                <a:moveTo>
                  <a:pt x="0" y="93"/>
                </a:moveTo>
                <a:lnTo>
                  <a:pt x="0" y="181"/>
                </a:lnTo>
                <a:lnTo>
                  <a:pt x="143" y="90"/>
                </a:lnTo>
                <a:lnTo>
                  <a:pt x="0" y="0"/>
                </a:lnTo>
                <a:lnTo>
                  <a:pt x="0" y="93"/>
                </a:lnTo>
              </a:path>
            </a:pathLst>
          </a:cu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1" name="Rectangle 156"/>
          <p:cNvSpPr>
            <a:spLocks noChangeArrowheads="1"/>
          </p:cNvSpPr>
          <p:nvPr/>
        </p:nvSpPr>
        <p:spPr bwMode="auto">
          <a:xfrm>
            <a:off x="8407400" y="3657600"/>
            <a:ext cx="3619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R_en</a:t>
            </a:r>
            <a:endParaRPr lang="en-US"/>
          </a:p>
        </p:txBody>
      </p:sp>
      <p:sp>
        <p:nvSpPr>
          <p:cNvPr id="89212" name="Rectangle 157"/>
          <p:cNvSpPr>
            <a:spLocks noChangeArrowheads="1"/>
          </p:cNvSpPr>
          <p:nvPr/>
        </p:nvSpPr>
        <p:spPr bwMode="auto">
          <a:xfrm>
            <a:off x="8443913" y="2241550"/>
            <a:ext cx="4968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R_addr</a:t>
            </a:r>
            <a:endParaRPr lang="en-US"/>
          </a:p>
        </p:txBody>
      </p:sp>
      <p:sp>
        <p:nvSpPr>
          <p:cNvPr id="89213" name="Rectangle 158"/>
          <p:cNvSpPr>
            <a:spLocks noChangeArrowheads="1"/>
          </p:cNvSpPr>
          <p:nvPr/>
        </p:nvSpPr>
        <p:spPr bwMode="auto">
          <a:xfrm>
            <a:off x="8489950" y="912813"/>
            <a:ext cx="488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R_data</a:t>
            </a:r>
            <a:endParaRPr lang="en-US"/>
          </a:p>
        </p:txBody>
      </p:sp>
      <p:sp>
        <p:nvSpPr>
          <p:cNvPr id="89214" name="Freeform 159"/>
          <p:cNvSpPr>
            <a:spLocks/>
          </p:cNvSpPr>
          <p:nvPr/>
        </p:nvSpPr>
        <p:spPr bwMode="auto">
          <a:xfrm>
            <a:off x="7264400" y="996950"/>
            <a:ext cx="1122363" cy="2693988"/>
          </a:xfrm>
          <a:custGeom>
            <a:avLst/>
            <a:gdLst>
              <a:gd name="T0" fmla="*/ 0 w 707"/>
              <a:gd name="T1" fmla="*/ 2693988 h 1697"/>
              <a:gd name="T2" fmla="*/ 0 w 707"/>
              <a:gd name="T3" fmla="*/ 0 h 1697"/>
              <a:gd name="T4" fmla="*/ 1122363 w 707"/>
              <a:gd name="T5" fmla="*/ 0 h 1697"/>
              <a:gd name="T6" fmla="*/ 0 60000 65536"/>
              <a:gd name="T7" fmla="*/ 0 60000 65536"/>
              <a:gd name="T8" fmla="*/ 0 60000 65536"/>
              <a:gd name="T9" fmla="*/ 0 w 707"/>
              <a:gd name="T10" fmla="*/ 0 h 1697"/>
              <a:gd name="T11" fmla="*/ 707 w 707"/>
              <a:gd name="T12" fmla="*/ 1697 h 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7" h="1697">
                <a:moveTo>
                  <a:pt x="0" y="1697"/>
                </a:moveTo>
                <a:lnTo>
                  <a:pt x="0" y="0"/>
                </a:lnTo>
                <a:lnTo>
                  <a:pt x="707" y="0"/>
                </a:lnTo>
              </a:path>
            </a:pathLst>
          </a:cu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60"/>
          <p:cNvGrpSpPr>
            <a:grpSpLocks/>
          </p:cNvGrpSpPr>
          <p:nvPr/>
        </p:nvGrpSpPr>
        <p:grpSpPr bwMode="auto">
          <a:xfrm>
            <a:off x="6257925" y="1179513"/>
            <a:ext cx="606425" cy="968375"/>
            <a:chOff x="4008" y="1831"/>
            <a:chExt cx="382" cy="610"/>
          </a:xfrm>
        </p:grpSpPr>
        <p:sp>
          <p:nvSpPr>
            <p:cNvPr id="89287" name="Oval 161"/>
            <p:cNvSpPr>
              <a:spLocks noChangeArrowheads="1"/>
            </p:cNvSpPr>
            <p:nvPr/>
          </p:nvSpPr>
          <p:spPr bwMode="auto">
            <a:xfrm>
              <a:off x="4008" y="2192"/>
              <a:ext cx="248" cy="24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8" name="Rectangle 162"/>
            <p:cNvSpPr>
              <a:spLocks noChangeArrowheads="1"/>
            </p:cNvSpPr>
            <p:nvPr/>
          </p:nvSpPr>
          <p:spPr bwMode="auto">
            <a:xfrm>
              <a:off x="4151" y="1831"/>
              <a:ext cx="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driver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9" name="Line 163"/>
            <p:cNvSpPr>
              <a:spLocks noChangeShapeType="1"/>
            </p:cNvSpPr>
            <p:nvPr/>
          </p:nvSpPr>
          <p:spPr bwMode="auto">
            <a:xfrm flipH="1">
              <a:off x="4180" y="1935"/>
              <a:ext cx="56" cy="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6694488" y="822325"/>
            <a:ext cx="722312" cy="3003550"/>
            <a:chOff x="4283" y="1606"/>
            <a:chExt cx="455" cy="1892"/>
          </a:xfrm>
        </p:grpSpPr>
        <p:sp>
          <p:nvSpPr>
            <p:cNvPr id="89284" name="Oval 165"/>
            <p:cNvSpPr>
              <a:spLocks noChangeArrowheads="1"/>
            </p:cNvSpPr>
            <p:nvPr/>
          </p:nvSpPr>
          <p:spPr bwMode="auto">
            <a:xfrm>
              <a:off x="4546" y="1699"/>
              <a:ext cx="192" cy="1799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5" name="Rectangle 166"/>
            <p:cNvSpPr>
              <a:spLocks noChangeArrowheads="1"/>
            </p:cNvSpPr>
            <p:nvPr/>
          </p:nvSpPr>
          <p:spPr bwMode="auto">
            <a:xfrm>
              <a:off x="4283" y="1606"/>
              <a:ext cx="1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Helvetica" pitchFamily="34" charset="0"/>
                </a:rPr>
                <a:t>bus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9286" name="Line 167"/>
            <p:cNvSpPr>
              <a:spLocks noChangeShapeType="1"/>
            </p:cNvSpPr>
            <p:nvPr/>
          </p:nvSpPr>
          <p:spPr bwMode="auto">
            <a:xfrm>
              <a:off x="4449" y="1675"/>
              <a:ext cx="158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217" name="Rectangle 168"/>
          <p:cNvSpPr>
            <a:spLocks noChangeArrowheads="1"/>
          </p:cNvSpPr>
          <p:nvPr/>
        </p:nvSpPr>
        <p:spPr bwMode="auto">
          <a:xfrm>
            <a:off x="7459663" y="1103313"/>
            <a:ext cx="546100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8" name="Rectangle 169"/>
          <p:cNvSpPr>
            <a:spLocks noChangeArrowheads="1"/>
          </p:cNvSpPr>
          <p:nvPr/>
        </p:nvSpPr>
        <p:spPr bwMode="auto">
          <a:xfrm>
            <a:off x="4194175" y="1103313"/>
            <a:ext cx="547688" cy="2425700"/>
          </a:xfrm>
          <a:prstGeom prst="rect">
            <a:avLst/>
          </a:prstGeom>
          <a:noFill/>
          <a:ln w="14288">
            <a:solidFill>
              <a:srgbClr val="0079C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19" name="Rectangle 170"/>
          <p:cNvSpPr>
            <a:spLocks noChangeArrowheads="1"/>
          </p:cNvSpPr>
          <p:nvPr/>
        </p:nvSpPr>
        <p:spPr bwMode="auto">
          <a:xfrm>
            <a:off x="4316413" y="2879725"/>
            <a:ext cx="320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write</a:t>
            </a:r>
            <a:endParaRPr lang="en-US"/>
          </a:p>
        </p:txBody>
      </p:sp>
      <p:sp>
        <p:nvSpPr>
          <p:cNvPr id="89220" name="Rectangle 171"/>
          <p:cNvSpPr>
            <a:spLocks noChangeArrowheads="1"/>
          </p:cNvSpPr>
          <p:nvPr/>
        </p:nvSpPr>
        <p:spPr bwMode="auto">
          <a:xfrm>
            <a:off x="42164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1" name="Rectangle 172"/>
          <p:cNvSpPr>
            <a:spLocks noChangeArrowheads="1"/>
          </p:cNvSpPr>
          <p:nvPr/>
        </p:nvSpPr>
        <p:spPr bwMode="auto">
          <a:xfrm>
            <a:off x="7600950" y="2879725"/>
            <a:ext cx="3032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read</a:t>
            </a:r>
            <a:endParaRPr lang="en-US"/>
          </a:p>
        </p:txBody>
      </p:sp>
      <p:sp>
        <p:nvSpPr>
          <p:cNvPr id="89222" name="Rectangle 173"/>
          <p:cNvSpPr>
            <a:spLocks noChangeArrowheads="1"/>
          </p:cNvSpPr>
          <p:nvPr/>
        </p:nvSpPr>
        <p:spPr bwMode="auto">
          <a:xfrm>
            <a:off x="7493000" y="3046413"/>
            <a:ext cx="5476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decoder</a:t>
            </a:r>
            <a:endParaRPr lang="en-US"/>
          </a:p>
        </p:txBody>
      </p:sp>
      <p:sp>
        <p:nvSpPr>
          <p:cNvPr id="89223" name="Rectangle 174"/>
          <p:cNvSpPr>
            <a:spLocks noChangeArrowheads="1"/>
          </p:cNvSpPr>
          <p:nvPr/>
        </p:nvSpPr>
        <p:spPr bwMode="auto">
          <a:xfrm>
            <a:off x="4159250" y="3833813"/>
            <a:ext cx="11144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itchFamily="34" charset="0"/>
              </a:rPr>
              <a:t>4x32 register file</a:t>
            </a:r>
            <a:endParaRPr lang="en-US"/>
          </a:p>
        </p:txBody>
      </p:sp>
      <p:sp>
        <p:nvSpPr>
          <p:cNvPr id="89224" name="Text Box 176"/>
          <p:cNvSpPr txBox="1">
            <a:spLocks noChangeArrowheads="1"/>
          </p:cNvSpPr>
          <p:nvPr/>
        </p:nvSpPr>
        <p:spPr bwMode="auto">
          <a:xfrm>
            <a:off x="3816350" y="4151313"/>
            <a:ext cx="470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/>
              <a:t>Internal design of 4x32 RF; 16x32 RF follows similarly</a:t>
            </a:r>
          </a:p>
        </p:txBody>
      </p:sp>
      <p:grpSp>
        <p:nvGrpSpPr>
          <p:cNvPr id="4" name="Group 181"/>
          <p:cNvGrpSpPr>
            <a:grpSpLocks/>
          </p:cNvGrpSpPr>
          <p:nvPr/>
        </p:nvGrpSpPr>
        <p:grpSpPr bwMode="auto">
          <a:xfrm>
            <a:off x="708025" y="3733800"/>
            <a:ext cx="1739900" cy="1554163"/>
            <a:chOff x="734" y="2816"/>
            <a:chExt cx="1096" cy="979"/>
          </a:xfrm>
        </p:grpSpPr>
        <p:sp>
          <p:nvSpPr>
            <p:cNvPr id="89257" name="Line 182"/>
            <p:cNvSpPr>
              <a:spLocks noChangeShapeType="1"/>
            </p:cNvSpPr>
            <p:nvPr/>
          </p:nvSpPr>
          <p:spPr bwMode="auto">
            <a:xfrm>
              <a:off x="1324" y="3590"/>
              <a:ext cx="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8" name="Freeform 183"/>
            <p:cNvSpPr>
              <a:spLocks/>
            </p:cNvSpPr>
            <p:nvPr/>
          </p:nvSpPr>
          <p:spPr bwMode="auto">
            <a:xfrm>
              <a:off x="1388" y="3573"/>
              <a:ext cx="66" cy="33"/>
            </a:xfrm>
            <a:custGeom>
              <a:avLst/>
              <a:gdLst>
                <a:gd name="T0" fmla="*/ 66 w 66"/>
                <a:gd name="T1" fmla="*/ 17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9" name="Line 184"/>
            <p:cNvSpPr>
              <a:spLocks noChangeShapeType="1"/>
            </p:cNvSpPr>
            <p:nvPr/>
          </p:nvSpPr>
          <p:spPr bwMode="auto">
            <a:xfrm>
              <a:off x="1321" y="3490"/>
              <a:ext cx="25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0" name="Freeform 185"/>
            <p:cNvSpPr>
              <a:spLocks/>
            </p:cNvSpPr>
            <p:nvPr/>
          </p:nvSpPr>
          <p:spPr bwMode="auto">
            <a:xfrm>
              <a:off x="1573" y="3474"/>
              <a:ext cx="66" cy="33"/>
            </a:xfrm>
            <a:custGeom>
              <a:avLst/>
              <a:gdLst>
                <a:gd name="T0" fmla="*/ 66 w 66"/>
                <a:gd name="T1" fmla="*/ 16 h 33"/>
                <a:gd name="T2" fmla="*/ 0 w 66"/>
                <a:gd name="T3" fmla="*/ 0 h 33"/>
                <a:gd name="T4" fmla="*/ 0 w 66"/>
                <a:gd name="T5" fmla="*/ 33 h 33"/>
                <a:gd name="T6" fmla="*/ 66 w 66"/>
                <a:gd name="T7" fmla="*/ 16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33"/>
                <a:gd name="T14" fmla="*/ 66 w 66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33">
                  <a:moveTo>
                    <a:pt x="66" y="16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1" name="Line 186"/>
            <p:cNvSpPr>
              <a:spLocks noChangeShapeType="1"/>
            </p:cNvSpPr>
            <p:nvPr/>
          </p:nvSpPr>
          <p:spPr bwMode="auto">
            <a:xfrm>
              <a:off x="1512" y="3590"/>
              <a:ext cx="7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2" name="Freeform 187"/>
            <p:cNvSpPr>
              <a:spLocks/>
            </p:cNvSpPr>
            <p:nvPr/>
          </p:nvSpPr>
          <p:spPr bwMode="auto">
            <a:xfrm>
              <a:off x="1578" y="3573"/>
              <a:ext cx="67" cy="33"/>
            </a:xfrm>
            <a:custGeom>
              <a:avLst/>
              <a:gdLst>
                <a:gd name="T0" fmla="*/ 67 w 67"/>
                <a:gd name="T1" fmla="*/ 17 h 33"/>
                <a:gd name="T2" fmla="*/ 0 w 67"/>
                <a:gd name="T3" fmla="*/ 0 h 33"/>
                <a:gd name="T4" fmla="*/ 0 w 67"/>
                <a:gd name="T5" fmla="*/ 33 h 33"/>
                <a:gd name="T6" fmla="*/ 67 w 67"/>
                <a:gd name="T7" fmla="*/ 17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33"/>
                <a:gd name="T14" fmla="*/ 67 w 67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33">
                  <a:moveTo>
                    <a:pt x="67" y="17"/>
                  </a:moveTo>
                  <a:lnTo>
                    <a:pt x="0" y="0"/>
                  </a:lnTo>
                  <a:lnTo>
                    <a:pt x="0" y="33"/>
                  </a:lnTo>
                  <a:lnTo>
                    <a:pt x="6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3" name="Line 188"/>
            <p:cNvSpPr>
              <a:spLocks noChangeShapeType="1"/>
            </p:cNvSpPr>
            <p:nvPr/>
          </p:nvSpPr>
          <p:spPr bwMode="auto">
            <a:xfrm>
              <a:off x="1354" y="3299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4" name="Freeform 189"/>
            <p:cNvSpPr>
              <a:spLocks/>
            </p:cNvSpPr>
            <p:nvPr/>
          </p:nvSpPr>
          <p:spPr bwMode="auto">
            <a:xfrm>
              <a:off x="1468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5" name="Line 190"/>
            <p:cNvSpPr>
              <a:spLocks noChangeShapeType="1"/>
            </p:cNvSpPr>
            <p:nvPr/>
          </p:nvSpPr>
          <p:spPr bwMode="auto">
            <a:xfrm>
              <a:off x="1252" y="3059"/>
              <a:ext cx="1" cy="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6" name="Freeform 191"/>
            <p:cNvSpPr>
              <a:spLocks/>
            </p:cNvSpPr>
            <p:nvPr/>
          </p:nvSpPr>
          <p:spPr bwMode="auto">
            <a:xfrm>
              <a:off x="1230" y="3136"/>
              <a:ext cx="44" cy="89"/>
            </a:xfrm>
            <a:custGeom>
              <a:avLst/>
              <a:gdLst>
                <a:gd name="T0" fmla="*/ 22 w 44"/>
                <a:gd name="T1" fmla="*/ 89 h 89"/>
                <a:gd name="T2" fmla="*/ 44 w 44"/>
                <a:gd name="T3" fmla="*/ 0 h 89"/>
                <a:gd name="T4" fmla="*/ 0 w 44"/>
                <a:gd name="T5" fmla="*/ 0 h 89"/>
                <a:gd name="T6" fmla="*/ 22 w 44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89"/>
                <a:gd name="T14" fmla="*/ 44 w 44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89">
                  <a:moveTo>
                    <a:pt x="22" y="89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22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7" name="Line 192"/>
            <p:cNvSpPr>
              <a:spLocks noChangeShapeType="1"/>
            </p:cNvSpPr>
            <p:nvPr/>
          </p:nvSpPr>
          <p:spPr bwMode="auto">
            <a:xfrm>
              <a:off x="945" y="3299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8" name="Freeform 193"/>
            <p:cNvSpPr>
              <a:spLocks/>
            </p:cNvSpPr>
            <p:nvPr/>
          </p:nvSpPr>
          <p:spPr bwMode="auto">
            <a:xfrm>
              <a:off x="1084" y="3277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69" name="Freeform 194"/>
            <p:cNvSpPr>
              <a:spLocks/>
            </p:cNvSpPr>
            <p:nvPr/>
          </p:nvSpPr>
          <p:spPr bwMode="auto">
            <a:xfrm>
              <a:off x="1175" y="3183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70" name="Rectangle 195"/>
            <p:cNvSpPr>
              <a:spLocks noChangeArrowheads="1"/>
            </p:cNvSpPr>
            <p:nvPr/>
          </p:nvSpPr>
          <p:spPr bwMode="auto">
            <a:xfrm>
              <a:off x="1398" y="3158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1" name="Rectangle 196"/>
            <p:cNvSpPr>
              <a:spLocks noChangeArrowheads="1"/>
            </p:cNvSpPr>
            <p:nvPr/>
          </p:nvSpPr>
          <p:spPr bwMode="auto">
            <a:xfrm>
              <a:off x="833" y="3434"/>
              <a:ext cx="34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c=1: q=d</a:t>
              </a:r>
              <a:endParaRPr lang="en-US"/>
            </a:p>
          </p:txBody>
        </p:sp>
        <p:sp>
          <p:nvSpPr>
            <p:cNvPr id="89272" name="Rectangle 197"/>
            <p:cNvSpPr>
              <a:spLocks noChangeArrowheads="1"/>
            </p:cNvSpPr>
            <p:nvPr/>
          </p:nvSpPr>
          <p:spPr bwMode="auto">
            <a:xfrm>
              <a:off x="1275" y="302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/>
            </a:p>
          </p:txBody>
        </p:sp>
        <p:sp>
          <p:nvSpPr>
            <p:cNvPr id="89273" name="Rectangle 198"/>
            <p:cNvSpPr>
              <a:spLocks noChangeArrowheads="1"/>
            </p:cNvSpPr>
            <p:nvPr/>
          </p:nvSpPr>
          <p:spPr bwMode="auto">
            <a:xfrm>
              <a:off x="833" y="3535"/>
              <a:ext cx="3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c=0: q= Z</a:t>
              </a:r>
              <a:endParaRPr lang="en-US"/>
            </a:p>
          </p:txBody>
        </p:sp>
        <p:sp>
          <p:nvSpPr>
            <p:cNvPr id="89274" name="Rectangle 199"/>
            <p:cNvSpPr>
              <a:spLocks noChangeArrowheads="1"/>
            </p:cNvSpPr>
            <p:nvPr/>
          </p:nvSpPr>
          <p:spPr bwMode="auto">
            <a:xfrm>
              <a:off x="1207" y="352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5" name="Rectangle 200"/>
            <p:cNvSpPr>
              <a:spLocks noChangeArrowheads="1"/>
            </p:cNvSpPr>
            <p:nvPr/>
          </p:nvSpPr>
          <p:spPr bwMode="auto">
            <a:xfrm>
              <a:off x="1032" y="31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6" name="Rectangle 201"/>
            <p:cNvSpPr>
              <a:spLocks noChangeArrowheads="1"/>
            </p:cNvSpPr>
            <p:nvPr/>
          </p:nvSpPr>
          <p:spPr bwMode="auto">
            <a:xfrm>
              <a:off x="1150" y="3530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US"/>
            </a:p>
          </p:txBody>
        </p:sp>
        <p:sp>
          <p:nvSpPr>
            <p:cNvPr id="89277" name="Rectangle 202"/>
            <p:cNvSpPr>
              <a:spLocks noChangeArrowheads="1"/>
            </p:cNvSpPr>
            <p:nvPr/>
          </p:nvSpPr>
          <p:spPr bwMode="auto">
            <a:xfrm>
              <a:off x="1260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78" name="Rectangle 203"/>
            <p:cNvSpPr>
              <a:spLocks noChangeArrowheads="1"/>
            </p:cNvSpPr>
            <p:nvPr/>
          </p:nvSpPr>
          <p:spPr bwMode="auto">
            <a:xfrm>
              <a:off x="1658" y="353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79" name="Rectangle 204"/>
            <p:cNvSpPr>
              <a:spLocks noChangeArrowheads="1"/>
            </p:cNvSpPr>
            <p:nvPr/>
          </p:nvSpPr>
          <p:spPr bwMode="auto">
            <a:xfrm>
              <a:off x="1260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80" name="Rectangle 205"/>
            <p:cNvSpPr>
              <a:spLocks noChangeArrowheads="1"/>
            </p:cNvSpPr>
            <p:nvPr/>
          </p:nvSpPr>
          <p:spPr bwMode="auto">
            <a:xfrm>
              <a:off x="1657" y="3434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81" name="Rectangle 206"/>
            <p:cNvSpPr>
              <a:spLocks noChangeArrowheads="1"/>
            </p:cNvSpPr>
            <p:nvPr/>
          </p:nvSpPr>
          <p:spPr bwMode="auto">
            <a:xfrm>
              <a:off x="895" y="3689"/>
              <a:ext cx="70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i="1">
                  <a:solidFill>
                    <a:srgbClr val="000000"/>
                  </a:solidFill>
                  <a:latin typeface="Helvetica" pitchFamily="34" charset="0"/>
                </a:rPr>
                <a:t>like no connection</a:t>
              </a:r>
              <a:endParaRPr lang="en-US"/>
            </a:p>
          </p:txBody>
        </p:sp>
        <p:sp>
          <p:nvSpPr>
            <p:cNvPr id="89282" name="Freeform 207"/>
            <p:cNvSpPr>
              <a:spLocks/>
            </p:cNvSpPr>
            <p:nvPr/>
          </p:nvSpPr>
          <p:spPr bwMode="auto">
            <a:xfrm>
              <a:off x="1360" y="3598"/>
              <a:ext cx="122" cy="108"/>
            </a:xfrm>
            <a:custGeom>
              <a:avLst/>
              <a:gdLst>
                <a:gd name="T0" fmla="*/ 122 w 44"/>
                <a:gd name="T1" fmla="*/ 0 h 39"/>
                <a:gd name="T2" fmla="*/ 0 w 44"/>
                <a:gd name="T3" fmla="*/ 108 h 39"/>
                <a:gd name="T4" fmla="*/ 0 60000 65536"/>
                <a:gd name="T5" fmla="*/ 0 60000 65536"/>
                <a:gd name="T6" fmla="*/ 0 w 44"/>
                <a:gd name="T7" fmla="*/ 0 h 39"/>
                <a:gd name="T8" fmla="*/ 44 w 44"/>
                <a:gd name="T9" fmla="*/ 39 h 3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" h="39">
                  <a:moveTo>
                    <a:pt x="44" y="0"/>
                  </a:moveTo>
                  <a:cubicBezTo>
                    <a:pt x="44" y="0"/>
                    <a:pt x="31" y="29"/>
                    <a:pt x="0" y="39"/>
                  </a:cubicBez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83" name="Text Box 208"/>
            <p:cNvSpPr txBox="1">
              <a:spLocks noChangeArrowheads="1"/>
            </p:cNvSpPr>
            <p:nvPr/>
          </p:nvSpPr>
          <p:spPr bwMode="auto">
            <a:xfrm>
              <a:off x="734" y="2816"/>
              <a:ext cx="10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three-state driver</a:t>
              </a:r>
            </a:p>
          </p:txBody>
        </p:sp>
      </p:grpSp>
      <p:grpSp>
        <p:nvGrpSpPr>
          <p:cNvPr id="5" name="Group 209"/>
          <p:cNvGrpSpPr>
            <a:grpSpLocks/>
          </p:cNvGrpSpPr>
          <p:nvPr/>
        </p:nvGrpSpPr>
        <p:grpSpPr bwMode="auto">
          <a:xfrm>
            <a:off x="885825" y="2209800"/>
            <a:ext cx="1409700" cy="1420813"/>
            <a:chOff x="838" y="1520"/>
            <a:chExt cx="888" cy="895"/>
          </a:xfrm>
        </p:grpSpPr>
        <p:sp>
          <p:nvSpPr>
            <p:cNvPr id="89247" name="Line 210"/>
            <p:cNvSpPr>
              <a:spLocks noChangeShapeType="1"/>
            </p:cNvSpPr>
            <p:nvPr/>
          </p:nvSpPr>
          <p:spPr bwMode="auto">
            <a:xfrm>
              <a:off x="1322" y="1944"/>
              <a:ext cx="1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8" name="Freeform 211"/>
            <p:cNvSpPr>
              <a:spLocks/>
            </p:cNvSpPr>
            <p:nvPr/>
          </p:nvSpPr>
          <p:spPr bwMode="auto">
            <a:xfrm>
              <a:off x="1436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49" name="Line 212"/>
            <p:cNvSpPr>
              <a:spLocks noChangeShapeType="1"/>
            </p:cNvSpPr>
            <p:nvPr/>
          </p:nvSpPr>
          <p:spPr bwMode="auto">
            <a:xfrm>
              <a:off x="913" y="1944"/>
              <a:ext cx="1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0" name="Freeform 213"/>
            <p:cNvSpPr>
              <a:spLocks/>
            </p:cNvSpPr>
            <p:nvPr/>
          </p:nvSpPr>
          <p:spPr bwMode="auto">
            <a:xfrm>
              <a:off x="1052" y="1922"/>
              <a:ext cx="88" cy="45"/>
            </a:xfrm>
            <a:custGeom>
              <a:avLst/>
              <a:gdLst>
                <a:gd name="T0" fmla="*/ 88 w 88"/>
                <a:gd name="T1" fmla="*/ 22 h 45"/>
                <a:gd name="T2" fmla="*/ 0 w 88"/>
                <a:gd name="T3" fmla="*/ 0 h 45"/>
                <a:gd name="T4" fmla="*/ 0 w 88"/>
                <a:gd name="T5" fmla="*/ 45 h 45"/>
                <a:gd name="T6" fmla="*/ 88 w 88"/>
                <a:gd name="T7" fmla="*/ 22 h 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5"/>
                <a:gd name="T14" fmla="*/ 88 w 88"/>
                <a:gd name="T15" fmla="*/ 45 h 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5">
                  <a:moveTo>
                    <a:pt x="88" y="22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8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251" name="Freeform 214"/>
            <p:cNvSpPr>
              <a:spLocks/>
            </p:cNvSpPr>
            <p:nvPr/>
          </p:nvSpPr>
          <p:spPr bwMode="auto">
            <a:xfrm>
              <a:off x="1143" y="1828"/>
              <a:ext cx="182" cy="230"/>
            </a:xfrm>
            <a:custGeom>
              <a:avLst/>
              <a:gdLst>
                <a:gd name="T0" fmla="*/ 0 w 182"/>
                <a:gd name="T1" fmla="*/ 230 h 230"/>
                <a:gd name="T2" fmla="*/ 182 w 182"/>
                <a:gd name="T3" fmla="*/ 116 h 230"/>
                <a:gd name="T4" fmla="*/ 0 w 182"/>
                <a:gd name="T5" fmla="*/ 0 h 230"/>
                <a:gd name="T6" fmla="*/ 0 w 182"/>
                <a:gd name="T7" fmla="*/ 23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2"/>
                <a:gd name="T13" fmla="*/ 0 h 230"/>
                <a:gd name="T14" fmla="*/ 182 w 18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2" h="230">
                  <a:moveTo>
                    <a:pt x="0" y="230"/>
                  </a:moveTo>
                  <a:lnTo>
                    <a:pt x="182" y="116"/>
                  </a:lnTo>
                  <a:lnTo>
                    <a:pt x="0" y="0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79C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252" name="Rectangle 215"/>
            <p:cNvSpPr>
              <a:spLocks noChangeArrowheads="1"/>
            </p:cNvSpPr>
            <p:nvPr/>
          </p:nvSpPr>
          <p:spPr bwMode="auto">
            <a:xfrm>
              <a:off x="1366" y="1803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/>
            </a:p>
          </p:txBody>
        </p:sp>
        <p:sp>
          <p:nvSpPr>
            <p:cNvPr id="89253" name="Rectangle 216"/>
            <p:cNvSpPr>
              <a:spLocks noChangeArrowheads="1"/>
            </p:cNvSpPr>
            <p:nvPr/>
          </p:nvSpPr>
          <p:spPr bwMode="auto">
            <a:xfrm>
              <a:off x="1142" y="2082"/>
              <a:ext cx="1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q=d</a:t>
              </a:r>
              <a:endParaRPr lang="en-US"/>
            </a:p>
          </p:txBody>
        </p:sp>
        <p:sp>
          <p:nvSpPr>
            <p:cNvPr id="89254" name="Rectangle 217"/>
            <p:cNvSpPr>
              <a:spLocks noChangeArrowheads="1"/>
            </p:cNvSpPr>
            <p:nvPr/>
          </p:nvSpPr>
          <p:spPr bwMode="auto">
            <a:xfrm>
              <a:off x="1000" y="180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/>
            </a:p>
          </p:txBody>
        </p:sp>
        <p:sp>
          <p:nvSpPr>
            <p:cNvPr id="89255" name="Text Box 218"/>
            <p:cNvSpPr txBox="1">
              <a:spLocks noChangeArrowheads="1"/>
            </p:cNvSpPr>
            <p:nvPr/>
          </p:nvSpPr>
          <p:spPr bwMode="auto">
            <a:xfrm>
              <a:off x="982" y="1520"/>
              <a:ext cx="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driver</a:t>
              </a:r>
            </a:p>
          </p:txBody>
        </p:sp>
        <p:sp>
          <p:nvSpPr>
            <p:cNvPr id="89256" name="Text Box 219"/>
            <p:cNvSpPr txBox="1">
              <a:spLocks noChangeArrowheads="1"/>
            </p:cNvSpPr>
            <p:nvPr/>
          </p:nvSpPr>
          <p:spPr bwMode="auto">
            <a:xfrm>
              <a:off x="838" y="2184"/>
              <a:ext cx="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i="1"/>
                <a:t>Boosts signal</a:t>
              </a:r>
            </a:p>
          </p:txBody>
        </p:sp>
      </p:grpSp>
      <p:pic>
        <p:nvPicPr>
          <p:cNvPr id="478433" name="Picture 2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4572000"/>
            <a:ext cx="1755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434" name="Text Box 226"/>
          <p:cNvSpPr txBox="1">
            <a:spLocks noChangeArrowheads="1"/>
          </p:cNvSpPr>
          <p:nvPr/>
        </p:nvSpPr>
        <p:spPr bwMode="auto">
          <a:xfrm>
            <a:off x="5140325" y="5105400"/>
            <a:ext cx="3065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 dirty="0"/>
              <a:t>Note: Each driver in figure actually represents 32 1-bit drivers</a:t>
            </a:r>
          </a:p>
        </p:txBody>
      </p:sp>
    </p:spTree>
    <p:extLst>
      <p:ext uri="{BB962C8B-B14F-4D97-AF65-F5344CB8AC3E}">
        <p14:creationId xmlns:p14="http://schemas.microsoft.com/office/powerpoint/2010/main" val="4153080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FSM = State register + combinational logic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92708" y="2437386"/>
            <a:ext cx="2900794" cy="84023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Stores the next state and 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loads the next state at 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clock edge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185806" y="2457069"/>
            <a:ext cx="2977738" cy="590931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Computes the next state</a:t>
            </a: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and computes the outputs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981200" y="1600200"/>
            <a:ext cx="342905" cy="76200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5257800" y="1600200"/>
            <a:ext cx="416875" cy="762000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3534"/>
            <a:ext cx="6696075" cy="274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013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 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098348"/>
            <a:ext cx="6029325" cy="369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070" y="3124200"/>
            <a:ext cx="306113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91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State Transition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676400"/>
            <a:ext cx="7658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615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State Transition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State transitions from diagram can be rewritten in a state transition table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9775"/>
            <a:ext cx="75723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266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Encoded State Transition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After selecting a state encoding, the symbolic states in the transition table can be realized with current state/next state bits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71675"/>
            <a:ext cx="305752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67125"/>
            <a:ext cx="70580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950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Next State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From K-maps, figure out expressions for the next state:</a:t>
            </a:r>
          </a:p>
          <a:p>
            <a:r>
              <a:rPr lang="en-US" sz="2000" dirty="0" smtClean="0"/>
              <a:t>S1(t+1) = S1(t) </a:t>
            </a:r>
            <a:r>
              <a:rPr lang="en-US" sz="2000" dirty="0" err="1" smtClean="0"/>
              <a:t>xor</a:t>
            </a:r>
            <a:r>
              <a:rPr lang="en-US" sz="2000" dirty="0" smtClean="0"/>
              <a:t> S0(t)</a:t>
            </a:r>
          </a:p>
          <a:p>
            <a:r>
              <a:rPr lang="en-US" sz="2000" dirty="0" smtClean="0"/>
              <a:t>S0(t+1) = S1’(t) S0’(t) TA + S1’(t) S0’(t) TB</a:t>
            </a:r>
          </a:p>
          <a:p>
            <a:r>
              <a:rPr lang="en-US" sz="2000" dirty="0" smtClean="0"/>
              <a:t>Another way of writing the same thing (just a change of notation):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04925"/>
            <a:ext cx="70580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638800"/>
            <a:ext cx="255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147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Output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FSM output logic is computed in similar manner as next state logic</a:t>
            </a:r>
          </a:p>
          <a:p>
            <a:r>
              <a:rPr lang="en-US" sz="2000" dirty="0" smtClean="0"/>
              <a:t>In this system, output is a function of current state (Moore machine)</a:t>
            </a:r>
          </a:p>
          <a:p>
            <a:r>
              <a:rPr lang="en-US" sz="2000" dirty="0" smtClean="0"/>
              <a:t>Alternative – Mealy machine (output function of both current state and inputs, though we won’t cover this in class) 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152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231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Register: Assume D-FF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924050"/>
            <a:ext cx="24003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212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2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Figure out Next State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447925"/>
            <a:ext cx="62579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676400"/>
            <a:ext cx="2552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214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FSM: Figure out Output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505075"/>
            <a:ext cx="7581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600200"/>
            <a:ext cx="2228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968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Design an FSM that detects a stream of three or more consecutive 1s on an input stream</a:t>
            </a:r>
            <a:endParaRPr lang="en-US" sz="2000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8307" y="2530475"/>
            <a:ext cx="8307387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431800" indent="-323850" eaLnBrk="1">
              <a:buClr>
                <a:srgbClr val="8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Input: 		</a:t>
            </a:r>
            <a:r>
              <a:rPr lang="en-US" sz="2800" smtClean="0">
                <a:solidFill>
                  <a:srgbClr val="000080"/>
                </a:solidFill>
              </a:rPr>
              <a:t>0 1 1 1 0 1 0 1 1 0 1 1 1 0 1 …</a:t>
            </a:r>
            <a:r>
              <a:rPr lang="en-US" sz="2800" smtClean="0"/>
              <a:t> </a:t>
            </a:r>
          </a:p>
          <a:p>
            <a:pPr marL="431800" indent="-323850" eaLnBrk="1">
              <a:buClr>
                <a:srgbClr val="8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smtClean="0"/>
              <a:t>Output:		</a:t>
            </a:r>
            <a:r>
              <a:rPr lang="en-US" sz="2800" smtClean="0">
                <a:solidFill>
                  <a:srgbClr val="000080"/>
                </a:solidFill>
              </a:rPr>
              <a:t>0 0 0 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smtClean="0">
                <a:solidFill>
                  <a:srgbClr val="000080"/>
                </a:solidFill>
              </a:rPr>
              <a:t> 0 0 0 0 0 0 0 0 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smtClean="0">
                <a:solidFill>
                  <a:srgbClr val="000080"/>
                </a:solidFill>
              </a:rPr>
              <a:t> 0 0 …</a:t>
            </a:r>
            <a:r>
              <a:rPr lang="en-US" sz="2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611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64A7E57E-AED7-4F28-93C9-494C22288C2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40468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FSM: State Diagram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40" y="1275974"/>
            <a:ext cx="4171680" cy="49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6956641" y="3650784"/>
            <a:ext cx="1130400" cy="70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State</a:t>
            </a:r>
          </a:p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362037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86379B78-B004-469E-8122-D594EF1AC8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229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Truth Tables</a:t>
            </a:r>
          </a:p>
        </p:txBody>
      </p:sp>
      <p:grpSp>
        <p:nvGrpSpPr>
          <p:cNvPr id="12293" name="Group 2"/>
          <p:cNvGrpSpPr>
            <a:grpSpLocks/>
          </p:cNvGrpSpPr>
          <p:nvPr/>
        </p:nvGrpSpPr>
        <p:grpSpPr bwMode="auto">
          <a:xfrm>
            <a:off x="1353600" y="1699378"/>
            <a:ext cx="6435360" cy="3980578"/>
            <a:chOff x="940" y="1180"/>
            <a:chExt cx="4469" cy="2764"/>
          </a:xfrm>
        </p:grpSpPr>
        <p:pic>
          <p:nvPicPr>
            <p:cNvPr id="122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" y="1180"/>
              <a:ext cx="4470" cy="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6" name="Text Box 4"/>
            <p:cNvSpPr txBox="1">
              <a:spLocks noChangeArrowheads="1"/>
            </p:cNvSpPr>
            <p:nvPr/>
          </p:nvSpPr>
          <p:spPr bwMode="auto">
            <a:xfrm>
              <a:off x="1053" y="1778"/>
              <a:ext cx="306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2297" name="Text Box 5"/>
            <p:cNvSpPr txBox="1">
              <a:spLocks noChangeArrowheads="1"/>
            </p:cNvSpPr>
            <p:nvPr/>
          </p:nvSpPr>
          <p:spPr bwMode="auto">
            <a:xfrm>
              <a:off x="1575" y="1779"/>
              <a:ext cx="301" cy="2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2298" name="Text Box 6"/>
            <p:cNvSpPr txBox="1">
              <a:spLocks noChangeArrowheads="1"/>
            </p:cNvSpPr>
            <p:nvPr/>
          </p:nvSpPr>
          <p:spPr bwMode="auto">
            <a:xfrm>
              <a:off x="3321" y="1778"/>
              <a:ext cx="359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  <a:r>
                <a:rPr lang="en-US" baseline="33000">
                  <a:solidFill>
                    <a:srgbClr val="000000"/>
                  </a:solidFill>
                  <a:latin typeface="Times New Roman" pitchFamily="16" charset="0"/>
                </a:rPr>
                <a:t>+</a:t>
              </a:r>
            </a:p>
          </p:txBody>
        </p:sp>
        <p:sp>
          <p:nvSpPr>
            <p:cNvPr id="12299" name="Text Box 7"/>
            <p:cNvSpPr txBox="1">
              <a:spLocks noChangeArrowheads="1"/>
            </p:cNvSpPr>
            <p:nvPr/>
          </p:nvSpPr>
          <p:spPr bwMode="auto">
            <a:xfrm>
              <a:off x="3843" y="1779"/>
              <a:ext cx="35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760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  <a:r>
                <a:rPr lang="en-US" baseline="33000">
                  <a:solidFill>
                    <a:srgbClr val="000000"/>
                  </a:solidFill>
                  <a:latin typeface="Times New Roman" pitchFamily="16" charset="0"/>
                </a:rPr>
                <a:t>+</a:t>
              </a:r>
            </a:p>
          </p:txBody>
        </p:sp>
      </p:grp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875040" y="5763485"/>
            <a:ext cx="1392480" cy="39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54535" rIns="81639" bIns="4082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eaLnBrk="1">
              <a:lnSpc>
                <a:spcPct val="95000"/>
              </a:lnSpc>
            </a:pPr>
            <a:r>
              <a:rPr lang="en-US" sz="2200">
                <a:solidFill>
                  <a:srgbClr val="0000FF"/>
                </a:solidFill>
                <a:latin typeface="Times New Roman" pitchFamily="16" charset="0"/>
              </a:rPr>
              <a:t>State Table</a:t>
            </a:r>
          </a:p>
        </p:txBody>
      </p:sp>
    </p:spTree>
    <p:extLst>
      <p:ext uri="{BB962C8B-B14F-4D97-AF65-F5344CB8AC3E}">
        <p14:creationId xmlns:p14="http://schemas.microsoft.com/office/powerpoint/2010/main" val="27656386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2A422F37-7077-4E3A-AA2F-CA031AE5D79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FSM: Assuming D-Flip Flops for State</a:t>
            </a: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2569230"/>
            <a:ext cx="6818400" cy="19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234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965CCA7F-44D9-40D7-8B58-0306049629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741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mtClean="0"/>
              <a:t>FSM Design: Example (Moore)</a:t>
            </a:r>
          </a:p>
        </p:txBody>
      </p: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1607040" y="1513599"/>
            <a:ext cx="5928480" cy="4810105"/>
            <a:chOff x="1116" y="1051"/>
            <a:chExt cx="4117" cy="3340"/>
          </a:xfrm>
        </p:grpSpPr>
        <p:pic>
          <p:nvPicPr>
            <p:cNvPr id="174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" y="1051"/>
              <a:ext cx="4118" cy="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7415" name="Text Box 4"/>
            <p:cNvSpPr txBox="1">
              <a:spLocks noChangeArrowheads="1"/>
            </p:cNvSpPr>
            <p:nvPr/>
          </p:nvSpPr>
          <p:spPr bwMode="auto">
            <a:xfrm>
              <a:off x="4906" y="1683"/>
              <a:ext cx="278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17416" name="Text Box 5"/>
            <p:cNvSpPr txBox="1">
              <a:spLocks noChangeArrowheads="1"/>
            </p:cNvSpPr>
            <p:nvPr/>
          </p:nvSpPr>
          <p:spPr bwMode="auto">
            <a:xfrm>
              <a:off x="4906" y="2930"/>
              <a:ext cx="273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17417" name="Text Box 6"/>
            <p:cNvSpPr txBox="1">
              <a:spLocks noChangeArrowheads="1"/>
            </p:cNvSpPr>
            <p:nvPr/>
          </p:nvSpPr>
          <p:spPr bwMode="auto">
            <a:xfrm>
              <a:off x="4906" y="3361"/>
              <a:ext cx="30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45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6321" y="6247376"/>
            <a:ext cx="2128320" cy="47093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280994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695720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110446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525172" indent="-207363" defTabSz="414726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eaLnBrk="1"/>
            <a:fld id="{34FA22B4-E539-4E1F-8289-D231293BFA3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946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</a:t>
            </a:r>
            <a:r>
              <a:rPr lang="en-US" b="0" dirty="0" smtClean="0"/>
              <a:t>:</a:t>
            </a:r>
            <a:r>
              <a:rPr lang="en-US" dirty="0" smtClean="0"/>
              <a:t> What if we have JK Flip Flops, not D Flip Flops</a:t>
            </a:r>
          </a:p>
        </p:txBody>
      </p:sp>
      <p:grpSp>
        <p:nvGrpSpPr>
          <p:cNvPr id="19461" name="Group 2"/>
          <p:cNvGrpSpPr>
            <a:grpSpLocks/>
          </p:cNvGrpSpPr>
          <p:nvPr/>
        </p:nvGrpSpPr>
        <p:grpSpPr bwMode="auto">
          <a:xfrm>
            <a:off x="2473920" y="2482821"/>
            <a:ext cx="4223520" cy="2710365"/>
            <a:chOff x="1718" y="1724"/>
            <a:chExt cx="2933" cy="1882"/>
          </a:xfrm>
        </p:grpSpPr>
        <p:grpSp>
          <p:nvGrpSpPr>
            <p:cNvPr id="19462" name="Group 3"/>
            <p:cNvGrpSpPr>
              <a:grpSpLocks/>
            </p:cNvGrpSpPr>
            <p:nvPr/>
          </p:nvGrpSpPr>
          <p:grpSpPr bwMode="auto">
            <a:xfrm>
              <a:off x="1718" y="1724"/>
              <a:ext cx="2933" cy="1509"/>
              <a:chOff x="1718" y="1724"/>
              <a:chExt cx="2933" cy="1509"/>
            </a:xfrm>
          </p:grpSpPr>
          <p:pic>
            <p:nvPicPr>
              <p:cNvPr id="19464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8" y="1724"/>
                <a:ext cx="2934" cy="1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19465" name="Text Box 5"/>
              <p:cNvSpPr txBox="1">
                <a:spLocks noChangeArrowheads="1"/>
              </p:cNvSpPr>
              <p:nvPr/>
            </p:nvSpPr>
            <p:spPr bwMode="auto">
              <a:xfrm>
                <a:off x="2866" y="1831"/>
                <a:ext cx="226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66168" rIns="90000" bIns="45000"/>
              <a:lstStyle/>
              <a:p>
                <a:r>
                  <a:rPr lang="en-US" sz="2200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2499" y="3335"/>
              <a:ext cx="137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60120" rIns="90000" bIns="45000"/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Lucida Sans Unicode" charset="0"/>
                  <a:cs typeface="Lucida Sans Unicode" charset="0"/>
                </a:defRPr>
              </a:lvl9pPr>
            </a:lstStyle>
            <a:p>
              <a:pPr eaLnBrk="1">
                <a:lnSpc>
                  <a:spcPct val="95000"/>
                </a:lnSpc>
              </a:pPr>
              <a:r>
                <a:rPr lang="en-US" sz="2200">
                  <a:solidFill>
                    <a:srgbClr val="008000"/>
                  </a:solidFill>
                  <a:latin typeface="Times New Roman" pitchFamily="16" charset="0"/>
                </a:rPr>
                <a:t>Excitation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3530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Assume we have the following NEW State Table: </a:t>
            </a:r>
            <a:r>
              <a:rPr lang="en-US" dirty="0" smtClean="0"/>
              <a:t>With JK Flip Flops</a:t>
            </a:r>
          </a:p>
        </p:txBody>
      </p:sp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1649412"/>
            <a:ext cx="808355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103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JK Flip Flops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801" y="1551044"/>
            <a:ext cx="5847840" cy="473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945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BD01F8-1A1D-4EC0-AEE3-534B439BEBB0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 Storage Summary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486400"/>
            <a:ext cx="86106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considered increasingly better bit storage until we arrived at the robust D flip-flop bit storage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 smtClean="0"/>
          </a:p>
        </p:txBody>
      </p:sp>
      <p:pic>
        <p:nvPicPr>
          <p:cNvPr id="21509" name="Picture 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8100"/>
            <a:ext cx="8763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13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720" y="502613"/>
            <a:ext cx="8033760" cy="1144920"/>
          </a:xfrm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FSM Design: JK Flip Flops</a:t>
            </a:r>
          </a:p>
        </p:txBody>
      </p:sp>
      <p:grpSp>
        <p:nvGrpSpPr>
          <p:cNvPr id="22533" name="Group 2"/>
          <p:cNvGrpSpPr>
            <a:grpSpLocks/>
          </p:cNvGrpSpPr>
          <p:nvPr/>
        </p:nvGrpSpPr>
        <p:grpSpPr bwMode="auto">
          <a:xfrm>
            <a:off x="1618560" y="1827552"/>
            <a:ext cx="5904000" cy="4245566"/>
            <a:chOff x="1124" y="1269"/>
            <a:chExt cx="4100" cy="2948"/>
          </a:xfrm>
        </p:grpSpPr>
        <p:pic>
          <p:nvPicPr>
            <p:cNvPr id="2253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4" y="1269"/>
              <a:ext cx="4101" cy="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4906" y="1456"/>
              <a:ext cx="278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4906" y="2953"/>
              <a:ext cx="273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2537" name="Text Box 6"/>
            <p:cNvSpPr txBox="1">
              <a:spLocks noChangeArrowheads="1"/>
            </p:cNvSpPr>
            <p:nvPr/>
          </p:nvSpPr>
          <p:spPr bwMode="auto">
            <a:xfrm>
              <a:off x="4906" y="3565"/>
              <a:ext cx="30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22538" name="Text Box 7"/>
            <p:cNvSpPr txBox="1">
              <a:spLocks noChangeArrowheads="1"/>
            </p:cNvSpPr>
            <p:nvPr/>
          </p:nvSpPr>
          <p:spPr bwMode="auto">
            <a:xfrm>
              <a:off x="4906" y="2045"/>
              <a:ext cx="305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56340" rIns="90000" bIns="45000"/>
            <a:lstStyle/>
            <a:p>
              <a:pPr>
                <a:lnSpc>
                  <a:spcPct val="95000"/>
                </a:lnSpc>
              </a:pPr>
              <a:r>
                <a:rPr lang="en-US">
                  <a:solidFill>
                    <a:srgbClr val="000000"/>
                  </a:solidFill>
                  <a:latin typeface="Times New Roman" pitchFamily="16" charset="0"/>
                </a:rPr>
                <a:t>Q'</a:t>
              </a:r>
              <a:r>
                <a:rPr lang="en-US" baseline="-33000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7888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versus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238250"/>
            <a:ext cx="8420100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1833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Slave D Flip 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543050"/>
            <a:ext cx="70294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328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This is a toggle flip-flop – when input T is 1, toggle output Q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be realized with a D flip-flop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33528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1590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343400"/>
            <a:ext cx="7905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273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JK Flip-Flop can also be derived from the basic D Flip-Flop</a:t>
            </a:r>
          </a:p>
          <a:p>
            <a:r>
              <a:rPr lang="en-US" sz="2000" dirty="0" smtClean="0"/>
              <a:t>Its purpose it to combine aspects of the SR Flip-Flop and the T Flip-Flop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Behaves like an SR flip-flop for all values except J=K=1 (in these cases J = S, and K = R)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For J = K = 1, it toggles like a T flip flop</a:t>
            </a:r>
          </a:p>
          <a:p>
            <a:pPr marL="1087438" lvl="1" indent="-342900">
              <a:buFont typeface="Arial" pitchFamily="34" charset="0"/>
              <a:buChar char="•"/>
            </a:pPr>
            <a:r>
              <a:rPr lang="en-US" sz="1800" dirty="0" smtClean="0"/>
              <a:t>It can be built from a D flip flop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44767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871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purpose is to convert a given type A flip-flop to a desired type B flip-flop using conversion logic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key is to use excitation tables, which show the necessary triggering signal (S, R, J, K, D, and T) for the desired flip-flop transition</a:t>
            </a:r>
            <a:endParaRPr lang="en-US" sz="2000" dirty="0"/>
          </a:p>
        </p:txBody>
      </p:sp>
      <p:pic>
        <p:nvPicPr>
          <p:cNvPr id="12290" name="Picture 2" descr="FF_conver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3124200" cy="16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47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Excitation Tables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900299"/>
              </p:ext>
            </p:extLst>
          </p:nvPr>
        </p:nvGraphicFramePr>
        <p:xfrm>
          <a:off x="290513" y="1220788"/>
          <a:ext cx="86248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  <a:gridCol w="10781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0513" y="3276600"/>
            <a:ext cx="86248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0" i="0" baseline="0"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4538" indent="-246063" algn="l" rtl="0" fontAlgn="base">
              <a:spcBef>
                <a:spcPct val="25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n"/>
              <a:defRPr sz="2200" b="0" i="0" baseline="0">
                <a:solidFill>
                  <a:schemeClr val="tx1"/>
                </a:solidFill>
                <a:latin typeface="+mn-lt"/>
              </a:defRPr>
            </a:lvl2pPr>
            <a:lvl3pPr marL="1146175" indent="-238125" algn="l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l"/>
              <a:defRPr sz="2200" b="0" i="0" baseline="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511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83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55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227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99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 smtClean="0"/>
              <a:t>This is the combination of input assignments (S, R, J, K, D, and T) required to realize state transitions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4443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9374</TotalTime>
  <Pages>15</Pages>
  <Words>763</Words>
  <Application>Microsoft Office PowerPoint</Application>
  <PresentationFormat>On-screen Show (4:3)</PresentationFormat>
  <Paragraphs>233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class6-wrapup</vt:lpstr>
      <vt:lpstr>CS 211: Computer Architecture Digital Logic: Sequential Circuits and Finite State Machines</vt:lpstr>
      <vt:lpstr>Quick Review</vt:lpstr>
      <vt:lpstr>Bit Storage Summary</vt:lpstr>
      <vt:lpstr>Flip-Flop versus Latch</vt:lpstr>
      <vt:lpstr>Master Slave D Flip Flop</vt:lpstr>
      <vt:lpstr>T Flip-Flop</vt:lpstr>
      <vt:lpstr>JK Flip-Flop</vt:lpstr>
      <vt:lpstr>Flip-Flop Conversion</vt:lpstr>
      <vt:lpstr>Excitation Tables</vt:lpstr>
      <vt:lpstr>Convert a D-FF to a T-FF</vt:lpstr>
      <vt:lpstr>Register File</vt:lpstr>
      <vt:lpstr>Finite State Machines</vt:lpstr>
      <vt:lpstr>Traffic Light Controller Example</vt:lpstr>
      <vt:lpstr>FSM State Transition Diagram</vt:lpstr>
      <vt:lpstr>FSM State Transition Table</vt:lpstr>
      <vt:lpstr>Encoded State Transition Table</vt:lpstr>
      <vt:lpstr>Computing Next State Logic</vt:lpstr>
      <vt:lpstr>FSM Output Table</vt:lpstr>
      <vt:lpstr>State Register: Assume D-FF</vt:lpstr>
      <vt:lpstr>FSM: Figure out Next State Logic</vt:lpstr>
      <vt:lpstr>FSM: Figure out Output Logic</vt:lpstr>
      <vt:lpstr>FSM Example 2</vt:lpstr>
      <vt:lpstr>FSM: State Diagram</vt:lpstr>
      <vt:lpstr>FSM Design: Truth Tables</vt:lpstr>
      <vt:lpstr>FSM: Assuming D-Flip Flops for State</vt:lpstr>
      <vt:lpstr>FSM Design: Example (Moore)</vt:lpstr>
      <vt:lpstr>FSM Design: What if we have JK Flip Flops, not D Flip Flops</vt:lpstr>
      <vt:lpstr>Assume we have the following NEW State Table: With JK Flip Flops</vt:lpstr>
      <vt:lpstr>FSM Design: JK Flip Flops</vt:lpstr>
      <vt:lpstr>FSM Design: JK Flip Flops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602</cp:revision>
  <cp:lastPrinted>1999-01-11T23:34:46Z</cp:lastPrinted>
  <dcterms:created xsi:type="dcterms:W3CDTF">2010-02-04T16:54:31Z</dcterms:created>
  <dcterms:modified xsi:type="dcterms:W3CDTF">2011-04-12T20:00:10Z</dcterms:modified>
</cp:coreProperties>
</file>