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6" r:id="rId2"/>
    <p:sldId id="461" r:id="rId3"/>
    <p:sldId id="462" r:id="rId4"/>
    <p:sldId id="258" r:id="rId5"/>
    <p:sldId id="463" r:id="rId6"/>
    <p:sldId id="266" r:id="rId7"/>
    <p:sldId id="268" r:id="rId8"/>
    <p:sldId id="465" r:id="rId9"/>
    <p:sldId id="280" r:id="rId10"/>
    <p:sldId id="281" r:id="rId11"/>
    <p:sldId id="277" r:id="rId12"/>
    <p:sldId id="276" r:id="rId13"/>
    <p:sldId id="464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286" r:id="rId23"/>
    <p:sldId id="285" r:id="rId24"/>
    <p:sldId id="287" r:id="rId25"/>
    <p:sldId id="269" r:id="rId26"/>
    <p:sldId id="474" r:id="rId27"/>
    <p:sldId id="491" r:id="rId28"/>
    <p:sldId id="477" r:id="rId29"/>
    <p:sldId id="479" r:id="rId30"/>
    <p:sldId id="493" r:id="rId31"/>
    <p:sldId id="494" r:id="rId32"/>
    <p:sldId id="492" r:id="rId33"/>
    <p:sldId id="484" r:id="rId34"/>
    <p:sldId id="495" r:id="rId35"/>
    <p:sldId id="486" r:id="rId36"/>
    <p:sldId id="528" r:id="rId37"/>
    <p:sldId id="496" r:id="rId38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99CC"/>
    <a:srgbClr val="CCFFFF"/>
    <a:srgbClr val="FFFF99"/>
    <a:srgbClr val="CC0000"/>
    <a:srgbClr val="00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0" autoAdjust="0"/>
    <p:restoredTop sz="90588" autoAdjust="0"/>
  </p:normalViewPr>
  <p:slideViewPr>
    <p:cSldViewPr>
      <p:cViewPr>
        <p:scale>
          <a:sx n="80" d="100"/>
          <a:sy n="80" d="100"/>
        </p:scale>
        <p:origin x="-798" y="-72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734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3024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26.xml"/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00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16" tIns="46871" rIns="95416" bIns="468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48843" y="9145558"/>
            <a:ext cx="817516" cy="2608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67" tIns="46871" rIns="92067" bIns="46871">
            <a:spAutoFit/>
          </a:bodyPr>
          <a:lstStyle/>
          <a:p>
            <a:pPr defTabSz="915865"/>
            <a:r>
              <a:rPr lang="en-US" sz="1200" b="0" dirty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915865"/>
              <a:t>‹#›</a:t>
            </a:fld>
            <a:endParaRPr lang="en-US" sz="1200" b="0" dirty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045028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90"/>
            <a:ext cx="3170238" cy="479425"/>
          </a:xfrm>
          <a:prstGeom prst="rect">
            <a:avLst/>
          </a:prstGeom>
          <a:ln/>
        </p:spPr>
        <p:txBody>
          <a:bodyPr lIns="95052" tIns="47526" rIns="95052" bIns="47526"/>
          <a:lstStyle/>
          <a:p>
            <a:fld id="{336DFBFF-CDB2-7543-9247-1F0525F30A34}" type="slidenum">
              <a:rPr lang="en-US"/>
              <a:pPr/>
              <a:t>15</a:t>
            </a:fld>
            <a:endParaRPr lang="en-US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4725" cy="3589337"/>
          </a:xfrm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41" y="4560889"/>
            <a:ext cx="5368925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7988" y="247650"/>
            <a:ext cx="2157412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247650"/>
            <a:ext cx="6319838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Topic:</a:t>
            </a:r>
          </a:p>
          <a:p>
            <a:pPr lvl="1"/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211: Computer Architecture</a:t>
            </a:r>
            <a:br>
              <a:rPr lang="en-US" dirty="0" smtClean="0"/>
            </a:br>
            <a:r>
              <a:rPr lang="en-US" dirty="0" smtClean="0"/>
              <a:t>Spring 2014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Operators: ++ and --</a:t>
            </a:r>
          </a:p>
        </p:txBody>
      </p:sp>
      <p:sp>
        <p:nvSpPr>
          <p:cNvPr id="1269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5000"/>
              </a:lnSpc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sz="2200" dirty="0"/>
              <a:t>Changes value of variable before (or </a:t>
            </a:r>
            <a:r>
              <a:rPr lang="en-US" sz="2200" dirty="0" smtClean="0"/>
              <a:t>after) its </a:t>
            </a:r>
            <a:r>
              <a:rPr lang="en-US" sz="2200" dirty="0"/>
              <a:t>value is used in an </a:t>
            </a:r>
            <a:r>
              <a:rPr lang="en-US" sz="2200" dirty="0" smtClean="0"/>
              <a:t>expression</a:t>
            </a:r>
            <a:endParaRPr lang="en-US" sz="2200" dirty="0">
              <a:solidFill>
                <a:srgbClr val="CE0000"/>
              </a:solidFill>
            </a:endParaRPr>
          </a:p>
          <a:p>
            <a:pPr marL="0" indent="0">
              <a:lnSpc>
                <a:spcPct val="85000"/>
              </a:lnSpc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sz="2200" dirty="0">
                <a:solidFill>
                  <a:srgbClr val="CE0000"/>
                </a:solidFill>
              </a:rPr>
              <a:t>Symbol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CE0000"/>
                </a:solidFill>
              </a:rPr>
              <a:t>Operation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CE0000"/>
                </a:solidFill>
              </a:rPr>
              <a:t>Usage	</a:t>
            </a:r>
            <a:r>
              <a:rPr lang="en-US" sz="2200" dirty="0" smtClean="0">
                <a:solidFill>
                  <a:srgbClr val="CE0000"/>
                </a:solidFill>
              </a:rPr>
              <a:t>Assoc</a:t>
            </a:r>
            <a:endParaRPr lang="en-US" sz="2200" dirty="0"/>
          </a:p>
          <a:p>
            <a:pPr marL="0" indent="0">
              <a:lnSpc>
                <a:spcPct val="85000"/>
              </a:lnSpc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++</a:t>
            </a:r>
            <a:r>
              <a:rPr lang="en-US" sz="2200" dirty="0"/>
              <a:t>	</a:t>
            </a:r>
            <a:r>
              <a:rPr lang="en-US" sz="2200" dirty="0" err="1"/>
              <a:t>postincrement</a:t>
            </a: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x++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err="1" smtClean="0"/>
              <a:t>r</a:t>
            </a:r>
            <a:r>
              <a:rPr lang="en-US" sz="2200" dirty="0" smtClean="0"/>
              <a:t>-to-l</a:t>
            </a:r>
            <a:endParaRPr lang="en-US" sz="2200" dirty="0"/>
          </a:p>
          <a:p>
            <a:pPr marL="0" indent="0">
              <a:lnSpc>
                <a:spcPct val="85000"/>
              </a:lnSpc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--</a:t>
            </a:r>
            <a:r>
              <a:rPr lang="en-US" sz="2200" dirty="0"/>
              <a:t>	</a:t>
            </a:r>
            <a:r>
              <a:rPr lang="en-US" sz="2200" dirty="0" err="1"/>
              <a:t>postdecrement</a:t>
            </a: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x--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err="1" smtClean="0"/>
              <a:t>r</a:t>
            </a:r>
            <a:r>
              <a:rPr lang="en-US" sz="2200" dirty="0" smtClean="0"/>
              <a:t>-to-l</a:t>
            </a:r>
            <a:endParaRPr lang="en-US" sz="2200" dirty="0"/>
          </a:p>
          <a:p>
            <a:pPr marL="0" indent="0">
              <a:lnSpc>
                <a:spcPct val="85000"/>
              </a:lnSpc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++</a:t>
            </a:r>
            <a:r>
              <a:rPr lang="en-US" sz="2200" dirty="0"/>
              <a:t>	</a:t>
            </a:r>
            <a:r>
              <a:rPr lang="en-US" sz="2200" dirty="0" err="1"/>
              <a:t>preincrement</a:t>
            </a: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++x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err="1" smtClean="0"/>
              <a:t>r</a:t>
            </a:r>
            <a:r>
              <a:rPr lang="en-US" sz="2200" dirty="0" smtClean="0"/>
              <a:t>-to-l</a:t>
            </a:r>
            <a:endParaRPr lang="en-US" sz="2200" dirty="0"/>
          </a:p>
          <a:p>
            <a:pPr marL="0" indent="0">
              <a:lnSpc>
                <a:spcPct val="85000"/>
              </a:lnSpc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&lt;=</a:t>
            </a:r>
            <a:r>
              <a:rPr lang="en-US" sz="2200" dirty="0"/>
              <a:t>	</a:t>
            </a:r>
            <a:r>
              <a:rPr lang="en-US" sz="2200" dirty="0" err="1"/>
              <a:t>predecrement</a:t>
            </a: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--x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err="1" smtClean="0"/>
              <a:t>r</a:t>
            </a:r>
            <a:r>
              <a:rPr lang="en-US" sz="2200" dirty="0" smtClean="0"/>
              <a:t>-to-l</a:t>
            </a:r>
            <a:endParaRPr lang="en-US" sz="2200" dirty="0"/>
          </a:p>
          <a:p>
            <a:pPr marL="0" indent="0">
              <a:lnSpc>
                <a:spcPct val="85000"/>
              </a:lnSpc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endParaRPr lang="en-US" sz="2200" dirty="0"/>
          </a:p>
          <a:p>
            <a:pPr marL="0" indent="0">
              <a:lnSpc>
                <a:spcPct val="85000"/>
              </a:lnSpc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Pre:</a:t>
            </a:r>
            <a:r>
              <a:rPr lang="en-US" sz="2200" dirty="0"/>
              <a:t>  Increment/decrement variable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before</a:t>
            </a:r>
            <a:r>
              <a:rPr lang="en-US" sz="2200" dirty="0"/>
              <a:t> using its </a:t>
            </a:r>
            <a:r>
              <a:rPr lang="en-US" sz="2200" dirty="0" smtClean="0"/>
              <a:t>value</a:t>
            </a:r>
            <a:endParaRPr lang="en-US" sz="2200" dirty="0"/>
          </a:p>
          <a:p>
            <a:pPr marL="0" indent="0">
              <a:lnSpc>
                <a:spcPct val="85000"/>
              </a:lnSpc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Post:</a:t>
            </a:r>
            <a:r>
              <a:rPr lang="en-US" sz="2200" dirty="0"/>
              <a:t> Increment/decrement variable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after</a:t>
            </a:r>
            <a:r>
              <a:rPr lang="en-US" sz="2200" dirty="0"/>
              <a:t> using its </a:t>
            </a:r>
            <a:r>
              <a:rPr lang="en-US" sz="2200" dirty="0" smtClean="0"/>
              <a:t>value</a:t>
            </a:r>
          </a:p>
          <a:p>
            <a:pPr marL="0" indent="0">
              <a:lnSpc>
                <a:spcPct val="85000"/>
              </a:lnSpc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sz="22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 careful when using these operators!</a:t>
            </a:r>
            <a:endParaRPr lang="en-US" sz="22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Operators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sz="2200" dirty="0">
                <a:solidFill>
                  <a:srgbClr val="CE0000"/>
                </a:solidFill>
              </a:rPr>
              <a:t>Symbol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CE0000"/>
                </a:solidFill>
              </a:rPr>
              <a:t>Operation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CE0000"/>
                </a:solidFill>
              </a:rPr>
              <a:t>Usage	</a:t>
            </a:r>
            <a:r>
              <a:rPr lang="en-US" sz="2200" dirty="0" smtClean="0">
                <a:solidFill>
                  <a:srgbClr val="CE0000"/>
                </a:solidFill>
              </a:rPr>
              <a:t>Assoc</a:t>
            </a:r>
            <a:endParaRPr lang="en-US" sz="2200" dirty="0"/>
          </a:p>
          <a:p>
            <a:pPr marL="0" indent="0"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&gt;</a:t>
            </a:r>
            <a:r>
              <a:rPr lang="en-US" sz="2200" dirty="0"/>
              <a:t>	greater than	</a:t>
            </a:r>
            <a:r>
              <a:rPr lang="en-US" sz="2200" dirty="0">
                <a:solidFill>
                  <a:schemeClr val="accent1"/>
                </a:solidFill>
              </a:rPr>
              <a:t>x &gt;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/>
          </a:p>
          <a:p>
            <a:pPr marL="0" indent="0"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&gt;=</a:t>
            </a:r>
            <a:r>
              <a:rPr lang="en-US" sz="2200" dirty="0"/>
              <a:t>	greater than or equal	</a:t>
            </a:r>
            <a:r>
              <a:rPr lang="en-US" sz="2200" dirty="0">
                <a:solidFill>
                  <a:schemeClr val="accent1"/>
                </a:solidFill>
              </a:rPr>
              <a:t>x &gt;=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/>
          </a:p>
          <a:p>
            <a:pPr marL="0" indent="0"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&lt;</a:t>
            </a:r>
            <a:r>
              <a:rPr lang="en-US" sz="2200" dirty="0"/>
              <a:t>	less than	</a:t>
            </a:r>
            <a:r>
              <a:rPr lang="en-US" sz="2200" dirty="0">
                <a:solidFill>
                  <a:schemeClr val="accent1"/>
                </a:solidFill>
              </a:rPr>
              <a:t>x &lt; y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/>
          </a:p>
          <a:p>
            <a:pPr marL="0" indent="0"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&lt;=</a:t>
            </a:r>
            <a:r>
              <a:rPr lang="en-US" sz="2200" dirty="0"/>
              <a:t>	less than or equal	</a:t>
            </a:r>
            <a:r>
              <a:rPr lang="en-US" sz="2200" dirty="0">
                <a:solidFill>
                  <a:schemeClr val="accent1"/>
                </a:solidFill>
              </a:rPr>
              <a:t>x &lt;=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/>
          </a:p>
          <a:p>
            <a:pPr marL="0" indent="0"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==</a:t>
            </a:r>
            <a:r>
              <a:rPr lang="en-US" sz="2200" dirty="0"/>
              <a:t>	equal	</a:t>
            </a:r>
            <a:r>
              <a:rPr lang="en-US" sz="2200" dirty="0">
                <a:solidFill>
                  <a:schemeClr val="accent1"/>
                </a:solidFill>
              </a:rPr>
              <a:t>x ==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/>
          </a:p>
          <a:p>
            <a:pPr marL="0" indent="0"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!=</a:t>
            </a:r>
            <a:r>
              <a:rPr lang="en-US" sz="2200" dirty="0"/>
              <a:t>	not equal	</a:t>
            </a:r>
            <a:r>
              <a:rPr lang="en-US" sz="2200" dirty="0">
                <a:solidFill>
                  <a:schemeClr val="accent1"/>
                </a:solidFill>
              </a:rPr>
              <a:t>x !=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 smtClean="0"/>
          </a:p>
          <a:p>
            <a:pPr marL="0" indent="0"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endParaRPr lang="en-US" sz="2200" dirty="0"/>
          </a:p>
          <a:p>
            <a:pPr marL="0" indent="0"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sz="2200" dirty="0" smtClean="0"/>
              <a:t>Result </a:t>
            </a:r>
            <a:r>
              <a:rPr lang="en-US" sz="2200" dirty="0"/>
              <a:t>is 1 (TRUE) or 0 (FALSE</a:t>
            </a:r>
            <a:r>
              <a:rPr lang="en-US" sz="2200" dirty="0" smtClean="0"/>
              <a:t>)</a:t>
            </a:r>
            <a:endParaRPr lang="en-US" sz="2200" dirty="0"/>
          </a:p>
          <a:p>
            <a:pPr marL="0" indent="0"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Don't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confuse equality (==) with assignment 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(=)</a:t>
            </a:r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Operators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798513"/>
            <a:r>
              <a:rPr lang="en-US" sz="2200" dirty="0">
                <a:solidFill>
                  <a:srgbClr val="CE0000"/>
                </a:solidFill>
              </a:rPr>
              <a:t>Symbol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CE0000"/>
                </a:solidFill>
              </a:rPr>
              <a:t>Operation</a:t>
            </a:r>
            <a:r>
              <a:rPr lang="en-US" sz="2200" dirty="0"/>
              <a:t>		</a:t>
            </a:r>
            <a:r>
              <a:rPr lang="en-US" sz="2200" dirty="0">
                <a:solidFill>
                  <a:srgbClr val="CE0000"/>
                </a:solidFill>
              </a:rPr>
              <a:t>Usage	</a:t>
            </a:r>
            <a:r>
              <a:rPr lang="en-US" sz="2200" dirty="0" smtClean="0">
                <a:solidFill>
                  <a:srgbClr val="CE0000"/>
                </a:solidFill>
              </a:rPr>
              <a:t>Assoc</a:t>
            </a:r>
            <a:endParaRPr lang="en-US" sz="2200" dirty="0"/>
          </a:p>
          <a:p>
            <a:pPr defTabSz="798513"/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!</a:t>
            </a:r>
            <a:r>
              <a:rPr lang="en-US" sz="2200" dirty="0"/>
              <a:t>	</a:t>
            </a:r>
            <a:r>
              <a:rPr lang="en-US" sz="2200" dirty="0" smtClean="0"/>
              <a:t>logical </a:t>
            </a:r>
            <a:r>
              <a:rPr lang="en-US" sz="2200" dirty="0"/>
              <a:t>NOT	</a:t>
            </a:r>
            <a:r>
              <a:rPr lang="en-US" sz="2200" dirty="0" smtClean="0"/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!</a:t>
            </a:r>
            <a:r>
              <a:rPr lang="en-US" sz="2200" dirty="0">
                <a:solidFill>
                  <a:schemeClr val="accent1"/>
                </a:solidFill>
              </a:rPr>
              <a:t>x</a:t>
            </a:r>
            <a:r>
              <a:rPr lang="en-US" sz="2200" dirty="0">
                <a:solidFill>
                  <a:srgbClr val="009900"/>
                </a:solidFill>
              </a:rPr>
              <a:t>		</a:t>
            </a:r>
            <a:r>
              <a:rPr lang="en-US" sz="2200" dirty="0" err="1" smtClean="0"/>
              <a:t>r</a:t>
            </a:r>
            <a:r>
              <a:rPr lang="en-US" sz="2200" dirty="0" smtClean="0"/>
              <a:t>-to-l</a:t>
            </a:r>
            <a:endParaRPr lang="en-US" sz="2200" dirty="0"/>
          </a:p>
          <a:p>
            <a:pPr defTabSz="798513"/>
            <a:r>
              <a:rPr lang="en-US" sz="2200" dirty="0"/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&amp;&amp;</a:t>
            </a:r>
            <a:r>
              <a:rPr lang="en-US" sz="2200" dirty="0"/>
              <a:t>	</a:t>
            </a:r>
            <a:r>
              <a:rPr lang="en-US" sz="2200" dirty="0" smtClean="0"/>
              <a:t>logical </a:t>
            </a:r>
            <a:r>
              <a:rPr lang="en-US" sz="2200" dirty="0"/>
              <a:t>AND	</a:t>
            </a:r>
            <a:r>
              <a:rPr lang="en-US" sz="2200" dirty="0" smtClean="0"/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x </a:t>
            </a:r>
            <a:r>
              <a:rPr lang="en-US" sz="2200" dirty="0">
                <a:solidFill>
                  <a:schemeClr val="accent1"/>
                </a:solidFill>
              </a:rPr>
              <a:t>&amp;&amp;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/>
          </a:p>
          <a:p>
            <a:pPr defTabSz="798513"/>
            <a:r>
              <a:rPr lang="en-US" sz="2200" dirty="0"/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||</a:t>
            </a:r>
            <a:r>
              <a:rPr lang="en-US" sz="2200" dirty="0"/>
              <a:t>	</a:t>
            </a:r>
            <a:r>
              <a:rPr lang="en-US" sz="2200" dirty="0" smtClean="0"/>
              <a:t>logical </a:t>
            </a:r>
            <a:r>
              <a:rPr lang="en-US" sz="2200" dirty="0"/>
              <a:t>OR		</a:t>
            </a:r>
            <a:r>
              <a:rPr lang="en-US" sz="2200" dirty="0">
                <a:solidFill>
                  <a:schemeClr val="accent1"/>
                </a:solidFill>
              </a:rPr>
              <a:t>x ||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>
              <a:solidFill>
                <a:srgbClr val="009900"/>
              </a:solidFill>
            </a:endParaRPr>
          </a:p>
          <a:p>
            <a:pPr defTabSz="798513"/>
            <a:endParaRPr lang="en-US" sz="2200" dirty="0"/>
          </a:p>
          <a:p>
            <a:pPr defTabSz="798513"/>
            <a:r>
              <a:rPr lang="en-US" sz="2200" dirty="0"/>
              <a:t>Treats entire variable (or value) as TRUE (non-zero) or FALSE (zero</a:t>
            </a:r>
            <a:r>
              <a:rPr lang="en-US" sz="2200" dirty="0" smtClean="0"/>
              <a:t>)</a:t>
            </a:r>
            <a:endParaRPr lang="en-US" sz="2200" dirty="0"/>
          </a:p>
          <a:p>
            <a:pPr defTabSz="798513"/>
            <a:r>
              <a:rPr lang="en-US" sz="2200" dirty="0"/>
              <a:t>Result is 1 (TRUE) or 0 (FALSE</a:t>
            </a:r>
            <a:r>
              <a:rPr lang="en-US" sz="2200" dirty="0" smtClean="0"/>
              <a:t>)</a:t>
            </a:r>
            <a:endParaRPr lang="en-US" sz="2200" dirty="0"/>
          </a:p>
          <a:p>
            <a:pPr defTabSz="798513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</a:t>
            </a:r>
            <a:r>
              <a:rPr lang="en-US" dirty="0"/>
              <a:t>Operators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798513"/>
            <a:r>
              <a:rPr lang="en-US" sz="2200" dirty="0">
                <a:solidFill>
                  <a:srgbClr val="CE0000"/>
                </a:solidFill>
              </a:rPr>
              <a:t>Symbol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CE0000"/>
                </a:solidFill>
              </a:rPr>
              <a:t>Operation</a:t>
            </a:r>
            <a:r>
              <a:rPr lang="en-US" sz="2200" dirty="0"/>
              <a:t>		</a:t>
            </a:r>
            <a:r>
              <a:rPr lang="en-US" sz="2200" dirty="0">
                <a:solidFill>
                  <a:srgbClr val="CE0000"/>
                </a:solidFill>
              </a:rPr>
              <a:t>Usage	</a:t>
            </a:r>
            <a:r>
              <a:rPr lang="en-US" sz="2200" dirty="0" smtClean="0">
                <a:solidFill>
                  <a:srgbClr val="CE0000"/>
                </a:solidFill>
              </a:rPr>
              <a:t>Assoc</a:t>
            </a:r>
            <a:endParaRPr lang="en-US" sz="2200" dirty="0"/>
          </a:p>
          <a:p>
            <a:pPr defTabSz="798513"/>
            <a:r>
              <a:rPr lang="en-US" sz="2200" dirty="0"/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~</a:t>
            </a:r>
            <a:r>
              <a:rPr lang="en-US" sz="2200" dirty="0"/>
              <a:t>	c</a:t>
            </a:r>
            <a:r>
              <a:rPr lang="en-US" sz="2200" dirty="0" smtClean="0"/>
              <a:t>omplement</a:t>
            </a: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~x</a:t>
            </a:r>
            <a:r>
              <a:rPr lang="en-US" sz="2200" dirty="0">
                <a:solidFill>
                  <a:srgbClr val="009900"/>
                </a:solidFill>
              </a:rPr>
              <a:t>		</a:t>
            </a:r>
            <a:r>
              <a:rPr lang="en-US" sz="2200" dirty="0" err="1" smtClean="0"/>
              <a:t>r</a:t>
            </a:r>
            <a:r>
              <a:rPr lang="en-US" sz="2200" dirty="0" smtClean="0"/>
              <a:t>-to-l</a:t>
            </a:r>
            <a:endParaRPr lang="en-US" sz="2200" dirty="0"/>
          </a:p>
          <a:p>
            <a:pPr defTabSz="798513"/>
            <a:r>
              <a:rPr lang="en-US" sz="2200" dirty="0"/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&amp;</a:t>
            </a:r>
            <a:r>
              <a:rPr lang="en-US" sz="2200" dirty="0"/>
              <a:t>	</a:t>
            </a:r>
            <a:r>
              <a:rPr lang="en-US" sz="2200" dirty="0" smtClean="0"/>
              <a:t>bit </a:t>
            </a:r>
            <a:r>
              <a:rPr lang="en-US" sz="2200" dirty="0"/>
              <a:t>AND	</a:t>
            </a:r>
            <a:r>
              <a:rPr lang="en-US" sz="2200" dirty="0" smtClean="0"/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x &amp; </a:t>
            </a:r>
            <a:r>
              <a:rPr lang="en-US" sz="2200" dirty="0">
                <a:solidFill>
                  <a:schemeClr val="accent1"/>
                </a:solidFill>
              </a:rPr>
              <a:t>y	</a:t>
            </a:r>
            <a:r>
              <a:rPr lang="en-US" sz="2200" dirty="0" smtClean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/>
          </a:p>
          <a:p>
            <a:pPr defTabSz="798513"/>
            <a:r>
              <a:rPr lang="en-US" sz="2200" dirty="0"/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|</a:t>
            </a:r>
            <a:r>
              <a:rPr lang="en-US" sz="2200" dirty="0"/>
              <a:t>	</a:t>
            </a:r>
            <a:r>
              <a:rPr lang="en-US" sz="2200" dirty="0" smtClean="0"/>
              <a:t>bit </a:t>
            </a:r>
            <a:r>
              <a:rPr lang="en-US" sz="2200" dirty="0"/>
              <a:t>OR		</a:t>
            </a:r>
            <a:r>
              <a:rPr lang="en-US" sz="2200" dirty="0" smtClean="0"/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x | </a:t>
            </a:r>
            <a:r>
              <a:rPr lang="en-US" sz="2200" dirty="0">
                <a:solidFill>
                  <a:schemeClr val="accent1"/>
                </a:solidFill>
              </a:rPr>
              <a:t>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>
              <a:solidFill>
                <a:srgbClr val="009900"/>
              </a:solidFill>
            </a:endParaRPr>
          </a:p>
          <a:p>
            <a:pPr defTabSz="798513"/>
            <a:endParaRPr lang="en-US" sz="2200" dirty="0"/>
          </a:p>
          <a:p>
            <a:pPr defTabSz="798513"/>
            <a:r>
              <a:rPr lang="en-US" sz="2200" dirty="0" smtClean="0"/>
              <a:t>Operate on bits of variables or constants</a:t>
            </a:r>
          </a:p>
          <a:p>
            <a:pPr defTabSz="798513"/>
            <a:r>
              <a:rPr lang="en-US" sz="2200" dirty="0" smtClean="0"/>
              <a:t>For example:</a:t>
            </a:r>
          </a:p>
          <a:p>
            <a:pPr lvl="1" defTabSz="798513"/>
            <a:r>
              <a:rPr lang="en-US" sz="2000" dirty="0" smtClean="0"/>
              <a:t>~0101 = 1010</a:t>
            </a:r>
          </a:p>
          <a:p>
            <a:pPr lvl="1" defTabSz="798513"/>
            <a:r>
              <a:rPr lang="en-US" sz="2000" dirty="0" smtClean="0"/>
              <a:t>0101 &amp; 1010 = 0000</a:t>
            </a:r>
          </a:p>
          <a:p>
            <a:pPr lvl="1" defTabSz="798513"/>
            <a:r>
              <a:rPr lang="en-US" sz="2000" smtClean="0"/>
              <a:t>0101 | </a:t>
            </a:r>
            <a:r>
              <a:rPr lang="en-US" sz="2000" dirty="0" smtClean="0"/>
              <a:t>1010 = 1111</a:t>
            </a:r>
            <a:endParaRPr lang="en-US" sz="2000" dirty="0"/>
          </a:p>
          <a:p>
            <a:pPr defTabSz="798513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and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 = “a computation” with a result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(x + y) * z</a:t>
            </a:r>
          </a:p>
          <a:p>
            <a:pPr lvl="1"/>
            <a:r>
              <a:rPr lang="en-US" dirty="0" smtClean="0"/>
              <a:t>Be careful of type conversion!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x, z; float y;</a:t>
            </a:r>
          </a:p>
          <a:p>
            <a:pPr lvl="2">
              <a:buNone/>
            </a:pPr>
            <a:r>
              <a:rPr lang="en-US" dirty="0" smtClean="0"/>
              <a:t>	the result of the expression </a:t>
            </a:r>
            <a:r>
              <a:rPr lang="en-US" dirty="0" smtClean="0">
                <a:solidFill>
                  <a:schemeClr val="accent1"/>
                </a:solidFill>
              </a:rPr>
              <a:t>(x + y) * z </a:t>
            </a:r>
            <a:r>
              <a:rPr lang="en-US" dirty="0" smtClean="0"/>
              <a:t>will have what type?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x = (x + y) * z;</a:t>
            </a:r>
          </a:p>
          <a:p>
            <a:pPr lvl="1"/>
            <a:r>
              <a:rPr lang="en-US" dirty="0" smtClean="0"/>
              <a:t>The assignment statement itself is an expression and has a value.  In this case, it’s the value assigned to x.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Statements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Conditional</a:t>
            </a:r>
          </a:p>
          <a:p>
            <a:pPr lvl="1"/>
            <a:r>
              <a:rPr lang="en-US" smtClean="0"/>
              <a:t>if else</a:t>
            </a:r>
          </a:p>
          <a:p>
            <a:pPr lvl="1"/>
            <a:r>
              <a:rPr lang="en-US" smtClean="0"/>
              <a:t>switch</a:t>
            </a:r>
          </a:p>
          <a:p>
            <a:r>
              <a:rPr lang="en-US" smtClean="0"/>
              <a:t>Iteration (loops)</a:t>
            </a:r>
          </a:p>
          <a:p>
            <a:pPr lvl="1"/>
            <a:r>
              <a:rPr lang="en-US" smtClean="0"/>
              <a:t>while</a:t>
            </a:r>
          </a:p>
          <a:p>
            <a:pPr lvl="1"/>
            <a:r>
              <a:rPr lang="en-US" smtClean="0"/>
              <a:t>for</a:t>
            </a:r>
          </a:p>
          <a:p>
            <a:pPr lvl="1"/>
            <a:r>
              <a:rPr lang="en-US" smtClean="0"/>
              <a:t>do while</a:t>
            </a:r>
          </a:p>
          <a:p>
            <a:r>
              <a:rPr lang="en-US" smtClean="0"/>
              <a:t>Specialized “go-to”</a:t>
            </a:r>
          </a:p>
          <a:p>
            <a:pPr lvl="1"/>
            <a:r>
              <a:rPr lang="en-US" smtClean="0"/>
              <a:t>break</a:t>
            </a:r>
          </a:p>
          <a:p>
            <a:pPr lvl="1"/>
            <a:r>
              <a:rPr lang="en-US" smtClean="0"/>
              <a:t>continue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 (expression-1) {statements-1}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else if (expression-2) {statements-2}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else if (expression-n-1) {statements-n-1}|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else {statements-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Evaluates expressions until find one with non-zero result</a:t>
            </a:r>
          </a:p>
          <a:p>
            <a:pPr lvl="1"/>
            <a:r>
              <a:rPr lang="en-US" dirty="0" smtClean="0"/>
              <a:t>executes corresponding statements</a:t>
            </a:r>
          </a:p>
          <a:p>
            <a:r>
              <a:rPr lang="en-US" dirty="0" smtClean="0"/>
              <a:t>If all expressions evaluate to zero, executes statements for “else” branch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switch(expression)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case const-1: statements-1;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case const-2: statements-2;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default: statements-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Evaluates expression; results must be integer</a:t>
            </a:r>
          </a:p>
          <a:p>
            <a:r>
              <a:rPr lang="en-US" dirty="0" smtClean="0"/>
              <a:t>Finds 1st “case” with matching </a:t>
            </a:r>
            <a:r>
              <a:rPr lang="en-US" dirty="0" err="1" smtClean="0"/>
              <a:t>contant</a:t>
            </a:r>
            <a:endParaRPr lang="en-US" dirty="0" smtClean="0"/>
          </a:p>
          <a:p>
            <a:pPr lvl="1"/>
            <a:r>
              <a:rPr lang="en-US" dirty="0" smtClean="0"/>
              <a:t>Executes corresponding statements</a:t>
            </a:r>
          </a:p>
          <a:p>
            <a:pPr lvl="1"/>
            <a:r>
              <a:rPr lang="en-US" dirty="0" smtClean="0"/>
              <a:t>Continue executing until encounter a </a:t>
            </a:r>
            <a:r>
              <a:rPr lang="en-US" dirty="0" smtClean="0">
                <a:solidFill>
                  <a:schemeClr val="accent1"/>
                </a:solidFill>
              </a:rPr>
              <a:t>break</a:t>
            </a:r>
            <a:r>
              <a:rPr lang="en-US" dirty="0" smtClean="0"/>
              <a:t> or end of switch statement</a:t>
            </a:r>
          </a:p>
          <a:p>
            <a:r>
              <a:rPr lang="en-US" dirty="0" smtClean="0"/>
              <a:t>“default” always matches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 (Example)</a:t>
            </a:r>
            <a:endParaRPr lang="en-US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fork;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switch(fork)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case 1: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(“take left’’);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case 2: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(“take right”);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 break;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case 3: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(“make U turn”);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 break;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default: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(“go straight”);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graphicFrame>
        <p:nvGraphicFramePr>
          <p:cNvPr id="741398" name="Group 22"/>
          <p:cNvGraphicFramePr>
            <a:graphicFrameLocks noGrp="1"/>
          </p:cNvGraphicFramePr>
          <p:nvPr/>
        </p:nvGraphicFramePr>
        <p:xfrm>
          <a:off x="609600" y="1219200"/>
          <a:ext cx="8077200" cy="4404604"/>
        </p:xfrm>
        <a:graphic>
          <a:graphicData uri="http://schemas.openxmlformats.org/drawingml/2006/table">
            <a:tbl>
              <a:tblPr/>
              <a:tblGrid>
                <a:gridCol w="3365500"/>
                <a:gridCol w="4711700"/>
              </a:tblGrid>
              <a:tr h="574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Statement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Repeats set of statements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3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-106" charset="0"/>
                        </a:rPr>
                        <a:t>while (expression) {…}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zero or more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times,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while expression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sym typeface="Symbol" pitchFamily="-106" charset="2"/>
                        </a:rPr>
                        <a:t>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0,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compute expression before each iteration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9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-106" charset="0"/>
                        </a:rPr>
                        <a:t>do {...}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-106" charset="0"/>
                        </a:rPr>
                        <a:t>while (expression)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one or more times,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while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expression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sym typeface="Symbol" pitchFamily="-106" charset="2"/>
                        </a:rPr>
                        <a:t>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compute expression after each iteration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0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-106" charset="0"/>
                        </a:rPr>
                        <a:t>for (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-106" charset="0"/>
                        </a:rPr>
                        <a:t>start-expression;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-106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-106" charset="0"/>
                        </a:rPr>
                        <a:t>cond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-106" charset="0"/>
                        </a:rPr>
                        <a:t>-expression;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-106" charset="0"/>
                        </a:rPr>
                        <a:t>      update-expression) {…}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zero or more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times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while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cond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-expression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sym typeface="Symbol" pitchFamily="-106" charset="2"/>
                        </a:rPr>
                        <a:t>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compute start-expression before 1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st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 iteration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compute update-expression after each iteration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</a:t>
            </a:r>
            <a:endParaRPr lang="en-US" dirty="0"/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 will cover C in more details in sections</a:t>
            </a:r>
          </a:p>
          <a:p>
            <a:pPr lvl="1"/>
            <a:r>
              <a:rPr lang="en-US" dirty="0" smtClean="0"/>
              <a:t>Will also help you with machine/compilation logistics</a:t>
            </a:r>
          </a:p>
          <a:p>
            <a:r>
              <a:rPr lang="en-US" dirty="0" smtClean="0"/>
              <a:t>Learning C</a:t>
            </a:r>
          </a:p>
          <a:p>
            <a:pPr lvl="1"/>
            <a:r>
              <a:rPr lang="en-US" dirty="0" smtClean="0"/>
              <a:t>Is no big deal; you already know Java</a:t>
            </a:r>
          </a:p>
          <a:p>
            <a:pPr lvl="1"/>
            <a:r>
              <a:rPr lang="en-US" dirty="0" smtClean="0"/>
              <a:t>Start by coding and testing small programs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 how to use a debugger!</a:t>
            </a:r>
          </a:p>
          <a:p>
            <a:pPr lvl="2"/>
            <a:r>
              <a:rPr lang="en-US" dirty="0" smtClean="0"/>
              <a:t>TAs will help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Specialized Go-to’s</a:t>
            </a:r>
            <a:endParaRPr lang="en-US" dirty="0"/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break</a:t>
            </a:r>
          </a:p>
          <a:p>
            <a:pPr lvl="1"/>
            <a:r>
              <a:rPr lang="en-US" dirty="0" smtClean="0"/>
              <a:t>Force immediate exit from switch or loop</a:t>
            </a:r>
          </a:p>
          <a:p>
            <a:pPr lvl="1"/>
            <a:r>
              <a:rPr lang="en-US" dirty="0" smtClean="0"/>
              <a:t>Go-to statement immediately following switch/loop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continue</a:t>
            </a:r>
          </a:p>
          <a:p>
            <a:pPr lvl="1"/>
            <a:r>
              <a:rPr lang="en-US" dirty="0" smtClean="0"/>
              <a:t>Skip the rest of the computation in the current iteration of a loop</a:t>
            </a:r>
          </a:p>
          <a:p>
            <a:pPr lvl="1"/>
            <a:r>
              <a:rPr lang="en-US" dirty="0" smtClean="0"/>
              <a:t>Go-to evaluation of conditional expression for execution of next iteration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Specialized Go-to’s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following piece of code do?</a:t>
            </a:r>
          </a:p>
          <a:p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index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while ((index &gt;= 0) &amp;&amp; (index &lt;= 20))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index += 1;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if (index == 11) break;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if ((index % 2) == 1) continue;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sum = sum + index;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Java methods</a:t>
            </a:r>
          </a:p>
          <a:p>
            <a:r>
              <a:rPr lang="en-US" dirty="0" smtClean="0"/>
              <a:t>Components: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Return type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if no return value</a:t>
            </a:r>
          </a:p>
          <a:p>
            <a:pPr lvl="1"/>
            <a:r>
              <a:rPr lang="en-US" dirty="0" smtClean="0"/>
              <a:t>Parameters</a:t>
            </a:r>
          </a:p>
          <a:p>
            <a:pPr lvl="2"/>
            <a:r>
              <a:rPr lang="en-US" dirty="0" smtClean="0"/>
              <a:t>pass-by-value</a:t>
            </a:r>
          </a:p>
          <a:p>
            <a:pPr lvl="1"/>
            <a:r>
              <a:rPr lang="en-US" dirty="0" smtClean="0"/>
              <a:t>Body</a:t>
            </a:r>
          </a:p>
          <a:p>
            <a:pPr lvl="2"/>
            <a:r>
              <a:rPr lang="en-US" dirty="0" smtClean="0"/>
              <a:t>Statements to be executed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 </a:t>
            </a:r>
            <a:r>
              <a:rPr lang="en-US" dirty="0" smtClean="0"/>
              <a:t>forces exits from function and resumes execution at statement immediately after function call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1905000"/>
            <a:ext cx="4044697" cy="2564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result = 1;</a:t>
            </a:r>
            <a:b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++)</a:t>
            </a:r>
            <a:b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result *= 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Calls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call as part of an expression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x + Factorial(y)</a:t>
            </a:r>
          </a:p>
          <a:p>
            <a:pPr lvl="1"/>
            <a:r>
              <a:rPr lang="en-US" dirty="0" smtClean="0"/>
              <a:t>Arguments evaluated before function call</a:t>
            </a:r>
          </a:p>
          <a:p>
            <a:pPr lvl="2"/>
            <a:r>
              <a:rPr lang="en-US" dirty="0" smtClean="0"/>
              <a:t>Multiple arguments: no defined order or evaluation</a:t>
            </a:r>
          </a:p>
          <a:p>
            <a:pPr lvl="1"/>
            <a:r>
              <a:rPr lang="en-US" dirty="0" smtClean="0"/>
              <a:t>Returned value is used to compute expression</a:t>
            </a:r>
          </a:p>
          <a:p>
            <a:pPr lvl="1"/>
            <a:r>
              <a:rPr lang="en-US" dirty="0" smtClean="0"/>
              <a:t>Cannot have a void return type</a:t>
            </a:r>
          </a:p>
          <a:p>
            <a:r>
              <a:rPr lang="en-US" dirty="0" smtClean="0"/>
              <a:t>Function call as a statement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Factorial(y);</a:t>
            </a:r>
          </a:p>
          <a:p>
            <a:pPr lvl="1"/>
            <a:r>
              <a:rPr lang="en-US" dirty="0" smtClean="0"/>
              <a:t>Can have a void return type</a:t>
            </a:r>
          </a:p>
          <a:p>
            <a:pPr lvl="1"/>
            <a:r>
              <a:rPr lang="en-US" dirty="0" smtClean="0"/>
              <a:t>Returned value is discarded (if there is one)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Prototypes</a:t>
            </a:r>
            <a:endParaRPr 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declare functions without specifying implementation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Factorial(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Can specify parameter names but don’t have to</a:t>
            </a:r>
          </a:p>
          <a:p>
            <a:pPr lvl="2"/>
            <a:r>
              <a:rPr lang="en-US" dirty="0" smtClean="0"/>
              <a:t>This is called 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 signature</a:t>
            </a:r>
          </a:p>
          <a:p>
            <a:r>
              <a:rPr lang="en-US" dirty="0" smtClean="0"/>
              <a:t>Declarations allow functions to be “used” without having the implementation until link time (we’ll talk about linking later)</a:t>
            </a:r>
          </a:p>
          <a:p>
            <a:pPr lvl="1"/>
            <a:r>
              <a:rPr lang="en-US" dirty="0" smtClean="0"/>
              <a:t>Separate compilation</a:t>
            </a:r>
          </a:p>
          <a:p>
            <a:pPr lvl="2"/>
            <a:r>
              <a:rPr lang="en-US" dirty="0" smtClean="0"/>
              <a:t>Functions implemented in different files</a:t>
            </a:r>
          </a:p>
          <a:p>
            <a:pPr lvl="2"/>
            <a:r>
              <a:rPr lang="en-US" dirty="0" smtClean="0"/>
              <a:t>Functions in binary libraries</a:t>
            </a:r>
          </a:p>
          <a:p>
            <a:pPr lvl="1"/>
            <a:r>
              <a:rPr lang="en-US" dirty="0" smtClean="0"/>
              <a:t>Signatures are often given in header files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stdio.h</a:t>
            </a:r>
            <a:r>
              <a:rPr lang="en-US" dirty="0" smtClean="0"/>
              <a:t> gives the signatures for standard I/O functions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and Output</a:t>
            </a: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Variety of I/O functions in C Standard Library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#include &lt;</a:t>
            </a:r>
            <a:r>
              <a:rPr lang="en-US" dirty="0" err="1" smtClean="0">
                <a:solidFill>
                  <a:schemeClr val="accent1"/>
                </a:solidFill>
              </a:rPr>
              <a:t>stdio.h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printf</a:t>
            </a:r>
            <a:r>
              <a:rPr lang="en-US" dirty="0" smtClean="0">
                <a:solidFill>
                  <a:schemeClr val="accent1"/>
                </a:solidFill>
              </a:rPr>
              <a:t>("%</a:t>
            </a:r>
            <a:r>
              <a:rPr lang="en-US" dirty="0" err="1" smtClean="0">
                <a:solidFill>
                  <a:schemeClr val="accent1"/>
                </a:solidFill>
              </a:rPr>
              <a:t>d\n</a:t>
            </a:r>
            <a:r>
              <a:rPr lang="en-US" dirty="0" smtClean="0">
                <a:solidFill>
                  <a:schemeClr val="accent1"/>
                </a:solidFill>
              </a:rPr>
              <a:t>", counter);</a:t>
            </a:r>
          </a:p>
          <a:p>
            <a:pPr lvl="1"/>
            <a:r>
              <a:rPr lang="en-US" dirty="0" smtClean="0"/>
              <a:t>String contains characters to print and formatting directives for variables</a:t>
            </a:r>
          </a:p>
          <a:p>
            <a:pPr lvl="1"/>
            <a:r>
              <a:rPr lang="en-US" dirty="0" smtClean="0"/>
              <a:t>This call says to print the variable counter as a decimal integer, followed by a linefeed (\</a:t>
            </a:r>
            <a:r>
              <a:rPr lang="en-US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scanf</a:t>
            </a:r>
            <a:r>
              <a:rPr lang="en-US" dirty="0" smtClean="0">
                <a:solidFill>
                  <a:schemeClr val="accent1"/>
                </a:solidFill>
              </a:rPr>
              <a:t>("%</a:t>
            </a:r>
            <a:r>
              <a:rPr lang="en-US" dirty="0" err="1" smtClean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", &amp;</a:t>
            </a:r>
            <a:r>
              <a:rPr lang="en-US" dirty="0" err="1" smtClean="0">
                <a:solidFill>
                  <a:schemeClr val="accent1"/>
                </a:solidFill>
              </a:rPr>
              <a:t>startPoint</a:t>
            </a:r>
            <a:r>
              <a:rPr lang="en-US" dirty="0" smtClean="0">
                <a:solidFill>
                  <a:schemeClr val="accent1"/>
                </a:solidFill>
              </a:rPr>
              <a:t>);</a:t>
            </a:r>
          </a:p>
          <a:p>
            <a:pPr lvl="1"/>
            <a:r>
              <a:rPr lang="en-US" dirty="0" smtClean="0"/>
              <a:t>String contains formatting directives for parsing input</a:t>
            </a:r>
          </a:p>
          <a:p>
            <a:pPr lvl="1"/>
            <a:r>
              <a:rPr lang="en-US" dirty="0" smtClean="0"/>
              <a:t>This call says to read a decimal integer and assign it to the</a:t>
            </a:r>
            <a:br>
              <a:rPr lang="en-US" dirty="0" smtClean="0"/>
            </a:br>
            <a:r>
              <a:rPr lang="en-US" dirty="0" smtClean="0"/>
              <a:t>variable </a:t>
            </a:r>
            <a:r>
              <a:rPr lang="en-US" dirty="0" err="1" smtClean="0"/>
              <a:t>startPoint</a:t>
            </a:r>
            <a:r>
              <a:rPr lang="en-US" dirty="0" smtClean="0"/>
              <a:t>.  (Don't worry about the &amp; yet.)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</a:t>
            </a:r>
          </a:p>
        </p:txBody>
      </p:sp>
      <p:sp>
        <p:nvSpPr>
          <p:cNvPr id="339971" name="Line 3"/>
          <p:cNvSpPr>
            <a:spLocks noChangeShapeType="1"/>
          </p:cNvSpPr>
          <p:nvPr/>
        </p:nvSpPr>
        <p:spPr bwMode="auto">
          <a:xfrm>
            <a:off x="7162800" y="990600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2" name="Line 4"/>
          <p:cNvSpPr>
            <a:spLocks noChangeShapeType="1"/>
          </p:cNvSpPr>
          <p:nvPr/>
        </p:nvSpPr>
        <p:spPr bwMode="auto">
          <a:xfrm>
            <a:off x="8534400" y="990600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3" name="Line 5"/>
          <p:cNvSpPr>
            <a:spLocks noChangeShapeType="1"/>
          </p:cNvSpPr>
          <p:nvPr/>
        </p:nvSpPr>
        <p:spPr bwMode="auto">
          <a:xfrm>
            <a:off x="71628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4" name="Line 6"/>
          <p:cNvSpPr>
            <a:spLocks noChangeShapeType="1"/>
          </p:cNvSpPr>
          <p:nvPr/>
        </p:nvSpPr>
        <p:spPr bwMode="auto">
          <a:xfrm>
            <a:off x="7162800" y="3124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5" name="Line 7"/>
          <p:cNvSpPr>
            <a:spLocks noChangeShapeType="1"/>
          </p:cNvSpPr>
          <p:nvPr/>
        </p:nvSpPr>
        <p:spPr bwMode="auto">
          <a:xfrm>
            <a:off x="7162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6" name="Line 8"/>
          <p:cNvSpPr>
            <a:spLocks noChangeShapeType="1"/>
          </p:cNvSpPr>
          <p:nvPr/>
        </p:nvSpPr>
        <p:spPr bwMode="auto">
          <a:xfrm>
            <a:off x="7162800" y="3733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7" name="Line 9"/>
          <p:cNvSpPr>
            <a:spLocks noChangeShapeType="1"/>
          </p:cNvSpPr>
          <p:nvPr/>
        </p:nvSpPr>
        <p:spPr bwMode="auto">
          <a:xfrm>
            <a:off x="7162800" y="4038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8" name="Line 10"/>
          <p:cNvSpPr>
            <a:spLocks noChangeShapeType="1"/>
          </p:cNvSpPr>
          <p:nvPr/>
        </p:nvSpPr>
        <p:spPr bwMode="auto">
          <a:xfrm>
            <a:off x="7162800" y="4648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6705600" y="974725"/>
            <a:ext cx="48895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2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3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4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5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6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7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8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9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10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11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12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13</a:t>
            </a:r>
          </a:p>
        </p:txBody>
      </p:sp>
      <p:sp>
        <p:nvSpPr>
          <p:cNvPr id="339980" name="Line 12"/>
          <p:cNvSpPr>
            <a:spLocks noChangeShapeType="1"/>
          </p:cNvSpPr>
          <p:nvPr/>
        </p:nvSpPr>
        <p:spPr bwMode="auto">
          <a:xfrm>
            <a:off x="71628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1" name="Line 13"/>
          <p:cNvSpPr>
            <a:spLocks noChangeShapeType="1"/>
          </p:cNvSpPr>
          <p:nvPr/>
        </p:nvSpPr>
        <p:spPr bwMode="auto">
          <a:xfrm>
            <a:off x="7162800" y="2209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2" name="Line 14"/>
          <p:cNvSpPr>
            <a:spLocks noChangeShapeType="1"/>
          </p:cNvSpPr>
          <p:nvPr/>
        </p:nvSpPr>
        <p:spPr bwMode="auto">
          <a:xfrm>
            <a:off x="7162800" y="1905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3" name="Line 15"/>
          <p:cNvSpPr>
            <a:spLocks noChangeShapeType="1"/>
          </p:cNvSpPr>
          <p:nvPr/>
        </p:nvSpPr>
        <p:spPr bwMode="auto">
          <a:xfrm>
            <a:off x="7162800" y="1600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4" name="Line 16"/>
          <p:cNvSpPr>
            <a:spLocks noChangeShapeType="1"/>
          </p:cNvSpPr>
          <p:nvPr/>
        </p:nvSpPr>
        <p:spPr bwMode="auto">
          <a:xfrm>
            <a:off x="7162800" y="1295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5" name="Text Box 17"/>
          <p:cNvSpPr txBox="1">
            <a:spLocks noChangeArrowheads="1"/>
          </p:cNvSpPr>
          <p:nvPr/>
        </p:nvSpPr>
        <p:spPr bwMode="auto">
          <a:xfrm>
            <a:off x="7162800" y="1295400"/>
            <a:ext cx="13716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Franklin Gothic Book" pitchFamily="34" charset="0"/>
            </a:endParaRPr>
          </a:p>
        </p:txBody>
      </p:sp>
      <p:sp>
        <p:nvSpPr>
          <p:cNvPr id="339986" name="Line 18"/>
          <p:cNvSpPr>
            <a:spLocks noChangeShapeType="1"/>
          </p:cNvSpPr>
          <p:nvPr/>
        </p:nvSpPr>
        <p:spPr bwMode="auto">
          <a:xfrm>
            <a:off x="7162800" y="4343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7" name="Line 19"/>
          <p:cNvSpPr>
            <a:spLocks noChangeShapeType="1"/>
          </p:cNvSpPr>
          <p:nvPr/>
        </p:nvSpPr>
        <p:spPr bwMode="auto">
          <a:xfrm>
            <a:off x="7162800" y="49688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8" name="Line 20"/>
          <p:cNvSpPr>
            <a:spLocks noChangeShapeType="1"/>
          </p:cNvSpPr>
          <p:nvPr/>
        </p:nvSpPr>
        <p:spPr bwMode="auto">
          <a:xfrm>
            <a:off x="7162800" y="52736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9" name="Line 21"/>
          <p:cNvSpPr>
            <a:spLocks noChangeShapeType="1"/>
          </p:cNvSpPr>
          <p:nvPr/>
        </p:nvSpPr>
        <p:spPr bwMode="auto">
          <a:xfrm>
            <a:off x="7162800" y="55784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0" name="Rectangle 2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C’s memory model matches the</a:t>
            </a:r>
            <a:br>
              <a:rPr lang="en-US" dirty="0" smtClean="0"/>
            </a:br>
            <a:r>
              <a:rPr lang="en-US" dirty="0" smtClean="0"/>
              <a:t>underlying (virtual) memory system</a:t>
            </a:r>
          </a:p>
          <a:p>
            <a:pPr lvl="1"/>
            <a:r>
              <a:rPr lang="en-US" dirty="0" smtClean="0"/>
              <a:t>Array of addressable bytes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6629400" y="2514600"/>
            <a:ext cx="1905000" cy="24384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6629400" y="1295400"/>
            <a:ext cx="1905000" cy="1219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39971" name="Line 3"/>
          <p:cNvSpPr>
            <a:spLocks noChangeShapeType="1"/>
          </p:cNvSpPr>
          <p:nvPr/>
        </p:nvSpPr>
        <p:spPr bwMode="auto">
          <a:xfrm>
            <a:off x="7162800" y="990600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2" name="Line 4"/>
          <p:cNvSpPr>
            <a:spLocks noChangeShapeType="1"/>
          </p:cNvSpPr>
          <p:nvPr/>
        </p:nvSpPr>
        <p:spPr bwMode="auto">
          <a:xfrm>
            <a:off x="8534400" y="990600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3" name="Line 5"/>
          <p:cNvSpPr>
            <a:spLocks noChangeShapeType="1"/>
          </p:cNvSpPr>
          <p:nvPr/>
        </p:nvSpPr>
        <p:spPr bwMode="auto">
          <a:xfrm>
            <a:off x="71628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4" name="Line 6"/>
          <p:cNvSpPr>
            <a:spLocks noChangeShapeType="1"/>
          </p:cNvSpPr>
          <p:nvPr/>
        </p:nvSpPr>
        <p:spPr bwMode="auto">
          <a:xfrm>
            <a:off x="7162800" y="3124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5" name="Line 7"/>
          <p:cNvSpPr>
            <a:spLocks noChangeShapeType="1"/>
          </p:cNvSpPr>
          <p:nvPr/>
        </p:nvSpPr>
        <p:spPr bwMode="auto">
          <a:xfrm>
            <a:off x="7162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6" name="Line 8"/>
          <p:cNvSpPr>
            <a:spLocks noChangeShapeType="1"/>
          </p:cNvSpPr>
          <p:nvPr/>
        </p:nvSpPr>
        <p:spPr bwMode="auto">
          <a:xfrm>
            <a:off x="7162800" y="3733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7" name="Line 9"/>
          <p:cNvSpPr>
            <a:spLocks noChangeShapeType="1"/>
          </p:cNvSpPr>
          <p:nvPr/>
        </p:nvSpPr>
        <p:spPr bwMode="auto">
          <a:xfrm>
            <a:off x="7162800" y="4038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8" name="Line 10"/>
          <p:cNvSpPr>
            <a:spLocks noChangeShapeType="1"/>
          </p:cNvSpPr>
          <p:nvPr/>
        </p:nvSpPr>
        <p:spPr bwMode="auto">
          <a:xfrm>
            <a:off x="7162800" y="4648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6705600" y="974725"/>
            <a:ext cx="48895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2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3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4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5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6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7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8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9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10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11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12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13</a:t>
            </a:r>
          </a:p>
        </p:txBody>
      </p:sp>
      <p:sp>
        <p:nvSpPr>
          <p:cNvPr id="339980" name="Line 12"/>
          <p:cNvSpPr>
            <a:spLocks noChangeShapeType="1"/>
          </p:cNvSpPr>
          <p:nvPr/>
        </p:nvSpPr>
        <p:spPr bwMode="auto">
          <a:xfrm>
            <a:off x="71628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1" name="Line 13"/>
          <p:cNvSpPr>
            <a:spLocks noChangeShapeType="1"/>
          </p:cNvSpPr>
          <p:nvPr/>
        </p:nvSpPr>
        <p:spPr bwMode="auto">
          <a:xfrm>
            <a:off x="7162800" y="2209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2" name="Line 14"/>
          <p:cNvSpPr>
            <a:spLocks noChangeShapeType="1"/>
          </p:cNvSpPr>
          <p:nvPr/>
        </p:nvSpPr>
        <p:spPr bwMode="auto">
          <a:xfrm>
            <a:off x="7162800" y="1905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3" name="Line 15"/>
          <p:cNvSpPr>
            <a:spLocks noChangeShapeType="1"/>
          </p:cNvSpPr>
          <p:nvPr/>
        </p:nvSpPr>
        <p:spPr bwMode="auto">
          <a:xfrm>
            <a:off x="7162800" y="1600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4" name="Line 16"/>
          <p:cNvSpPr>
            <a:spLocks noChangeShapeType="1"/>
          </p:cNvSpPr>
          <p:nvPr/>
        </p:nvSpPr>
        <p:spPr bwMode="auto">
          <a:xfrm>
            <a:off x="7162800" y="1295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5" name="Text Box 17"/>
          <p:cNvSpPr txBox="1">
            <a:spLocks noChangeArrowheads="1"/>
          </p:cNvSpPr>
          <p:nvPr/>
        </p:nvSpPr>
        <p:spPr bwMode="auto">
          <a:xfrm>
            <a:off x="7162800" y="1295400"/>
            <a:ext cx="13716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Franklin Gothic Book" pitchFamily="34" charset="0"/>
            </a:endParaRPr>
          </a:p>
        </p:txBody>
      </p:sp>
      <p:sp>
        <p:nvSpPr>
          <p:cNvPr id="339986" name="Line 18"/>
          <p:cNvSpPr>
            <a:spLocks noChangeShapeType="1"/>
          </p:cNvSpPr>
          <p:nvPr/>
        </p:nvSpPr>
        <p:spPr bwMode="auto">
          <a:xfrm>
            <a:off x="7162800" y="4343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7" name="Line 19"/>
          <p:cNvSpPr>
            <a:spLocks noChangeShapeType="1"/>
          </p:cNvSpPr>
          <p:nvPr/>
        </p:nvSpPr>
        <p:spPr bwMode="auto">
          <a:xfrm>
            <a:off x="7162800" y="49688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8" name="Line 20"/>
          <p:cNvSpPr>
            <a:spLocks noChangeShapeType="1"/>
          </p:cNvSpPr>
          <p:nvPr/>
        </p:nvSpPr>
        <p:spPr bwMode="auto">
          <a:xfrm>
            <a:off x="7162800" y="52736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9" name="Line 21"/>
          <p:cNvSpPr>
            <a:spLocks noChangeShapeType="1"/>
          </p:cNvSpPr>
          <p:nvPr/>
        </p:nvSpPr>
        <p:spPr bwMode="auto">
          <a:xfrm>
            <a:off x="7162800" y="55784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0" name="Rectangle 2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C’s memory model matches the</a:t>
            </a:r>
            <a:br>
              <a:rPr lang="en-US" dirty="0" smtClean="0"/>
            </a:br>
            <a:r>
              <a:rPr lang="en-US" dirty="0" smtClean="0"/>
              <a:t>underlying (virtual) memory system</a:t>
            </a:r>
          </a:p>
          <a:p>
            <a:pPr lvl="1"/>
            <a:r>
              <a:rPr lang="en-US" dirty="0" smtClean="0"/>
              <a:t>Array of addressable bytes</a:t>
            </a:r>
          </a:p>
          <a:p>
            <a:r>
              <a:rPr lang="en-US" dirty="0" smtClean="0"/>
              <a:t>Variables are simply names for</a:t>
            </a:r>
            <a:br>
              <a:rPr lang="en-US" dirty="0" smtClean="0"/>
            </a:br>
            <a:r>
              <a:rPr lang="en-US" dirty="0" smtClean="0"/>
              <a:t>contiguous sequences of bytes</a:t>
            </a:r>
          </a:p>
          <a:p>
            <a:pPr lvl="1"/>
            <a:r>
              <a:rPr lang="en-US" dirty="0" smtClean="0"/>
              <a:t>Number of bytes given by type</a:t>
            </a:r>
            <a:br>
              <a:rPr lang="en-US" dirty="0" smtClean="0"/>
            </a:br>
            <a:r>
              <a:rPr lang="en-US" dirty="0" smtClean="0"/>
              <a:t>of variable</a:t>
            </a:r>
          </a:p>
          <a:p>
            <a:r>
              <a:rPr lang="en-US" dirty="0" smtClean="0"/>
              <a:t>Compiler translates names to</a:t>
            </a:r>
            <a:br>
              <a:rPr lang="en-US" dirty="0" smtClean="0"/>
            </a:br>
            <a:r>
              <a:rPr lang="en-US" dirty="0" smtClean="0"/>
              <a:t>addresses</a:t>
            </a:r>
          </a:p>
          <a:p>
            <a:pPr lvl="1"/>
            <a:r>
              <a:rPr lang="en-US" dirty="0" smtClean="0"/>
              <a:t>Typically maps to smallest address</a:t>
            </a:r>
          </a:p>
          <a:p>
            <a:pPr lvl="1"/>
            <a:r>
              <a:rPr lang="en-US" dirty="0" smtClean="0"/>
              <a:t>Will discuss in more detail later</a:t>
            </a:r>
            <a:endParaRPr lang="en-US" dirty="0"/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69141" y="1600200"/>
            <a:ext cx="60785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solidFill>
                  <a:schemeClr val="accent1"/>
                </a:solidFill>
              </a:rPr>
              <a:t>int</a:t>
            </a:r>
            <a:r>
              <a:rPr lang="en-US" b="0" dirty="0" smtClean="0">
                <a:solidFill>
                  <a:schemeClr val="accent1"/>
                </a:solidFill>
              </a:rPr>
              <a:t> x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10200" y="2858768"/>
            <a:ext cx="105670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1"/>
                </a:solidFill>
              </a:rPr>
              <a:t>double y</a:t>
            </a:r>
            <a:endParaRPr lang="en-US" b="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  <a:endParaRPr lang="en-US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624887" cy="5027612"/>
          </a:xfrm>
        </p:spPr>
        <p:txBody>
          <a:bodyPr/>
          <a:lstStyle/>
          <a:p>
            <a:r>
              <a:rPr lang="en-US" dirty="0" smtClean="0"/>
              <a:t>A pointer is just an address</a:t>
            </a:r>
          </a:p>
          <a:p>
            <a:r>
              <a:rPr lang="en-US" dirty="0" smtClean="0"/>
              <a:t>Can have variables of type pointer</a:t>
            </a:r>
          </a:p>
          <a:p>
            <a:pPr lvl="1"/>
            <a:r>
              <a:rPr lang="en-US" dirty="0" smtClean="0"/>
              <a:t>Hold addresses as values</a:t>
            </a:r>
          </a:p>
          <a:p>
            <a:pPr lvl="1"/>
            <a:r>
              <a:rPr lang="en-US" dirty="0" smtClean="0"/>
              <a:t>Used for indirection</a:t>
            </a:r>
          </a:p>
          <a:p>
            <a:r>
              <a:rPr lang="en-US" dirty="0" smtClean="0"/>
              <a:t>When declaring a pointer variable, need to declare the type of the data item the pointer will point to</a:t>
            </a:r>
          </a:p>
          <a:p>
            <a:pPr lvl="1">
              <a:buClr>
                <a:schemeClr val="tx1"/>
              </a:buClr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*p;	/* p will point to a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data item */</a:t>
            </a:r>
          </a:p>
          <a:p>
            <a:r>
              <a:rPr lang="en-US" dirty="0" smtClean="0"/>
              <a:t>Pointer operators</a:t>
            </a:r>
          </a:p>
          <a:p>
            <a:pPr lvl="1"/>
            <a:r>
              <a:rPr lang="en-US" dirty="0" smtClean="0"/>
              <a:t>De-reference: 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</a:p>
          <a:p>
            <a:pPr lvl="2">
              <a:buClr>
                <a:srgbClr val="000000"/>
              </a:buClr>
            </a:pPr>
            <a:r>
              <a:rPr lang="en-US" dirty="0" smtClean="0">
                <a:solidFill>
                  <a:schemeClr val="accent1"/>
                </a:solidFill>
              </a:rPr>
              <a:t>*p</a:t>
            </a:r>
            <a:r>
              <a:rPr lang="en-US" dirty="0" smtClean="0"/>
              <a:t> gives the value stored at the address pointed to by p</a:t>
            </a:r>
          </a:p>
          <a:p>
            <a:pPr lvl="1">
              <a:buClr>
                <a:srgbClr val="000000"/>
              </a:buClr>
            </a:pPr>
            <a:r>
              <a:rPr lang="en-US" dirty="0" smtClean="0"/>
              <a:t>Address: &amp;</a:t>
            </a:r>
          </a:p>
          <a:p>
            <a:pPr lvl="2">
              <a:buClr>
                <a:srgbClr val="000000"/>
              </a:buClr>
            </a:pPr>
            <a:r>
              <a:rPr lang="en-US" dirty="0" smtClean="0">
                <a:solidFill>
                  <a:schemeClr val="accent1"/>
                </a:solidFill>
              </a:rPr>
              <a:t>&amp;v</a:t>
            </a:r>
            <a:r>
              <a:rPr lang="en-US" dirty="0" smtClean="0"/>
              <a:t> gives the address of the variable v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Example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</p:txBody>
      </p:sp>
      <p:sp>
        <p:nvSpPr>
          <p:cNvPr id="240653" name="Rectangle 13"/>
          <p:cNvSpPr>
            <a:spLocks noChangeArrowheads="1"/>
          </p:cNvSpPr>
          <p:nvPr/>
        </p:nvSpPr>
        <p:spPr bwMode="auto">
          <a:xfrm>
            <a:off x="6096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40654" name="Text Box 14"/>
          <p:cNvSpPr txBox="1">
            <a:spLocks noChangeArrowheads="1"/>
          </p:cNvSpPr>
          <p:nvPr/>
        </p:nvSpPr>
        <p:spPr bwMode="auto">
          <a:xfrm>
            <a:off x="1295400" y="3844925"/>
            <a:ext cx="3810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240655" name="Rectangle 15"/>
          <p:cNvSpPr>
            <a:spLocks noChangeArrowheads="1"/>
          </p:cNvSpPr>
          <p:nvPr/>
        </p:nvSpPr>
        <p:spPr bwMode="auto">
          <a:xfrm>
            <a:off x="32004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40656" name="Text Box 16"/>
          <p:cNvSpPr txBox="1">
            <a:spLocks noChangeArrowheads="1"/>
          </p:cNvSpPr>
          <p:nvPr/>
        </p:nvSpPr>
        <p:spPr bwMode="auto">
          <a:xfrm>
            <a:off x="3733800" y="3810000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ptr</a:t>
            </a:r>
          </a:p>
        </p:txBody>
      </p:sp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1066800" y="5064125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4300</a:t>
            </a:r>
          </a:p>
        </p:txBody>
      </p:sp>
      <p:sp>
        <p:nvSpPr>
          <p:cNvPr id="240658" name="Text Box 18"/>
          <p:cNvSpPr txBox="1">
            <a:spLocks noChangeArrowheads="1"/>
          </p:cNvSpPr>
          <p:nvPr/>
        </p:nvSpPr>
        <p:spPr bwMode="auto">
          <a:xfrm>
            <a:off x="3657600" y="5029200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4304</a:t>
            </a:r>
          </a:p>
        </p:txBody>
      </p:sp>
      <p:sp>
        <p:nvSpPr>
          <p:cNvPr id="240663" name="Text Box 23"/>
          <p:cNvSpPr txBox="1">
            <a:spLocks noChangeArrowheads="1"/>
          </p:cNvSpPr>
          <p:nvPr/>
        </p:nvSpPr>
        <p:spPr bwMode="auto">
          <a:xfrm>
            <a:off x="11430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240664" name="Text Box 24"/>
          <p:cNvSpPr txBox="1">
            <a:spLocks noChangeArrowheads="1"/>
          </p:cNvSpPr>
          <p:nvPr/>
        </p:nvSpPr>
        <p:spPr bwMode="auto">
          <a:xfrm>
            <a:off x="37338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C?</a:t>
            </a:r>
            <a:endParaRPr lang="en-US" dirty="0"/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are learning to be 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computer scientist</a:t>
            </a:r>
          </a:p>
          <a:p>
            <a:pPr lvl="1"/>
            <a:r>
              <a:rPr lang="en-US" dirty="0" smtClean="0"/>
              <a:t>Languages are just tools</a:t>
            </a:r>
          </a:p>
          <a:p>
            <a:pPr lvl="1"/>
            <a:r>
              <a:rPr lang="en-US" dirty="0" smtClean="0"/>
              <a:t>Choose tool appropriate to the task</a:t>
            </a:r>
          </a:p>
          <a:p>
            <a:r>
              <a:rPr lang="en-US" dirty="0" smtClean="0"/>
              <a:t>Current task: learning computer architecture and how programs written in high-level language runs on computers</a:t>
            </a:r>
          </a:p>
          <a:p>
            <a:pPr lvl="1"/>
            <a:r>
              <a:rPr lang="en-US" dirty="0" smtClean="0"/>
              <a:t>C closer to machine so easier to see mapping</a:t>
            </a:r>
          </a:p>
          <a:p>
            <a:r>
              <a:rPr lang="en-US" dirty="0" smtClean="0"/>
              <a:t>It’s fun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Example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</p:txBody>
      </p:sp>
      <p:sp>
        <p:nvSpPr>
          <p:cNvPr id="240653" name="Rectangle 13"/>
          <p:cNvSpPr>
            <a:spLocks noChangeArrowheads="1"/>
          </p:cNvSpPr>
          <p:nvPr/>
        </p:nvSpPr>
        <p:spPr bwMode="auto">
          <a:xfrm>
            <a:off x="6096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40654" name="Text Box 14"/>
          <p:cNvSpPr txBox="1">
            <a:spLocks noChangeArrowheads="1"/>
          </p:cNvSpPr>
          <p:nvPr/>
        </p:nvSpPr>
        <p:spPr bwMode="auto">
          <a:xfrm>
            <a:off x="1295400" y="3844925"/>
            <a:ext cx="3810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240655" name="Rectangle 15"/>
          <p:cNvSpPr>
            <a:spLocks noChangeArrowheads="1"/>
          </p:cNvSpPr>
          <p:nvPr/>
        </p:nvSpPr>
        <p:spPr bwMode="auto">
          <a:xfrm>
            <a:off x="32004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40656" name="Text Box 16"/>
          <p:cNvSpPr txBox="1">
            <a:spLocks noChangeArrowheads="1"/>
          </p:cNvSpPr>
          <p:nvPr/>
        </p:nvSpPr>
        <p:spPr bwMode="auto">
          <a:xfrm>
            <a:off x="3733800" y="3810000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ptr</a:t>
            </a:r>
          </a:p>
        </p:txBody>
      </p:sp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1066800" y="5064125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4300</a:t>
            </a:r>
          </a:p>
        </p:txBody>
      </p:sp>
      <p:sp>
        <p:nvSpPr>
          <p:cNvPr id="240658" name="Text Box 18"/>
          <p:cNvSpPr txBox="1">
            <a:spLocks noChangeArrowheads="1"/>
          </p:cNvSpPr>
          <p:nvPr/>
        </p:nvSpPr>
        <p:spPr bwMode="auto">
          <a:xfrm>
            <a:off x="3657600" y="5029200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4304</a:t>
            </a:r>
          </a:p>
        </p:txBody>
      </p:sp>
      <p:sp>
        <p:nvSpPr>
          <p:cNvPr id="240663" name="Text Box 23"/>
          <p:cNvSpPr txBox="1">
            <a:spLocks noChangeArrowheads="1"/>
          </p:cNvSpPr>
          <p:nvPr/>
        </p:nvSpPr>
        <p:spPr bwMode="auto">
          <a:xfrm>
            <a:off x="11430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4</a:t>
            </a:r>
          </a:p>
        </p:txBody>
      </p:sp>
      <p:sp>
        <p:nvSpPr>
          <p:cNvPr id="240664" name="Text Box 24"/>
          <p:cNvSpPr txBox="1">
            <a:spLocks noChangeArrowheads="1"/>
          </p:cNvSpPr>
          <p:nvPr/>
        </p:nvSpPr>
        <p:spPr bwMode="auto">
          <a:xfrm>
            <a:off x="37338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727325" y="1828800"/>
            <a:ext cx="4435475" cy="65087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>
                <a:solidFill>
                  <a:srgbClr val="CE0000"/>
                </a:solidFill>
                <a:latin typeface="Arial" charset="0"/>
              </a:rPr>
              <a:t>store the value 4 into the memory location</a:t>
            </a:r>
          </a:p>
          <a:p>
            <a:pPr algn="l">
              <a:lnSpc>
                <a:spcPct val="100000"/>
              </a:lnSpc>
            </a:pPr>
            <a:r>
              <a:rPr lang="en-US" b="0">
                <a:solidFill>
                  <a:srgbClr val="CE0000"/>
                </a:solidFill>
                <a:latin typeface="Arial" charset="0"/>
              </a:rPr>
              <a:t>associated with i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 flipH="1">
            <a:off x="1295400" y="2128837"/>
            <a:ext cx="1431924" cy="80964"/>
          </a:xfrm>
          <a:prstGeom prst="line">
            <a:avLst/>
          </a:prstGeom>
          <a:noFill/>
          <a:ln w="25400">
            <a:solidFill>
              <a:srgbClr val="CE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Example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</p:txBody>
      </p:sp>
      <p:sp>
        <p:nvSpPr>
          <p:cNvPr id="240653" name="Rectangle 13"/>
          <p:cNvSpPr>
            <a:spLocks noChangeArrowheads="1"/>
          </p:cNvSpPr>
          <p:nvPr/>
        </p:nvSpPr>
        <p:spPr bwMode="auto">
          <a:xfrm>
            <a:off x="6096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40654" name="Text Box 14"/>
          <p:cNvSpPr txBox="1">
            <a:spLocks noChangeArrowheads="1"/>
          </p:cNvSpPr>
          <p:nvPr/>
        </p:nvSpPr>
        <p:spPr bwMode="auto">
          <a:xfrm>
            <a:off x="1295400" y="3844925"/>
            <a:ext cx="3810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240655" name="Rectangle 15"/>
          <p:cNvSpPr>
            <a:spLocks noChangeArrowheads="1"/>
          </p:cNvSpPr>
          <p:nvPr/>
        </p:nvSpPr>
        <p:spPr bwMode="auto">
          <a:xfrm>
            <a:off x="32004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40656" name="Text Box 16"/>
          <p:cNvSpPr txBox="1">
            <a:spLocks noChangeArrowheads="1"/>
          </p:cNvSpPr>
          <p:nvPr/>
        </p:nvSpPr>
        <p:spPr bwMode="auto">
          <a:xfrm>
            <a:off x="3733800" y="3810000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ptr</a:t>
            </a:r>
          </a:p>
        </p:txBody>
      </p:sp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1066800" y="5064125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4300</a:t>
            </a:r>
          </a:p>
        </p:txBody>
      </p:sp>
      <p:sp>
        <p:nvSpPr>
          <p:cNvPr id="240658" name="Text Box 18"/>
          <p:cNvSpPr txBox="1">
            <a:spLocks noChangeArrowheads="1"/>
          </p:cNvSpPr>
          <p:nvPr/>
        </p:nvSpPr>
        <p:spPr bwMode="auto">
          <a:xfrm>
            <a:off x="3657600" y="5029200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4304</a:t>
            </a:r>
          </a:p>
        </p:txBody>
      </p:sp>
      <p:sp>
        <p:nvSpPr>
          <p:cNvPr id="240663" name="Text Box 23"/>
          <p:cNvSpPr txBox="1">
            <a:spLocks noChangeArrowheads="1"/>
          </p:cNvSpPr>
          <p:nvPr/>
        </p:nvSpPr>
        <p:spPr bwMode="auto">
          <a:xfrm>
            <a:off x="11430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4</a:t>
            </a:r>
          </a:p>
        </p:txBody>
      </p:sp>
      <p:sp>
        <p:nvSpPr>
          <p:cNvPr id="240664" name="Text Box 24"/>
          <p:cNvSpPr txBox="1">
            <a:spLocks noChangeArrowheads="1"/>
          </p:cNvSpPr>
          <p:nvPr/>
        </p:nvSpPr>
        <p:spPr bwMode="auto">
          <a:xfrm>
            <a:off x="37338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4300</a:t>
            </a:r>
            <a:endParaRPr lang="en-US" dirty="0"/>
          </a:p>
        </p:txBody>
      </p:sp>
      <p:sp>
        <p:nvSpPr>
          <p:cNvPr id="240666" name="Line 26"/>
          <p:cNvSpPr>
            <a:spLocks noChangeShapeType="1"/>
          </p:cNvSpPr>
          <p:nvPr/>
        </p:nvSpPr>
        <p:spPr bwMode="auto">
          <a:xfrm flipH="1">
            <a:off x="2362200" y="4572001"/>
            <a:ext cx="1219200" cy="0"/>
          </a:xfrm>
          <a:prstGeom prst="line">
            <a:avLst/>
          </a:prstGeom>
          <a:noFill/>
          <a:ln w="41275">
            <a:solidFill>
              <a:schemeClr val="tx2"/>
            </a:solidFill>
            <a:round/>
            <a:headEnd/>
            <a:tailEnd type="triangle" w="lg" len="med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657600" y="2133600"/>
            <a:ext cx="3825875" cy="65087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>
                <a:solidFill>
                  <a:srgbClr val="CE0000"/>
                </a:solidFill>
                <a:latin typeface="Arial" charset="0"/>
              </a:rPr>
              <a:t>store the address of i into the </a:t>
            </a:r>
            <a:br>
              <a:rPr lang="en-US" b="0">
                <a:solidFill>
                  <a:srgbClr val="CE0000"/>
                </a:solidFill>
                <a:latin typeface="Arial" charset="0"/>
              </a:rPr>
            </a:br>
            <a:r>
              <a:rPr lang="en-US" b="0">
                <a:solidFill>
                  <a:srgbClr val="CE0000"/>
                </a:solidFill>
                <a:latin typeface="Arial" charset="0"/>
              </a:rPr>
              <a:t>memory location associated with ptr</a:t>
            </a: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1676400" y="2514600"/>
            <a:ext cx="1981200" cy="1"/>
          </a:xfrm>
          <a:prstGeom prst="line">
            <a:avLst/>
          </a:prstGeom>
          <a:noFill/>
          <a:ln w="25400">
            <a:solidFill>
              <a:srgbClr val="CE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Example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191000" y="2819400"/>
            <a:ext cx="3101975" cy="65087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>
                <a:solidFill>
                  <a:srgbClr val="CE0000"/>
                </a:solidFill>
                <a:latin typeface="Arial" charset="0"/>
              </a:rPr>
              <a:t>read the contents of memory</a:t>
            </a:r>
            <a:br>
              <a:rPr lang="en-US" b="0">
                <a:solidFill>
                  <a:srgbClr val="CE0000"/>
                </a:solidFill>
                <a:latin typeface="Arial" charset="0"/>
              </a:rPr>
            </a:br>
            <a:r>
              <a:rPr lang="en-US" b="0">
                <a:solidFill>
                  <a:srgbClr val="CE0000"/>
                </a:solidFill>
                <a:latin typeface="Arial" charset="0"/>
              </a:rPr>
              <a:t>at the address stored in ptr</a:t>
            </a: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1752600" y="2895600"/>
            <a:ext cx="2438400" cy="228600"/>
          </a:xfrm>
          <a:prstGeom prst="line">
            <a:avLst/>
          </a:prstGeom>
          <a:noFill/>
          <a:ln w="25400">
            <a:solidFill>
              <a:srgbClr val="CE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733800" y="1371600"/>
            <a:ext cx="3025775" cy="65087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>
                <a:solidFill>
                  <a:srgbClr val="CE0000"/>
                </a:solidFill>
                <a:latin typeface="Arial" charset="0"/>
              </a:rPr>
              <a:t>store the result into memory</a:t>
            </a:r>
          </a:p>
          <a:p>
            <a:pPr algn="l">
              <a:lnSpc>
                <a:spcPct val="100000"/>
              </a:lnSpc>
            </a:pPr>
            <a:r>
              <a:rPr lang="en-US" b="0">
                <a:solidFill>
                  <a:srgbClr val="CE0000"/>
                </a:solidFill>
                <a:latin typeface="Arial" charset="0"/>
              </a:rPr>
              <a:t>at the address stored in ptr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914399" y="1676400"/>
            <a:ext cx="2819399" cy="990600"/>
          </a:xfrm>
          <a:prstGeom prst="line">
            <a:avLst/>
          </a:prstGeom>
          <a:noFill/>
          <a:ln w="25400">
            <a:solidFill>
              <a:srgbClr val="CE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6096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1295400" y="3844925"/>
            <a:ext cx="3810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32004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33800" y="3810000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ptr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1066800" y="5064125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4300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3657600" y="5029200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4304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11430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37338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4300</a:t>
            </a:r>
            <a:endParaRPr lang="en-US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2362200" y="4572001"/>
            <a:ext cx="1219200" cy="0"/>
          </a:xfrm>
          <a:prstGeom prst="line">
            <a:avLst/>
          </a:prstGeom>
          <a:noFill/>
          <a:ln w="41275">
            <a:solidFill>
              <a:schemeClr val="tx2"/>
            </a:solidFill>
            <a:round/>
            <a:headEnd/>
            <a:tailEnd type="triangle" w="lg" len="med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Use of Pointers</a:t>
            </a:r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the following code produce?  Why?</a:t>
            </a:r>
          </a:p>
          <a:p>
            <a:pPr lvl="1"/>
            <a:endParaRPr lang="en-US" dirty="0" smtClean="0"/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firstVal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secondVal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tempVal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firstVal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firstVal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secondVal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secondVal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tempVal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8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fv = 6,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Swap(fv,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(“Values: (%d, %d)\n”, fv,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 Pass-by-Reference</a:t>
            </a:r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what does the code produce?  Why?</a:t>
            </a:r>
          </a:p>
          <a:p>
            <a:endParaRPr lang="en-US" dirty="0" smtClean="0"/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firstVal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secondVal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tempVal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firstVal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firstVal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secondVal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secondVal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tempVal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8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fv = 6,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Swap(&amp;fv, &amp;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(“Values: (%d, %d)\n”, fv,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Null Pointer</a:t>
            </a:r>
            <a:endParaRPr lang="en-US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 we want a pointer that points to nothing</a:t>
            </a:r>
          </a:p>
          <a:p>
            <a:r>
              <a:rPr lang="en-US" dirty="0" smtClean="0"/>
              <a:t>In other words, we declare a pointer, but we’re not ready</a:t>
            </a:r>
            <a:br>
              <a:rPr lang="en-US" dirty="0" smtClean="0"/>
            </a:br>
            <a:r>
              <a:rPr lang="en-US" dirty="0" smtClean="0"/>
              <a:t>to actually point to something yet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*p;  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p = NULL;  /* p is a null pointer */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NULL</a:t>
            </a:r>
            <a:r>
              <a:rPr lang="en-US" dirty="0" smtClean="0"/>
              <a:t> is a predefined constant that contains a value that</a:t>
            </a:r>
            <a:br>
              <a:rPr lang="en-US" dirty="0" smtClean="0"/>
            </a:br>
            <a:r>
              <a:rPr lang="en-US" dirty="0" smtClean="0"/>
              <a:t>a non-null pointer should never hold</a:t>
            </a:r>
          </a:p>
          <a:p>
            <a:pPr lvl="1"/>
            <a:r>
              <a:rPr lang="en-US" dirty="0" smtClean="0"/>
              <a:t>Often, NULL = 0, because address 0 is not a legal address</a:t>
            </a:r>
            <a:br>
              <a:rPr lang="en-US" dirty="0" smtClean="0"/>
            </a:br>
            <a:r>
              <a:rPr lang="en-US" dirty="0" smtClean="0"/>
              <a:t>for most programs on most platforms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is NOT strongly typed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Type casting </a:t>
            </a:r>
            <a:r>
              <a:rPr lang="en-US" dirty="0" smtClean="0"/>
              <a:t>allows programmers to dynamically change the type of a data item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contiguous sequences of data items</a:t>
            </a:r>
          </a:p>
          <a:p>
            <a:pPr lvl="1"/>
            <a:r>
              <a:rPr lang="en-US" dirty="0" smtClean="0"/>
              <a:t>All data items are of the same type</a:t>
            </a:r>
          </a:p>
          <a:p>
            <a:pPr lvl="1"/>
            <a:r>
              <a:rPr lang="en-US" dirty="0" smtClean="0"/>
              <a:t>Declaration of an array of integers: “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a[20];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Access of an array item: “</a:t>
            </a:r>
            <a:r>
              <a:rPr lang="en-US" dirty="0" smtClean="0">
                <a:solidFill>
                  <a:schemeClr val="accent1"/>
                </a:solidFill>
              </a:rPr>
              <a:t>a[15]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Array index </a:t>
            </a:r>
            <a:r>
              <a:rPr lang="en-US" dirty="0" smtClean="0">
                <a:solidFill>
                  <a:srgbClr val="FF0000"/>
                </a:solidFill>
              </a:rPr>
              <a:t>always</a:t>
            </a:r>
            <a:r>
              <a:rPr lang="en-US" dirty="0" smtClean="0"/>
              <a:t> start at 0</a:t>
            </a:r>
          </a:p>
          <a:p>
            <a:r>
              <a:rPr lang="en-US" dirty="0" smtClean="0"/>
              <a:t>The C compiler and runtime system do not check array boundaries</a:t>
            </a:r>
          </a:p>
          <a:p>
            <a:pPr lvl="1"/>
            <a:r>
              <a:rPr lang="en-US" dirty="0" smtClean="0"/>
              <a:t>The compiler will happily let you do the following:</a:t>
            </a: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a[10]; a[11] = 5;</a:t>
            </a:r>
          </a:p>
          <a:p>
            <a:pPr lvl="1">
              <a:buNone/>
            </a:pPr>
            <a:endParaRPr lang="en-US" dirty="0" smtClean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Java</a:t>
            </a:r>
            <a:endParaRPr lang="en-US" dirty="0"/>
          </a:p>
        </p:txBody>
      </p:sp>
      <p:sp>
        <p:nvSpPr>
          <p:cNvPr id="79877" name="AutoShape 5"/>
          <p:cNvSpPr>
            <a:spLocks noChangeArrowheads="1"/>
          </p:cNvSpPr>
          <p:nvPr/>
        </p:nvSpPr>
        <p:spPr bwMode="auto">
          <a:xfrm>
            <a:off x="990600" y="1127125"/>
            <a:ext cx="2333625" cy="404812"/>
          </a:xfrm>
          <a:prstGeom prst="foldedCorner">
            <a:avLst>
              <a:gd name="adj" fmla="val 19046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r>
              <a:rPr lang="en-US"/>
              <a:t>Java Program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990600" y="2506662"/>
            <a:ext cx="2362200" cy="35877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r>
              <a:rPr lang="en-US"/>
              <a:t>Byte Code (.class)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533400" y="3725862"/>
            <a:ext cx="3352800" cy="85407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  <a:p>
            <a:r>
              <a:rPr lang="en-US"/>
              <a:t>Java Virtual Machine</a:t>
            </a:r>
            <a:br>
              <a:rPr lang="en-US"/>
            </a:br>
            <a:endParaRPr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381000" y="5394325"/>
            <a:ext cx="8305800" cy="854075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1E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  <a:p>
            <a:r>
              <a:rPr lang="en-US"/>
              <a:t>Hardware and Operating System</a:t>
            </a:r>
          </a:p>
          <a:p>
            <a:endParaRPr 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>
            <a:off x="2590800" y="4632325"/>
            <a:ext cx="0" cy="68580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 type="triangl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>
            <a:off x="1905000" y="4632325"/>
            <a:ext cx="0" cy="68580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2209800" y="2963862"/>
            <a:ext cx="0" cy="68580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2209800" y="1684337"/>
            <a:ext cx="0" cy="68580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2590800" y="1760537"/>
            <a:ext cx="16764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javac …</a:t>
            </a: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2514600" y="3097212"/>
            <a:ext cx="16764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java …</a:t>
            </a:r>
          </a:p>
        </p:txBody>
      </p:sp>
      <p:sp>
        <p:nvSpPr>
          <p:cNvPr id="79890" name="AutoShape 18"/>
          <p:cNvSpPr>
            <a:spLocks noChangeArrowheads="1"/>
          </p:cNvSpPr>
          <p:nvPr/>
        </p:nvSpPr>
        <p:spPr bwMode="auto">
          <a:xfrm>
            <a:off x="5591175" y="1127125"/>
            <a:ext cx="2333625" cy="404812"/>
          </a:xfrm>
          <a:prstGeom prst="foldedCorner">
            <a:avLst>
              <a:gd name="adj" fmla="val 19046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r>
              <a:rPr lang="en-US"/>
              <a:t>C Program</a:t>
            </a:r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>
            <a:off x="6705600" y="1684337"/>
            <a:ext cx="0" cy="121920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5562600" y="2952750"/>
            <a:ext cx="2362200" cy="35877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r>
              <a:rPr lang="en-US"/>
              <a:t>Compiled Code</a:t>
            </a: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7010400" y="2065337"/>
            <a:ext cx="16764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gcc …</a:t>
            </a:r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6705600" y="3513137"/>
            <a:ext cx="0" cy="1804988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cMessage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[] = "Hello\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/* Execution will start here */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main (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char **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count;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count = atoi(argv[1]);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&lt; count;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printf("Hello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d\n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b="0" dirty="0"/>
          </a:p>
        </p:txBody>
      </p:sp>
      <p:sp>
        <p:nvSpPr>
          <p:cNvPr id="4" name="Rectangular Callout 3"/>
          <p:cNvSpPr/>
          <p:nvPr/>
        </p:nvSpPr>
        <p:spPr>
          <a:xfrm>
            <a:off x="4038600" y="990600"/>
            <a:ext cx="2971800" cy="612648"/>
          </a:xfrm>
          <a:prstGeom prst="wedgeRectCallout">
            <a:avLst>
              <a:gd name="adj1" fmla="val -83013"/>
              <a:gd name="adj2" fmla="val 39178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files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943600" y="1749552"/>
            <a:ext cx="2971800" cy="612648"/>
          </a:xfrm>
          <a:prstGeom prst="wedgeRectCallout">
            <a:avLst>
              <a:gd name="adj1" fmla="val -103205"/>
              <a:gd name="adj2" fmla="val 28295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declaration of global variables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867400" y="3276600"/>
            <a:ext cx="2971800" cy="993648"/>
          </a:xfrm>
          <a:prstGeom prst="wedgeRectCallout">
            <a:avLst>
              <a:gd name="adj1" fmla="val -87666"/>
              <a:gd name="adj2" fmla="val -69758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or more function;</a:t>
            </a:r>
          </a:p>
          <a:p>
            <a:pPr algn="ctr"/>
            <a:r>
              <a:rPr lang="en-US" dirty="0" smtClean="0"/>
              <a:t>each program starts execution at “main”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867400" y="4645152"/>
            <a:ext cx="2971800" cy="688848"/>
          </a:xfrm>
          <a:prstGeom prst="wedgeRectCallout">
            <a:avLst>
              <a:gd name="adj1" fmla="val -153564"/>
              <a:gd name="adj2" fmla="val -198052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declaration of local variables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3733800" y="5486400"/>
            <a:ext cx="2971800" cy="688848"/>
          </a:xfrm>
          <a:prstGeom prst="wedgeRectCallout">
            <a:avLst>
              <a:gd name="adj1" fmla="val -86790"/>
              <a:gd name="adj2" fmla="val -123676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implementing function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5943600" y="2587752"/>
            <a:ext cx="2971800" cy="460248"/>
          </a:xfrm>
          <a:prstGeom prst="wedgeRectCallout">
            <a:avLst>
              <a:gd name="adj1" fmla="val -93269"/>
              <a:gd name="adj2" fmla="val -25471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Begins with </a:t>
            </a:r>
            <a:r>
              <a:rPr lang="en-US" dirty="0">
                <a:solidFill>
                  <a:srgbClr val="FFC000"/>
                </a:solidFill>
                <a:latin typeface="Courier New" pitchFamily="49" charset="0"/>
              </a:rPr>
              <a:t>/*</a:t>
            </a:r>
            <a:r>
              <a:rPr lang="en-US" dirty="0"/>
              <a:t> and ends with </a:t>
            </a:r>
            <a:r>
              <a:rPr lang="en-US" dirty="0" smtClean="0">
                <a:solidFill>
                  <a:srgbClr val="FFC000"/>
                </a:solidFill>
                <a:latin typeface="Courier New" pitchFamily="49" charset="0"/>
              </a:rPr>
              <a:t>*/</a:t>
            </a:r>
            <a:endParaRPr lang="en-US" dirty="0"/>
          </a:p>
          <a:p>
            <a:r>
              <a:rPr lang="en-US" dirty="0"/>
              <a:t>Can span multiple lines.</a:t>
            </a:r>
          </a:p>
          <a:p>
            <a:r>
              <a:rPr lang="en-US" dirty="0"/>
              <a:t>Cannot have a comment within a </a:t>
            </a:r>
            <a:r>
              <a:rPr lang="en-US" dirty="0" smtClean="0"/>
              <a:t>comment</a:t>
            </a:r>
            <a:endParaRPr lang="en-US" dirty="0"/>
          </a:p>
          <a:p>
            <a:pPr lvl="1"/>
            <a:r>
              <a:rPr lang="en-US" dirty="0" smtClean="0"/>
              <a:t>Example:</a:t>
            </a:r>
          </a:p>
          <a:p>
            <a:pPr lvl="2">
              <a:buNone/>
            </a:pPr>
            <a:r>
              <a:rPr lang="en-US" dirty="0" smtClean="0">
                <a:solidFill>
                  <a:srgbClr val="009900"/>
                </a:solidFill>
              </a:rPr>
              <a:t>	“my</a:t>
            </a:r>
            <a:r>
              <a:rPr lang="en-US" dirty="0">
                <a:solidFill>
                  <a:srgbClr val="009900"/>
                </a:solidFill>
              </a:rPr>
              <a:t>/*don't print this*/</a:t>
            </a:r>
            <a:r>
              <a:rPr lang="en-US" dirty="0" smtClean="0">
                <a:solidFill>
                  <a:srgbClr val="009900"/>
                </a:solidFill>
              </a:rPr>
              <a:t>string”</a:t>
            </a:r>
          </a:p>
          <a:p>
            <a:pPr lvl="1"/>
            <a:r>
              <a:rPr lang="en-US" dirty="0" smtClean="0"/>
              <a:t>would </a:t>
            </a:r>
            <a:r>
              <a:rPr lang="en-US" dirty="0"/>
              <a:t>be printed </a:t>
            </a:r>
            <a:r>
              <a:rPr lang="en-US" dirty="0" smtClean="0"/>
              <a:t>as:</a:t>
            </a:r>
          </a:p>
          <a:p>
            <a:pPr lvl="2">
              <a:buNone/>
            </a:pPr>
            <a:r>
              <a:rPr lang="en-US" dirty="0">
                <a:solidFill>
                  <a:srgbClr val="009900"/>
                </a:solidFill>
              </a:rPr>
              <a:t>	</a:t>
            </a:r>
            <a:r>
              <a:rPr lang="en-US" dirty="0" smtClean="0">
                <a:solidFill>
                  <a:srgbClr val="009900"/>
                </a:solidFill>
              </a:rPr>
              <a:t>my</a:t>
            </a:r>
            <a:r>
              <a:rPr lang="en-US" dirty="0">
                <a:solidFill>
                  <a:srgbClr val="009900"/>
                </a:solidFill>
              </a:rPr>
              <a:t>/*don't print this*/string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Comments are critical</a:t>
            </a:r>
          </a:p>
          <a:p>
            <a:pPr lvl="1"/>
            <a:r>
              <a:rPr lang="en-US" dirty="0" smtClean="0"/>
              <a:t>How much and where is an art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Declarations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are used as names for data </a:t>
            </a:r>
            <a:r>
              <a:rPr lang="en-US" dirty="0" smtClean="0"/>
              <a:t>items</a:t>
            </a:r>
            <a:endParaRPr lang="en-US" dirty="0"/>
          </a:p>
          <a:p>
            <a:r>
              <a:rPr lang="en-US" dirty="0"/>
              <a:t>Each variable has a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, which </a:t>
            </a:r>
            <a:r>
              <a:rPr lang="en-US" dirty="0"/>
              <a:t>tells the compiler how the data is to be interpreted (and how much space it needs, etc</a:t>
            </a:r>
            <a:r>
              <a:rPr lang="en-US" dirty="0" smtClean="0"/>
              <a:t>.)</a:t>
            </a:r>
            <a:endParaRPr lang="en-US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counter;</a:t>
            </a:r>
          </a:p>
          <a:p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startPoint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Variables can be global or local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global: declare outside scope of any function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		 accessible from anywhere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local: declare inside scope of a function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	          accessible only from inside of the function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Modifiers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short, long</a:t>
            </a:r>
            <a:r>
              <a:rPr lang="en-US" dirty="0" smtClean="0"/>
              <a:t>: control size/range of numbers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signed, unsigned</a:t>
            </a:r>
            <a:r>
              <a:rPr lang="en-US" dirty="0" smtClean="0"/>
              <a:t>: include negative numbers or not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295400"/>
          <a:ext cx="7924800" cy="2438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95400"/>
                <a:gridCol w="2931160"/>
                <a:gridCol w="36982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</a:rPr>
                        <a:t>Keyword</a:t>
                      </a:r>
                      <a:endParaRPr lang="en-US" sz="2000" b="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</a:rPr>
                        <a:t>Data</a:t>
                      </a:r>
                      <a:r>
                        <a:rPr lang="en-US" sz="2000" b="0" baseline="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</a:rPr>
                        <a:t> Type</a:t>
                      </a:r>
                      <a:endParaRPr lang="en-US" sz="2000" b="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</a:rPr>
                        <a:t>Examples</a:t>
                      </a:r>
                      <a:endParaRPr lang="en-US" sz="2000" b="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accent1"/>
                          </a:solidFill>
                        </a:rPr>
                        <a:t>char</a:t>
                      </a:r>
                      <a:endParaRPr lang="en-US" sz="22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individual characters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‘a’, ‘b’, ‘\t’, ‘\n’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accent1"/>
                          </a:solidFill>
                        </a:rPr>
                        <a:t>int</a:t>
                      </a:r>
                      <a:endParaRPr lang="en-US" sz="22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integers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-15, 0, 35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accent1"/>
                          </a:solidFill>
                        </a:rPr>
                        <a:t>float</a:t>
                      </a:r>
                      <a:endParaRPr lang="en-US" sz="22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real numbers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-23.6, 0, 4.56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accent1"/>
                          </a:solidFill>
                        </a:rPr>
                        <a:t>double</a:t>
                      </a:r>
                      <a:endParaRPr lang="en-US" sz="22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real numbers with double precisions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-23.6, 0, 4.56</a:t>
                      </a:r>
                    </a:p>
                    <a:p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Operators</a:t>
            </a:r>
          </a:p>
        </p:txBody>
      </p:sp>
      <p:sp>
        <p:nvSpPr>
          <p:cNvPr id="1259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dirty="0"/>
              <a:t>	</a:t>
            </a:r>
            <a:r>
              <a:rPr lang="en-US" sz="2200" dirty="0">
                <a:solidFill>
                  <a:srgbClr val="CE0000"/>
                </a:solidFill>
              </a:rPr>
              <a:t>Symbol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CE0000"/>
                </a:solidFill>
              </a:rPr>
              <a:t>Operation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CE0000"/>
                </a:solidFill>
              </a:rPr>
              <a:t>Usage	</a:t>
            </a:r>
            <a:r>
              <a:rPr lang="en-US" sz="2200" dirty="0" smtClean="0">
                <a:solidFill>
                  <a:srgbClr val="CE0000"/>
                </a:solidFill>
              </a:rPr>
              <a:t>Assoc</a:t>
            </a:r>
            <a:endParaRPr lang="en-US" sz="2200" dirty="0"/>
          </a:p>
          <a:p>
            <a:pPr marL="0" indent="0"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*</a:t>
            </a:r>
            <a:r>
              <a:rPr lang="en-US" sz="2200" dirty="0"/>
              <a:t>	multiply	</a:t>
            </a:r>
            <a:r>
              <a:rPr lang="en-US" sz="2200" dirty="0">
                <a:solidFill>
                  <a:schemeClr val="accent1"/>
                </a:solidFill>
              </a:rPr>
              <a:t>x *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/>
          </a:p>
          <a:p>
            <a:pPr marL="0" indent="0"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/</a:t>
            </a:r>
            <a:r>
              <a:rPr lang="en-US" sz="2200" dirty="0"/>
              <a:t>	divide	</a:t>
            </a:r>
            <a:r>
              <a:rPr lang="en-US" sz="2200" dirty="0">
                <a:solidFill>
                  <a:schemeClr val="accent1"/>
                </a:solidFill>
              </a:rPr>
              <a:t>x /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/>
          </a:p>
          <a:p>
            <a:pPr marL="0" indent="0"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%</a:t>
            </a:r>
            <a:r>
              <a:rPr lang="en-US" sz="2200" dirty="0"/>
              <a:t>	modulo	</a:t>
            </a:r>
            <a:r>
              <a:rPr lang="en-US" sz="2200" dirty="0">
                <a:solidFill>
                  <a:schemeClr val="accent1"/>
                </a:solidFill>
              </a:rPr>
              <a:t>x %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/>
          </a:p>
          <a:p>
            <a:pPr marL="0" indent="0"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+</a:t>
            </a:r>
            <a:r>
              <a:rPr lang="en-US" sz="2200" dirty="0"/>
              <a:t>	addition	</a:t>
            </a:r>
            <a:r>
              <a:rPr lang="en-US" sz="2200" dirty="0">
                <a:solidFill>
                  <a:schemeClr val="accent1"/>
                </a:solidFill>
              </a:rPr>
              <a:t>x +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/>
          </a:p>
          <a:p>
            <a:pPr marL="0" indent="0"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-</a:t>
            </a:r>
            <a:r>
              <a:rPr lang="en-US" sz="2200" dirty="0"/>
              <a:t>	subtraction	</a:t>
            </a:r>
            <a:r>
              <a:rPr lang="en-US" sz="2200" dirty="0">
                <a:solidFill>
                  <a:schemeClr val="accent1"/>
                </a:solidFill>
              </a:rPr>
              <a:t>x -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 smtClean="0">
              <a:solidFill>
                <a:srgbClr val="009900"/>
              </a:solidFill>
            </a:endParaRPr>
          </a:p>
          <a:p>
            <a:pPr marL="0" indent="0"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endParaRPr lang="en-US" sz="2200" dirty="0"/>
          </a:p>
          <a:p>
            <a:pPr marL="0" indent="0"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sz="2200" dirty="0" smtClean="0">
                <a:solidFill>
                  <a:schemeClr val="accent1"/>
                </a:solidFill>
              </a:rPr>
              <a:t>* / %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smtClean="0"/>
              <a:t>have </a:t>
            </a:r>
            <a:r>
              <a:rPr lang="en-US" sz="2200" dirty="0"/>
              <a:t>higher precedence than </a:t>
            </a:r>
            <a:r>
              <a:rPr lang="en-US" sz="2200" dirty="0">
                <a:solidFill>
                  <a:schemeClr val="accent1"/>
                </a:solidFill>
              </a:rPr>
              <a:t>+ </a:t>
            </a:r>
            <a:r>
              <a:rPr lang="en-US" sz="2200" dirty="0" smtClean="0">
                <a:solidFill>
                  <a:schemeClr val="accent1"/>
                </a:solidFill>
              </a:rPr>
              <a:t>-</a:t>
            </a:r>
          </a:p>
          <a:p>
            <a:pPr marL="0" indent="0"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sz="2200" dirty="0" smtClean="0"/>
              <a:t>Rule of thumb: remember only a few precedence rules</a:t>
            </a:r>
          </a:p>
          <a:p>
            <a:pPr lvl="1" indent="0">
              <a:buNone/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dirty="0" smtClean="0"/>
              <a:t>Use () for everything 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4914</TotalTime>
  <Pages>15</Pages>
  <Words>1380</Words>
  <Application>Microsoft Office PowerPoint</Application>
  <PresentationFormat>On-screen Show (4:3)</PresentationFormat>
  <Paragraphs>456</Paragraphs>
  <Slides>37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class6-wrapup</vt:lpstr>
      <vt:lpstr>211: Computer Architecture Spring 2014</vt:lpstr>
      <vt:lpstr>Introduction to C</vt:lpstr>
      <vt:lpstr>Why Learn C?</vt:lpstr>
      <vt:lpstr>Comparison with Java</vt:lpstr>
      <vt:lpstr>Anatomy of a C Program</vt:lpstr>
      <vt:lpstr>Comments</vt:lpstr>
      <vt:lpstr>Variable Declarations</vt:lpstr>
      <vt:lpstr>Basic Data Types</vt:lpstr>
      <vt:lpstr>Arithmetic Operators</vt:lpstr>
      <vt:lpstr>Special Operators: ++ and --</vt:lpstr>
      <vt:lpstr>Relational Operators</vt:lpstr>
      <vt:lpstr>Logic Operators</vt:lpstr>
      <vt:lpstr>Bit Operators</vt:lpstr>
      <vt:lpstr>Expressions and Assignments</vt:lpstr>
      <vt:lpstr>Control Statements</vt:lpstr>
      <vt:lpstr>The if Statement</vt:lpstr>
      <vt:lpstr>The switch Statement</vt:lpstr>
      <vt:lpstr>The switch Statement (Example)</vt:lpstr>
      <vt:lpstr>Loops</vt:lpstr>
      <vt:lpstr>Specialized Go-to’s</vt:lpstr>
      <vt:lpstr>Specialized Go-to’s (Example)</vt:lpstr>
      <vt:lpstr>Functions</vt:lpstr>
      <vt:lpstr>Function Calls</vt:lpstr>
      <vt:lpstr>Function Prototypes</vt:lpstr>
      <vt:lpstr>Input and Output</vt:lpstr>
      <vt:lpstr>Memory</vt:lpstr>
      <vt:lpstr>Memory</vt:lpstr>
      <vt:lpstr>Pointers</vt:lpstr>
      <vt:lpstr>Pointer Example</vt:lpstr>
      <vt:lpstr>Pointer Example</vt:lpstr>
      <vt:lpstr>Pointer Example</vt:lpstr>
      <vt:lpstr>Pointer Example</vt:lpstr>
      <vt:lpstr>Example Use of Pointers</vt:lpstr>
      <vt:lpstr>Parameter Pass-by-Reference</vt:lpstr>
      <vt:lpstr>Null Pointer</vt:lpstr>
      <vt:lpstr>Type Casting</vt:lpstr>
      <vt:lpstr>Arrays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</cp:lastModifiedBy>
  <cp:revision>210</cp:revision>
  <cp:lastPrinted>1999-01-11T23:34:46Z</cp:lastPrinted>
  <dcterms:created xsi:type="dcterms:W3CDTF">1998-08-11T09:18:18Z</dcterms:created>
  <dcterms:modified xsi:type="dcterms:W3CDTF">2014-01-30T16:07:06Z</dcterms:modified>
</cp:coreProperties>
</file>