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463" r:id="rId4"/>
    <p:sldId id="474" r:id="rId5"/>
    <p:sldId id="491" r:id="rId6"/>
    <p:sldId id="477" r:id="rId7"/>
    <p:sldId id="479" r:id="rId8"/>
    <p:sldId id="493" r:id="rId9"/>
    <p:sldId id="494" r:id="rId10"/>
    <p:sldId id="492" r:id="rId11"/>
    <p:sldId id="486" r:id="rId12"/>
    <p:sldId id="528" r:id="rId13"/>
    <p:sldId id="496" r:id="rId14"/>
    <p:sldId id="497" r:id="rId15"/>
    <p:sldId id="500" r:id="rId16"/>
    <p:sldId id="394" r:id="rId17"/>
    <p:sldId id="510" r:id="rId18"/>
    <p:sldId id="499" r:id="rId19"/>
    <p:sldId id="395" r:id="rId20"/>
    <p:sldId id="511" r:id="rId21"/>
    <p:sldId id="399" r:id="rId22"/>
    <p:sldId id="515" r:id="rId23"/>
    <p:sldId id="501" r:id="rId24"/>
    <p:sldId id="502" r:id="rId25"/>
    <p:sldId id="503" r:id="rId26"/>
    <p:sldId id="504" r:id="rId27"/>
    <p:sldId id="505" r:id="rId28"/>
    <p:sldId id="506" r:id="rId29"/>
    <p:sldId id="529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9" r:id="rId38"/>
    <p:sldId id="545" r:id="rId39"/>
    <p:sldId id="546" r:id="rId40"/>
    <p:sldId id="547" r:id="rId41"/>
    <p:sldId id="548" r:id="rId42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99CC"/>
    <a:srgbClr val="CCFFFF"/>
    <a:srgbClr val="FFFF99"/>
    <a:srgbClr val="CC0000"/>
    <a:srgbClr val="00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0" autoAdjust="0"/>
    <p:restoredTop sz="90588" autoAdjust="0"/>
  </p:normalViewPr>
  <p:slideViewPr>
    <p:cSldViewPr>
      <p:cViewPr>
        <p:scale>
          <a:sx n="80" d="100"/>
          <a:sy n="80" d="100"/>
        </p:scale>
        <p:origin x="-810" y="-7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734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6.xml"/><Relationship Id="rId3" Type="http://schemas.openxmlformats.org/officeDocument/2006/relationships/slide" Target="slides/slide5.xml"/><Relationship Id="rId7" Type="http://schemas.openxmlformats.org/officeDocument/2006/relationships/slide" Target="slides/slide35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34.xml"/><Relationship Id="rId11" Type="http://schemas.openxmlformats.org/officeDocument/2006/relationships/slide" Target="slides/slide40.xml"/><Relationship Id="rId5" Type="http://schemas.openxmlformats.org/officeDocument/2006/relationships/slide" Target="slides/slide33.xml"/><Relationship Id="rId10" Type="http://schemas.openxmlformats.org/officeDocument/2006/relationships/slide" Target="slides/slide39.xml"/><Relationship Id="rId4" Type="http://schemas.openxmlformats.org/officeDocument/2006/relationships/slide" Target="slides/slide14.xml"/><Relationship Id="rId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00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16" tIns="46871" rIns="95416" bIns="468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8843" y="9145558"/>
            <a:ext cx="817516" cy="2608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67" tIns="46871" rIns="92067" bIns="46871">
            <a:spAutoFit/>
          </a:bodyPr>
          <a:lstStyle/>
          <a:p>
            <a:pPr defTabSz="915865"/>
            <a:r>
              <a:rPr lang="en-US" sz="1200" b="0" dirty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915865"/>
              <a:t>‹#›</a:t>
            </a:fld>
            <a:endParaRPr lang="en-US" sz="1200" b="0" dirty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45028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7988" y="247650"/>
            <a:ext cx="2157412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247650"/>
            <a:ext cx="6319838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211: Computer Architecture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Spring 2014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191000" y="2819400"/>
            <a:ext cx="31019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read the contents of memory</a:t>
            </a:r>
            <a:br>
              <a:rPr lang="en-US" b="0">
                <a:solidFill>
                  <a:srgbClr val="CE0000"/>
                </a:solidFill>
                <a:latin typeface="Arial" charset="0"/>
              </a:rPr>
            </a:br>
            <a:r>
              <a:rPr lang="en-US" b="0">
                <a:solidFill>
                  <a:srgbClr val="CE0000"/>
                </a:solidFill>
                <a:latin typeface="Arial" charset="0"/>
              </a:rPr>
              <a:t>at the address stored in ptr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1752600" y="2895600"/>
            <a:ext cx="2438400" cy="228600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733800" y="1371600"/>
            <a:ext cx="30257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store the result into memory</a:t>
            </a:r>
          </a:p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at the address stored in ptr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914399" y="1676400"/>
            <a:ext cx="2819399" cy="990600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4304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4300</a:t>
            </a:r>
            <a:endParaRPr lang="en-US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2362200" y="4572001"/>
            <a:ext cx="121920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 type="triangle" w="lg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 Pointer</a:t>
            </a:r>
            <a:endParaRPr lang="en-US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we want a pointer that points to nothing</a:t>
            </a:r>
          </a:p>
          <a:p>
            <a:r>
              <a:rPr lang="en-US" dirty="0" smtClean="0"/>
              <a:t>In other words, we declare a pointer, but we’re not ready</a:t>
            </a:r>
            <a:br>
              <a:rPr lang="en-US" dirty="0" smtClean="0"/>
            </a:br>
            <a:r>
              <a:rPr lang="en-US" dirty="0" smtClean="0"/>
              <a:t>to actually point to something yet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*p;  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p = NULL;  /* p is a null pointer */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NULL</a:t>
            </a:r>
            <a:r>
              <a:rPr lang="en-US" dirty="0" smtClean="0"/>
              <a:t> is a predefined constant that contains a value that</a:t>
            </a:r>
            <a:br>
              <a:rPr lang="en-US" dirty="0" smtClean="0"/>
            </a:br>
            <a:r>
              <a:rPr lang="en-US" dirty="0" smtClean="0"/>
              <a:t>a non-null pointer should never hold</a:t>
            </a:r>
          </a:p>
          <a:p>
            <a:pPr lvl="1"/>
            <a:r>
              <a:rPr lang="en-US" dirty="0" smtClean="0"/>
              <a:t>Often, NULL = 0, because address 0 is not a legal address</a:t>
            </a:r>
            <a:br>
              <a:rPr lang="en-US" dirty="0" smtClean="0"/>
            </a:br>
            <a:r>
              <a:rPr lang="en-US" dirty="0" smtClean="0"/>
              <a:t>for most programs on most platforms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NOT strongly typed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 casting </a:t>
            </a:r>
            <a:r>
              <a:rPr lang="en-US" dirty="0" smtClean="0"/>
              <a:t>allows programmers to dynamically change the type of a data item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contiguous sequences of data items</a:t>
            </a:r>
          </a:p>
          <a:p>
            <a:pPr lvl="1"/>
            <a:r>
              <a:rPr lang="en-US" dirty="0" smtClean="0"/>
              <a:t>All data items are of the same type</a:t>
            </a:r>
          </a:p>
          <a:p>
            <a:pPr lvl="1"/>
            <a:r>
              <a:rPr lang="en-US" dirty="0" smtClean="0"/>
              <a:t>Declaration of an array of integers: “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a[20];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Access of an array item: “</a:t>
            </a:r>
            <a:r>
              <a:rPr lang="en-US" dirty="0" smtClean="0">
                <a:solidFill>
                  <a:schemeClr val="accent1"/>
                </a:solidFill>
              </a:rPr>
              <a:t>a[15]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Array index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start at 0</a:t>
            </a:r>
          </a:p>
          <a:p>
            <a:r>
              <a:rPr lang="en-US" dirty="0" smtClean="0"/>
              <a:t>The C compiler and runtime system do not check array boundaries</a:t>
            </a:r>
          </a:p>
          <a:p>
            <a:pPr lvl="1"/>
            <a:r>
              <a:rPr lang="en-US" dirty="0" smtClean="0"/>
              <a:t>The compiler will happily let you do the following: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a[10]; a[11] = 5;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Storage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of an array are stored </a:t>
            </a:r>
            <a:br>
              <a:rPr lang="en-US" dirty="0" smtClean="0"/>
            </a:br>
            <a:r>
              <a:rPr lang="en-US" dirty="0" smtClean="0"/>
              <a:t>sequentially in memory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     </a:t>
            </a:r>
            <a:r>
              <a:rPr lang="en-US" dirty="0" smtClean="0">
                <a:solidFill>
                  <a:schemeClr val="accent1"/>
                </a:solidFill>
              </a:rPr>
              <a:t>char grid[10];</a:t>
            </a:r>
          </a:p>
          <a:p>
            <a:endParaRPr lang="en-US" dirty="0" smtClean="0"/>
          </a:p>
          <a:p>
            <a:r>
              <a:rPr lang="en-US" dirty="0" smtClean="0"/>
              <a:t>First element (grid[0]) is at lowest</a:t>
            </a:r>
            <a:br>
              <a:rPr lang="en-US" dirty="0" smtClean="0"/>
            </a:br>
            <a:r>
              <a:rPr lang="en-US" dirty="0" smtClean="0"/>
              <a:t>address of sequence</a:t>
            </a:r>
          </a:p>
          <a:p>
            <a:r>
              <a:rPr lang="en-US" dirty="0" smtClean="0"/>
              <a:t>Knowing the location of the first</a:t>
            </a:r>
            <a:br>
              <a:rPr lang="en-US" dirty="0" smtClean="0"/>
            </a:br>
            <a:r>
              <a:rPr lang="en-US" dirty="0" smtClean="0"/>
              <a:t>element is enough to access</a:t>
            </a:r>
            <a:br>
              <a:rPr lang="en-US" dirty="0" smtClean="0"/>
            </a:br>
            <a:r>
              <a:rPr lang="en-US" dirty="0" smtClean="0"/>
              <a:t>any element</a:t>
            </a:r>
          </a:p>
          <a:p>
            <a:endParaRPr lang="en-US" dirty="0"/>
          </a:p>
        </p:txBody>
      </p:sp>
      <p:sp>
        <p:nvSpPr>
          <p:cNvPr id="310278" name="Line 6"/>
          <p:cNvSpPr>
            <a:spLocks noChangeShapeType="1"/>
          </p:cNvSpPr>
          <p:nvPr/>
        </p:nvSpPr>
        <p:spPr bwMode="auto">
          <a:xfrm>
            <a:off x="61722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9" name="Line 7"/>
          <p:cNvSpPr>
            <a:spLocks noChangeShapeType="1"/>
          </p:cNvSpPr>
          <p:nvPr/>
        </p:nvSpPr>
        <p:spPr bwMode="auto">
          <a:xfrm>
            <a:off x="75438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0" name="Line 8"/>
          <p:cNvSpPr>
            <a:spLocks noChangeShapeType="1"/>
          </p:cNvSpPr>
          <p:nvPr/>
        </p:nvSpPr>
        <p:spPr bwMode="auto">
          <a:xfrm>
            <a:off x="61722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1" name="Line 9"/>
          <p:cNvSpPr>
            <a:spLocks noChangeShapeType="1"/>
          </p:cNvSpPr>
          <p:nvPr/>
        </p:nvSpPr>
        <p:spPr bwMode="auto">
          <a:xfrm>
            <a:off x="61722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2" name="Line 10"/>
          <p:cNvSpPr>
            <a:spLocks noChangeShapeType="1"/>
          </p:cNvSpPr>
          <p:nvPr/>
        </p:nvSpPr>
        <p:spPr bwMode="auto">
          <a:xfrm>
            <a:off x="61722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3" name="Line 11"/>
          <p:cNvSpPr>
            <a:spLocks noChangeShapeType="1"/>
          </p:cNvSpPr>
          <p:nvPr/>
        </p:nvSpPr>
        <p:spPr bwMode="auto">
          <a:xfrm>
            <a:off x="61722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4" name="Line 12"/>
          <p:cNvSpPr>
            <a:spLocks noChangeShapeType="1"/>
          </p:cNvSpPr>
          <p:nvPr/>
        </p:nvSpPr>
        <p:spPr bwMode="auto">
          <a:xfrm>
            <a:off x="6172200" y="403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5" name="Line 13"/>
          <p:cNvSpPr>
            <a:spLocks noChangeShapeType="1"/>
          </p:cNvSpPr>
          <p:nvPr/>
        </p:nvSpPr>
        <p:spPr bwMode="auto">
          <a:xfrm>
            <a:off x="61722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6" name="Text Box 14"/>
          <p:cNvSpPr txBox="1">
            <a:spLocks noChangeArrowheads="1"/>
          </p:cNvSpPr>
          <p:nvPr/>
        </p:nvSpPr>
        <p:spPr bwMode="auto">
          <a:xfrm>
            <a:off x="7543800" y="1243013"/>
            <a:ext cx="12509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grid[0]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grid[1]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grid[2]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grid[3]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grid[4]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grid[5]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grid[6]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grid[7]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grid[8]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grid[9]</a:t>
            </a:r>
          </a:p>
        </p:txBody>
      </p:sp>
      <p:sp>
        <p:nvSpPr>
          <p:cNvPr id="310287" name="Line 15"/>
          <p:cNvSpPr>
            <a:spLocks noChangeShapeType="1"/>
          </p:cNvSpPr>
          <p:nvPr/>
        </p:nvSpPr>
        <p:spPr bwMode="auto">
          <a:xfrm>
            <a:off x="61722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8" name="Line 16"/>
          <p:cNvSpPr>
            <a:spLocks noChangeShapeType="1"/>
          </p:cNvSpPr>
          <p:nvPr/>
        </p:nvSpPr>
        <p:spPr bwMode="auto">
          <a:xfrm>
            <a:off x="6172200" y="220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9" name="Line 17"/>
          <p:cNvSpPr>
            <a:spLocks noChangeShapeType="1"/>
          </p:cNvSpPr>
          <p:nvPr/>
        </p:nvSpPr>
        <p:spPr bwMode="auto">
          <a:xfrm>
            <a:off x="61722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90" name="Line 18"/>
          <p:cNvSpPr>
            <a:spLocks noChangeShapeType="1"/>
          </p:cNvSpPr>
          <p:nvPr/>
        </p:nvSpPr>
        <p:spPr bwMode="auto">
          <a:xfrm>
            <a:off x="6172200" y="160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91" name="Line 19"/>
          <p:cNvSpPr>
            <a:spLocks noChangeShapeType="1"/>
          </p:cNvSpPr>
          <p:nvPr/>
        </p:nvSpPr>
        <p:spPr bwMode="auto">
          <a:xfrm>
            <a:off x="6172200" y="129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92" name="Text Box 20"/>
          <p:cNvSpPr txBox="1">
            <a:spLocks noChangeArrowheads="1"/>
          </p:cNvSpPr>
          <p:nvPr/>
        </p:nvSpPr>
        <p:spPr bwMode="auto">
          <a:xfrm>
            <a:off x="6172200" y="1295400"/>
            <a:ext cx="1371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Franklin Gothic Book" pitchFamily="34" charset="0"/>
            </a:endParaRPr>
          </a:p>
        </p:txBody>
      </p:sp>
      <p:sp>
        <p:nvSpPr>
          <p:cNvPr id="310293" name="Line 21"/>
          <p:cNvSpPr>
            <a:spLocks noChangeShapeType="1"/>
          </p:cNvSpPr>
          <p:nvPr/>
        </p:nvSpPr>
        <p:spPr bwMode="auto">
          <a:xfrm>
            <a:off x="61722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94" name="Line 22"/>
          <p:cNvSpPr>
            <a:spLocks noChangeShapeType="1"/>
          </p:cNvSpPr>
          <p:nvPr/>
        </p:nvSpPr>
        <p:spPr bwMode="auto">
          <a:xfrm>
            <a:off x="6172200" y="4968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95" name="Line 23"/>
          <p:cNvSpPr>
            <a:spLocks noChangeShapeType="1"/>
          </p:cNvSpPr>
          <p:nvPr/>
        </p:nvSpPr>
        <p:spPr bwMode="auto">
          <a:xfrm>
            <a:off x="6172200" y="52736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96" name="Line 24"/>
          <p:cNvSpPr>
            <a:spLocks noChangeShapeType="1"/>
          </p:cNvSpPr>
          <p:nvPr/>
        </p:nvSpPr>
        <p:spPr bwMode="auto">
          <a:xfrm>
            <a:off x="6172200" y="55784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00" name="Line 28"/>
          <p:cNvSpPr>
            <a:spLocks noChangeShapeType="1"/>
          </p:cNvSpPr>
          <p:nvPr/>
        </p:nvSpPr>
        <p:spPr bwMode="auto">
          <a:xfrm>
            <a:off x="3886200" y="2667000"/>
            <a:ext cx="1828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eft Brace 32"/>
          <p:cNvSpPr/>
          <p:nvPr/>
        </p:nvSpPr>
        <p:spPr bwMode="auto">
          <a:xfrm>
            <a:off x="5715000" y="2514600"/>
            <a:ext cx="304800" cy="3124200"/>
          </a:xfrm>
          <a:prstGeom prst="lef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Pointers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array name is essentially a pointer to the first element in the array</a:t>
            </a:r>
            <a:br>
              <a:rPr lang="en-US" dirty="0" smtClean="0"/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1. char word[10];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2. char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3.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word;  /* points to word[0] */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Difference:</a:t>
            </a:r>
          </a:p>
          <a:p>
            <a:pPr lvl="1"/>
            <a:r>
              <a:rPr lang="en-US" dirty="0" smtClean="0"/>
              <a:t>Line 1 allocates space for 10 char items</a:t>
            </a:r>
          </a:p>
          <a:p>
            <a:pPr lvl="1"/>
            <a:r>
              <a:rPr lang="en-US" dirty="0" smtClean="0"/>
              <a:t>Line 2 allocates space for 1 pointer</a:t>
            </a:r>
          </a:p>
          <a:p>
            <a:pPr lvl="1"/>
            <a:r>
              <a:rPr lang="en-US" dirty="0" smtClean="0"/>
              <a:t>Can change value of </a:t>
            </a:r>
            <a:r>
              <a:rPr lang="en-US" dirty="0" err="1" smtClean="0"/>
              <a:t>cptr</a:t>
            </a:r>
            <a:r>
              <a:rPr lang="en-US" dirty="0" smtClean="0"/>
              <a:t> whereas cannot change value of word</a:t>
            </a:r>
          </a:p>
          <a:p>
            <a:pPr lvl="2"/>
            <a:r>
              <a:rPr lang="en-US" dirty="0" smtClean="0"/>
              <a:t>Can only change value of </a:t>
            </a:r>
            <a:r>
              <a:rPr lang="en-US" dirty="0" smtClean="0">
                <a:solidFill>
                  <a:schemeClr val="accent1"/>
                </a:solidFill>
              </a:rPr>
              <a:t>word[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Pointers (Continued)</a:t>
            </a:r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tabLst>
                <a:tab pos="2740025" algn="l"/>
                <a:tab pos="5480050" algn="l"/>
              </a:tabLst>
            </a:pPr>
            <a:r>
              <a:rPr lang="en-US" dirty="0" smtClean="0"/>
              <a:t>Given</a:t>
            </a:r>
            <a:endParaRPr lang="en-US" dirty="0"/>
          </a:p>
          <a:p>
            <a:pPr lvl="1" indent="0">
              <a:buNone/>
              <a:tabLst>
                <a:tab pos="2740025" algn="l"/>
                <a:tab pos="5480050" algn="l"/>
              </a:tabLst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word[10];</a:t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word; </a:t>
            </a:r>
            <a:endParaRPr lang="en-US" sz="1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tabLst>
                <a:tab pos="2740025" algn="l"/>
                <a:tab pos="5480050" algn="l"/>
              </a:tabLst>
            </a:pPr>
            <a:r>
              <a:rPr lang="en-US" dirty="0" smtClean="0"/>
              <a:t>Each row in following table gives equivalent forms</a:t>
            </a:r>
          </a:p>
          <a:p>
            <a:pPr marL="0" indent="0">
              <a:tabLst>
                <a:tab pos="2740025" algn="l"/>
                <a:tab pos="5480050" algn="l"/>
              </a:tabLst>
            </a:pP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word	&amp;word[0]</a:t>
            </a:r>
          </a:p>
          <a:p>
            <a:pPr marL="0" indent="0">
              <a:tabLst>
                <a:tab pos="2740025" algn="l"/>
                <a:tab pos="5480050" algn="l"/>
              </a:tabLst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word + n	&amp;word[n]</a:t>
            </a:r>
          </a:p>
          <a:p>
            <a:pPr marL="0" indent="0">
              <a:tabLst>
                <a:tab pos="2740025" algn="l"/>
                <a:tab pos="5480050" algn="l"/>
              </a:tabLst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*word	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word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marL="0" indent="0">
              <a:tabLst>
                <a:tab pos="2740025" algn="l"/>
                <a:tab pos="5480050" algn="l"/>
              </a:tabLst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*(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n)	*(word + n)	word[n]</a:t>
            </a:r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>
            <a:off x="228600" y="3429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49" name="Line 5"/>
          <p:cNvSpPr>
            <a:spLocks noChangeShapeType="1"/>
          </p:cNvSpPr>
          <p:nvPr/>
        </p:nvSpPr>
        <p:spPr bwMode="auto">
          <a:xfrm>
            <a:off x="228600" y="3962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0" name="Line 6"/>
          <p:cNvSpPr>
            <a:spLocks noChangeShapeType="1"/>
          </p:cNvSpPr>
          <p:nvPr/>
        </p:nvSpPr>
        <p:spPr bwMode="auto">
          <a:xfrm>
            <a:off x="228600" y="4419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Line 7"/>
          <p:cNvSpPr>
            <a:spLocks noChangeShapeType="1"/>
          </p:cNvSpPr>
          <p:nvPr/>
        </p:nvSpPr>
        <p:spPr bwMode="auto">
          <a:xfrm>
            <a:off x="228600" y="4800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2" name="Line 8"/>
          <p:cNvSpPr>
            <a:spLocks noChangeShapeType="1"/>
          </p:cNvSpPr>
          <p:nvPr/>
        </p:nvSpPr>
        <p:spPr bwMode="auto">
          <a:xfrm>
            <a:off x="228600" y="52578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 Arithmetic</a:t>
            </a:r>
            <a:endParaRPr 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when you are computing addresses</a:t>
            </a:r>
          </a:p>
          <a:p>
            <a:r>
              <a:rPr lang="en-US" dirty="0" smtClean="0"/>
              <a:t>Address calculations with pointers are dependent on the size of the data the pointers are pointing to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 …;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++;	/*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+ 4 */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*c; …; c++; 	/* c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 */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double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 …;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++;	/*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+ 8 */</a:t>
            </a:r>
          </a:p>
          <a:p>
            <a:r>
              <a:rPr lang="en-US" dirty="0" smtClean="0"/>
              <a:t>Another example:</a:t>
            </a:r>
          </a:p>
          <a:p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double x[10]; 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double *y = x;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*(y + 3) = 13;	/* x[3] = 13 */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Arrays as Arguments</a:t>
            </a:r>
            <a:endParaRPr 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2188"/>
            <a:ext cx="8853487" cy="5027612"/>
          </a:xfrm>
        </p:spPr>
        <p:txBody>
          <a:bodyPr/>
          <a:lstStyle/>
          <a:p>
            <a:r>
              <a:rPr lang="en-US" sz="1600" dirty="0" smtClean="0"/>
              <a:t>Arrays are passed by reference (Makes sense because array name ~ pointer)</a:t>
            </a:r>
          </a:p>
          <a:p>
            <a:r>
              <a:rPr lang="en-US" sz="1600" dirty="0" smtClean="0"/>
              <a:t>Array items are passed by value (No need to declare size of array for function parameters)</a:t>
            </a:r>
          </a:p>
          <a:p>
            <a:pPr lvl="1"/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1731085"/>
            <a:ext cx="82296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algn="l"/>
            <a:endParaRPr lang="en-US" sz="1400" b="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b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 *bogus;</a:t>
            </a:r>
          </a:p>
          <a:p>
            <a:pPr algn="l"/>
            <a:endParaRPr lang="en-US" sz="1400" b="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void foo(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seqItems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[],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 item)</a:t>
            </a: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seqItems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[1] = 5;</a:t>
            </a: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    item = 5;</a:t>
            </a: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    bogus = &amp;item;</a:t>
            </a: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}</a:t>
            </a:r>
          </a:p>
          <a:p>
            <a:pPr algn="l"/>
            <a:endParaRPr lang="en-US" sz="1400" b="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b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 main(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argc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, char **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argv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bunchOfInts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[10];</a:t>
            </a:r>
          </a:p>
          <a:p>
            <a:pPr algn="l"/>
            <a:endParaRPr lang="en-US" sz="1400" b="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bunchOfInts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[0] = 0;</a:t>
            </a: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bunchOfInts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[1] = 0;</a:t>
            </a:r>
          </a:p>
          <a:p>
            <a:pPr algn="l"/>
            <a:endParaRPr lang="en-US" sz="1400" b="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    foo(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bunchOfInts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bunchOfInts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[0]);</a:t>
            </a:r>
          </a:p>
          <a:p>
            <a:pPr algn="l"/>
            <a:endParaRPr lang="en-US" sz="1400" b="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("%d, %d\n",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bunchOfInts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[0],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bunchOfInts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[1]);</a:t>
            </a: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("%d\n", *bogus);</a:t>
            </a:r>
          </a:p>
          <a:p>
            <a:pPr algn="l"/>
            <a:r>
              <a:rPr lang="en-US" sz="1400" b="0" dirty="0">
                <a:latin typeface="Arial" pitchFamily="34" charset="0"/>
                <a:cs typeface="Arial" pitchFamily="34" charset="0"/>
              </a:rPr>
              <a:t>}</a:t>
            </a:r>
          </a:p>
          <a:p>
            <a:pPr algn="l"/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Pitfalls with Arrays in C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rgbClr val="CE0000"/>
                </a:solidFill>
              </a:rPr>
              <a:t>Overrun array limits</a:t>
            </a:r>
            <a:endParaRPr lang="en-US" dirty="0"/>
          </a:p>
          <a:p>
            <a:pPr marL="742950" lvl="1" indent="-285750"/>
            <a:r>
              <a:rPr lang="en-US" dirty="0"/>
              <a:t>There is no checking at run-time or compile-time</a:t>
            </a:r>
            <a:br>
              <a:rPr lang="en-US" dirty="0"/>
            </a:br>
            <a:r>
              <a:rPr lang="en-US" dirty="0"/>
              <a:t>to see whether reference is within array bounds.</a:t>
            </a:r>
          </a:p>
          <a:p>
            <a:pPr marL="1087438" lvl="1" indent="-342900">
              <a:buNone/>
            </a:pP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array[10];</a:t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++) array[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0;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 marL="342900" indent="-342900"/>
            <a:r>
              <a:rPr lang="en-US" dirty="0">
                <a:solidFill>
                  <a:srgbClr val="CE0000"/>
                </a:solidFill>
              </a:rPr>
              <a:t>Declaration with variable size</a:t>
            </a:r>
            <a:endParaRPr lang="en-US" dirty="0"/>
          </a:p>
          <a:p>
            <a:pPr marL="742950" lvl="1" indent="-285750"/>
            <a:r>
              <a:rPr lang="en-US" dirty="0"/>
              <a:t>Size of array must be known at compile time.</a:t>
            </a:r>
          </a:p>
          <a:p>
            <a:pPr marL="1087438" lvl="1" indent="-342900">
              <a:buNone/>
            </a:pPr>
            <a:r>
              <a:rPr lang="en-US" dirty="0">
                <a:solidFill>
                  <a:srgbClr val="0099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SomeFunction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num_elements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temp[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num_elements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  …</a:t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Java</a:t>
            </a:r>
            <a:endParaRPr lang="en-US" dirty="0"/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990600" y="1127125"/>
            <a:ext cx="2333625" cy="404812"/>
          </a:xfrm>
          <a:prstGeom prst="foldedCorner">
            <a:avLst>
              <a:gd name="adj" fmla="val 1904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Java Program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990600" y="2506662"/>
            <a:ext cx="2362200" cy="3587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Byte Code (.class)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533400" y="3725862"/>
            <a:ext cx="3352800" cy="85407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  <a:p>
            <a:r>
              <a:rPr lang="en-US"/>
              <a:t>Java Virtual Machine</a:t>
            </a:r>
            <a:br>
              <a:rPr lang="en-US"/>
            </a:br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381000" y="5394325"/>
            <a:ext cx="8305800" cy="854075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1E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  <a:p>
            <a:r>
              <a:rPr lang="en-US"/>
              <a:t>Hardware and Operating System</a:t>
            </a:r>
          </a:p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2590800" y="4632325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 type="triangl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1905000" y="4632325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2209800" y="2963862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2209800" y="1684337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2590800" y="1760537"/>
            <a:ext cx="16764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javac …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514600" y="3097212"/>
            <a:ext cx="16764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java …</a:t>
            </a:r>
          </a:p>
        </p:txBody>
      </p:sp>
      <p:sp>
        <p:nvSpPr>
          <p:cNvPr id="79890" name="AutoShape 18"/>
          <p:cNvSpPr>
            <a:spLocks noChangeArrowheads="1"/>
          </p:cNvSpPr>
          <p:nvPr/>
        </p:nvSpPr>
        <p:spPr bwMode="auto">
          <a:xfrm>
            <a:off x="5591175" y="1127125"/>
            <a:ext cx="2333625" cy="404812"/>
          </a:xfrm>
          <a:prstGeom prst="foldedCorner">
            <a:avLst>
              <a:gd name="adj" fmla="val 1904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C Program</a:t>
            </a:r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6705600" y="1684337"/>
            <a:ext cx="0" cy="12192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5562600" y="2952750"/>
            <a:ext cx="2362200" cy="3587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Compiled Code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7010400" y="2065337"/>
            <a:ext cx="16764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gcc …</a:t>
            </a: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6705600" y="3513137"/>
            <a:ext cx="0" cy="1804988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Strings: Arrays of Characters</a:t>
            </a:r>
            <a:endParaRPr lang="en-US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Allocate space for a string just like any other array:</a:t>
            </a:r>
          </a:p>
          <a:p>
            <a:r>
              <a:rPr lang="en-US" sz="2000" dirty="0" smtClean="0"/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[16];</a:t>
            </a:r>
          </a:p>
          <a:p>
            <a:r>
              <a:rPr lang="en-US" dirty="0" smtClean="0"/>
              <a:t>Each string should end with a </a:t>
            </a:r>
            <a:r>
              <a:rPr lang="en-US" dirty="0" smtClean="0">
                <a:solidFill>
                  <a:schemeClr val="accent1"/>
                </a:solidFill>
              </a:rPr>
              <a:t>‘\0’</a:t>
            </a:r>
            <a:r>
              <a:rPr lang="en-US" dirty="0" smtClean="0"/>
              <a:t> character</a:t>
            </a:r>
          </a:p>
          <a:p>
            <a:r>
              <a:rPr lang="en-US" dirty="0" smtClean="0"/>
              <a:t>Special syntax for initializing a string:</a:t>
            </a:r>
          </a:p>
          <a:p>
            <a:r>
              <a:rPr lang="en-US" sz="2000" dirty="0" smtClean="0"/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[16] = "Result";</a:t>
            </a:r>
          </a:p>
          <a:p>
            <a:r>
              <a:rPr lang="en-US" dirty="0" smtClean="0"/>
              <a:t>…which is the same as: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[0] = 'R';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= 'e';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...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[6] = ‘\0’;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‘\0’</a:t>
            </a:r>
            <a:r>
              <a:rPr lang="en-US" dirty="0" smtClean="0"/>
              <a:t> allows functions like </a:t>
            </a:r>
            <a:r>
              <a:rPr lang="en-US" dirty="0" err="1" smtClean="0">
                <a:solidFill>
                  <a:schemeClr val="accent1"/>
                </a:solidFill>
              </a:rPr>
              <a:t>strlen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to work on arbitrary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functions for Strings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Useful string related functions in </a:t>
            </a:r>
            <a:r>
              <a:rPr lang="en-US" dirty="0" smtClean="0"/>
              <a:t>standard C libraries</a:t>
            </a:r>
            <a:endParaRPr lang="en-US" dirty="0"/>
          </a:p>
          <a:p>
            <a:pPr marL="342900" indent="-342900"/>
            <a:r>
              <a:rPr lang="en-US" sz="2000" dirty="0" smtClean="0"/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2000" dirty="0" smtClean="0"/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char *s) </a:t>
            </a:r>
            <a:r>
              <a:rPr lang="en-US" sz="2000" dirty="0" smtClean="0"/>
              <a:t>Copy </a:t>
            </a:r>
            <a:r>
              <a:rPr lang="en-US" sz="2000" dirty="0"/>
              <a:t>string </a:t>
            </a:r>
            <a:r>
              <a:rPr lang="en-US" sz="2000" dirty="0" smtClean="0"/>
              <a:t>s </a:t>
            </a:r>
            <a:r>
              <a:rPr lang="en-US" sz="2000" dirty="0"/>
              <a:t>to d</a:t>
            </a:r>
          </a:p>
          <a:p>
            <a:pPr marL="342900" indent="-342900"/>
            <a:r>
              <a:rPr lang="en-US" sz="2000" dirty="0" smtClean="0"/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(s1, s2)</a:t>
            </a:r>
            <a:r>
              <a:rPr lang="en-US" sz="2000" dirty="0"/>
              <a:t>		</a:t>
            </a:r>
            <a:r>
              <a:rPr lang="en-US" sz="2000" dirty="0" smtClean="0"/>
              <a:t>Compare </a:t>
            </a:r>
            <a:r>
              <a:rPr lang="en-US" sz="2000" dirty="0"/>
              <a:t>string </a:t>
            </a:r>
            <a:r>
              <a:rPr lang="en-US" sz="2000" dirty="0" smtClean="0"/>
              <a:t>s1 </a:t>
            </a:r>
            <a:r>
              <a:rPr lang="en-US" sz="2000" dirty="0"/>
              <a:t>to </a:t>
            </a:r>
            <a:r>
              <a:rPr lang="en-US" sz="2000" dirty="0" smtClean="0"/>
              <a:t>s2</a:t>
            </a:r>
            <a:endParaRPr lang="en-US" sz="2000" dirty="0"/>
          </a:p>
          <a:p>
            <a:pPr marL="342900" indent="-342900"/>
            <a:r>
              <a:rPr lang="en-US" sz="2000" dirty="0" smtClean="0"/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(s)</a:t>
            </a:r>
            <a:r>
              <a:rPr lang="en-US" sz="2000" dirty="0"/>
              <a:t>		</a:t>
            </a:r>
            <a:r>
              <a:rPr lang="en-US" sz="2000" dirty="0" smtClean="0"/>
              <a:t>	Returns </a:t>
            </a:r>
            <a:r>
              <a:rPr lang="en-US" sz="2000" dirty="0"/>
              <a:t>length of </a:t>
            </a:r>
            <a:r>
              <a:rPr lang="en-US" sz="2000" dirty="0" err="1" smtClean="0"/>
              <a:t>cs</a:t>
            </a:r>
            <a:endParaRPr lang="en-US" sz="2000" dirty="0" smtClean="0"/>
          </a:p>
          <a:p>
            <a:pPr marL="342900" indent="-342900"/>
            <a:r>
              <a:rPr lang="en-US" dirty="0" smtClean="0"/>
              <a:t>Use “man” to learn more about these functions</a:t>
            </a:r>
          </a:p>
          <a:p>
            <a:pPr marL="1087438" lvl="1" indent="-342900"/>
            <a:r>
              <a:rPr lang="en-US" dirty="0" smtClean="0"/>
              <a:t>man </a:t>
            </a:r>
            <a:r>
              <a:rPr lang="en-US" dirty="0" err="1" smtClean="0"/>
              <a:t>strcpy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Character Literals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marL="0" indent="0">
              <a:lnSpc>
                <a:spcPct val="85000"/>
              </a:lnSpc>
              <a:tabLst>
                <a:tab pos="857250" algn="l"/>
                <a:tab pos="2057400" algn="l"/>
              </a:tabLst>
            </a:pPr>
            <a:r>
              <a:rPr lang="en-US"/>
              <a:t>Certain characters cannot be easily represented</a:t>
            </a:r>
            <a:br>
              <a:rPr lang="en-US"/>
            </a:br>
            <a:r>
              <a:rPr lang="en-US"/>
              <a:t>by a single keystroke, because they</a:t>
            </a:r>
          </a:p>
          <a:p>
            <a:pPr marL="576263" lvl="1" indent="-234950">
              <a:lnSpc>
                <a:spcPct val="90000"/>
              </a:lnSpc>
              <a:tabLst>
                <a:tab pos="857250" algn="l"/>
                <a:tab pos="2057400" algn="l"/>
              </a:tabLst>
            </a:pPr>
            <a:r>
              <a:rPr lang="en-US"/>
              <a:t>correspond to whitespace (newline, tab, backspace, ...)</a:t>
            </a:r>
          </a:p>
          <a:p>
            <a:pPr marL="576263" lvl="1" indent="-234950">
              <a:lnSpc>
                <a:spcPct val="90000"/>
              </a:lnSpc>
              <a:tabLst>
                <a:tab pos="857250" algn="l"/>
                <a:tab pos="2057400" algn="l"/>
              </a:tabLst>
            </a:pPr>
            <a:r>
              <a:rPr lang="en-US"/>
              <a:t>are used as delimiters for other literals (quote, double quote, ...)</a:t>
            </a:r>
          </a:p>
          <a:p>
            <a:pPr marL="0" indent="0">
              <a:lnSpc>
                <a:spcPct val="85000"/>
              </a:lnSpc>
              <a:tabLst>
                <a:tab pos="857250" algn="l"/>
                <a:tab pos="2057400" algn="l"/>
              </a:tabLst>
            </a:pPr>
            <a:r>
              <a:rPr lang="en-US"/>
              <a:t>These are represented by the following sequences:</a:t>
            </a:r>
          </a:p>
          <a:p>
            <a:pPr marL="0" indent="0">
              <a:lnSpc>
                <a:spcPct val="85000"/>
              </a:lnSpc>
              <a:tabLst>
                <a:tab pos="857250" algn="l"/>
                <a:tab pos="2057400" algn="l"/>
              </a:tabLst>
            </a:pPr>
            <a:r>
              <a:rPr lang="en-US"/>
              <a:t>	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\n</a:t>
            </a:r>
            <a:r>
              <a:rPr lang="en-US"/>
              <a:t>	newline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\t</a:t>
            </a:r>
            <a:r>
              <a:rPr lang="en-US"/>
              <a:t>	tab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\b</a:t>
            </a:r>
            <a:r>
              <a:rPr lang="en-US"/>
              <a:t>	backspace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\\</a:t>
            </a:r>
            <a:r>
              <a:rPr lang="en-US"/>
              <a:t>	backslash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\'</a:t>
            </a:r>
            <a:r>
              <a:rPr lang="en-US"/>
              <a:t>	single quote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\"</a:t>
            </a:r>
            <a:r>
              <a:rPr lang="en-US"/>
              <a:t> 	double quote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\0</a:t>
            </a:r>
            <a:r>
              <a:rPr lang="en-US" i="1">
                <a:solidFill>
                  <a:srgbClr val="009900"/>
                </a:solidFill>
                <a:latin typeface="Courier New" pitchFamily="49" charset="0"/>
              </a:rPr>
              <a:t>nnn</a:t>
            </a:r>
            <a:r>
              <a:rPr lang="en-US"/>
              <a:t>	ASCII code </a:t>
            </a:r>
            <a:r>
              <a:rPr lang="en-US" i="1"/>
              <a:t>nnn</a:t>
            </a:r>
            <a:r>
              <a:rPr lang="en-US"/>
              <a:t> (in octal)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\x</a:t>
            </a:r>
            <a:r>
              <a:rPr lang="en-US" i="1">
                <a:solidFill>
                  <a:srgbClr val="009900"/>
                </a:solidFill>
                <a:latin typeface="Courier New" pitchFamily="49" charset="0"/>
              </a:rPr>
              <a:t>nnn</a:t>
            </a:r>
            <a:r>
              <a:rPr lang="en-US"/>
              <a:t>	ASCII code </a:t>
            </a:r>
            <a:r>
              <a:rPr lang="en-US" i="1"/>
              <a:t>nnn</a:t>
            </a:r>
            <a:r>
              <a:rPr lang="en-US"/>
              <a:t> (in hex)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is a mechanism for grouping together related data items of different types.</a:t>
            </a:r>
          </a:p>
          <a:p>
            <a:r>
              <a:rPr lang="en-US" dirty="0" smtClean="0"/>
              <a:t>Example: we want to represent an airborne aircraft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	char </a:t>
            </a:r>
            <a:r>
              <a:rPr lang="en-US" sz="2000" dirty="0" err="1" smtClean="0">
                <a:solidFill>
                  <a:schemeClr val="accent1"/>
                </a:solidFill>
              </a:rPr>
              <a:t>flightNum</a:t>
            </a:r>
            <a:r>
              <a:rPr lang="en-US" sz="2000" dirty="0" smtClean="0">
                <a:solidFill>
                  <a:schemeClr val="accent1"/>
                </a:solidFill>
              </a:rPr>
              <a:t>[7];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altitude;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longitude;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latitude;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heading;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double </a:t>
            </a:r>
            <a:r>
              <a:rPr lang="en-US" sz="2000" dirty="0" err="1" smtClean="0">
                <a:solidFill>
                  <a:schemeClr val="accent1"/>
                </a:solidFill>
              </a:rPr>
              <a:t>airSpeed</a:t>
            </a:r>
            <a:r>
              <a:rPr lang="en-US" sz="2000" dirty="0" smtClean="0">
                <a:solidFill>
                  <a:schemeClr val="accent1"/>
                </a:solidFill>
              </a:rPr>
              <a:t>;</a:t>
            </a:r>
            <a:endParaRPr lang="en-US" dirty="0" smtClean="0"/>
          </a:p>
          <a:p>
            <a:r>
              <a:rPr lang="en-US" dirty="0" smtClean="0"/>
              <a:t>We can use a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/>
              <a:t> to group these data items 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a Struct</a:t>
            </a:r>
            <a:endParaRPr lang="en-US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first need to define a new type for the compiler</a:t>
            </a:r>
            <a:br>
              <a:rPr lang="en-US" dirty="0" smtClean="0"/>
            </a:br>
            <a:r>
              <a:rPr lang="en-US" dirty="0" smtClean="0"/>
              <a:t>and tell it what our </a:t>
            </a:r>
            <a:r>
              <a:rPr lang="en-US" dirty="0" err="1" smtClean="0"/>
              <a:t>struct</a:t>
            </a:r>
            <a:r>
              <a:rPr lang="en-US" dirty="0" smtClean="0"/>
              <a:t> looks like.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flightType</a:t>
            </a:r>
            <a:r>
              <a:rPr lang="en-US" sz="2000" dirty="0" smtClean="0">
                <a:solidFill>
                  <a:schemeClr val="accent1"/>
                </a:solidFill>
              </a:rPr>
              <a:t> {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char </a:t>
            </a:r>
            <a:r>
              <a:rPr lang="en-US" sz="2000" dirty="0" err="1" smtClean="0">
                <a:solidFill>
                  <a:schemeClr val="accent1"/>
                </a:solidFill>
              </a:rPr>
              <a:t>flightNum</a:t>
            </a:r>
            <a:r>
              <a:rPr lang="en-US" sz="2000" dirty="0" smtClean="0">
                <a:solidFill>
                  <a:schemeClr val="accent1"/>
                </a:solidFill>
              </a:rPr>
              <a:t>[7];	/* max 6 characters */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altitude;       		/* in meters */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 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longitude;      	/* in tenths of degrees */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latitude;       		/* in tenths of degrees */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heading;        	/* in tenths of degrees */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  double </a:t>
            </a:r>
            <a:r>
              <a:rPr lang="en-US" sz="2000" dirty="0" err="1" smtClean="0">
                <a:solidFill>
                  <a:schemeClr val="accent1"/>
                </a:solidFill>
              </a:rPr>
              <a:t>airSpeed</a:t>
            </a:r>
            <a:r>
              <a:rPr lang="en-US" sz="2000" dirty="0" smtClean="0">
                <a:solidFill>
                  <a:schemeClr val="accent1"/>
                </a:solidFill>
              </a:rPr>
              <a:t>;    	/* in km/hr */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};</a:t>
            </a:r>
          </a:p>
          <a:p>
            <a:r>
              <a:rPr lang="en-US" dirty="0" smtClean="0"/>
              <a:t>This tells the compiler how big our </a:t>
            </a:r>
            <a:r>
              <a:rPr lang="en-US" dirty="0" err="1" smtClean="0"/>
              <a:t>struct</a:t>
            </a:r>
            <a:r>
              <a:rPr lang="en-US" dirty="0" smtClean="0"/>
              <a:t> is and how the different data items are laid out in memory</a:t>
            </a:r>
          </a:p>
          <a:p>
            <a:pPr lvl="1"/>
            <a:r>
              <a:rPr lang="en-US" dirty="0" smtClean="0"/>
              <a:t>But it does not allocate any memory</a:t>
            </a:r>
          </a:p>
          <a:p>
            <a:pPr lvl="1"/>
            <a:r>
              <a:rPr lang="en-US" dirty="0" smtClean="0"/>
              <a:t>Memory is only allocated when a variable is declared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and Using a Struct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To allocate memory for a </a:t>
            </a:r>
            <a:r>
              <a:rPr lang="en-US" dirty="0" err="1"/>
              <a:t>struct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declare a variable using our new data type</a:t>
            </a:r>
            <a:r>
              <a:rPr lang="en-US" dirty="0" smtClean="0"/>
              <a:t>.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lnSpc>
                <a:spcPct val="85000"/>
              </a:lnSpc>
            </a:pP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flightType</a:t>
            </a:r>
            <a:r>
              <a:rPr lang="en-US" sz="2000" dirty="0">
                <a:solidFill>
                  <a:schemeClr val="accent1"/>
                </a:solidFill>
              </a:rPr>
              <a:t> plane;</a:t>
            </a:r>
          </a:p>
          <a:p>
            <a:pPr>
              <a:lnSpc>
                <a:spcPct val="85000"/>
              </a:lnSpc>
            </a:pPr>
            <a:endParaRPr lang="en-US" dirty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/>
              <a:t>Memory is </a:t>
            </a:r>
            <a:r>
              <a:rPr lang="en-US" dirty="0" smtClean="0"/>
              <a:t>allocated, and </a:t>
            </a:r>
            <a:r>
              <a:rPr lang="en-US" dirty="0"/>
              <a:t>we </a:t>
            </a:r>
            <a:r>
              <a:rPr lang="en-US" dirty="0" smtClean="0"/>
              <a:t>can</a:t>
            </a:r>
            <a:br>
              <a:rPr lang="en-US" dirty="0" smtClean="0"/>
            </a:br>
            <a:r>
              <a:rPr lang="en-US" dirty="0" smtClean="0"/>
              <a:t>access</a:t>
            </a:r>
            <a:r>
              <a:rPr lang="en-US" dirty="0"/>
              <a:t> </a:t>
            </a:r>
            <a:r>
              <a:rPr lang="en-US" dirty="0" smtClean="0"/>
              <a:t>individual </a:t>
            </a:r>
            <a:r>
              <a:rPr lang="en-US" dirty="0"/>
              <a:t>members of this</a:t>
            </a:r>
            <a:br>
              <a:rPr lang="en-US" dirty="0"/>
            </a:br>
            <a:r>
              <a:rPr lang="en-US" dirty="0"/>
              <a:t>variable:</a:t>
            </a:r>
          </a:p>
          <a:p>
            <a:pPr lvl="1">
              <a:lnSpc>
                <a:spcPct val="85000"/>
              </a:lnSpc>
              <a:buNone/>
            </a:pPr>
            <a:r>
              <a:rPr lang="en-US" dirty="0">
                <a:solidFill>
                  <a:srgbClr val="009900"/>
                </a:solidFill>
                <a:latin typeface="Courier New" pitchFamily="49" charset="0"/>
              </a:rPr>
              <a:t/>
            </a:r>
            <a:br>
              <a:rPr lang="en-US" dirty="0">
                <a:solidFill>
                  <a:srgbClr val="009900"/>
                </a:solidFill>
                <a:latin typeface="Courier New" pitchFamily="49" charset="0"/>
              </a:rPr>
            </a:br>
            <a:r>
              <a:rPr lang="en-US" sz="1800" dirty="0" err="1">
                <a:solidFill>
                  <a:schemeClr val="accent1"/>
                </a:solidFill>
              </a:rPr>
              <a:t>plane.altitude</a:t>
            </a:r>
            <a:r>
              <a:rPr lang="en-US" sz="1800" dirty="0">
                <a:solidFill>
                  <a:schemeClr val="accent1"/>
                </a:solidFill>
              </a:rPr>
              <a:t> = 10000</a:t>
            </a:r>
            <a:r>
              <a:rPr lang="en-US" sz="1800" dirty="0" smtClean="0">
                <a:solidFill>
                  <a:schemeClr val="accent1"/>
                </a:solidFill>
              </a:rPr>
              <a:t>;</a:t>
            </a:r>
          </a:p>
          <a:p>
            <a:pPr lvl="1">
              <a:lnSpc>
                <a:spcPct val="85000"/>
              </a:lnSpc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   </a:t>
            </a:r>
            <a:r>
              <a:rPr lang="en-US" sz="1800" dirty="0" err="1" smtClean="0">
                <a:solidFill>
                  <a:schemeClr val="accent1"/>
                </a:solidFill>
              </a:rPr>
              <a:t>plane.airSpeed</a:t>
            </a:r>
            <a:r>
              <a:rPr lang="en-US" sz="1800" dirty="0" smtClean="0">
                <a:solidFill>
                  <a:schemeClr val="accent1"/>
                </a:solidFill>
              </a:rPr>
              <a:t> = 800.0;</a:t>
            </a:r>
          </a:p>
          <a:p>
            <a:pPr lvl="1">
              <a:lnSpc>
                <a:spcPct val="85000"/>
              </a:lnSpc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   </a:t>
            </a:r>
            <a:r>
              <a:rPr lang="en-US" sz="1800" dirty="0" err="1" smtClean="0">
                <a:solidFill>
                  <a:schemeClr val="accent1"/>
                </a:solidFill>
              </a:rPr>
              <a:t>foo</a:t>
            </a:r>
            <a:r>
              <a:rPr lang="en-US" sz="1800" dirty="0" smtClean="0">
                <a:solidFill>
                  <a:schemeClr val="accent1"/>
                </a:solidFill>
              </a:rPr>
              <a:t>(&amp;(</a:t>
            </a:r>
            <a:r>
              <a:rPr lang="en-US" sz="1800" dirty="0" err="1" smtClean="0">
                <a:solidFill>
                  <a:schemeClr val="accent1"/>
                </a:solidFill>
              </a:rPr>
              <a:t>plane.airSpeed</a:t>
            </a:r>
            <a:r>
              <a:rPr lang="en-US" sz="1800" dirty="0" smtClean="0">
                <a:solidFill>
                  <a:schemeClr val="accent1"/>
                </a:solidFill>
              </a:rPr>
              <a:t>);</a:t>
            </a:r>
          </a:p>
          <a:p>
            <a:pPr lvl="1">
              <a:lnSpc>
                <a:spcPct val="85000"/>
              </a:lnSpc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   /* pass the address of</a:t>
            </a:r>
            <a:br>
              <a:rPr lang="en-US" sz="1800" dirty="0" smtClean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    </a:t>
            </a:r>
            <a:r>
              <a:rPr lang="en-US" sz="1800" dirty="0" err="1" smtClean="0">
                <a:solidFill>
                  <a:schemeClr val="accent1"/>
                </a:solidFill>
              </a:rPr>
              <a:t>plane.airSpeed</a:t>
            </a:r>
            <a:r>
              <a:rPr lang="en-US" sz="1800" dirty="0" smtClean="0">
                <a:solidFill>
                  <a:schemeClr val="accent1"/>
                </a:solidFill>
              </a:rPr>
              <a:t> */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>
            <a:off x="5410200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45" name="Line 5"/>
          <p:cNvSpPr>
            <a:spLocks noChangeShapeType="1"/>
          </p:cNvSpPr>
          <p:nvPr/>
        </p:nvSpPr>
        <p:spPr bwMode="auto">
          <a:xfrm>
            <a:off x="6781800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46" name="Line 6"/>
          <p:cNvSpPr>
            <a:spLocks noChangeShapeType="1"/>
          </p:cNvSpPr>
          <p:nvPr/>
        </p:nvSpPr>
        <p:spPr bwMode="auto">
          <a:xfrm>
            <a:off x="5410200" y="2286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47" name="Line 7"/>
          <p:cNvSpPr>
            <a:spLocks noChangeShapeType="1"/>
          </p:cNvSpPr>
          <p:nvPr/>
        </p:nvSpPr>
        <p:spPr bwMode="auto">
          <a:xfrm>
            <a:off x="54102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48" name="Line 8"/>
          <p:cNvSpPr>
            <a:spLocks noChangeShapeType="1"/>
          </p:cNvSpPr>
          <p:nvPr/>
        </p:nvSpPr>
        <p:spPr bwMode="auto">
          <a:xfrm>
            <a:off x="54102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49" name="Line 9"/>
          <p:cNvSpPr>
            <a:spLocks noChangeShapeType="1"/>
          </p:cNvSpPr>
          <p:nvPr/>
        </p:nvSpPr>
        <p:spPr bwMode="auto">
          <a:xfrm>
            <a:off x="5410200" y="3200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0" name="Line 10"/>
          <p:cNvSpPr>
            <a:spLocks noChangeShapeType="1"/>
          </p:cNvSpPr>
          <p:nvPr/>
        </p:nvSpPr>
        <p:spPr bwMode="auto">
          <a:xfrm>
            <a:off x="54102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1" name="Line 11"/>
          <p:cNvSpPr>
            <a:spLocks noChangeShapeType="1"/>
          </p:cNvSpPr>
          <p:nvPr/>
        </p:nvSpPr>
        <p:spPr bwMode="auto">
          <a:xfrm>
            <a:off x="5410200" y="3810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2" name="Line 12"/>
          <p:cNvSpPr>
            <a:spLocks noChangeShapeType="1"/>
          </p:cNvSpPr>
          <p:nvPr/>
        </p:nvSpPr>
        <p:spPr bwMode="auto">
          <a:xfrm>
            <a:off x="54102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3" name="Line 13"/>
          <p:cNvSpPr>
            <a:spLocks noChangeShapeType="1"/>
          </p:cNvSpPr>
          <p:nvPr/>
        </p:nvSpPr>
        <p:spPr bwMode="auto">
          <a:xfrm>
            <a:off x="5410200" y="4419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4" name="Text Box 14"/>
          <p:cNvSpPr txBox="1">
            <a:spLocks noChangeArrowheads="1"/>
          </p:cNvSpPr>
          <p:nvPr/>
        </p:nvSpPr>
        <p:spPr bwMode="auto">
          <a:xfrm>
            <a:off x="6761163" y="2209800"/>
            <a:ext cx="2230437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plane.flightNum[0]</a:t>
            </a: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plane.flightNum[6]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plane.altitude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plane.longitude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plane.latitude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plane.heading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plane.airspeed</a:t>
            </a: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</p:txBody>
      </p:sp>
      <p:sp>
        <p:nvSpPr>
          <p:cNvPr id="573455" name="Text Box 15"/>
          <p:cNvSpPr txBox="1">
            <a:spLocks noChangeArrowheads="1"/>
          </p:cNvSpPr>
          <p:nvPr/>
        </p:nvSpPr>
        <p:spPr bwMode="auto">
          <a:xfrm>
            <a:off x="5410200" y="2260600"/>
            <a:ext cx="1371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en-US" sz="2000" b="0">
              <a:solidFill>
                <a:srgbClr val="CE0000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</p:txBody>
      </p:sp>
      <p:sp>
        <p:nvSpPr>
          <p:cNvPr id="573456" name="Line 16"/>
          <p:cNvSpPr>
            <a:spLocks noChangeShapeType="1"/>
          </p:cNvSpPr>
          <p:nvPr/>
        </p:nvSpPr>
        <p:spPr bwMode="auto">
          <a:xfrm>
            <a:off x="3581400" y="4648200"/>
            <a:ext cx="2286000" cy="1143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57" name="Line 17"/>
          <p:cNvSpPr>
            <a:spLocks noChangeShapeType="1"/>
          </p:cNvSpPr>
          <p:nvPr/>
        </p:nvSpPr>
        <p:spPr bwMode="auto">
          <a:xfrm>
            <a:off x="3505200" y="4343400"/>
            <a:ext cx="2362200" cy="228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58" name="Line 18"/>
          <p:cNvSpPr>
            <a:spLocks noChangeShapeType="1"/>
          </p:cNvSpPr>
          <p:nvPr/>
        </p:nvSpPr>
        <p:spPr bwMode="auto">
          <a:xfrm>
            <a:off x="5410200" y="4724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9" name="Line 19"/>
          <p:cNvSpPr>
            <a:spLocks noChangeShapeType="1"/>
          </p:cNvSpPr>
          <p:nvPr/>
        </p:nvSpPr>
        <p:spPr bwMode="auto">
          <a:xfrm>
            <a:off x="5410200" y="5029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0" name="Line 20"/>
          <p:cNvSpPr>
            <a:spLocks noChangeShapeType="1"/>
          </p:cNvSpPr>
          <p:nvPr/>
        </p:nvSpPr>
        <p:spPr bwMode="auto">
          <a:xfrm>
            <a:off x="5410200" y="5334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1" name="Line 21"/>
          <p:cNvSpPr>
            <a:spLocks noChangeShapeType="1"/>
          </p:cNvSpPr>
          <p:nvPr/>
        </p:nvSpPr>
        <p:spPr bwMode="auto">
          <a:xfrm>
            <a:off x="5410200" y="563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2" name="Line 22"/>
          <p:cNvSpPr>
            <a:spLocks noChangeShapeType="1"/>
          </p:cNvSpPr>
          <p:nvPr/>
        </p:nvSpPr>
        <p:spPr bwMode="auto">
          <a:xfrm>
            <a:off x="5410200" y="5943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3" name="Line 23"/>
          <p:cNvSpPr>
            <a:spLocks noChangeShapeType="1"/>
          </p:cNvSpPr>
          <p:nvPr/>
        </p:nvSpPr>
        <p:spPr bwMode="auto">
          <a:xfrm>
            <a:off x="5410200" y="6248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3505200" y="5257800"/>
            <a:ext cx="17526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of Structs</a:t>
            </a:r>
            <a:endParaRPr 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declare an array of </a:t>
            </a:r>
            <a:r>
              <a:rPr lang="en-US" dirty="0" err="1" smtClean="0"/>
              <a:t>struct</a:t>
            </a:r>
            <a:r>
              <a:rPr lang="en-US" dirty="0" smtClean="0"/>
              <a:t> items: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flightType</a:t>
            </a:r>
            <a:r>
              <a:rPr lang="en-US" dirty="0" smtClean="0">
                <a:solidFill>
                  <a:schemeClr val="accent1"/>
                </a:solidFill>
              </a:rPr>
              <a:t> planes[100];</a:t>
            </a:r>
          </a:p>
          <a:p>
            <a:r>
              <a:rPr lang="en-US" dirty="0" smtClean="0"/>
              <a:t>Each array element is a </a:t>
            </a:r>
            <a:r>
              <a:rPr lang="en-US" dirty="0" err="1" smtClean="0"/>
              <a:t>struct</a:t>
            </a:r>
            <a:r>
              <a:rPr lang="en-US" dirty="0" smtClean="0"/>
              <a:t> item of type “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flightType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To access member of a particular element: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planes[34].altitude = 10000;</a:t>
            </a:r>
          </a:p>
          <a:p>
            <a:r>
              <a:rPr lang="en-US" dirty="0" smtClean="0"/>
              <a:t>Because the </a:t>
            </a:r>
            <a:r>
              <a:rPr lang="en-US" dirty="0" smtClean="0">
                <a:solidFill>
                  <a:schemeClr val="accent1"/>
                </a:solidFill>
              </a:rPr>
              <a:t>[]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smtClean="0"/>
              <a:t> operators are at the same precedence,</a:t>
            </a:r>
            <a:br>
              <a:rPr lang="en-US" dirty="0" smtClean="0"/>
            </a:br>
            <a:r>
              <a:rPr lang="en-US" dirty="0" smtClean="0"/>
              <a:t>and both associate left-to-right, this is the same as: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(planes[34]).altitude = 10000;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 to Struct</a:t>
            </a:r>
            <a:endParaRPr lang="en-US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declare and create a pointer to a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flightType</a:t>
            </a:r>
            <a:r>
              <a:rPr lang="en-US" dirty="0" smtClean="0">
                <a:solidFill>
                  <a:schemeClr val="accent1"/>
                </a:solidFill>
              </a:rPr>
              <a:t> *</a:t>
            </a:r>
            <a:r>
              <a:rPr lang="en-US" dirty="0" err="1" smtClean="0">
                <a:solidFill>
                  <a:schemeClr val="accent1"/>
                </a:solidFill>
              </a:rPr>
              <a:t>planePtr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planePtr</a:t>
            </a:r>
            <a:r>
              <a:rPr lang="en-US" dirty="0" smtClean="0">
                <a:solidFill>
                  <a:schemeClr val="accent1"/>
                </a:solidFill>
              </a:rPr>
              <a:t> = &amp;planes[34];</a:t>
            </a:r>
          </a:p>
          <a:p>
            <a:r>
              <a:rPr lang="en-US" dirty="0" smtClean="0"/>
              <a:t>To access a member of the </a:t>
            </a:r>
            <a:r>
              <a:rPr lang="en-US" dirty="0" err="1" smtClean="0"/>
              <a:t>struct</a:t>
            </a:r>
            <a:r>
              <a:rPr lang="en-US" dirty="0" smtClean="0"/>
              <a:t> addressed by </a:t>
            </a:r>
            <a:r>
              <a:rPr lang="en-US" dirty="0" err="1" smtClean="0"/>
              <a:t>dayPtr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1"/>
                </a:solidFill>
              </a:rPr>
              <a:t>(*</a:t>
            </a:r>
            <a:r>
              <a:rPr lang="en-US" dirty="0" err="1" smtClean="0">
                <a:solidFill>
                  <a:schemeClr val="accent1"/>
                </a:solidFill>
              </a:rPr>
              <a:t>planePtr</a:t>
            </a:r>
            <a:r>
              <a:rPr lang="en-US" dirty="0" smtClean="0">
                <a:solidFill>
                  <a:schemeClr val="accent1"/>
                </a:solidFill>
              </a:rPr>
              <a:t>).altitude = 10000;</a:t>
            </a:r>
          </a:p>
          <a:p>
            <a:r>
              <a:rPr lang="en-US" dirty="0" smtClean="0"/>
              <a:t>Because the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smtClean="0"/>
              <a:t> operator has higher precedence than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this is NOT the same as:</a:t>
            </a:r>
          </a:p>
          <a:p>
            <a:pPr lvl="2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planePtr.altitude</a:t>
            </a:r>
            <a:r>
              <a:rPr lang="en-US" dirty="0" smtClean="0">
                <a:solidFill>
                  <a:schemeClr val="accent1"/>
                </a:solidFill>
              </a:rPr>
              <a:t> = 10000;</a:t>
            </a:r>
            <a:endParaRPr lang="en-US" dirty="0" smtClean="0"/>
          </a:p>
          <a:p>
            <a:r>
              <a:rPr lang="en-US" dirty="0" smtClean="0"/>
              <a:t>C provides special syntax for accessing a </a:t>
            </a:r>
            <a:r>
              <a:rPr lang="en-US" dirty="0" err="1" smtClean="0"/>
              <a:t>struct</a:t>
            </a:r>
            <a:r>
              <a:rPr lang="en-US" dirty="0" smtClean="0"/>
              <a:t> member</a:t>
            </a:r>
            <a:br>
              <a:rPr lang="en-US" dirty="0" smtClean="0"/>
            </a:br>
            <a:r>
              <a:rPr lang="en-US" dirty="0" smtClean="0"/>
              <a:t>through a pointer:</a:t>
            </a:r>
          </a:p>
          <a:p>
            <a:pPr lvl="2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planePtr</a:t>
            </a:r>
            <a:r>
              <a:rPr lang="en-US" dirty="0" smtClean="0">
                <a:solidFill>
                  <a:schemeClr val="accent1"/>
                </a:solidFill>
              </a:rPr>
              <a:t>-&gt;altitude = 10000;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Structs as Arguments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Unlike an array, a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item is </a:t>
            </a:r>
            <a:r>
              <a:rPr lang="en-US" dirty="0">
                <a:solidFill>
                  <a:srgbClr val="CE0000"/>
                </a:solidFill>
              </a:rPr>
              <a:t>passed by </a:t>
            </a:r>
            <a:r>
              <a:rPr lang="en-US" dirty="0" smtClean="0">
                <a:solidFill>
                  <a:srgbClr val="CE0000"/>
                </a:solidFill>
              </a:rPr>
              <a:t>value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 smtClean="0"/>
              <a:t>Most </a:t>
            </a:r>
            <a:r>
              <a:rPr lang="en-US" dirty="0"/>
              <a:t>of the time, you’ll want to pass a </a:t>
            </a:r>
            <a:r>
              <a:rPr lang="en-US" dirty="0">
                <a:solidFill>
                  <a:srgbClr val="CE0000"/>
                </a:solidFill>
              </a:rPr>
              <a:t>pointer</a:t>
            </a:r>
            <a:r>
              <a:rPr lang="en-US" dirty="0"/>
              <a:t> to  a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 lvl="1">
              <a:lnSpc>
                <a:spcPct val="85000"/>
              </a:lnSpc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   </a:t>
            </a:r>
            <a:r>
              <a:rPr lang="en-US" sz="1800" dirty="0" err="1" smtClean="0">
                <a:solidFill>
                  <a:schemeClr val="accent1"/>
                </a:solidFill>
              </a:rPr>
              <a:t>int</a:t>
            </a:r>
            <a:r>
              <a:rPr lang="en-US" sz="1800" dirty="0" smtClean="0">
                <a:solidFill>
                  <a:schemeClr val="accent1"/>
                </a:solidFill>
              </a:rPr>
              <a:t> Collide(</a:t>
            </a:r>
            <a:r>
              <a:rPr lang="en-US" sz="1800" dirty="0" err="1" smtClean="0">
                <a:solidFill>
                  <a:schemeClr val="accent1"/>
                </a:solidFill>
              </a:rPr>
              <a:t>struct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flightType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*</a:t>
            </a:r>
            <a:r>
              <a:rPr lang="en-US" sz="1800" dirty="0" err="1">
                <a:solidFill>
                  <a:schemeClr val="accent1"/>
                </a:solidFill>
              </a:rPr>
              <a:t>planeA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 smtClean="0">
                <a:solidFill>
                  <a:schemeClr val="accent1"/>
                </a:solidFill>
              </a:rPr>
              <a:t>struct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flightType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*</a:t>
            </a:r>
            <a:r>
              <a:rPr lang="en-US" sz="1800" dirty="0" err="1">
                <a:solidFill>
                  <a:schemeClr val="accent1"/>
                </a:solidFill>
              </a:rPr>
              <a:t>planeB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{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  if (</a:t>
            </a:r>
            <a:r>
              <a:rPr lang="en-US" sz="1800" dirty="0" err="1">
                <a:solidFill>
                  <a:schemeClr val="accent1"/>
                </a:solidFill>
              </a:rPr>
              <a:t>planeA</a:t>
            </a:r>
            <a:r>
              <a:rPr lang="en-US" sz="1800" dirty="0">
                <a:solidFill>
                  <a:schemeClr val="accent1"/>
                </a:solidFill>
              </a:rPr>
              <a:t>-&gt;altitude == </a:t>
            </a:r>
            <a:r>
              <a:rPr lang="en-US" sz="1800" dirty="0" err="1">
                <a:solidFill>
                  <a:schemeClr val="accent1"/>
                </a:solidFill>
              </a:rPr>
              <a:t>planeB</a:t>
            </a:r>
            <a:r>
              <a:rPr lang="en-US" sz="1800" dirty="0">
                <a:solidFill>
                  <a:schemeClr val="accent1"/>
                </a:solidFill>
              </a:rPr>
              <a:t>-&gt;altitude) {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     ...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  }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  else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    return 0;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Allocation</a:t>
            </a:r>
            <a:endParaRPr lang="en-US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we want to write a program to handle a variable amount of data?</a:t>
            </a:r>
          </a:p>
          <a:p>
            <a:pPr lvl="1"/>
            <a:r>
              <a:rPr lang="en-US" dirty="0" smtClean="0"/>
              <a:t>E.g., sort an arbitrary set of numbers</a:t>
            </a:r>
          </a:p>
          <a:p>
            <a:pPr lvl="1"/>
            <a:r>
              <a:rPr lang="en-US" dirty="0" smtClean="0"/>
              <a:t>Can’t allocate an array because don’t know how many numbers we will get</a:t>
            </a:r>
          </a:p>
          <a:p>
            <a:pPr lvl="2"/>
            <a:r>
              <a:rPr lang="en-US" dirty="0" smtClean="0"/>
              <a:t>Could allocate a very large array</a:t>
            </a:r>
          </a:p>
          <a:p>
            <a:pPr lvl="2"/>
            <a:r>
              <a:rPr lang="en-US" dirty="0" smtClean="0"/>
              <a:t>Inflexible and inefficient</a:t>
            </a:r>
          </a:p>
          <a:p>
            <a:r>
              <a:rPr lang="en-US" dirty="0" smtClean="0"/>
              <a:t>Answer: dynamic memory allocation</a:t>
            </a:r>
          </a:p>
          <a:p>
            <a:pPr lvl="1"/>
            <a:r>
              <a:rPr lang="en-US" dirty="0" smtClean="0"/>
              <a:t>Similar to “new”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cMessage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[] = "Hello\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Execution will start here */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count;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count = atoi(argv[1]);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&lt; count;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printf("Hello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0" dirty="0"/>
          </a:p>
        </p:txBody>
      </p:sp>
      <p:sp>
        <p:nvSpPr>
          <p:cNvPr id="4" name="Rectangular Callout 3"/>
          <p:cNvSpPr/>
          <p:nvPr/>
        </p:nvSpPr>
        <p:spPr>
          <a:xfrm>
            <a:off x="4038600" y="990600"/>
            <a:ext cx="2971800" cy="612648"/>
          </a:xfrm>
          <a:prstGeom prst="wedgeRectCallout">
            <a:avLst>
              <a:gd name="adj1" fmla="val -83013"/>
              <a:gd name="adj2" fmla="val 39178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files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943600" y="1749552"/>
            <a:ext cx="2971800" cy="612648"/>
          </a:xfrm>
          <a:prstGeom prst="wedgeRectCallout">
            <a:avLst>
              <a:gd name="adj1" fmla="val -103205"/>
              <a:gd name="adj2" fmla="val 28295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of global variables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867400" y="3276600"/>
            <a:ext cx="2971800" cy="993648"/>
          </a:xfrm>
          <a:prstGeom prst="wedgeRectCallout">
            <a:avLst>
              <a:gd name="adj1" fmla="val -87666"/>
              <a:gd name="adj2" fmla="val -69758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or more function;</a:t>
            </a:r>
          </a:p>
          <a:p>
            <a:pPr algn="ctr"/>
            <a:r>
              <a:rPr lang="en-US" dirty="0" smtClean="0"/>
              <a:t>each program starts execution at “main”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867400" y="4645152"/>
            <a:ext cx="2971800" cy="688848"/>
          </a:xfrm>
          <a:prstGeom prst="wedgeRectCallout">
            <a:avLst>
              <a:gd name="adj1" fmla="val -153564"/>
              <a:gd name="adj2" fmla="val -198052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of local variables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733800" y="5486400"/>
            <a:ext cx="2971800" cy="688848"/>
          </a:xfrm>
          <a:prstGeom prst="wedgeRectCallout">
            <a:avLst>
              <a:gd name="adj1" fmla="val -86790"/>
              <a:gd name="adj2" fmla="val -123676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implementing function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943600" y="2587752"/>
            <a:ext cx="2971800" cy="460248"/>
          </a:xfrm>
          <a:prstGeom prst="wedgeRectCallout">
            <a:avLst>
              <a:gd name="adj1" fmla="val -93269"/>
              <a:gd name="adj2" fmla="val -25471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 101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function call is performed in a program, the run-time system must allocate resources to execute it</a:t>
            </a:r>
          </a:p>
          <a:p>
            <a:pPr lvl="1"/>
            <a:r>
              <a:rPr lang="en-US" dirty="0"/>
              <a:t>Memory for any local </a:t>
            </a:r>
            <a:r>
              <a:rPr lang="en-US" dirty="0" smtClean="0"/>
              <a:t>variables, arguments, and result</a:t>
            </a:r>
            <a:endParaRPr lang="en-US" dirty="0"/>
          </a:p>
          <a:p>
            <a:r>
              <a:rPr lang="en-US" dirty="0"/>
              <a:t>The same function can be called many times (Example: recursion)</a:t>
            </a:r>
          </a:p>
          <a:p>
            <a:pPr lvl="1"/>
            <a:r>
              <a:rPr lang="en-US" dirty="0"/>
              <a:t>Each instance will require some resources</a:t>
            </a:r>
          </a:p>
          <a:p>
            <a:r>
              <a:rPr lang="en-US" dirty="0"/>
              <a:t>The state associated with a function is called an </a:t>
            </a:r>
            <a:r>
              <a:rPr lang="en-US" dirty="0">
                <a:solidFill>
                  <a:srgbClr val="CC0000"/>
                </a:solidFill>
              </a:rPr>
              <a:t>activation </a:t>
            </a:r>
            <a:r>
              <a:rPr lang="en-US" dirty="0" smtClean="0">
                <a:solidFill>
                  <a:srgbClr val="CC0000"/>
                </a:solidFill>
              </a:rPr>
              <a:t>record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Allocating Space for Variables</a:t>
            </a:r>
            <a:endParaRPr lang="en-US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805487" cy="5027612"/>
          </a:xfrm>
        </p:spPr>
        <p:txBody>
          <a:bodyPr/>
          <a:lstStyle/>
          <a:p>
            <a:r>
              <a:rPr lang="en-US" dirty="0" smtClean="0"/>
              <a:t>Activation records are allocated on a </a:t>
            </a:r>
            <a:r>
              <a:rPr lang="en-US" dirty="0" smtClean="0">
                <a:solidFill>
                  <a:srgbClr val="FF0000"/>
                </a:solidFill>
              </a:rPr>
              <a:t>call stack</a:t>
            </a:r>
          </a:p>
          <a:p>
            <a:pPr lvl="1"/>
            <a:r>
              <a:rPr lang="en-US" dirty="0" smtClean="0"/>
              <a:t>Function calls leads to a new activation record pushed on top of the stack</a:t>
            </a:r>
          </a:p>
          <a:p>
            <a:pPr lvl="1"/>
            <a:r>
              <a:rPr lang="en-US" dirty="0" smtClean="0"/>
              <a:t>Activation record is popped off the stack when the function returns</a:t>
            </a:r>
          </a:p>
          <a:p>
            <a:r>
              <a:rPr lang="en-US" dirty="0" smtClean="0"/>
              <a:t>Let’s see an example</a:t>
            </a:r>
          </a:p>
          <a:p>
            <a:endParaRPr lang="en-US" dirty="0"/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591879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591881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882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591883" name="Line 11"/>
          <p:cNvSpPr>
            <a:spLocks noChangeShapeType="1"/>
          </p:cNvSpPr>
          <p:nvPr/>
        </p:nvSpPr>
        <p:spPr bwMode="auto">
          <a:xfrm>
            <a:off x="8001000" y="3733800"/>
            <a:ext cx="0" cy="6858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943600" cy="5715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Compute the sum of number from 1 </a:t>
            </a:r>
            <a:r>
              <a:rPr lang="en-US" dirty="0" smtClean="0">
                <a:solidFill>
                  <a:srgbClr val="000000"/>
                </a:solidFill>
              </a:rPr>
              <a:t>to N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summation(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n){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if(n == 0) return 0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else return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n + summation(n-1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summation(5);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Recall </a:t>
            </a:r>
            <a:r>
              <a:rPr lang="en-US" dirty="0">
                <a:solidFill>
                  <a:srgbClr val="000000"/>
                </a:solidFill>
              </a:rPr>
              <a:t>that the activation record for a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function contains state for all </a:t>
            </a:r>
            <a:r>
              <a:rPr lang="en-US" dirty="0" smtClean="0">
                <a:solidFill>
                  <a:srgbClr val="000000"/>
                </a:solidFill>
              </a:rPr>
              <a:t>arguments, local variables, and result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593927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593929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>
            <a:off x="8001000" y="3733800"/>
            <a:ext cx="0" cy="6858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93932" name="Rectangle 12"/>
          <p:cNvSpPr>
            <a:spLocks noChangeArrowheads="1"/>
          </p:cNvSpPr>
          <p:nvPr/>
        </p:nvSpPr>
        <p:spPr bwMode="auto">
          <a:xfrm>
            <a:off x="1219200" y="47244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3933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981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n;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result;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595975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595979" name="Line 11"/>
          <p:cNvSpPr>
            <a:spLocks noChangeShapeType="1"/>
          </p:cNvSpPr>
          <p:nvPr/>
        </p:nvSpPr>
        <p:spPr bwMode="auto">
          <a:xfrm>
            <a:off x="8001000" y="3962400"/>
            <a:ext cx="0" cy="6858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95980" name="Text Box 12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n=5; </a:t>
            </a:r>
            <a:r>
              <a:rPr lang="en-US" dirty="0" smtClean="0"/>
              <a:t>result </a:t>
            </a:r>
            <a:r>
              <a:rPr lang="en-US" dirty="0"/>
              <a:t>= ?</a:t>
            </a:r>
          </a:p>
        </p:txBody>
      </p:sp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381000" y="1676400"/>
            <a:ext cx="2465388" cy="4206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summation(5);</a:t>
            </a:r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7162800" y="3733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5983" name="Line 15"/>
          <p:cNvSpPr>
            <a:spLocks noChangeShapeType="1"/>
          </p:cNvSpPr>
          <p:nvPr/>
        </p:nvSpPr>
        <p:spPr bwMode="auto">
          <a:xfrm>
            <a:off x="6019800" y="1828800"/>
            <a:ext cx="1143000" cy="2057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598023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598025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026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598027" name="Line 11"/>
          <p:cNvSpPr>
            <a:spLocks noChangeShapeType="1"/>
          </p:cNvSpPr>
          <p:nvPr/>
        </p:nvSpPr>
        <p:spPr bwMode="auto">
          <a:xfrm>
            <a:off x="8001000" y="4191000"/>
            <a:ext cx="0" cy="6858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28" name="Rectangle 12"/>
          <p:cNvSpPr>
            <a:spLocks noChangeArrowheads="1"/>
          </p:cNvSpPr>
          <p:nvPr/>
        </p:nvSpPr>
        <p:spPr bwMode="auto">
          <a:xfrm>
            <a:off x="381000" y="1676400"/>
            <a:ext cx="2465388" cy="4206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summation(5);</a:t>
            </a:r>
          </a:p>
        </p:txBody>
      </p:sp>
      <p:sp>
        <p:nvSpPr>
          <p:cNvPr id="598029" name="Line 13"/>
          <p:cNvSpPr>
            <a:spLocks noChangeShapeType="1"/>
          </p:cNvSpPr>
          <p:nvPr/>
        </p:nvSpPr>
        <p:spPr bwMode="auto">
          <a:xfrm>
            <a:off x="6019800" y="1828800"/>
            <a:ext cx="1143000" cy="2057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0" name="Line 14"/>
          <p:cNvSpPr>
            <a:spLocks noChangeShapeType="1"/>
          </p:cNvSpPr>
          <p:nvPr/>
        </p:nvSpPr>
        <p:spPr bwMode="auto">
          <a:xfrm>
            <a:off x="1371600" y="2133600"/>
            <a:ext cx="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1" name="Rectangle 15"/>
          <p:cNvSpPr>
            <a:spLocks noChangeArrowheads="1"/>
          </p:cNvSpPr>
          <p:nvPr/>
        </p:nvSpPr>
        <p:spPr bwMode="auto">
          <a:xfrm>
            <a:off x="381000" y="2855913"/>
            <a:ext cx="2465388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summation(4);</a:t>
            </a:r>
          </a:p>
        </p:txBody>
      </p:sp>
      <p:sp>
        <p:nvSpPr>
          <p:cNvPr id="598032" name="Rectangle 16"/>
          <p:cNvSpPr>
            <a:spLocks noChangeArrowheads="1"/>
          </p:cNvSpPr>
          <p:nvPr/>
        </p:nvSpPr>
        <p:spPr bwMode="auto">
          <a:xfrm>
            <a:off x="3124200" y="2667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3" name="Line 17"/>
          <p:cNvSpPr>
            <a:spLocks noChangeShapeType="1"/>
          </p:cNvSpPr>
          <p:nvPr/>
        </p:nvSpPr>
        <p:spPr bwMode="auto">
          <a:xfrm>
            <a:off x="6019800" y="2971800"/>
            <a:ext cx="1143000" cy="1143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4" name="Rectangle 18"/>
          <p:cNvSpPr>
            <a:spLocks noChangeArrowheads="1"/>
          </p:cNvSpPr>
          <p:nvPr/>
        </p:nvSpPr>
        <p:spPr bwMode="auto">
          <a:xfrm>
            <a:off x="7162800" y="3733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5" name="Rectangle 19"/>
          <p:cNvSpPr>
            <a:spLocks noChangeArrowheads="1"/>
          </p:cNvSpPr>
          <p:nvPr/>
        </p:nvSpPr>
        <p:spPr bwMode="auto">
          <a:xfrm>
            <a:off x="7162800" y="39624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6" name="Text Box 20"/>
          <p:cNvSpPr txBox="1">
            <a:spLocks noChangeArrowheads="1"/>
          </p:cNvSpPr>
          <p:nvPr/>
        </p:nvSpPr>
        <p:spPr bwMode="auto">
          <a:xfrm>
            <a:off x="3657600" y="2819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n=4; </a:t>
            </a:r>
            <a:r>
              <a:rPr lang="en-US" dirty="0" smtClean="0"/>
              <a:t>result </a:t>
            </a:r>
            <a:r>
              <a:rPr lang="en-US" dirty="0"/>
              <a:t>= ?</a:t>
            </a:r>
          </a:p>
        </p:txBody>
      </p:sp>
      <p:sp>
        <p:nvSpPr>
          <p:cNvPr id="598037" name="Text Box 21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n=5</a:t>
            </a:r>
            <a:r>
              <a:rPr lang="en-US" dirty="0" smtClean="0"/>
              <a:t>; result </a:t>
            </a:r>
            <a:r>
              <a:rPr lang="en-US" dirty="0"/>
              <a:t>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00070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00071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00072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00073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074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00075" name="Line 11"/>
          <p:cNvSpPr>
            <a:spLocks noChangeShapeType="1"/>
          </p:cNvSpPr>
          <p:nvPr/>
        </p:nvSpPr>
        <p:spPr bwMode="auto">
          <a:xfrm>
            <a:off x="6019800" y="4419600"/>
            <a:ext cx="1143000" cy="6096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76" name="Rectangle 12"/>
          <p:cNvSpPr>
            <a:spLocks noChangeArrowheads="1"/>
          </p:cNvSpPr>
          <p:nvPr/>
        </p:nvSpPr>
        <p:spPr bwMode="auto">
          <a:xfrm>
            <a:off x="381000" y="1676400"/>
            <a:ext cx="2465388" cy="4206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summation(5);</a:t>
            </a:r>
          </a:p>
        </p:txBody>
      </p:sp>
      <p:sp>
        <p:nvSpPr>
          <p:cNvPr id="600077" name="Line 13"/>
          <p:cNvSpPr>
            <a:spLocks noChangeShapeType="1"/>
          </p:cNvSpPr>
          <p:nvPr/>
        </p:nvSpPr>
        <p:spPr bwMode="auto">
          <a:xfrm>
            <a:off x="6019800" y="1828800"/>
            <a:ext cx="1143000" cy="2057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78" name="Line 14"/>
          <p:cNvSpPr>
            <a:spLocks noChangeShapeType="1"/>
          </p:cNvSpPr>
          <p:nvPr/>
        </p:nvSpPr>
        <p:spPr bwMode="auto">
          <a:xfrm>
            <a:off x="1371600" y="2133600"/>
            <a:ext cx="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79" name="Rectangle 15"/>
          <p:cNvSpPr>
            <a:spLocks noChangeArrowheads="1"/>
          </p:cNvSpPr>
          <p:nvPr/>
        </p:nvSpPr>
        <p:spPr bwMode="auto">
          <a:xfrm>
            <a:off x="381000" y="2855913"/>
            <a:ext cx="2465388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summation(4);</a:t>
            </a:r>
          </a:p>
        </p:txBody>
      </p:sp>
      <p:sp>
        <p:nvSpPr>
          <p:cNvPr id="600080" name="Rectangle 16"/>
          <p:cNvSpPr>
            <a:spLocks noChangeArrowheads="1"/>
          </p:cNvSpPr>
          <p:nvPr/>
        </p:nvSpPr>
        <p:spPr bwMode="auto">
          <a:xfrm>
            <a:off x="3124200" y="2667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1" name="Line 17"/>
          <p:cNvSpPr>
            <a:spLocks noChangeShapeType="1"/>
          </p:cNvSpPr>
          <p:nvPr/>
        </p:nvSpPr>
        <p:spPr bwMode="auto">
          <a:xfrm>
            <a:off x="6019800" y="2971800"/>
            <a:ext cx="1143000" cy="1143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2" name="Rectangle 18"/>
          <p:cNvSpPr>
            <a:spLocks noChangeArrowheads="1"/>
          </p:cNvSpPr>
          <p:nvPr/>
        </p:nvSpPr>
        <p:spPr bwMode="auto">
          <a:xfrm>
            <a:off x="381000" y="4227513"/>
            <a:ext cx="2465388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summation(0);</a:t>
            </a:r>
          </a:p>
        </p:txBody>
      </p:sp>
      <p:sp>
        <p:nvSpPr>
          <p:cNvPr id="600083" name="Rectangle 19"/>
          <p:cNvSpPr>
            <a:spLocks noChangeArrowheads="1"/>
          </p:cNvSpPr>
          <p:nvPr/>
        </p:nvSpPr>
        <p:spPr bwMode="auto">
          <a:xfrm>
            <a:off x="3124200" y="41148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4" name="Text Box 20"/>
          <p:cNvSpPr txBox="1">
            <a:spLocks noChangeArrowheads="1"/>
          </p:cNvSpPr>
          <p:nvPr/>
        </p:nvSpPr>
        <p:spPr bwMode="auto">
          <a:xfrm>
            <a:off x="4038600" y="3698875"/>
            <a:ext cx="1066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</p:txBody>
      </p:sp>
      <p:sp>
        <p:nvSpPr>
          <p:cNvPr id="600085" name="Text Box 21"/>
          <p:cNvSpPr txBox="1">
            <a:spLocks noChangeArrowheads="1"/>
          </p:cNvSpPr>
          <p:nvPr/>
        </p:nvSpPr>
        <p:spPr bwMode="auto">
          <a:xfrm>
            <a:off x="838200" y="3698875"/>
            <a:ext cx="1066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</p:txBody>
      </p:sp>
      <p:sp>
        <p:nvSpPr>
          <p:cNvPr id="600086" name="Line 22"/>
          <p:cNvSpPr>
            <a:spLocks noChangeShapeType="1"/>
          </p:cNvSpPr>
          <p:nvPr/>
        </p:nvSpPr>
        <p:spPr bwMode="auto">
          <a:xfrm>
            <a:off x="4572000" y="3429000"/>
            <a:ext cx="0" cy="381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7" name="Rectangle 23"/>
          <p:cNvSpPr>
            <a:spLocks noChangeArrowheads="1"/>
          </p:cNvSpPr>
          <p:nvPr/>
        </p:nvSpPr>
        <p:spPr bwMode="auto">
          <a:xfrm>
            <a:off x="7162800" y="3733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8" name="Rectangle 24"/>
          <p:cNvSpPr>
            <a:spLocks noChangeArrowheads="1"/>
          </p:cNvSpPr>
          <p:nvPr/>
        </p:nvSpPr>
        <p:spPr bwMode="auto">
          <a:xfrm>
            <a:off x="7162800" y="39624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9" name="Rectangle 25"/>
          <p:cNvSpPr>
            <a:spLocks noChangeArrowheads="1"/>
          </p:cNvSpPr>
          <p:nvPr/>
        </p:nvSpPr>
        <p:spPr bwMode="auto">
          <a:xfrm>
            <a:off x="7162800" y="41910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90" name="Rectangle 26"/>
          <p:cNvSpPr>
            <a:spLocks noChangeArrowheads="1"/>
          </p:cNvSpPr>
          <p:nvPr/>
        </p:nvSpPr>
        <p:spPr bwMode="auto">
          <a:xfrm>
            <a:off x="7162800" y="44196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91" name="Rectangle 27"/>
          <p:cNvSpPr>
            <a:spLocks noChangeArrowheads="1"/>
          </p:cNvSpPr>
          <p:nvPr/>
        </p:nvSpPr>
        <p:spPr bwMode="auto">
          <a:xfrm>
            <a:off x="7162800" y="46482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92" name="Rectangle 28"/>
          <p:cNvSpPr>
            <a:spLocks noChangeArrowheads="1"/>
          </p:cNvSpPr>
          <p:nvPr/>
        </p:nvSpPr>
        <p:spPr bwMode="auto">
          <a:xfrm>
            <a:off x="7162800" y="4876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93" name="Line 29"/>
          <p:cNvSpPr>
            <a:spLocks noChangeShapeType="1"/>
          </p:cNvSpPr>
          <p:nvPr/>
        </p:nvSpPr>
        <p:spPr bwMode="auto">
          <a:xfrm>
            <a:off x="1371600" y="3429000"/>
            <a:ext cx="0" cy="381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3657600" y="2819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n=4; </a:t>
            </a:r>
            <a:r>
              <a:rPr lang="en-US" dirty="0" smtClean="0"/>
              <a:t>result </a:t>
            </a:r>
            <a:r>
              <a:rPr lang="en-US" dirty="0"/>
              <a:t>= ?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n=5</a:t>
            </a:r>
            <a:r>
              <a:rPr lang="en-US" dirty="0" smtClean="0"/>
              <a:t>; result </a:t>
            </a:r>
            <a:r>
              <a:rPr lang="en-US" dirty="0"/>
              <a:t>= ?</a:t>
            </a:r>
          </a:p>
        </p:txBody>
      </p:sp>
      <p:sp>
        <p:nvSpPr>
          <p:cNvPr id="600097" name="Text Box 33"/>
          <p:cNvSpPr txBox="1">
            <a:spLocks noChangeArrowheads="1"/>
          </p:cNvSpPr>
          <p:nvPr/>
        </p:nvSpPr>
        <p:spPr bwMode="auto">
          <a:xfrm>
            <a:off x="3657600" y="42672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n=0; </a:t>
            </a:r>
            <a:r>
              <a:rPr lang="en-US" dirty="0" smtClean="0"/>
              <a:t>result </a:t>
            </a:r>
            <a:r>
              <a:rPr lang="en-US" dirty="0"/>
              <a:t>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02120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381000" y="1676400"/>
            <a:ext cx="2465388" cy="4206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summation(5);</a:t>
            </a:r>
          </a:p>
        </p:txBody>
      </p:sp>
      <p:sp>
        <p:nvSpPr>
          <p:cNvPr id="602124" name="Line 12"/>
          <p:cNvSpPr>
            <a:spLocks noChangeShapeType="1"/>
          </p:cNvSpPr>
          <p:nvPr/>
        </p:nvSpPr>
        <p:spPr bwMode="auto">
          <a:xfrm>
            <a:off x="6019800" y="1828800"/>
            <a:ext cx="1143000" cy="2057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25" name="Line 13"/>
          <p:cNvSpPr>
            <a:spLocks noChangeShapeType="1"/>
          </p:cNvSpPr>
          <p:nvPr/>
        </p:nvSpPr>
        <p:spPr bwMode="auto">
          <a:xfrm>
            <a:off x="1371600" y="2133600"/>
            <a:ext cx="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381000" y="2855913"/>
            <a:ext cx="2465388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summation(4);</a:t>
            </a:r>
          </a:p>
        </p:txBody>
      </p: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3124200" y="2667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28" name="Line 16"/>
          <p:cNvSpPr>
            <a:spLocks noChangeShapeType="1"/>
          </p:cNvSpPr>
          <p:nvPr/>
        </p:nvSpPr>
        <p:spPr bwMode="auto">
          <a:xfrm>
            <a:off x="6019800" y="2971800"/>
            <a:ext cx="1143000" cy="1143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381000" y="4227513"/>
            <a:ext cx="2465388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summation(0);</a:t>
            </a: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3124200" y="4114800"/>
            <a:ext cx="28956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31" name="Text Box 19"/>
          <p:cNvSpPr txBox="1">
            <a:spLocks noChangeArrowheads="1"/>
          </p:cNvSpPr>
          <p:nvPr/>
        </p:nvSpPr>
        <p:spPr bwMode="auto">
          <a:xfrm>
            <a:off x="4038600" y="3698875"/>
            <a:ext cx="1066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</p:txBody>
      </p:sp>
      <p:sp>
        <p:nvSpPr>
          <p:cNvPr id="602132" name="Text Box 20"/>
          <p:cNvSpPr txBox="1">
            <a:spLocks noChangeArrowheads="1"/>
          </p:cNvSpPr>
          <p:nvPr/>
        </p:nvSpPr>
        <p:spPr bwMode="auto">
          <a:xfrm>
            <a:off x="838200" y="3698875"/>
            <a:ext cx="1066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</p:txBody>
      </p:sp>
      <p:sp>
        <p:nvSpPr>
          <p:cNvPr id="602133" name="Rectangle 21"/>
          <p:cNvSpPr>
            <a:spLocks noChangeArrowheads="1"/>
          </p:cNvSpPr>
          <p:nvPr/>
        </p:nvSpPr>
        <p:spPr bwMode="auto">
          <a:xfrm>
            <a:off x="7162800" y="3733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34" name="Rectangle 22"/>
          <p:cNvSpPr>
            <a:spLocks noChangeArrowheads="1"/>
          </p:cNvSpPr>
          <p:nvPr/>
        </p:nvSpPr>
        <p:spPr bwMode="auto">
          <a:xfrm>
            <a:off x="7162800" y="39624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1371600" y="3429000"/>
            <a:ext cx="0" cy="381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36" name="Text Box 24"/>
          <p:cNvSpPr txBox="1">
            <a:spLocks noChangeArrowheads="1"/>
          </p:cNvSpPr>
          <p:nvPr/>
        </p:nvSpPr>
        <p:spPr bwMode="auto">
          <a:xfrm>
            <a:off x="304800" y="5029200"/>
            <a:ext cx="6553200" cy="122802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As functions, return their activation records are removed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CRITICAL</a:t>
            </a:r>
            <a:r>
              <a:rPr lang="en-US" dirty="0"/>
              <a:t>: The state in a function call can be accessed 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dirty="0" smtClean="0"/>
              <a:t>safely only </a:t>
            </a:r>
            <a:r>
              <a:rPr lang="en-US" dirty="0"/>
              <a:t>so long as its activation record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                   still active on the stack</a:t>
            </a:r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4495800" y="3417888"/>
            <a:ext cx="0" cy="381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38" name="Text Box 26"/>
          <p:cNvSpPr txBox="1">
            <a:spLocks noChangeArrowheads="1"/>
          </p:cNvSpPr>
          <p:nvPr/>
        </p:nvSpPr>
        <p:spPr bwMode="auto">
          <a:xfrm>
            <a:off x="3657600" y="27432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n=4; </a:t>
            </a:r>
            <a:r>
              <a:rPr lang="en-US" dirty="0" smtClean="0"/>
              <a:t>result </a:t>
            </a:r>
            <a:r>
              <a:rPr lang="en-US" dirty="0"/>
              <a:t>= 10</a:t>
            </a:r>
          </a:p>
        </p:txBody>
      </p:sp>
      <p:sp>
        <p:nvSpPr>
          <p:cNvPr id="602139" name="Text Box 27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n=5; </a:t>
            </a:r>
            <a:r>
              <a:rPr lang="en-US" dirty="0" smtClean="0"/>
              <a:t>result </a:t>
            </a:r>
            <a:r>
              <a:rPr lang="en-US" dirty="0"/>
              <a:t>= ?</a:t>
            </a:r>
          </a:p>
        </p:txBody>
      </p:sp>
      <p:sp>
        <p:nvSpPr>
          <p:cNvPr id="602140" name="Text Box 28"/>
          <p:cNvSpPr txBox="1">
            <a:spLocks noChangeArrowheads="1"/>
          </p:cNvSpPr>
          <p:nvPr/>
        </p:nvSpPr>
        <p:spPr bwMode="auto">
          <a:xfrm>
            <a:off x="3657600" y="42672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n=0; </a:t>
            </a:r>
            <a:r>
              <a:rPr lang="en-US" dirty="0" smtClean="0"/>
              <a:t>result </a:t>
            </a:r>
            <a:r>
              <a:rPr lang="en-US" dirty="0"/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</a:t>
            </a:r>
          </a:p>
          <a:p>
            <a:pPr lvl="1"/>
            <a:r>
              <a:rPr lang="en-US" dirty="0" smtClean="0"/>
              <a:t>Memory area whose lifetime does not match any particular function?</a:t>
            </a:r>
          </a:p>
          <a:p>
            <a:pPr lvl="1"/>
            <a:r>
              <a:rPr lang="en-US" dirty="0" smtClean="0"/>
              <a:t>Memory area whose size is not known at compile time?</a:t>
            </a:r>
          </a:p>
          <a:p>
            <a:r>
              <a:rPr lang="en-US" dirty="0" smtClean="0"/>
              <a:t>Two ways to “get memory”</a:t>
            </a:r>
          </a:p>
          <a:p>
            <a:pPr lvl="1"/>
            <a:r>
              <a:rPr lang="en-US" dirty="0" smtClean="0"/>
              <a:t>Declare a variable</a:t>
            </a:r>
          </a:p>
          <a:p>
            <a:pPr lvl="2"/>
            <a:r>
              <a:rPr lang="en-US" dirty="0" smtClean="0"/>
              <a:t>Placed in global area or stack</a:t>
            </a:r>
          </a:p>
          <a:p>
            <a:pPr lvl="2"/>
            <a:r>
              <a:rPr lang="en-US" dirty="0" smtClean="0"/>
              <a:t>Either “lives” forever or “live-and-die” with containing function</a:t>
            </a:r>
          </a:p>
          <a:p>
            <a:pPr lvl="2"/>
            <a:r>
              <a:rPr lang="en-US" dirty="0" smtClean="0"/>
              <a:t>Size must be known at compile time</a:t>
            </a:r>
          </a:p>
          <a:p>
            <a:pPr lvl="1"/>
            <a:r>
              <a:rPr lang="en-US" dirty="0" smtClean="0"/>
              <a:t>Ask the run-time system for a “chunk” of memory dynamically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1026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4717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647172" name="Rectangle 1028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173" name="Rectangle 1029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47174" name="Rectangle 1030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47175" name="Text Box 1031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47176" name="Text Box 1032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47177" name="Rectangle 1033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178" name="Rectangle 1034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47179" name="Rectangle 1035"/>
          <p:cNvSpPr>
            <a:spLocks noChangeArrowheads="1"/>
          </p:cNvSpPr>
          <p:nvPr/>
        </p:nvSpPr>
        <p:spPr bwMode="auto">
          <a:xfrm>
            <a:off x="752475" y="1676400"/>
            <a:ext cx="1735138" cy="4206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program_x</a:t>
            </a:r>
          </a:p>
        </p:txBody>
      </p:sp>
      <p:sp>
        <p:nvSpPr>
          <p:cNvPr id="647180" name="Line 1036"/>
          <p:cNvSpPr>
            <a:spLocks noChangeShapeType="1"/>
          </p:cNvSpPr>
          <p:nvPr/>
        </p:nvSpPr>
        <p:spPr bwMode="auto">
          <a:xfrm>
            <a:off x="6019800" y="1828800"/>
            <a:ext cx="1143000" cy="2057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47189" name="Rectangle 1045"/>
          <p:cNvSpPr>
            <a:spLocks noChangeArrowheads="1"/>
          </p:cNvSpPr>
          <p:nvPr/>
        </p:nvSpPr>
        <p:spPr bwMode="auto">
          <a:xfrm>
            <a:off x="7162800" y="3733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47195" name="Text Box 1051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x = ?</a:t>
            </a:r>
          </a:p>
        </p:txBody>
      </p:sp>
      <p:sp>
        <p:nvSpPr>
          <p:cNvPr id="647197" name="Rectangle 1053"/>
          <p:cNvSpPr>
            <a:spLocks noChangeArrowheads="1"/>
          </p:cNvSpPr>
          <p:nvPr/>
        </p:nvSpPr>
        <p:spPr bwMode="auto">
          <a:xfrm>
            <a:off x="7162800" y="3733800"/>
            <a:ext cx="18288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51271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51272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51273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51275" name="Rectangle 11"/>
          <p:cNvSpPr>
            <a:spLocks noChangeArrowheads="1"/>
          </p:cNvSpPr>
          <p:nvPr/>
        </p:nvSpPr>
        <p:spPr bwMode="auto">
          <a:xfrm>
            <a:off x="652151" y="1676400"/>
            <a:ext cx="1935786" cy="4339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function_x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651276" name="Line 12"/>
          <p:cNvSpPr>
            <a:spLocks noChangeShapeType="1"/>
          </p:cNvSpPr>
          <p:nvPr/>
        </p:nvSpPr>
        <p:spPr bwMode="auto">
          <a:xfrm>
            <a:off x="6019800" y="1828800"/>
            <a:ext cx="1143000" cy="2209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77" name="Rectangle 13"/>
          <p:cNvSpPr>
            <a:spLocks noChangeArrowheads="1"/>
          </p:cNvSpPr>
          <p:nvPr/>
        </p:nvSpPr>
        <p:spPr bwMode="auto">
          <a:xfrm>
            <a:off x="7162800" y="3733800"/>
            <a:ext cx="18288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78" name="Text Box 14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x = ?</a:t>
            </a:r>
          </a:p>
        </p:txBody>
      </p:sp>
      <p:sp>
        <p:nvSpPr>
          <p:cNvPr id="651280" name="Line 16"/>
          <p:cNvSpPr>
            <a:spLocks noChangeShapeType="1"/>
          </p:cNvSpPr>
          <p:nvPr/>
        </p:nvSpPr>
        <p:spPr bwMode="auto">
          <a:xfrm>
            <a:off x="2362200" y="2857500"/>
            <a:ext cx="0" cy="7239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81" name="Text Box 17"/>
          <p:cNvSpPr txBox="1">
            <a:spLocks noChangeArrowheads="1"/>
          </p:cNvSpPr>
          <p:nvPr/>
        </p:nvSpPr>
        <p:spPr bwMode="auto">
          <a:xfrm>
            <a:off x="2590800" y="2819400"/>
            <a:ext cx="2133600" cy="854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function_x asks for a chunk of memory</a:t>
            </a:r>
          </a:p>
        </p:txBody>
      </p:sp>
      <p:sp>
        <p:nvSpPr>
          <p:cNvPr id="651282" name="Rectangle 18"/>
          <p:cNvSpPr>
            <a:spLocks noChangeArrowheads="1"/>
          </p:cNvSpPr>
          <p:nvPr/>
        </p:nvSpPr>
        <p:spPr bwMode="auto">
          <a:xfrm>
            <a:off x="7162800" y="4953000"/>
            <a:ext cx="1828800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83" name="Line 19"/>
          <p:cNvSpPr>
            <a:spLocks noChangeShapeType="1"/>
          </p:cNvSpPr>
          <p:nvPr/>
        </p:nvSpPr>
        <p:spPr bwMode="auto">
          <a:xfrm>
            <a:off x="4800600" y="3657600"/>
            <a:ext cx="2362200" cy="1447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84" name="Text Box 20"/>
          <p:cNvSpPr txBox="1">
            <a:spLocks noChangeArrowheads="1"/>
          </p:cNvSpPr>
          <p:nvPr/>
        </p:nvSpPr>
        <p:spPr bwMode="auto">
          <a:xfrm>
            <a:off x="3200400" y="4479925"/>
            <a:ext cx="2590800" cy="854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NOTE: This allocation is NOT part of the activation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</a:t>
            </a:r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71628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Line 4"/>
          <p:cNvSpPr>
            <a:spLocks noChangeShapeType="1"/>
          </p:cNvSpPr>
          <p:nvPr/>
        </p:nvSpPr>
        <p:spPr bwMode="auto">
          <a:xfrm>
            <a:off x="85344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Line 5"/>
          <p:cNvSpPr>
            <a:spLocks noChangeShapeType="1"/>
          </p:cNvSpPr>
          <p:nvPr/>
        </p:nvSpPr>
        <p:spPr bwMode="auto">
          <a:xfrm>
            <a:off x="71628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71628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7162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71628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7162800" y="403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71628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6705600" y="974725"/>
            <a:ext cx="4889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3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4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5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6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7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8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9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10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13</a:t>
            </a:r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71628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7162800" y="220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Line 14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7162800" y="160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>
            <a:off x="7162800" y="129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7162800" y="1295400"/>
            <a:ext cx="1371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Franklin Gothic Book" pitchFamily="34" charset="0"/>
            </a:endParaRPr>
          </a:p>
        </p:txBody>
      </p:sp>
      <p:sp>
        <p:nvSpPr>
          <p:cNvPr id="339986" name="Line 18"/>
          <p:cNvSpPr>
            <a:spLocks noChangeShapeType="1"/>
          </p:cNvSpPr>
          <p:nvPr/>
        </p:nvSpPr>
        <p:spPr bwMode="auto">
          <a:xfrm>
            <a:off x="71628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7162800" y="4968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Line 20"/>
          <p:cNvSpPr>
            <a:spLocks noChangeShapeType="1"/>
          </p:cNvSpPr>
          <p:nvPr/>
        </p:nvSpPr>
        <p:spPr bwMode="auto">
          <a:xfrm>
            <a:off x="7162800" y="52736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7162800" y="55784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0" name="Rectangle 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C’s memory model matches the</a:t>
            </a:r>
            <a:br>
              <a:rPr lang="en-US" dirty="0" smtClean="0"/>
            </a:br>
            <a:r>
              <a:rPr lang="en-US" dirty="0" smtClean="0"/>
              <a:t>underlying (virtual) memory system</a:t>
            </a:r>
          </a:p>
          <a:p>
            <a:pPr lvl="1"/>
            <a:r>
              <a:rPr lang="en-US" dirty="0" smtClean="0"/>
              <a:t>Array of addressable bytes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Allocating Space for Variables</a:t>
            </a:r>
            <a:endParaRPr lang="en-US"/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53318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53319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53320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53321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322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53329" name="Rectangle 17"/>
          <p:cNvSpPr>
            <a:spLocks noChangeArrowheads="1"/>
          </p:cNvSpPr>
          <p:nvPr/>
        </p:nvSpPr>
        <p:spPr bwMode="auto">
          <a:xfrm>
            <a:off x="7162800" y="4953000"/>
            <a:ext cx="1828800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3334" name="Rectangle 22"/>
          <p:cNvSpPr>
            <a:spLocks noChangeArrowheads="1"/>
          </p:cNvSpPr>
          <p:nvPr/>
        </p:nvSpPr>
        <p:spPr bwMode="auto">
          <a:xfrm>
            <a:off x="290513" y="1373188"/>
            <a:ext cx="86248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After function returns, memory is still</a:t>
            </a:r>
            <a:b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allocated</a:t>
            </a:r>
            <a:b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Request for dynamic chunks of memory</a:t>
            </a:r>
            <a:b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performed using a call to the underlying</a:t>
            </a:r>
            <a:b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runtime system (a system call).</a:t>
            </a:r>
          </a:p>
          <a:p>
            <a:pPr marL="500063" lvl="1" indent="-1588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Commands: </a:t>
            </a:r>
            <a:r>
              <a:rPr 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malloc </a:t>
            </a:r>
            <a:r>
              <a:rPr lang="en-US" sz="2400">
                <a:solidFill>
                  <a:srgbClr val="00001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free</a:t>
            </a:r>
          </a:p>
          <a:p>
            <a:pPr marL="500063" lvl="1" indent="-1588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</a:t>
            </a:r>
            <a:endParaRPr lang="en-US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area region of memory exists, </a:t>
            </a:r>
            <a:br>
              <a:rPr lang="en-US" dirty="0" smtClean="0"/>
            </a:br>
            <a:r>
              <a:rPr lang="en-US" dirty="0" smtClean="0"/>
              <a:t>it is called the </a:t>
            </a:r>
            <a:r>
              <a:rPr lang="en-US" dirty="0" smtClean="0">
                <a:solidFill>
                  <a:srgbClr val="FF0000"/>
                </a:solidFill>
              </a:rPr>
              <a:t>heap</a:t>
            </a:r>
            <a:endParaRPr lang="en-US" dirty="0" smtClean="0"/>
          </a:p>
          <a:p>
            <a:r>
              <a:rPr lang="en-US" dirty="0" smtClean="0"/>
              <a:t>Dynamic request for memory are allocated</a:t>
            </a:r>
            <a:br>
              <a:rPr lang="en-US" dirty="0" smtClean="0"/>
            </a:br>
            <a:r>
              <a:rPr lang="en-US" dirty="0" smtClean="0"/>
              <a:t>from this region</a:t>
            </a:r>
          </a:p>
          <a:p>
            <a:r>
              <a:rPr lang="en-US" dirty="0" smtClean="0"/>
              <a:t>Managed by the run-time system</a:t>
            </a:r>
            <a:br>
              <a:rPr lang="en-US" dirty="0" smtClean="0"/>
            </a:br>
            <a:r>
              <a:rPr lang="en-US" dirty="0" smtClean="0"/>
              <a:t>(actually, just a fancy name for a library</a:t>
            </a:r>
            <a:br>
              <a:rPr lang="en-US" dirty="0" smtClean="0"/>
            </a:br>
            <a:r>
              <a:rPr lang="en-US" dirty="0" smtClean="0"/>
              <a:t>that’s linked with all C code)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7162800" y="4800600"/>
            <a:ext cx="1828800" cy="990600"/>
          </a:xfrm>
          <a:prstGeom prst="rect">
            <a:avLst/>
          </a:prstGeom>
          <a:solidFill>
            <a:srgbClr val="CE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run-time</a:t>
            </a:r>
          </a:p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heap</a:t>
            </a:r>
          </a:p>
        </p:txBody>
      </p:sp>
      <p:sp>
        <p:nvSpPr>
          <p:cNvPr id="606216" name="Rectangle 8"/>
          <p:cNvSpPr>
            <a:spLocks noChangeArrowheads="1"/>
          </p:cNvSpPr>
          <p:nvPr/>
        </p:nvSpPr>
        <p:spPr bwMode="auto">
          <a:xfrm>
            <a:off x="7162800" y="57912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217" name="Text Box 9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06218" name="Text Box 10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06219" name="Rectangle 11"/>
          <p:cNvSpPr>
            <a:spLocks noChangeArrowheads="1"/>
          </p:cNvSpPr>
          <p:nvPr/>
        </p:nvSpPr>
        <p:spPr bwMode="auto">
          <a:xfrm>
            <a:off x="7162800" y="3276600"/>
            <a:ext cx="18288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220" name="Line 12"/>
          <p:cNvSpPr>
            <a:spLocks noChangeShapeType="1"/>
          </p:cNvSpPr>
          <p:nvPr/>
        </p:nvSpPr>
        <p:spPr bwMode="auto">
          <a:xfrm>
            <a:off x="7848600" y="4191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6221" name="Rectangle 13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06222" name="Line 14"/>
          <p:cNvSpPr>
            <a:spLocks noChangeShapeType="1"/>
          </p:cNvSpPr>
          <p:nvPr/>
        </p:nvSpPr>
        <p:spPr bwMode="auto">
          <a:xfrm>
            <a:off x="8229600" y="3733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6629400" y="2514600"/>
            <a:ext cx="1905000" cy="2438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6629400" y="1295400"/>
            <a:ext cx="1905000" cy="1219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71628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Line 4"/>
          <p:cNvSpPr>
            <a:spLocks noChangeShapeType="1"/>
          </p:cNvSpPr>
          <p:nvPr/>
        </p:nvSpPr>
        <p:spPr bwMode="auto">
          <a:xfrm>
            <a:off x="85344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Line 5"/>
          <p:cNvSpPr>
            <a:spLocks noChangeShapeType="1"/>
          </p:cNvSpPr>
          <p:nvPr/>
        </p:nvSpPr>
        <p:spPr bwMode="auto">
          <a:xfrm>
            <a:off x="71628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71628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7162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71628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7162800" y="403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71628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6705600" y="974725"/>
            <a:ext cx="4889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3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4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5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6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7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8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9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10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13</a:t>
            </a:r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71628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7162800" y="220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Line 14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7162800" y="160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>
            <a:off x="7162800" y="129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7162800" y="1295400"/>
            <a:ext cx="1371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Franklin Gothic Book" pitchFamily="34" charset="0"/>
            </a:endParaRPr>
          </a:p>
        </p:txBody>
      </p:sp>
      <p:sp>
        <p:nvSpPr>
          <p:cNvPr id="339986" name="Line 18"/>
          <p:cNvSpPr>
            <a:spLocks noChangeShapeType="1"/>
          </p:cNvSpPr>
          <p:nvPr/>
        </p:nvSpPr>
        <p:spPr bwMode="auto">
          <a:xfrm>
            <a:off x="71628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7162800" y="4968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Line 20"/>
          <p:cNvSpPr>
            <a:spLocks noChangeShapeType="1"/>
          </p:cNvSpPr>
          <p:nvPr/>
        </p:nvSpPr>
        <p:spPr bwMode="auto">
          <a:xfrm>
            <a:off x="7162800" y="52736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7162800" y="55784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0" name="Rectangle 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C’s memory model matches the</a:t>
            </a:r>
            <a:br>
              <a:rPr lang="en-US" dirty="0" smtClean="0"/>
            </a:br>
            <a:r>
              <a:rPr lang="en-US" dirty="0" smtClean="0"/>
              <a:t>underlying (virtual) memory system</a:t>
            </a:r>
          </a:p>
          <a:p>
            <a:pPr lvl="1"/>
            <a:r>
              <a:rPr lang="en-US" dirty="0" smtClean="0"/>
              <a:t>Array of addressable bytes</a:t>
            </a:r>
          </a:p>
          <a:p>
            <a:r>
              <a:rPr lang="en-US" dirty="0" smtClean="0"/>
              <a:t>Variables are simply names for</a:t>
            </a:r>
            <a:br>
              <a:rPr lang="en-US" dirty="0" smtClean="0"/>
            </a:br>
            <a:r>
              <a:rPr lang="en-US" dirty="0" smtClean="0"/>
              <a:t>contiguous sequences of bytes</a:t>
            </a:r>
          </a:p>
          <a:p>
            <a:pPr lvl="1"/>
            <a:r>
              <a:rPr lang="en-US" dirty="0" smtClean="0"/>
              <a:t>Number of bytes given by type</a:t>
            </a:r>
            <a:br>
              <a:rPr lang="en-US" dirty="0" smtClean="0"/>
            </a:br>
            <a:r>
              <a:rPr lang="en-US" dirty="0" smtClean="0"/>
              <a:t>of variable</a:t>
            </a:r>
          </a:p>
          <a:p>
            <a:r>
              <a:rPr lang="en-US" dirty="0" smtClean="0"/>
              <a:t>Compiler translates names to</a:t>
            </a:r>
            <a:br>
              <a:rPr lang="en-US" dirty="0" smtClean="0"/>
            </a:b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Typically maps to smallest address</a:t>
            </a:r>
          </a:p>
          <a:p>
            <a:pPr lvl="1"/>
            <a:r>
              <a:rPr lang="en-US" dirty="0" smtClean="0"/>
              <a:t>Will discuss in more detail later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9141" y="1600200"/>
            <a:ext cx="60785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solidFill>
                  <a:schemeClr val="accent1"/>
                </a:solidFill>
              </a:rPr>
              <a:t>int</a:t>
            </a:r>
            <a:r>
              <a:rPr lang="en-US" b="0" dirty="0" smtClean="0">
                <a:solidFill>
                  <a:schemeClr val="accent1"/>
                </a:solidFill>
              </a:rPr>
              <a:t> x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200" y="2858768"/>
            <a:ext cx="105670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double y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624887" cy="5027612"/>
          </a:xfrm>
        </p:spPr>
        <p:txBody>
          <a:bodyPr/>
          <a:lstStyle/>
          <a:p>
            <a:r>
              <a:rPr lang="en-US" dirty="0" smtClean="0"/>
              <a:t>A pointer is just an address</a:t>
            </a:r>
          </a:p>
          <a:p>
            <a:r>
              <a:rPr lang="en-US" dirty="0" smtClean="0"/>
              <a:t>Can have variables of type pointer</a:t>
            </a:r>
          </a:p>
          <a:p>
            <a:pPr lvl="1"/>
            <a:r>
              <a:rPr lang="en-US" dirty="0" smtClean="0"/>
              <a:t>Hold addresses as values</a:t>
            </a:r>
          </a:p>
          <a:p>
            <a:pPr lvl="1"/>
            <a:r>
              <a:rPr lang="en-US" dirty="0" smtClean="0"/>
              <a:t>Used for indirection</a:t>
            </a:r>
          </a:p>
          <a:p>
            <a:r>
              <a:rPr lang="en-US" dirty="0" smtClean="0"/>
              <a:t>When declaring a pointer variable, need to declare the type of the data item the pointer will point to</a:t>
            </a:r>
          </a:p>
          <a:p>
            <a:pPr lvl="1">
              <a:buClr>
                <a:schemeClr val="tx1"/>
              </a:buClr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*p;	/* p will point to a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data item */</a:t>
            </a:r>
          </a:p>
          <a:p>
            <a:r>
              <a:rPr lang="en-US" dirty="0" smtClean="0"/>
              <a:t>Pointer operators</a:t>
            </a:r>
          </a:p>
          <a:p>
            <a:pPr lvl="1"/>
            <a:r>
              <a:rPr lang="en-US" dirty="0" smtClean="0"/>
              <a:t>De-reference: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</a:p>
          <a:p>
            <a:pPr lvl="2">
              <a:buClr>
                <a:srgbClr val="000000"/>
              </a:buClr>
            </a:pPr>
            <a:r>
              <a:rPr lang="en-US" dirty="0" smtClean="0">
                <a:solidFill>
                  <a:schemeClr val="accent1"/>
                </a:solidFill>
              </a:rPr>
              <a:t>*p</a:t>
            </a:r>
            <a:r>
              <a:rPr lang="en-US" dirty="0" smtClean="0"/>
              <a:t> gives the value stored at the address pointed to by p</a:t>
            </a:r>
          </a:p>
          <a:p>
            <a:pPr lvl="1">
              <a:buClr>
                <a:srgbClr val="000000"/>
              </a:buClr>
            </a:pPr>
            <a:r>
              <a:rPr lang="en-US" dirty="0" smtClean="0"/>
              <a:t>Address: &amp;</a:t>
            </a:r>
          </a:p>
          <a:p>
            <a:pPr lvl="2">
              <a:buClr>
                <a:srgbClr val="000000"/>
              </a:buClr>
            </a:pPr>
            <a:r>
              <a:rPr lang="en-US" dirty="0" smtClean="0">
                <a:solidFill>
                  <a:schemeClr val="accent1"/>
                </a:solidFill>
              </a:rPr>
              <a:t>&amp;v</a:t>
            </a:r>
            <a:r>
              <a:rPr lang="en-US" dirty="0" smtClean="0"/>
              <a:t> gives the address of the variable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4304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4304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27325" y="1828800"/>
            <a:ext cx="44354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store the value 4 into the memory location</a:t>
            </a:r>
          </a:p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associated with i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1295400" y="2128837"/>
            <a:ext cx="1431924" cy="80964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4304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4300</a:t>
            </a:r>
            <a:endParaRPr lang="en-US" dirty="0"/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 flipH="1">
            <a:off x="2362200" y="4572001"/>
            <a:ext cx="121920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 type="triangle" w="lg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657600" y="2133600"/>
            <a:ext cx="38258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store the address of i into the </a:t>
            </a:r>
            <a:br>
              <a:rPr lang="en-US" b="0">
                <a:solidFill>
                  <a:srgbClr val="CE0000"/>
                </a:solidFill>
                <a:latin typeface="Arial" charset="0"/>
              </a:rPr>
            </a:br>
            <a:r>
              <a:rPr lang="en-US" b="0">
                <a:solidFill>
                  <a:srgbClr val="CE0000"/>
                </a:solidFill>
                <a:latin typeface="Arial" charset="0"/>
              </a:rPr>
              <a:t>memory location associated with ptr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1676400" y="2514600"/>
            <a:ext cx="1981200" cy="1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5489</TotalTime>
  <Pages>15</Pages>
  <Words>1431</Words>
  <Application>Microsoft Office PowerPoint</Application>
  <PresentationFormat>On-screen Show (4:3)</PresentationFormat>
  <Paragraphs>498</Paragraphs>
  <Slides>41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class6-wrapup</vt:lpstr>
      <vt:lpstr>211: Computer Architecture Spring 2014</vt:lpstr>
      <vt:lpstr>Comparison with Java</vt:lpstr>
      <vt:lpstr>Anatomy of a C Program</vt:lpstr>
      <vt:lpstr>Memory</vt:lpstr>
      <vt:lpstr>Memory</vt:lpstr>
      <vt:lpstr>Pointers</vt:lpstr>
      <vt:lpstr>Pointer Example</vt:lpstr>
      <vt:lpstr>Pointer Example</vt:lpstr>
      <vt:lpstr>Pointer Example</vt:lpstr>
      <vt:lpstr>Pointer Example</vt:lpstr>
      <vt:lpstr>Null Pointer</vt:lpstr>
      <vt:lpstr>Type Casting</vt:lpstr>
      <vt:lpstr>Arrays</vt:lpstr>
      <vt:lpstr>Array Storage</vt:lpstr>
      <vt:lpstr>Arrays &amp; Pointers</vt:lpstr>
      <vt:lpstr>Arrays &amp; Pointers (Continued)</vt:lpstr>
      <vt:lpstr>Pointer Arithmetic</vt:lpstr>
      <vt:lpstr>Passing Arrays as Arguments</vt:lpstr>
      <vt:lpstr>Common Pitfalls with Arrays in C</vt:lpstr>
      <vt:lpstr>Strings: Arrays of Characters</vt:lpstr>
      <vt:lpstr>Useful functions for Strings</vt:lpstr>
      <vt:lpstr>Special Character Literals</vt:lpstr>
      <vt:lpstr>Structures</vt:lpstr>
      <vt:lpstr>Defining a Struct</vt:lpstr>
      <vt:lpstr>Declaring and Using a Struct</vt:lpstr>
      <vt:lpstr>Array of Structs</vt:lpstr>
      <vt:lpstr>Pointer to Struct</vt:lpstr>
      <vt:lpstr>Passing Structs as Arguments</vt:lpstr>
      <vt:lpstr>Dynamic Allocation</vt:lpstr>
      <vt:lpstr>Memory Management 101</vt:lpstr>
      <vt:lpstr>Allocating Space for Variables</vt:lpstr>
      <vt:lpstr>Allocating Space for Variables</vt:lpstr>
      <vt:lpstr>Allocating Space for Variables</vt:lpstr>
      <vt:lpstr>Allocating Space for Variables</vt:lpstr>
      <vt:lpstr>Allocating Space for Variables</vt:lpstr>
      <vt:lpstr>Allocating Space for Variables</vt:lpstr>
      <vt:lpstr>Dynamic Allocation </vt:lpstr>
      <vt:lpstr>Allocating Space for Variables</vt:lpstr>
      <vt:lpstr>Allocating Space for Variables</vt:lpstr>
      <vt:lpstr>Allocating Space for Variables</vt:lpstr>
      <vt:lpstr>Dynamic Memory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221</cp:revision>
  <cp:lastPrinted>1999-01-11T23:34:46Z</cp:lastPrinted>
  <dcterms:created xsi:type="dcterms:W3CDTF">1998-08-11T09:18:18Z</dcterms:created>
  <dcterms:modified xsi:type="dcterms:W3CDTF">2014-02-04T18:14:29Z</dcterms:modified>
</cp:coreProperties>
</file>