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1"/>
  </p:notesMasterIdLst>
  <p:handoutMasterIdLst>
    <p:handoutMasterId r:id="rId42"/>
  </p:handout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257" r:id="rId14"/>
    <p:sldId id="258" r:id="rId15"/>
    <p:sldId id="259" r:id="rId16"/>
    <p:sldId id="260" r:id="rId17"/>
    <p:sldId id="292" r:id="rId18"/>
    <p:sldId id="263" r:id="rId19"/>
    <p:sldId id="264" r:id="rId20"/>
    <p:sldId id="261" r:id="rId21"/>
    <p:sldId id="262" r:id="rId22"/>
    <p:sldId id="266" r:id="rId23"/>
    <p:sldId id="267" r:id="rId24"/>
    <p:sldId id="269" r:id="rId25"/>
    <p:sldId id="270" r:id="rId26"/>
    <p:sldId id="271" r:id="rId27"/>
    <p:sldId id="272" r:id="rId28"/>
    <p:sldId id="273" r:id="rId29"/>
    <p:sldId id="276" r:id="rId30"/>
    <p:sldId id="278" r:id="rId31"/>
    <p:sldId id="279" r:id="rId32"/>
    <p:sldId id="280" r:id="rId33"/>
    <p:sldId id="281" r:id="rId34"/>
    <p:sldId id="284" r:id="rId35"/>
    <p:sldId id="285" r:id="rId36"/>
    <p:sldId id="286" r:id="rId37"/>
    <p:sldId id="288" r:id="rId38"/>
    <p:sldId id="289" r:id="rId39"/>
    <p:sldId id="291" r:id="rId40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FF99"/>
    <a:srgbClr val="FF99CC"/>
    <a:srgbClr val="CCFFFF"/>
    <a:srgbClr val="FFFF99"/>
    <a:srgbClr val="CC0000"/>
    <a:srgbClr val="00001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0" autoAdjust="0"/>
    <p:restoredTop sz="90929"/>
  </p:normalViewPr>
  <p:slideViewPr>
    <p:cSldViewPr>
      <p:cViewPr>
        <p:scale>
          <a:sx n="100" d="100"/>
          <a:sy n="100" d="100"/>
        </p:scale>
        <p:origin x="-240" y="-72"/>
      </p:cViewPr>
      <p:guideLst>
        <p:guide orient="horz" pos="230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20" y="-84"/>
      </p:cViewPr>
      <p:guideLst>
        <p:guide orient="horz" pos="3024"/>
        <p:guide pos="2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545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610" y="4560789"/>
            <a:ext cx="5365981" cy="43209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416" tIns="46871" rIns="95416" bIns="468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248843" y="9145558"/>
            <a:ext cx="817516" cy="2608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67" tIns="46871" rIns="92067" bIns="46871">
            <a:spAutoFit/>
          </a:bodyPr>
          <a:lstStyle/>
          <a:p>
            <a:pPr defTabSz="915865"/>
            <a:r>
              <a:rPr lang="en-US" sz="1200" b="0" dirty="0">
                <a:latin typeface="Century Gothic" pitchFamily="34" charset="0"/>
              </a:rPr>
              <a:t>Page </a:t>
            </a:r>
            <a:fld id="{5DC85E0A-D1C1-40D4-92BC-19060C4762CF}" type="slidenum">
              <a:rPr lang="en-US" sz="1200" b="0">
                <a:latin typeface="Century Gothic" pitchFamily="34" charset="0"/>
              </a:rPr>
              <a:pPr defTabSz="915865"/>
              <a:t>‹#›</a:t>
            </a:fld>
            <a:endParaRPr lang="en-US" sz="1200" b="0" dirty="0">
              <a:latin typeface="Century Gothic" pitchFamily="34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5488"/>
            <a:ext cx="4783138" cy="35893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385553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737" y="9120158"/>
            <a:ext cx="3169810" cy="479402"/>
          </a:xfrm>
          <a:prstGeom prst="rect">
            <a:avLst/>
          </a:prstGeom>
          <a:ln/>
        </p:spPr>
        <p:txBody>
          <a:bodyPr lIns="95052" tIns="47526" rIns="95052" bIns="47526"/>
          <a:lstStyle/>
          <a:p>
            <a:fld id="{971878FB-5AFC-4760-9610-7D7C3D7E7A7B}" type="slidenum">
              <a:rPr lang="en-US"/>
              <a:pPr/>
              <a:t>1</a:t>
            </a:fld>
            <a:endParaRPr lang="en-US"/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84725" cy="3589337"/>
          </a:xfrm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929" y="4560899"/>
            <a:ext cx="5367346" cy="432119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4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5488"/>
            <a:ext cx="4783138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610" y="4560789"/>
            <a:ext cx="5365981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09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5488"/>
            <a:ext cx="4783138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610" y="4560789"/>
            <a:ext cx="5365981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15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03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7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8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743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97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76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56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91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5488"/>
            <a:ext cx="4783138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610" y="4560789"/>
            <a:ext cx="5365981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114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2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5488"/>
            <a:ext cx="4783138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157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610" y="4560789"/>
            <a:ext cx="5365981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01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5488"/>
            <a:ext cx="4783138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610" y="4560789"/>
            <a:ext cx="5365981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08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5488"/>
            <a:ext cx="4783138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610" y="4560789"/>
            <a:ext cx="5365981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83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5488"/>
            <a:ext cx="4783138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610" y="4560789"/>
            <a:ext cx="5365981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27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5488"/>
            <a:ext cx="4783138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610" y="4560789"/>
            <a:ext cx="5365981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09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5488"/>
            <a:ext cx="4783138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610" y="4560789"/>
            <a:ext cx="5365981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1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5488"/>
            <a:ext cx="4783138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610" y="4560789"/>
            <a:ext cx="5365981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42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90800"/>
            <a:ext cx="6400800" cy="1752600"/>
          </a:xfrm>
        </p:spPr>
        <p:txBody>
          <a:bodyPr/>
          <a:lstStyle>
            <a:lvl1pPr marL="0" indent="0" algn="l"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143000"/>
          </a:xfrm>
          <a:effectLst/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657600" y="6400800"/>
            <a:ext cx="1981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235450" cy="502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20788"/>
            <a:ext cx="4237037" cy="502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657600" y="6400800"/>
            <a:ext cx="1981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stylec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657600" y="6400800"/>
            <a:ext cx="1981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657600" y="6400800"/>
            <a:ext cx="1981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5750" y="247650"/>
            <a:ext cx="8586788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657600" y="6400800"/>
            <a:ext cx="1981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8610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810000"/>
            <a:ext cx="8610600" cy="23209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85750" y="247650"/>
            <a:ext cx="8586788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657600" y="6400800"/>
            <a:ext cx="1981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5750" y="247650"/>
            <a:ext cx="8586788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304800" y="3733800"/>
            <a:ext cx="8610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1219200"/>
            <a:ext cx="8610600" cy="23209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657600" y="6400800"/>
            <a:ext cx="1981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624887" cy="502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247650"/>
            <a:ext cx="8586788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5" r:id="rId4"/>
    <p:sldLayoutId id="2147483656" r:id="rId5"/>
    <p:sldLayoutId id="2147483661" r:id="rId6"/>
    <p:sldLayoutId id="2147483662" r:id="rId7"/>
    <p:sldLayoutId id="2147483663" r:id="rId8"/>
  </p:sldLayoutIdLst>
  <p:transition spd="med"/>
  <p:txStyles>
    <p:titleStyle>
      <a:lvl1pPr algn="ctr" rtl="0" fontAlgn="base">
        <a:lnSpc>
          <a:spcPct val="87000"/>
        </a:lnSpc>
        <a:spcBef>
          <a:spcPct val="0"/>
        </a:spcBef>
        <a:spcAft>
          <a:spcPct val="0"/>
        </a:spcAft>
        <a:defRPr sz="3400" b="1" baseline="0">
          <a:solidFill>
            <a:schemeClr val="hlink"/>
          </a:solidFill>
          <a:effectLst/>
          <a:latin typeface="+mj-lt"/>
          <a:ea typeface="+mj-ea"/>
          <a:cs typeface="+mj-cs"/>
        </a:defRPr>
      </a:lvl1pPr>
      <a:lvl2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2pPr>
      <a:lvl3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3pPr>
      <a:lvl4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4pPr>
      <a:lvl5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5pPr>
      <a:lvl6pPr marL="4572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6pPr>
      <a:lvl7pPr marL="9144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7pPr>
      <a:lvl8pPr marL="13716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8pPr>
      <a:lvl9pPr marL="18288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9pPr>
    </p:titleStyle>
    <p:bodyStyle>
      <a:lvl1pPr marL="0" indent="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pitchFamily="2" charset="2"/>
        <a:defRPr sz="2400" b="0" i="0" baseline="0">
          <a:solidFill>
            <a:schemeClr val="accent4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1pPr>
      <a:lvl2pPr marL="744538" indent="-246063" algn="l" rtl="0" fontAlgn="base">
        <a:spcBef>
          <a:spcPct val="25000"/>
        </a:spcBef>
        <a:spcAft>
          <a:spcPct val="0"/>
        </a:spcAft>
        <a:buClrTx/>
        <a:buSzPct val="75000"/>
        <a:buFont typeface="Wingdings" pitchFamily="2" charset="2"/>
        <a:buChar char="n"/>
        <a:defRPr sz="2200" b="0" i="0" baseline="0">
          <a:solidFill>
            <a:schemeClr val="tx1"/>
          </a:solidFill>
          <a:latin typeface="+mn-lt"/>
        </a:defRPr>
      </a:lvl2pPr>
      <a:lvl3pPr marL="1146175" indent="-238125" algn="l" rtl="0" fontAlgn="base">
        <a:lnSpc>
          <a:spcPct val="107000"/>
        </a:lnSpc>
        <a:spcBef>
          <a:spcPct val="10000"/>
        </a:spcBef>
        <a:spcAft>
          <a:spcPct val="0"/>
        </a:spcAft>
        <a:buClrTx/>
        <a:buSzPct val="90000"/>
        <a:buFont typeface="Wingdings" pitchFamily="2" charset="2"/>
        <a:buChar char="l"/>
        <a:defRPr sz="2200" b="0" i="0" baseline="0">
          <a:solidFill>
            <a:srgbClr val="000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4pPr>
      <a:lvl5pPr marL="24511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9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Abhishek</a:t>
            </a:r>
            <a:r>
              <a:rPr lang="en-US" dirty="0" smtClean="0"/>
              <a:t> </a:t>
            </a:r>
            <a:r>
              <a:rPr lang="en-US" dirty="0" err="1" smtClean="0"/>
              <a:t>Bhattacharjee</a:t>
            </a:r>
            <a:endParaRPr lang="en-US" dirty="0" smtClean="0"/>
          </a:p>
          <a:p>
            <a:pPr algn="ctr"/>
            <a:endParaRPr lang="en-US" dirty="0" smtClean="0"/>
          </a:p>
          <a:p>
            <a:r>
              <a:rPr lang="en-US" dirty="0" smtClean="0"/>
              <a:t>Topic:</a:t>
            </a:r>
          </a:p>
          <a:p>
            <a:pPr lvl="1"/>
            <a:r>
              <a:rPr lang="en-US" dirty="0" smtClean="0"/>
              <a:t>Data representation</a:t>
            </a:r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211: Computer Architecture</a:t>
            </a:r>
            <a:br>
              <a:rPr lang="en-US" dirty="0" smtClean="0"/>
            </a:br>
            <a:r>
              <a:rPr lang="en-US" dirty="0" smtClean="0"/>
              <a:t>Spring 2014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Bug - # 8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Referencing Freed Blocks</a:t>
            </a:r>
          </a:p>
        </p:txBody>
      </p:sp>
      <p:sp>
        <p:nvSpPr>
          <p:cNvPr id="632836" name="Text Box 4"/>
          <p:cNvSpPr txBox="1">
            <a:spLocks noChangeArrowheads="1"/>
          </p:cNvSpPr>
          <p:nvPr/>
        </p:nvSpPr>
        <p:spPr bwMode="auto">
          <a:xfrm>
            <a:off x="2438400" y="2667000"/>
            <a:ext cx="4800600" cy="2673350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x = malloc(N*sizeof(int));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&lt;manipulate x&gt;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free(x);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...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y = malloc(M*sizeof(int));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for (i=0; i&lt;M; i++)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y[i] = x[i]++;</a:t>
            </a:r>
          </a:p>
        </p:txBody>
      </p:sp>
    </p:spTree>
    <p:extLst>
      <p:ext uri="{BB962C8B-B14F-4D97-AF65-F5344CB8AC3E}">
        <p14:creationId xmlns:p14="http://schemas.microsoft.com/office/powerpoint/2010/main" val="39878057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Bug - # 9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Failing to Free Blocks (Memory Leaks)</a:t>
            </a:r>
          </a:p>
          <a:p>
            <a:pPr lvl="1"/>
            <a:r>
              <a:rPr lang="en-US" dirty="0"/>
              <a:t>Slow, long-term killer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34884" name="Text Box 4"/>
          <p:cNvSpPr txBox="1">
            <a:spLocks noChangeArrowheads="1"/>
          </p:cNvSpPr>
          <p:nvPr/>
        </p:nvSpPr>
        <p:spPr bwMode="auto">
          <a:xfrm>
            <a:off x="2095500" y="2895600"/>
            <a:ext cx="4953000" cy="190182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" pitchFamily="49" charset="0"/>
              </a:rPr>
              <a:t>foo() {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" pitchFamily="49" charset="0"/>
              </a:rPr>
              <a:t>  int *x = malloc(N*sizeof(int));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" pitchFamily="49" charset="0"/>
              </a:rPr>
              <a:t>  ...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" pitchFamily="49" charset="0"/>
              </a:rPr>
              <a:t>  return;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38221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Bug - # 10 </a:t>
            </a:r>
          </a:p>
        </p:txBody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624887" cy="5224463"/>
          </a:xfrm>
        </p:spPr>
        <p:txBody>
          <a:bodyPr/>
          <a:lstStyle/>
          <a:p>
            <a:r>
              <a:rPr lang="en-US" dirty="0"/>
              <a:t>Failing to Free Blocks (Memory Leaks)</a:t>
            </a:r>
          </a:p>
          <a:p>
            <a:pPr lvl="1"/>
            <a:r>
              <a:rPr lang="en-US" dirty="0"/>
              <a:t>Freeing only part of a data structure</a:t>
            </a:r>
          </a:p>
          <a:p>
            <a:pPr lvl="1"/>
            <a:endParaRPr lang="en-US" dirty="0"/>
          </a:p>
        </p:txBody>
      </p:sp>
      <p:sp>
        <p:nvSpPr>
          <p:cNvPr id="636932" name="Text Box 4"/>
          <p:cNvSpPr txBox="1">
            <a:spLocks noChangeArrowheads="1"/>
          </p:cNvSpPr>
          <p:nvPr/>
        </p:nvSpPr>
        <p:spPr bwMode="auto">
          <a:xfrm>
            <a:off x="1143000" y="1981200"/>
            <a:ext cx="7315200" cy="3761030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err="1">
                <a:solidFill>
                  <a:srgbClr val="000065"/>
                </a:solidFill>
                <a:latin typeface="Courier New" pitchFamily="49" charset="0"/>
              </a:rPr>
              <a:t>struct</a:t>
            </a:r>
            <a:r>
              <a:rPr lang="en-US" sz="1600" dirty="0">
                <a:solidFill>
                  <a:srgbClr val="000065"/>
                </a:solidFill>
                <a:latin typeface="Courier New" pitchFamily="49" charset="0"/>
              </a:rPr>
              <a:t> list </a:t>
            </a:r>
            <a:r>
              <a:rPr lang="en-US" sz="1600" dirty="0" smtClean="0">
                <a:solidFill>
                  <a:srgbClr val="000065"/>
                </a:solidFill>
                <a:latin typeface="Courier New" pitchFamily="49" charset="0"/>
              </a:rPr>
              <a:t>{ </a:t>
            </a:r>
            <a:r>
              <a:rPr lang="en-US" sz="1600" dirty="0" err="1" smtClean="0">
                <a:solidFill>
                  <a:srgbClr val="000065"/>
                </a:solidFill>
                <a:latin typeface="Courier New" pitchFamily="49" charset="0"/>
              </a:rPr>
              <a:t>int</a:t>
            </a:r>
            <a:r>
              <a:rPr lang="en-US" sz="1600" dirty="0" smtClean="0">
                <a:solidFill>
                  <a:srgbClr val="000065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65"/>
                </a:solidFill>
                <a:latin typeface="Courier New" pitchFamily="49" charset="0"/>
              </a:rPr>
              <a:t>val</a:t>
            </a:r>
            <a:r>
              <a:rPr lang="en-US" sz="1600" dirty="0" smtClean="0">
                <a:solidFill>
                  <a:srgbClr val="000065"/>
                </a:solidFill>
                <a:latin typeface="Courier New" pitchFamily="49" charset="0"/>
              </a:rPr>
              <a:t>; </a:t>
            </a:r>
            <a:r>
              <a:rPr lang="en-US" sz="1600" dirty="0" err="1" smtClean="0">
                <a:solidFill>
                  <a:srgbClr val="000065"/>
                </a:solidFill>
                <a:latin typeface="Courier New" pitchFamily="49" charset="0"/>
              </a:rPr>
              <a:t>struct</a:t>
            </a:r>
            <a:r>
              <a:rPr lang="en-US" sz="1600" dirty="0" smtClean="0">
                <a:solidFill>
                  <a:srgbClr val="000065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000065"/>
                </a:solidFill>
                <a:latin typeface="Courier New" pitchFamily="49" charset="0"/>
              </a:rPr>
              <a:t>list *next</a:t>
            </a:r>
            <a:r>
              <a:rPr lang="en-US" sz="1600" dirty="0" smtClean="0">
                <a:solidFill>
                  <a:srgbClr val="000065"/>
                </a:solidFill>
                <a:latin typeface="Courier New" pitchFamily="49" charset="0"/>
              </a:rPr>
              <a:t>;};</a:t>
            </a:r>
            <a:endParaRPr lang="en-US" sz="1600" dirty="0">
              <a:solidFill>
                <a:srgbClr val="000065"/>
              </a:solidFill>
              <a:latin typeface="Courier New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sz="1600" dirty="0" err="1">
                <a:solidFill>
                  <a:srgbClr val="000065"/>
                </a:solidFill>
                <a:latin typeface="Courier New" pitchFamily="49" charset="0"/>
              </a:rPr>
              <a:t>foo</a:t>
            </a:r>
            <a:r>
              <a:rPr lang="en-US" sz="1600" dirty="0">
                <a:solidFill>
                  <a:srgbClr val="000065"/>
                </a:solidFill>
                <a:latin typeface="Courier New" pitchFamily="49" charset="0"/>
              </a:rPr>
              <a:t>() {</a:t>
            </a:r>
          </a:p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rgbClr val="000065"/>
                </a:solidFill>
                <a:latin typeface="Courier New" pitchFamily="49" charset="0"/>
              </a:rPr>
              <a:t>  </a:t>
            </a:r>
            <a:r>
              <a:rPr lang="en-US" sz="1600" dirty="0" err="1">
                <a:solidFill>
                  <a:srgbClr val="000065"/>
                </a:solidFill>
                <a:latin typeface="Courier New" pitchFamily="49" charset="0"/>
              </a:rPr>
              <a:t>struct</a:t>
            </a:r>
            <a:r>
              <a:rPr lang="en-US" sz="1600" dirty="0">
                <a:solidFill>
                  <a:srgbClr val="000065"/>
                </a:solidFill>
                <a:latin typeface="Courier New" pitchFamily="49" charset="0"/>
              </a:rPr>
              <a:t> list *head =</a:t>
            </a:r>
          </a:p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rgbClr val="000065"/>
                </a:solidFill>
                <a:latin typeface="Courier New" pitchFamily="49" charset="0"/>
              </a:rPr>
              <a:t>  </a:t>
            </a:r>
            <a:r>
              <a:rPr lang="en-US" sz="1600" dirty="0" smtClean="0">
                <a:solidFill>
                  <a:srgbClr val="000065"/>
                </a:solidFill>
                <a:latin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000065"/>
                </a:solidFill>
                <a:latin typeface="Courier New" pitchFamily="49" charset="0"/>
              </a:rPr>
              <a:t>malloc</a:t>
            </a:r>
            <a:r>
              <a:rPr lang="en-US" sz="1600" dirty="0" smtClean="0">
                <a:solidFill>
                  <a:srgbClr val="000065"/>
                </a:solidFill>
                <a:latin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000065"/>
                </a:solidFill>
                <a:latin typeface="Courier New" pitchFamily="49" charset="0"/>
              </a:rPr>
              <a:t>sizeof</a:t>
            </a:r>
            <a:r>
              <a:rPr lang="en-US" sz="1600" dirty="0" smtClean="0">
                <a:solidFill>
                  <a:srgbClr val="000065"/>
                </a:solidFill>
                <a:latin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000065"/>
                </a:solidFill>
                <a:latin typeface="Courier New" pitchFamily="49" charset="0"/>
              </a:rPr>
              <a:t>struct</a:t>
            </a:r>
            <a:r>
              <a:rPr lang="en-US" sz="1600" dirty="0" smtClean="0">
                <a:solidFill>
                  <a:srgbClr val="000065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000065"/>
                </a:solidFill>
                <a:latin typeface="Courier New" pitchFamily="49" charset="0"/>
              </a:rPr>
              <a:t>list));</a:t>
            </a:r>
          </a:p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rgbClr val="000065"/>
                </a:solidFill>
                <a:latin typeface="Courier New" pitchFamily="49" charset="0"/>
              </a:rPr>
              <a:t>  head-&gt;</a:t>
            </a:r>
            <a:r>
              <a:rPr lang="en-US" sz="1600" dirty="0" err="1">
                <a:solidFill>
                  <a:srgbClr val="000065"/>
                </a:solidFill>
                <a:latin typeface="Courier New" pitchFamily="49" charset="0"/>
              </a:rPr>
              <a:t>val</a:t>
            </a:r>
            <a:r>
              <a:rPr lang="en-US" sz="1600" dirty="0">
                <a:solidFill>
                  <a:srgbClr val="000065"/>
                </a:solidFill>
                <a:latin typeface="Courier New" pitchFamily="49" charset="0"/>
              </a:rPr>
              <a:t> = 0;</a:t>
            </a:r>
          </a:p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rgbClr val="000065"/>
                </a:solidFill>
                <a:latin typeface="Courier New" pitchFamily="49" charset="0"/>
              </a:rPr>
              <a:t>  head-&gt;next = NULL;</a:t>
            </a:r>
          </a:p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rgbClr val="000065"/>
                </a:solidFill>
                <a:latin typeface="Courier New" pitchFamily="49" charset="0"/>
              </a:rPr>
              <a:t>  &lt;create and manipulate the rest of the list&gt;</a:t>
            </a:r>
          </a:p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rgbClr val="000065"/>
                </a:solidFill>
                <a:latin typeface="Courier New" pitchFamily="49" charset="0"/>
              </a:rPr>
              <a:t>  ...</a:t>
            </a:r>
          </a:p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rgbClr val="000065"/>
                </a:solidFill>
                <a:latin typeface="Courier New" pitchFamily="49" charset="0"/>
              </a:rPr>
              <a:t>  free(head);</a:t>
            </a:r>
          </a:p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rgbClr val="000065"/>
                </a:solidFill>
                <a:latin typeface="Courier New" pitchFamily="49" charset="0"/>
              </a:rPr>
              <a:t>return;</a:t>
            </a:r>
          </a:p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rgbClr val="000065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60891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4419600" cy="4911725"/>
          </a:xfrm>
        </p:spPr>
        <p:txBody>
          <a:bodyPr/>
          <a:lstStyle/>
          <a:p>
            <a:r>
              <a:rPr lang="en-US" dirty="0" smtClean="0"/>
              <a:t>Manipulate stored information</a:t>
            </a:r>
          </a:p>
          <a:p>
            <a:r>
              <a:rPr lang="en-US" dirty="0" smtClean="0"/>
              <a:t>Information is data</a:t>
            </a:r>
          </a:p>
          <a:p>
            <a:pPr lvl="1"/>
            <a:r>
              <a:rPr lang="en-US" dirty="0" smtClean="0"/>
              <a:t>How is it represented?</a:t>
            </a:r>
          </a:p>
          <a:p>
            <a:r>
              <a:rPr lang="en-US" dirty="0" smtClean="0"/>
              <a:t>Basic information: numbers</a:t>
            </a:r>
          </a:p>
          <a:p>
            <a:r>
              <a:rPr lang="en-US" dirty="0" smtClean="0"/>
              <a:t>Human beings have represented numbers throughout history</a:t>
            </a:r>
          </a:p>
          <a:p>
            <a:pPr lvl="1"/>
            <a:r>
              <a:rPr lang="en-US" dirty="0" smtClean="0"/>
              <a:t>Egyptian number system</a:t>
            </a:r>
          </a:p>
          <a:p>
            <a:pPr lvl="1"/>
            <a:r>
              <a:rPr lang="en-US" dirty="0" smtClean="0"/>
              <a:t>Roman numeral</a:t>
            </a:r>
          </a:p>
          <a:p>
            <a:r>
              <a:rPr lang="en-US" dirty="0" smtClean="0"/>
              <a:t>Typically decimal</a:t>
            </a:r>
          </a:p>
          <a:p>
            <a:pPr lvl="1"/>
            <a:r>
              <a:rPr lang="en-US" dirty="0" smtClean="0"/>
              <a:t>Natural for humans</a:t>
            </a:r>
          </a:p>
          <a:p>
            <a:endParaRPr lang="en-US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 Computer Do?</a:t>
            </a:r>
            <a:endParaRPr lang="en-US" dirty="0"/>
          </a:p>
        </p:txBody>
      </p:sp>
      <p:pic>
        <p:nvPicPr>
          <p:cNvPr id="4905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676400"/>
            <a:ext cx="295275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0503" name="Text Box 7"/>
          <p:cNvSpPr txBox="1">
            <a:spLocks noChangeArrowheads="1"/>
          </p:cNvSpPr>
          <p:nvPr/>
        </p:nvSpPr>
        <p:spPr bwMode="auto">
          <a:xfrm>
            <a:off x="6376987" y="3352800"/>
            <a:ext cx="11668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dirty="0"/>
              <a:t>Discoveregypt.com</a:t>
            </a:r>
          </a:p>
        </p:txBody>
      </p:sp>
      <p:pic>
        <p:nvPicPr>
          <p:cNvPr id="4905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9025" y="3886200"/>
            <a:ext cx="16795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Comprises of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Set of numbers or elements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Operations on them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Rules that define properties of operations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Need to assign value to numbers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Let us take decimal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Base 10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Numbers are written as d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...d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d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d</a:t>
            </a:r>
            <a:r>
              <a:rPr lang="en-US" sz="2400" baseline="-25000" dirty="0" smtClean="0"/>
              <a:t>0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Each digit is in [0-9]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Value of a number is interpreted as </a:t>
            </a:r>
            <a:endParaRPr lang="en-US" sz="2400" dirty="0"/>
          </a:p>
        </p:txBody>
      </p:sp>
      <p:graphicFrame>
        <p:nvGraphicFramePr>
          <p:cNvPr id="492548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9029700" y="26749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5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9700" y="2674938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56" name="Object 1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913437" y="5173662"/>
          <a:ext cx="944563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Equation" r:id="rId5" imgW="660240" imgH="431640" progId="Equation.3">
                  <p:embed/>
                </p:oleObj>
              </mc:Choice>
              <mc:Fallback>
                <p:oleObj name="Equation" r:id="rId5" imgW="660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3437" y="5173662"/>
                        <a:ext cx="944563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</a:t>
            </a:r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</a:t>
            </a:r>
            <a:r>
              <a:rPr lang="en-US" dirty="0" smtClean="0"/>
              <a:t>2 </a:t>
            </a:r>
            <a:r>
              <a:rPr lang="en-US" dirty="0" smtClean="0">
                <a:sym typeface="Symbol"/>
              </a:rPr>
              <a:t> each digit is 0 or 1</a:t>
            </a:r>
          </a:p>
          <a:p>
            <a:r>
              <a:rPr lang="en-US" dirty="0" smtClean="0">
                <a:sym typeface="Symbol"/>
              </a:rPr>
              <a:t>Numbers are written as </a:t>
            </a:r>
            <a:r>
              <a:rPr lang="en-US" dirty="0" smtClean="0"/>
              <a:t>d</a:t>
            </a:r>
            <a:r>
              <a:rPr lang="en-US" baseline="-25000" dirty="0" smtClean="0"/>
              <a:t>n</a:t>
            </a:r>
            <a:r>
              <a:rPr lang="en-US" dirty="0" smtClean="0"/>
              <a:t>...d</a:t>
            </a:r>
            <a:r>
              <a:rPr lang="en-US" baseline="-25000" dirty="0" smtClean="0"/>
              <a:t>2</a:t>
            </a:r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d</a:t>
            </a:r>
            <a:r>
              <a:rPr lang="en-US" baseline="-25000" dirty="0" smtClean="0"/>
              <a:t>0</a:t>
            </a:r>
            <a:endParaRPr lang="en-US" dirty="0" smtClean="0"/>
          </a:p>
          <a:p>
            <a:r>
              <a:rPr lang="en-US" dirty="0" smtClean="0"/>
              <a:t>Value of number is computed as </a:t>
            </a:r>
          </a:p>
          <a:p>
            <a:r>
              <a:rPr lang="en-US" dirty="0" smtClean="0"/>
              <a:t>Binary </a:t>
            </a:r>
            <a:r>
              <a:rPr lang="en-US" dirty="0"/>
              <a:t>representation is used in computers</a:t>
            </a:r>
          </a:p>
          <a:p>
            <a:pPr lvl="1"/>
            <a:r>
              <a:rPr lang="en-US" dirty="0"/>
              <a:t>Easy to represent by switches (on/off)</a:t>
            </a:r>
          </a:p>
          <a:p>
            <a:pPr lvl="1"/>
            <a:r>
              <a:rPr lang="en-US" dirty="0"/>
              <a:t>Manipulation by </a:t>
            </a:r>
            <a:r>
              <a:rPr lang="en-US" dirty="0" smtClean="0"/>
              <a:t>digital </a:t>
            </a:r>
            <a:r>
              <a:rPr lang="en-US" dirty="0"/>
              <a:t>logic in hardware</a:t>
            </a:r>
          </a:p>
          <a:p>
            <a:r>
              <a:rPr lang="en-US" dirty="0" smtClean="0"/>
              <a:t>Written form is long and inconvenient to deal with</a:t>
            </a:r>
            <a:endParaRPr lang="en-US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4938713" y="2057400"/>
          <a:ext cx="11684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9" name="Equation" r:id="rId3" imgW="596880" imgH="431640" progId="Equation.3">
                  <p:embed/>
                </p:oleObj>
              </mc:Choice>
              <mc:Fallback>
                <p:oleObj name="Equation" r:id="rId3" imgW="596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8713" y="2057400"/>
                        <a:ext cx="1168400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</a:t>
            </a:r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 16</a:t>
            </a:r>
          </a:p>
          <a:p>
            <a:r>
              <a:rPr lang="en-US" dirty="0" smtClean="0"/>
              <a:t>Each digit can be one of 16 different values</a:t>
            </a:r>
            <a:endParaRPr lang="en-US" dirty="0"/>
          </a:p>
          <a:p>
            <a:pPr lvl="1"/>
            <a:r>
              <a:rPr lang="en-US" dirty="0"/>
              <a:t>Symbols </a:t>
            </a:r>
            <a:r>
              <a:rPr lang="en-US" dirty="0" smtClean="0"/>
              <a:t>= {</a:t>
            </a:r>
            <a:r>
              <a:rPr lang="en-US" dirty="0"/>
              <a:t>0,1,2,3,4,5,6,7,8,9,A,B,C,D,E,F}</a:t>
            </a:r>
          </a:p>
          <a:p>
            <a:r>
              <a:rPr lang="en-US" dirty="0" smtClean="0"/>
              <a:t>First  </a:t>
            </a:r>
            <a:r>
              <a:rPr lang="en-US" dirty="0"/>
              <a:t>10 </a:t>
            </a:r>
            <a:r>
              <a:rPr lang="en-US" dirty="0" smtClean="0"/>
              <a:t>symbols (0 through 9) are </a:t>
            </a:r>
            <a:r>
              <a:rPr lang="en-US" dirty="0"/>
              <a:t>same as decimal</a:t>
            </a:r>
          </a:p>
          <a:p>
            <a:pPr lvl="1"/>
            <a:r>
              <a:rPr lang="en-US" dirty="0"/>
              <a:t>A=10,B=11,C=12, D=13, E=14, </a:t>
            </a:r>
            <a:r>
              <a:rPr lang="en-US" dirty="0" smtClean="0"/>
              <a:t>F=15</a:t>
            </a:r>
          </a:p>
          <a:p>
            <a:r>
              <a:rPr lang="en-US" dirty="0" smtClean="0"/>
              <a:t>Numbers are written as d</a:t>
            </a:r>
            <a:r>
              <a:rPr lang="en-US" baseline="-25000" dirty="0" smtClean="0"/>
              <a:t>n</a:t>
            </a:r>
            <a:r>
              <a:rPr lang="en-US" dirty="0" smtClean="0"/>
              <a:t>...d</a:t>
            </a:r>
            <a:r>
              <a:rPr lang="en-US" baseline="-25000" dirty="0" smtClean="0"/>
              <a:t>2</a:t>
            </a:r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d</a:t>
            </a:r>
            <a:r>
              <a:rPr lang="en-US" baseline="-25000" dirty="0" smtClean="0"/>
              <a:t>0</a:t>
            </a:r>
            <a:endParaRPr lang="en-US" dirty="0" smtClean="0"/>
          </a:p>
          <a:p>
            <a:r>
              <a:rPr lang="en-US" dirty="0" smtClean="0"/>
              <a:t>Value = 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462088" y="3962400"/>
          <a:ext cx="12922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3" name="Equation" r:id="rId3" imgW="660240" imgH="431640" progId="Equation.3">
                  <p:embed/>
                </p:oleObj>
              </mc:Choice>
              <mc:Fallback>
                <p:oleObj name="Equation" r:id="rId3" imgW="660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3962400"/>
                        <a:ext cx="1292225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8 </a:t>
            </a:r>
            <a:r>
              <a:rPr lang="en-US" dirty="0" smtClean="0">
                <a:sym typeface="Symbol"/>
              </a:rPr>
              <a:t> each digit is in [0-7]</a:t>
            </a:r>
          </a:p>
          <a:p>
            <a:r>
              <a:rPr lang="en-US" dirty="0" smtClean="0">
                <a:sym typeface="Symbol"/>
              </a:rPr>
              <a:t>Numbers are written as </a:t>
            </a:r>
            <a:r>
              <a:rPr lang="en-US" dirty="0" smtClean="0"/>
              <a:t>d</a:t>
            </a:r>
            <a:r>
              <a:rPr lang="en-US" baseline="-25000" dirty="0" smtClean="0"/>
              <a:t>n</a:t>
            </a:r>
            <a:r>
              <a:rPr lang="en-US" dirty="0" smtClean="0"/>
              <a:t>...d</a:t>
            </a:r>
            <a:r>
              <a:rPr lang="en-US" baseline="-25000" dirty="0" smtClean="0"/>
              <a:t>2</a:t>
            </a:r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d</a:t>
            </a:r>
            <a:r>
              <a:rPr lang="en-US" baseline="-25000" dirty="0" smtClean="0"/>
              <a:t>0</a:t>
            </a:r>
            <a:endParaRPr lang="en-US" dirty="0" smtClean="0"/>
          </a:p>
          <a:p>
            <a:r>
              <a:rPr lang="en-US" dirty="0" smtClean="0"/>
              <a:t>Value of number is computed as </a:t>
            </a:r>
          </a:p>
          <a:p>
            <a:endParaRPr lang="en-US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4951413" y="2057400"/>
          <a:ext cx="11430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7" name="Equation" r:id="rId3" imgW="583920" imgH="431640" progId="Equation.3">
                  <p:embed/>
                </p:oleObj>
              </mc:Choice>
              <mc:Fallback>
                <p:oleObj name="Equation" r:id="rId3" imgW="5839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1413" y="2057400"/>
                        <a:ext cx="1143000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Hex </a:t>
            </a:r>
            <a:r>
              <a:rPr lang="en-US" dirty="0"/>
              <a:t>to </a:t>
            </a:r>
            <a:r>
              <a:rPr lang="en-US" dirty="0" smtClean="0"/>
              <a:t>Binary</a:t>
            </a:r>
            <a:endParaRPr lang="en-US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hexadecimal digit can be represented by 4 binary digits</a:t>
            </a:r>
          </a:p>
          <a:p>
            <a:pPr lvl="1"/>
            <a:r>
              <a:rPr lang="en-US" dirty="0" smtClean="0"/>
              <a:t>Why?</a:t>
            </a:r>
          </a:p>
          <a:p>
            <a:r>
              <a:rPr lang="en-US" dirty="0" smtClean="0"/>
              <a:t>0x2A8C (hex) = 0b0010</a:t>
            </a:r>
            <a:r>
              <a:rPr lang="en-US" dirty="0" smtClean="0">
                <a:solidFill>
                  <a:srgbClr val="FF0000"/>
                </a:solidFill>
              </a:rPr>
              <a:t>1010</a:t>
            </a:r>
            <a:r>
              <a:rPr lang="en-US" dirty="0" smtClean="0"/>
              <a:t>1000</a:t>
            </a:r>
            <a:r>
              <a:rPr lang="en-US" dirty="0" smtClean="0">
                <a:solidFill>
                  <a:srgbClr val="FF0000"/>
                </a:solidFill>
              </a:rPr>
              <a:t>1100</a:t>
            </a:r>
            <a:r>
              <a:rPr lang="en-US" dirty="0" smtClean="0"/>
              <a:t> (binary)</a:t>
            </a:r>
          </a:p>
          <a:p>
            <a:pPr lvl="1"/>
            <a:r>
              <a:rPr lang="en-US" dirty="0" smtClean="0"/>
              <a:t>0xC = 12 x 16</a:t>
            </a:r>
            <a:r>
              <a:rPr lang="en-US" baseline="30000" dirty="0" smtClean="0"/>
              <a:t>0</a:t>
            </a:r>
            <a:r>
              <a:rPr lang="en-US" dirty="0" smtClean="0"/>
              <a:t> = 8 + 4 = (1 x 2</a:t>
            </a:r>
            <a:r>
              <a:rPr lang="en-US" baseline="30000" dirty="0" smtClean="0"/>
              <a:t>3</a:t>
            </a:r>
            <a:r>
              <a:rPr lang="en-US" dirty="0" smtClean="0"/>
              <a:t>) + (1 x 2</a:t>
            </a:r>
            <a:r>
              <a:rPr lang="en-US" baseline="30000" dirty="0" smtClean="0"/>
              <a:t>2</a:t>
            </a:r>
            <a:r>
              <a:rPr lang="en-US" dirty="0" smtClean="0"/>
              <a:t>) = 0b1100</a:t>
            </a:r>
          </a:p>
          <a:p>
            <a:pPr lvl="1"/>
            <a:r>
              <a:rPr lang="en-US" dirty="0" smtClean="0"/>
              <a:t>0x80 = 8 x 16</a:t>
            </a:r>
            <a:r>
              <a:rPr lang="en-US" baseline="30000" dirty="0" smtClean="0"/>
              <a:t>1</a:t>
            </a:r>
            <a:r>
              <a:rPr lang="en-US" dirty="0" smtClean="0"/>
              <a:t> = 2</a:t>
            </a:r>
            <a:r>
              <a:rPr lang="en-US" baseline="30000" dirty="0" smtClean="0"/>
              <a:t>3 </a:t>
            </a:r>
            <a:r>
              <a:rPr lang="en-US" dirty="0" smtClean="0"/>
              <a:t>x 2</a:t>
            </a:r>
            <a:r>
              <a:rPr lang="en-US" baseline="30000" dirty="0" smtClean="0"/>
              <a:t>4</a:t>
            </a:r>
            <a:r>
              <a:rPr lang="en-US" dirty="0" smtClean="0"/>
              <a:t> = 2</a:t>
            </a:r>
            <a:r>
              <a:rPr lang="en-US" baseline="30000" dirty="0" smtClean="0"/>
              <a:t>7</a:t>
            </a:r>
            <a:r>
              <a:rPr lang="en-US" dirty="0" smtClean="0"/>
              <a:t> = 0b 10000000</a:t>
            </a:r>
          </a:p>
          <a:p>
            <a:pPr lvl="1"/>
            <a:r>
              <a:rPr lang="en-US" dirty="0" smtClean="0"/>
              <a:t>And so on …</a:t>
            </a:r>
          </a:p>
          <a:p>
            <a:r>
              <a:rPr lang="en-US" dirty="0" smtClean="0"/>
              <a:t>So, to convert hex to binary, just convert each digit and concatenate</a:t>
            </a:r>
          </a:p>
          <a:p>
            <a:r>
              <a:rPr lang="en-US" dirty="0" smtClean="0"/>
              <a:t>What about octal to binary?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</a:t>
            </a:r>
            <a:r>
              <a:rPr lang="en-US" dirty="0"/>
              <a:t>Binary to </a:t>
            </a:r>
            <a:r>
              <a:rPr lang="en-US" dirty="0" smtClean="0"/>
              <a:t>Hex</a:t>
            </a:r>
            <a:endParaRPr lang="en-US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 reverse</a:t>
            </a:r>
          </a:p>
          <a:p>
            <a:pPr lvl="1"/>
            <a:r>
              <a:rPr lang="en-US" dirty="0" smtClean="0"/>
              <a:t>Group each set of 4 digits and change to corresponding digit in hex</a:t>
            </a:r>
          </a:p>
          <a:p>
            <a:pPr lvl="1"/>
            <a:r>
              <a:rPr lang="en-US" dirty="0" smtClean="0"/>
              <a:t>Go from right to left</a:t>
            </a:r>
            <a:endParaRPr lang="en-US" dirty="0"/>
          </a:p>
          <a:p>
            <a:r>
              <a:rPr lang="en-US" dirty="0" smtClean="0"/>
              <a:t>Example </a:t>
            </a:r>
            <a:r>
              <a:rPr lang="en-US" dirty="0"/>
              <a:t>1011011110011100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0b</a:t>
            </a:r>
            <a:r>
              <a:rPr lang="en-US" dirty="0" smtClean="0">
                <a:solidFill>
                  <a:srgbClr val="99CC00"/>
                </a:solidFill>
              </a:rPr>
              <a:t>1011</a:t>
            </a:r>
            <a:r>
              <a:rPr lang="en-US" dirty="0" smtClean="0">
                <a:solidFill>
                  <a:srgbClr val="6600FF"/>
                </a:solidFill>
              </a:rPr>
              <a:t>0111</a:t>
            </a:r>
            <a:r>
              <a:rPr lang="en-US" dirty="0" smtClean="0">
                <a:solidFill>
                  <a:srgbClr val="00CC00"/>
                </a:solidFill>
              </a:rPr>
              <a:t>1001</a:t>
            </a:r>
            <a:r>
              <a:rPr lang="en-US" dirty="0" smtClean="0">
                <a:solidFill>
                  <a:schemeClr val="tx2"/>
                </a:solidFill>
              </a:rPr>
              <a:t>1100 = </a:t>
            </a:r>
            <a:r>
              <a:rPr lang="en-US" dirty="0" smtClean="0">
                <a:solidFill>
                  <a:srgbClr val="000000"/>
                </a:solidFill>
              </a:rPr>
              <a:t>0x</a:t>
            </a:r>
            <a:r>
              <a:rPr lang="en-US" dirty="0" smtClean="0">
                <a:solidFill>
                  <a:srgbClr val="99CC00"/>
                </a:solidFill>
              </a:rPr>
              <a:t>B</a:t>
            </a:r>
            <a:r>
              <a:rPr lang="en-US" dirty="0" smtClean="0">
                <a:solidFill>
                  <a:srgbClr val="6600FF"/>
                </a:solidFill>
              </a:rPr>
              <a:t>7</a:t>
            </a:r>
            <a:r>
              <a:rPr lang="en-US" dirty="0" smtClean="0">
                <a:solidFill>
                  <a:srgbClr val="00CC00"/>
                </a:solidFill>
              </a:rPr>
              <a:t>9</a:t>
            </a:r>
            <a:r>
              <a:rPr lang="en-US" dirty="0" smtClean="0">
                <a:solidFill>
                  <a:schemeClr val="tx2"/>
                </a:solidFill>
              </a:rPr>
              <a:t>C</a:t>
            </a:r>
          </a:p>
          <a:p>
            <a:r>
              <a:rPr lang="en-US" dirty="0" smtClean="0"/>
              <a:t>What about binary to octal?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64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to Binary</a:t>
            </a:r>
            <a:endParaRPr lang="en-US" dirty="0"/>
          </a:p>
        </p:txBody>
      </p:sp>
      <p:sp>
        <p:nvSpPr>
          <p:cNvPr id="50995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largest p, q, r … such that</a:t>
            </a:r>
          </a:p>
          <a:p>
            <a:pPr lvl="1"/>
            <a:r>
              <a:rPr lang="en-US" dirty="0" smtClean="0"/>
              <a:t>n = 2</a:t>
            </a:r>
            <a:r>
              <a:rPr lang="en-US" baseline="30000" dirty="0" smtClean="0"/>
              <a:t>p</a:t>
            </a:r>
            <a:r>
              <a:rPr lang="en-US" dirty="0" smtClean="0"/>
              <a:t> + r</a:t>
            </a:r>
            <a:r>
              <a:rPr lang="en-US" baseline="-25000" dirty="0" smtClean="0"/>
              <a:t>1</a:t>
            </a:r>
            <a:r>
              <a:rPr lang="en-US" dirty="0" smtClean="0"/>
              <a:t>, where r</a:t>
            </a:r>
            <a:r>
              <a:rPr lang="en-US" baseline="-25000" dirty="0" smtClean="0"/>
              <a:t>1</a:t>
            </a:r>
            <a:r>
              <a:rPr lang="en-US" dirty="0" smtClean="0"/>
              <a:t> &lt; 2</a:t>
            </a:r>
            <a:r>
              <a:rPr lang="en-US" baseline="30000" dirty="0" smtClean="0"/>
              <a:t>p</a:t>
            </a:r>
          </a:p>
          <a:p>
            <a:pPr lvl="1"/>
            <a:r>
              <a:rPr lang="en-US" dirty="0" smtClean="0"/>
              <a:t>n - 2</a:t>
            </a:r>
            <a:r>
              <a:rPr lang="en-US" baseline="30000" dirty="0" smtClean="0"/>
              <a:t>p</a:t>
            </a:r>
            <a:r>
              <a:rPr lang="en-US" dirty="0" smtClean="0"/>
              <a:t> = 2</a:t>
            </a:r>
            <a:r>
              <a:rPr lang="en-US" baseline="30000" dirty="0" smtClean="0"/>
              <a:t>q</a:t>
            </a:r>
            <a:r>
              <a:rPr lang="en-US" dirty="0" smtClean="0"/>
              <a:t> + r</a:t>
            </a:r>
            <a:r>
              <a:rPr lang="en-US" baseline="-25000" dirty="0" smtClean="0"/>
              <a:t>2</a:t>
            </a:r>
            <a:r>
              <a:rPr lang="en-US" dirty="0" smtClean="0"/>
              <a:t>, where r</a:t>
            </a:r>
            <a:r>
              <a:rPr lang="en-US" baseline="-25000" dirty="0" smtClean="0"/>
              <a:t>2</a:t>
            </a:r>
            <a:r>
              <a:rPr lang="en-US" dirty="0" smtClean="0"/>
              <a:t> &lt; 2</a:t>
            </a:r>
            <a:r>
              <a:rPr lang="en-US" baseline="30000" dirty="0" smtClean="0"/>
              <a:t>q</a:t>
            </a:r>
          </a:p>
          <a:p>
            <a:pPr lvl="1"/>
            <a:r>
              <a:rPr lang="en-US" dirty="0" smtClean="0"/>
              <a:t>n – (2</a:t>
            </a:r>
            <a:r>
              <a:rPr lang="en-US" baseline="30000" dirty="0" smtClean="0"/>
              <a:t>p</a:t>
            </a:r>
            <a:r>
              <a:rPr lang="en-US" dirty="0" smtClean="0"/>
              <a:t> + 2</a:t>
            </a:r>
            <a:r>
              <a:rPr lang="en-US" baseline="30000" dirty="0" smtClean="0"/>
              <a:t>q</a:t>
            </a:r>
            <a:r>
              <a:rPr lang="en-US" dirty="0" smtClean="0"/>
              <a:t>)= 2</a:t>
            </a:r>
            <a:r>
              <a:rPr lang="en-US" baseline="30000" dirty="0" smtClean="0"/>
              <a:t>r</a:t>
            </a:r>
            <a:r>
              <a:rPr lang="en-US" dirty="0" smtClean="0"/>
              <a:t> + r</a:t>
            </a:r>
            <a:r>
              <a:rPr lang="en-US" baseline="-25000" dirty="0" smtClean="0"/>
              <a:t>3</a:t>
            </a:r>
            <a:r>
              <a:rPr lang="en-US" dirty="0" smtClean="0"/>
              <a:t>, where r</a:t>
            </a:r>
            <a:r>
              <a:rPr lang="en-US" baseline="-25000" dirty="0" smtClean="0"/>
              <a:t>3</a:t>
            </a:r>
            <a:r>
              <a:rPr lang="en-US" dirty="0" smtClean="0"/>
              <a:t> &lt; 2</a:t>
            </a:r>
            <a:r>
              <a:rPr lang="en-US" baseline="30000" dirty="0" smtClean="0"/>
              <a:t>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The above means that</a:t>
            </a:r>
          </a:p>
          <a:p>
            <a:pPr lvl="1"/>
            <a:r>
              <a:rPr lang="en-US" dirty="0" smtClean="0"/>
              <a:t>n = (1 x 2</a:t>
            </a:r>
            <a:r>
              <a:rPr lang="en-US" baseline="30000" dirty="0" smtClean="0"/>
              <a:t>p</a:t>
            </a:r>
            <a:r>
              <a:rPr lang="en-US" dirty="0" smtClean="0"/>
              <a:t>) + (1 x 2</a:t>
            </a:r>
            <a:r>
              <a:rPr lang="en-US" baseline="30000" dirty="0" smtClean="0"/>
              <a:t>q</a:t>
            </a:r>
            <a:r>
              <a:rPr lang="en-US" dirty="0" smtClean="0"/>
              <a:t>) + (1 x 2</a:t>
            </a:r>
            <a:r>
              <a:rPr lang="en-US" baseline="30000" dirty="0" smtClean="0"/>
              <a:t>r</a:t>
            </a:r>
            <a:r>
              <a:rPr lang="en-US" dirty="0" smtClean="0"/>
              <a:t>) + … +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m</a:t>
            </a:r>
            <a:r>
              <a:rPr lang="en-US" dirty="0" smtClean="0"/>
              <a:t> , where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m</a:t>
            </a:r>
            <a:r>
              <a:rPr lang="en-US" dirty="0" smtClean="0"/>
              <a:t> = n % 2</a:t>
            </a:r>
          </a:p>
          <a:p>
            <a:pPr lvl="1"/>
            <a:r>
              <a:rPr lang="en-US" dirty="0" smtClean="0"/>
              <a:t>Can you see why this now allows n to be easily written in binary form?</a:t>
            </a:r>
          </a:p>
          <a:p>
            <a:r>
              <a:rPr lang="en-US" dirty="0" smtClean="0"/>
              <a:t>Example: convert 21 to binary</a:t>
            </a:r>
          </a:p>
          <a:p>
            <a:pPr lvl="1"/>
            <a:r>
              <a:rPr lang="en-US" dirty="0" smtClean="0"/>
              <a:t>21 = 2</a:t>
            </a:r>
            <a:r>
              <a:rPr lang="en-US" baseline="30000" dirty="0" smtClean="0"/>
              <a:t>4</a:t>
            </a:r>
            <a:r>
              <a:rPr lang="en-US" dirty="0" smtClean="0"/>
              <a:t> + 5, 5 = 2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smtClean="0"/>
              <a:t>+ 1</a:t>
            </a:r>
            <a:r>
              <a:rPr lang="en-US" smtClean="0">
                <a:sym typeface="Symbol"/>
              </a:rPr>
              <a:t> </a:t>
            </a:r>
            <a:r>
              <a:rPr lang="en-US" dirty="0" smtClean="0">
                <a:sym typeface="Symbol"/>
              </a:rPr>
              <a:t>21 = 0b10101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to Binary and Back</a:t>
            </a:r>
            <a:endParaRPr lang="en-US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do the conversion algorithmically?</a:t>
            </a:r>
          </a:p>
          <a:p>
            <a:r>
              <a:rPr lang="en-US" dirty="0" smtClean="0"/>
              <a:t>What about binary to decimal?</a:t>
            </a:r>
          </a:p>
          <a:p>
            <a:r>
              <a:rPr lang="en-US" dirty="0" smtClean="0"/>
              <a:t>What about decimal to hex?  Hex to decimal?</a:t>
            </a:r>
          </a:p>
          <a:p>
            <a:r>
              <a:rPr lang="en-US" dirty="0" smtClean="0"/>
              <a:t>Decimal to octal?  Octal to decimal?</a:t>
            </a:r>
          </a:p>
          <a:p>
            <a:r>
              <a:rPr lang="en-US" dirty="0" smtClean="0"/>
              <a:t>Hex to octal?  Octal to Hex?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and </a:t>
            </a:r>
            <a:r>
              <a:rPr lang="en-US" dirty="0" smtClean="0"/>
              <a:t>Binary </a:t>
            </a:r>
            <a:r>
              <a:rPr lang="en-US" dirty="0"/>
              <a:t>fractions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decimal, digits to the right of radix point have value 1/10</a:t>
            </a:r>
            <a:r>
              <a:rPr lang="en-US" baseline="30000" dirty="0"/>
              <a:t>i  </a:t>
            </a:r>
            <a:r>
              <a:rPr lang="en-US" dirty="0"/>
              <a:t>for each digit in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place</a:t>
            </a:r>
            <a:endParaRPr lang="en-US" baseline="30000" dirty="0"/>
          </a:p>
          <a:p>
            <a:pPr lvl="1"/>
            <a:r>
              <a:rPr lang="en-US" dirty="0"/>
              <a:t>0.25  is  2/10 + 5/100</a:t>
            </a:r>
          </a:p>
          <a:p>
            <a:r>
              <a:rPr lang="en-US" dirty="0"/>
              <a:t>Similarly, in binary, digits to the right of radix point have value 1/2</a:t>
            </a:r>
            <a:r>
              <a:rPr lang="en-US" baseline="30000" dirty="0"/>
              <a:t>i</a:t>
            </a:r>
            <a:r>
              <a:rPr lang="en-US" dirty="0"/>
              <a:t> for each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place</a:t>
            </a:r>
          </a:p>
          <a:p>
            <a:pPr lvl="1"/>
            <a:r>
              <a:rPr lang="en-US" dirty="0"/>
              <a:t>Just the base is different</a:t>
            </a:r>
          </a:p>
          <a:p>
            <a:r>
              <a:rPr lang="en-US" dirty="0"/>
              <a:t>8.625 is </a:t>
            </a:r>
            <a:r>
              <a:rPr lang="en-US" dirty="0" smtClean="0"/>
              <a:t>1000.101</a:t>
            </a:r>
          </a:p>
          <a:p>
            <a:pPr lvl="1"/>
            <a:r>
              <a:rPr lang="en-US" dirty="0" smtClean="0"/>
              <a:t>.625 = 6/10 + 2/100 + 5/1000 = 1/2 + 1/8</a:t>
            </a:r>
          </a:p>
          <a:p>
            <a:r>
              <a:rPr lang="en-US" dirty="0" smtClean="0"/>
              <a:t>How to convert?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dirty="0" smtClean="0"/>
              <a:t>Decimal to Binary Example</a:t>
            </a:r>
            <a:endParaRPr lang="en-US" dirty="0"/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0" y="1295400"/>
            <a:ext cx="4038600" cy="4411662"/>
          </a:xfrm>
        </p:spPr>
        <p:txBody>
          <a:bodyPr/>
          <a:lstStyle/>
          <a:p>
            <a:r>
              <a:rPr lang="en-US" sz="2600" smtClean="0"/>
              <a:t>Example: 0.625 to binary</a:t>
            </a:r>
          </a:p>
          <a:p>
            <a:pPr lvl="1"/>
            <a:r>
              <a:rPr lang="en-US" smtClean="0"/>
              <a:t>ANS: 0.101</a:t>
            </a:r>
          </a:p>
          <a:p>
            <a:pPr lvl="2"/>
            <a:r>
              <a:rPr lang="en-US" smtClean="0"/>
              <a:t>0.625*2 = 1.25</a:t>
            </a:r>
          </a:p>
          <a:p>
            <a:pPr lvl="2"/>
            <a:r>
              <a:rPr lang="en-US" smtClean="0"/>
              <a:t>output 1</a:t>
            </a:r>
          </a:p>
          <a:p>
            <a:pPr lvl="2"/>
            <a:r>
              <a:rPr lang="en-US" smtClean="0"/>
              <a:t>0.25*2 =0.5</a:t>
            </a:r>
          </a:p>
          <a:p>
            <a:pPr lvl="2"/>
            <a:r>
              <a:rPr lang="en-US" smtClean="0"/>
              <a:t>output 0</a:t>
            </a:r>
          </a:p>
          <a:p>
            <a:pPr lvl="2"/>
            <a:r>
              <a:rPr lang="en-US" smtClean="0"/>
              <a:t>0.5*2 = 1</a:t>
            </a:r>
          </a:p>
          <a:p>
            <a:pPr lvl="2"/>
            <a:r>
              <a:rPr lang="en-US" smtClean="0"/>
              <a:t>output 1</a:t>
            </a:r>
          </a:p>
          <a:p>
            <a:pPr lvl="2"/>
            <a:r>
              <a:rPr lang="en-US" smtClean="0"/>
              <a:t>Exit </a:t>
            </a:r>
            <a:endParaRPr lang="en-US" dirty="0"/>
          </a:p>
        </p:txBody>
      </p:sp>
      <p:sp>
        <p:nvSpPr>
          <p:cNvPr id="517125" name="Rectangle 5"/>
          <p:cNvSpPr>
            <a:spLocks noChangeArrowheads="1"/>
          </p:cNvSpPr>
          <p:nvPr/>
        </p:nvSpPr>
        <p:spPr bwMode="auto">
          <a:xfrm>
            <a:off x="381000" y="1371600"/>
            <a:ext cx="5486400" cy="3914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latin typeface="Courier New" pitchFamily="49" charset="0"/>
              </a:rPr>
              <a:t>Algorithm</a:t>
            </a:r>
          </a:p>
          <a:p>
            <a:pPr algn="l"/>
            <a:endParaRPr lang="en-US" dirty="0">
              <a:latin typeface="Courier New" pitchFamily="49" charset="0"/>
            </a:endParaRPr>
          </a:p>
          <a:p>
            <a:pPr algn="l"/>
            <a:r>
              <a:rPr lang="en-US" dirty="0" smtClean="0">
                <a:latin typeface="Courier New" pitchFamily="49" charset="0"/>
              </a:rPr>
              <a:t>Number = </a:t>
            </a:r>
            <a:r>
              <a:rPr lang="en-US" dirty="0" err="1" smtClean="0">
                <a:latin typeface="Courier New" pitchFamily="49" charset="0"/>
              </a:rPr>
              <a:t>decimalFraction</a:t>
            </a:r>
            <a:endParaRPr lang="en-US" dirty="0">
              <a:latin typeface="Courier New" pitchFamily="49" charset="0"/>
            </a:endParaRPr>
          </a:p>
          <a:p>
            <a:pPr algn="l"/>
            <a:r>
              <a:rPr lang="en-US" dirty="0">
                <a:latin typeface="Courier New" pitchFamily="49" charset="0"/>
              </a:rPr>
              <a:t>while (number </a:t>
            </a:r>
            <a:r>
              <a:rPr lang="en-US" dirty="0" smtClean="0">
                <a:latin typeface="Courier New" pitchFamily="49" charset="0"/>
              </a:rPr>
              <a:t>&gt; 0) {</a:t>
            </a:r>
          </a:p>
          <a:p>
            <a:pPr algn="l"/>
            <a:r>
              <a:rPr lang="en-US" dirty="0" smtClean="0">
                <a:latin typeface="Courier New" pitchFamily="49" charset="0"/>
              </a:rPr>
              <a:t>    number = number*2</a:t>
            </a:r>
            <a:endParaRPr lang="en-US" dirty="0">
              <a:latin typeface="Courier New" pitchFamily="49" charset="0"/>
            </a:endParaRPr>
          </a:p>
          <a:p>
            <a:pPr algn="l"/>
            <a:r>
              <a:rPr lang="en-US" dirty="0">
                <a:latin typeface="Courier New" pitchFamily="49" charset="0"/>
              </a:rPr>
              <a:t>    if (number &gt;=1) </a:t>
            </a:r>
            <a:r>
              <a:rPr lang="en-US" dirty="0" smtClean="0">
                <a:latin typeface="Courier New" pitchFamily="49" charset="0"/>
              </a:rPr>
              <a:t>{</a:t>
            </a:r>
          </a:p>
          <a:p>
            <a:pPr algn="l"/>
            <a:r>
              <a:rPr lang="en-US" dirty="0" smtClean="0">
                <a:latin typeface="Courier New" pitchFamily="49" charset="0"/>
              </a:rPr>
              <a:t>        Output 1;</a:t>
            </a:r>
          </a:p>
          <a:p>
            <a:pPr algn="l"/>
            <a:r>
              <a:rPr lang="en-US" dirty="0" smtClean="0">
                <a:latin typeface="Courier New" pitchFamily="49" charset="0"/>
              </a:rPr>
              <a:t>        number = number-1</a:t>
            </a:r>
          </a:p>
          <a:p>
            <a:pPr algn="l"/>
            <a:r>
              <a:rPr lang="en-US" dirty="0" smtClean="0">
                <a:latin typeface="Courier New" pitchFamily="49" charset="0"/>
              </a:rPr>
              <a:t>    }</a:t>
            </a:r>
            <a:endParaRPr lang="en-US" dirty="0">
              <a:latin typeface="Courier New" pitchFamily="49" charset="0"/>
            </a:endParaRPr>
          </a:p>
          <a:p>
            <a:pPr algn="l"/>
            <a:r>
              <a:rPr lang="en-US" dirty="0">
                <a:latin typeface="Courier New" pitchFamily="49" charset="0"/>
              </a:rPr>
              <a:t>    else </a:t>
            </a:r>
            <a:r>
              <a:rPr lang="en-US" dirty="0" smtClean="0">
                <a:latin typeface="Courier New" pitchFamily="49" charset="0"/>
              </a:rPr>
              <a:t>{</a:t>
            </a:r>
          </a:p>
          <a:p>
            <a:pPr algn="l"/>
            <a:r>
              <a:rPr lang="en-US" dirty="0" smtClean="0">
                <a:latin typeface="Courier New" pitchFamily="49" charset="0"/>
              </a:rPr>
              <a:t>        Output 0</a:t>
            </a:r>
            <a:endParaRPr lang="en-US" dirty="0">
              <a:latin typeface="Courier New" pitchFamily="49" charset="0"/>
            </a:endParaRPr>
          </a:p>
          <a:p>
            <a:pPr algn="l"/>
            <a:r>
              <a:rPr lang="en-US" dirty="0">
                <a:latin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</a:rPr>
              <a:t>}</a:t>
            </a:r>
          </a:p>
          <a:p>
            <a:pPr algn="l"/>
            <a:r>
              <a:rPr lang="en-US" dirty="0" smtClean="0">
                <a:latin typeface="Courier New" pitchFamily="49" charset="0"/>
              </a:rPr>
              <a:t>}</a:t>
            </a:r>
          </a:p>
          <a:p>
            <a:pPr algn="l"/>
            <a:endParaRPr lang="en-US" dirty="0" smtClean="0">
              <a:latin typeface="Courier New" pitchFamily="49" charset="0"/>
            </a:endParaRPr>
          </a:p>
          <a:p>
            <a:pPr algn="l"/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Why does it work?</a:t>
            </a:r>
            <a:endParaRPr lang="en-US" sz="2400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sizes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 Information  is represented in binary form but require  different sizes</a:t>
            </a:r>
          </a:p>
          <a:p>
            <a:r>
              <a:rPr lang="en-US" smtClean="0"/>
              <a:t>Characters in 1 byte, integers 2 to 4 bytes, real numbers  4 to 8 bytes</a:t>
            </a:r>
          </a:p>
          <a:p>
            <a:endParaRPr lang="en-US" dirty="0"/>
          </a:p>
        </p:txBody>
      </p:sp>
      <p:graphicFrame>
        <p:nvGraphicFramePr>
          <p:cNvPr id="14" name="Group 44"/>
          <p:cNvGraphicFramePr>
            <a:graphicFrameLocks/>
          </p:cNvGraphicFramePr>
          <p:nvPr/>
        </p:nvGraphicFramePr>
        <p:xfrm>
          <a:off x="381000" y="3048000"/>
          <a:ext cx="8624889" cy="2918460"/>
        </p:xfrm>
        <a:graphic>
          <a:graphicData uri="http://schemas.openxmlformats.org/drawingml/2006/table">
            <a:tbl>
              <a:tblPr/>
              <a:tblGrid>
                <a:gridCol w="2874963">
                  <a:extLst>
                    <a:ext uri="{9D8B030D-6E8A-4147-A177-3AD203B41FA5}">
                      <a16:colId xmlns:a16="http://schemas.microsoft.com/office/drawing/2014/main" val="3395706303"/>
                    </a:ext>
                  </a:extLst>
                </a:gridCol>
                <a:gridCol w="2874963">
                  <a:extLst>
                    <a:ext uri="{9D8B030D-6E8A-4147-A177-3AD203B41FA5}">
                      <a16:colId xmlns:a16="http://schemas.microsoft.com/office/drawing/2014/main" val="1106766599"/>
                    </a:ext>
                  </a:extLst>
                </a:gridCol>
                <a:gridCol w="2874963">
                  <a:extLst>
                    <a:ext uri="{9D8B030D-6E8A-4147-A177-3AD203B41FA5}">
                      <a16:colId xmlns:a16="http://schemas.microsoft.com/office/drawing/2014/main" val="976915698"/>
                    </a:ext>
                  </a:extLst>
                </a:gridCol>
              </a:tblGrid>
              <a:tr h="723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declaration</a:t>
                      </a:r>
                    </a:p>
                  </a:txBody>
                  <a:tcPr marL="95832" marR="958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32-bit machine</a:t>
                      </a:r>
                    </a:p>
                  </a:txBody>
                  <a:tcPr marL="95832" marR="958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64-bit machine</a:t>
                      </a:r>
                    </a:p>
                  </a:txBody>
                  <a:tcPr marL="95832" marR="958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67655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marL="95832" marR="958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5832" marR="958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5832" marR="958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59978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short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5832" marR="958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5832" marR="958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5832" marR="958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28375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</a:t>
                      </a:r>
                    </a:p>
                  </a:txBody>
                  <a:tcPr marL="95832" marR="958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5832" marR="958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5832" marR="958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2172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pointer</a:t>
                      </a:r>
                    </a:p>
                  </a:txBody>
                  <a:tcPr marL="95832" marR="958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5832" marR="958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5832" marR="958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626166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float</a:t>
                      </a:r>
                    </a:p>
                  </a:txBody>
                  <a:tcPr marL="95832" marR="958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5832" marR="958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5832" marR="958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3482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double</a:t>
                      </a:r>
                    </a:p>
                  </a:txBody>
                  <a:tcPr marL="95832" marR="958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5832" marR="958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5832" marR="958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99359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</a:t>
            </a:r>
            <a:r>
              <a:rPr lang="en-US" dirty="0" err="1" smtClean="0"/>
              <a:t>Endian</a:t>
            </a:r>
            <a:r>
              <a:rPr lang="en-US" dirty="0" smtClean="0"/>
              <a:t> vs. </a:t>
            </a:r>
            <a:r>
              <a:rPr lang="en-US" dirty="0"/>
              <a:t>L</a:t>
            </a:r>
            <a:r>
              <a:rPr lang="en-US" dirty="0" smtClean="0"/>
              <a:t>ittle </a:t>
            </a:r>
            <a:r>
              <a:rPr lang="en-US" dirty="0" err="1"/>
              <a:t>E</a:t>
            </a:r>
            <a:r>
              <a:rPr lang="en-US" dirty="0" err="1" smtClean="0"/>
              <a:t>ndian</a:t>
            </a:r>
            <a:endParaRPr lang="en-US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 dirty="0" smtClean="0"/>
              <a:t>How </a:t>
            </a:r>
            <a:r>
              <a:rPr lang="en-US" sz="2100" dirty="0"/>
              <a:t>to determine </a:t>
            </a:r>
            <a:r>
              <a:rPr lang="en-US" sz="2100" dirty="0" smtClean="0"/>
              <a:t>value when have a binary number spread across multiple bytes</a:t>
            </a:r>
          </a:p>
          <a:p>
            <a:pPr>
              <a:lnSpc>
                <a:spcPct val="90000"/>
              </a:lnSpc>
            </a:pPr>
            <a:endParaRPr lang="en-US" sz="2100" dirty="0"/>
          </a:p>
          <a:p>
            <a:pPr>
              <a:lnSpc>
                <a:spcPct val="90000"/>
              </a:lnSpc>
            </a:pPr>
            <a:r>
              <a:rPr lang="en-US" sz="2100" dirty="0" smtClean="0"/>
              <a:t>Is it A0BC0012 or 1200BCA0?</a:t>
            </a:r>
          </a:p>
          <a:p>
            <a:pPr lvl="1">
              <a:lnSpc>
                <a:spcPct val="90000"/>
              </a:lnSpc>
            </a:pPr>
            <a:r>
              <a:rPr lang="en-US" sz="1900" dirty="0" smtClean="0"/>
              <a:t>One is called “big </a:t>
            </a:r>
            <a:r>
              <a:rPr lang="en-US" sz="1900" dirty="0" err="1" smtClean="0"/>
              <a:t>endian</a:t>
            </a:r>
            <a:r>
              <a:rPr lang="en-US" sz="1900" dirty="0" smtClean="0"/>
              <a:t>” and one is “little </a:t>
            </a:r>
            <a:r>
              <a:rPr lang="en-US" sz="1900" dirty="0" err="1" smtClean="0"/>
              <a:t>endian</a:t>
            </a:r>
            <a:r>
              <a:rPr lang="en-US" sz="1900" dirty="0" smtClean="0"/>
              <a:t>”</a:t>
            </a:r>
          </a:p>
          <a:p>
            <a:pPr lvl="2">
              <a:lnSpc>
                <a:spcPct val="90000"/>
              </a:lnSpc>
            </a:pPr>
            <a:r>
              <a:rPr lang="en-US" sz="1900" dirty="0" smtClean="0"/>
              <a:t>Most </a:t>
            </a:r>
            <a:r>
              <a:rPr lang="en-US" sz="1900" dirty="0"/>
              <a:t>Significant byte first … big </a:t>
            </a:r>
            <a:r>
              <a:rPr lang="en-US" sz="1900" dirty="0" err="1" smtClean="0"/>
              <a:t>endian</a:t>
            </a:r>
            <a:endParaRPr lang="en-US" sz="1900" dirty="0"/>
          </a:p>
          <a:p>
            <a:pPr lvl="2">
              <a:lnSpc>
                <a:spcPct val="90000"/>
              </a:lnSpc>
            </a:pPr>
            <a:r>
              <a:rPr lang="en-US" sz="1900" dirty="0"/>
              <a:t>Lease significant byte first … little </a:t>
            </a:r>
            <a:r>
              <a:rPr lang="en-US" sz="1900" dirty="0" err="1" smtClean="0"/>
              <a:t>endian</a:t>
            </a:r>
            <a:endParaRPr lang="en-US" sz="1900" dirty="0" smtClean="0"/>
          </a:p>
          <a:p>
            <a:pPr lvl="1">
              <a:lnSpc>
                <a:spcPct val="90000"/>
              </a:lnSpc>
            </a:pPr>
            <a:r>
              <a:rPr lang="en-US" sz="1900" dirty="0" smtClean="0"/>
              <a:t>Makes no difference to computer architecture</a:t>
            </a:r>
            <a:endParaRPr lang="en-US" sz="1900" dirty="0"/>
          </a:p>
          <a:p>
            <a:pPr>
              <a:lnSpc>
                <a:spcPct val="90000"/>
              </a:lnSpc>
            </a:pPr>
            <a:r>
              <a:rPr lang="en-US" sz="2100" dirty="0" smtClean="0"/>
              <a:t>Why do we care?</a:t>
            </a:r>
          </a:p>
          <a:p>
            <a:pPr lvl="1">
              <a:lnSpc>
                <a:spcPct val="90000"/>
              </a:lnSpc>
            </a:pPr>
            <a:r>
              <a:rPr lang="en-US" sz="1900" dirty="0" smtClean="0"/>
              <a:t>Interpret machine code and values</a:t>
            </a:r>
          </a:p>
          <a:p>
            <a:pPr lvl="1">
              <a:lnSpc>
                <a:spcPct val="90000"/>
              </a:lnSpc>
            </a:pPr>
            <a:r>
              <a:rPr lang="en-US" sz="1900" dirty="0" smtClean="0"/>
              <a:t>One </a:t>
            </a:r>
            <a:r>
              <a:rPr lang="en-US" sz="1900" dirty="0"/>
              <a:t>computer (big </a:t>
            </a:r>
            <a:r>
              <a:rPr lang="en-US" sz="1900" dirty="0" err="1"/>
              <a:t>endian</a:t>
            </a:r>
            <a:r>
              <a:rPr lang="en-US" sz="1900" dirty="0"/>
              <a:t>) sending data to another computer </a:t>
            </a:r>
            <a:r>
              <a:rPr lang="en-US" sz="1900" dirty="0" smtClean="0"/>
              <a:t>(little </a:t>
            </a:r>
            <a:r>
              <a:rPr lang="en-US" sz="1900" dirty="0" err="1"/>
              <a:t>endian</a:t>
            </a:r>
            <a:r>
              <a:rPr lang="en-US" sz="19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Need to convert into standard form before transmitting</a:t>
            </a:r>
          </a:p>
          <a:p>
            <a:pPr>
              <a:lnSpc>
                <a:spcPct val="90000"/>
              </a:lnSpc>
            </a:pPr>
            <a:endParaRPr lang="en-US" sz="21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344007" y="1779664"/>
            <a:ext cx="1618393" cy="341632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A0  BC  00  12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 rot="5400000">
            <a:off x="2552700" y="1943100"/>
            <a:ext cx="3810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3009900" y="1943100"/>
            <a:ext cx="3810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3390900" y="1943100"/>
            <a:ext cx="3810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Representing integers</a:t>
            </a:r>
            <a:endParaRPr lang="en-US"/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we represent negative numbers in computers?</a:t>
            </a:r>
          </a:p>
          <a:p>
            <a:pPr lvl="1"/>
            <a:r>
              <a:rPr lang="en-US" dirty="0" smtClean="0"/>
              <a:t>Use a bit … after all, that’s how we store information, right?</a:t>
            </a:r>
          </a:p>
          <a:p>
            <a:r>
              <a:rPr lang="en-US" dirty="0" smtClean="0"/>
              <a:t>Signed Magnitude:  </a:t>
            </a:r>
          </a:p>
          <a:p>
            <a:pPr lvl="1"/>
            <a:r>
              <a:rPr lang="en-US" dirty="0" smtClean="0"/>
              <a:t>0100 = 4, 1100 = -4</a:t>
            </a:r>
          </a:p>
          <a:p>
            <a:pPr lvl="1"/>
            <a:r>
              <a:rPr lang="en-US" dirty="0" smtClean="0"/>
              <a:t>0011 = 3, 1011 = -3</a:t>
            </a:r>
          </a:p>
          <a:p>
            <a:r>
              <a:rPr lang="en-US" dirty="0" smtClean="0"/>
              <a:t>What is 1000?</a:t>
            </a:r>
          </a:p>
          <a:p>
            <a:pPr lvl="1"/>
            <a:r>
              <a:rPr lang="en-US" dirty="0" smtClean="0"/>
              <a:t>Have two zeros +0 (0000) and -0 (1000)</a:t>
            </a:r>
          </a:p>
          <a:p>
            <a:pPr lvl="1"/>
            <a:r>
              <a:rPr lang="en-US" dirty="0" smtClean="0"/>
              <a:t>As we shall see, inconvenient for arithmetic computations</a:t>
            </a:r>
          </a:p>
        </p:txBody>
      </p:sp>
      <p:sp>
        <p:nvSpPr>
          <p:cNvPr id="524292" name="Rectangle 4"/>
          <p:cNvSpPr>
            <a:spLocks noChangeArrowheads="1"/>
          </p:cNvSpPr>
          <p:nvPr/>
        </p:nvSpPr>
        <p:spPr bwMode="auto">
          <a:xfrm>
            <a:off x="3200400" y="2286000"/>
            <a:ext cx="3810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524293" name="Rectangle 5"/>
          <p:cNvSpPr>
            <a:spLocks noChangeArrowheads="1"/>
          </p:cNvSpPr>
          <p:nvPr/>
        </p:nvSpPr>
        <p:spPr bwMode="auto">
          <a:xfrm>
            <a:off x="3581400" y="2286000"/>
            <a:ext cx="33528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Magnitude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smtClean="0"/>
              <a:t>Represent negative numbers by complementing positive numbers</a:t>
            </a:r>
          </a:p>
          <a:p>
            <a:r>
              <a:rPr lang="en-US" dirty="0" smtClean="0"/>
              <a:t>Still</a:t>
            </a:r>
            <a:r>
              <a:rPr lang="en-US" dirty="0" smtClean="0">
                <a:sym typeface="Wingdings" pitchFamily="2" charset="2"/>
              </a:rPr>
              <a:t> have two zeros but arithmetic computation becomes easier</a:t>
            </a:r>
          </a:p>
        </p:txBody>
      </p:sp>
      <p:graphicFrame>
        <p:nvGraphicFramePr>
          <p:cNvPr id="500773" name="Group 37"/>
          <p:cNvGraphicFramePr>
            <a:graphicFrameLocks noGrp="1"/>
          </p:cNvGraphicFramePr>
          <p:nvPr>
            <p:ph sz="half" idx="2"/>
          </p:nvPr>
        </p:nvGraphicFramePr>
        <p:xfrm>
          <a:off x="4648200" y="1795462"/>
          <a:ext cx="4038600" cy="1023938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912136017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3204074205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3347341298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68509693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956585759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354444965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348364587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506346059"/>
                    </a:ext>
                  </a:extLst>
                </a:gridCol>
              </a:tblGrid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116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-0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077861"/>
                  </a:ext>
                </a:extLst>
              </a:tr>
            </a:tbl>
          </a:graphicData>
        </a:graphic>
      </p:graphicFrame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One’s Complement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dirty="0" smtClean="0"/>
              <a:t>Two’s Complement</a:t>
            </a:r>
            <a:endParaRPr lang="en-US" dirty="0"/>
          </a:p>
        </p:txBody>
      </p:sp>
      <p:graphicFrame>
        <p:nvGraphicFramePr>
          <p:cNvPr id="501796" name="Group 36"/>
          <p:cNvGraphicFramePr>
            <a:graphicFrameLocks noGrp="1"/>
          </p:cNvGraphicFramePr>
          <p:nvPr>
            <p:ph sz="half" idx="1"/>
          </p:nvPr>
        </p:nvGraphicFramePr>
        <p:xfrm>
          <a:off x="457200" y="1719263"/>
          <a:ext cx="8229595" cy="1023938"/>
        </p:xfrm>
        <a:graphic>
          <a:graphicData uri="http://schemas.openxmlformats.org/drawingml/2006/table">
            <a:tbl>
              <a:tblPr/>
              <a:tblGrid>
                <a:gridCol w="1069382">
                  <a:extLst>
                    <a:ext uri="{9D8B030D-6E8A-4147-A177-3AD203B41FA5}">
                      <a16:colId xmlns:a16="http://schemas.microsoft.com/office/drawing/2014/main" val="3232051494"/>
                    </a:ext>
                  </a:extLst>
                </a:gridCol>
                <a:gridCol w="1069382">
                  <a:extLst>
                    <a:ext uri="{9D8B030D-6E8A-4147-A177-3AD203B41FA5}">
                      <a16:colId xmlns:a16="http://schemas.microsoft.com/office/drawing/2014/main" val="2750501211"/>
                    </a:ext>
                  </a:extLst>
                </a:gridCol>
                <a:gridCol w="1069382">
                  <a:extLst>
                    <a:ext uri="{9D8B030D-6E8A-4147-A177-3AD203B41FA5}">
                      <a16:colId xmlns:a16="http://schemas.microsoft.com/office/drawing/2014/main" val="3421314380"/>
                    </a:ext>
                  </a:extLst>
                </a:gridCol>
                <a:gridCol w="1069382">
                  <a:extLst>
                    <a:ext uri="{9D8B030D-6E8A-4147-A177-3AD203B41FA5}">
                      <a16:colId xmlns:a16="http://schemas.microsoft.com/office/drawing/2014/main" val="2195115501"/>
                    </a:ext>
                  </a:extLst>
                </a:gridCol>
                <a:gridCol w="1066479">
                  <a:extLst>
                    <a:ext uri="{9D8B030D-6E8A-4147-A177-3AD203B41FA5}">
                      <a16:colId xmlns:a16="http://schemas.microsoft.com/office/drawing/2014/main" val="1603962721"/>
                    </a:ext>
                  </a:extLst>
                </a:gridCol>
                <a:gridCol w="1069382">
                  <a:extLst>
                    <a:ext uri="{9D8B030D-6E8A-4147-A177-3AD203B41FA5}">
                      <a16:colId xmlns:a16="http://schemas.microsoft.com/office/drawing/2014/main" val="1652514973"/>
                    </a:ext>
                  </a:extLst>
                </a:gridCol>
                <a:gridCol w="1069382">
                  <a:extLst>
                    <a:ext uri="{9D8B030D-6E8A-4147-A177-3AD203B41FA5}">
                      <a16:colId xmlns:a16="http://schemas.microsoft.com/office/drawing/2014/main" val="1991053313"/>
                    </a:ext>
                  </a:extLst>
                </a:gridCol>
                <a:gridCol w="746824">
                  <a:extLst>
                    <a:ext uri="{9D8B030D-6E8A-4147-A177-3AD203B41FA5}">
                      <a16:colId xmlns:a16="http://schemas.microsoft.com/office/drawing/2014/main" val="1601316228"/>
                    </a:ext>
                  </a:extLst>
                </a:gridCol>
              </a:tblGrid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</a:p>
                  </a:txBody>
                  <a:tcPr marL="161894" marR="1618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101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110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111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35813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61894" marR="1618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-4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-3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-2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marL="161894" marR="1618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368963"/>
                  </a:ext>
                </a:extLst>
              </a:tr>
            </a:tbl>
          </a:graphicData>
        </a:graphic>
      </p:graphicFrame>
      <p:sp>
        <p:nvSpPr>
          <p:cNvPr id="5017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2895600"/>
            <a:ext cx="8229600" cy="2130425"/>
          </a:xfrm>
        </p:spPr>
        <p:txBody>
          <a:bodyPr/>
          <a:lstStyle/>
          <a:p>
            <a:r>
              <a:rPr lang="en-US" dirty="0" smtClean="0"/>
              <a:t>One’s complement plus one</a:t>
            </a:r>
          </a:p>
          <a:p>
            <a:pPr lvl="1"/>
            <a:r>
              <a:rPr lang="en-US" dirty="0" smtClean="0"/>
              <a:t>Most significant bit still gives the “sign”</a:t>
            </a:r>
          </a:p>
          <a:p>
            <a:pPr lvl="1"/>
            <a:r>
              <a:rPr lang="en-US" dirty="0" smtClean="0"/>
              <a:t>Trick: copy all ‘0’ bits from LSB till first ‘1’ bit. Copy ‘1’ bit, then flip all remaining bits till MSB.</a:t>
            </a:r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Only 1 zero</a:t>
            </a:r>
          </a:p>
          <a:p>
            <a:pPr lvl="1"/>
            <a:r>
              <a:rPr lang="en-US" dirty="0" smtClean="0"/>
              <a:t>Most convenient for arithmetic computations</a:t>
            </a:r>
          </a:p>
          <a:p>
            <a:r>
              <a:rPr lang="en-US" dirty="0" smtClean="0"/>
              <a:t>Used in almost all computers today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Numerical Value of Two’s Complement</a:t>
            </a:r>
            <a:endParaRPr lang="en-US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a two’s complement number of length </a:t>
            </a:r>
            <a:r>
              <a:rPr lang="en-US" dirty="0" err="1"/>
              <a:t>n</a:t>
            </a:r>
            <a:r>
              <a:rPr lang="en-US" dirty="0"/>
              <a:t>, written as</a:t>
            </a:r>
            <a:br>
              <a:rPr lang="en-US" dirty="0"/>
            </a:br>
            <a:r>
              <a:rPr lang="en-US" dirty="0"/>
              <a:t>d</a:t>
            </a:r>
            <a:r>
              <a:rPr lang="en-US" baseline="-25000" dirty="0"/>
              <a:t>n-1</a:t>
            </a:r>
            <a:r>
              <a:rPr lang="en-US" dirty="0"/>
              <a:t>…d</a:t>
            </a:r>
            <a:r>
              <a:rPr lang="en-US" baseline="-25000" dirty="0"/>
              <a:t>1</a:t>
            </a:r>
            <a:r>
              <a:rPr lang="en-US" dirty="0"/>
              <a:t>d</a:t>
            </a:r>
            <a:r>
              <a:rPr lang="en-US" baseline="-25000" dirty="0"/>
              <a:t>0</a:t>
            </a:r>
            <a:endParaRPr lang="en-US" dirty="0"/>
          </a:p>
          <a:p>
            <a:pPr lvl="1"/>
            <a:r>
              <a:rPr lang="en-US" dirty="0"/>
              <a:t>It’s value is interpreted as</a:t>
            </a:r>
          </a:p>
          <a:p>
            <a:endParaRPr lang="en-US" dirty="0"/>
          </a:p>
          <a:p>
            <a:r>
              <a:rPr lang="en-US" dirty="0"/>
              <a:t>The range of values is then</a:t>
            </a:r>
          </a:p>
          <a:p>
            <a:pPr lvl="1"/>
            <a:r>
              <a:rPr lang="en-US" dirty="0"/>
              <a:t>More negative numbers than positive (if we do not count 0) </a:t>
            </a:r>
          </a:p>
          <a:p>
            <a:pPr lvl="1"/>
            <a:r>
              <a:rPr lang="en-US" dirty="0">
                <a:cs typeface="Helvetica"/>
              </a:rPr>
              <a:t>101 = ?</a:t>
            </a:r>
          </a:p>
          <a:p>
            <a:pPr lvl="1"/>
            <a:r>
              <a:rPr lang="en-US" dirty="0">
                <a:cs typeface="Helvetica"/>
              </a:rPr>
              <a:t>0101 != 101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831649"/>
              </p:ext>
            </p:extLst>
          </p:nvPr>
        </p:nvGraphicFramePr>
        <p:xfrm>
          <a:off x="4495800" y="1828800"/>
          <a:ext cx="2317376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9" name="Equation" r:id="rId4" imgW="1193760" imgH="431640" progId="Equation.3">
                  <p:embed/>
                </p:oleObj>
              </mc:Choice>
              <mc:Fallback>
                <p:oleObj name="Equation" r:id="rId4" imgW="1193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828800"/>
                        <a:ext cx="2317376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191000" y="2971800"/>
          <a:ext cx="2051051" cy="519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0" name="Equation" r:id="rId6" imgW="901440" imgH="228600" progId="Equation.3">
                  <p:embed/>
                </p:oleObj>
              </mc:Choice>
              <mc:Fallback>
                <p:oleObj name="Equation" r:id="rId6" imgW="901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971800"/>
                        <a:ext cx="2051051" cy="519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Bug - # 1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00001E"/>
              </a:solidFill>
              <a:effectLst/>
              <a:latin typeface="Arial" charset="0"/>
            </a:endParaRPr>
          </a:p>
        </p:txBody>
      </p:sp>
      <p:sp>
        <p:nvSpPr>
          <p:cNvPr id="618500" name="Text Box 4"/>
          <p:cNvSpPr txBox="1">
            <a:spLocks noChangeArrowheads="1"/>
          </p:cNvSpPr>
          <p:nvPr/>
        </p:nvSpPr>
        <p:spPr bwMode="auto">
          <a:xfrm>
            <a:off x="3355975" y="3222625"/>
            <a:ext cx="2432050" cy="3587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1E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scanf(“%d”, val</a:t>
            </a:r>
            <a:r>
              <a:rPr lang="en-US">
                <a:solidFill>
                  <a:srgbClr val="00001E"/>
                </a:solidFill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128561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</a:t>
            </a:r>
            <a:endParaRPr lang="en-US"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character is stored as 1 byte according to the ASCII standard</a:t>
            </a:r>
          </a:p>
          <a:p>
            <a:r>
              <a:rPr lang="en-US" dirty="0" smtClean="0"/>
              <a:t>Originally used only 128 values (7 bits)</a:t>
            </a:r>
          </a:p>
          <a:p>
            <a:pPr lvl="1"/>
            <a:r>
              <a:rPr lang="en-US" dirty="0" smtClean="0"/>
              <a:t>One bit could be used for error detection (will discuss later)</a:t>
            </a:r>
          </a:p>
          <a:p>
            <a:r>
              <a:rPr lang="en-US" dirty="0" smtClean="0"/>
              <a:t>Subsequently extended to use all 256 values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ASCII table</a:t>
            </a:r>
          </a:p>
        </p:txBody>
      </p:sp>
      <p:pic>
        <p:nvPicPr>
          <p:cNvPr id="525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6350" y="1143000"/>
            <a:ext cx="370205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 and UTF-8</a:t>
            </a:r>
            <a:endParaRPr lang="en-US" dirty="0"/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about characters for other languages?</a:t>
            </a:r>
          </a:p>
          <a:p>
            <a:r>
              <a:rPr lang="en-US" dirty="0" smtClean="0"/>
              <a:t>Unicode is a standard that defines more than 107,000 characters across 90 scripts (and more …)</a:t>
            </a:r>
          </a:p>
          <a:p>
            <a:r>
              <a:rPr lang="en-US" dirty="0" smtClean="0"/>
              <a:t>Unicode can be implemented by different character encodings</a:t>
            </a:r>
          </a:p>
          <a:p>
            <a:r>
              <a:rPr lang="en-US" dirty="0" smtClean="0"/>
              <a:t>Most common: UTF-8</a:t>
            </a:r>
          </a:p>
          <a:p>
            <a:pPr lvl="1"/>
            <a:r>
              <a:rPr lang="en-US" dirty="0" smtClean="0"/>
              <a:t>Variable length encoding of Unicode: 1-4 bytes for each character</a:t>
            </a:r>
          </a:p>
          <a:p>
            <a:pPr lvl="1"/>
            <a:r>
              <a:rPr lang="en-US" dirty="0" smtClean="0"/>
              <a:t>1-byte form is reserved for ASCII for backward compatibility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 point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Integers typically written in ordinary decimal form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E.g., 1, 10, 100, 1000, 10000, 12456897, etc.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But, can also be written in scientific notation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E.g., 1x10</a:t>
            </a:r>
            <a:r>
              <a:rPr lang="en-US" baseline="30000" dirty="0" smtClean="0"/>
              <a:t>4</a:t>
            </a:r>
            <a:r>
              <a:rPr lang="en-US" dirty="0" smtClean="0"/>
              <a:t>, 1.2456897x10</a:t>
            </a:r>
            <a:r>
              <a:rPr lang="en-US" baseline="30000" dirty="0" smtClean="0"/>
              <a:t>7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What about binary numbers?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Works the same way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0b100 = 0b1x2</a:t>
            </a:r>
            <a:r>
              <a:rPr lang="en-US" baseline="30000" dirty="0" smtClean="0"/>
              <a:t>2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Scientific notation gives a natural way for thinking about floating point numbers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0.25 = 2.5x10</a:t>
            </a:r>
            <a:r>
              <a:rPr lang="en-US" baseline="30000" dirty="0" smtClean="0"/>
              <a:t>-1</a:t>
            </a:r>
            <a:r>
              <a:rPr lang="en-US" dirty="0" smtClean="0"/>
              <a:t> = 0b1x2</a:t>
            </a:r>
            <a:r>
              <a:rPr lang="en-US" baseline="30000" dirty="0" smtClean="0"/>
              <a:t>-2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How to represent in computers?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IEEE floating point standard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computers follow IEEE </a:t>
            </a:r>
            <a:r>
              <a:rPr lang="en-US" dirty="0" smtClean="0"/>
              <a:t>754 </a:t>
            </a:r>
            <a:r>
              <a:rPr lang="en-US" dirty="0"/>
              <a:t>standard</a:t>
            </a:r>
          </a:p>
          <a:p>
            <a:r>
              <a:rPr lang="en-US" dirty="0"/>
              <a:t>Single precision (32 bits)</a:t>
            </a:r>
          </a:p>
          <a:p>
            <a:r>
              <a:rPr lang="en-US" dirty="0"/>
              <a:t>Double precision (64 bits)</a:t>
            </a:r>
          </a:p>
          <a:p>
            <a:r>
              <a:rPr lang="en-US" dirty="0"/>
              <a:t>Extended precision (80 bits)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905000" y="4191000"/>
            <a:ext cx="5029200" cy="457200"/>
            <a:chOff x="576" y="3072"/>
            <a:chExt cx="3168" cy="288"/>
          </a:xfrm>
        </p:grpSpPr>
        <p:sp>
          <p:nvSpPr>
            <p:cNvPr id="536580" name="Rectangle 4"/>
            <p:cNvSpPr>
              <a:spLocks noChangeArrowheads="1"/>
            </p:cNvSpPr>
            <p:nvPr/>
          </p:nvSpPr>
          <p:spPr bwMode="auto">
            <a:xfrm>
              <a:off x="576" y="3072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536581" name="Rectangle 5"/>
            <p:cNvSpPr>
              <a:spLocks noChangeArrowheads="1"/>
            </p:cNvSpPr>
            <p:nvPr/>
          </p:nvSpPr>
          <p:spPr bwMode="auto">
            <a:xfrm>
              <a:off x="2256" y="3072"/>
              <a:ext cx="14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Fraction</a:t>
              </a:r>
            </a:p>
          </p:txBody>
        </p:sp>
        <p:sp>
          <p:nvSpPr>
            <p:cNvPr id="536582" name="Rectangle 6"/>
            <p:cNvSpPr>
              <a:spLocks noChangeArrowheads="1"/>
            </p:cNvSpPr>
            <p:nvPr/>
          </p:nvSpPr>
          <p:spPr bwMode="auto">
            <a:xfrm>
              <a:off x="864" y="3072"/>
              <a:ext cx="13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Exponent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 point in C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 dirty="0"/>
              <a:t>32 bits</a:t>
            </a:r>
            <a:r>
              <a:rPr lang="en-US" sz="2100" dirty="0" smtClean="0"/>
              <a:t> single </a:t>
            </a:r>
            <a:r>
              <a:rPr lang="en-US" sz="2100" dirty="0"/>
              <a:t>precision</a:t>
            </a:r>
            <a:r>
              <a:rPr lang="en-US" sz="2100" dirty="0" smtClean="0"/>
              <a:t> (type float)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1</a:t>
            </a:r>
            <a:r>
              <a:rPr lang="en-US" sz="1900" dirty="0" smtClean="0"/>
              <a:t> bit for sign, </a:t>
            </a:r>
            <a:r>
              <a:rPr lang="en-US" sz="1900" dirty="0"/>
              <a:t>8 bits for exponent, 23 bits for </a:t>
            </a:r>
            <a:r>
              <a:rPr lang="en-US" sz="1900" dirty="0" smtClean="0"/>
              <a:t>mantissa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Sign bit: 1 = negative numbers, 0 = positive numbers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Exponent is power of 2</a:t>
            </a:r>
          </a:p>
          <a:p>
            <a:pPr lvl="1">
              <a:lnSpc>
                <a:spcPct val="90000"/>
              </a:lnSpc>
            </a:pPr>
            <a:r>
              <a:rPr lang="en-US" sz="1900" dirty="0" smtClean="0"/>
              <a:t>Have 2 zero’s</a:t>
            </a:r>
            <a:endParaRPr lang="en-US" sz="2000" baseline="30000" dirty="0" smtClean="0"/>
          </a:p>
          <a:p>
            <a:pPr lvl="1">
              <a:lnSpc>
                <a:spcPct val="90000"/>
              </a:lnSpc>
            </a:pPr>
            <a:r>
              <a:rPr lang="en-US" sz="2000" dirty="0"/>
              <a:t>Range </a:t>
            </a:r>
            <a:r>
              <a:rPr lang="en-US" sz="2000" dirty="0" smtClean="0"/>
              <a:t>is approximately -10</a:t>
            </a:r>
            <a:r>
              <a:rPr lang="en-US" sz="2000" baseline="30000" dirty="0" smtClean="0"/>
              <a:t>38</a:t>
            </a:r>
            <a:r>
              <a:rPr lang="en-US" sz="2000" dirty="0" smtClean="0"/>
              <a:t> </a:t>
            </a:r>
            <a:r>
              <a:rPr lang="en-US" sz="2000" dirty="0"/>
              <a:t>to</a:t>
            </a:r>
            <a:r>
              <a:rPr lang="en-US" sz="2000" dirty="0" smtClean="0"/>
              <a:t> 10</a:t>
            </a:r>
            <a:r>
              <a:rPr lang="en-US" sz="2000" baseline="30000" dirty="0" smtClean="0"/>
              <a:t>38</a:t>
            </a:r>
            <a:r>
              <a:rPr lang="en-US" sz="20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US" sz="2100" dirty="0" smtClean="0"/>
              <a:t>64 bits double precision (type double)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1</a:t>
            </a:r>
            <a:r>
              <a:rPr lang="en-US" sz="1900" dirty="0" smtClean="0"/>
              <a:t> bit for sign, </a:t>
            </a:r>
            <a:r>
              <a:rPr lang="en-US" sz="1900" dirty="0"/>
              <a:t>11 bits for exponent, 52 bits for </a:t>
            </a:r>
            <a:r>
              <a:rPr lang="en-US" sz="1900" dirty="0" smtClean="0"/>
              <a:t>mantissa</a:t>
            </a:r>
          </a:p>
          <a:p>
            <a:pPr lvl="1">
              <a:lnSpc>
                <a:spcPct val="90000"/>
              </a:lnSpc>
            </a:pPr>
            <a:r>
              <a:rPr lang="en-US" sz="1900" dirty="0" smtClean="0"/>
              <a:t>Majority of new bits for mantissa </a:t>
            </a:r>
            <a:r>
              <a:rPr lang="en-US" sz="1900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sz="1900" dirty="0" smtClean="0"/>
              <a:t> higher precision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Range is </a:t>
            </a:r>
            <a:r>
              <a:rPr lang="en-US" sz="1900" dirty="0" smtClean="0"/>
              <a:t>-10</a:t>
            </a:r>
            <a:r>
              <a:rPr lang="en-US" sz="1900" baseline="30000" dirty="0" smtClean="0"/>
              <a:t>308</a:t>
            </a:r>
            <a:r>
              <a:rPr lang="en-US" sz="1900" dirty="0" smtClean="0"/>
              <a:t> </a:t>
            </a:r>
            <a:r>
              <a:rPr lang="en-US" sz="1900" dirty="0"/>
              <a:t>to </a:t>
            </a:r>
            <a:r>
              <a:rPr lang="en-US" sz="1900" dirty="0" smtClean="0"/>
              <a:t>+10</a:t>
            </a:r>
            <a:r>
              <a:rPr lang="en-US" sz="1900" baseline="30000" dirty="0" smtClean="0"/>
              <a:t>308</a:t>
            </a:r>
            <a:r>
              <a:rPr lang="en-US" sz="1900" dirty="0" smtClean="0"/>
              <a:t> </a:t>
            </a:r>
            <a:endParaRPr lang="en-US" sz="1900" dirty="0"/>
          </a:p>
          <a:p>
            <a:pPr>
              <a:lnSpc>
                <a:spcPct val="90000"/>
              </a:lnSpc>
            </a:pPr>
            <a:endParaRPr lang="en-US" sz="21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Values</a:t>
            </a:r>
            <a:endParaRPr lang="en-US" dirty="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different cases:</a:t>
            </a:r>
          </a:p>
          <a:p>
            <a:pPr lvl="1"/>
            <a:r>
              <a:rPr lang="en-US" dirty="0" smtClean="0"/>
              <a:t>Normalized values</a:t>
            </a:r>
          </a:p>
          <a:p>
            <a:pPr lvl="2"/>
            <a:r>
              <a:rPr lang="en-US" dirty="0" smtClean="0"/>
              <a:t>exponent field ≠ 0 and exponent field ≠ 2</a:t>
            </a:r>
            <a:r>
              <a:rPr lang="en-US" baseline="30000" dirty="0" smtClean="0"/>
              <a:t>k</a:t>
            </a:r>
            <a:r>
              <a:rPr lang="en-US" dirty="0" smtClean="0"/>
              <a:t>-1 (all 1’s)</a:t>
            </a:r>
          </a:p>
          <a:p>
            <a:pPr lvl="2"/>
            <a:r>
              <a:rPr lang="en-US" dirty="0" smtClean="0"/>
              <a:t>exponent = binary value – Bias</a:t>
            </a:r>
          </a:p>
          <a:p>
            <a:pPr lvl="3"/>
            <a:r>
              <a:rPr lang="en-US" dirty="0" smtClean="0"/>
              <a:t>Bias = 2</a:t>
            </a:r>
            <a:r>
              <a:rPr lang="en-US" baseline="30000" dirty="0" smtClean="0"/>
              <a:t>k-1</a:t>
            </a:r>
            <a:r>
              <a:rPr lang="en-US" dirty="0" smtClean="0"/>
              <a:t>-1 (e.g., 127 for float)</a:t>
            </a:r>
          </a:p>
          <a:p>
            <a:pPr lvl="2"/>
            <a:r>
              <a:rPr lang="en-US" dirty="0" smtClean="0"/>
              <a:t>mantissa = 1.(mantissa field)</a:t>
            </a:r>
          </a:p>
          <a:p>
            <a:pPr lvl="2"/>
            <a:r>
              <a:rPr lang="en-US" dirty="0" smtClean="0"/>
              <a:t>Ex: (sign: 0, exp: 1, mantissa: 1) would give 0b1.1x2</a:t>
            </a:r>
            <a:r>
              <a:rPr lang="en-US" baseline="30000" dirty="0" smtClean="0"/>
              <a:t>-126</a:t>
            </a:r>
          </a:p>
          <a:p>
            <a:pPr lvl="1"/>
            <a:r>
              <a:rPr lang="en-US" dirty="0" err="1" smtClean="0"/>
              <a:t>Denormalized</a:t>
            </a:r>
            <a:r>
              <a:rPr lang="en-US" dirty="0" smtClean="0"/>
              <a:t> values</a:t>
            </a:r>
          </a:p>
          <a:p>
            <a:pPr lvl="2"/>
            <a:r>
              <a:rPr lang="en-US" dirty="0" smtClean="0"/>
              <a:t>exponent field = 0</a:t>
            </a:r>
          </a:p>
          <a:p>
            <a:pPr lvl="2"/>
            <a:r>
              <a:rPr lang="en-US" dirty="0" smtClean="0"/>
              <a:t>exponent = 1 – Bias (e.g., -126 for float)</a:t>
            </a:r>
          </a:p>
          <a:p>
            <a:pPr lvl="2"/>
            <a:r>
              <a:rPr lang="en-US" dirty="0" smtClean="0"/>
              <a:t>Mantissa = mantissa field (no leading 1)</a:t>
            </a:r>
          </a:p>
          <a:p>
            <a:pPr lvl="2"/>
            <a:r>
              <a:rPr lang="en-US" dirty="0" smtClean="0"/>
              <a:t>Ex: (sign: 0, exp: 0, mantissa: 10) would give 0b10x2</a:t>
            </a:r>
            <a:r>
              <a:rPr lang="en-US" baseline="30000" dirty="0" smtClean="0"/>
              <a:t>-126</a:t>
            </a:r>
            <a:endParaRPr lang="en-US" dirty="0" smtClean="0"/>
          </a:p>
          <a:p>
            <a:pPr lvl="1"/>
            <a:r>
              <a:rPr lang="en-US" dirty="0" smtClean="0"/>
              <a:t>Special values: represent +∞, -∞, and </a:t>
            </a:r>
            <a:r>
              <a:rPr lang="en-US" dirty="0" err="1" smtClean="0"/>
              <a:t>NaN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</a:t>
            </a:r>
            <a:r>
              <a:rPr lang="en-US" dirty="0" smtClean="0"/>
              <a:t> IEEE Floating </a:t>
            </a:r>
            <a:r>
              <a:rPr lang="en-US" dirty="0"/>
              <a:t>P</a:t>
            </a:r>
            <a:r>
              <a:rPr lang="en-US" dirty="0" smtClean="0"/>
              <a:t>oint</a:t>
            </a:r>
            <a:endParaRPr lang="en-US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5.625</a:t>
            </a:r>
          </a:p>
          <a:p>
            <a:r>
              <a:rPr lang="en-US" sz="2600" dirty="0"/>
              <a:t>In binary </a:t>
            </a:r>
          </a:p>
          <a:p>
            <a:r>
              <a:rPr lang="en-US" sz="2600" dirty="0"/>
              <a:t>101.101  </a:t>
            </a:r>
            <a:r>
              <a:rPr lang="en-US" sz="2600" dirty="0">
                <a:sym typeface="Wingdings" pitchFamily="2" charset="2"/>
              </a:rPr>
              <a:t> 1.01101 x 2</a:t>
            </a:r>
            <a:r>
              <a:rPr lang="en-US" sz="2600" baseline="30000" dirty="0">
                <a:sym typeface="Wingdings" pitchFamily="2" charset="2"/>
              </a:rPr>
              <a:t>2</a:t>
            </a:r>
          </a:p>
          <a:p>
            <a:r>
              <a:rPr lang="en-US" sz="2600" dirty="0">
                <a:sym typeface="Wingdings" pitchFamily="2" charset="2"/>
              </a:rPr>
              <a:t>Exponent field has value 2</a:t>
            </a:r>
          </a:p>
          <a:p>
            <a:pPr lvl="1"/>
            <a:r>
              <a:rPr lang="en-US" sz="2200" dirty="0">
                <a:sym typeface="Wingdings" pitchFamily="2" charset="2"/>
              </a:rPr>
              <a:t>add 127 to get 129</a:t>
            </a:r>
          </a:p>
          <a:p>
            <a:r>
              <a:rPr lang="en-US" sz="2600" dirty="0">
                <a:sym typeface="Wingdings" pitchFamily="2" charset="2"/>
              </a:rPr>
              <a:t>Exponent is 10000001</a:t>
            </a:r>
          </a:p>
          <a:p>
            <a:r>
              <a:rPr lang="en-US" sz="2600" dirty="0">
                <a:sym typeface="Wingdings" pitchFamily="2" charset="2"/>
              </a:rPr>
              <a:t>Mantissa is 01101</a:t>
            </a:r>
          </a:p>
          <a:p>
            <a:r>
              <a:rPr lang="en-US" sz="2600" dirty="0">
                <a:sym typeface="Wingdings" pitchFamily="2" charset="2"/>
              </a:rPr>
              <a:t>Sign bit is 0</a:t>
            </a:r>
          </a:p>
          <a:p>
            <a:r>
              <a:rPr lang="en-US" sz="2600" dirty="0">
                <a:solidFill>
                  <a:srgbClr val="6600FF"/>
                </a:solidFill>
                <a:sym typeface="Wingdings" pitchFamily="2" charset="2"/>
              </a:rPr>
              <a:t>0 </a:t>
            </a:r>
            <a:r>
              <a:rPr lang="en-US" sz="2600" dirty="0" smtClean="0">
                <a:solidFill>
                  <a:srgbClr val="00CC00"/>
                </a:solidFill>
                <a:sym typeface="Wingdings" pitchFamily="2" charset="2"/>
              </a:rPr>
              <a:t>10000001 </a:t>
            </a:r>
            <a:r>
              <a:rPr lang="en-US" sz="2600" dirty="0" smtClean="0">
                <a:solidFill>
                  <a:srgbClr val="FF3300"/>
                </a:solidFill>
                <a:sym typeface="Wingdings" pitchFamily="2" charset="2"/>
              </a:rPr>
              <a:t>0110100000000000000000</a:t>
            </a:r>
            <a:endParaRPr lang="en-US" sz="2600" dirty="0">
              <a:solidFill>
                <a:srgbClr val="00CC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 more example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Convert 12.375 to floating point representation</a:t>
            </a:r>
          </a:p>
          <a:p>
            <a:r>
              <a:rPr lang="en-US" dirty="0"/>
              <a:t>Binary is 1100.011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1.100011 x 2</a:t>
            </a:r>
            <a:r>
              <a:rPr lang="en-US" baseline="30000" dirty="0" smtClean="0"/>
              <a:t>3</a:t>
            </a:r>
          </a:p>
          <a:p>
            <a:r>
              <a:rPr lang="en-US" dirty="0" smtClean="0"/>
              <a:t>Exponent = 127 + 3 = 130 = 0b10000010</a:t>
            </a:r>
          </a:p>
          <a:p>
            <a:r>
              <a:rPr lang="en-US" dirty="0" smtClean="0"/>
              <a:t>Mantissa = 100011</a:t>
            </a:r>
          </a:p>
          <a:p>
            <a:r>
              <a:rPr lang="en-US" dirty="0" smtClean="0"/>
              <a:t>Sign = 0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Extended precision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80 bits used to represent a real number</a:t>
            </a:r>
          </a:p>
          <a:p>
            <a:r>
              <a:rPr lang="en-US" dirty="0"/>
              <a:t>1 sign bit, 15 bit exponent, 64 bit mantissa</a:t>
            </a:r>
          </a:p>
          <a:p>
            <a:r>
              <a:rPr lang="en-US" dirty="0"/>
              <a:t>20 decimal digits of accuracy</a:t>
            </a:r>
          </a:p>
          <a:p>
            <a:r>
              <a:rPr lang="en-US" dirty="0"/>
              <a:t>10</a:t>
            </a:r>
            <a:r>
              <a:rPr lang="en-US" baseline="30000" dirty="0"/>
              <a:t>-4932</a:t>
            </a:r>
            <a:r>
              <a:rPr lang="en-US" dirty="0"/>
              <a:t> to </a:t>
            </a:r>
            <a:r>
              <a:rPr lang="en-US" dirty="0" smtClean="0"/>
              <a:t>10</a:t>
            </a:r>
            <a:r>
              <a:rPr lang="en-US" baseline="30000" dirty="0" smtClean="0"/>
              <a:t>4932</a:t>
            </a:r>
            <a:endParaRPr lang="en-US" baseline="30000" dirty="0"/>
          </a:p>
          <a:p>
            <a:r>
              <a:rPr lang="en-US" dirty="0"/>
              <a:t>Not supported in 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Bug - # 2</a:t>
            </a:r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1E"/>
                </a:solidFill>
                <a:effectLst/>
                <a:latin typeface="Arial" charset="0"/>
              </a:rPr>
              <a:t>Reading Uninitialized Memory</a:t>
            </a:r>
          </a:p>
          <a:p>
            <a:pPr lvl="1"/>
            <a:r>
              <a:rPr lang="en-US" dirty="0">
                <a:latin typeface="Arial" charset="0"/>
              </a:rPr>
              <a:t>Assuming that heap data is initialized to zero</a:t>
            </a:r>
          </a:p>
        </p:txBody>
      </p:sp>
      <p:sp>
        <p:nvSpPr>
          <p:cNvPr id="620548" name="Text Box 4"/>
          <p:cNvSpPr txBox="1">
            <a:spLocks noChangeArrowheads="1"/>
          </p:cNvSpPr>
          <p:nvPr/>
        </p:nvSpPr>
        <p:spPr bwMode="auto">
          <a:xfrm>
            <a:off x="1828800" y="2362200"/>
            <a:ext cx="5486400" cy="34448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/* return y = Ax */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int *matvec(int **A, int *x) {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  int *y = malloc(N*sizeof(int));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  int i, j;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  for (i=0; i&lt;N; i++)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    for (j=0; j&lt;N; j++)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      y[i] += A[i][j]*x[j];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  return y;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79338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Bug - # 3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Overwriting Memory</a:t>
            </a:r>
          </a:p>
          <a:p>
            <a:pPr lvl="1"/>
            <a:r>
              <a:rPr lang="en-US" dirty="0"/>
              <a:t>Allocating the (possibly) wrong sized object</a:t>
            </a:r>
          </a:p>
          <a:p>
            <a:endParaRPr lang="en-US" dirty="0"/>
          </a:p>
        </p:txBody>
      </p:sp>
      <p:sp>
        <p:nvSpPr>
          <p:cNvPr id="622596" name="Text Box 4"/>
          <p:cNvSpPr txBox="1">
            <a:spLocks noChangeArrowheads="1"/>
          </p:cNvSpPr>
          <p:nvPr/>
        </p:nvSpPr>
        <p:spPr bwMode="auto">
          <a:xfrm>
            <a:off x="2057400" y="2667000"/>
            <a:ext cx="5257800" cy="190182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int **p;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p = malloc(N*sizeof(int));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for (i=0; i&lt;N; i++) {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   p[i] = malloc(M*sizeof(int));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50812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Bug - # 4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Overwriting Memory</a:t>
            </a:r>
          </a:p>
          <a:p>
            <a:pPr lvl="1"/>
            <a:r>
              <a:rPr lang="en-US" dirty="0"/>
              <a:t>Off-by-one error</a:t>
            </a:r>
          </a:p>
        </p:txBody>
      </p:sp>
      <p:sp>
        <p:nvSpPr>
          <p:cNvPr id="624644" name="Text Box 4"/>
          <p:cNvSpPr txBox="1">
            <a:spLocks noChangeArrowheads="1"/>
          </p:cNvSpPr>
          <p:nvPr/>
        </p:nvSpPr>
        <p:spPr bwMode="auto">
          <a:xfrm>
            <a:off x="2209800" y="2971800"/>
            <a:ext cx="4724400" cy="190182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int **p;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p = malloc(N*sizeof(int *));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for (i=0; i&lt;=N; i++) {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  p[i] = malloc(M*sizeof(int));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7085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Bug - # 5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Overwriting Memory</a:t>
            </a:r>
          </a:p>
          <a:p>
            <a:pPr lvl="1"/>
            <a:r>
              <a:rPr lang="en-US" dirty="0"/>
              <a:t>Misunderstanding pointer arithmetic</a:t>
            </a:r>
          </a:p>
        </p:txBody>
      </p:sp>
      <p:sp>
        <p:nvSpPr>
          <p:cNvPr id="626692" name="Text Box 4"/>
          <p:cNvSpPr txBox="1">
            <a:spLocks noChangeArrowheads="1"/>
          </p:cNvSpPr>
          <p:nvPr/>
        </p:nvSpPr>
        <p:spPr bwMode="auto">
          <a:xfrm>
            <a:off x="2362200" y="2630488"/>
            <a:ext cx="4419600" cy="190182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int *search(int *p, int val) {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  while (*p &amp;&amp; *p != val)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     p += sizeof(int);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  return p;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70843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Bug - # 6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Referencing Nonexistent Variables</a:t>
            </a:r>
          </a:p>
          <a:p>
            <a:pPr lvl="1"/>
            <a:r>
              <a:rPr lang="en-US" dirty="0"/>
              <a:t>Forgetting that local variables disappear when a function returns</a:t>
            </a:r>
          </a:p>
        </p:txBody>
      </p:sp>
      <p:sp>
        <p:nvSpPr>
          <p:cNvPr id="628740" name="Text Box 4"/>
          <p:cNvSpPr txBox="1">
            <a:spLocks noChangeArrowheads="1"/>
          </p:cNvSpPr>
          <p:nvPr/>
        </p:nvSpPr>
        <p:spPr bwMode="auto">
          <a:xfrm>
            <a:off x="3124200" y="3048000"/>
            <a:ext cx="2971800" cy="151606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int *foo () {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  int val;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  return &amp;val;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43876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Bug - # 7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Freeing Blocks Multiple Times</a:t>
            </a:r>
          </a:p>
          <a:p>
            <a:endParaRPr lang="en-US" dirty="0"/>
          </a:p>
        </p:txBody>
      </p:sp>
      <p:sp>
        <p:nvSpPr>
          <p:cNvPr id="630788" name="Text Box 4"/>
          <p:cNvSpPr txBox="1">
            <a:spLocks noChangeArrowheads="1"/>
          </p:cNvSpPr>
          <p:nvPr/>
        </p:nvSpPr>
        <p:spPr bwMode="auto">
          <a:xfrm>
            <a:off x="2476500" y="2438400"/>
            <a:ext cx="4191000" cy="2673350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x = malloc(N*sizeof(int));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&lt;manipulate x&gt;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free(x);</a:t>
            </a:r>
          </a:p>
          <a:p>
            <a:pPr algn="l">
              <a:spcBef>
                <a:spcPct val="50000"/>
              </a:spcBef>
            </a:pPr>
            <a:endParaRPr lang="en-US">
              <a:solidFill>
                <a:srgbClr val="000065"/>
              </a:solidFill>
              <a:latin typeface="Courier New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y = malloc(M*sizeof(int));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&lt;manipulate y&gt;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free(x);</a:t>
            </a:r>
          </a:p>
        </p:txBody>
      </p:sp>
    </p:spTree>
    <p:extLst>
      <p:ext uri="{BB962C8B-B14F-4D97-AF65-F5344CB8AC3E}">
        <p14:creationId xmlns:p14="http://schemas.microsoft.com/office/powerpoint/2010/main" val="30917739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ass6-wrapup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6-wrapup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class6-wrap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6-wrapup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C:\Shared Files\Classes\CS 349 Su'02\class6-wrapup.ppt</Template>
  <TotalTime>7961</TotalTime>
  <Pages>15</Pages>
  <Words>1906</Words>
  <Application>Microsoft Office PowerPoint</Application>
  <PresentationFormat>On-screen Show (4:3)</PresentationFormat>
  <Paragraphs>378</Paragraphs>
  <Slides>39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class6-wrapup</vt:lpstr>
      <vt:lpstr>211: Computer Architecture Spring 2014</vt:lpstr>
      <vt:lpstr>C Review</vt:lpstr>
      <vt:lpstr>Bug - # 1</vt:lpstr>
      <vt:lpstr>Bug - # 2</vt:lpstr>
      <vt:lpstr>Bug - # 3</vt:lpstr>
      <vt:lpstr>Bug - # 4</vt:lpstr>
      <vt:lpstr>Bug - # 5</vt:lpstr>
      <vt:lpstr>Bug - # 6</vt:lpstr>
      <vt:lpstr>Bug - # 7</vt:lpstr>
      <vt:lpstr>Bug - # 8</vt:lpstr>
      <vt:lpstr>Bug - # 9</vt:lpstr>
      <vt:lpstr>Bug - # 10 </vt:lpstr>
      <vt:lpstr>What Do Computer Do?</vt:lpstr>
      <vt:lpstr>Number System</vt:lpstr>
      <vt:lpstr>Binary Numbers</vt:lpstr>
      <vt:lpstr>Hexadecimal Numbers</vt:lpstr>
      <vt:lpstr>Octal Numbers</vt:lpstr>
      <vt:lpstr>Converting Hex to Binary</vt:lpstr>
      <vt:lpstr>Converting Binary to Hex</vt:lpstr>
      <vt:lpstr>Decimal to Binary</vt:lpstr>
      <vt:lpstr>Decimal to Binary and Back</vt:lpstr>
      <vt:lpstr>Decimal and Binary fractions</vt:lpstr>
      <vt:lpstr>Decimal to Binary Example</vt:lpstr>
      <vt:lpstr>Data sizes</vt:lpstr>
      <vt:lpstr>Big Endian vs. Little Endian</vt:lpstr>
      <vt:lpstr>Representing integers</vt:lpstr>
      <vt:lpstr>One’s Complement</vt:lpstr>
      <vt:lpstr>Two’s Complement</vt:lpstr>
      <vt:lpstr>Numerical Value of Two’s Complement</vt:lpstr>
      <vt:lpstr>ASCII</vt:lpstr>
      <vt:lpstr>ASCII table</vt:lpstr>
      <vt:lpstr>Unicode and UTF-8</vt:lpstr>
      <vt:lpstr>Floating point</vt:lpstr>
      <vt:lpstr>IEEE floating point standard</vt:lpstr>
      <vt:lpstr>Floating point in C</vt:lpstr>
      <vt:lpstr>Numerical Values</vt:lpstr>
      <vt:lpstr>Decimal to IEEE Floating Point</vt:lpstr>
      <vt:lpstr>One more example</vt:lpstr>
      <vt:lpstr>Extended precision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>Randal E. Bryant and David R. O'Hallaron</dc:creator>
  <cp:lastModifiedBy>Abhishek</cp:lastModifiedBy>
  <cp:revision>252</cp:revision>
  <cp:lastPrinted>1999-01-11T23:34:46Z</cp:lastPrinted>
  <dcterms:created xsi:type="dcterms:W3CDTF">2010-02-04T16:54:31Z</dcterms:created>
  <dcterms:modified xsi:type="dcterms:W3CDTF">2014-02-18T17:19:43Z</dcterms:modified>
</cp:coreProperties>
</file>